
<file path=[Content_Types].xml><?xml version="1.0" encoding="utf-8"?>
<Types xmlns="http://schemas.openxmlformats.org/package/2006/content-types">
  <Override PartName="/_rels/.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2.png" ContentType="image/png"/>
  <Override PartName="/ppt/media/image1.png" ContentType="image/png"/>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23880" y="1122480"/>
            <a:ext cx="9143640" cy="2387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7" name="PlaceHolder 2"/>
          <p:cNvSpPr>
            <a:spLocks noGrp="1"/>
          </p:cNvSpPr>
          <p:nvPr>
            <p:ph type="body"/>
          </p:nvPr>
        </p:nvSpPr>
        <p:spPr>
          <a:xfrm>
            <a:off x="609480" y="160452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8" name="PlaceHolder 3"/>
          <p:cNvSpPr>
            <a:spLocks noGrp="1"/>
          </p:cNvSpPr>
          <p:nvPr>
            <p:ph type="body"/>
          </p:nvPr>
        </p:nvSpPr>
        <p:spPr>
          <a:xfrm>
            <a:off x="60948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523880" y="1122480"/>
            <a:ext cx="9143640" cy="2387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30"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31"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32" name="PlaceHolder 4"/>
          <p:cNvSpPr>
            <a:spLocks noGrp="1"/>
          </p:cNvSpPr>
          <p:nvPr>
            <p:ph type="body"/>
          </p:nvPr>
        </p:nvSpPr>
        <p:spPr>
          <a:xfrm>
            <a:off x="623196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33" name="PlaceHolder 5"/>
          <p:cNvSpPr>
            <a:spLocks noGrp="1"/>
          </p:cNvSpPr>
          <p:nvPr>
            <p:ph type="body"/>
          </p:nvPr>
        </p:nvSpPr>
        <p:spPr>
          <a:xfrm>
            <a:off x="60948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523880" y="1122480"/>
            <a:ext cx="9143640" cy="2387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35" name="PlaceHolder 2"/>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36" name="PlaceHolder 3"/>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pic>
        <p:nvPicPr>
          <p:cNvPr id="37" name="" descr=""/>
          <p:cNvPicPr/>
          <p:nvPr/>
        </p:nvPicPr>
        <p:blipFill>
          <a:blip r:embed="rId2"/>
          <a:stretch/>
        </p:blipFill>
        <p:spPr>
          <a:xfrm>
            <a:off x="3602880" y="1604520"/>
            <a:ext cx="4984920" cy="3977280"/>
          </a:xfrm>
          <a:prstGeom prst="rect">
            <a:avLst/>
          </a:prstGeom>
          <a:ln>
            <a:noFill/>
          </a:ln>
        </p:spPr>
      </p:pic>
      <p:pic>
        <p:nvPicPr>
          <p:cNvPr id="38" name="" descr=""/>
          <p:cNvPicPr/>
          <p:nvPr/>
        </p:nvPicPr>
        <p:blipFill>
          <a:blip r:embed="rId3"/>
          <a:stretch/>
        </p:blipFill>
        <p:spPr>
          <a:xfrm>
            <a:off x="3602880" y="1604520"/>
            <a:ext cx="4984920" cy="397728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523880" y="1122480"/>
            <a:ext cx="9143640" cy="2387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8" name="PlaceHolder 2"/>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523880" y="1122480"/>
            <a:ext cx="9143640" cy="2387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0" name="PlaceHolder 2"/>
          <p:cNvSpPr>
            <a:spLocks noGrp="1"/>
          </p:cNvSpPr>
          <p:nvPr>
            <p:ph type="body"/>
          </p:nvPr>
        </p:nvSpPr>
        <p:spPr>
          <a:xfrm>
            <a:off x="60948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1" name="PlaceHolder 3"/>
          <p:cNvSpPr>
            <a:spLocks noGrp="1"/>
          </p:cNvSpPr>
          <p:nvPr>
            <p:ph type="body"/>
          </p:nvPr>
        </p:nvSpPr>
        <p:spPr>
          <a:xfrm>
            <a:off x="623196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523880" y="1122480"/>
            <a:ext cx="9143640" cy="2387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523880" y="1122480"/>
            <a:ext cx="9143640" cy="110667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523880" y="1122480"/>
            <a:ext cx="9143640" cy="2387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5"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6" name="PlaceHolder 3"/>
          <p:cNvSpPr>
            <a:spLocks noGrp="1"/>
          </p:cNvSpPr>
          <p:nvPr>
            <p:ph type="body"/>
          </p:nvPr>
        </p:nvSpPr>
        <p:spPr>
          <a:xfrm>
            <a:off x="60948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7" name="PlaceHolder 4"/>
          <p:cNvSpPr>
            <a:spLocks noGrp="1"/>
          </p:cNvSpPr>
          <p:nvPr>
            <p:ph type="body"/>
          </p:nvPr>
        </p:nvSpPr>
        <p:spPr>
          <a:xfrm>
            <a:off x="623196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523880" y="1122480"/>
            <a:ext cx="9143640" cy="2387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9" name="PlaceHolder 2"/>
          <p:cNvSpPr>
            <a:spLocks noGrp="1"/>
          </p:cNvSpPr>
          <p:nvPr>
            <p:ph type="body"/>
          </p:nvPr>
        </p:nvSpPr>
        <p:spPr>
          <a:xfrm>
            <a:off x="60948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0"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1" name="PlaceHolder 4"/>
          <p:cNvSpPr>
            <a:spLocks noGrp="1"/>
          </p:cNvSpPr>
          <p:nvPr>
            <p:ph type="body"/>
          </p:nvPr>
        </p:nvSpPr>
        <p:spPr>
          <a:xfrm>
            <a:off x="623196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523880" y="1122480"/>
            <a:ext cx="9143640" cy="2387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3"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5" name="PlaceHolder 4"/>
          <p:cNvSpPr>
            <a:spLocks noGrp="1"/>
          </p:cNvSpPr>
          <p:nvPr>
            <p:ph type="body"/>
          </p:nvPr>
        </p:nvSpPr>
        <p:spPr>
          <a:xfrm>
            <a:off x="60948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p>
            <a:pPr algn="ctr">
              <a:lnSpc>
                <a:spcPct val="100000"/>
              </a:lnSpc>
            </a:pPr>
            <a:r>
              <a:rPr b="0" lang="en-US" sz="6000" spc="-1" strike="noStrike">
                <a:solidFill>
                  <a:srgbClr val="000000"/>
                </a:solidFill>
                <a:uFill>
                  <a:solidFill>
                    <a:srgbClr val="ffffff"/>
                  </a:solidFill>
                </a:uFill>
                <a:latin typeface="Calibri Light"/>
              </a:rPr>
              <a:t>Click to </a:t>
            </a:r>
            <a:r>
              <a:rPr b="0" lang="en-US" sz="6000" spc="-1" strike="noStrike">
                <a:solidFill>
                  <a:srgbClr val="000000"/>
                </a:solidFill>
                <a:uFill>
                  <a:solidFill>
                    <a:srgbClr val="ffffff"/>
                  </a:solidFill>
                </a:uFill>
                <a:latin typeface="Calibri Light"/>
              </a:rPr>
              <a:t>edit Master </a:t>
            </a:r>
            <a:r>
              <a:rPr b="0" lang="en-US" sz="6000" spc="-1" strike="noStrike">
                <a:solidFill>
                  <a:srgbClr val="000000"/>
                </a:solidFill>
                <a:uFill>
                  <a:solidFill>
                    <a:srgbClr val="ffffff"/>
                  </a:solidFill>
                </a:uFill>
                <a:latin typeface="Calibri Light"/>
              </a:rPr>
              <a:t>title style</a:t>
            </a:r>
            <a:endParaRPr b="0" lang="en-US" sz="1800" spc="-1" strike="noStrike">
              <a:solidFill>
                <a:srgbClr val="000000"/>
              </a:solidFill>
              <a:uFill>
                <a:solidFill>
                  <a:srgbClr val="ffffff"/>
                </a:solidFill>
              </a:u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p>
            <a:pPr>
              <a:lnSpc>
                <a:spcPct val="100000"/>
              </a:lnSpc>
            </a:pPr>
            <a:r>
              <a:rPr b="0" lang="en-US" sz="1200" spc="-1" strike="noStrike">
                <a:solidFill>
                  <a:srgbClr val="8b8b8b"/>
                </a:solidFill>
                <a:uFill>
                  <a:solidFill>
                    <a:srgbClr val="ffffff"/>
                  </a:solidFill>
                </a:uFill>
                <a:latin typeface="Calibri"/>
              </a:rPr>
              <a:t>12/26/17</a:t>
            </a:r>
            <a:endParaRPr b="0" lang="en-US" sz="1400" spc="-1" strike="noStrike">
              <a:solidFill>
                <a:srgbClr val="000000"/>
              </a:solidFill>
              <a:uFill>
                <a:solidFill>
                  <a:srgbClr val="ffffff"/>
                </a:solidFill>
              </a:uFill>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p>
            <a:pPr algn="r">
              <a:lnSpc>
                <a:spcPct val="100000"/>
              </a:lnSpc>
            </a:pPr>
            <a:fld id="{AFF05317-A021-4379-969E-0B01F32FAC68}"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Click to edit the outline text format</a:t>
            </a:r>
            <a:endParaRPr b="0" lang="en-US" sz="28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Calibri"/>
              </a:rPr>
              <a:t>Second Outline Level</a:t>
            </a:r>
            <a:endParaRPr b="0" lang="en-US" sz="20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Calibri"/>
              </a:rPr>
              <a:t>Third Outline Level</a:t>
            </a:r>
            <a:endParaRPr b="0" lang="en-US" sz="18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Calibri"/>
              </a:rPr>
              <a:t>Fourth Outline Level</a:t>
            </a:r>
            <a:endParaRPr b="0" lang="en-US" sz="18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Fifth Outline Level</a:t>
            </a:r>
            <a:endParaRPr b="0" lang="en-US" sz="20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Sixth Outline Level</a:t>
            </a:r>
            <a:endParaRPr b="0" lang="en-US" sz="2000" spc="-1" strike="noStrike">
              <a:solidFill>
                <a:srgbClr val="000000"/>
              </a:solidFill>
              <a:uFill>
                <a:solidFill>
                  <a:srgbClr val="ffffff"/>
                </a:solidFill>
              </a:uFill>
              <a:latin typeface="Calibri"/>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Seventh Outline Level</a:t>
            </a:r>
            <a:endParaRPr b="0" lang="en-US"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CustomShape 1"/>
          <p:cNvSpPr/>
          <p:nvPr/>
        </p:nvSpPr>
        <p:spPr>
          <a:xfrm flipH="1" rot="10800000">
            <a:off x="7652160" y="8039160"/>
            <a:ext cx="7306200" cy="7738920"/>
          </a:xfrm>
          <a:prstGeom prst="rtTriangle">
            <a:avLst/>
          </a:prstGeom>
          <a:solidFill>
            <a:srgbClr val="01af22"/>
          </a:solidFill>
          <a:ln>
            <a:solidFill>
              <a:srgbClr val="01af22"/>
            </a:solidFill>
          </a:ln>
        </p:spPr>
        <p:style>
          <a:lnRef idx="2">
            <a:schemeClr val="accent1">
              <a:shade val="50000"/>
            </a:schemeClr>
          </a:lnRef>
          <a:fillRef idx="1">
            <a:schemeClr val="accent1"/>
          </a:fillRef>
          <a:effectRef idx="0">
            <a:schemeClr val="accent1"/>
          </a:effectRef>
          <a:fontRef idx="minor"/>
        </p:style>
      </p:sp>
      <p:sp>
        <p:nvSpPr>
          <p:cNvPr id="40" name="CustomShape 2"/>
          <p:cNvSpPr/>
          <p:nvPr/>
        </p:nvSpPr>
        <p:spPr>
          <a:xfrm flipH="1" rot="10800000">
            <a:off x="3694320" y="6572160"/>
            <a:ext cx="3348360" cy="6271920"/>
          </a:xfrm>
          <a:prstGeom prst="rtTriangle">
            <a:avLst/>
          </a:prstGeom>
          <a:solidFill>
            <a:srgbClr val="00ac4e"/>
          </a:solidFill>
          <a:ln>
            <a:solidFill>
              <a:srgbClr val="00ac4e"/>
            </a:solidFill>
          </a:ln>
        </p:spPr>
        <p:style>
          <a:lnRef idx="2">
            <a:schemeClr val="accent1">
              <a:shade val="50000"/>
            </a:schemeClr>
          </a:lnRef>
          <a:fillRef idx="1">
            <a:schemeClr val="accent1"/>
          </a:fillRef>
          <a:effectRef idx="0">
            <a:schemeClr val="accent1"/>
          </a:effectRef>
          <a:fontRef idx="minor"/>
        </p:style>
      </p:sp>
      <p:sp>
        <p:nvSpPr>
          <p:cNvPr id="41" name="CustomShape 3"/>
          <p:cNvSpPr/>
          <p:nvPr/>
        </p:nvSpPr>
        <p:spPr>
          <a:xfrm>
            <a:off x="0" y="6591240"/>
            <a:ext cx="12191760" cy="26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42" name="CustomShape 4"/>
          <p:cNvSpPr/>
          <p:nvPr/>
        </p:nvSpPr>
        <p:spPr>
          <a:xfrm flipH="1">
            <a:off x="3295080" y="318960"/>
            <a:ext cx="5619240" cy="6271920"/>
          </a:xfrm>
          <a:prstGeom prst="r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p:style>
      </p:sp>
      <p:sp>
        <p:nvSpPr>
          <p:cNvPr id="43" name="CustomShape 5"/>
          <p:cNvSpPr/>
          <p:nvPr/>
        </p:nvSpPr>
        <p:spPr>
          <a:xfrm>
            <a:off x="8915400" y="318960"/>
            <a:ext cx="2971440" cy="6271920"/>
          </a:xfrm>
          <a:prstGeom prst="r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p:style>
      </p:sp>
      <p:sp>
        <p:nvSpPr>
          <p:cNvPr id="44" name="CustomShape 6"/>
          <p:cNvSpPr/>
          <p:nvPr/>
        </p:nvSpPr>
        <p:spPr>
          <a:xfrm rot="10800000">
            <a:off x="11887200" y="6576480"/>
            <a:ext cx="2971440" cy="6271920"/>
          </a:xfrm>
          <a:prstGeom prst="rtTriangl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p:style>
      </p:sp>
      <p:sp>
        <p:nvSpPr>
          <p:cNvPr id="45" name="CustomShape 7"/>
          <p:cNvSpPr/>
          <p:nvPr/>
        </p:nvSpPr>
        <p:spPr>
          <a:xfrm>
            <a:off x="985680" y="1311480"/>
            <a:ext cx="6027120" cy="11044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1" lang="en-US" sz="2800" spc="-1" strike="noStrike">
                <a:solidFill>
                  <a:srgbClr val="000000"/>
                </a:solidFill>
                <a:uFill>
                  <a:solidFill>
                    <a:srgbClr val="ffffff"/>
                  </a:solidFill>
                </a:uFill>
                <a:latin typeface="Calibri"/>
              </a:rPr>
              <a:t>16 bước để tạo một giao diện đẹp</a:t>
            </a:r>
            <a:endParaRPr b="0" lang="en-US" sz="1800" spc="-1" strike="noStrike">
              <a:solidFill>
                <a:srgbClr val="000000"/>
              </a:solidFill>
              <a:uFill>
                <a:solidFill>
                  <a:srgbClr val="ffffff"/>
                </a:solidFill>
              </a:uFill>
              <a:latin typeface="Arial"/>
            </a:endParaRPr>
          </a:p>
        </p:txBody>
      </p:sp>
      <p:sp>
        <p:nvSpPr>
          <p:cNvPr id="46" name="TextShape 8"/>
          <p:cNvSpPr txBox="1"/>
          <p:nvPr/>
        </p:nvSpPr>
        <p:spPr>
          <a:xfrm>
            <a:off x="1523880" y="1122480"/>
            <a:ext cx="9143640" cy="2387160"/>
          </a:xfrm>
          <a:prstGeom prst="rect">
            <a:avLst/>
          </a:prstGeom>
          <a:noFill/>
          <a:ln>
            <a:noFill/>
          </a:ln>
        </p:spPr>
        <p:txBody>
          <a:bodyPr lIns="0" rIns="0" tIns="0" bIns="0" anchor="ctr"/>
          <a:p>
            <a:endParaRPr b="0" lang="en-US" sz="1800" spc="-1" strike="noStrike">
              <a:solidFill>
                <a:srgbClr val="000000"/>
              </a:solidFill>
              <a:uFill>
                <a:solidFill>
                  <a:srgbClr val="ffffff"/>
                </a:solidFill>
              </a:uFill>
              <a:latin typeface="Calibri"/>
            </a:endParaRPr>
          </a:p>
        </p:txBody>
      </p:sp>
      <p:sp>
        <p:nvSpPr>
          <p:cNvPr id="47" name="TextShape 9"/>
          <p:cNvSpPr txBox="1"/>
          <p:nvPr/>
        </p:nvSpPr>
        <p:spPr>
          <a:xfrm>
            <a:off x="609480" y="1604520"/>
            <a:ext cx="10972440" cy="3977280"/>
          </a:xfrm>
          <a:prstGeom prst="rect">
            <a:avLst/>
          </a:prstGeom>
          <a:noFill/>
          <a:ln>
            <a:noFill/>
          </a:ln>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flipH="1" rot="10800000">
            <a:off x="7652160" y="8039160"/>
            <a:ext cx="7306200" cy="7738920"/>
          </a:xfrm>
          <a:prstGeom prst="rtTriangle">
            <a:avLst/>
          </a:prstGeom>
          <a:solidFill>
            <a:srgbClr val="01af22"/>
          </a:solidFill>
          <a:ln>
            <a:solidFill>
              <a:srgbClr val="01af22"/>
            </a:solidFill>
          </a:ln>
        </p:spPr>
        <p:style>
          <a:lnRef idx="2">
            <a:schemeClr val="accent1">
              <a:shade val="50000"/>
            </a:schemeClr>
          </a:lnRef>
          <a:fillRef idx="1">
            <a:schemeClr val="accent1"/>
          </a:fillRef>
          <a:effectRef idx="0">
            <a:schemeClr val="accent1"/>
          </a:effectRef>
          <a:fontRef idx="minor"/>
        </p:style>
      </p:sp>
      <p:sp>
        <p:nvSpPr>
          <p:cNvPr id="113" name="CustomShape 2"/>
          <p:cNvSpPr/>
          <p:nvPr/>
        </p:nvSpPr>
        <p:spPr>
          <a:xfrm flipH="1" rot="10800000">
            <a:off x="3694320" y="6572160"/>
            <a:ext cx="3348360" cy="6271920"/>
          </a:xfrm>
          <a:prstGeom prst="rtTriangle">
            <a:avLst/>
          </a:prstGeom>
          <a:solidFill>
            <a:srgbClr val="00ac4e"/>
          </a:solidFill>
          <a:ln>
            <a:solidFill>
              <a:srgbClr val="00ac4e"/>
            </a:solidFill>
          </a:ln>
        </p:spPr>
        <p:style>
          <a:lnRef idx="2">
            <a:schemeClr val="accent1">
              <a:shade val="50000"/>
            </a:schemeClr>
          </a:lnRef>
          <a:fillRef idx="1">
            <a:schemeClr val="accent1"/>
          </a:fillRef>
          <a:effectRef idx="0">
            <a:schemeClr val="accent1"/>
          </a:effectRef>
          <a:fontRef idx="minor"/>
        </p:style>
      </p:sp>
      <p:sp>
        <p:nvSpPr>
          <p:cNvPr id="114" name="CustomShape 3"/>
          <p:cNvSpPr/>
          <p:nvPr/>
        </p:nvSpPr>
        <p:spPr>
          <a:xfrm>
            <a:off x="0" y="6591240"/>
            <a:ext cx="12191760" cy="26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15" name="CustomShape 4"/>
          <p:cNvSpPr/>
          <p:nvPr/>
        </p:nvSpPr>
        <p:spPr>
          <a:xfrm flipH="1">
            <a:off x="3295080" y="318960"/>
            <a:ext cx="5619240" cy="6271920"/>
          </a:xfrm>
          <a:prstGeom prst="r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p:style>
      </p:sp>
      <p:sp>
        <p:nvSpPr>
          <p:cNvPr id="116" name="CustomShape 5"/>
          <p:cNvSpPr/>
          <p:nvPr/>
        </p:nvSpPr>
        <p:spPr>
          <a:xfrm>
            <a:off x="8915400" y="318960"/>
            <a:ext cx="2971440" cy="6271920"/>
          </a:xfrm>
          <a:prstGeom prst="r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p:style>
      </p:sp>
      <p:sp>
        <p:nvSpPr>
          <p:cNvPr id="117" name="CustomShape 6"/>
          <p:cNvSpPr/>
          <p:nvPr/>
        </p:nvSpPr>
        <p:spPr>
          <a:xfrm rot="10800000">
            <a:off x="11887200" y="6576480"/>
            <a:ext cx="2971440" cy="6271920"/>
          </a:xfrm>
          <a:prstGeom prst="rtTriangl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p:style>
      </p:sp>
      <p:sp>
        <p:nvSpPr>
          <p:cNvPr id="118" name="CustomShape 7"/>
          <p:cNvSpPr/>
          <p:nvPr/>
        </p:nvSpPr>
        <p:spPr>
          <a:xfrm>
            <a:off x="985680" y="1311480"/>
            <a:ext cx="5352120" cy="11044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1" lang="en-US" sz="2800" spc="-1" strike="noStrike">
                <a:solidFill>
                  <a:srgbClr val="000000"/>
                </a:solidFill>
                <a:uFill>
                  <a:solidFill>
                    <a:srgbClr val="ffffff"/>
                  </a:solidFill>
                </a:uFill>
                <a:latin typeface="Calibri"/>
              </a:rPr>
              <a:t>9. Nghĩ về những chuyển động tương tác.</a:t>
            </a:r>
            <a:endParaRPr b="0" lang="en-US" sz="1800" spc="-1" strike="noStrike">
              <a:solidFill>
                <a:srgbClr val="000000"/>
              </a:solidFill>
              <a:uFill>
                <a:solidFill>
                  <a:srgbClr val="ffffff"/>
                </a:solidFill>
              </a:uFill>
              <a:latin typeface="Arial"/>
            </a:endParaRPr>
          </a:p>
        </p:txBody>
      </p:sp>
      <p:sp>
        <p:nvSpPr>
          <p:cNvPr id="119" name="CustomShape 8"/>
          <p:cNvSpPr/>
          <p:nvPr/>
        </p:nvSpPr>
        <p:spPr>
          <a:xfrm>
            <a:off x="7013160" y="2108880"/>
            <a:ext cx="4521600" cy="412056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marL="285840" indent="-285480">
              <a:lnSpc>
                <a:spcPct val="100000"/>
              </a:lnSpc>
              <a:buClr>
                <a:srgbClr val="ffffff"/>
              </a:buClr>
              <a:buFont typeface="StarSymbol"/>
              <a:buChar char="-"/>
            </a:pPr>
            <a:r>
              <a:rPr b="0" lang="en-US" sz="1800" spc="-1" strike="noStrike">
                <a:solidFill>
                  <a:srgbClr val="ffffff"/>
                </a:solidFill>
                <a:uFill>
                  <a:solidFill>
                    <a:srgbClr val="ffffff"/>
                  </a:solidFill>
                </a:uFill>
                <a:latin typeface="Calibri"/>
              </a:rPr>
              <a:t>Nghĩ về cách mà những thành phần của trang web sẽ chuyển động ra sao khi mà có sự tương tác đến từ người dùng</a:t>
            </a:r>
            <a:endParaRPr b="0" lang="en-US" sz="1800" spc="-1" strike="noStrike">
              <a:solidFill>
                <a:srgbClr val="000000"/>
              </a:solidFill>
              <a:uFill>
                <a:solidFill>
                  <a:srgbClr val="ffffff"/>
                </a:solidFill>
              </a:uFill>
              <a:latin typeface="Arial"/>
            </a:endParaRPr>
          </a:p>
          <a:p>
            <a:pPr marL="285840" indent="-285480">
              <a:lnSpc>
                <a:spcPct val="100000"/>
              </a:lnSpc>
              <a:buClr>
                <a:srgbClr val="ffffff"/>
              </a:buClr>
              <a:buFont typeface="StarSymbol"/>
              <a:buChar char="-"/>
            </a:pPr>
            <a:r>
              <a:rPr b="0" lang="en-US" sz="1800" spc="-1" strike="noStrike">
                <a:solidFill>
                  <a:srgbClr val="ffffff"/>
                </a:solidFill>
                <a:uFill>
                  <a:solidFill>
                    <a:srgbClr val="ffffff"/>
                  </a:solidFill>
                </a:uFill>
                <a:latin typeface="Calibri"/>
              </a:rPr>
              <a:t>Làm sao để cho trải nghiệm của người dùng cảm thấy thoải mái nhất</a:t>
            </a:r>
            <a:endParaRPr b="0" lang="en-US"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flipH="1" rot="10800000">
            <a:off x="7652160" y="8039160"/>
            <a:ext cx="7306200" cy="7738920"/>
          </a:xfrm>
          <a:prstGeom prst="rtTriangle">
            <a:avLst/>
          </a:prstGeom>
          <a:solidFill>
            <a:srgbClr val="01af22"/>
          </a:solidFill>
          <a:ln>
            <a:solidFill>
              <a:srgbClr val="01af22"/>
            </a:solidFill>
          </a:ln>
        </p:spPr>
        <p:style>
          <a:lnRef idx="2">
            <a:schemeClr val="accent1">
              <a:shade val="50000"/>
            </a:schemeClr>
          </a:lnRef>
          <a:fillRef idx="1">
            <a:schemeClr val="accent1"/>
          </a:fillRef>
          <a:effectRef idx="0">
            <a:schemeClr val="accent1"/>
          </a:effectRef>
          <a:fontRef idx="minor"/>
        </p:style>
      </p:sp>
      <p:sp>
        <p:nvSpPr>
          <p:cNvPr id="121" name="CustomShape 2"/>
          <p:cNvSpPr/>
          <p:nvPr/>
        </p:nvSpPr>
        <p:spPr>
          <a:xfrm flipH="1" rot="10800000">
            <a:off x="3694320" y="6572160"/>
            <a:ext cx="3348360" cy="6271920"/>
          </a:xfrm>
          <a:prstGeom prst="rtTriangle">
            <a:avLst/>
          </a:prstGeom>
          <a:solidFill>
            <a:srgbClr val="00ac4e"/>
          </a:solidFill>
          <a:ln>
            <a:solidFill>
              <a:srgbClr val="00ac4e"/>
            </a:solidFill>
          </a:ln>
        </p:spPr>
        <p:style>
          <a:lnRef idx="2">
            <a:schemeClr val="accent1">
              <a:shade val="50000"/>
            </a:schemeClr>
          </a:lnRef>
          <a:fillRef idx="1">
            <a:schemeClr val="accent1"/>
          </a:fillRef>
          <a:effectRef idx="0">
            <a:schemeClr val="accent1"/>
          </a:effectRef>
          <a:fontRef idx="minor"/>
        </p:style>
      </p:sp>
      <p:sp>
        <p:nvSpPr>
          <p:cNvPr id="122" name="CustomShape 3"/>
          <p:cNvSpPr/>
          <p:nvPr/>
        </p:nvSpPr>
        <p:spPr>
          <a:xfrm>
            <a:off x="0" y="6591240"/>
            <a:ext cx="12191760" cy="26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23" name="CustomShape 4"/>
          <p:cNvSpPr/>
          <p:nvPr/>
        </p:nvSpPr>
        <p:spPr>
          <a:xfrm flipH="1">
            <a:off x="3295080" y="318960"/>
            <a:ext cx="5619240" cy="6271920"/>
          </a:xfrm>
          <a:prstGeom prst="r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p:style>
      </p:sp>
      <p:sp>
        <p:nvSpPr>
          <p:cNvPr id="124" name="CustomShape 5"/>
          <p:cNvSpPr/>
          <p:nvPr/>
        </p:nvSpPr>
        <p:spPr>
          <a:xfrm>
            <a:off x="8915400" y="318960"/>
            <a:ext cx="2971440" cy="6271920"/>
          </a:xfrm>
          <a:prstGeom prst="r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p:style>
      </p:sp>
      <p:sp>
        <p:nvSpPr>
          <p:cNvPr id="125" name="CustomShape 6"/>
          <p:cNvSpPr/>
          <p:nvPr/>
        </p:nvSpPr>
        <p:spPr>
          <a:xfrm rot="10800000">
            <a:off x="11887200" y="6576480"/>
            <a:ext cx="2971440" cy="6271920"/>
          </a:xfrm>
          <a:prstGeom prst="rtTriangl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p:style>
      </p:sp>
      <p:sp>
        <p:nvSpPr>
          <p:cNvPr id="126" name="CustomShape 7"/>
          <p:cNvSpPr/>
          <p:nvPr/>
        </p:nvSpPr>
        <p:spPr>
          <a:xfrm>
            <a:off x="985680" y="1311480"/>
            <a:ext cx="5352120" cy="11044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1" lang="en-US" sz="2800" spc="-1" strike="noStrike">
                <a:solidFill>
                  <a:srgbClr val="000000"/>
                </a:solidFill>
                <a:uFill>
                  <a:solidFill>
                    <a:srgbClr val="ffffff"/>
                  </a:solidFill>
                </a:uFill>
                <a:latin typeface="Calibri"/>
              </a:rPr>
              <a:t>10. Trình bày ý tưởng rõ ràng.</a:t>
            </a:r>
            <a:endParaRPr b="0" lang="en-US" sz="1800" spc="-1" strike="noStrike">
              <a:solidFill>
                <a:srgbClr val="000000"/>
              </a:solidFill>
              <a:uFill>
                <a:solidFill>
                  <a:srgbClr val="ffffff"/>
                </a:solidFill>
              </a:uFill>
              <a:latin typeface="Arial"/>
            </a:endParaRPr>
          </a:p>
        </p:txBody>
      </p:sp>
      <p:sp>
        <p:nvSpPr>
          <p:cNvPr id="127" name="CustomShape 8"/>
          <p:cNvSpPr/>
          <p:nvPr/>
        </p:nvSpPr>
        <p:spPr>
          <a:xfrm>
            <a:off x="7013160" y="2108880"/>
            <a:ext cx="4521600" cy="412056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marL="285840" indent="-285480">
              <a:lnSpc>
                <a:spcPct val="100000"/>
              </a:lnSpc>
              <a:buClr>
                <a:srgbClr val="ffffff"/>
              </a:buClr>
              <a:buFont typeface="StarSymbol"/>
              <a:buChar char="-"/>
            </a:pPr>
            <a:r>
              <a:rPr b="0" lang="en-US" sz="1800" spc="-1" strike="noStrike">
                <a:solidFill>
                  <a:srgbClr val="ffffff"/>
                </a:solidFill>
                <a:uFill>
                  <a:solidFill>
                    <a:srgbClr val="ffffff"/>
                  </a:solidFill>
                </a:uFill>
                <a:latin typeface="Calibri"/>
              </a:rPr>
              <a:t>Trình bày ý tưởng rõ ràng để khách hàng và những người trong team hiểu rõ và đóng góp ý kiến.</a:t>
            </a:r>
            <a:endParaRPr b="0" lang="en-US" sz="1800" spc="-1" strike="noStrike">
              <a:solidFill>
                <a:srgbClr val="000000"/>
              </a:solidFill>
              <a:uFill>
                <a:solidFill>
                  <a:srgbClr val="ffffff"/>
                </a:solidFill>
              </a:uFill>
              <a:latin typeface="Arial"/>
            </a:endParaRPr>
          </a:p>
          <a:p>
            <a:pPr marL="285840" indent="-285480">
              <a:lnSpc>
                <a:spcPct val="100000"/>
              </a:lnSpc>
              <a:buClr>
                <a:srgbClr val="ffffff"/>
              </a:buClr>
              <a:buFont typeface="StarSymbol"/>
              <a:buChar char="-"/>
            </a:pPr>
            <a:r>
              <a:rPr b="0" lang="en-US" sz="1800" spc="-1" strike="noStrike">
                <a:solidFill>
                  <a:srgbClr val="ffffff"/>
                </a:solidFill>
                <a:uFill>
                  <a:solidFill>
                    <a:srgbClr val="ffffff"/>
                  </a:solidFill>
                </a:uFill>
                <a:latin typeface="Calibri"/>
              </a:rPr>
              <a:t>Khi nghe người khác trình bày nếu chưa hiểu cần phải hỏi lại luôn nếu không muốn trong quá trình làm lại tranh cãi do không hiểu ý</a:t>
            </a:r>
            <a:endParaRPr b="0" lang="en-US" sz="18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flipH="1" rot="10800000">
            <a:off x="7652160" y="8039160"/>
            <a:ext cx="7306200" cy="7738920"/>
          </a:xfrm>
          <a:prstGeom prst="rtTriangle">
            <a:avLst/>
          </a:prstGeom>
          <a:solidFill>
            <a:srgbClr val="01af22"/>
          </a:solidFill>
          <a:ln>
            <a:solidFill>
              <a:srgbClr val="01af22"/>
            </a:solidFill>
          </a:ln>
        </p:spPr>
        <p:style>
          <a:lnRef idx="2">
            <a:schemeClr val="accent1">
              <a:shade val="50000"/>
            </a:schemeClr>
          </a:lnRef>
          <a:fillRef idx="1">
            <a:schemeClr val="accent1"/>
          </a:fillRef>
          <a:effectRef idx="0">
            <a:schemeClr val="accent1"/>
          </a:effectRef>
          <a:fontRef idx="minor"/>
        </p:style>
      </p:sp>
      <p:sp>
        <p:nvSpPr>
          <p:cNvPr id="129" name="CustomShape 2"/>
          <p:cNvSpPr/>
          <p:nvPr/>
        </p:nvSpPr>
        <p:spPr>
          <a:xfrm flipH="1" rot="10800000">
            <a:off x="3694320" y="6572160"/>
            <a:ext cx="3348360" cy="6271920"/>
          </a:xfrm>
          <a:prstGeom prst="rtTriangle">
            <a:avLst/>
          </a:prstGeom>
          <a:solidFill>
            <a:srgbClr val="00ac4e"/>
          </a:solidFill>
          <a:ln>
            <a:solidFill>
              <a:srgbClr val="00ac4e"/>
            </a:solidFill>
          </a:ln>
        </p:spPr>
        <p:style>
          <a:lnRef idx="2">
            <a:schemeClr val="accent1">
              <a:shade val="50000"/>
            </a:schemeClr>
          </a:lnRef>
          <a:fillRef idx="1">
            <a:schemeClr val="accent1"/>
          </a:fillRef>
          <a:effectRef idx="0">
            <a:schemeClr val="accent1"/>
          </a:effectRef>
          <a:fontRef idx="minor"/>
        </p:style>
      </p:sp>
      <p:sp>
        <p:nvSpPr>
          <p:cNvPr id="130" name="CustomShape 3"/>
          <p:cNvSpPr/>
          <p:nvPr/>
        </p:nvSpPr>
        <p:spPr>
          <a:xfrm>
            <a:off x="0" y="6591240"/>
            <a:ext cx="12191760" cy="26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31" name="CustomShape 4"/>
          <p:cNvSpPr/>
          <p:nvPr/>
        </p:nvSpPr>
        <p:spPr>
          <a:xfrm flipH="1">
            <a:off x="3295080" y="318960"/>
            <a:ext cx="5619240" cy="6271920"/>
          </a:xfrm>
          <a:prstGeom prst="r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p:style>
      </p:sp>
      <p:sp>
        <p:nvSpPr>
          <p:cNvPr id="132" name="CustomShape 5"/>
          <p:cNvSpPr/>
          <p:nvPr/>
        </p:nvSpPr>
        <p:spPr>
          <a:xfrm>
            <a:off x="8915400" y="318960"/>
            <a:ext cx="2971440" cy="6271920"/>
          </a:xfrm>
          <a:prstGeom prst="r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p:style>
      </p:sp>
      <p:sp>
        <p:nvSpPr>
          <p:cNvPr id="133" name="CustomShape 6"/>
          <p:cNvSpPr/>
          <p:nvPr/>
        </p:nvSpPr>
        <p:spPr>
          <a:xfrm rot="10800000">
            <a:off x="11887200" y="6576480"/>
            <a:ext cx="2971440" cy="6271920"/>
          </a:xfrm>
          <a:prstGeom prst="rtTriangl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p:style>
      </p:sp>
      <p:sp>
        <p:nvSpPr>
          <p:cNvPr id="134" name="CustomShape 7"/>
          <p:cNvSpPr/>
          <p:nvPr/>
        </p:nvSpPr>
        <p:spPr>
          <a:xfrm>
            <a:off x="985680" y="1311480"/>
            <a:ext cx="5352120" cy="11044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1" lang="en-US" sz="2800" spc="-1" strike="noStrike">
                <a:solidFill>
                  <a:srgbClr val="000000"/>
                </a:solidFill>
                <a:uFill>
                  <a:solidFill>
                    <a:srgbClr val="ffffff"/>
                  </a:solidFill>
                </a:uFill>
                <a:latin typeface="Calibri"/>
              </a:rPr>
              <a:t>11. Đừng quá gắn bó với ý tưởng.</a:t>
            </a:r>
            <a:endParaRPr b="0" lang="en-US" sz="1800" spc="-1" strike="noStrike">
              <a:solidFill>
                <a:srgbClr val="000000"/>
              </a:solidFill>
              <a:uFill>
                <a:solidFill>
                  <a:srgbClr val="ffffff"/>
                </a:solidFill>
              </a:uFill>
              <a:latin typeface="Arial"/>
            </a:endParaRPr>
          </a:p>
        </p:txBody>
      </p:sp>
      <p:sp>
        <p:nvSpPr>
          <p:cNvPr id="135" name="CustomShape 8"/>
          <p:cNvSpPr/>
          <p:nvPr/>
        </p:nvSpPr>
        <p:spPr>
          <a:xfrm>
            <a:off x="7013160" y="2108880"/>
            <a:ext cx="4521600" cy="412056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marL="285840" indent="-285480">
              <a:lnSpc>
                <a:spcPct val="100000"/>
              </a:lnSpc>
              <a:buClr>
                <a:srgbClr val="ffffff"/>
              </a:buClr>
              <a:buFont typeface="StarSymbol"/>
              <a:buChar char="-"/>
            </a:pPr>
            <a:r>
              <a:rPr b="0" lang="en-US" sz="1800" spc="-1" strike="noStrike">
                <a:solidFill>
                  <a:srgbClr val="ffffff"/>
                </a:solidFill>
                <a:uFill>
                  <a:solidFill>
                    <a:srgbClr val="ffffff"/>
                  </a:solidFill>
                </a:uFill>
                <a:latin typeface="Calibri"/>
              </a:rPr>
              <a:t>Đừng quá bảo thủ với một ý tưởng, cần phải biết tiếp thu và học hỏi để thay đổi sao cho phù hợp nhất với sản phẩm</a:t>
            </a:r>
            <a:endParaRPr b="0" lang="en-US" sz="18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flipH="1" rot="10800000">
            <a:off x="7652160" y="8039160"/>
            <a:ext cx="7306200" cy="7738920"/>
          </a:xfrm>
          <a:prstGeom prst="rtTriangle">
            <a:avLst/>
          </a:prstGeom>
          <a:solidFill>
            <a:srgbClr val="01af22"/>
          </a:solidFill>
          <a:ln>
            <a:solidFill>
              <a:srgbClr val="01af22"/>
            </a:solidFill>
          </a:ln>
        </p:spPr>
        <p:style>
          <a:lnRef idx="2">
            <a:schemeClr val="accent1">
              <a:shade val="50000"/>
            </a:schemeClr>
          </a:lnRef>
          <a:fillRef idx="1">
            <a:schemeClr val="accent1"/>
          </a:fillRef>
          <a:effectRef idx="0">
            <a:schemeClr val="accent1"/>
          </a:effectRef>
          <a:fontRef idx="minor"/>
        </p:style>
      </p:sp>
      <p:sp>
        <p:nvSpPr>
          <p:cNvPr id="137" name="CustomShape 2"/>
          <p:cNvSpPr/>
          <p:nvPr/>
        </p:nvSpPr>
        <p:spPr>
          <a:xfrm flipH="1" rot="10800000">
            <a:off x="3694320" y="6572160"/>
            <a:ext cx="3348360" cy="6271920"/>
          </a:xfrm>
          <a:prstGeom prst="rtTriangle">
            <a:avLst/>
          </a:prstGeom>
          <a:solidFill>
            <a:srgbClr val="00ac4e"/>
          </a:solidFill>
          <a:ln>
            <a:solidFill>
              <a:srgbClr val="00ac4e"/>
            </a:solidFill>
          </a:ln>
        </p:spPr>
        <p:style>
          <a:lnRef idx="2">
            <a:schemeClr val="accent1">
              <a:shade val="50000"/>
            </a:schemeClr>
          </a:lnRef>
          <a:fillRef idx="1">
            <a:schemeClr val="accent1"/>
          </a:fillRef>
          <a:effectRef idx="0">
            <a:schemeClr val="accent1"/>
          </a:effectRef>
          <a:fontRef idx="minor"/>
        </p:style>
      </p:sp>
      <p:sp>
        <p:nvSpPr>
          <p:cNvPr id="138" name="CustomShape 3"/>
          <p:cNvSpPr/>
          <p:nvPr/>
        </p:nvSpPr>
        <p:spPr>
          <a:xfrm>
            <a:off x="0" y="6591240"/>
            <a:ext cx="12191760" cy="26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39" name="CustomShape 4"/>
          <p:cNvSpPr/>
          <p:nvPr/>
        </p:nvSpPr>
        <p:spPr>
          <a:xfrm flipH="1">
            <a:off x="3295080" y="318960"/>
            <a:ext cx="5619240" cy="6271920"/>
          </a:xfrm>
          <a:prstGeom prst="r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p:style>
      </p:sp>
      <p:sp>
        <p:nvSpPr>
          <p:cNvPr id="140" name="CustomShape 5"/>
          <p:cNvSpPr/>
          <p:nvPr/>
        </p:nvSpPr>
        <p:spPr>
          <a:xfrm>
            <a:off x="8915400" y="318960"/>
            <a:ext cx="2971440" cy="6271920"/>
          </a:xfrm>
          <a:prstGeom prst="r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p:style>
      </p:sp>
      <p:sp>
        <p:nvSpPr>
          <p:cNvPr id="141" name="CustomShape 6"/>
          <p:cNvSpPr/>
          <p:nvPr/>
        </p:nvSpPr>
        <p:spPr>
          <a:xfrm rot="10800000">
            <a:off x="11887200" y="6576480"/>
            <a:ext cx="2971440" cy="6271920"/>
          </a:xfrm>
          <a:prstGeom prst="rtTriangl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p:style>
      </p:sp>
      <p:sp>
        <p:nvSpPr>
          <p:cNvPr id="142" name="CustomShape 7"/>
          <p:cNvSpPr/>
          <p:nvPr/>
        </p:nvSpPr>
        <p:spPr>
          <a:xfrm>
            <a:off x="985680" y="1311480"/>
            <a:ext cx="5352120" cy="11044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1" lang="en-US" sz="2800" spc="-1" strike="noStrike">
                <a:solidFill>
                  <a:srgbClr val="000000"/>
                </a:solidFill>
                <a:uFill>
                  <a:solidFill>
                    <a:srgbClr val="ffffff"/>
                  </a:solidFill>
                </a:uFill>
                <a:latin typeface="Calibri"/>
              </a:rPr>
              <a:t>12. Dọn dẹp file thiết kế.</a:t>
            </a:r>
            <a:endParaRPr b="0" lang="en-US" sz="1800" spc="-1" strike="noStrike">
              <a:solidFill>
                <a:srgbClr val="000000"/>
              </a:solidFill>
              <a:uFill>
                <a:solidFill>
                  <a:srgbClr val="ffffff"/>
                </a:solidFill>
              </a:uFill>
              <a:latin typeface="Arial"/>
            </a:endParaRPr>
          </a:p>
        </p:txBody>
      </p:sp>
      <p:sp>
        <p:nvSpPr>
          <p:cNvPr id="143" name="CustomShape 8"/>
          <p:cNvSpPr/>
          <p:nvPr/>
        </p:nvSpPr>
        <p:spPr>
          <a:xfrm>
            <a:off x="7013160" y="2108880"/>
            <a:ext cx="4521600" cy="412056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marL="285840" indent="-285480">
              <a:lnSpc>
                <a:spcPct val="100000"/>
              </a:lnSpc>
              <a:buClr>
                <a:srgbClr val="ffffff"/>
              </a:buClr>
              <a:buFont typeface="StarSymbol"/>
              <a:buChar char="-"/>
            </a:pPr>
            <a:r>
              <a:rPr b="0" lang="en-US" sz="1800" spc="-1" strike="noStrike">
                <a:solidFill>
                  <a:srgbClr val="ffffff"/>
                </a:solidFill>
                <a:uFill>
                  <a:solidFill>
                    <a:srgbClr val="ffffff"/>
                  </a:solidFill>
                </a:uFill>
                <a:latin typeface="Calibri"/>
              </a:rPr>
              <a:t>Có thể hiểu như là tối ưu code trong lập trình, tức là ta dọn dẹp loại bỏ những thành tố không cần thiết trong file để phục vụ cho viêc cắt giao diện và chuyển giao cho những nhà thiết kế khác</a:t>
            </a:r>
            <a:endParaRPr b="0" lang="en-US" sz="18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flipH="1" rot="10800000">
            <a:off x="7652160" y="8039160"/>
            <a:ext cx="7306200" cy="7738920"/>
          </a:xfrm>
          <a:prstGeom prst="rtTriangle">
            <a:avLst/>
          </a:prstGeom>
          <a:solidFill>
            <a:srgbClr val="01af22"/>
          </a:solidFill>
          <a:ln>
            <a:solidFill>
              <a:srgbClr val="01af22"/>
            </a:solidFill>
          </a:ln>
        </p:spPr>
        <p:style>
          <a:lnRef idx="2">
            <a:schemeClr val="accent1">
              <a:shade val="50000"/>
            </a:schemeClr>
          </a:lnRef>
          <a:fillRef idx="1">
            <a:schemeClr val="accent1"/>
          </a:fillRef>
          <a:effectRef idx="0">
            <a:schemeClr val="accent1"/>
          </a:effectRef>
          <a:fontRef idx="minor"/>
        </p:style>
      </p:sp>
      <p:sp>
        <p:nvSpPr>
          <p:cNvPr id="145" name="CustomShape 2"/>
          <p:cNvSpPr/>
          <p:nvPr/>
        </p:nvSpPr>
        <p:spPr>
          <a:xfrm flipH="1" rot="10800000">
            <a:off x="3694320" y="6572160"/>
            <a:ext cx="3348360" cy="6271920"/>
          </a:xfrm>
          <a:prstGeom prst="rtTriangle">
            <a:avLst/>
          </a:prstGeom>
          <a:solidFill>
            <a:srgbClr val="00ac4e"/>
          </a:solidFill>
          <a:ln>
            <a:solidFill>
              <a:srgbClr val="00ac4e"/>
            </a:solidFill>
          </a:ln>
        </p:spPr>
        <p:style>
          <a:lnRef idx="2">
            <a:schemeClr val="accent1">
              <a:shade val="50000"/>
            </a:schemeClr>
          </a:lnRef>
          <a:fillRef idx="1">
            <a:schemeClr val="accent1"/>
          </a:fillRef>
          <a:effectRef idx="0">
            <a:schemeClr val="accent1"/>
          </a:effectRef>
          <a:fontRef idx="minor"/>
        </p:style>
      </p:sp>
      <p:sp>
        <p:nvSpPr>
          <p:cNvPr id="146" name="CustomShape 3"/>
          <p:cNvSpPr/>
          <p:nvPr/>
        </p:nvSpPr>
        <p:spPr>
          <a:xfrm>
            <a:off x="0" y="6591240"/>
            <a:ext cx="12191760" cy="26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47" name="CustomShape 4"/>
          <p:cNvSpPr/>
          <p:nvPr/>
        </p:nvSpPr>
        <p:spPr>
          <a:xfrm flipH="1">
            <a:off x="3295080" y="318960"/>
            <a:ext cx="5619240" cy="6271920"/>
          </a:xfrm>
          <a:prstGeom prst="r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p:style>
      </p:sp>
      <p:sp>
        <p:nvSpPr>
          <p:cNvPr id="148" name="CustomShape 5"/>
          <p:cNvSpPr/>
          <p:nvPr/>
        </p:nvSpPr>
        <p:spPr>
          <a:xfrm>
            <a:off x="8915400" y="318960"/>
            <a:ext cx="2971440" cy="6271920"/>
          </a:xfrm>
          <a:prstGeom prst="r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p:style>
      </p:sp>
      <p:sp>
        <p:nvSpPr>
          <p:cNvPr id="149" name="CustomShape 6"/>
          <p:cNvSpPr/>
          <p:nvPr/>
        </p:nvSpPr>
        <p:spPr>
          <a:xfrm rot="10800000">
            <a:off x="11887200" y="6576480"/>
            <a:ext cx="2971440" cy="6271920"/>
          </a:xfrm>
          <a:prstGeom prst="rtTriangl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p:style>
      </p:sp>
      <p:sp>
        <p:nvSpPr>
          <p:cNvPr id="150" name="CustomShape 7"/>
          <p:cNvSpPr/>
          <p:nvPr/>
        </p:nvSpPr>
        <p:spPr>
          <a:xfrm>
            <a:off x="985680" y="1311480"/>
            <a:ext cx="5352120" cy="11044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1" lang="en-US" sz="2800" spc="-1" strike="noStrike">
                <a:solidFill>
                  <a:srgbClr val="000000"/>
                </a:solidFill>
                <a:uFill>
                  <a:solidFill>
                    <a:srgbClr val="ffffff"/>
                  </a:solidFill>
                </a:uFill>
                <a:latin typeface="Calibri"/>
              </a:rPr>
              <a:t>13. Prototype – Bản dùng thử.</a:t>
            </a:r>
            <a:endParaRPr b="0" lang="en-US" sz="1800" spc="-1" strike="noStrike">
              <a:solidFill>
                <a:srgbClr val="000000"/>
              </a:solidFill>
              <a:uFill>
                <a:solidFill>
                  <a:srgbClr val="ffffff"/>
                </a:solidFill>
              </a:uFill>
              <a:latin typeface="Arial"/>
            </a:endParaRPr>
          </a:p>
        </p:txBody>
      </p:sp>
      <p:sp>
        <p:nvSpPr>
          <p:cNvPr id="151" name="CustomShape 8"/>
          <p:cNvSpPr/>
          <p:nvPr/>
        </p:nvSpPr>
        <p:spPr>
          <a:xfrm>
            <a:off x="7013160" y="2108880"/>
            <a:ext cx="4521600" cy="412056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marL="285840" indent="-285480">
              <a:lnSpc>
                <a:spcPct val="100000"/>
              </a:lnSpc>
              <a:buClr>
                <a:srgbClr val="ffffff"/>
              </a:buClr>
              <a:buFont typeface="StarSymbol"/>
              <a:buChar char="-"/>
            </a:pPr>
            <a:r>
              <a:rPr b="0" lang="en-US" sz="1800" spc="-1" strike="noStrike">
                <a:solidFill>
                  <a:srgbClr val="ffffff"/>
                </a:solidFill>
                <a:uFill>
                  <a:solidFill>
                    <a:srgbClr val="ffffff"/>
                  </a:solidFill>
                </a:uFill>
                <a:latin typeface="Calibri"/>
              </a:rPr>
              <a:t>Đây cũng là cách tốt nhất để cho khách hàng được trải nghiệm với sản phẩm và ta cũng không cân phải giải thích nhiều. Hãy để bản dùng thử trả lời cho khách hàng</a:t>
            </a:r>
            <a:endParaRPr b="0" lang="en-US" sz="1800" spc="-1" strike="noStrike">
              <a:solidFill>
                <a:srgbClr val="000000"/>
              </a:solidFill>
              <a:uFill>
                <a:solidFill>
                  <a:srgbClr val="ffffff"/>
                </a:solidFill>
              </a:uFill>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flipH="1" rot="10800000">
            <a:off x="7652160" y="8039160"/>
            <a:ext cx="7306200" cy="7738920"/>
          </a:xfrm>
          <a:prstGeom prst="rtTriangle">
            <a:avLst/>
          </a:prstGeom>
          <a:solidFill>
            <a:srgbClr val="01af22"/>
          </a:solidFill>
          <a:ln>
            <a:solidFill>
              <a:srgbClr val="01af22"/>
            </a:solidFill>
          </a:ln>
        </p:spPr>
        <p:style>
          <a:lnRef idx="2">
            <a:schemeClr val="accent1">
              <a:shade val="50000"/>
            </a:schemeClr>
          </a:lnRef>
          <a:fillRef idx="1">
            <a:schemeClr val="accent1"/>
          </a:fillRef>
          <a:effectRef idx="0">
            <a:schemeClr val="accent1"/>
          </a:effectRef>
          <a:fontRef idx="minor"/>
        </p:style>
      </p:sp>
      <p:sp>
        <p:nvSpPr>
          <p:cNvPr id="153" name="CustomShape 2"/>
          <p:cNvSpPr/>
          <p:nvPr/>
        </p:nvSpPr>
        <p:spPr>
          <a:xfrm flipH="1" rot="10800000">
            <a:off x="3694320" y="6572160"/>
            <a:ext cx="3348360" cy="6271920"/>
          </a:xfrm>
          <a:prstGeom prst="rtTriangle">
            <a:avLst/>
          </a:prstGeom>
          <a:solidFill>
            <a:srgbClr val="00ac4e"/>
          </a:solidFill>
          <a:ln>
            <a:solidFill>
              <a:srgbClr val="00ac4e"/>
            </a:solidFill>
          </a:ln>
        </p:spPr>
        <p:style>
          <a:lnRef idx="2">
            <a:schemeClr val="accent1">
              <a:shade val="50000"/>
            </a:schemeClr>
          </a:lnRef>
          <a:fillRef idx="1">
            <a:schemeClr val="accent1"/>
          </a:fillRef>
          <a:effectRef idx="0">
            <a:schemeClr val="accent1"/>
          </a:effectRef>
          <a:fontRef idx="minor"/>
        </p:style>
      </p:sp>
      <p:sp>
        <p:nvSpPr>
          <p:cNvPr id="154" name="CustomShape 3"/>
          <p:cNvSpPr/>
          <p:nvPr/>
        </p:nvSpPr>
        <p:spPr>
          <a:xfrm>
            <a:off x="0" y="6591240"/>
            <a:ext cx="12191760" cy="26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5" name="CustomShape 4"/>
          <p:cNvSpPr/>
          <p:nvPr/>
        </p:nvSpPr>
        <p:spPr>
          <a:xfrm flipH="1">
            <a:off x="3295080" y="318960"/>
            <a:ext cx="5619240" cy="6271920"/>
          </a:xfrm>
          <a:prstGeom prst="r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p:style>
      </p:sp>
      <p:sp>
        <p:nvSpPr>
          <p:cNvPr id="156" name="CustomShape 5"/>
          <p:cNvSpPr/>
          <p:nvPr/>
        </p:nvSpPr>
        <p:spPr>
          <a:xfrm>
            <a:off x="8915400" y="318960"/>
            <a:ext cx="2971440" cy="6271920"/>
          </a:xfrm>
          <a:prstGeom prst="r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p:style>
      </p:sp>
      <p:sp>
        <p:nvSpPr>
          <p:cNvPr id="157" name="CustomShape 6"/>
          <p:cNvSpPr/>
          <p:nvPr/>
        </p:nvSpPr>
        <p:spPr>
          <a:xfrm rot="10800000">
            <a:off x="11887200" y="6576480"/>
            <a:ext cx="2971440" cy="6271920"/>
          </a:xfrm>
          <a:prstGeom prst="rtTriangl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p:style>
      </p:sp>
      <p:sp>
        <p:nvSpPr>
          <p:cNvPr id="158" name="CustomShape 7"/>
          <p:cNvSpPr/>
          <p:nvPr/>
        </p:nvSpPr>
        <p:spPr>
          <a:xfrm>
            <a:off x="985680" y="1311480"/>
            <a:ext cx="5352120" cy="11044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1" lang="en-US" sz="2800" spc="-1" strike="noStrike">
                <a:solidFill>
                  <a:srgbClr val="000000"/>
                </a:solidFill>
                <a:uFill>
                  <a:solidFill>
                    <a:srgbClr val="ffffff"/>
                  </a:solidFill>
                </a:uFill>
                <a:latin typeface="Calibri"/>
              </a:rPr>
              <a:t>14.Thử thách bản thân.</a:t>
            </a:r>
            <a:endParaRPr b="0" lang="en-US" sz="1800" spc="-1" strike="noStrike">
              <a:solidFill>
                <a:srgbClr val="000000"/>
              </a:solidFill>
              <a:uFill>
                <a:solidFill>
                  <a:srgbClr val="ffffff"/>
                </a:solidFill>
              </a:uFill>
              <a:latin typeface="Arial"/>
            </a:endParaRPr>
          </a:p>
        </p:txBody>
      </p:sp>
      <p:sp>
        <p:nvSpPr>
          <p:cNvPr id="159" name="CustomShape 8"/>
          <p:cNvSpPr/>
          <p:nvPr/>
        </p:nvSpPr>
        <p:spPr>
          <a:xfrm>
            <a:off x="7013160" y="2108880"/>
            <a:ext cx="4521600" cy="412056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marL="285840" indent="-285480">
              <a:lnSpc>
                <a:spcPct val="100000"/>
              </a:lnSpc>
              <a:buClr>
                <a:srgbClr val="ffffff"/>
              </a:buClr>
              <a:buFont typeface="StarSymbol"/>
              <a:buChar char="-"/>
            </a:pPr>
            <a:r>
              <a:rPr b="0" lang="en-US" sz="1800" spc="-1" strike="noStrike">
                <a:solidFill>
                  <a:srgbClr val="ffffff"/>
                </a:solidFill>
                <a:uFill>
                  <a:solidFill>
                    <a:srgbClr val="ffffff"/>
                  </a:solidFill>
                </a:uFill>
                <a:latin typeface="Calibri"/>
              </a:rPr>
              <a:t>Chúng ta nên thử một lần bỏ cách làm cũ để tìm kiếm một cách làm mới. Thử thách bản thân với công nghệ mới để làm sao cải tiến được website linh hoạt trong bảo trì và thay đổi giao diện</a:t>
            </a:r>
            <a:endParaRPr b="0" lang="en-US" sz="1800" spc="-1" strike="noStrike">
              <a:solidFill>
                <a:srgbClr val="000000"/>
              </a:solidFill>
              <a:uFill>
                <a:solidFill>
                  <a:srgbClr val="ffffff"/>
                </a:solidFill>
              </a:uFill>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flipH="1" rot="10800000">
            <a:off x="7652160" y="8039160"/>
            <a:ext cx="7306200" cy="7738920"/>
          </a:xfrm>
          <a:prstGeom prst="rtTriangle">
            <a:avLst/>
          </a:prstGeom>
          <a:solidFill>
            <a:srgbClr val="01af22"/>
          </a:solidFill>
          <a:ln>
            <a:solidFill>
              <a:srgbClr val="01af22"/>
            </a:solidFill>
          </a:ln>
        </p:spPr>
        <p:style>
          <a:lnRef idx="2">
            <a:schemeClr val="accent1">
              <a:shade val="50000"/>
            </a:schemeClr>
          </a:lnRef>
          <a:fillRef idx="1">
            <a:schemeClr val="accent1"/>
          </a:fillRef>
          <a:effectRef idx="0">
            <a:schemeClr val="accent1"/>
          </a:effectRef>
          <a:fontRef idx="minor"/>
        </p:style>
      </p:sp>
      <p:sp>
        <p:nvSpPr>
          <p:cNvPr id="161" name="CustomShape 2"/>
          <p:cNvSpPr/>
          <p:nvPr/>
        </p:nvSpPr>
        <p:spPr>
          <a:xfrm flipH="1" rot="10800000">
            <a:off x="3694320" y="6572160"/>
            <a:ext cx="3348360" cy="6271920"/>
          </a:xfrm>
          <a:prstGeom prst="rtTriangle">
            <a:avLst/>
          </a:prstGeom>
          <a:solidFill>
            <a:srgbClr val="00ac4e"/>
          </a:solidFill>
          <a:ln>
            <a:solidFill>
              <a:srgbClr val="00ac4e"/>
            </a:solidFill>
          </a:ln>
        </p:spPr>
        <p:style>
          <a:lnRef idx="2">
            <a:schemeClr val="accent1">
              <a:shade val="50000"/>
            </a:schemeClr>
          </a:lnRef>
          <a:fillRef idx="1">
            <a:schemeClr val="accent1"/>
          </a:fillRef>
          <a:effectRef idx="0">
            <a:schemeClr val="accent1"/>
          </a:effectRef>
          <a:fontRef idx="minor"/>
        </p:style>
      </p:sp>
      <p:sp>
        <p:nvSpPr>
          <p:cNvPr id="162" name="CustomShape 3"/>
          <p:cNvSpPr/>
          <p:nvPr/>
        </p:nvSpPr>
        <p:spPr>
          <a:xfrm>
            <a:off x="0" y="6591240"/>
            <a:ext cx="12191760" cy="26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63" name="CustomShape 4"/>
          <p:cNvSpPr/>
          <p:nvPr/>
        </p:nvSpPr>
        <p:spPr>
          <a:xfrm flipH="1">
            <a:off x="3295080" y="318960"/>
            <a:ext cx="5619240" cy="6271920"/>
          </a:xfrm>
          <a:prstGeom prst="r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p:style>
      </p:sp>
      <p:sp>
        <p:nvSpPr>
          <p:cNvPr id="164" name="CustomShape 5"/>
          <p:cNvSpPr/>
          <p:nvPr/>
        </p:nvSpPr>
        <p:spPr>
          <a:xfrm>
            <a:off x="8915400" y="318960"/>
            <a:ext cx="2971440" cy="6271920"/>
          </a:xfrm>
          <a:prstGeom prst="r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p:style>
      </p:sp>
      <p:sp>
        <p:nvSpPr>
          <p:cNvPr id="165" name="CustomShape 6"/>
          <p:cNvSpPr/>
          <p:nvPr/>
        </p:nvSpPr>
        <p:spPr>
          <a:xfrm rot="10800000">
            <a:off x="11887200" y="6576480"/>
            <a:ext cx="2971440" cy="6271920"/>
          </a:xfrm>
          <a:prstGeom prst="rtTriangl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p:style>
      </p:sp>
      <p:sp>
        <p:nvSpPr>
          <p:cNvPr id="166" name="CustomShape 7"/>
          <p:cNvSpPr/>
          <p:nvPr/>
        </p:nvSpPr>
        <p:spPr>
          <a:xfrm>
            <a:off x="985680" y="1311480"/>
            <a:ext cx="5352120" cy="11044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1" lang="en-US" sz="2800" spc="-1" strike="noStrike">
                <a:solidFill>
                  <a:srgbClr val="000000"/>
                </a:solidFill>
                <a:uFill>
                  <a:solidFill>
                    <a:srgbClr val="ffffff"/>
                  </a:solidFill>
                </a:uFill>
                <a:latin typeface="Calibri"/>
              </a:rPr>
              <a:t>15. Chú ý đến chi tiết.</a:t>
            </a:r>
            <a:endParaRPr b="0" lang="en-US" sz="1800" spc="-1" strike="noStrike">
              <a:solidFill>
                <a:srgbClr val="000000"/>
              </a:solidFill>
              <a:uFill>
                <a:solidFill>
                  <a:srgbClr val="ffffff"/>
                </a:solidFill>
              </a:uFill>
              <a:latin typeface="Arial"/>
            </a:endParaRPr>
          </a:p>
        </p:txBody>
      </p:sp>
      <p:sp>
        <p:nvSpPr>
          <p:cNvPr id="167" name="CustomShape 8"/>
          <p:cNvSpPr/>
          <p:nvPr/>
        </p:nvSpPr>
        <p:spPr>
          <a:xfrm>
            <a:off x="7013160" y="2108880"/>
            <a:ext cx="4521600" cy="412056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marL="285840" indent="-285480">
              <a:lnSpc>
                <a:spcPct val="100000"/>
              </a:lnSpc>
              <a:buClr>
                <a:srgbClr val="ffffff"/>
              </a:buClr>
              <a:buFont typeface="StarSymbol"/>
              <a:buChar char="-"/>
            </a:pPr>
            <a:r>
              <a:rPr b="0" lang="en-US" sz="1800" spc="-1" strike="noStrike">
                <a:solidFill>
                  <a:srgbClr val="ffffff"/>
                </a:solidFill>
                <a:uFill>
                  <a:solidFill>
                    <a:srgbClr val="ffffff"/>
                  </a:solidFill>
                </a:uFill>
                <a:latin typeface="Calibri"/>
              </a:rPr>
              <a:t>Chú ý đến tiểu tiết, màu chữ, cỡ chữ, các tương tác nhỏ trên trang web để cho trang web ngày càng hoàn thiện.</a:t>
            </a:r>
            <a:endParaRPr b="0" lang="en-US" sz="1800" spc="-1" strike="noStrike">
              <a:solidFill>
                <a:srgbClr val="000000"/>
              </a:solidFill>
              <a:uFill>
                <a:solidFill>
                  <a:srgbClr val="ffffff"/>
                </a:solidFill>
              </a:uFill>
              <a:latin typeface="Arial"/>
            </a:endParaRPr>
          </a:p>
          <a:p>
            <a:pPr marL="285840" indent="-285480">
              <a:lnSpc>
                <a:spcPct val="100000"/>
              </a:lnSpc>
              <a:buClr>
                <a:srgbClr val="ffffff"/>
              </a:buClr>
              <a:buFont typeface="StarSymbol"/>
              <a:buChar char="-"/>
            </a:pPr>
            <a:r>
              <a:rPr b="0" lang="en-US" sz="1800" spc="-1" strike="noStrike">
                <a:solidFill>
                  <a:srgbClr val="ffffff"/>
                </a:solidFill>
                <a:uFill>
                  <a:solidFill>
                    <a:srgbClr val="ffffff"/>
                  </a:solidFill>
                </a:uFill>
                <a:latin typeface="Calibri"/>
              </a:rPr>
              <a:t>Chú ý đến các thành phần của trang web cùng thảo luận và xem xét sửa đổi các thành phần nhỏ. Hãy xem đây như là một cuộc thi.</a:t>
            </a:r>
            <a:endParaRPr b="0" lang="en-US" sz="1800" spc="-1" strike="noStrike">
              <a:solidFill>
                <a:srgbClr val="000000"/>
              </a:solidFill>
              <a:uFill>
                <a:solidFill>
                  <a:srgbClr val="ffffff"/>
                </a:solidFill>
              </a:uFill>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flipH="1" rot="10800000">
            <a:off x="7652160" y="8039160"/>
            <a:ext cx="7306200" cy="7738920"/>
          </a:xfrm>
          <a:prstGeom prst="rtTriangle">
            <a:avLst/>
          </a:prstGeom>
          <a:solidFill>
            <a:srgbClr val="01af22"/>
          </a:solidFill>
          <a:ln>
            <a:solidFill>
              <a:srgbClr val="01af22"/>
            </a:solidFill>
          </a:ln>
        </p:spPr>
        <p:style>
          <a:lnRef idx="2">
            <a:schemeClr val="accent1">
              <a:shade val="50000"/>
            </a:schemeClr>
          </a:lnRef>
          <a:fillRef idx="1">
            <a:schemeClr val="accent1"/>
          </a:fillRef>
          <a:effectRef idx="0">
            <a:schemeClr val="accent1"/>
          </a:effectRef>
          <a:fontRef idx="minor"/>
        </p:style>
      </p:sp>
      <p:sp>
        <p:nvSpPr>
          <p:cNvPr id="169" name="CustomShape 2"/>
          <p:cNvSpPr/>
          <p:nvPr/>
        </p:nvSpPr>
        <p:spPr>
          <a:xfrm flipH="1" rot="10800000">
            <a:off x="3694320" y="6572160"/>
            <a:ext cx="3348360" cy="6271920"/>
          </a:xfrm>
          <a:prstGeom prst="rtTriangle">
            <a:avLst/>
          </a:prstGeom>
          <a:solidFill>
            <a:srgbClr val="00ac4e"/>
          </a:solidFill>
          <a:ln>
            <a:solidFill>
              <a:srgbClr val="00ac4e"/>
            </a:solidFill>
          </a:ln>
        </p:spPr>
        <p:style>
          <a:lnRef idx="2">
            <a:schemeClr val="accent1">
              <a:shade val="50000"/>
            </a:schemeClr>
          </a:lnRef>
          <a:fillRef idx="1">
            <a:schemeClr val="accent1"/>
          </a:fillRef>
          <a:effectRef idx="0">
            <a:schemeClr val="accent1"/>
          </a:effectRef>
          <a:fontRef idx="minor"/>
        </p:style>
      </p:sp>
      <p:sp>
        <p:nvSpPr>
          <p:cNvPr id="170" name="CustomShape 3"/>
          <p:cNvSpPr/>
          <p:nvPr/>
        </p:nvSpPr>
        <p:spPr>
          <a:xfrm>
            <a:off x="0" y="6591240"/>
            <a:ext cx="12191760" cy="26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71" name="CustomShape 4"/>
          <p:cNvSpPr/>
          <p:nvPr/>
        </p:nvSpPr>
        <p:spPr>
          <a:xfrm flipH="1">
            <a:off x="3295080" y="318960"/>
            <a:ext cx="5619240" cy="6271920"/>
          </a:xfrm>
          <a:prstGeom prst="r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p:style>
      </p:sp>
      <p:sp>
        <p:nvSpPr>
          <p:cNvPr id="172" name="CustomShape 5"/>
          <p:cNvSpPr/>
          <p:nvPr/>
        </p:nvSpPr>
        <p:spPr>
          <a:xfrm>
            <a:off x="8915400" y="318960"/>
            <a:ext cx="2971440" cy="6271920"/>
          </a:xfrm>
          <a:prstGeom prst="r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p:style>
      </p:sp>
      <p:sp>
        <p:nvSpPr>
          <p:cNvPr id="173" name="CustomShape 6"/>
          <p:cNvSpPr/>
          <p:nvPr/>
        </p:nvSpPr>
        <p:spPr>
          <a:xfrm rot="10800000">
            <a:off x="11887200" y="6576480"/>
            <a:ext cx="2971440" cy="6271920"/>
          </a:xfrm>
          <a:prstGeom prst="rtTriangl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p:style>
      </p:sp>
      <p:sp>
        <p:nvSpPr>
          <p:cNvPr id="174" name="CustomShape 7"/>
          <p:cNvSpPr/>
          <p:nvPr/>
        </p:nvSpPr>
        <p:spPr>
          <a:xfrm>
            <a:off x="985680" y="1311480"/>
            <a:ext cx="5352120" cy="11044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1" lang="en-US" sz="2800" spc="-1" strike="noStrike">
                <a:solidFill>
                  <a:srgbClr val="000000"/>
                </a:solidFill>
                <a:uFill>
                  <a:solidFill>
                    <a:srgbClr val="ffffff"/>
                  </a:solidFill>
                </a:uFill>
                <a:latin typeface="Calibri"/>
              </a:rPr>
              <a:t>16. Luôn luôn phát triển.</a:t>
            </a:r>
            <a:endParaRPr b="0" lang="en-US" sz="1800" spc="-1" strike="noStrike">
              <a:solidFill>
                <a:srgbClr val="000000"/>
              </a:solidFill>
              <a:uFill>
                <a:solidFill>
                  <a:srgbClr val="ffffff"/>
                </a:solidFill>
              </a:uFill>
              <a:latin typeface="Arial"/>
            </a:endParaRPr>
          </a:p>
        </p:txBody>
      </p:sp>
      <p:sp>
        <p:nvSpPr>
          <p:cNvPr id="175" name="CustomShape 8"/>
          <p:cNvSpPr/>
          <p:nvPr/>
        </p:nvSpPr>
        <p:spPr>
          <a:xfrm>
            <a:off x="7013160" y="2108880"/>
            <a:ext cx="4521600" cy="412056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marL="285840" indent="-285480">
              <a:lnSpc>
                <a:spcPct val="100000"/>
              </a:lnSpc>
              <a:buClr>
                <a:srgbClr val="ffffff"/>
              </a:buClr>
              <a:buFont typeface="StarSymbol"/>
              <a:buChar char="-"/>
            </a:pPr>
            <a:r>
              <a:rPr b="0" lang="en-US" sz="1800" spc="-1" strike="noStrike">
                <a:solidFill>
                  <a:srgbClr val="ffffff"/>
                </a:solidFill>
                <a:uFill>
                  <a:solidFill>
                    <a:srgbClr val="ffffff"/>
                  </a:solidFill>
                </a:uFill>
                <a:latin typeface="Calibri"/>
              </a:rPr>
              <a:t>Khi mà sản phẩm đã được phân phối hay bàn giao thì không có nghĩa là ta xong việc</a:t>
            </a:r>
            <a:endParaRPr b="0" lang="en-US" sz="1800" spc="-1" strike="noStrike">
              <a:solidFill>
                <a:srgbClr val="000000"/>
              </a:solidFill>
              <a:uFill>
                <a:solidFill>
                  <a:srgbClr val="ffffff"/>
                </a:solidFill>
              </a:uFill>
              <a:latin typeface="Arial"/>
            </a:endParaRPr>
          </a:p>
          <a:p>
            <a:pPr marL="285840" indent="-285480">
              <a:lnSpc>
                <a:spcPct val="100000"/>
              </a:lnSpc>
              <a:buClr>
                <a:srgbClr val="ffffff"/>
              </a:buClr>
              <a:buFont typeface="StarSymbol"/>
              <a:buChar char="-"/>
            </a:pPr>
            <a:r>
              <a:rPr b="0" lang="en-US" sz="1800" spc="-1" strike="noStrike">
                <a:solidFill>
                  <a:srgbClr val="ffffff"/>
                </a:solidFill>
                <a:uFill>
                  <a:solidFill>
                    <a:srgbClr val="ffffff"/>
                  </a:solidFill>
                </a:uFill>
                <a:latin typeface="Calibri"/>
              </a:rPr>
              <a:t>Nên theo sát sản phẩm, bảo trì, tìm hướng phát triển mới sao cho tiện lợi hơn. Đây cũng là cách để ta tích lũy kinh nghiệm</a:t>
            </a:r>
            <a:endParaRPr b="0" lang="en-US" sz="1800" spc="-1" strike="noStrike">
              <a:solidFill>
                <a:srgbClr val="000000"/>
              </a:solidFill>
              <a:uFill>
                <a:solidFill>
                  <a:srgbClr val="ffffff"/>
                </a:solidFill>
              </a:uFill>
              <a:latin typeface="Arial"/>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CustomShape 1"/>
          <p:cNvSpPr/>
          <p:nvPr/>
        </p:nvSpPr>
        <p:spPr>
          <a:xfrm flipH="1" rot="10800000">
            <a:off x="7652160" y="8039160"/>
            <a:ext cx="7306200" cy="7738920"/>
          </a:xfrm>
          <a:prstGeom prst="rtTriangle">
            <a:avLst/>
          </a:prstGeom>
          <a:solidFill>
            <a:srgbClr val="01af22"/>
          </a:solidFill>
          <a:ln>
            <a:solidFill>
              <a:srgbClr val="01af22"/>
            </a:solidFill>
          </a:ln>
        </p:spPr>
        <p:style>
          <a:lnRef idx="2">
            <a:schemeClr val="accent1">
              <a:shade val="50000"/>
            </a:schemeClr>
          </a:lnRef>
          <a:fillRef idx="1">
            <a:schemeClr val="accent1"/>
          </a:fillRef>
          <a:effectRef idx="0">
            <a:schemeClr val="accent1"/>
          </a:effectRef>
          <a:fontRef idx="minor"/>
        </p:style>
      </p:sp>
      <p:sp>
        <p:nvSpPr>
          <p:cNvPr id="49" name="CustomShape 2"/>
          <p:cNvSpPr/>
          <p:nvPr/>
        </p:nvSpPr>
        <p:spPr>
          <a:xfrm flipH="1" rot="10800000">
            <a:off x="3694320" y="6572160"/>
            <a:ext cx="3348360" cy="6271920"/>
          </a:xfrm>
          <a:prstGeom prst="rtTriangle">
            <a:avLst/>
          </a:prstGeom>
          <a:solidFill>
            <a:srgbClr val="00ac4e"/>
          </a:solidFill>
          <a:ln>
            <a:solidFill>
              <a:srgbClr val="00ac4e"/>
            </a:solidFill>
          </a:ln>
        </p:spPr>
        <p:style>
          <a:lnRef idx="2">
            <a:schemeClr val="accent1">
              <a:shade val="50000"/>
            </a:schemeClr>
          </a:lnRef>
          <a:fillRef idx="1">
            <a:schemeClr val="accent1"/>
          </a:fillRef>
          <a:effectRef idx="0">
            <a:schemeClr val="accent1"/>
          </a:effectRef>
          <a:fontRef idx="minor"/>
        </p:style>
      </p:sp>
      <p:sp>
        <p:nvSpPr>
          <p:cNvPr id="50" name="CustomShape 3"/>
          <p:cNvSpPr/>
          <p:nvPr/>
        </p:nvSpPr>
        <p:spPr>
          <a:xfrm>
            <a:off x="0" y="6591240"/>
            <a:ext cx="12191760" cy="26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51" name="CustomShape 4"/>
          <p:cNvSpPr/>
          <p:nvPr/>
        </p:nvSpPr>
        <p:spPr>
          <a:xfrm flipH="1">
            <a:off x="3295080" y="318960"/>
            <a:ext cx="5619240" cy="6271920"/>
          </a:xfrm>
          <a:prstGeom prst="r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p:style>
      </p:sp>
      <p:sp>
        <p:nvSpPr>
          <p:cNvPr id="52" name="CustomShape 5"/>
          <p:cNvSpPr/>
          <p:nvPr/>
        </p:nvSpPr>
        <p:spPr>
          <a:xfrm>
            <a:off x="8915400" y="318960"/>
            <a:ext cx="2971440" cy="6271920"/>
          </a:xfrm>
          <a:prstGeom prst="r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p:style>
      </p:sp>
      <p:sp>
        <p:nvSpPr>
          <p:cNvPr id="53" name="CustomShape 6"/>
          <p:cNvSpPr/>
          <p:nvPr/>
        </p:nvSpPr>
        <p:spPr>
          <a:xfrm rot="10800000">
            <a:off x="11887200" y="6576480"/>
            <a:ext cx="2971440" cy="6271920"/>
          </a:xfrm>
          <a:prstGeom prst="rtTriangl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p:style>
      </p:sp>
      <p:sp>
        <p:nvSpPr>
          <p:cNvPr id="54" name="CustomShape 7"/>
          <p:cNvSpPr/>
          <p:nvPr/>
        </p:nvSpPr>
        <p:spPr>
          <a:xfrm>
            <a:off x="985680" y="1311480"/>
            <a:ext cx="6027120" cy="11044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1" lang="en-US" sz="2800" spc="-1" strike="noStrike">
                <a:solidFill>
                  <a:srgbClr val="000000"/>
                </a:solidFill>
                <a:uFill>
                  <a:solidFill>
                    <a:srgbClr val="ffffff"/>
                  </a:solidFill>
                </a:uFill>
                <a:latin typeface="Calibri"/>
              </a:rPr>
              <a:t>1. Giao diện đẹp là gì?</a:t>
            </a:r>
            <a:endParaRPr b="0" lang="en-US" sz="1800" spc="-1" strike="noStrike">
              <a:solidFill>
                <a:srgbClr val="000000"/>
              </a:solidFill>
              <a:uFill>
                <a:solidFill>
                  <a:srgbClr val="ffffff"/>
                </a:solidFill>
              </a:uFill>
              <a:latin typeface="Arial"/>
            </a:endParaRPr>
          </a:p>
        </p:txBody>
      </p:sp>
      <p:sp>
        <p:nvSpPr>
          <p:cNvPr id="55" name="CustomShape 8"/>
          <p:cNvSpPr/>
          <p:nvPr/>
        </p:nvSpPr>
        <p:spPr>
          <a:xfrm>
            <a:off x="7013160" y="2108880"/>
            <a:ext cx="4521600" cy="412056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marL="285840" indent="-285480">
              <a:lnSpc>
                <a:spcPct val="100000"/>
              </a:lnSpc>
              <a:buClr>
                <a:srgbClr val="ffffff"/>
              </a:buClr>
              <a:buFont typeface="StarSymbol"/>
              <a:buChar char="-"/>
            </a:pPr>
            <a:r>
              <a:rPr b="0" lang="en-US" sz="1800" spc="-1" strike="noStrike">
                <a:solidFill>
                  <a:srgbClr val="ffffff"/>
                </a:solidFill>
                <a:uFill>
                  <a:solidFill>
                    <a:srgbClr val="ffffff"/>
                  </a:solidFill>
                </a:uFill>
                <a:latin typeface="Calibri"/>
              </a:rPr>
              <a:t>Hiểu được trang web được thiết kế cho ai</a:t>
            </a:r>
            <a:endParaRPr b="0" lang="en-US" sz="1800" spc="-1" strike="noStrike">
              <a:solidFill>
                <a:srgbClr val="000000"/>
              </a:solidFill>
              <a:uFill>
                <a:solidFill>
                  <a:srgbClr val="ffffff"/>
                </a:solidFill>
              </a:uFill>
              <a:latin typeface="Arial"/>
            </a:endParaRPr>
          </a:p>
          <a:p>
            <a:pPr marL="285840" indent="-285480">
              <a:lnSpc>
                <a:spcPct val="100000"/>
              </a:lnSpc>
              <a:buClr>
                <a:srgbClr val="ffffff"/>
              </a:buClr>
              <a:buFont typeface="StarSymbol"/>
              <a:buChar char="-"/>
            </a:pPr>
            <a:r>
              <a:rPr b="0" lang="en-US" sz="1800" spc="-1" strike="noStrike">
                <a:solidFill>
                  <a:srgbClr val="ffffff"/>
                </a:solidFill>
                <a:uFill>
                  <a:solidFill>
                    <a:srgbClr val="ffffff"/>
                  </a:solidFill>
                </a:uFill>
                <a:latin typeface="Calibri"/>
              </a:rPr>
              <a:t>Hiểu được những mong muốn mà người dùng muốn ở trang web đó</a:t>
            </a:r>
            <a:endParaRPr b="0" lang="en-US" sz="1800" spc="-1" strike="noStrike">
              <a:solidFill>
                <a:srgbClr val="000000"/>
              </a:solidFill>
              <a:uFill>
                <a:solidFill>
                  <a:srgbClr val="ffffff"/>
                </a:solidFill>
              </a:uFill>
              <a:latin typeface="Arial"/>
            </a:endParaRPr>
          </a:p>
          <a:p>
            <a:pPr marL="285840" indent="-285480">
              <a:lnSpc>
                <a:spcPct val="100000"/>
              </a:lnSpc>
              <a:buClr>
                <a:srgbClr val="ffffff"/>
              </a:buClr>
              <a:buFont typeface="StarSymbol"/>
              <a:buChar char="-"/>
            </a:pPr>
            <a:r>
              <a:rPr b="0" lang="en-US" sz="1800" spc="-1" strike="noStrike">
                <a:solidFill>
                  <a:srgbClr val="ffffff"/>
                </a:solidFill>
                <a:uFill>
                  <a:solidFill>
                    <a:srgbClr val="ffffff"/>
                  </a:solidFill>
                </a:uFill>
                <a:latin typeface="Calibri"/>
              </a:rPr>
              <a:t>Thiết kế không nhất thiết phải theo xu hướng hiện tại nhưng cần được cải thiện theo thời gian</a:t>
            </a:r>
            <a:endParaRPr b="0" lang="en-US" sz="1800" spc="-1" strike="noStrike">
              <a:solidFill>
                <a:srgbClr val="000000"/>
              </a:solidFill>
              <a:uFill>
                <a:solidFill>
                  <a:srgbClr val="ffffff"/>
                </a:solidFill>
              </a:uFill>
              <a:latin typeface="Arial"/>
            </a:endParaRPr>
          </a:p>
          <a:p>
            <a:pPr marL="285840" indent="-285480">
              <a:lnSpc>
                <a:spcPct val="100000"/>
              </a:lnSpc>
              <a:buClr>
                <a:srgbClr val="ffffff"/>
              </a:buClr>
              <a:buFont typeface="StarSymbol"/>
              <a:buChar char="-"/>
            </a:pPr>
            <a:r>
              <a:rPr b="0" lang="en-US" sz="1800" spc="-1" strike="noStrike">
                <a:solidFill>
                  <a:srgbClr val="ffffff"/>
                </a:solidFill>
                <a:uFill>
                  <a:solidFill>
                    <a:srgbClr val="ffffff"/>
                  </a:solidFill>
                </a:uFill>
                <a:latin typeface="Calibri"/>
              </a:rPr>
              <a:t>Nếu làm cho một khách hàng cụ thể thì nên trao đổi trước khi bắt tay vào thiết kế và nên tìm hiểu trước những gì họ đang quan tâm</a:t>
            </a:r>
            <a:endParaRPr b="0" lang="en-US"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CustomShape 1"/>
          <p:cNvSpPr/>
          <p:nvPr/>
        </p:nvSpPr>
        <p:spPr>
          <a:xfrm flipH="1" rot="10800000">
            <a:off x="7652160" y="8039160"/>
            <a:ext cx="7306200" cy="7738920"/>
          </a:xfrm>
          <a:prstGeom prst="rtTriangle">
            <a:avLst/>
          </a:prstGeom>
          <a:solidFill>
            <a:srgbClr val="01af22"/>
          </a:solidFill>
          <a:ln>
            <a:solidFill>
              <a:srgbClr val="01af22"/>
            </a:solidFill>
          </a:ln>
        </p:spPr>
        <p:style>
          <a:lnRef idx="2">
            <a:schemeClr val="accent1">
              <a:shade val="50000"/>
            </a:schemeClr>
          </a:lnRef>
          <a:fillRef idx="1">
            <a:schemeClr val="accent1"/>
          </a:fillRef>
          <a:effectRef idx="0">
            <a:schemeClr val="accent1"/>
          </a:effectRef>
          <a:fontRef idx="minor"/>
        </p:style>
      </p:sp>
      <p:sp>
        <p:nvSpPr>
          <p:cNvPr id="57" name="CustomShape 2"/>
          <p:cNvSpPr/>
          <p:nvPr/>
        </p:nvSpPr>
        <p:spPr>
          <a:xfrm flipH="1" rot="10800000">
            <a:off x="3694320" y="6572160"/>
            <a:ext cx="3348360" cy="6271920"/>
          </a:xfrm>
          <a:prstGeom prst="rtTriangle">
            <a:avLst/>
          </a:prstGeom>
          <a:solidFill>
            <a:srgbClr val="00ac4e"/>
          </a:solidFill>
          <a:ln>
            <a:solidFill>
              <a:srgbClr val="00ac4e"/>
            </a:solidFill>
          </a:ln>
        </p:spPr>
        <p:style>
          <a:lnRef idx="2">
            <a:schemeClr val="accent1">
              <a:shade val="50000"/>
            </a:schemeClr>
          </a:lnRef>
          <a:fillRef idx="1">
            <a:schemeClr val="accent1"/>
          </a:fillRef>
          <a:effectRef idx="0">
            <a:schemeClr val="accent1"/>
          </a:effectRef>
          <a:fontRef idx="minor"/>
        </p:style>
      </p:sp>
      <p:sp>
        <p:nvSpPr>
          <p:cNvPr id="58" name="CustomShape 3"/>
          <p:cNvSpPr/>
          <p:nvPr/>
        </p:nvSpPr>
        <p:spPr>
          <a:xfrm>
            <a:off x="0" y="6591240"/>
            <a:ext cx="12191760" cy="26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59" name="CustomShape 4"/>
          <p:cNvSpPr/>
          <p:nvPr/>
        </p:nvSpPr>
        <p:spPr>
          <a:xfrm flipH="1">
            <a:off x="3295080" y="318960"/>
            <a:ext cx="5619240" cy="6271920"/>
          </a:xfrm>
          <a:prstGeom prst="r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p:style>
      </p:sp>
      <p:sp>
        <p:nvSpPr>
          <p:cNvPr id="60" name="CustomShape 5"/>
          <p:cNvSpPr/>
          <p:nvPr/>
        </p:nvSpPr>
        <p:spPr>
          <a:xfrm>
            <a:off x="8915400" y="318960"/>
            <a:ext cx="2971440" cy="6271920"/>
          </a:xfrm>
          <a:prstGeom prst="r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p:style>
      </p:sp>
      <p:sp>
        <p:nvSpPr>
          <p:cNvPr id="61" name="CustomShape 6"/>
          <p:cNvSpPr/>
          <p:nvPr/>
        </p:nvSpPr>
        <p:spPr>
          <a:xfrm rot="10800000">
            <a:off x="11887200" y="6576480"/>
            <a:ext cx="2971440" cy="6271920"/>
          </a:xfrm>
          <a:prstGeom prst="rtTriangl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p:style>
      </p:sp>
      <p:sp>
        <p:nvSpPr>
          <p:cNvPr id="62" name="CustomShape 7"/>
          <p:cNvSpPr/>
          <p:nvPr/>
        </p:nvSpPr>
        <p:spPr>
          <a:xfrm>
            <a:off x="985680" y="1311480"/>
            <a:ext cx="6027120" cy="11044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1" lang="en-US" sz="2800" spc="-1" strike="noStrike">
                <a:solidFill>
                  <a:srgbClr val="000000"/>
                </a:solidFill>
                <a:uFill>
                  <a:solidFill>
                    <a:srgbClr val="ffffff"/>
                  </a:solidFill>
                </a:uFill>
                <a:latin typeface="Calibri"/>
              </a:rPr>
              <a:t>2. Phác thảo trên giấy.</a:t>
            </a:r>
            <a:endParaRPr b="0" lang="en-US" sz="1800" spc="-1" strike="noStrike">
              <a:solidFill>
                <a:srgbClr val="000000"/>
              </a:solidFill>
              <a:uFill>
                <a:solidFill>
                  <a:srgbClr val="ffffff"/>
                </a:solidFill>
              </a:uFill>
              <a:latin typeface="Arial"/>
            </a:endParaRPr>
          </a:p>
        </p:txBody>
      </p:sp>
      <p:sp>
        <p:nvSpPr>
          <p:cNvPr id="63" name="CustomShape 8"/>
          <p:cNvSpPr/>
          <p:nvPr/>
        </p:nvSpPr>
        <p:spPr>
          <a:xfrm>
            <a:off x="7013160" y="2108880"/>
            <a:ext cx="4521600" cy="412056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marL="285840" indent="-285480">
              <a:lnSpc>
                <a:spcPct val="100000"/>
              </a:lnSpc>
              <a:buClr>
                <a:srgbClr val="ffffff"/>
              </a:buClr>
              <a:buFont typeface="StarSymbol"/>
              <a:buChar char="-"/>
            </a:pPr>
            <a:r>
              <a:rPr b="0" lang="en-US" sz="1800" spc="-1" strike="noStrike">
                <a:solidFill>
                  <a:srgbClr val="ffffff"/>
                </a:solidFill>
                <a:uFill>
                  <a:solidFill>
                    <a:srgbClr val="ffffff"/>
                  </a:solidFill>
                </a:uFill>
                <a:latin typeface="Calibri"/>
              </a:rPr>
              <a:t>Nghĩ về nội dung, bố cục và chức năng trước khi bắt đầu phác thảo</a:t>
            </a:r>
            <a:endParaRPr b="0" lang="en-US" sz="1800" spc="-1" strike="noStrike">
              <a:solidFill>
                <a:srgbClr val="000000"/>
              </a:solidFill>
              <a:uFill>
                <a:solidFill>
                  <a:srgbClr val="ffffff"/>
                </a:solidFill>
              </a:uFill>
              <a:latin typeface="Arial"/>
            </a:endParaRPr>
          </a:p>
          <a:p>
            <a:pPr marL="285840" indent="-285480">
              <a:lnSpc>
                <a:spcPct val="100000"/>
              </a:lnSpc>
              <a:buClr>
                <a:srgbClr val="ffffff"/>
              </a:buClr>
              <a:buFont typeface="StarSymbol"/>
              <a:buChar char="-"/>
            </a:pPr>
            <a:r>
              <a:rPr b="0" lang="en-US" sz="1800" spc="-1" strike="noStrike">
                <a:solidFill>
                  <a:srgbClr val="ffffff"/>
                </a:solidFill>
                <a:uFill>
                  <a:solidFill>
                    <a:srgbClr val="ffffff"/>
                  </a:solidFill>
                </a:uFill>
                <a:latin typeface="Calibri"/>
              </a:rPr>
              <a:t>Đảm bảo rằng chúng ta cùng suy nghĩ với khách hàng và sẽ không có khách hàng nào phàn nàn về việc chúng ta cùng trao đổi về thiết kế</a:t>
            </a:r>
            <a:endParaRPr b="0" lang="en-US"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CustomShape 1"/>
          <p:cNvSpPr/>
          <p:nvPr/>
        </p:nvSpPr>
        <p:spPr>
          <a:xfrm flipH="1" rot="10800000">
            <a:off x="7652160" y="8039160"/>
            <a:ext cx="7306200" cy="7738920"/>
          </a:xfrm>
          <a:prstGeom prst="rtTriangle">
            <a:avLst/>
          </a:prstGeom>
          <a:solidFill>
            <a:srgbClr val="01af22"/>
          </a:solidFill>
          <a:ln>
            <a:solidFill>
              <a:srgbClr val="01af22"/>
            </a:solidFill>
          </a:ln>
        </p:spPr>
        <p:style>
          <a:lnRef idx="2">
            <a:schemeClr val="accent1">
              <a:shade val="50000"/>
            </a:schemeClr>
          </a:lnRef>
          <a:fillRef idx="1">
            <a:schemeClr val="accent1"/>
          </a:fillRef>
          <a:effectRef idx="0">
            <a:schemeClr val="accent1"/>
          </a:effectRef>
          <a:fontRef idx="minor"/>
        </p:style>
      </p:sp>
      <p:sp>
        <p:nvSpPr>
          <p:cNvPr id="65" name="CustomShape 2"/>
          <p:cNvSpPr/>
          <p:nvPr/>
        </p:nvSpPr>
        <p:spPr>
          <a:xfrm flipH="1" rot="10800000">
            <a:off x="3694320" y="6572160"/>
            <a:ext cx="3348360" cy="6271920"/>
          </a:xfrm>
          <a:prstGeom prst="rtTriangle">
            <a:avLst/>
          </a:prstGeom>
          <a:solidFill>
            <a:srgbClr val="00ac4e"/>
          </a:solidFill>
          <a:ln>
            <a:solidFill>
              <a:srgbClr val="00ac4e"/>
            </a:solidFill>
          </a:ln>
        </p:spPr>
        <p:style>
          <a:lnRef idx="2">
            <a:schemeClr val="accent1">
              <a:shade val="50000"/>
            </a:schemeClr>
          </a:lnRef>
          <a:fillRef idx="1">
            <a:schemeClr val="accent1"/>
          </a:fillRef>
          <a:effectRef idx="0">
            <a:schemeClr val="accent1"/>
          </a:effectRef>
          <a:fontRef idx="minor"/>
        </p:style>
      </p:sp>
      <p:sp>
        <p:nvSpPr>
          <p:cNvPr id="66" name="CustomShape 3"/>
          <p:cNvSpPr/>
          <p:nvPr/>
        </p:nvSpPr>
        <p:spPr>
          <a:xfrm>
            <a:off x="0" y="6591240"/>
            <a:ext cx="12191760" cy="26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67" name="CustomShape 4"/>
          <p:cNvSpPr/>
          <p:nvPr/>
        </p:nvSpPr>
        <p:spPr>
          <a:xfrm flipH="1">
            <a:off x="3295080" y="318960"/>
            <a:ext cx="5619240" cy="6271920"/>
          </a:xfrm>
          <a:prstGeom prst="r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p:style>
      </p:sp>
      <p:sp>
        <p:nvSpPr>
          <p:cNvPr id="68" name="CustomShape 5"/>
          <p:cNvSpPr/>
          <p:nvPr/>
        </p:nvSpPr>
        <p:spPr>
          <a:xfrm>
            <a:off x="8915400" y="318960"/>
            <a:ext cx="2971440" cy="6271920"/>
          </a:xfrm>
          <a:prstGeom prst="r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p:style>
      </p:sp>
      <p:sp>
        <p:nvSpPr>
          <p:cNvPr id="69" name="CustomShape 6"/>
          <p:cNvSpPr/>
          <p:nvPr/>
        </p:nvSpPr>
        <p:spPr>
          <a:xfrm rot="10800000">
            <a:off x="11887200" y="6576480"/>
            <a:ext cx="2971440" cy="6271920"/>
          </a:xfrm>
          <a:prstGeom prst="rtTriangl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p:style>
      </p:sp>
      <p:sp>
        <p:nvSpPr>
          <p:cNvPr id="70" name="CustomShape 7"/>
          <p:cNvSpPr/>
          <p:nvPr/>
        </p:nvSpPr>
        <p:spPr>
          <a:xfrm>
            <a:off x="985680" y="1311480"/>
            <a:ext cx="6027120" cy="11044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1" lang="en-US" sz="2800" spc="-1" strike="noStrike">
                <a:solidFill>
                  <a:srgbClr val="000000"/>
                </a:solidFill>
                <a:uFill>
                  <a:solidFill>
                    <a:srgbClr val="ffffff"/>
                  </a:solidFill>
                </a:uFill>
                <a:latin typeface="Calibri"/>
              </a:rPr>
              <a:t>3. Phác thảo trên công cụ.</a:t>
            </a:r>
            <a:endParaRPr b="0" lang="en-US" sz="1800" spc="-1" strike="noStrike">
              <a:solidFill>
                <a:srgbClr val="000000"/>
              </a:solidFill>
              <a:uFill>
                <a:solidFill>
                  <a:srgbClr val="ffffff"/>
                </a:solidFill>
              </a:uFill>
              <a:latin typeface="Arial"/>
            </a:endParaRPr>
          </a:p>
        </p:txBody>
      </p:sp>
      <p:sp>
        <p:nvSpPr>
          <p:cNvPr id="71" name="CustomShape 8"/>
          <p:cNvSpPr/>
          <p:nvPr/>
        </p:nvSpPr>
        <p:spPr>
          <a:xfrm>
            <a:off x="7013160" y="2108880"/>
            <a:ext cx="4521600" cy="412056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marL="285840" indent="-285480">
              <a:lnSpc>
                <a:spcPct val="100000"/>
              </a:lnSpc>
              <a:buClr>
                <a:srgbClr val="ffffff"/>
              </a:buClr>
              <a:buFont typeface="StarSymbol"/>
              <a:buChar char="-"/>
            </a:pPr>
            <a:r>
              <a:rPr b="0" lang="en-US" sz="1800" spc="-1" strike="noStrike">
                <a:solidFill>
                  <a:srgbClr val="ffffff"/>
                </a:solidFill>
                <a:uFill>
                  <a:solidFill>
                    <a:srgbClr val="ffffff"/>
                  </a:solidFill>
                </a:uFill>
                <a:latin typeface="Calibri"/>
              </a:rPr>
              <a:t>Nếu ta thiết kế bằng những công cụ thì trang hình hài, bố cục trang web sẽ dần hình thành.</a:t>
            </a:r>
            <a:endParaRPr b="0" lang="en-US" sz="1800" spc="-1" strike="noStrike">
              <a:solidFill>
                <a:srgbClr val="000000"/>
              </a:solidFill>
              <a:uFill>
                <a:solidFill>
                  <a:srgbClr val="ffffff"/>
                </a:solidFill>
              </a:uFill>
              <a:latin typeface="Arial"/>
            </a:endParaRPr>
          </a:p>
          <a:p>
            <a:pPr marL="285840" indent="-285480">
              <a:lnSpc>
                <a:spcPct val="100000"/>
              </a:lnSpc>
              <a:buClr>
                <a:srgbClr val="ffffff"/>
              </a:buClr>
              <a:buFont typeface="StarSymbol"/>
              <a:buChar char="-"/>
            </a:pPr>
            <a:r>
              <a:rPr b="0" lang="en-US" sz="1800" spc="-1" strike="noStrike">
                <a:solidFill>
                  <a:srgbClr val="ffffff"/>
                </a:solidFill>
                <a:uFill>
                  <a:solidFill>
                    <a:srgbClr val="ffffff"/>
                  </a:solidFill>
                </a:uFill>
                <a:latin typeface="Calibri"/>
              </a:rPr>
              <a:t>Giúp người dùng tưởng tượng ra những tương tác mình sẽ làm khi sử dụng trang web</a:t>
            </a:r>
            <a:endParaRPr b="0" lang="en-US"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CustomShape 1"/>
          <p:cNvSpPr/>
          <p:nvPr/>
        </p:nvSpPr>
        <p:spPr>
          <a:xfrm flipH="1" rot="10800000">
            <a:off x="7652160" y="8039160"/>
            <a:ext cx="7306200" cy="7738920"/>
          </a:xfrm>
          <a:prstGeom prst="rtTriangle">
            <a:avLst/>
          </a:prstGeom>
          <a:solidFill>
            <a:srgbClr val="01af22"/>
          </a:solidFill>
          <a:ln>
            <a:solidFill>
              <a:srgbClr val="01af22"/>
            </a:solidFill>
          </a:ln>
        </p:spPr>
        <p:style>
          <a:lnRef idx="2">
            <a:schemeClr val="accent1">
              <a:shade val="50000"/>
            </a:schemeClr>
          </a:lnRef>
          <a:fillRef idx="1">
            <a:schemeClr val="accent1"/>
          </a:fillRef>
          <a:effectRef idx="0">
            <a:schemeClr val="accent1"/>
          </a:effectRef>
          <a:fontRef idx="minor"/>
        </p:style>
      </p:sp>
      <p:sp>
        <p:nvSpPr>
          <p:cNvPr id="73" name="CustomShape 2"/>
          <p:cNvSpPr/>
          <p:nvPr/>
        </p:nvSpPr>
        <p:spPr>
          <a:xfrm flipH="1" rot="10800000">
            <a:off x="3694320" y="6572160"/>
            <a:ext cx="3348360" cy="6271920"/>
          </a:xfrm>
          <a:prstGeom prst="rtTriangle">
            <a:avLst/>
          </a:prstGeom>
          <a:solidFill>
            <a:srgbClr val="00ac4e"/>
          </a:solidFill>
          <a:ln>
            <a:solidFill>
              <a:srgbClr val="00ac4e"/>
            </a:solidFill>
          </a:ln>
        </p:spPr>
        <p:style>
          <a:lnRef idx="2">
            <a:schemeClr val="accent1">
              <a:shade val="50000"/>
            </a:schemeClr>
          </a:lnRef>
          <a:fillRef idx="1">
            <a:schemeClr val="accent1"/>
          </a:fillRef>
          <a:effectRef idx="0">
            <a:schemeClr val="accent1"/>
          </a:effectRef>
          <a:fontRef idx="minor"/>
        </p:style>
      </p:sp>
      <p:sp>
        <p:nvSpPr>
          <p:cNvPr id="74" name="CustomShape 3"/>
          <p:cNvSpPr/>
          <p:nvPr/>
        </p:nvSpPr>
        <p:spPr>
          <a:xfrm>
            <a:off x="0" y="6591240"/>
            <a:ext cx="12191760" cy="26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75" name="CustomShape 4"/>
          <p:cNvSpPr/>
          <p:nvPr/>
        </p:nvSpPr>
        <p:spPr>
          <a:xfrm flipH="1">
            <a:off x="3295080" y="318960"/>
            <a:ext cx="5619240" cy="6271920"/>
          </a:xfrm>
          <a:prstGeom prst="r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p:style>
      </p:sp>
      <p:sp>
        <p:nvSpPr>
          <p:cNvPr id="76" name="CustomShape 5"/>
          <p:cNvSpPr/>
          <p:nvPr/>
        </p:nvSpPr>
        <p:spPr>
          <a:xfrm>
            <a:off x="8915400" y="318960"/>
            <a:ext cx="2971440" cy="6271920"/>
          </a:xfrm>
          <a:prstGeom prst="r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p:style>
      </p:sp>
      <p:sp>
        <p:nvSpPr>
          <p:cNvPr id="77" name="CustomShape 6"/>
          <p:cNvSpPr/>
          <p:nvPr/>
        </p:nvSpPr>
        <p:spPr>
          <a:xfrm rot="10800000">
            <a:off x="11887200" y="6576480"/>
            <a:ext cx="2971440" cy="6271920"/>
          </a:xfrm>
          <a:prstGeom prst="rtTriangl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p:style>
      </p:sp>
      <p:sp>
        <p:nvSpPr>
          <p:cNvPr id="78" name="CustomShape 7"/>
          <p:cNvSpPr/>
          <p:nvPr/>
        </p:nvSpPr>
        <p:spPr>
          <a:xfrm>
            <a:off x="985680" y="1311480"/>
            <a:ext cx="6027120" cy="11044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1" lang="en-US" sz="2800" spc="-1" strike="noStrike">
                <a:solidFill>
                  <a:srgbClr val="000000"/>
                </a:solidFill>
                <a:uFill>
                  <a:solidFill>
                    <a:srgbClr val="ffffff"/>
                  </a:solidFill>
                </a:uFill>
                <a:latin typeface="Calibri"/>
              </a:rPr>
              <a:t>4. Thêm các lưới bố cục.</a:t>
            </a:r>
            <a:endParaRPr b="0" lang="en-US" sz="1800" spc="-1" strike="noStrike">
              <a:solidFill>
                <a:srgbClr val="000000"/>
              </a:solidFill>
              <a:uFill>
                <a:solidFill>
                  <a:srgbClr val="ffffff"/>
                </a:solidFill>
              </a:uFill>
              <a:latin typeface="Arial"/>
            </a:endParaRPr>
          </a:p>
        </p:txBody>
      </p:sp>
      <p:sp>
        <p:nvSpPr>
          <p:cNvPr id="79" name="CustomShape 8"/>
          <p:cNvSpPr/>
          <p:nvPr/>
        </p:nvSpPr>
        <p:spPr>
          <a:xfrm>
            <a:off x="7013160" y="2108880"/>
            <a:ext cx="4521600" cy="412056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marL="285840" indent="-285480">
              <a:lnSpc>
                <a:spcPct val="100000"/>
              </a:lnSpc>
              <a:buClr>
                <a:srgbClr val="ffffff"/>
              </a:buClr>
              <a:buFont typeface="StarSymbol"/>
              <a:buChar char="-"/>
            </a:pPr>
            <a:r>
              <a:rPr b="0" lang="en-US" sz="1800" spc="-1" strike="noStrike">
                <a:solidFill>
                  <a:srgbClr val="ffffff"/>
                </a:solidFill>
                <a:uFill>
                  <a:solidFill>
                    <a:srgbClr val="ffffff"/>
                  </a:solidFill>
                </a:uFill>
                <a:latin typeface="Calibri"/>
              </a:rPr>
              <a:t>Trước hết cần phải xác định là thiết bị mà người dùng sử dụng để truy cập vào website là gì?.</a:t>
            </a:r>
            <a:endParaRPr b="0" lang="en-US" sz="1800" spc="-1" strike="noStrike">
              <a:solidFill>
                <a:srgbClr val="000000"/>
              </a:solidFill>
              <a:uFill>
                <a:solidFill>
                  <a:srgbClr val="ffffff"/>
                </a:solidFill>
              </a:uFill>
              <a:latin typeface="Arial"/>
            </a:endParaRPr>
          </a:p>
          <a:p>
            <a:pPr marL="285840" indent="-285480">
              <a:lnSpc>
                <a:spcPct val="100000"/>
              </a:lnSpc>
              <a:buClr>
                <a:srgbClr val="ffffff"/>
              </a:buClr>
              <a:buFont typeface="StarSymbol"/>
              <a:buChar char="-"/>
            </a:pPr>
            <a:r>
              <a:rPr b="0" lang="en-US" sz="1800" spc="-1" strike="noStrike">
                <a:solidFill>
                  <a:srgbClr val="ffffff"/>
                </a:solidFill>
                <a:uFill>
                  <a:solidFill>
                    <a:srgbClr val="ffffff"/>
                  </a:solidFill>
                </a:uFill>
                <a:latin typeface="Calibri"/>
              </a:rPr>
              <a:t>Giữ chiều rộng của cột phù hợp: thay vì đổi chiều rộng của cột thì ta nên giữ nguyên nó và chỉ thay  đổi số cột trên từng thiết bị</a:t>
            </a:r>
            <a:endParaRPr b="0" lang="en-US" sz="1800" spc="-1" strike="noStrike">
              <a:solidFill>
                <a:srgbClr val="000000"/>
              </a:solidFill>
              <a:uFill>
                <a:solidFill>
                  <a:srgbClr val="ffffff"/>
                </a:solidFill>
              </a:uFill>
              <a:latin typeface="Arial"/>
            </a:endParaRPr>
          </a:p>
          <a:p>
            <a:pPr marL="285840" indent="-285480">
              <a:lnSpc>
                <a:spcPct val="100000"/>
              </a:lnSpc>
              <a:buClr>
                <a:srgbClr val="ffffff"/>
              </a:buClr>
              <a:buFont typeface="StarSymbol"/>
              <a:buChar char="-"/>
            </a:pPr>
            <a:r>
              <a:rPr b="0" lang="en-US" sz="1800" spc="-1" strike="noStrike">
                <a:solidFill>
                  <a:srgbClr val="ffffff"/>
                </a:solidFill>
                <a:uFill>
                  <a:solidFill>
                    <a:srgbClr val="ffffff"/>
                  </a:solidFill>
                </a:uFill>
                <a:latin typeface="Calibri"/>
              </a:rPr>
              <a:t>Tận dụng các khoảng không tiêu cực</a:t>
            </a:r>
            <a:endParaRPr b="0" lang="en-US"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flipH="1" rot="10800000">
            <a:off x="7652160" y="8039160"/>
            <a:ext cx="7306200" cy="7738920"/>
          </a:xfrm>
          <a:prstGeom prst="rtTriangle">
            <a:avLst/>
          </a:prstGeom>
          <a:solidFill>
            <a:srgbClr val="01af22"/>
          </a:solidFill>
          <a:ln>
            <a:solidFill>
              <a:srgbClr val="01af22"/>
            </a:solidFill>
          </a:ln>
        </p:spPr>
        <p:style>
          <a:lnRef idx="2">
            <a:schemeClr val="accent1">
              <a:shade val="50000"/>
            </a:schemeClr>
          </a:lnRef>
          <a:fillRef idx="1">
            <a:schemeClr val="accent1"/>
          </a:fillRef>
          <a:effectRef idx="0">
            <a:schemeClr val="accent1"/>
          </a:effectRef>
          <a:fontRef idx="minor"/>
        </p:style>
      </p:sp>
      <p:sp>
        <p:nvSpPr>
          <p:cNvPr id="81" name="CustomShape 2"/>
          <p:cNvSpPr/>
          <p:nvPr/>
        </p:nvSpPr>
        <p:spPr>
          <a:xfrm flipH="1" rot="10800000">
            <a:off x="3694320" y="6572160"/>
            <a:ext cx="3348360" cy="6271920"/>
          </a:xfrm>
          <a:prstGeom prst="rtTriangle">
            <a:avLst/>
          </a:prstGeom>
          <a:solidFill>
            <a:srgbClr val="00ac4e"/>
          </a:solidFill>
          <a:ln>
            <a:solidFill>
              <a:srgbClr val="00ac4e"/>
            </a:solidFill>
          </a:ln>
        </p:spPr>
        <p:style>
          <a:lnRef idx="2">
            <a:schemeClr val="accent1">
              <a:shade val="50000"/>
            </a:schemeClr>
          </a:lnRef>
          <a:fillRef idx="1">
            <a:schemeClr val="accent1"/>
          </a:fillRef>
          <a:effectRef idx="0">
            <a:schemeClr val="accent1"/>
          </a:effectRef>
          <a:fontRef idx="minor"/>
        </p:style>
      </p:sp>
      <p:sp>
        <p:nvSpPr>
          <p:cNvPr id="82" name="CustomShape 3"/>
          <p:cNvSpPr/>
          <p:nvPr/>
        </p:nvSpPr>
        <p:spPr>
          <a:xfrm>
            <a:off x="0" y="6591240"/>
            <a:ext cx="12191760" cy="26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83" name="CustomShape 4"/>
          <p:cNvSpPr/>
          <p:nvPr/>
        </p:nvSpPr>
        <p:spPr>
          <a:xfrm flipH="1">
            <a:off x="3295080" y="318960"/>
            <a:ext cx="5619240" cy="6271920"/>
          </a:xfrm>
          <a:prstGeom prst="r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p:style>
      </p:sp>
      <p:sp>
        <p:nvSpPr>
          <p:cNvPr id="84" name="CustomShape 5"/>
          <p:cNvSpPr/>
          <p:nvPr/>
        </p:nvSpPr>
        <p:spPr>
          <a:xfrm>
            <a:off x="8915400" y="318960"/>
            <a:ext cx="2971440" cy="6271920"/>
          </a:xfrm>
          <a:prstGeom prst="r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p:style>
      </p:sp>
      <p:sp>
        <p:nvSpPr>
          <p:cNvPr id="85" name="CustomShape 6"/>
          <p:cNvSpPr/>
          <p:nvPr/>
        </p:nvSpPr>
        <p:spPr>
          <a:xfrm rot="10800000">
            <a:off x="11887200" y="6576480"/>
            <a:ext cx="2971440" cy="6271920"/>
          </a:xfrm>
          <a:prstGeom prst="rtTriangl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p:style>
      </p:sp>
      <p:sp>
        <p:nvSpPr>
          <p:cNvPr id="86" name="CustomShape 7"/>
          <p:cNvSpPr/>
          <p:nvPr/>
        </p:nvSpPr>
        <p:spPr>
          <a:xfrm>
            <a:off x="985680" y="1311480"/>
            <a:ext cx="6027120" cy="11044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1" lang="en-US" sz="2800" spc="-1" strike="noStrike">
                <a:solidFill>
                  <a:srgbClr val="000000"/>
                </a:solidFill>
                <a:uFill>
                  <a:solidFill>
                    <a:srgbClr val="ffffff"/>
                  </a:solidFill>
                </a:uFill>
                <a:latin typeface="Calibri"/>
              </a:rPr>
              <a:t>5. Chọn kiểu chữ.</a:t>
            </a:r>
            <a:endParaRPr b="0" lang="en-US" sz="1800" spc="-1" strike="noStrike">
              <a:solidFill>
                <a:srgbClr val="000000"/>
              </a:solidFill>
              <a:uFill>
                <a:solidFill>
                  <a:srgbClr val="ffffff"/>
                </a:solidFill>
              </a:uFill>
              <a:latin typeface="Arial"/>
            </a:endParaRPr>
          </a:p>
        </p:txBody>
      </p:sp>
      <p:sp>
        <p:nvSpPr>
          <p:cNvPr id="87" name="CustomShape 8"/>
          <p:cNvSpPr/>
          <p:nvPr/>
        </p:nvSpPr>
        <p:spPr>
          <a:xfrm>
            <a:off x="7013160" y="2108880"/>
            <a:ext cx="4521600" cy="412056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marL="285840" indent="-285480">
              <a:lnSpc>
                <a:spcPct val="100000"/>
              </a:lnSpc>
              <a:buClr>
                <a:srgbClr val="ffffff"/>
              </a:buClr>
              <a:buFont typeface="StarSymbol"/>
              <a:buChar char="-"/>
            </a:pPr>
            <a:r>
              <a:rPr b="0" lang="en-US" sz="1800" spc="-1" strike="noStrike">
                <a:solidFill>
                  <a:srgbClr val="ffffff"/>
                </a:solidFill>
                <a:uFill>
                  <a:solidFill>
                    <a:srgbClr val="ffffff"/>
                  </a:solidFill>
                </a:uFill>
                <a:latin typeface="Calibri"/>
              </a:rPr>
              <a:t>Nên chọn kiểu chữ dễ đọc với phần lớn các chữ xuất hiện trên trang web</a:t>
            </a:r>
            <a:endParaRPr b="0" lang="en-US" sz="1800" spc="-1" strike="noStrike">
              <a:solidFill>
                <a:srgbClr val="000000"/>
              </a:solidFill>
              <a:uFill>
                <a:solidFill>
                  <a:srgbClr val="ffffff"/>
                </a:solidFill>
              </a:uFill>
              <a:latin typeface="Arial"/>
            </a:endParaRPr>
          </a:p>
          <a:p>
            <a:pPr marL="285840" indent="-285480">
              <a:lnSpc>
                <a:spcPct val="100000"/>
              </a:lnSpc>
              <a:buClr>
                <a:srgbClr val="ffffff"/>
              </a:buClr>
              <a:buFont typeface="StarSymbol"/>
              <a:buChar char="-"/>
            </a:pPr>
            <a:r>
              <a:rPr b="0" lang="en-US" sz="1800" spc="-1" strike="noStrike">
                <a:solidFill>
                  <a:srgbClr val="ffffff"/>
                </a:solidFill>
                <a:uFill>
                  <a:solidFill>
                    <a:srgbClr val="ffffff"/>
                  </a:solidFill>
                </a:uFill>
                <a:latin typeface="Calibri"/>
              </a:rPr>
              <a:t>Không nên sử dụng quá 4 màu và 2 font chữ trên 1 trang web. Font chữ nên được nhất quán</a:t>
            </a:r>
            <a:endParaRPr b="0" lang="en-US"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flipH="1" rot="10800000">
            <a:off x="7652160" y="8039160"/>
            <a:ext cx="7306200" cy="7738920"/>
          </a:xfrm>
          <a:prstGeom prst="rtTriangle">
            <a:avLst/>
          </a:prstGeom>
          <a:solidFill>
            <a:srgbClr val="01af22"/>
          </a:solidFill>
          <a:ln>
            <a:solidFill>
              <a:srgbClr val="01af22"/>
            </a:solidFill>
          </a:ln>
        </p:spPr>
        <p:style>
          <a:lnRef idx="2">
            <a:schemeClr val="accent1">
              <a:shade val="50000"/>
            </a:schemeClr>
          </a:lnRef>
          <a:fillRef idx="1">
            <a:schemeClr val="accent1"/>
          </a:fillRef>
          <a:effectRef idx="0">
            <a:schemeClr val="accent1"/>
          </a:effectRef>
          <a:fontRef idx="minor"/>
        </p:style>
      </p:sp>
      <p:sp>
        <p:nvSpPr>
          <p:cNvPr id="89" name="CustomShape 2"/>
          <p:cNvSpPr/>
          <p:nvPr/>
        </p:nvSpPr>
        <p:spPr>
          <a:xfrm flipH="1" rot="10800000">
            <a:off x="3694320" y="6572160"/>
            <a:ext cx="3348360" cy="6271920"/>
          </a:xfrm>
          <a:prstGeom prst="rtTriangle">
            <a:avLst/>
          </a:prstGeom>
          <a:solidFill>
            <a:srgbClr val="00ac4e"/>
          </a:solidFill>
          <a:ln>
            <a:solidFill>
              <a:srgbClr val="00ac4e"/>
            </a:solidFill>
          </a:ln>
        </p:spPr>
        <p:style>
          <a:lnRef idx="2">
            <a:schemeClr val="accent1">
              <a:shade val="50000"/>
            </a:schemeClr>
          </a:lnRef>
          <a:fillRef idx="1">
            <a:schemeClr val="accent1"/>
          </a:fillRef>
          <a:effectRef idx="0">
            <a:schemeClr val="accent1"/>
          </a:effectRef>
          <a:fontRef idx="minor"/>
        </p:style>
      </p:sp>
      <p:sp>
        <p:nvSpPr>
          <p:cNvPr id="90" name="CustomShape 3"/>
          <p:cNvSpPr/>
          <p:nvPr/>
        </p:nvSpPr>
        <p:spPr>
          <a:xfrm>
            <a:off x="0" y="6591240"/>
            <a:ext cx="12191760" cy="26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91" name="CustomShape 4"/>
          <p:cNvSpPr/>
          <p:nvPr/>
        </p:nvSpPr>
        <p:spPr>
          <a:xfrm flipH="1">
            <a:off x="3295080" y="318960"/>
            <a:ext cx="5619240" cy="6271920"/>
          </a:xfrm>
          <a:prstGeom prst="r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p:style>
      </p:sp>
      <p:sp>
        <p:nvSpPr>
          <p:cNvPr id="92" name="CustomShape 5"/>
          <p:cNvSpPr/>
          <p:nvPr/>
        </p:nvSpPr>
        <p:spPr>
          <a:xfrm>
            <a:off x="8915400" y="318960"/>
            <a:ext cx="2971440" cy="6271920"/>
          </a:xfrm>
          <a:prstGeom prst="r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p:style>
      </p:sp>
      <p:sp>
        <p:nvSpPr>
          <p:cNvPr id="93" name="CustomShape 6"/>
          <p:cNvSpPr/>
          <p:nvPr/>
        </p:nvSpPr>
        <p:spPr>
          <a:xfrm rot="10800000">
            <a:off x="11887200" y="6576480"/>
            <a:ext cx="2971440" cy="6271920"/>
          </a:xfrm>
          <a:prstGeom prst="rtTriangl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p:style>
      </p:sp>
      <p:sp>
        <p:nvSpPr>
          <p:cNvPr id="94" name="CustomShape 7"/>
          <p:cNvSpPr/>
          <p:nvPr/>
        </p:nvSpPr>
        <p:spPr>
          <a:xfrm>
            <a:off x="985680" y="1311480"/>
            <a:ext cx="6027120" cy="11044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1" lang="en-US" sz="2800" spc="-1" strike="noStrike">
                <a:solidFill>
                  <a:srgbClr val="000000"/>
                </a:solidFill>
                <a:uFill>
                  <a:solidFill>
                    <a:srgbClr val="ffffff"/>
                  </a:solidFill>
                </a:uFill>
                <a:latin typeface="Calibri"/>
              </a:rPr>
              <a:t>6. Chọn màu chủ đạo.</a:t>
            </a:r>
            <a:endParaRPr b="0" lang="en-US" sz="1800" spc="-1" strike="noStrike">
              <a:solidFill>
                <a:srgbClr val="000000"/>
              </a:solidFill>
              <a:uFill>
                <a:solidFill>
                  <a:srgbClr val="ffffff"/>
                </a:solidFill>
              </a:uFill>
              <a:latin typeface="Arial"/>
            </a:endParaRPr>
          </a:p>
        </p:txBody>
      </p:sp>
      <p:sp>
        <p:nvSpPr>
          <p:cNvPr id="95" name="CustomShape 8"/>
          <p:cNvSpPr/>
          <p:nvPr/>
        </p:nvSpPr>
        <p:spPr>
          <a:xfrm>
            <a:off x="7013160" y="2108880"/>
            <a:ext cx="4521600" cy="412056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marL="285840" indent="-285480">
              <a:lnSpc>
                <a:spcPct val="100000"/>
              </a:lnSpc>
              <a:buClr>
                <a:srgbClr val="ffffff"/>
              </a:buClr>
              <a:buFont typeface="StarSymbol"/>
              <a:buChar char="-"/>
            </a:pPr>
            <a:r>
              <a:rPr b="0" lang="en-US" sz="1800" spc="-1" strike="noStrike">
                <a:solidFill>
                  <a:srgbClr val="ffffff"/>
                </a:solidFill>
                <a:uFill>
                  <a:solidFill>
                    <a:srgbClr val="ffffff"/>
                  </a:solidFill>
                </a:uFill>
                <a:latin typeface="Calibri"/>
              </a:rPr>
              <a:t>Nên sử dụng giới hạn các màu sắc trong trang web và nên có một màu chủ đạo.</a:t>
            </a:r>
            <a:endParaRPr b="0" lang="en-US" sz="1800" spc="-1" strike="noStrike">
              <a:solidFill>
                <a:srgbClr val="000000"/>
              </a:solidFill>
              <a:uFill>
                <a:solidFill>
                  <a:srgbClr val="ffffff"/>
                </a:solidFill>
              </a:uFill>
              <a:latin typeface="Arial"/>
            </a:endParaRPr>
          </a:p>
          <a:p>
            <a:pPr marL="285840" indent="-285480">
              <a:lnSpc>
                <a:spcPct val="100000"/>
              </a:lnSpc>
              <a:buClr>
                <a:srgbClr val="ffffff"/>
              </a:buClr>
              <a:buFont typeface="StarSymbol"/>
              <a:buChar char="-"/>
            </a:pPr>
            <a:r>
              <a:rPr b="0" lang="en-US" sz="1800" spc="-1" strike="noStrike">
                <a:solidFill>
                  <a:srgbClr val="ffffff"/>
                </a:solidFill>
                <a:uFill>
                  <a:solidFill>
                    <a:srgbClr val="ffffff"/>
                  </a:solidFill>
                </a:uFill>
                <a:latin typeface="Calibri"/>
              </a:rPr>
              <a:t>Mỗi một chức năng, tính năng thì nên sử dụng một màu nhất quán để có thể đảm bảo được tính thống nhất của trang web</a:t>
            </a:r>
            <a:endParaRPr b="0" lang="en-US"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flipH="1" rot="10800000">
            <a:off x="7652160" y="8039160"/>
            <a:ext cx="7306200" cy="7738920"/>
          </a:xfrm>
          <a:prstGeom prst="rtTriangle">
            <a:avLst/>
          </a:prstGeom>
          <a:solidFill>
            <a:srgbClr val="01af22"/>
          </a:solidFill>
          <a:ln>
            <a:solidFill>
              <a:srgbClr val="01af22"/>
            </a:solidFill>
          </a:ln>
        </p:spPr>
        <p:style>
          <a:lnRef idx="2">
            <a:schemeClr val="accent1">
              <a:shade val="50000"/>
            </a:schemeClr>
          </a:lnRef>
          <a:fillRef idx="1">
            <a:schemeClr val="accent1"/>
          </a:fillRef>
          <a:effectRef idx="0">
            <a:schemeClr val="accent1"/>
          </a:effectRef>
          <a:fontRef idx="minor"/>
        </p:style>
      </p:sp>
      <p:sp>
        <p:nvSpPr>
          <p:cNvPr id="97" name="CustomShape 2"/>
          <p:cNvSpPr/>
          <p:nvPr/>
        </p:nvSpPr>
        <p:spPr>
          <a:xfrm flipH="1" rot="10800000">
            <a:off x="3694320" y="6572160"/>
            <a:ext cx="3348360" cy="6271920"/>
          </a:xfrm>
          <a:prstGeom prst="rtTriangle">
            <a:avLst/>
          </a:prstGeom>
          <a:solidFill>
            <a:srgbClr val="00ac4e"/>
          </a:solidFill>
          <a:ln>
            <a:solidFill>
              <a:srgbClr val="00ac4e"/>
            </a:solidFill>
          </a:ln>
        </p:spPr>
        <p:style>
          <a:lnRef idx="2">
            <a:schemeClr val="accent1">
              <a:shade val="50000"/>
            </a:schemeClr>
          </a:lnRef>
          <a:fillRef idx="1">
            <a:schemeClr val="accent1"/>
          </a:fillRef>
          <a:effectRef idx="0">
            <a:schemeClr val="accent1"/>
          </a:effectRef>
          <a:fontRef idx="minor"/>
        </p:style>
      </p:sp>
      <p:sp>
        <p:nvSpPr>
          <p:cNvPr id="98" name="CustomShape 3"/>
          <p:cNvSpPr/>
          <p:nvPr/>
        </p:nvSpPr>
        <p:spPr>
          <a:xfrm>
            <a:off x="0" y="6591240"/>
            <a:ext cx="12191760" cy="26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99" name="CustomShape 4"/>
          <p:cNvSpPr/>
          <p:nvPr/>
        </p:nvSpPr>
        <p:spPr>
          <a:xfrm flipH="1">
            <a:off x="3295080" y="318960"/>
            <a:ext cx="5619240" cy="6271920"/>
          </a:xfrm>
          <a:prstGeom prst="r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p:style>
      </p:sp>
      <p:sp>
        <p:nvSpPr>
          <p:cNvPr id="100" name="CustomShape 5"/>
          <p:cNvSpPr/>
          <p:nvPr/>
        </p:nvSpPr>
        <p:spPr>
          <a:xfrm>
            <a:off x="8915400" y="318960"/>
            <a:ext cx="2971440" cy="6271920"/>
          </a:xfrm>
          <a:prstGeom prst="r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p:style>
      </p:sp>
      <p:sp>
        <p:nvSpPr>
          <p:cNvPr id="101" name="CustomShape 6"/>
          <p:cNvSpPr/>
          <p:nvPr/>
        </p:nvSpPr>
        <p:spPr>
          <a:xfrm rot="10800000">
            <a:off x="11887200" y="6576480"/>
            <a:ext cx="2971440" cy="6271920"/>
          </a:xfrm>
          <a:prstGeom prst="rtTriangl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p:style>
      </p:sp>
      <p:sp>
        <p:nvSpPr>
          <p:cNvPr id="102" name="CustomShape 7"/>
          <p:cNvSpPr/>
          <p:nvPr/>
        </p:nvSpPr>
        <p:spPr>
          <a:xfrm>
            <a:off x="985680" y="1311480"/>
            <a:ext cx="6027120" cy="11044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1" lang="en-US" sz="2800" spc="-1" strike="noStrike">
                <a:solidFill>
                  <a:srgbClr val="000000"/>
                </a:solidFill>
                <a:uFill>
                  <a:solidFill>
                    <a:srgbClr val="ffffff"/>
                  </a:solidFill>
                </a:uFill>
                <a:latin typeface="Calibri"/>
              </a:rPr>
              <a:t>7. Chia bố cục.</a:t>
            </a:r>
            <a:endParaRPr b="0" lang="en-US" sz="1800" spc="-1" strike="noStrike">
              <a:solidFill>
                <a:srgbClr val="000000"/>
              </a:solidFill>
              <a:uFill>
                <a:solidFill>
                  <a:srgbClr val="ffffff"/>
                </a:solidFill>
              </a:uFill>
              <a:latin typeface="Arial"/>
            </a:endParaRPr>
          </a:p>
        </p:txBody>
      </p:sp>
      <p:sp>
        <p:nvSpPr>
          <p:cNvPr id="103" name="CustomShape 8"/>
          <p:cNvSpPr/>
          <p:nvPr/>
        </p:nvSpPr>
        <p:spPr>
          <a:xfrm>
            <a:off x="7013160" y="2108880"/>
            <a:ext cx="4521600" cy="412056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marL="285840" indent="-285480">
              <a:lnSpc>
                <a:spcPct val="100000"/>
              </a:lnSpc>
              <a:buClr>
                <a:srgbClr val="ffffff"/>
              </a:buClr>
              <a:buFont typeface="StarSymbol"/>
              <a:buChar char="-"/>
            </a:pPr>
            <a:r>
              <a:rPr b="0" lang="en-US" sz="1800" spc="-1" strike="noStrike">
                <a:solidFill>
                  <a:srgbClr val="ffffff"/>
                </a:solidFill>
                <a:uFill>
                  <a:solidFill>
                    <a:srgbClr val="ffffff"/>
                  </a:solidFill>
                </a:uFill>
                <a:latin typeface="Calibri"/>
              </a:rPr>
              <a:t>Mỗi phần của trang web nên được đặt hợp lí và có tính liên kết với nhau.</a:t>
            </a:r>
            <a:endParaRPr b="0" lang="en-US" sz="1800" spc="-1" strike="noStrike">
              <a:solidFill>
                <a:srgbClr val="000000"/>
              </a:solidFill>
              <a:uFill>
                <a:solidFill>
                  <a:srgbClr val="ffffff"/>
                </a:solidFill>
              </a:uFill>
              <a:latin typeface="Arial"/>
            </a:endParaRPr>
          </a:p>
          <a:p>
            <a:pPr marL="285840" indent="-285480">
              <a:lnSpc>
                <a:spcPct val="100000"/>
              </a:lnSpc>
              <a:buClr>
                <a:srgbClr val="ffffff"/>
              </a:buClr>
              <a:buFont typeface="StarSymbol"/>
              <a:buChar char="-"/>
            </a:pPr>
            <a:r>
              <a:rPr b="0" lang="en-US" sz="1800" spc="-1" strike="noStrike">
                <a:solidFill>
                  <a:srgbClr val="ffffff"/>
                </a:solidFill>
                <a:uFill>
                  <a:solidFill>
                    <a:srgbClr val="ffffff"/>
                  </a:solidFill>
                </a:uFill>
                <a:latin typeface="Calibri"/>
              </a:rPr>
              <a:t>Trước khi đặt bố cục cho trang web ta nên hỏi rằng tại sao ta lại đặt ở này mà không phải ở chỗ kia?</a:t>
            </a:r>
            <a:endParaRPr b="0" lang="en-US" sz="1800" spc="-1" strike="noStrike">
              <a:solidFill>
                <a:srgbClr val="000000"/>
              </a:solidFill>
              <a:uFill>
                <a:solidFill>
                  <a:srgbClr val="ffffff"/>
                </a:solidFill>
              </a:uFill>
              <a:latin typeface="Arial"/>
            </a:endParaRPr>
          </a:p>
          <a:p>
            <a:pPr marL="285840" indent="-285480">
              <a:lnSpc>
                <a:spcPct val="100000"/>
              </a:lnSpc>
              <a:buClr>
                <a:srgbClr val="ffffff"/>
              </a:buClr>
              <a:buFont typeface="StarSymbol"/>
              <a:buChar char="-"/>
            </a:pPr>
            <a:r>
              <a:rPr b="0" lang="en-US" sz="1800" spc="-1" strike="noStrike">
                <a:solidFill>
                  <a:srgbClr val="ffffff"/>
                </a:solidFill>
                <a:uFill>
                  <a:solidFill>
                    <a:srgbClr val="ffffff"/>
                  </a:solidFill>
                </a:uFill>
                <a:latin typeface="Calibri"/>
              </a:rPr>
              <a:t>Ví dụ: menu đặt trên đầu</a:t>
            </a:r>
            <a:endParaRPr b="0" lang="en-US"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flipH="1" rot="10800000">
            <a:off x="7652160" y="8039160"/>
            <a:ext cx="7306200" cy="7738920"/>
          </a:xfrm>
          <a:prstGeom prst="rtTriangle">
            <a:avLst/>
          </a:prstGeom>
          <a:solidFill>
            <a:srgbClr val="01af22"/>
          </a:solidFill>
          <a:ln>
            <a:solidFill>
              <a:srgbClr val="01af22"/>
            </a:solidFill>
          </a:ln>
        </p:spPr>
        <p:style>
          <a:lnRef idx="2">
            <a:schemeClr val="accent1">
              <a:shade val="50000"/>
            </a:schemeClr>
          </a:lnRef>
          <a:fillRef idx="1">
            <a:schemeClr val="accent1"/>
          </a:fillRef>
          <a:effectRef idx="0">
            <a:schemeClr val="accent1"/>
          </a:effectRef>
          <a:fontRef idx="minor"/>
        </p:style>
      </p:sp>
      <p:sp>
        <p:nvSpPr>
          <p:cNvPr id="105" name="CustomShape 2"/>
          <p:cNvSpPr/>
          <p:nvPr/>
        </p:nvSpPr>
        <p:spPr>
          <a:xfrm flipH="1" rot="10800000">
            <a:off x="3694320" y="6572160"/>
            <a:ext cx="3348360" cy="6271920"/>
          </a:xfrm>
          <a:prstGeom prst="rtTriangle">
            <a:avLst/>
          </a:prstGeom>
          <a:solidFill>
            <a:srgbClr val="00ac4e"/>
          </a:solidFill>
          <a:ln>
            <a:solidFill>
              <a:srgbClr val="00ac4e"/>
            </a:solidFill>
          </a:ln>
        </p:spPr>
        <p:style>
          <a:lnRef idx="2">
            <a:schemeClr val="accent1">
              <a:shade val="50000"/>
            </a:schemeClr>
          </a:lnRef>
          <a:fillRef idx="1">
            <a:schemeClr val="accent1"/>
          </a:fillRef>
          <a:effectRef idx="0">
            <a:schemeClr val="accent1"/>
          </a:effectRef>
          <a:fontRef idx="minor"/>
        </p:style>
      </p:sp>
      <p:sp>
        <p:nvSpPr>
          <p:cNvPr id="106" name="CustomShape 3"/>
          <p:cNvSpPr/>
          <p:nvPr/>
        </p:nvSpPr>
        <p:spPr>
          <a:xfrm>
            <a:off x="0" y="6591240"/>
            <a:ext cx="12191760" cy="26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07" name="CustomShape 4"/>
          <p:cNvSpPr/>
          <p:nvPr/>
        </p:nvSpPr>
        <p:spPr>
          <a:xfrm flipH="1">
            <a:off x="3295080" y="318960"/>
            <a:ext cx="5619240" cy="6271920"/>
          </a:xfrm>
          <a:prstGeom prst="r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p:style>
      </p:sp>
      <p:sp>
        <p:nvSpPr>
          <p:cNvPr id="108" name="CustomShape 5"/>
          <p:cNvSpPr/>
          <p:nvPr/>
        </p:nvSpPr>
        <p:spPr>
          <a:xfrm>
            <a:off x="8915400" y="318960"/>
            <a:ext cx="2971440" cy="6271920"/>
          </a:xfrm>
          <a:prstGeom prst="r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p:style>
      </p:sp>
      <p:sp>
        <p:nvSpPr>
          <p:cNvPr id="109" name="CustomShape 6"/>
          <p:cNvSpPr/>
          <p:nvPr/>
        </p:nvSpPr>
        <p:spPr>
          <a:xfrm rot="10800000">
            <a:off x="11887200" y="6576480"/>
            <a:ext cx="2971440" cy="6271920"/>
          </a:xfrm>
          <a:prstGeom prst="rtTriangl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p:style>
      </p:sp>
      <p:sp>
        <p:nvSpPr>
          <p:cNvPr id="110" name="CustomShape 7"/>
          <p:cNvSpPr/>
          <p:nvPr/>
        </p:nvSpPr>
        <p:spPr>
          <a:xfrm>
            <a:off x="985680" y="1311480"/>
            <a:ext cx="6027120" cy="11044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1" lang="en-US" sz="2800" spc="-1" strike="noStrike">
                <a:solidFill>
                  <a:srgbClr val="000000"/>
                </a:solidFill>
                <a:uFill>
                  <a:solidFill>
                    <a:srgbClr val="ffffff"/>
                  </a:solidFill>
                </a:uFill>
                <a:latin typeface="Calibri"/>
              </a:rPr>
              <a:t>8. Suy nghĩ lại về các thành phần.</a:t>
            </a:r>
            <a:endParaRPr b="0" lang="en-US" sz="1800" spc="-1" strike="noStrike">
              <a:solidFill>
                <a:srgbClr val="000000"/>
              </a:solidFill>
              <a:uFill>
                <a:solidFill>
                  <a:srgbClr val="ffffff"/>
                </a:solidFill>
              </a:uFill>
              <a:latin typeface="Arial"/>
            </a:endParaRPr>
          </a:p>
        </p:txBody>
      </p:sp>
      <p:sp>
        <p:nvSpPr>
          <p:cNvPr id="111" name="CustomShape 8"/>
          <p:cNvSpPr/>
          <p:nvPr/>
        </p:nvSpPr>
        <p:spPr>
          <a:xfrm>
            <a:off x="7013160" y="2108880"/>
            <a:ext cx="4521600" cy="412056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US" sz="1800" spc="-1" strike="noStrike">
                <a:solidFill>
                  <a:srgbClr val="ffffff"/>
                </a:solidFill>
                <a:uFill>
                  <a:solidFill>
                    <a:srgbClr val="ffffff"/>
                  </a:solidFill>
                </a:uFill>
                <a:latin typeface="Calibri"/>
              </a:rPr>
              <a:t>- Sau khi đã phác thảo, ta nên suy nghĩ lại về cách mà người dùng sẽ tương tác với các thành phần, tính năng trên website và cải tiến nó.</a:t>
            </a:r>
            <a:endParaRPr b="0" lang="en-US"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1039</TotalTime>
  <Application>LibreOffice/5.1.6.2$Linux_X86_64 LibreOffice_project/10m0$Build-2</Application>
  <Words>909</Words>
  <Paragraphs>50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2017-09-11T15:15:04Z</dcterms:created>
  <dc:creator>Acer</dc:creator>
  <dc:description/>
  <dc:language>en-US</dc:language>
  <cp:lastModifiedBy/>
  <dcterms:modified xsi:type="dcterms:W3CDTF">2017-12-26T18:12:12Z</dcterms:modified>
  <cp:revision>90</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18</vt:i4>
  </property>
</Properties>
</file>