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Bree Serif"/>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BreeSerif-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vi">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vi"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b" bIns="91425" lIns="91425" rIns="91425" wrap="square" tIns="91425">
            <a:noAutofit/>
          </a:bodyPr>
          <a:lstStyle/>
          <a:p>
            <a:pPr indent="0" lvl="0" marL="0" algn="ctr">
              <a:spcBef>
                <a:spcPts val="0"/>
              </a:spcBef>
              <a:buNone/>
            </a:pPr>
            <a:r>
              <a:rPr lang="vi">
                <a:solidFill>
                  <a:srgbClr val="FF0000"/>
                </a:solidFill>
                <a:latin typeface="Bree Serif"/>
                <a:ea typeface="Bree Serif"/>
                <a:cs typeface="Bree Serif"/>
                <a:sym typeface="Bree Serif"/>
              </a:rPr>
              <a:t>UI/UX</a:t>
            </a:r>
          </a:p>
        </p:txBody>
      </p:sp>
      <p:sp>
        <p:nvSpPr>
          <p:cNvPr id="86" name="Shape 8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indent="0" lvl="0" marL="0" algn="ctr">
              <a:spcBef>
                <a:spcPts val="0"/>
              </a:spcBef>
              <a:buNone/>
            </a:pPr>
            <a:r>
              <a:rPr lang="vi"/>
              <a:t>Giao di</a:t>
            </a:r>
            <a:r>
              <a:rPr lang="vi"/>
              <a:t>ện và trải nghiệm người dùng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t>Công việc c</a:t>
            </a:r>
            <a:r>
              <a:rPr lang="vi"/>
              <a:t>ủa UX Designer</a:t>
            </a:r>
          </a:p>
        </p:txBody>
      </p:sp>
      <p:sp>
        <p:nvSpPr>
          <p:cNvPr id="148" name="Shape 14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0" lvl="0" marL="0" rtl="0">
              <a:lnSpc>
                <a:spcPct val="135000"/>
              </a:lnSpc>
              <a:spcBef>
                <a:spcPts val="0"/>
              </a:spcBef>
              <a:spcAft>
                <a:spcPts val="1100"/>
              </a:spcAft>
              <a:buNone/>
            </a:pPr>
            <a:r>
              <a:rPr lang="vi">
                <a:solidFill>
                  <a:srgbClr val="000000"/>
                </a:solidFill>
                <a:highlight>
                  <a:srgbClr val="FFFFFF"/>
                </a:highlight>
                <a:latin typeface="Comic Sans MS"/>
                <a:ea typeface="Comic Sans MS"/>
                <a:cs typeface="Comic Sans MS"/>
                <a:sym typeface="Comic Sans MS"/>
              </a:rPr>
              <a:t>Đối với UX Designer, họ phải lần lượt thực hiện các bước sau khi bắt đầu nhận dự án: </a:t>
            </a:r>
          </a:p>
          <a:p>
            <a:pPr indent="0" lvl="0" marL="0" rtl="0">
              <a:lnSpc>
                <a:spcPct val="100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Phân tích đối thủ và người dùng (Competitor and Consumer Research); </a:t>
            </a:r>
          </a:p>
          <a:p>
            <a:pPr indent="0" lvl="0" marL="0" rtl="0">
              <a:lnSpc>
                <a:spcPct val="100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Tạo ra chân dung người dùng (Creating Personas);</a:t>
            </a:r>
          </a:p>
          <a:p>
            <a:pPr indent="0" lvl="0" marL="0" rtl="0">
              <a:lnSpc>
                <a:spcPct val="100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Lên khung sườn (Wireframing); </a:t>
            </a:r>
          </a:p>
          <a:p>
            <a:pPr indent="0" lvl="0" marL="0" rtl="0">
              <a:lnSpc>
                <a:spcPct val="100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Hoàn thiện giao diện gần với phiên bản chính thức (Prototyping);</a:t>
            </a:r>
          </a:p>
          <a:p>
            <a:pPr indent="0" lvl="0" marL="0" rtl="0">
              <a:lnSpc>
                <a:spcPct val="100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Thử nghiệm người dùng (User-Testing); </a:t>
            </a:r>
          </a:p>
          <a:p>
            <a:pPr indent="0" lvl="0" marL="0" rtl="0">
              <a:lnSpc>
                <a:spcPct val="100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Tối ưu (Analytics); </a:t>
            </a:r>
          </a:p>
          <a:p>
            <a:pPr indent="0" lvl="0" marL="0" rtl="0">
              <a:lnSpc>
                <a:spcPct val="100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Phối hợp cùng Marketers và UI Designer.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t>Công việc của UI Designer</a:t>
            </a:r>
          </a:p>
          <a:p>
            <a:pPr indent="0" lvl="0" marL="0">
              <a:spcBef>
                <a:spcPts val="0"/>
              </a:spcBef>
              <a:buNone/>
            </a:pPr>
            <a:r>
              <a:t/>
            </a:r>
            <a:endParaRPr/>
          </a:p>
        </p:txBody>
      </p:sp>
      <p:sp>
        <p:nvSpPr>
          <p:cNvPr id="154" name="Shape 15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0" lvl="0" marL="0" rtl="0">
              <a:lnSpc>
                <a:spcPct val="135000"/>
              </a:lnSpc>
              <a:spcBef>
                <a:spcPts val="0"/>
              </a:spcBef>
              <a:spcAft>
                <a:spcPts val="1100"/>
              </a:spcAft>
              <a:buNone/>
            </a:pPr>
            <a:r>
              <a:rPr lang="vi">
                <a:solidFill>
                  <a:srgbClr val="000000"/>
                </a:solidFill>
                <a:highlight>
                  <a:srgbClr val="FFFFFF"/>
                </a:highlight>
                <a:latin typeface="Comic Sans MS"/>
                <a:ea typeface="Comic Sans MS"/>
                <a:cs typeface="Comic Sans MS"/>
                <a:sym typeface="Comic Sans MS"/>
              </a:rPr>
              <a:t>Về phần việc của UI Designer, họ cũng có quy trình làm việc riêng như sau: </a:t>
            </a:r>
          </a:p>
          <a:p>
            <a:pPr indent="0" lvl="0" marL="0" rtl="0">
              <a:lnSpc>
                <a:spcPct val="135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Phân tích nghiên cứu trực quan (Visual Research Analytics); </a:t>
            </a:r>
          </a:p>
          <a:p>
            <a:pPr indent="0" lvl="0" marL="0" rtl="0">
              <a:lnSpc>
                <a:spcPct val="135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Lên khung sườn và hoàn thiện (Wireframing &amp; Prototyping); </a:t>
            </a:r>
          </a:p>
          <a:p>
            <a:pPr indent="0" lvl="0" marL="0" rtl="0">
              <a:lnSpc>
                <a:spcPct val="135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Tạo biểu tượng và nghệ thuật chữ (Iconography &amp; Typography); </a:t>
            </a:r>
          </a:p>
          <a:p>
            <a:pPr indent="0" lvl="0" marL="0" rtl="0">
              <a:lnSpc>
                <a:spcPct val="135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Hệ màu (Colour Schemes); </a:t>
            </a:r>
          </a:p>
          <a:p>
            <a:pPr indent="0" lvl="0" marL="0" rtl="0">
              <a:lnSpc>
                <a:spcPct val="135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Sự tương tác và ảnh động (Interactivity and Animations); </a:t>
            </a:r>
          </a:p>
          <a:p>
            <a:pPr indent="0" lvl="0" marL="0" rtl="0">
              <a:lnSpc>
                <a:spcPct val="135000"/>
              </a:lnSpc>
              <a:spcBef>
                <a:spcPts val="0"/>
              </a:spcBef>
              <a:spcAft>
                <a:spcPts val="1100"/>
              </a:spcAft>
              <a:buNone/>
            </a:pPr>
            <a:r>
              <a:rPr lang="vi" sz="1400">
                <a:solidFill>
                  <a:srgbClr val="000000"/>
                </a:solidFill>
                <a:highlight>
                  <a:srgbClr val="FFFFFF"/>
                </a:highlight>
                <a:latin typeface="Comic Sans MS"/>
                <a:ea typeface="Comic Sans MS"/>
                <a:cs typeface="Comic Sans MS"/>
                <a:sym typeface="Comic Sans MS"/>
              </a:rPr>
              <a:t>Phối hợp cùng UX Designer và Lập trình viên.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latin typeface="Bree Serif"/>
                <a:ea typeface="Bree Serif"/>
                <a:cs typeface="Bree Serif"/>
                <a:sym typeface="Bree Serif"/>
              </a:rPr>
              <a:t>T</a:t>
            </a:r>
            <a:r>
              <a:rPr lang="vi">
                <a:latin typeface="Bree Serif"/>
                <a:ea typeface="Bree Serif"/>
                <a:cs typeface="Bree Serif"/>
                <a:sym typeface="Bree Serif"/>
              </a:rPr>
              <a:t>ầm quan trọng của UI &amp; UX</a:t>
            </a:r>
          </a:p>
        </p:txBody>
      </p:sp>
      <p:sp>
        <p:nvSpPr>
          <p:cNvPr id="160" name="Shape 160"/>
          <p:cNvSpPr txBox="1"/>
          <p:nvPr>
            <p:ph idx="1" type="body"/>
          </p:nvPr>
        </p:nvSpPr>
        <p:spPr>
          <a:xfrm>
            <a:off x="311700" y="1229875"/>
            <a:ext cx="8520600" cy="3339000"/>
          </a:xfrm>
          <a:prstGeom prst="rect">
            <a:avLst/>
          </a:prstGeom>
          <a:ln>
            <a:noFill/>
          </a:ln>
        </p:spPr>
        <p:txBody>
          <a:bodyPr anchorCtr="0" anchor="t" bIns="91425" lIns="91425" rIns="91425" wrap="square" tIns="91425">
            <a:noAutofit/>
          </a:bodyPr>
          <a:lstStyle/>
          <a:p>
            <a:pPr indent="0" lvl="0" marL="0">
              <a:spcBef>
                <a:spcPts val="0"/>
              </a:spcBef>
              <a:buNone/>
            </a:pPr>
            <a:r>
              <a:rPr lang="vi">
                <a:solidFill>
                  <a:srgbClr val="333333"/>
                </a:solidFill>
                <a:highlight>
                  <a:srgbClr val="FFFFFF"/>
                </a:highlight>
                <a:latin typeface="Comic Sans MS"/>
                <a:ea typeface="Comic Sans MS"/>
                <a:cs typeface="Comic Sans MS"/>
                <a:sym typeface="Comic Sans MS"/>
              </a:rPr>
              <a:t>UI đẹp và chuyên nghiệp thì sẽ thu hút được người dùng. </a:t>
            </a:r>
          </a:p>
          <a:p>
            <a:pPr indent="0" lvl="0" marL="0">
              <a:spcBef>
                <a:spcPts val="0"/>
              </a:spcBef>
              <a:buNone/>
            </a:pPr>
            <a:r>
              <a:rPr lang="vi">
                <a:solidFill>
                  <a:srgbClr val="333333"/>
                </a:solidFill>
                <a:highlight>
                  <a:srgbClr val="FFFFFF"/>
                </a:highlight>
                <a:latin typeface="Comic Sans MS"/>
                <a:ea typeface="Comic Sans MS"/>
                <a:cs typeface="Comic Sans MS"/>
                <a:sym typeface="Comic Sans MS"/>
              </a:rPr>
              <a:t>UX tốt thì sẽ chiếm được thiện cảm của người dùng, được họ sử dụng thường xuyên và giới thiệu cho bạn bè.</a:t>
            </a:r>
          </a:p>
          <a:p>
            <a:pPr indent="-69850" lvl="0" marL="0" rtl="0" algn="just">
              <a:spcBef>
                <a:spcPts val="0"/>
              </a:spcBef>
              <a:spcAft>
                <a:spcPts val="800"/>
              </a:spcAft>
              <a:buClr>
                <a:schemeClr val="dk1"/>
              </a:buClr>
              <a:buSzPts val="1100"/>
              <a:buFont typeface="Arial"/>
              <a:buNone/>
            </a:pPr>
            <a:r>
              <a:rPr lang="vi">
                <a:solidFill>
                  <a:srgbClr val="333333"/>
                </a:solidFill>
                <a:latin typeface="Comic Sans MS"/>
                <a:ea typeface="Comic Sans MS"/>
                <a:cs typeface="Comic Sans MS"/>
                <a:sym typeface="Comic Sans MS"/>
              </a:rPr>
              <a:t>Người dùng ngày một trở nên “lười” và khó tính. Dù sản phẩm bạn làm ra có tốt đến mấy, nếu trông nó “xấu xấu”, người dùng sẽ chẳng thèm sử dụng. Nếu UX thiết kế tồi, quá rườm rà khó sử dụng, người dùng sẽ bỏ cuộc ngay sau 5 phút dùng thử.</a:t>
            </a:r>
          </a:p>
          <a:p>
            <a:pPr indent="-69850" lvl="0" marL="0" rtl="0" algn="just">
              <a:spcBef>
                <a:spcPts val="0"/>
              </a:spcBef>
              <a:spcAft>
                <a:spcPts val="800"/>
              </a:spcAft>
              <a:buClr>
                <a:schemeClr val="dk1"/>
              </a:buClr>
              <a:buSzPts val="1100"/>
              <a:buFont typeface="Arial"/>
              <a:buNone/>
            </a:pPr>
            <a:r>
              <a:rPr lang="vi">
                <a:solidFill>
                  <a:srgbClr val="333333"/>
                </a:solidFill>
                <a:latin typeface="Comic Sans MS"/>
                <a:ea typeface="Comic Sans MS"/>
                <a:cs typeface="Comic Sans MS"/>
                <a:sym typeface="Comic Sans MS"/>
              </a:rPr>
              <a:t>Có thể nói chính UI và UX góp phần quyết định sự thành bại của một sản phẩm!</a:t>
            </a:r>
          </a:p>
          <a:p>
            <a:pPr indent="0" lvl="0" marL="0">
              <a:spcBef>
                <a:spcPts val="0"/>
              </a:spcBef>
              <a:buNone/>
            </a:pPr>
            <a:r>
              <a:t/>
            </a:r>
            <a:endParaRPr>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latin typeface="Bree Serif"/>
                <a:ea typeface="Bree Serif"/>
                <a:cs typeface="Bree Serif"/>
                <a:sym typeface="Bree Serif"/>
              </a:rPr>
              <a:t>Ví dụ đơn gi</a:t>
            </a:r>
            <a:r>
              <a:rPr lang="vi">
                <a:latin typeface="Bree Serif"/>
                <a:ea typeface="Bree Serif"/>
                <a:cs typeface="Bree Serif"/>
                <a:sym typeface="Bree Serif"/>
              </a:rPr>
              <a:t>ản</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93" name="Shape 93"/>
          <p:cNvPicPr preferRelativeResize="0"/>
          <p:nvPr/>
        </p:nvPicPr>
        <p:blipFill>
          <a:blip r:embed="rId3">
            <a:alphaModFix/>
          </a:blip>
          <a:stretch>
            <a:fillRect/>
          </a:stretch>
        </p:blipFill>
        <p:spPr>
          <a:xfrm>
            <a:off x="425046" y="1276100"/>
            <a:ext cx="2346875" cy="3087125"/>
          </a:xfrm>
          <a:prstGeom prst="rect">
            <a:avLst/>
          </a:prstGeom>
          <a:noFill/>
          <a:ln>
            <a:noFill/>
          </a:ln>
        </p:spPr>
      </p:pic>
      <p:pic>
        <p:nvPicPr>
          <p:cNvPr id="94" name="Shape 94"/>
          <p:cNvPicPr preferRelativeResize="0"/>
          <p:nvPr/>
        </p:nvPicPr>
        <p:blipFill>
          <a:blip r:embed="rId4">
            <a:alphaModFix/>
          </a:blip>
          <a:stretch>
            <a:fillRect/>
          </a:stretch>
        </p:blipFill>
        <p:spPr>
          <a:xfrm>
            <a:off x="3033625" y="1276100"/>
            <a:ext cx="2058075" cy="3087126"/>
          </a:xfrm>
          <a:prstGeom prst="rect">
            <a:avLst/>
          </a:prstGeom>
          <a:noFill/>
          <a:ln>
            <a:noFill/>
          </a:ln>
        </p:spPr>
      </p:pic>
      <p:pic>
        <p:nvPicPr>
          <p:cNvPr id="95" name="Shape 95"/>
          <p:cNvPicPr preferRelativeResize="0"/>
          <p:nvPr/>
        </p:nvPicPr>
        <p:blipFill>
          <a:blip r:embed="rId5">
            <a:alphaModFix/>
          </a:blip>
          <a:stretch>
            <a:fillRect/>
          </a:stretch>
        </p:blipFill>
        <p:spPr>
          <a:xfrm>
            <a:off x="5212700" y="1628900"/>
            <a:ext cx="3573200" cy="2381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latin typeface="Bree Serif"/>
                <a:ea typeface="Bree Serif"/>
                <a:cs typeface="Bree Serif"/>
                <a:sym typeface="Bree Serif"/>
              </a:rPr>
              <a:t>UI - </a:t>
            </a:r>
            <a:r>
              <a:rPr lang="vi">
                <a:latin typeface="Bree Serif"/>
                <a:ea typeface="Bree Serif"/>
                <a:cs typeface="Bree Serif"/>
                <a:sym typeface="Bree Serif"/>
              </a:rPr>
              <a:t>Giao diện người dùng - User Interface</a:t>
            </a:r>
          </a:p>
        </p:txBody>
      </p:sp>
      <p:sp>
        <p:nvSpPr>
          <p:cNvPr id="101" name="Shape 101"/>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69850" lvl="0" marL="0" rtl="0">
              <a:spcBef>
                <a:spcPts val="0"/>
              </a:spcBef>
              <a:spcAft>
                <a:spcPts val="0"/>
              </a:spcAft>
              <a:buClr>
                <a:schemeClr val="dk1"/>
              </a:buClr>
              <a:buSzPts val="1100"/>
              <a:buFont typeface="Arial"/>
              <a:buNone/>
            </a:pPr>
            <a:r>
              <a:rPr lang="vi">
                <a:solidFill>
                  <a:srgbClr val="111111"/>
                </a:solidFill>
                <a:highlight>
                  <a:srgbClr val="FFFFFF"/>
                </a:highlight>
                <a:latin typeface="Comic Sans MS"/>
                <a:ea typeface="Comic Sans MS"/>
                <a:cs typeface="Comic Sans MS"/>
                <a:sym typeface="Comic Sans MS"/>
              </a:rPr>
              <a:t>Giao diện người dùng là: giao diện giữa người dùng với sản phẩm, ứng dụng hay website. Đơn giản hơn UI chính là cách người dùng nhìn thấy thiết kế của chương trình trên desktop, laptop, máy tính cầm tay (table) hay smartphone.</a:t>
            </a:r>
            <a:br>
              <a:rPr lang="vi">
                <a:solidFill>
                  <a:srgbClr val="111111"/>
                </a:solidFill>
                <a:highlight>
                  <a:srgbClr val="FFFFFF"/>
                </a:highlight>
                <a:latin typeface="Comic Sans MS"/>
                <a:ea typeface="Comic Sans MS"/>
                <a:cs typeface="Comic Sans MS"/>
                <a:sym typeface="Comic Sans MS"/>
              </a:rPr>
            </a:br>
          </a:p>
          <a:p>
            <a:pPr indent="-69850" lvl="0" marL="0" rtl="0">
              <a:spcBef>
                <a:spcPts val="0"/>
              </a:spcBef>
              <a:spcAft>
                <a:spcPts val="0"/>
              </a:spcAft>
              <a:buClr>
                <a:schemeClr val="dk1"/>
              </a:buClr>
              <a:buSzPts val="1100"/>
              <a:buFont typeface="Arial"/>
              <a:buNone/>
            </a:pPr>
            <a:r>
              <a:t/>
            </a:r>
            <a:endParaRPr>
              <a:solidFill>
                <a:srgbClr val="111111"/>
              </a:solidFill>
              <a:highlight>
                <a:srgbClr val="FFFFFF"/>
              </a:highlight>
              <a:latin typeface="Comic Sans MS"/>
              <a:ea typeface="Comic Sans MS"/>
              <a:cs typeface="Comic Sans MS"/>
              <a:sym typeface="Comic Sans MS"/>
            </a:endParaRPr>
          </a:p>
          <a:p>
            <a:pPr indent="0" lvl="0" marL="0">
              <a:spcBef>
                <a:spcPts val="0"/>
              </a:spcBef>
              <a:buNone/>
            </a:pPr>
            <a:r>
              <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latin typeface="Bree Serif"/>
                <a:ea typeface="Bree Serif"/>
                <a:cs typeface="Bree Serif"/>
                <a:sym typeface="Bree Serif"/>
              </a:rPr>
              <a:t>UX - Tr</a:t>
            </a:r>
            <a:r>
              <a:rPr lang="vi">
                <a:latin typeface="Bree Serif"/>
                <a:ea typeface="Bree Serif"/>
                <a:cs typeface="Bree Serif"/>
                <a:sym typeface="Bree Serif"/>
              </a:rPr>
              <a:t>ải nghiệm người dùng - User Experience</a:t>
            </a:r>
          </a:p>
        </p:txBody>
      </p:sp>
      <p:sp>
        <p:nvSpPr>
          <p:cNvPr id="107" name="Shape 107"/>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0" lvl="0" marL="0">
              <a:spcBef>
                <a:spcPts val="0"/>
              </a:spcBef>
              <a:buNone/>
            </a:pPr>
            <a:r>
              <a:rPr lang="vi">
                <a:solidFill>
                  <a:srgbClr val="111111"/>
                </a:solidFill>
                <a:highlight>
                  <a:srgbClr val="FFFFFF"/>
                </a:highlight>
                <a:latin typeface="Comic Sans MS"/>
                <a:ea typeface="Comic Sans MS"/>
                <a:cs typeface="Comic Sans MS"/>
                <a:sym typeface="Comic Sans MS"/>
              </a:rPr>
              <a:t>Trải nghiệm người dùng là trải nghiệm của người dùng đối với một dịch vụ hay một sản phẩm. Thiết kế trải nghiệm người dùng nhấn mạnh quá trình nâng cao sự hài lòng và lòng trung thành của khách hàng thông qua việc tạo ra một sản phẩm dể dàng sử dụng, nâng cao tính tiện dụng trong sự tương tác giữa người dùng và các sản phẩm. Đồng thời UX cũng là cách mà một người dùng cảm nhận khi họ tương tác với một sản phẩm như một website, một ứng dụng hoặc một sản phẩm phần mềm, sản phẩm đó có đáp ứng được mục đích mong muốn của người dùng hay không. Những trải nghiệm này bị chi phối bởi nhiều yếu tố và cũng không có một thước đo chuẫn mực cụ thể.</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latin typeface="Bree Serif"/>
                <a:ea typeface="Bree Serif"/>
                <a:cs typeface="Bree Serif"/>
                <a:sym typeface="Bree Serif"/>
              </a:rPr>
              <a:t>UI - UX T</a:t>
            </a:r>
            <a:r>
              <a:rPr lang="vi">
                <a:latin typeface="Bree Serif"/>
                <a:ea typeface="Bree Serif"/>
                <a:cs typeface="Bree Serif"/>
                <a:sym typeface="Bree Serif"/>
              </a:rPr>
              <a:t>ổng quan</a:t>
            </a:r>
          </a:p>
        </p:txBody>
      </p:sp>
      <p:sp>
        <p:nvSpPr>
          <p:cNvPr id="113" name="Shape 113"/>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0" lvl="0" marL="0">
              <a:spcBef>
                <a:spcPts val="0"/>
              </a:spcBef>
              <a:buNone/>
            </a:pPr>
            <a:r>
              <a:rPr lang="vi">
                <a:latin typeface="Comic Sans MS"/>
                <a:ea typeface="Comic Sans MS"/>
                <a:cs typeface="Comic Sans MS"/>
                <a:sym typeface="Comic Sans MS"/>
              </a:rPr>
              <a:t>-	Có từ r</a:t>
            </a:r>
            <a:r>
              <a:rPr lang="vi">
                <a:latin typeface="Comic Sans MS"/>
                <a:ea typeface="Comic Sans MS"/>
                <a:cs typeface="Comic Sans MS"/>
                <a:sym typeface="Comic Sans MS"/>
              </a:rPr>
              <a:t>ất lâu</a:t>
            </a:r>
          </a:p>
          <a:p>
            <a:pPr indent="0" lvl="0" marL="0" rtl="0">
              <a:spcBef>
                <a:spcPts val="0"/>
              </a:spcBef>
              <a:buNone/>
            </a:pPr>
            <a:r>
              <a:rPr lang="vi">
                <a:latin typeface="Comic Sans MS"/>
                <a:ea typeface="Comic Sans MS"/>
                <a:cs typeface="Comic Sans MS"/>
                <a:sym typeface="Comic Sans MS"/>
              </a:rPr>
              <a:t>-	Có ảnh hưởng rất quan trọng</a:t>
            </a:r>
          </a:p>
          <a:p>
            <a:pPr indent="0" lvl="0" marL="0" rtl="0">
              <a:spcBef>
                <a:spcPts val="0"/>
              </a:spcBef>
              <a:buNone/>
            </a:pPr>
            <a:r>
              <a:rPr lang="vi">
                <a:latin typeface="Comic Sans MS"/>
                <a:ea typeface="Comic Sans MS"/>
                <a:cs typeface="Comic Sans MS"/>
                <a:sym typeface="Comic Sans MS"/>
              </a:rPr>
              <a:t>-	Mối quan hệ mật thiết với nhau</a:t>
            </a:r>
          </a:p>
          <a:p>
            <a:pPr indent="0" lvl="0" marL="0">
              <a:spcBef>
                <a:spcPts val="0"/>
              </a:spcBef>
              <a:buNone/>
            </a:pPr>
            <a:r>
              <a:t/>
            </a:r>
            <a:endParaRPr>
              <a:latin typeface="Comic Sans MS"/>
              <a:ea typeface="Comic Sans MS"/>
              <a:cs typeface="Comic Sans MS"/>
              <a:sym typeface="Comic Sans MS"/>
            </a:endParaRPr>
          </a:p>
          <a:p>
            <a:pPr indent="0" lvl="0" marL="0">
              <a:spcBef>
                <a:spcPts val="0"/>
              </a:spcBef>
              <a:buNone/>
            </a:pPr>
            <a:r>
              <a:t/>
            </a:r>
            <a:endParaRPr>
              <a:latin typeface="Comic Sans MS"/>
              <a:ea typeface="Comic Sans MS"/>
              <a:cs typeface="Comic Sans MS"/>
              <a:sym typeface="Comic Sans MS"/>
            </a:endParaRPr>
          </a:p>
        </p:txBody>
      </p:sp>
      <p:pic>
        <p:nvPicPr>
          <p:cNvPr id="114" name="Shape 114"/>
          <p:cNvPicPr preferRelativeResize="0"/>
          <p:nvPr/>
        </p:nvPicPr>
        <p:blipFill>
          <a:blip r:embed="rId3">
            <a:alphaModFix/>
          </a:blip>
          <a:stretch>
            <a:fillRect/>
          </a:stretch>
        </p:blipFill>
        <p:spPr>
          <a:xfrm>
            <a:off x="4884925" y="1128325"/>
            <a:ext cx="3947375" cy="346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latin typeface="Bree Serif"/>
                <a:ea typeface="Bree Serif"/>
                <a:cs typeface="Bree Serif"/>
                <a:sym typeface="Bree Serif"/>
              </a:rPr>
              <a:t>C</a:t>
            </a:r>
            <a:r>
              <a:rPr lang="vi">
                <a:latin typeface="Bree Serif"/>
                <a:ea typeface="Bree Serif"/>
                <a:cs typeface="Bree Serif"/>
                <a:sym typeface="Bree Serif"/>
              </a:rPr>
              <a:t>ái nhìn về</a:t>
            </a:r>
            <a:r>
              <a:rPr lang="vi">
                <a:latin typeface="Bree Serif"/>
                <a:ea typeface="Bree Serif"/>
                <a:cs typeface="Bree Serif"/>
                <a:sym typeface="Bree Serif"/>
              </a:rPr>
              <a:t> UX</a:t>
            </a:r>
          </a:p>
        </p:txBody>
      </p:sp>
      <p:sp>
        <p:nvSpPr>
          <p:cNvPr id="120" name="Shape 12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457200" lvl="0" marL="0" rtl="0">
              <a:spcBef>
                <a:spcPts val="0"/>
              </a:spcBef>
              <a:buNone/>
            </a:pPr>
            <a:r>
              <a:rPr lang="vi">
                <a:latin typeface="Comic Sans MS"/>
                <a:ea typeface="Comic Sans MS"/>
                <a:cs typeface="Comic Sans MS"/>
                <a:sym typeface="Comic Sans MS"/>
              </a:rPr>
              <a:t>UX ch</a:t>
            </a:r>
            <a:r>
              <a:rPr lang="vi">
                <a:latin typeface="Comic Sans MS"/>
                <a:ea typeface="Comic Sans MS"/>
                <a:cs typeface="Comic Sans MS"/>
                <a:sym typeface="Comic Sans MS"/>
              </a:rPr>
              <a:t>ính là trải nghiệm của người dùng, có nghĩa là “phải làm sao cho cái website của chúng ta phải thân thiện, dễ sử dụng,dễ hiểu</a:t>
            </a:r>
            <a:br>
              <a:rPr lang="vi">
                <a:latin typeface="Comic Sans MS"/>
                <a:ea typeface="Comic Sans MS"/>
                <a:cs typeface="Comic Sans MS"/>
                <a:sym typeface="Comic Sans MS"/>
              </a:rPr>
            </a:br>
            <a:r>
              <a:rPr lang="vi">
                <a:latin typeface="Comic Sans MS"/>
                <a:ea typeface="Comic Sans MS"/>
                <a:cs typeface="Comic Sans MS"/>
                <a:sym typeface="Comic Sans MS"/>
              </a:rPr>
              <a:t>	Ai vào cũng hiểu và cũng dùng được ngay, ko cần phải tìm hiểu và hướng dẫn sử dụng, đáp ứng được nhu cầu của người dùng”</a:t>
            </a:r>
            <a:br>
              <a:rPr lang="vi">
                <a:latin typeface="Comic Sans MS"/>
                <a:ea typeface="Comic Sans MS"/>
                <a:cs typeface="Comic Sans MS"/>
                <a:sym typeface="Comic Sans MS"/>
              </a:rPr>
            </a:br>
            <a:r>
              <a:rPr lang="vi">
                <a:latin typeface="Comic Sans MS"/>
                <a:ea typeface="Comic Sans MS"/>
                <a:cs typeface="Comic Sans MS"/>
                <a:sym typeface="Comic Sans MS"/>
              </a:rPr>
              <a:t>	Con người chính là yếu tố trung tâm của UX</a:t>
            </a:r>
            <a:br>
              <a:rPr lang="vi">
                <a:latin typeface="Comic Sans MS"/>
                <a:ea typeface="Comic Sans MS"/>
                <a:cs typeface="Comic Sans MS"/>
                <a:sym typeface="Comic Sans MS"/>
              </a:rPr>
            </a:br>
            <a:r>
              <a:rPr lang="vi">
                <a:latin typeface="Comic Sans MS"/>
                <a:ea typeface="Comic Sans MS"/>
                <a:cs typeface="Comic Sans MS"/>
                <a:sym typeface="Comic Sans MS"/>
              </a:rPr>
              <a:t>	Người làm UX luôn phải đặt câu hỏi: </a:t>
            </a:r>
            <a:br>
              <a:rPr lang="vi">
                <a:latin typeface="Comic Sans MS"/>
                <a:ea typeface="Comic Sans MS"/>
                <a:cs typeface="Comic Sans MS"/>
                <a:sym typeface="Comic Sans MS"/>
              </a:rPr>
            </a:br>
            <a:r>
              <a:rPr lang="vi">
                <a:latin typeface="Comic Sans MS"/>
                <a:ea typeface="Comic Sans MS"/>
                <a:cs typeface="Comic Sans MS"/>
                <a:sym typeface="Comic Sans MS"/>
              </a:rPr>
              <a:t>		-Ai sẽ vào trang của mình?</a:t>
            </a:r>
          </a:p>
          <a:p>
            <a:pPr indent="457200" lvl="0" marL="457200" rtl="0">
              <a:spcBef>
                <a:spcPts val="0"/>
              </a:spcBef>
              <a:buNone/>
            </a:pPr>
            <a:r>
              <a:rPr lang="vi">
                <a:latin typeface="Comic Sans MS"/>
                <a:ea typeface="Comic Sans MS"/>
                <a:cs typeface="Comic Sans MS"/>
                <a:sym typeface="Comic Sans MS"/>
              </a:rPr>
              <a:t>-Hành vi của những người đó ?</a:t>
            </a:r>
          </a:p>
          <a:p>
            <a:pPr indent="457200" lvl="0" marL="457200" rtl="0">
              <a:spcBef>
                <a:spcPts val="0"/>
              </a:spcBef>
              <a:buNone/>
            </a:pPr>
            <a:r>
              <a:rPr lang="vi">
                <a:latin typeface="Comic Sans MS"/>
                <a:ea typeface="Comic Sans MS"/>
                <a:cs typeface="Comic Sans MS"/>
                <a:sym typeface="Comic Sans MS"/>
              </a:rPr>
              <a:t>-Họ thao tác như thế nào?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latin typeface="Bree Serif"/>
                <a:ea typeface="Bree Serif"/>
                <a:cs typeface="Bree Serif"/>
                <a:sym typeface="Bree Serif"/>
              </a:rPr>
              <a:t>C</a:t>
            </a:r>
            <a:r>
              <a:rPr lang="vi">
                <a:latin typeface="Bree Serif"/>
                <a:ea typeface="Bree Serif"/>
                <a:cs typeface="Bree Serif"/>
                <a:sym typeface="Bree Serif"/>
              </a:rPr>
              <a:t>ái nhìn về UI</a:t>
            </a:r>
          </a:p>
        </p:txBody>
      </p:sp>
      <p:sp>
        <p:nvSpPr>
          <p:cNvPr id="126" name="Shape 12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0" lvl="0" marL="0">
              <a:spcBef>
                <a:spcPts val="0"/>
              </a:spcBef>
              <a:buNone/>
            </a:pPr>
            <a:r>
              <a:rPr lang="vi">
                <a:latin typeface="Comic Sans MS"/>
                <a:ea typeface="Comic Sans MS"/>
                <a:cs typeface="Comic Sans MS"/>
                <a:sym typeface="Comic Sans MS"/>
              </a:rPr>
              <a:t>Làm sao thiết kế giao diện đẹp, hài hòa, thống nhất, trên laptop như nào, trên điện thoại như thế nào</a:t>
            </a:r>
          </a:p>
          <a:p>
            <a:pPr indent="0" lvl="0" marL="0">
              <a:spcBef>
                <a:spcPts val="0"/>
              </a:spcBef>
              <a:buNone/>
            </a:pPr>
            <a:r>
              <a:rPr lang="vi">
                <a:latin typeface="Comic Sans MS"/>
                <a:ea typeface="Comic Sans MS"/>
                <a:cs typeface="Comic Sans MS"/>
                <a:sym typeface="Comic Sans MS"/>
              </a:rPr>
              <a:t>Tập trung vào trình diễn về giao diện, quan trọng là giao diện đồng nhất</a:t>
            </a:r>
          </a:p>
          <a:p>
            <a:pPr indent="0" lvl="0" marL="0">
              <a:spcBef>
                <a:spcPts val="0"/>
              </a:spcBef>
              <a:buNone/>
            </a:pPr>
            <a:r>
              <a:rPr lang="vi">
                <a:latin typeface="Comic Sans MS"/>
                <a:ea typeface="Comic Sans MS"/>
                <a:cs typeface="Comic Sans MS"/>
                <a:sym typeface="Comic Sans MS"/>
              </a:rPr>
              <a:t>Bố cục, màu sắc, font chữ, đồ họa</a:t>
            </a:r>
          </a:p>
          <a:p>
            <a:pPr indent="0" lvl="0" marL="0">
              <a:spcBef>
                <a:spcPts val="0"/>
              </a:spcBef>
              <a:buNone/>
            </a:pPr>
            <a:r>
              <a:t/>
            </a: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highlight>
                  <a:srgbClr val="FFFFFF"/>
                </a:highlight>
                <a:latin typeface="Bree Serif"/>
                <a:ea typeface="Bree Serif"/>
                <a:cs typeface="Bree Serif"/>
                <a:sym typeface="Bree Serif"/>
              </a:rPr>
              <a:t>So sánh giữa UI tốt và không tốt:</a:t>
            </a:r>
          </a:p>
        </p:txBody>
      </p:sp>
      <p:sp>
        <p:nvSpPr>
          <p:cNvPr id="132" name="Shape 13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33" name="Shape 133"/>
          <p:cNvPicPr preferRelativeResize="0"/>
          <p:nvPr/>
        </p:nvPicPr>
        <p:blipFill>
          <a:blip r:embed="rId3">
            <a:alphaModFix/>
          </a:blip>
          <a:stretch>
            <a:fillRect/>
          </a:stretch>
        </p:blipFill>
        <p:spPr>
          <a:xfrm>
            <a:off x="739150" y="1806988"/>
            <a:ext cx="3293625" cy="2184775"/>
          </a:xfrm>
          <a:prstGeom prst="rect">
            <a:avLst/>
          </a:prstGeom>
          <a:noFill/>
          <a:ln>
            <a:noFill/>
          </a:ln>
        </p:spPr>
      </p:pic>
      <p:pic>
        <p:nvPicPr>
          <p:cNvPr id="134" name="Shape 134"/>
          <p:cNvPicPr preferRelativeResize="0"/>
          <p:nvPr/>
        </p:nvPicPr>
        <p:blipFill>
          <a:blip r:embed="rId4">
            <a:alphaModFix/>
          </a:blip>
          <a:stretch>
            <a:fillRect/>
          </a:stretch>
        </p:blipFill>
        <p:spPr>
          <a:xfrm>
            <a:off x="5019400" y="1807000"/>
            <a:ext cx="3645551" cy="230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vi">
                <a:highlight>
                  <a:srgbClr val="FFFFFF"/>
                </a:highlight>
                <a:latin typeface="Bree Serif"/>
                <a:ea typeface="Bree Serif"/>
                <a:cs typeface="Bree Serif"/>
                <a:sym typeface="Bree Serif"/>
              </a:rPr>
              <a:t>So sánh giữa UI tốt và không tốt:</a:t>
            </a:r>
          </a:p>
          <a:p>
            <a:pPr indent="0" lvl="0" marL="0">
              <a:spcBef>
                <a:spcPts val="0"/>
              </a:spcBef>
              <a:buNone/>
            </a:pPr>
            <a:r>
              <a:t/>
            </a:r>
            <a:endParaRPr/>
          </a:p>
        </p:txBody>
      </p:sp>
      <p:sp>
        <p:nvSpPr>
          <p:cNvPr id="140" name="Shape 14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41" name="Shape 141"/>
          <p:cNvPicPr preferRelativeResize="0"/>
          <p:nvPr/>
        </p:nvPicPr>
        <p:blipFill>
          <a:blip r:embed="rId3">
            <a:alphaModFix/>
          </a:blip>
          <a:stretch>
            <a:fillRect/>
          </a:stretch>
        </p:blipFill>
        <p:spPr>
          <a:xfrm>
            <a:off x="427650" y="1859700"/>
            <a:ext cx="3466751" cy="2288050"/>
          </a:xfrm>
          <a:prstGeom prst="rect">
            <a:avLst/>
          </a:prstGeom>
          <a:noFill/>
          <a:ln>
            <a:noFill/>
          </a:ln>
        </p:spPr>
      </p:pic>
      <p:pic>
        <p:nvPicPr>
          <p:cNvPr id="142" name="Shape 142"/>
          <p:cNvPicPr preferRelativeResize="0"/>
          <p:nvPr/>
        </p:nvPicPr>
        <p:blipFill>
          <a:blip r:embed="rId4">
            <a:alphaModFix/>
          </a:blip>
          <a:stretch>
            <a:fillRect/>
          </a:stretch>
        </p:blipFill>
        <p:spPr>
          <a:xfrm>
            <a:off x="4592022" y="1859701"/>
            <a:ext cx="3700327" cy="228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