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0" r:id="rId3"/>
    <p:sldId id="271" r:id="rId4"/>
    <p:sldId id="287" r:id="rId5"/>
    <p:sldId id="289" r:id="rId6"/>
    <p:sldId id="290" r:id="rId7"/>
    <p:sldId id="273" r:id="rId8"/>
    <p:sldId id="274" r:id="rId9"/>
    <p:sldId id="272" r:id="rId10"/>
    <p:sldId id="276" r:id="rId11"/>
    <p:sldId id="291" r:id="rId12"/>
    <p:sldId id="292" r:id="rId13"/>
    <p:sldId id="293" r:id="rId14"/>
    <p:sldId id="295" r:id="rId15"/>
    <p:sldId id="294" r:id="rId16"/>
    <p:sldId id="296" r:id="rId17"/>
    <p:sldId id="297" r:id="rId18"/>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7A7A7A"/>
    <a:srgbClr val="E74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aks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ddels stil 2 - aks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ddels stil 2 - aks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ddels stil 2 - aks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ddels stil 2 - aks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70377" autoAdjust="0"/>
  </p:normalViewPr>
  <p:slideViewPr>
    <p:cSldViewPr>
      <p:cViewPr varScale="1">
        <p:scale>
          <a:sx n="73" d="100"/>
          <a:sy n="73" d="100"/>
        </p:scale>
        <p:origin x="402" y="5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n-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99E83-028F-4A60-814C-258FEE18D583}" type="datetimeFigureOut">
              <a:rPr lang="nn-NO" smtClean="0"/>
              <a:pPr/>
              <a:t>10.12.2013</a:t>
            </a:fld>
            <a:endParaRPr lang="nn-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n-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n-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n-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FAD80-A298-4DAB-BB34-A15EF8607715}" type="slidenum">
              <a:rPr lang="nn-NO" smtClean="0"/>
              <a:pPr/>
              <a:t>‹#›</a:t>
            </a:fld>
            <a:endParaRPr lang="nn-NO"/>
          </a:p>
        </p:txBody>
      </p:sp>
    </p:spTree>
    <p:extLst>
      <p:ext uri="{BB962C8B-B14F-4D97-AF65-F5344CB8AC3E}">
        <p14:creationId xmlns:p14="http://schemas.microsoft.com/office/powerpoint/2010/main" val="355089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FAD80-A298-4DAB-BB34-A15EF8607715}" type="slidenum">
              <a:rPr lang="nn-NO" smtClean="0"/>
              <a:pPr/>
              <a:t>2</a:t>
            </a:fld>
            <a:endParaRPr lang="nn-NO"/>
          </a:p>
        </p:txBody>
      </p:sp>
    </p:spTree>
    <p:extLst>
      <p:ext uri="{BB962C8B-B14F-4D97-AF65-F5344CB8AC3E}">
        <p14:creationId xmlns:p14="http://schemas.microsoft.com/office/powerpoint/2010/main" val="240107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FAD80-A298-4DAB-BB34-A15EF8607715}" type="slidenum">
              <a:rPr lang="nn-NO" smtClean="0"/>
              <a:pPr/>
              <a:t>3</a:t>
            </a:fld>
            <a:endParaRPr lang="nn-NO"/>
          </a:p>
        </p:txBody>
      </p:sp>
    </p:spTree>
    <p:extLst>
      <p:ext uri="{BB962C8B-B14F-4D97-AF65-F5344CB8AC3E}">
        <p14:creationId xmlns:p14="http://schemas.microsoft.com/office/powerpoint/2010/main" val="294087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t>
            </a:r>
            <a:r>
              <a:rPr lang="en-US" dirty="0" err="1" smtClean="0"/>
              <a:t>aPublic</a:t>
            </a:r>
            <a:r>
              <a:rPr lang="en-US" dirty="0" smtClean="0"/>
              <a:t> PaaS</a:t>
            </a:r>
          </a:p>
          <a:p>
            <a:r>
              <a:rPr lang="en-US" dirty="0" smtClean="0"/>
              <a:t>What is a Private</a:t>
            </a:r>
            <a:r>
              <a:rPr lang="en-US" baseline="0" dirty="0" smtClean="0"/>
              <a:t> PaaS ?</a:t>
            </a:r>
          </a:p>
          <a:p>
            <a:r>
              <a:rPr lang="en-US" sz="1200" b="1" i="0" kern="1200" dirty="0" smtClean="0">
                <a:solidFill>
                  <a:schemeClr val="tx1"/>
                </a:solidFill>
                <a:effectLst/>
                <a:latin typeface="+mn-lt"/>
                <a:ea typeface="+mn-ea"/>
                <a:cs typeface="+mn-cs"/>
              </a:rPr>
              <a:t>Privacy and Control Over Data</a:t>
            </a:r>
          </a:p>
          <a:p>
            <a:r>
              <a:rPr lang="en-US" sz="1200" b="0" i="0" kern="1200" dirty="0" smtClean="0">
                <a:solidFill>
                  <a:schemeClr val="tx1"/>
                </a:solidFill>
                <a:effectLst/>
                <a:latin typeface="+mn-lt"/>
                <a:ea typeface="+mn-ea"/>
                <a:cs typeface="+mn-cs"/>
              </a:rPr>
              <a:t>A private PaaS enables you to control where your data is stored. Organizations that collect personally identifiable information about their customers are obligated, and in some cases legally required, to keep that information private (e.g. healthcare or financial records). A private PaaS keeps this sensitive information within your organization to those who require access to it, while also enabling you to control where that data is physically stored to achieve better compliance and avoid any jurisdictional concerns in the US, Europe or elsewhere.</a:t>
            </a:r>
          </a:p>
          <a:p>
            <a:endParaRPr lang="en-US" baseline="0" dirty="0" smtClean="0"/>
          </a:p>
          <a:p>
            <a:r>
              <a:rPr lang="en-US" baseline="0" dirty="0" smtClean="0"/>
              <a:t>What is a Community PaaS</a:t>
            </a:r>
            <a:endParaRPr lang="en-US" dirty="0"/>
          </a:p>
        </p:txBody>
      </p:sp>
      <p:sp>
        <p:nvSpPr>
          <p:cNvPr id="4" name="Slide Number Placeholder 3"/>
          <p:cNvSpPr>
            <a:spLocks noGrp="1"/>
          </p:cNvSpPr>
          <p:nvPr>
            <p:ph type="sldNum" sz="quarter" idx="10"/>
          </p:nvPr>
        </p:nvSpPr>
        <p:spPr/>
        <p:txBody>
          <a:bodyPr/>
          <a:lstStyle/>
          <a:p>
            <a:fld id="{556FAD80-A298-4DAB-BB34-A15EF8607715}" type="slidenum">
              <a:rPr lang="nn-NO" smtClean="0"/>
              <a:pPr/>
              <a:t>4</a:t>
            </a:fld>
            <a:endParaRPr lang="nn-NO"/>
          </a:p>
        </p:txBody>
      </p:sp>
    </p:spTree>
    <p:extLst>
      <p:ext uri="{BB962C8B-B14F-4D97-AF65-F5344CB8AC3E}">
        <p14:creationId xmlns:p14="http://schemas.microsoft.com/office/powerpoint/2010/main" val="18827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FAD80-A298-4DAB-BB34-A15EF8607715}" type="slidenum">
              <a:rPr lang="nn-NO" smtClean="0"/>
              <a:pPr/>
              <a:t>9</a:t>
            </a:fld>
            <a:endParaRPr lang="nn-NO"/>
          </a:p>
        </p:txBody>
      </p:sp>
    </p:spTree>
    <p:extLst>
      <p:ext uri="{BB962C8B-B14F-4D97-AF65-F5344CB8AC3E}">
        <p14:creationId xmlns:p14="http://schemas.microsoft.com/office/powerpoint/2010/main" val="529518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lvl="1">
              <a:buFont typeface="Arial" panose="020B0604020202020204" pitchFamily="34" charset="0"/>
              <a:buChar char="•"/>
            </a:pPr>
            <a:r>
              <a:rPr lang="en-US" dirty="0" smtClean="0"/>
              <a:t>Economical because software development and maintenance costs are shared. </a:t>
            </a:r>
          </a:p>
          <a:p>
            <a:r>
              <a:rPr lang="en-US" dirty="0" smtClean="0"/>
              <a:t>Ease</a:t>
            </a:r>
            <a:r>
              <a:rPr lang="en-US" baseline="0" dirty="0" smtClean="0"/>
              <a:t> of maintenance :- </a:t>
            </a:r>
            <a:r>
              <a:rPr lang="en-US" sz="1200" b="0" i="0" kern="1200" dirty="0" smtClean="0">
                <a:solidFill>
                  <a:schemeClr val="tx1"/>
                </a:solidFill>
                <a:effectLst/>
                <a:latin typeface="+mn-lt"/>
                <a:ea typeface="+mn-ea"/>
                <a:cs typeface="+mn-cs"/>
              </a:rPr>
              <a:t>It can be contrasted with single-tenancy, an architecture in which each customer has their own software instance and may be given access to code. With a multi-tenancy architecture, the provider only has to make updates once. With a single-tenancy architecture, the provider has to touch multiple instances of the software in order to make updates.</a:t>
            </a:r>
            <a:endParaRPr lang="en-US" dirty="0"/>
          </a:p>
        </p:txBody>
      </p:sp>
      <p:sp>
        <p:nvSpPr>
          <p:cNvPr id="4" name="Slide Number Placeholder 3"/>
          <p:cNvSpPr>
            <a:spLocks noGrp="1"/>
          </p:cNvSpPr>
          <p:nvPr>
            <p:ph type="sldNum" sz="quarter" idx="10"/>
          </p:nvPr>
        </p:nvSpPr>
        <p:spPr/>
        <p:txBody>
          <a:bodyPr/>
          <a:lstStyle/>
          <a:p>
            <a:fld id="{556FAD80-A298-4DAB-BB34-A15EF8607715}" type="slidenum">
              <a:rPr lang="nn-NO" smtClean="0"/>
              <a:pPr/>
              <a:t>11</a:t>
            </a:fld>
            <a:endParaRPr lang="nn-NO"/>
          </a:p>
        </p:txBody>
      </p:sp>
    </p:spTree>
    <p:extLst>
      <p:ext uri="{BB962C8B-B14F-4D97-AF65-F5344CB8AC3E}">
        <p14:creationId xmlns:p14="http://schemas.microsoft.com/office/powerpoint/2010/main" val="3346137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_titl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971600" y="1563639"/>
            <a:ext cx="5760640" cy="504055"/>
          </a:xfrm>
        </p:spPr>
        <p:txBody>
          <a:bodyPr/>
          <a:lstStyle>
            <a:lvl1pPr>
              <a:defRPr>
                <a:solidFill>
                  <a:schemeClr val="bg1"/>
                </a:solidFill>
              </a:defRPr>
            </a:lvl1pPr>
          </a:lstStyle>
          <a:p>
            <a:r>
              <a:rPr lang="nb-NO" dirty="0" smtClean="0"/>
              <a:t>Skriv inn overskrift</a:t>
            </a:r>
            <a:endParaRPr lang="nn-NO" dirty="0"/>
          </a:p>
        </p:txBody>
      </p:sp>
      <p:sp>
        <p:nvSpPr>
          <p:cNvPr id="3" name="Undertittel 2"/>
          <p:cNvSpPr>
            <a:spLocks noGrp="1"/>
          </p:cNvSpPr>
          <p:nvPr>
            <p:ph type="subTitle" idx="1" hasCustomPrompt="1"/>
          </p:nvPr>
        </p:nvSpPr>
        <p:spPr>
          <a:xfrm>
            <a:off x="971600" y="1923678"/>
            <a:ext cx="5760640" cy="1512168"/>
          </a:xfrm>
        </p:spPr>
        <p:txBody>
          <a:bodyPr/>
          <a:lstStyle>
            <a:lvl1pPr marL="0" indent="0" algn="l">
              <a:buFontTx/>
              <a:buNone/>
              <a:defRPr sz="1800" baseline="0">
                <a:solidFill>
                  <a:srgbClr val="E74812"/>
                </a:solidFill>
              </a:defRPr>
            </a:lvl1pPr>
            <a:lvl2pPr marL="0" indent="0" algn="l">
              <a:buNone/>
              <a:tabLst/>
              <a:defRPr sz="1400">
                <a:solidFill>
                  <a:srgbClr val="7A7A7A"/>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smtClean="0"/>
              <a:t>Skriv inn undertittel</a:t>
            </a:r>
          </a:p>
          <a:p>
            <a:endParaRPr lang="nb-NO" dirty="0" smtClean="0"/>
          </a:p>
          <a:p>
            <a:pPr lvl="1"/>
            <a:endParaRPr lang="nb-NO" dirty="0" smtClean="0"/>
          </a:p>
          <a:p>
            <a:pPr lvl="1"/>
            <a:r>
              <a:rPr lang="nb-NO" dirty="0" smtClean="0"/>
              <a:t>Fornavn Etternavn</a:t>
            </a:r>
          </a:p>
          <a:p>
            <a:pPr lvl="1"/>
            <a:r>
              <a:rPr lang="nb-NO" dirty="0" smtClean="0"/>
              <a:t>Stillingstittel</a:t>
            </a:r>
          </a:p>
          <a:p>
            <a:pPr lvl="1"/>
            <a:endParaRPr lang="nb-NO" dirty="0" smtClean="0"/>
          </a:p>
          <a:p>
            <a:endParaRPr lang="nb-NO" dirty="0" smtClean="0"/>
          </a:p>
          <a:p>
            <a:endParaRPr lang="nn-NO" dirty="0"/>
          </a:p>
        </p:txBody>
      </p:sp>
      <p:sp>
        <p:nvSpPr>
          <p:cNvPr id="6" name="Rectangle 5"/>
          <p:cNvSpPr/>
          <p:nvPr userDrawn="1"/>
        </p:nvSpPr>
        <p:spPr>
          <a:xfrm>
            <a:off x="6705600" y="0"/>
            <a:ext cx="2438400" cy="27241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Picture with the X format1.jpg"/>
          <p:cNvPicPr>
            <a:picLocks noChangeAspect="1"/>
          </p:cNvPicPr>
          <p:nvPr userDrawn="1"/>
        </p:nvPicPr>
        <p:blipFill>
          <a:blip r:embed="rId3" cstate="print"/>
          <a:stretch>
            <a:fillRect/>
          </a:stretch>
        </p:blipFill>
        <p:spPr>
          <a:xfrm>
            <a:off x="6019800" y="0"/>
            <a:ext cx="3124200" cy="3477174"/>
          </a:xfrm>
          <a:prstGeom prst="rect">
            <a:avLst/>
          </a:prstGeom>
        </p:spPr>
      </p:pic>
      <p:pic>
        <p:nvPicPr>
          <p:cNvPr id="10" name="Picture 9" descr="99x white bg.jpg"/>
          <p:cNvPicPr>
            <a:picLocks noChangeAspect="1"/>
          </p:cNvPicPr>
          <p:nvPr userDrawn="1"/>
        </p:nvPicPr>
        <p:blipFill>
          <a:blip r:embed="rId4" cstate="print"/>
          <a:stretch>
            <a:fillRect/>
          </a:stretch>
        </p:blipFill>
        <p:spPr>
          <a:xfrm>
            <a:off x="118275" y="133350"/>
            <a:ext cx="2243925" cy="457200"/>
          </a:xfrm>
          <a:prstGeom prst="rect">
            <a:avLst/>
          </a:prstGeom>
        </p:spPr>
      </p:pic>
    </p:spTree>
    <p:extLst>
      <p:ext uri="{BB962C8B-B14F-4D97-AF65-F5344CB8AC3E}">
        <p14:creationId xmlns:p14="http://schemas.microsoft.com/office/powerpoint/2010/main" val="3076159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_one_colum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lassholder for bunntekst 3"/>
          <p:cNvSpPr>
            <a:spLocks noGrp="1"/>
          </p:cNvSpPr>
          <p:nvPr>
            <p:ph type="ftr" sz="quarter" idx="11"/>
          </p:nvPr>
        </p:nvSpPr>
        <p:spPr>
          <a:xfrm>
            <a:off x="2017290" y="4857750"/>
            <a:ext cx="5112568" cy="273844"/>
          </a:xfrm>
        </p:spPr>
        <p:txBody>
          <a:bodyPr/>
          <a:lstStyle>
            <a:lvl1pPr>
              <a:defRPr lang="en-US" sz="1000" b="1" i="1" smtClean="0">
                <a:solidFill>
                  <a:schemeClr val="bg1"/>
                </a:solidFill>
              </a:defRPr>
            </a:lvl1pPr>
          </a:lstStyle>
          <a:p>
            <a:r>
              <a:rPr lang="en-US" dirty="0" smtClean="0"/>
              <a:t>The partner of choice for ISV's </a:t>
            </a:r>
            <a:endParaRPr lang="en-US" dirty="0"/>
          </a:p>
        </p:txBody>
      </p:sp>
      <p:sp>
        <p:nvSpPr>
          <p:cNvPr id="6" name="Plassholder for tittel 1"/>
          <p:cNvSpPr>
            <a:spLocks noGrp="1"/>
          </p:cNvSpPr>
          <p:nvPr>
            <p:ph type="title"/>
          </p:nvPr>
        </p:nvSpPr>
        <p:spPr>
          <a:xfrm>
            <a:off x="971600" y="339502"/>
            <a:ext cx="7200800" cy="857250"/>
          </a:xfrm>
          <a:prstGeom prst="rect">
            <a:avLst/>
          </a:prstGeom>
        </p:spPr>
        <p:txBody>
          <a:bodyPr vert="horz" lIns="91440" tIns="45720" rIns="91440" bIns="45720" rtlCol="0" anchor="ctr">
            <a:normAutofit/>
          </a:bodyPr>
          <a:lstStyle/>
          <a:p>
            <a:r>
              <a:rPr lang="en-US" dirty="0" smtClean="0"/>
              <a:t>Click to edit Master title style</a:t>
            </a:r>
            <a:endParaRPr lang="nn-NO" dirty="0"/>
          </a:p>
        </p:txBody>
      </p:sp>
      <p:sp>
        <p:nvSpPr>
          <p:cNvPr id="7" name="Plassholder for tekst 2"/>
          <p:cNvSpPr>
            <a:spLocks noGrp="1"/>
          </p:cNvSpPr>
          <p:nvPr>
            <p:ph idx="1"/>
          </p:nvPr>
        </p:nvSpPr>
        <p:spPr>
          <a:xfrm>
            <a:off x="971600" y="1337518"/>
            <a:ext cx="7200800" cy="30344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n-NO" dirty="0"/>
          </a:p>
        </p:txBody>
      </p:sp>
      <p:sp>
        <p:nvSpPr>
          <p:cNvPr id="12" name="Rectangle 11"/>
          <p:cNvSpPr/>
          <p:nvPr userDrawn="1"/>
        </p:nvSpPr>
        <p:spPr>
          <a:xfrm>
            <a:off x="8229600" y="76200"/>
            <a:ext cx="838200" cy="819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99x white bg1.jpg"/>
          <p:cNvPicPr>
            <a:picLocks noChangeAspect="1"/>
          </p:cNvPicPr>
          <p:nvPr userDrawn="1"/>
        </p:nvPicPr>
        <p:blipFill>
          <a:blip r:embed="rId3" cstate="print"/>
          <a:stretch>
            <a:fillRect/>
          </a:stretch>
        </p:blipFill>
        <p:spPr>
          <a:xfrm>
            <a:off x="7924800" y="209550"/>
            <a:ext cx="1143000" cy="232886"/>
          </a:xfrm>
          <a:prstGeom prst="rect">
            <a:avLst/>
          </a:prstGeom>
        </p:spPr>
      </p:pic>
    </p:spTree>
    <p:extLst>
      <p:ext uri="{BB962C8B-B14F-4D97-AF65-F5344CB8AC3E}">
        <p14:creationId xmlns:p14="http://schemas.microsoft.com/office/powerpoint/2010/main" val="13766103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71600" y="339502"/>
            <a:ext cx="7200800" cy="857250"/>
          </a:xfrm>
          <a:prstGeom prst="rect">
            <a:avLst/>
          </a:prstGeom>
        </p:spPr>
        <p:txBody>
          <a:bodyPr vert="horz" lIns="91440" tIns="45720" rIns="91440" bIns="45720" rtlCol="0" anchor="ctr">
            <a:normAutofit/>
          </a:bodyPr>
          <a:lstStyle/>
          <a:p>
            <a:r>
              <a:rPr lang="nb-NO" dirty="0" smtClean="0"/>
              <a:t>KLIKK FOR Å REDIGERE TITTELSTIL</a:t>
            </a:r>
            <a:endParaRPr lang="nn-NO" dirty="0"/>
          </a:p>
        </p:txBody>
      </p:sp>
      <p:sp>
        <p:nvSpPr>
          <p:cNvPr id="3" name="Plassholder for tekst 2"/>
          <p:cNvSpPr>
            <a:spLocks noGrp="1"/>
          </p:cNvSpPr>
          <p:nvPr>
            <p:ph type="body" idx="1"/>
          </p:nvPr>
        </p:nvSpPr>
        <p:spPr>
          <a:xfrm>
            <a:off x="971600" y="1337518"/>
            <a:ext cx="7200800" cy="3034432"/>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n-NO" dirty="0"/>
          </a:p>
        </p:txBody>
      </p:sp>
      <p:sp>
        <p:nvSpPr>
          <p:cNvPr id="4" name="Plassholder for dato 3"/>
          <p:cNvSpPr>
            <a:spLocks noGrp="1"/>
          </p:cNvSpPr>
          <p:nvPr>
            <p:ph type="dt" sz="half" idx="2"/>
          </p:nvPr>
        </p:nvSpPr>
        <p:spPr>
          <a:xfrm>
            <a:off x="971600" y="4890194"/>
            <a:ext cx="2133600" cy="273844"/>
          </a:xfrm>
          <a:prstGeom prst="rect">
            <a:avLst/>
          </a:prstGeom>
        </p:spPr>
        <p:txBody>
          <a:bodyPr vert="horz" lIns="91440" tIns="45720" rIns="91440" bIns="45720" rtlCol="0" anchor="ctr"/>
          <a:lstStyle>
            <a:lvl1pPr algn="l">
              <a:defRPr sz="700">
                <a:solidFill>
                  <a:schemeClr val="bg1"/>
                </a:solidFill>
                <a:latin typeface="Arial" pitchFamily="34" charset="0"/>
                <a:cs typeface="Arial" pitchFamily="34" charset="0"/>
              </a:defRPr>
            </a:lvl1pPr>
          </a:lstStyle>
          <a:p>
            <a:endParaRPr lang="nn-NO" dirty="0"/>
          </a:p>
        </p:txBody>
      </p:sp>
      <p:sp>
        <p:nvSpPr>
          <p:cNvPr id="5" name="Plassholder for bunntekst 4"/>
          <p:cNvSpPr>
            <a:spLocks noGrp="1"/>
          </p:cNvSpPr>
          <p:nvPr>
            <p:ph type="ftr" sz="quarter" idx="3"/>
          </p:nvPr>
        </p:nvSpPr>
        <p:spPr>
          <a:xfrm>
            <a:off x="2017290" y="4890194"/>
            <a:ext cx="5112568" cy="273844"/>
          </a:xfrm>
          <a:prstGeom prst="rect">
            <a:avLst/>
          </a:prstGeom>
        </p:spPr>
        <p:txBody>
          <a:bodyPr vert="horz" lIns="91440" tIns="45720" rIns="91440" bIns="45720" rtlCol="0" anchor="ctr"/>
          <a:lstStyle>
            <a:lvl1pPr algn="ctr">
              <a:defRPr lang="en-US" sz="1000" b="1" i="1" kern="1200" dirty="0" smtClean="0">
                <a:solidFill>
                  <a:schemeClr val="bg1"/>
                </a:solidFill>
                <a:latin typeface="Arial" pitchFamily="34" charset="0"/>
                <a:ea typeface="+mn-ea"/>
                <a:cs typeface="Arial" pitchFamily="34" charset="0"/>
              </a:defRPr>
            </a:lvl1pPr>
          </a:lstStyle>
          <a:p>
            <a:r>
              <a:rPr lang="en-US" dirty="0" smtClean="0"/>
              <a:t>the partner of choice for ISV's </a:t>
            </a:r>
            <a:endParaRPr lang="en-US" dirty="0"/>
          </a:p>
        </p:txBody>
      </p:sp>
      <p:sp>
        <p:nvSpPr>
          <p:cNvPr id="6" name="Plassholder for lysbildenummer 5"/>
          <p:cNvSpPr>
            <a:spLocks noGrp="1"/>
          </p:cNvSpPr>
          <p:nvPr>
            <p:ph type="sldNum" sz="quarter" idx="4"/>
          </p:nvPr>
        </p:nvSpPr>
        <p:spPr>
          <a:xfrm>
            <a:off x="6084168" y="4890194"/>
            <a:ext cx="2133600" cy="273844"/>
          </a:xfrm>
          <a:prstGeom prst="rect">
            <a:avLst/>
          </a:prstGeom>
        </p:spPr>
        <p:txBody>
          <a:bodyPr vert="horz" lIns="91440" tIns="45720" rIns="91440" bIns="45720" rtlCol="0" anchor="ctr"/>
          <a:lstStyle>
            <a:lvl1pPr algn="r">
              <a:defRPr sz="700">
                <a:solidFill>
                  <a:schemeClr val="bg1"/>
                </a:solidFill>
                <a:latin typeface="Arial" pitchFamily="34" charset="0"/>
                <a:cs typeface="Arial" pitchFamily="34" charset="0"/>
              </a:defRPr>
            </a:lvl1pPr>
          </a:lstStyle>
          <a:p>
            <a:fld id="{0C68F44A-E609-4678-A426-2317B8021602}" type="slidenum">
              <a:rPr lang="nn-NO" smtClean="0"/>
              <a:pPr/>
              <a:t>‹#›</a:t>
            </a:fld>
            <a:endParaRPr lang="nn-NO" dirty="0"/>
          </a:p>
        </p:txBody>
      </p:sp>
    </p:spTree>
    <p:extLst>
      <p:ext uri="{BB962C8B-B14F-4D97-AF65-F5344CB8AC3E}">
        <p14:creationId xmlns:p14="http://schemas.microsoft.com/office/powerpoint/2010/main" val="1051836601"/>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p:txStyles>
    <p:titleStyle>
      <a:lvl1pPr algn="l" defTabSz="914400" rtl="0" eaLnBrk="1" latinLnBrk="0" hangingPunct="1">
        <a:spcBef>
          <a:spcPct val="0"/>
        </a:spcBef>
        <a:buNone/>
        <a:defRPr sz="2500" kern="1200">
          <a:solidFill>
            <a:srgbClr val="E7481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gt;"/>
        <a:defRPr sz="20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gt;"/>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gt;"/>
        <a:defRPr sz="18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gt;"/>
        <a:defRPr sz="18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gt;"/>
        <a:defRPr sz="18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bre1041/openshift-androi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photos1.blogger.com/blogger/5522/3070/1600/World_Reverse.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acebook.com/ColomboCampsCommunity?fref=ts" TargetMode="External"/><Relationship Id="rId2" Type="http://schemas.openxmlformats.org/officeDocument/2006/relationships/hyperlink" Target="http://www.linkedin.com/company/99xtechnolog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tel 7"/>
          <p:cNvSpPr>
            <a:spLocks noGrp="1"/>
          </p:cNvSpPr>
          <p:nvPr>
            <p:ph type="ctrTitle"/>
          </p:nvPr>
        </p:nvSpPr>
        <p:spPr/>
        <p:txBody>
          <a:bodyPr/>
          <a:lstStyle/>
          <a:p>
            <a:r>
              <a:rPr lang="nn-NO" dirty="0" smtClean="0"/>
              <a:t>OpenShift Introduction</a:t>
            </a:r>
            <a:endParaRPr lang="nn-NO" dirty="0"/>
          </a:p>
        </p:txBody>
      </p:sp>
      <p:sp>
        <p:nvSpPr>
          <p:cNvPr id="9" name="Undertittel 8"/>
          <p:cNvSpPr>
            <a:spLocks noGrp="1"/>
          </p:cNvSpPr>
          <p:nvPr>
            <p:ph type="subTitle" idx="1"/>
          </p:nvPr>
        </p:nvSpPr>
        <p:spPr>
          <a:xfrm>
            <a:off x="971600" y="2066478"/>
            <a:ext cx="5760640" cy="1512168"/>
          </a:xfrm>
        </p:spPr>
        <p:txBody>
          <a:bodyPr/>
          <a:lstStyle/>
          <a:p>
            <a:r>
              <a:rPr lang="nn-NO" dirty="0" smtClean="0"/>
              <a:t>A Platform as s Service</a:t>
            </a:r>
            <a:endParaRPr lang="nn-NO" baseline="0" dirty="0" smtClean="0"/>
          </a:p>
          <a:p>
            <a:endParaRPr lang="nn-NO" baseline="0" dirty="0" smtClean="0"/>
          </a:p>
          <a:p>
            <a:pPr lvl="1"/>
            <a:r>
              <a:rPr lang="nn-NO" baseline="0" dirty="0" smtClean="0"/>
              <a:t>Kalanamith</a:t>
            </a:r>
          </a:p>
        </p:txBody>
      </p:sp>
    </p:spTree>
    <p:extLst>
      <p:ext uri="{BB962C8B-B14F-4D97-AF65-F5344CB8AC3E}">
        <p14:creationId xmlns:p14="http://schemas.microsoft.com/office/powerpoint/2010/main" val="69218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a:xfrm>
            <a:off x="971600" y="285750"/>
            <a:ext cx="7200800" cy="857250"/>
          </a:xfrm>
        </p:spPr>
        <p:txBody>
          <a:bodyPr/>
          <a:lstStyle/>
          <a:p>
            <a:r>
              <a:rPr lang="en-US" dirty="0" smtClean="0"/>
              <a:t>Multitenancy Architecture in brief</a:t>
            </a:r>
            <a:endParaRPr lang="en-US" dirty="0"/>
          </a:p>
        </p:txBody>
      </p:sp>
      <p:sp>
        <p:nvSpPr>
          <p:cNvPr id="4" name="Content Placeholder 3"/>
          <p:cNvSpPr>
            <a:spLocks noGrp="1"/>
          </p:cNvSpPr>
          <p:nvPr>
            <p:ph idx="1"/>
          </p:nvPr>
        </p:nvSpPr>
        <p:spPr>
          <a:xfrm>
            <a:off x="928511" y="1098542"/>
            <a:ext cx="7200800" cy="3034432"/>
          </a:xfrm>
        </p:spPr>
        <p:txBody>
          <a:bodyPr/>
          <a:lstStyle/>
          <a:p>
            <a:pPr marL="0" indent="0">
              <a:buNone/>
            </a:pPr>
            <a:r>
              <a:rPr lang="en-US" dirty="0" smtClean="0"/>
              <a:t>OpenShift designed to serve </a:t>
            </a:r>
            <a:r>
              <a:rPr lang="en-US" dirty="0" smtClean="0"/>
              <a:t>Multitenancy </a:t>
            </a:r>
            <a:r>
              <a:rPr lang="en-US" dirty="0" smtClean="0"/>
              <a:t>.</a:t>
            </a:r>
          </a:p>
          <a:p>
            <a:r>
              <a:rPr lang="en-US" dirty="0" smtClean="0"/>
              <a:t>Single </a:t>
            </a:r>
            <a:r>
              <a:rPr lang="en-US" dirty="0"/>
              <a:t>instance of a software application serves multiple </a:t>
            </a:r>
            <a:r>
              <a:rPr lang="en-US" dirty="0" smtClean="0"/>
              <a:t>customers.</a:t>
            </a:r>
          </a:p>
          <a:p>
            <a:r>
              <a:rPr lang="en-US" dirty="0" smtClean="0"/>
              <a:t>Designed </a:t>
            </a:r>
            <a:r>
              <a:rPr lang="en-US" dirty="0"/>
              <a:t>to virtually </a:t>
            </a:r>
            <a:r>
              <a:rPr lang="en-US" dirty="0" smtClean="0"/>
              <a:t>partition</a:t>
            </a:r>
            <a:r>
              <a:rPr lang="en-US" dirty="0"/>
              <a:t> its data and </a:t>
            </a:r>
            <a:r>
              <a:rPr lang="en-US" dirty="0" smtClean="0"/>
              <a:t>configuration.</a:t>
            </a:r>
          </a:p>
          <a:p>
            <a:r>
              <a:rPr lang="en-US" dirty="0" smtClean="0"/>
              <a:t>Client works </a:t>
            </a:r>
            <a:r>
              <a:rPr lang="en-US" dirty="0"/>
              <a:t>with a customized virtual application </a:t>
            </a:r>
            <a:r>
              <a:rPr lang="en-US" dirty="0" smtClean="0"/>
              <a:t>instance.</a:t>
            </a:r>
          </a:p>
          <a:p>
            <a:r>
              <a:rPr lang="en-US" dirty="0" smtClean="0"/>
              <a:t>This concept regard as the key concept in cloud computing.</a:t>
            </a:r>
          </a:p>
          <a:p>
            <a:endParaRPr lang="en-US" dirty="0" smtClean="0"/>
          </a:p>
          <a:p>
            <a:endParaRPr lang="en-US" dirty="0" smtClean="0"/>
          </a:p>
          <a:p>
            <a:pPr marL="0" indent="0">
              <a:buNone/>
            </a:pPr>
            <a:endParaRPr lang="en-US" dirty="0"/>
          </a:p>
        </p:txBody>
      </p:sp>
    </p:spTree>
    <p:extLst>
      <p:ext uri="{BB962C8B-B14F-4D97-AF65-F5344CB8AC3E}">
        <p14:creationId xmlns:p14="http://schemas.microsoft.com/office/powerpoint/2010/main" val="592695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Advantages in Multitenancy</a:t>
            </a:r>
            <a:endParaRPr lang="en-US" dirty="0"/>
          </a:p>
        </p:txBody>
      </p:sp>
      <p:sp>
        <p:nvSpPr>
          <p:cNvPr id="4" name="Content Placeholder 3"/>
          <p:cNvSpPr>
            <a:spLocks noGrp="1"/>
          </p:cNvSpPr>
          <p:nvPr>
            <p:ph idx="1"/>
          </p:nvPr>
        </p:nvSpPr>
        <p:spPr/>
        <p:txBody>
          <a:bodyPr/>
          <a:lstStyle/>
          <a:p>
            <a:r>
              <a:rPr lang="en-US" dirty="0" smtClean="0"/>
              <a:t>Economical </a:t>
            </a:r>
          </a:p>
          <a:p>
            <a:r>
              <a:rPr lang="en-US" dirty="0" smtClean="0"/>
              <a:t>Ease of maintenance</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281832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Requirements</a:t>
            </a:r>
            <a:endParaRPr lang="en-US" dirty="0"/>
          </a:p>
        </p:txBody>
      </p:sp>
      <p:sp>
        <p:nvSpPr>
          <p:cNvPr id="4" name="Content Placeholder 3"/>
          <p:cNvSpPr>
            <a:spLocks noGrp="1"/>
          </p:cNvSpPr>
          <p:nvPr>
            <p:ph idx="1"/>
          </p:nvPr>
        </p:nvSpPr>
        <p:spPr/>
        <p:txBody>
          <a:bodyPr/>
          <a:lstStyle/>
          <a:p>
            <a:r>
              <a:rPr lang="en-US" dirty="0" smtClean="0"/>
              <a:t>Ruby version 1.8.7 or above</a:t>
            </a:r>
          </a:p>
          <a:p>
            <a:r>
              <a:rPr lang="en-US" dirty="0" smtClean="0"/>
              <a:t>Linux (recommended) , Windows or any other platform</a:t>
            </a:r>
          </a:p>
          <a:p>
            <a:r>
              <a:rPr lang="en-US" dirty="0" smtClean="0"/>
              <a:t>GIT(recommended) ,mercurial has few workarounds</a:t>
            </a:r>
          </a:p>
          <a:p>
            <a:r>
              <a:rPr lang="en-US" dirty="0" smtClean="0"/>
              <a:t>Android application is available to manage your app</a:t>
            </a:r>
          </a:p>
          <a:p>
            <a:pPr lvl="1">
              <a:buFont typeface="Arial" panose="020B0604020202020204" pitchFamily="34" charset="0"/>
              <a:buChar char="•"/>
            </a:pPr>
            <a:r>
              <a:rPr lang="en-US" dirty="0" smtClean="0"/>
              <a:t>(</a:t>
            </a:r>
            <a:r>
              <a:rPr lang="en-US" dirty="0">
                <a:hlinkClick r:id="rId2"/>
              </a:rPr>
              <a:t>https://github.com/sabre1041/openshift-android</a:t>
            </a:r>
            <a:r>
              <a:rPr lang="en-US" dirty="0" smtClean="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52099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OpenShift</a:t>
            </a:r>
            <a:endParaRPr lang="en-US" dirty="0"/>
          </a:p>
        </p:txBody>
      </p:sp>
      <p:sp>
        <p:nvSpPr>
          <p:cNvPr id="4" name="Content Placeholder 3"/>
          <p:cNvSpPr>
            <a:spLocks noGrp="1"/>
          </p:cNvSpPr>
          <p:nvPr>
            <p:ph idx="1"/>
          </p:nvPr>
        </p:nvSpPr>
        <p:spPr/>
        <p:txBody>
          <a:bodyPr/>
          <a:lstStyle/>
          <a:p>
            <a:r>
              <a:rPr lang="en-US" dirty="0" smtClean="0"/>
              <a:t>You can directly upload your application via </a:t>
            </a:r>
            <a:r>
              <a:rPr lang="en-US" dirty="0" err="1" smtClean="0"/>
              <a:t>git</a:t>
            </a:r>
            <a:r>
              <a:rPr lang="en-US" dirty="0" smtClean="0"/>
              <a:t>.</a:t>
            </a:r>
          </a:p>
          <a:p>
            <a:r>
              <a:rPr lang="en-US" dirty="0" smtClean="0"/>
              <a:t>Configure public keys</a:t>
            </a:r>
          </a:p>
          <a:p>
            <a:r>
              <a:rPr lang="en-US" dirty="0" smtClean="0"/>
              <a:t>Do not share your private keys.</a:t>
            </a:r>
            <a:endParaRPr lang="en-US" dirty="0"/>
          </a:p>
        </p:txBody>
      </p:sp>
    </p:spTree>
    <p:extLst>
      <p:ext uri="{BB962C8B-B14F-4D97-AF65-F5344CB8AC3E}">
        <p14:creationId xmlns:p14="http://schemas.microsoft.com/office/powerpoint/2010/main" val="2551510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Let’s get started</a:t>
            </a:r>
            <a:endParaRPr lang="en-US" dirty="0"/>
          </a:p>
        </p:txBody>
      </p:sp>
      <p:sp>
        <p:nvSpPr>
          <p:cNvPr id="4" name="Content Placeholder 3"/>
          <p:cNvSpPr>
            <a:spLocks noGrp="1"/>
          </p:cNvSpPr>
          <p:nvPr>
            <p:ph idx="1"/>
          </p:nvPr>
        </p:nvSpPr>
        <p:spPr/>
        <p:txBody>
          <a:bodyPr/>
          <a:lstStyle/>
          <a:p>
            <a:r>
              <a:rPr lang="en-US" dirty="0" smtClean="0"/>
              <a:t>Install </a:t>
            </a:r>
            <a:r>
              <a:rPr lang="en-US" dirty="0" err="1" smtClean="0"/>
              <a:t>rhc</a:t>
            </a:r>
            <a:r>
              <a:rPr lang="en-US" dirty="0" smtClean="0"/>
              <a:t> </a:t>
            </a:r>
          </a:p>
          <a:p>
            <a:r>
              <a:rPr lang="en-US" dirty="0" smtClean="0"/>
              <a:t>Log  in to your account by the console</a:t>
            </a:r>
          </a:p>
          <a:p>
            <a:r>
              <a:rPr lang="en-US" dirty="0" smtClean="0"/>
              <a:t>View cartridge status.</a:t>
            </a:r>
            <a:endParaRPr lang="en-US" dirty="0"/>
          </a:p>
        </p:txBody>
      </p:sp>
    </p:spTree>
    <p:extLst>
      <p:ext uri="{BB962C8B-B14F-4D97-AF65-F5344CB8AC3E}">
        <p14:creationId xmlns:p14="http://schemas.microsoft.com/office/powerpoint/2010/main" val="3310556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Questions ?</a:t>
            </a:r>
            <a:endParaRPr lang="en-US" dirty="0"/>
          </a:p>
        </p:txBody>
      </p:sp>
      <p:sp>
        <p:nvSpPr>
          <p:cNvPr id="4" name="Content Placeholder 3"/>
          <p:cNvSpPr>
            <a:spLocks noGrp="1"/>
          </p:cNvSpPr>
          <p:nvPr>
            <p:ph idx="1"/>
          </p:nvPr>
        </p:nvSpPr>
        <p:spPr/>
        <p:txBody>
          <a:bodyPr/>
          <a:lstStyle/>
          <a:p>
            <a:r>
              <a:rPr lang="en-US" dirty="0" smtClean="0"/>
              <a:t>Reference :- </a:t>
            </a:r>
            <a:r>
              <a:rPr lang="en-US" dirty="0">
                <a:hlinkClick r:id="rId2"/>
              </a:rPr>
              <a:t>http://photos1.blogger.com/blogger/5522/3070/1600/World_Reverse.jpg</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51" y="1027245"/>
            <a:ext cx="7610697" cy="3830505"/>
          </a:xfrm>
          <a:prstGeom prst="rect">
            <a:avLst/>
          </a:prstGeom>
        </p:spPr>
      </p:pic>
      <p:sp>
        <p:nvSpPr>
          <p:cNvPr id="6" name="Rectangle 5"/>
          <p:cNvSpPr/>
          <p:nvPr/>
        </p:nvSpPr>
        <p:spPr>
          <a:xfrm>
            <a:off x="971600" y="4371950"/>
            <a:ext cx="7200800" cy="4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Reference:-</a:t>
            </a:r>
            <a:r>
              <a:rPr lang="en-US" sz="1400" dirty="0">
                <a:hlinkClick r:id="rId2"/>
              </a:rPr>
              <a:t>http://photos1.blogger.com/blogger/5522/3070/1600/World_Reverse.jpg</a:t>
            </a:r>
            <a:endParaRPr lang="en-US" sz="1400" dirty="0"/>
          </a:p>
        </p:txBody>
      </p:sp>
    </p:spTree>
    <p:extLst>
      <p:ext uri="{BB962C8B-B14F-4D97-AF65-F5344CB8AC3E}">
        <p14:creationId xmlns:p14="http://schemas.microsoft.com/office/powerpoint/2010/main" val="4302055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Reach us </a:t>
            </a:r>
            <a:endParaRPr lang="en-US" dirty="0"/>
          </a:p>
        </p:txBody>
      </p:sp>
      <p:sp>
        <p:nvSpPr>
          <p:cNvPr id="4" name="Content Placeholder 3"/>
          <p:cNvSpPr>
            <a:spLocks noGrp="1"/>
          </p:cNvSpPr>
          <p:nvPr>
            <p:ph idx="1"/>
          </p:nvPr>
        </p:nvSpPr>
        <p:spPr/>
        <p:txBody>
          <a:bodyPr/>
          <a:lstStyle/>
          <a:p>
            <a:r>
              <a:rPr lang="en-US" dirty="0" smtClean="0"/>
              <a:t>Find us more </a:t>
            </a:r>
            <a:r>
              <a:rPr lang="en-US" dirty="0" smtClean="0">
                <a:hlinkClick r:id="rId2"/>
              </a:rPr>
              <a:t>http</a:t>
            </a:r>
            <a:r>
              <a:rPr lang="en-US" dirty="0">
                <a:hlinkClick r:id="rId2"/>
              </a:rPr>
              <a:t>://www.linkedin.com/company/99xtechnology</a:t>
            </a:r>
            <a:endParaRPr lang="en-US" dirty="0" smtClean="0"/>
          </a:p>
          <a:p>
            <a:r>
              <a:rPr lang="en-US" dirty="0" smtClean="0"/>
              <a:t>Twitter</a:t>
            </a:r>
          </a:p>
          <a:p>
            <a:pPr marL="0" indent="0">
              <a:buNone/>
            </a:pPr>
            <a:r>
              <a:rPr lang="en-US" dirty="0"/>
              <a:t> </a:t>
            </a:r>
            <a:r>
              <a:rPr lang="en-US" dirty="0" smtClean="0"/>
              <a:t>    @</a:t>
            </a:r>
            <a:r>
              <a:rPr lang="en-US" dirty="0" err="1" smtClean="0"/>
              <a:t>CMBCamps</a:t>
            </a:r>
            <a:endParaRPr lang="en-US" dirty="0"/>
          </a:p>
          <a:p>
            <a:r>
              <a:rPr lang="en-US" dirty="0" smtClean="0"/>
              <a:t>Colombo Camps Community</a:t>
            </a:r>
          </a:p>
          <a:p>
            <a:pPr marL="400050" lvl="1" indent="0">
              <a:buNone/>
            </a:pPr>
            <a:r>
              <a:rPr lang="en-US" dirty="0">
                <a:hlinkClick r:id="rId3"/>
              </a:rPr>
              <a:t>https://</a:t>
            </a:r>
            <a:r>
              <a:rPr lang="en-US" dirty="0" smtClean="0">
                <a:hlinkClick r:id="rId3"/>
              </a:rPr>
              <a:t>www.facebook.com/ColomboCampsCommunity?fref=ts</a:t>
            </a:r>
            <a:endParaRPr lang="en-US" dirty="0" smtClean="0"/>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1211747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This is not the end </a:t>
            </a:r>
            <a:endParaRPr lang="en-US" dirty="0"/>
          </a:p>
        </p:txBody>
      </p:sp>
      <p:sp>
        <p:nvSpPr>
          <p:cNvPr id="4" name="Content Placeholder 3"/>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i="1" dirty="0" smtClean="0"/>
          </a:p>
          <a:p>
            <a:pPr marL="0" indent="0" algn="ctr">
              <a:buNone/>
            </a:pPr>
            <a:r>
              <a:rPr lang="en-US" i="1" dirty="0" smtClean="0"/>
              <a:t>“</a:t>
            </a:r>
            <a:r>
              <a:rPr lang="en-US" i="1" dirty="0"/>
              <a:t>That is how it must be</a:t>
            </a:r>
            <a:r>
              <a:rPr lang="en-US" i="1" dirty="0" smtClean="0"/>
              <a:t>.”</a:t>
            </a:r>
          </a:p>
          <a:p>
            <a:pPr marL="0" indent="0" algn="ctr">
              <a:buNone/>
            </a:pPr>
            <a:r>
              <a:rPr lang="en-US" i="1" dirty="0" smtClean="0"/>
              <a:t>			</a:t>
            </a:r>
            <a:r>
              <a:rPr lang="en-US" sz="1400" i="1" dirty="0" smtClean="0"/>
              <a:t>By Master </a:t>
            </a:r>
            <a:r>
              <a:rPr lang="en-US" sz="1400" i="1" dirty="0" err="1" smtClean="0"/>
              <a:t>Shifu</a:t>
            </a:r>
            <a:endParaRPr lang="en-US" sz="1400" i="1" dirty="0" smtClean="0"/>
          </a:p>
          <a:p>
            <a:pPr marL="0" indent="0" algn="ctr">
              <a:buNone/>
            </a:pPr>
            <a:endParaRPr lang="en-US" sz="1400" i="1" dirty="0"/>
          </a:p>
          <a:p>
            <a:pPr marL="0" indent="0" algn="ctr">
              <a:buNone/>
            </a:pPr>
            <a:r>
              <a:rPr lang="en-US" sz="3600" dirty="0" smtClean="0"/>
              <a:t>Thank you</a:t>
            </a:r>
            <a:endParaRPr lang="en-US" sz="3600" dirty="0"/>
          </a:p>
        </p:txBody>
      </p:sp>
    </p:spTree>
    <p:extLst>
      <p:ext uri="{BB962C8B-B14F-4D97-AF65-F5344CB8AC3E}">
        <p14:creationId xmlns:p14="http://schemas.microsoft.com/office/powerpoint/2010/main" val="227832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Building Blocks of Cloud Computing</a:t>
            </a:r>
            <a:endParaRPr lang="en-US" dirty="0"/>
          </a:p>
        </p:txBody>
      </p:sp>
      <p:sp>
        <p:nvSpPr>
          <p:cNvPr id="4" name="Content Placeholder 3"/>
          <p:cNvSpPr>
            <a:spLocks noGrp="1"/>
          </p:cNvSpPr>
          <p:nvPr>
            <p:ph idx="1"/>
          </p:nvPr>
        </p:nvSpPr>
        <p:spPr/>
        <p:txBody>
          <a:bodyPr>
            <a:normAutofit/>
          </a:bodyPr>
          <a:lstStyle/>
          <a:p>
            <a:r>
              <a:rPr lang="en-US" dirty="0" smtClean="0"/>
              <a:t>Software as  a Service (</a:t>
            </a:r>
            <a:r>
              <a:rPr lang="en-US" dirty="0" err="1" smtClean="0"/>
              <a:t>SaaS</a:t>
            </a:r>
            <a:r>
              <a:rPr lang="en-US" dirty="0" smtClean="0"/>
              <a:t>)</a:t>
            </a:r>
          </a:p>
          <a:p>
            <a:endParaRPr lang="en-US" dirty="0" smtClean="0"/>
          </a:p>
          <a:p>
            <a:r>
              <a:rPr lang="en-US" dirty="0" smtClean="0"/>
              <a:t>Infrastructure as a Service (</a:t>
            </a:r>
            <a:r>
              <a:rPr lang="en-US" dirty="0" err="1" smtClean="0"/>
              <a:t>IaaS</a:t>
            </a:r>
            <a:r>
              <a:rPr lang="en-US" dirty="0" smtClean="0"/>
              <a:t>)</a:t>
            </a:r>
          </a:p>
          <a:p>
            <a:endParaRPr lang="en-US" dirty="0" smtClean="0"/>
          </a:p>
          <a:p>
            <a:r>
              <a:rPr lang="en-US" dirty="0" smtClean="0"/>
              <a:t>Platform as a Service (PaaS)</a:t>
            </a:r>
          </a:p>
          <a:p>
            <a:endParaRPr lang="en-US" b="1" dirty="0"/>
          </a:p>
        </p:txBody>
      </p:sp>
    </p:spTree>
    <p:extLst>
      <p:ext uri="{BB962C8B-B14F-4D97-AF65-F5344CB8AC3E}">
        <p14:creationId xmlns:p14="http://schemas.microsoft.com/office/powerpoint/2010/main" val="178687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What is a PaaS?</a:t>
            </a:r>
            <a:endParaRPr lang="en-US" dirty="0"/>
          </a:p>
        </p:txBody>
      </p:sp>
      <p:sp>
        <p:nvSpPr>
          <p:cNvPr id="4" name="Content Placeholder 3"/>
          <p:cNvSpPr>
            <a:spLocks noGrp="1"/>
          </p:cNvSpPr>
          <p:nvPr>
            <p:ph idx="1"/>
          </p:nvPr>
        </p:nvSpPr>
        <p:spPr/>
        <p:txBody>
          <a:bodyPr>
            <a:normAutofit/>
          </a:bodyPr>
          <a:lstStyle/>
          <a:p>
            <a:pPr algn="just"/>
            <a:r>
              <a:rPr lang="en-US" dirty="0"/>
              <a:t>provides you computing platforms which typically includes operating system, programming language execution environment, database, web server etc. </a:t>
            </a:r>
            <a:r>
              <a:rPr lang="en-US" dirty="0" smtClean="0"/>
              <a:t>AWS 	Elastic Beanstalk</a:t>
            </a:r>
          </a:p>
          <a:p>
            <a:pPr lvl="1">
              <a:buFont typeface="Arial" panose="020B0604020202020204" pitchFamily="34" charset="0"/>
              <a:buChar char="•"/>
            </a:pPr>
            <a:r>
              <a:rPr lang="en-US" dirty="0"/>
              <a:t>	</a:t>
            </a:r>
            <a:r>
              <a:rPr lang="en-US" dirty="0" err="1" smtClean="0"/>
              <a:t>Heroku</a:t>
            </a:r>
            <a:endParaRPr lang="en-US" dirty="0" smtClean="0"/>
          </a:p>
          <a:p>
            <a:pPr lvl="1">
              <a:buFont typeface="Arial" panose="020B0604020202020204" pitchFamily="34" charset="0"/>
              <a:buChar char="•"/>
            </a:pPr>
            <a:r>
              <a:rPr lang="en-US" dirty="0"/>
              <a:t>	</a:t>
            </a:r>
            <a:r>
              <a:rPr lang="en-US" dirty="0" smtClean="0"/>
              <a:t>Force.com</a:t>
            </a:r>
          </a:p>
          <a:p>
            <a:pPr lvl="1">
              <a:buFont typeface="Arial" panose="020B0604020202020204" pitchFamily="34" charset="0"/>
              <a:buChar char="•"/>
            </a:pPr>
            <a:r>
              <a:rPr lang="en-US" dirty="0"/>
              <a:t>	</a:t>
            </a:r>
            <a:r>
              <a:rPr lang="en-US" dirty="0" smtClean="0"/>
              <a:t>Google </a:t>
            </a:r>
            <a:r>
              <a:rPr lang="en-US" dirty="0"/>
              <a:t>App </a:t>
            </a:r>
            <a:r>
              <a:rPr lang="en-US" dirty="0" smtClean="0"/>
              <a:t>Engine</a:t>
            </a:r>
          </a:p>
          <a:p>
            <a:pPr lvl="1">
              <a:buFont typeface="Arial" panose="020B0604020202020204" pitchFamily="34" charset="0"/>
              <a:buChar char="•"/>
            </a:pPr>
            <a:r>
              <a:rPr lang="en-US" dirty="0"/>
              <a:t>	</a:t>
            </a:r>
            <a:r>
              <a:rPr lang="en-US" dirty="0" smtClean="0"/>
              <a:t>OpenShift </a:t>
            </a:r>
          </a:p>
          <a:p>
            <a:pPr lvl="1">
              <a:buFont typeface="Arial" panose="020B0604020202020204" pitchFamily="34" charset="0"/>
              <a:buChar char="•"/>
            </a:pPr>
            <a:r>
              <a:rPr lang="en-US" dirty="0"/>
              <a:t>	</a:t>
            </a:r>
            <a:r>
              <a:rPr lang="en-US" dirty="0" smtClean="0"/>
              <a:t>etc….</a:t>
            </a:r>
          </a:p>
        </p:txBody>
      </p:sp>
    </p:spTree>
    <p:extLst>
      <p:ext uri="{BB962C8B-B14F-4D97-AF65-F5344CB8AC3E}">
        <p14:creationId xmlns:p14="http://schemas.microsoft.com/office/powerpoint/2010/main" val="190939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a:t>W</a:t>
            </a:r>
            <a:r>
              <a:rPr lang="en-US" dirty="0" smtClean="0"/>
              <a:t>hy OpenShift</a:t>
            </a:r>
            <a:endParaRPr lang="en-US" dirty="0"/>
          </a:p>
        </p:txBody>
      </p:sp>
      <p:sp>
        <p:nvSpPr>
          <p:cNvPr id="4" name="Content Placeholder 3"/>
          <p:cNvSpPr>
            <a:spLocks noGrp="1"/>
          </p:cNvSpPr>
          <p:nvPr>
            <p:ph idx="1"/>
          </p:nvPr>
        </p:nvSpPr>
        <p:spPr/>
        <p:txBody>
          <a:bodyPr/>
          <a:lstStyle/>
          <a:p>
            <a:r>
              <a:rPr lang="en-US" dirty="0" smtClean="0">
                <a:solidFill>
                  <a:schemeClr val="tx1"/>
                </a:solidFill>
              </a:rPr>
              <a:t>The foundation of OpenShift is RHEL</a:t>
            </a:r>
          </a:p>
          <a:p>
            <a:r>
              <a:rPr lang="en-US" dirty="0" smtClean="0">
                <a:solidFill>
                  <a:schemeClr val="tx1"/>
                </a:solidFill>
              </a:rPr>
              <a:t>OpenShift Supports</a:t>
            </a:r>
          </a:p>
          <a:p>
            <a:pPr lvl="1"/>
            <a:r>
              <a:rPr lang="en-US" dirty="0" smtClean="0">
                <a:solidFill>
                  <a:schemeClr val="tx1"/>
                </a:solidFill>
              </a:rPr>
              <a:t>Public PaaS</a:t>
            </a:r>
          </a:p>
          <a:p>
            <a:pPr lvl="1"/>
            <a:r>
              <a:rPr lang="en-US" dirty="0" smtClean="0">
                <a:solidFill>
                  <a:schemeClr val="tx1"/>
                </a:solidFill>
              </a:rPr>
              <a:t>Private PaaS</a:t>
            </a:r>
          </a:p>
          <a:p>
            <a:pPr lvl="1"/>
            <a:r>
              <a:rPr lang="en-US" dirty="0" smtClean="0">
                <a:solidFill>
                  <a:schemeClr val="tx1"/>
                </a:solidFill>
              </a:rPr>
              <a:t>Community PaaS</a:t>
            </a:r>
            <a:endParaRPr lang="en-US" dirty="0">
              <a:solidFill>
                <a:schemeClr val="tx1"/>
              </a:solidFill>
            </a:endParaRPr>
          </a:p>
          <a:p>
            <a:r>
              <a:rPr lang="en-US" dirty="0" smtClean="0">
                <a:solidFill>
                  <a:schemeClr val="tx1"/>
                </a:solidFill>
              </a:rPr>
              <a:t>Supports many runtimes and Languages</a:t>
            </a:r>
          </a:p>
          <a:p>
            <a:r>
              <a:rPr lang="en-US" dirty="0" smtClean="0">
                <a:solidFill>
                  <a:schemeClr val="tx1"/>
                </a:solidFill>
              </a:rPr>
              <a:t>You can build your own cloud .</a:t>
            </a:r>
            <a:endParaRPr lang="en-US" dirty="0">
              <a:solidFill>
                <a:schemeClr val="tx1"/>
              </a:solidFill>
            </a:endParaRPr>
          </a:p>
        </p:txBody>
      </p:sp>
    </p:spTree>
    <p:extLst>
      <p:ext uri="{BB962C8B-B14F-4D97-AF65-F5344CB8AC3E}">
        <p14:creationId xmlns:p14="http://schemas.microsoft.com/office/powerpoint/2010/main" val="1667972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OpenShift Architecture</a:t>
            </a:r>
            <a:endParaRPr lang="en-US" dirty="0"/>
          </a:p>
        </p:txBody>
      </p:sp>
      <p:sp>
        <p:nvSpPr>
          <p:cNvPr id="4" name="Content Placeholder 3"/>
          <p:cNvSpPr>
            <a:spLocks noGrp="1"/>
          </p:cNvSpPr>
          <p:nvPr>
            <p:ph idx="1"/>
          </p:nvPr>
        </p:nvSpPr>
        <p:spPr/>
        <p:txBody>
          <a:bodyPr/>
          <a:lstStyle/>
          <a:p>
            <a:r>
              <a:rPr lang="en-US" dirty="0" smtClean="0"/>
              <a:t>OpenShift consists of</a:t>
            </a:r>
          </a:p>
          <a:p>
            <a:pPr lvl="1">
              <a:buFont typeface="Arial" panose="020B0604020202020204" pitchFamily="34" charset="0"/>
              <a:buChar char="•"/>
            </a:pPr>
            <a:r>
              <a:rPr lang="en-US" dirty="0" smtClean="0"/>
              <a:t>Broker</a:t>
            </a:r>
          </a:p>
          <a:p>
            <a:pPr lvl="1">
              <a:buFont typeface="Arial" panose="020B0604020202020204" pitchFamily="34" charset="0"/>
              <a:buChar char="•"/>
            </a:pPr>
            <a:r>
              <a:rPr lang="en-US" dirty="0" smtClean="0"/>
              <a:t>Nodes</a:t>
            </a:r>
          </a:p>
          <a:p>
            <a:pPr lvl="1">
              <a:buFont typeface="Arial" panose="020B0604020202020204" pitchFamily="34" charset="0"/>
              <a:buChar char="•"/>
            </a:pPr>
            <a:r>
              <a:rPr lang="en-US" dirty="0" smtClean="0"/>
              <a:t>Cartridges</a:t>
            </a:r>
          </a:p>
          <a:p>
            <a:pPr lvl="1">
              <a:buFont typeface="Arial" panose="020B0604020202020204" pitchFamily="34" charset="0"/>
              <a:buChar char="•"/>
            </a:pPr>
            <a:r>
              <a:rPr lang="en-US" dirty="0" smtClean="0"/>
              <a:t>Gears</a:t>
            </a:r>
          </a:p>
          <a:p>
            <a:endParaRPr lang="en-US" dirty="0" smtClean="0"/>
          </a:p>
          <a:p>
            <a:endParaRPr lang="en-US" dirty="0"/>
          </a:p>
        </p:txBody>
      </p:sp>
    </p:spTree>
    <p:extLst>
      <p:ext uri="{BB962C8B-B14F-4D97-AF65-F5344CB8AC3E}">
        <p14:creationId xmlns:p14="http://schemas.microsoft.com/office/powerpoint/2010/main" val="1726956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The partner of choice for ISV's </a:t>
            </a:r>
            <a:endParaRPr lang="en-US" dirty="0"/>
          </a:p>
        </p:txBody>
      </p:sp>
      <p:sp>
        <p:nvSpPr>
          <p:cNvPr id="3" name="Title 2"/>
          <p:cNvSpPr>
            <a:spLocks noGrp="1"/>
          </p:cNvSpPr>
          <p:nvPr>
            <p:ph type="title"/>
          </p:nvPr>
        </p:nvSpPr>
        <p:spPr/>
        <p:txBody>
          <a:bodyPr/>
          <a:lstStyle/>
          <a:p>
            <a:r>
              <a:rPr lang="en-US" dirty="0" smtClean="0"/>
              <a:t>What is a Broker?</a:t>
            </a:r>
            <a:endParaRPr lang="en-US" dirty="0"/>
          </a:p>
        </p:txBody>
      </p:sp>
      <p:sp>
        <p:nvSpPr>
          <p:cNvPr id="4" name="Content Placeholder 3"/>
          <p:cNvSpPr>
            <a:spLocks noGrp="1"/>
          </p:cNvSpPr>
          <p:nvPr>
            <p:ph idx="1"/>
          </p:nvPr>
        </p:nvSpPr>
        <p:spPr/>
        <p:txBody>
          <a:bodyPr/>
          <a:lstStyle/>
          <a:p>
            <a:r>
              <a:rPr lang="en-US" dirty="0" smtClean="0"/>
              <a:t>Broker serves as the PaaS Management Service.</a:t>
            </a:r>
          </a:p>
          <a:p>
            <a:r>
              <a:rPr lang="en-US" dirty="0" smtClean="0"/>
              <a:t>Multiple nodes are managed by the Broker.</a:t>
            </a:r>
            <a:endParaRPr lang="en-US" dirty="0"/>
          </a:p>
        </p:txBody>
      </p:sp>
    </p:spTree>
    <p:extLst>
      <p:ext uri="{BB962C8B-B14F-4D97-AF65-F5344CB8AC3E}">
        <p14:creationId xmlns:p14="http://schemas.microsoft.com/office/powerpoint/2010/main" val="1370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What is a Node?</a:t>
            </a:r>
            <a:endParaRPr lang="en-US" dirty="0"/>
          </a:p>
        </p:txBody>
      </p:sp>
      <p:sp>
        <p:nvSpPr>
          <p:cNvPr id="4" name="Content Placeholder 3"/>
          <p:cNvSpPr>
            <a:spLocks noGrp="1"/>
          </p:cNvSpPr>
          <p:nvPr>
            <p:ph idx="1"/>
          </p:nvPr>
        </p:nvSpPr>
        <p:spPr>
          <a:xfrm>
            <a:off x="971600" y="1123950"/>
            <a:ext cx="7200800" cy="3248000"/>
          </a:xfrm>
        </p:spPr>
        <p:txBody>
          <a:bodyPr>
            <a:normAutofit/>
          </a:bodyPr>
          <a:lstStyle/>
          <a:p>
            <a:r>
              <a:rPr lang="en-US" dirty="0" smtClean="0"/>
              <a:t>Node is a place where an end user application resides</a:t>
            </a:r>
          </a:p>
          <a:p>
            <a:r>
              <a:rPr lang="en-US" dirty="0" smtClean="0"/>
              <a:t>Also equivalent to an instance </a:t>
            </a:r>
          </a:p>
          <a:p>
            <a:r>
              <a:rPr lang="en-US" dirty="0" smtClean="0"/>
              <a:t>Different packages offers different number of nodes.</a:t>
            </a:r>
          </a:p>
          <a:p>
            <a:endParaRPr lang="en-US" dirty="0"/>
          </a:p>
        </p:txBody>
      </p:sp>
    </p:spTree>
    <p:extLst>
      <p:ext uri="{BB962C8B-B14F-4D97-AF65-F5344CB8AC3E}">
        <p14:creationId xmlns:p14="http://schemas.microsoft.com/office/powerpoint/2010/main" val="621763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What is a Gear?</a:t>
            </a:r>
            <a:endParaRPr lang="en-US" dirty="0"/>
          </a:p>
        </p:txBody>
      </p:sp>
      <p:sp>
        <p:nvSpPr>
          <p:cNvPr id="4" name="Content Placeholder 3"/>
          <p:cNvSpPr>
            <a:spLocks noGrp="1"/>
          </p:cNvSpPr>
          <p:nvPr>
            <p:ph idx="1"/>
          </p:nvPr>
        </p:nvSpPr>
        <p:spPr/>
        <p:txBody>
          <a:bodyPr/>
          <a:lstStyle/>
          <a:p>
            <a:r>
              <a:rPr lang="en-US" dirty="0"/>
              <a:t>A Gear is a container with a set of resources that allows users to run their applications</a:t>
            </a:r>
            <a:r>
              <a:rPr lang="en-US" dirty="0" smtClean="0"/>
              <a:t>.</a:t>
            </a:r>
          </a:p>
          <a:p>
            <a:endParaRPr lang="en-US" dirty="0" smtClean="0"/>
          </a:p>
          <a:p>
            <a:r>
              <a:rPr lang="en-US" dirty="0" smtClean="0"/>
              <a:t> </a:t>
            </a:r>
            <a:r>
              <a:rPr lang="en-US" dirty="0"/>
              <a:t>OpenShift runs many Gears on each virtual machine and dynamically distributes Gears across them.</a:t>
            </a:r>
          </a:p>
        </p:txBody>
      </p:sp>
    </p:spTree>
    <p:extLst>
      <p:ext uri="{BB962C8B-B14F-4D97-AF65-F5344CB8AC3E}">
        <p14:creationId xmlns:p14="http://schemas.microsoft.com/office/powerpoint/2010/main" val="3547559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The partner of choice for ISV's </a:t>
            </a:r>
            <a:endParaRPr lang="en-US" dirty="0"/>
          </a:p>
        </p:txBody>
      </p:sp>
      <p:sp>
        <p:nvSpPr>
          <p:cNvPr id="3" name="Title 2"/>
          <p:cNvSpPr>
            <a:spLocks noGrp="1"/>
          </p:cNvSpPr>
          <p:nvPr>
            <p:ph type="title"/>
          </p:nvPr>
        </p:nvSpPr>
        <p:spPr/>
        <p:txBody>
          <a:bodyPr/>
          <a:lstStyle/>
          <a:p>
            <a:r>
              <a:rPr lang="en-US" dirty="0" smtClean="0"/>
              <a:t>What is a Cartridge?</a:t>
            </a:r>
            <a:endParaRPr lang="en-US" dirty="0"/>
          </a:p>
        </p:txBody>
      </p:sp>
      <p:sp>
        <p:nvSpPr>
          <p:cNvPr id="4" name="Content Placeholder 3"/>
          <p:cNvSpPr>
            <a:spLocks noGrp="1"/>
          </p:cNvSpPr>
          <p:nvPr>
            <p:ph idx="1"/>
          </p:nvPr>
        </p:nvSpPr>
        <p:spPr>
          <a:xfrm>
            <a:off x="971600" y="1166345"/>
            <a:ext cx="7200800" cy="3034432"/>
          </a:xfrm>
        </p:spPr>
        <p:txBody>
          <a:bodyPr>
            <a:normAutofit lnSpcReduction="10000"/>
          </a:bodyPr>
          <a:lstStyle/>
          <a:p>
            <a:r>
              <a:rPr lang="en-US" dirty="0"/>
              <a:t>Cartridges house the framework or components that can be used to create an application</a:t>
            </a:r>
            <a:r>
              <a:rPr lang="en-US" dirty="0" smtClean="0"/>
              <a:t>.</a:t>
            </a:r>
          </a:p>
          <a:p>
            <a:endParaRPr lang="en-US" dirty="0" smtClean="0"/>
          </a:p>
          <a:p>
            <a:r>
              <a:rPr lang="en-US" dirty="0" smtClean="0"/>
              <a:t>One </a:t>
            </a:r>
            <a:r>
              <a:rPr lang="en-US" dirty="0"/>
              <a:t>or more cartridges run on each Gear or the same cartridge can run on many gears for clustering or scaling. </a:t>
            </a:r>
            <a:endParaRPr lang="en-US" dirty="0" smtClean="0"/>
          </a:p>
          <a:p>
            <a:endParaRPr lang="en-US" dirty="0">
              <a:solidFill>
                <a:schemeClr val="tx1"/>
              </a:solidFill>
            </a:endParaRPr>
          </a:p>
          <a:p>
            <a:r>
              <a:rPr lang="en-US" dirty="0" smtClean="0">
                <a:solidFill>
                  <a:schemeClr val="tx1"/>
                </a:solidFill>
              </a:rPr>
              <a:t>Equivalent to add-ons in other cloud </a:t>
            </a:r>
            <a:r>
              <a:rPr lang="en-US" dirty="0" smtClean="0">
                <a:solidFill>
                  <a:schemeClr val="tx1"/>
                </a:solidFill>
              </a:rPr>
              <a:t>solutions.</a:t>
            </a:r>
            <a:endParaRPr lang="en-US" dirty="0" smtClean="0">
              <a:solidFill>
                <a:schemeClr val="tx1"/>
              </a:solidFill>
            </a:endParaRPr>
          </a:p>
          <a:p>
            <a:endParaRPr lang="en-US" dirty="0">
              <a:solidFill>
                <a:schemeClr val="tx1"/>
              </a:solidFill>
            </a:endParaRPr>
          </a:p>
          <a:p>
            <a:r>
              <a:rPr lang="en-US" dirty="0" smtClean="0">
                <a:solidFill>
                  <a:schemeClr val="tx1"/>
                </a:solidFill>
              </a:rPr>
              <a:t>Consists of Databases, Runtimes ,  </a:t>
            </a:r>
            <a:r>
              <a:rPr lang="en-US" dirty="0" err="1" smtClean="0">
                <a:solidFill>
                  <a:schemeClr val="tx1"/>
                </a:solidFill>
              </a:rPr>
              <a:t>etc</a:t>
            </a:r>
            <a:endParaRPr lang="en-US" dirty="0">
              <a:solidFill>
                <a:schemeClr val="tx1"/>
              </a:solidFill>
            </a:endParaRPr>
          </a:p>
        </p:txBody>
      </p:sp>
    </p:spTree>
    <p:extLst>
      <p:ext uri="{BB962C8B-B14F-4D97-AF65-F5344CB8AC3E}">
        <p14:creationId xmlns:p14="http://schemas.microsoft.com/office/powerpoint/2010/main" val="1207861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99x-template-black">
  <a:themeElements>
    <a:clrScheme name="99X colors for table and charts">
      <a:dk1>
        <a:srgbClr val="333333"/>
      </a:dk1>
      <a:lt1>
        <a:srgbClr val="FFFFFF"/>
      </a:lt1>
      <a:dk2>
        <a:srgbClr val="3F3F3F"/>
      </a:dk2>
      <a:lt2>
        <a:srgbClr val="EEECE1"/>
      </a:lt2>
      <a:accent1>
        <a:srgbClr val="F05524"/>
      </a:accent1>
      <a:accent2>
        <a:srgbClr val="3F3F3F"/>
      </a:accent2>
      <a:accent3>
        <a:srgbClr val="8B8B8B"/>
      </a:accent3>
      <a:accent4>
        <a:srgbClr val="B2B2B2"/>
      </a:accent4>
      <a:accent5>
        <a:srgbClr val="FDEEE9"/>
      </a:accent5>
      <a:accent6>
        <a:srgbClr val="FDE6DE"/>
      </a:accent6>
      <a:hlink>
        <a:srgbClr val="333333"/>
      </a:hlink>
      <a:folHlink>
        <a:srgbClr val="3F3F3F"/>
      </a:folHlink>
    </a:clrScheme>
    <a:fontScheme name="Office klassis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99x-template-black</Template>
  <TotalTime>1595</TotalTime>
  <Words>609</Words>
  <Application>Microsoft Office PowerPoint</Application>
  <PresentationFormat>On-screen Show (16:9)</PresentationFormat>
  <Paragraphs>121</Paragraphs>
  <Slides>17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99x-template-black</vt:lpstr>
      <vt:lpstr>OpenShift Introduction</vt:lpstr>
      <vt:lpstr>Building Blocks of Cloud Computing</vt:lpstr>
      <vt:lpstr>What is a PaaS?</vt:lpstr>
      <vt:lpstr>Why OpenShift</vt:lpstr>
      <vt:lpstr>OpenShift Architecture</vt:lpstr>
      <vt:lpstr>What is a Broker?</vt:lpstr>
      <vt:lpstr>What is a Node?</vt:lpstr>
      <vt:lpstr>What is a Gear?</vt:lpstr>
      <vt:lpstr>What is a Cartridge?</vt:lpstr>
      <vt:lpstr>Multitenancy Architecture in brief</vt:lpstr>
      <vt:lpstr>Advantages in Multitenancy</vt:lpstr>
      <vt:lpstr>Requirements</vt:lpstr>
      <vt:lpstr>OpenShift</vt:lpstr>
      <vt:lpstr>Let’s get started</vt:lpstr>
      <vt:lpstr>Questions ?</vt:lpstr>
      <vt:lpstr>Reach us </vt:lpstr>
      <vt:lpstr>This is not the 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99xcnra</dc:creator>
  <cp:lastModifiedBy>Windows 7</cp:lastModifiedBy>
  <cp:revision>129</cp:revision>
  <dcterms:created xsi:type="dcterms:W3CDTF">2012-10-31T04:45:41Z</dcterms:created>
  <dcterms:modified xsi:type="dcterms:W3CDTF">2013-12-10T18:44:04Z</dcterms:modified>
</cp:coreProperties>
</file>