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7CB3F-C383-1347-991C-93442FCEDBA5}" v="2" dt="2024-07-03T11:17:12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4ACD-E10E-2596-F7D9-DC85CAAE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6BBB0-8C74-B31E-32D0-5D549B532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8135C-6C56-6C8B-A642-3345F4C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DFD2-4B96-CA48-59E5-CD804956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A8DE-A99E-8EDC-356D-4E435433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314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3BFD-AD0F-0D5F-66A9-7786AEF9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5534A-62BB-C0AC-9FF6-E54303A7D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4243-BDE9-FBC4-B441-7377D201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3E7C-8F99-F3B1-793C-99B88C38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2155-2FC4-342A-5584-B935C43C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087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C4026-CE0B-04B8-4D70-335D84FEC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E8EC5-6C42-8C2F-F845-F3029A465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0939-5E8F-A6F0-C085-772677BA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053-2A00-6CC6-DF05-BB125523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0BCA-B283-CFC4-32E8-3AC3207A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016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D729-2A01-5648-2E37-FA8663C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977AC-60E1-575C-60DD-C325DE56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197C-FFBF-B5E0-B974-855C848E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A820F-FAC8-8031-C727-B2D01A35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339A9-E361-D72B-0EAC-DD3EA2BA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82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FEA5-84FC-500D-D368-98C24230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C004-A696-1F37-0CC0-267C345D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3AB1-3DDB-59FE-8829-7F6EE0B9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3041-7257-9EBF-43DB-3E84469F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F4ED-C3DA-BE37-F5C8-2E3B1C8D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75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9EFF-55F4-8389-0C25-1CB70B7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CA0D-4683-C128-EE00-C80CCAD4F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620E6-5244-8DCD-FF89-D1A4B5231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94AC-E240-B8F3-5E34-16037AAB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71566-237C-9F0A-18E9-38D2AF4E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CBCA5-F80E-B73D-58C0-A11E41E2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956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45F4-D839-D5E9-EF76-B2662AC8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A169-25D0-5B2A-3876-A564DE33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26E6-E3C1-7653-8DAC-A666ED50D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61B46-134E-9EA9-A47A-D206CAD0B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3FE65-A7A4-7F8E-1FB9-2E41EA36E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077FB-6C6E-397C-B933-DD64FC7A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722A8-58E0-1D40-51D0-AC85C8A5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0B0D5-A0A4-C01C-5821-A99F665A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9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6C02-B0AB-77D9-E910-DAA975F8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F5A28-10F2-7730-1204-179D9957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60A95-4F76-AE49-F99C-1B9C1721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A6AB7-B866-A6D0-220E-C99CBD1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13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0D1F7-4C54-9A19-BD9B-26858DDC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C4BD9-B50A-BD0B-DA05-94243679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E8986-B1B4-CA51-C488-794066C1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3302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8BA2-5585-2912-36E5-ECF29BA4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7914-3D7B-1FA1-84EA-6E08FFEA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1AE70-F559-4389-1A6E-8B0D28E5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8CBF0-15A3-B1A8-F5D1-D9A9119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BA9D-09CD-79CA-F4A9-C0A498FE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0A6B-09DB-29CB-B86C-219E73EC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651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8C41-D33C-D7C2-754F-674357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3BEC4-A72B-3E52-ABDA-B38B8FD80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2A1E9-E9BC-E3EC-81D2-747090E7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9126-402D-D813-52F6-60308B18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9803E-2A35-4027-5D39-35066321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07E52-B673-436F-1AE5-E0EDEE53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997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EA6B6-7907-4533-D995-C781F12E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BE41C-6A3C-BB9B-BDC1-9552BBA8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7060-627F-793F-CCBD-632B356A8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322E0-4ED6-6E49-848E-68D64F86CA6C}" type="datetimeFigureOut">
              <a:rPr lang="en-DK" smtClean="0"/>
              <a:t>02/07/2024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BAC8-96DF-A04C-B91A-08DA4FE25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73F2-3C8E-FDF4-BB70-DD1294FF8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9D984-EA5D-4843-98D7-C2C427A70E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250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9DE7-767A-2BE7-6EF1-6B97D0A3E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Public Service Delivery and Support for the Populist Right </a:t>
            </a:r>
            <a:br>
              <a:rPr lang="en-GB" dirty="0"/>
            </a:b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2ECC2-CAD5-CF7C-536C-D9EBB8B7E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Zachary P Dickson et al.</a:t>
            </a:r>
            <a:endParaRPr lang="en-DK" dirty="0"/>
          </a:p>
          <a:p>
            <a:endParaRPr lang="en-DK" dirty="0"/>
          </a:p>
          <a:p>
            <a:r>
              <a:rPr lang="en-DK" dirty="0"/>
              <a:t>A discussion by Francesco Colombo</a:t>
            </a:r>
          </a:p>
        </p:txBody>
      </p:sp>
    </p:spTree>
    <p:extLst>
      <p:ext uri="{BB962C8B-B14F-4D97-AF65-F5344CB8AC3E}">
        <p14:creationId xmlns:p14="http://schemas.microsoft.com/office/powerpoint/2010/main" val="29311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C493-0975-2A5F-34EC-66B89BB6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0C88-9D15-BF03-DE4D-38259B19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 paper asks: </a:t>
            </a:r>
            <a:r>
              <a:rPr lang="en-DK" b="1" dirty="0"/>
              <a:t>does public service deprivation affect populist right parties support?</a:t>
            </a:r>
          </a:p>
          <a:p>
            <a:r>
              <a:rPr lang="en-DK" dirty="0"/>
              <a:t>Amazing GP closure data from the UK, effect on satisfaction with the service (mani</a:t>
            </a:r>
            <a:r>
              <a:rPr lang="en-GB" dirty="0"/>
              <a:t>pula</a:t>
            </a:r>
            <a:r>
              <a:rPr lang="en-DK" dirty="0"/>
              <a:t>tion ) and populist right parties</a:t>
            </a:r>
          </a:p>
          <a:p>
            <a:pPr lvl="1"/>
            <a:r>
              <a:rPr lang="en-DK" dirty="0"/>
              <a:t>All using individual level/GP practice data </a:t>
            </a:r>
          </a:p>
          <a:p>
            <a:r>
              <a:rPr lang="en-DK" dirty="0"/>
              <a:t>Significant </a:t>
            </a:r>
            <a:r>
              <a:rPr lang="en-DK" b="1" dirty="0"/>
              <a:t>decline in satisfaction</a:t>
            </a:r>
          </a:p>
          <a:p>
            <a:r>
              <a:rPr lang="en-GB" dirty="0"/>
              <a:t>S</a:t>
            </a:r>
            <a:r>
              <a:rPr lang="en-DK" dirty="0"/>
              <a:t>ignificant </a:t>
            </a:r>
            <a:r>
              <a:rPr lang="en-DK" b="1" dirty="0"/>
              <a:t>increase in populist right support </a:t>
            </a:r>
            <a:r>
              <a:rPr lang="en-DK" dirty="0"/>
              <a:t>(no labour support)</a:t>
            </a:r>
          </a:p>
          <a:p>
            <a:r>
              <a:rPr lang="en-GB" dirty="0"/>
              <a:t>C</a:t>
            </a:r>
            <a:r>
              <a:rPr lang="en-DK" b="1" dirty="0"/>
              <a:t>ompetition with immigrants </a:t>
            </a:r>
            <a:r>
              <a:rPr lang="en-DK" dirty="0"/>
              <a:t>amplifies the effect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064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C493-0975-2A5F-34EC-66B89BB6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0C88-9D15-BF03-DE4D-38259B191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Amazing</a:t>
            </a:r>
            <a:r>
              <a:rPr lang="da-DK" dirty="0"/>
              <a:t> data</a:t>
            </a:r>
          </a:p>
          <a:p>
            <a:r>
              <a:rPr lang="da-DK" dirty="0"/>
              <a:t>Smart and </a:t>
            </a:r>
            <a:r>
              <a:rPr lang="da-DK" dirty="0" err="1"/>
              <a:t>through</a:t>
            </a:r>
            <a:r>
              <a:rPr lang="da-DK" dirty="0"/>
              <a:t> design</a:t>
            </a:r>
          </a:p>
          <a:p>
            <a:r>
              <a:rPr lang="da-DK" dirty="0" err="1"/>
              <a:t>Very</a:t>
            </a:r>
            <a:r>
              <a:rPr lang="da-DK" dirty="0"/>
              <a:t> relevant case</a:t>
            </a:r>
          </a:p>
          <a:p>
            <a:r>
              <a:rPr lang="da-DK" dirty="0"/>
              <a:t>I </a:t>
            </a:r>
            <a:r>
              <a:rPr lang="da-DK" dirty="0" err="1"/>
              <a:t>particularly</a:t>
            </a:r>
            <a:r>
              <a:rPr lang="da-DK" dirty="0"/>
              <a:t> like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show the ”manipulation”</a:t>
            </a:r>
          </a:p>
          <a:p>
            <a:r>
              <a:rPr lang="da-DK" dirty="0"/>
              <a:t>Robust </a:t>
            </a:r>
            <a:r>
              <a:rPr lang="da-DK" dirty="0" err="1"/>
              <a:t>evidence</a:t>
            </a:r>
            <a:endParaRPr lang="da-DK" dirty="0"/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885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EBCF-D4B5-872C-764C-89DBF3A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Theory and paper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D8C1-3C37-844C-0200-49AE1D34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 think the paper should </a:t>
            </a:r>
            <a:r>
              <a:rPr lang="en-GB" b="1" dirty="0"/>
              <a:t>acknowledge more of what we already know about the topic </a:t>
            </a:r>
            <a:r>
              <a:rPr lang="en-GB" dirty="0"/>
              <a:t>(not as distant from some existing studies as it appears from the paper)</a:t>
            </a:r>
          </a:p>
          <a:p>
            <a:r>
              <a:rPr lang="en-GB" dirty="0"/>
              <a:t>The argument is that the “</a:t>
            </a:r>
            <a:r>
              <a:rPr lang="en-GB" b="1" dirty="0"/>
              <a:t>state is not capable</a:t>
            </a:r>
            <a:r>
              <a:rPr lang="en-GB" dirty="0"/>
              <a:t>”, but in the UK, the </a:t>
            </a:r>
            <a:r>
              <a:rPr lang="en-GB" b="1" dirty="0"/>
              <a:t>government wants to cut down spending</a:t>
            </a:r>
            <a:r>
              <a:rPr lang="en-GB" dirty="0"/>
              <a:t>. Does it matter? How could it influence your argument if you conflate the two (accountability, learning policy stances, protest)?</a:t>
            </a:r>
          </a:p>
          <a:p>
            <a:r>
              <a:rPr lang="en-GB" dirty="0"/>
              <a:t>How is this a </a:t>
            </a:r>
            <a:r>
              <a:rPr lang="en-GB" b="1" dirty="0"/>
              <a:t>different </a:t>
            </a:r>
            <a:r>
              <a:rPr lang="en-GB" dirty="0"/>
              <a:t>theoretical mechanism </a:t>
            </a:r>
            <a:r>
              <a:rPr lang="en-GB" b="1" dirty="0"/>
              <a:t>from</a:t>
            </a:r>
            <a:r>
              <a:rPr lang="en-GB" dirty="0"/>
              <a:t> the role played by </a:t>
            </a:r>
            <a:r>
              <a:rPr lang="en-GB" b="1" dirty="0"/>
              <a:t>austerity, benefits, or any welfare state retrenchment</a:t>
            </a:r>
            <a:r>
              <a:rPr lang="en-GB" dirty="0"/>
              <a:t>? I think you could better elaborate on how public services are different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b="1" dirty="0"/>
              <a:t>Policy preference, party positions, populist and exclusionary attitudes, government satisfaction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Maybe the </a:t>
            </a:r>
            <a:r>
              <a:rPr lang="en-GB" b="1" dirty="0"/>
              <a:t>immigration argument </a:t>
            </a:r>
            <a:r>
              <a:rPr lang="en-GB" dirty="0"/>
              <a:t>could be a good selling point, but it </a:t>
            </a:r>
            <a:r>
              <a:rPr lang="en-GB" b="1" dirty="0"/>
              <a:t>does not seem that central in the theory</a:t>
            </a:r>
            <a:r>
              <a:rPr lang="en-GB" dirty="0"/>
              <a:t>, it seem s like an afterthought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1663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BB48-8F0C-F605-5DAD-335996DC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Empirics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4700-F5FC-D19C-3AD6-CE4DF2E3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b="1" dirty="0"/>
              <a:t>figure on satisfaction with NHS</a:t>
            </a:r>
          </a:p>
          <a:p>
            <a:pPr lvl="1"/>
            <a:r>
              <a:rPr lang="en-GB" dirty="0"/>
              <a:t>probably just shows the effect of pandemic + increase in health salience</a:t>
            </a:r>
          </a:p>
          <a:p>
            <a:pPr lvl="1"/>
            <a:r>
              <a:rPr lang="en-GB" dirty="0"/>
              <a:t>different period from your analysis</a:t>
            </a:r>
          </a:p>
          <a:p>
            <a:pPr lvl="1"/>
            <a:r>
              <a:rPr lang="en-GB" dirty="0"/>
              <a:t>a bit confusing, and raises more questions than it answers</a:t>
            </a:r>
          </a:p>
          <a:p>
            <a:r>
              <a:rPr lang="en-GB" dirty="0"/>
              <a:t>D</a:t>
            </a:r>
            <a:r>
              <a:rPr lang="en-DK" dirty="0"/>
              <a:t>o you take into account </a:t>
            </a:r>
            <a:r>
              <a:rPr lang="en-GB" dirty="0"/>
              <a:t>the </a:t>
            </a:r>
            <a:r>
              <a:rPr lang="en-DK" b="1" dirty="0"/>
              <a:t>intensity of treatment</a:t>
            </a:r>
            <a:r>
              <a:rPr lang="en-DK" dirty="0"/>
              <a:t>?</a:t>
            </a:r>
          </a:p>
          <a:p>
            <a:r>
              <a:rPr lang="en-GB" dirty="0"/>
              <a:t>What is the logic of the </a:t>
            </a:r>
            <a:r>
              <a:rPr lang="en-GB" b="1" dirty="0"/>
              <a:t>outcomes for the evaluation</a:t>
            </a:r>
            <a:r>
              <a:rPr lang="en-GB" dirty="0"/>
              <a:t>, why only the extreme values? Why not an average response? What are the descriptives for the outcome?</a:t>
            </a:r>
            <a:endParaRPr lang="en-DK" dirty="0"/>
          </a:p>
          <a:p>
            <a:r>
              <a:rPr lang="en-DK" dirty="0"/>
              <a:t>Why not </a:t>
            </a:r>
            <a:r>
              <a:rPr lang="en-GB" dirty="0"/>
              <a:t>have </a:t>
            </a:r>
            <a:r>
              <a:rPr lang="en-DK" b="1" dirty="0"/>
              <a:t>conditional effects on the satisfaction </a:t>
            </a:r>
            <a:r>
              <a:rPr lang="en-DK" dirty="0"/>
              <a:t>outcome?</a:t>
            </a:r>
          </a:p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are half of the effect 0 in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10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879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7FF-A3D5-6403-BDEC-3E6B7E58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</a:t>
            </a:r>
            <a:r>
              <a:rPr lang="en-GB" dirty="0" err="1"/>
              <a:t>i</a:t>
            </a:r>
            <a:r>
              <a:rPr lang="en-DK" dirty="0"/>
              <a:t>nor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61E0-B6D7-5A91-90C0-20399AE3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Not all the references to the robustness checks are working correctly</a:t>
            </a:r>
          </a:p>
          <a:p>
            <a:r>
              <a:rPr lang="en-GB" dirty="0"/>
              <a:t>How do you explain the completely null effect on Labour in light of </a:t>
            </a:r>
            <a:r>
              <a:rPr lang="en-GB"/>
              <a:t>today’s landslide?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D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D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D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2871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404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Public Service Delivery and Support for the Populist Right  </vt:lpstr>
      <vt:lpstr>The paper</vt:lpstr>
      <vt:lpstr>The paper</vt:lpstr>
      <vt:lpstr>Theory and paper setup</vt:lpstr>
      <vt:lpstr>Empirics</vt:lpstr>
      <vt:lpstr>Minor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Colombo</dc:creator>
  <cp:lastModifiedBy>Francesco Colombo</cp:lastModifiedBy>
  <cp:revision>1</cp:revision>
  <dcterms:created xsi:type="dcterms:W3CDTF">2024-07-02T12:28:54Z</dcterms:created>
  <dcterms:modified xsi:type="dcterms:W3CDTF">2024-07-03T11:23:02Z</dcterms:modified>
</cp:coreProperties>
</file>