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8" r:id="rId10"/>
    <p:sldId id="269" r:id="rId11"/>
    <p:sldId id="265" r:id="rId12"/>
    <p:sldId id="266" r:id="rId13"/>
    <p:sldId id="267" r:id="rId14"/>
    <p:sldId id="264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6C9-2D03-40DD-A317-C8330489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7ACF-BC30-4BD5-9597-DA753D10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DC8E-1990-42D9-921D-8B78D89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60DD-249D-40CB-B664-783ABE80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11E7-BF0C-4FAF-9EAC-35A873EC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DF7-4814-4ED7-A12A-98126CA2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A70A-C068-469E-9D8C-A934CF29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8A50-3320-4CC3-BC1B-F7163A42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EBA0-F50F-4ED8-AA08-BB6D90BF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76B3-6C21-4241-9B3E-29D71FA1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076D2-FCA6-41AE-A4B9-58DA7283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CBA2F-E3D3-40A0-8E58-DECAB17F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7B45-BC76-438D-9E71-9DD3922F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C875-0531-4BE3-B4D0-7EAF34BB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86E2-D684-4C62-B254-DFB2AEE5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0AF5-FB87-4FEC-ADEA-0B15B6A1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1EC7-FFB9-4BF8-9CDE-D2906BB5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F484-D36C-4F60-BA42-4A2E7EC6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5810-E274-44F4-B373-EB92FE9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5C95E-BD85-4D03-9DCC-B8946961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F77-516C-49F7-861E-EEA0AEBA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5FE8-188A-4174-A445-06204806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3884-1C4C-4D92-AD47-CF188BAD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4920-F1A1-4873-8C51-3904ED2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AF91-9743-494F-82AB-58527F5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3317-51AB-43DC-9118-FF00103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1797-5C1E-49EC-B7AF-6E79F758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EF26-831A-41BA-AA0C-C9016A8B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4E78-1F6B-45C0-A1A3-38424C9F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97B3-18ED-4A18-ACAA-FC228B19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AE30-7E32-40E7-B123-C389DC20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4A4-A286-4F60-93C6-8364CF79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975D-A34D-4F12-A0FF-534AD207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070ED-69E7-4BC8-A794-33710E9C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86F6-14F7-4E86-BB2A-22EC0DCB3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7A90-A09A-4763-B58E-D30E8CF6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35CDE-0039-4F88-A2D6-D1EB8C93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678F-901F-4558-8199-F83976A9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3903C-8A39-43BC-837F-68FD3334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5F8-CEDF-42B2-945E-4B3E9EE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F0C87-A522-41A2-BB9C-04275C7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1CE61-B959-4AD5-9A9D-4E6B3D52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7FD9-CA2A-4003-A14D-08E027D2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720A5-88C2-4125-BEF8-923F49B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52498-06AE-4EEA-A723-22E3FA70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D234E-4C50-4373-BB76-7FC352DD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1E8-45D0-455D-A748-F8FA3EB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E412-DAA8-4040-87B2-9198C65C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1C5C4-3D61-4A34-8F2B-11AB5C6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A67-E0E0-4012-8479-8763819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B2E6B-CCB3-4F2B-A2C3-7D475C0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0215-FCDB-42E7-ACFB-E9FF76D7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FC33-7D01-49FE-AE04-62AA732E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AC95-D132-48FC-8A8B-8ECBDE6F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232BB-5327-4338-9CFA-C2D14B89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3FC9-ED4D-4B7A-84F9-E74C3AEE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84AD6-7B4F-479C-B9FE-2AA5F3C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4909-5411-464F-9E29-DEC4365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57806-1DD0-4933-AB2F-02443551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D6C-B4CB-46A8-8825-1FA77FE1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C311-FC52-4209-A585-5523D9D5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5FAD-21CC-40F3-9C11-7CE4B3626F1B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277C-AA7E-4F7A-9594-D0D88BEC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4A38-5D84-4B39-BD06-2B80C098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tones balancing on a wood">
            <a:extLst>
              <a:ext uri="{FF2B5EF4-FFF2-40B4-BE49-F238E27FC236}">
                <a16:creationId xmlns:a16="http://schemas.microsoft.com/office/drawing/2014/main" id="{8925CB03-DFF4-19FE-0EC4-A77D3F8A5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A271C-9EA6-4D77-81D9-90AC1EA4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3400" dirty="0"/>
              <a:t>Final Year Project : Studying the effects of vision on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75E4-6F00-4F1A-A8EB-6469A874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GB" sz="2000"/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E32FCC-C01C-4D58-A6EF-2C4493A6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Various Approaches to the Sway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8A35A-9DF7-43C3-86C9-03D8EF3D3448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parts:</a:t>
            </a:r>
          </a:p>
          <a:p>
            <a:r>
              <a:rPr lang="en-GB" dirty="0"/>
              <a:t>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change in orientation of real – world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to Simulated camera’s previous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Vector of displacement of real – world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inverse of real – world rotation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Simulated camera’s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to Simulated camera’s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35BEE-0223-4EB8-8658-CCA31E05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483" y="1799076"/>
            <a:ext cx="6242967" cy="3259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9302D-4D22-4423-8A3B-351272F63023}"/>
              </a:ext>
            </a:extLst>
          </p:cNvPr>
          <p:cNvSpPr txBox="1"/>
          <p:nvPr/>
        </p:nvSpPr>
        <p:spPr>
          <a:xfrm>
            <a:off x="3048000" y="551329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Changing camera based on VR headset orientation and position change </a:t>
            </a:r>
          </a:p>
        </p:txBody>
      </p:sp>
    </p:spTree>
    <p:extLst>
      <p:ext uri="{BB962C8B-B14F-4D97-AF65-F5344CB8AC3E}">
        <p14:creationId xmlns:p14="http://schemas.microsoft.com/office/powerpoint/2010/main" val="312126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863F-9B76-434F-BAF5-439D8EE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070C-DAA2-4E26-B4A2-28B6FAA4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9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244-2D5F-4E84-8802-B8F63064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37D4-D08F-458E-980B-E69D4B17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many, what parameters </a:t>
            </a:r>
          </a:p>
        </p:txBody>
      </p:sp>
    </p:spTree>
    <p:extLst>
      <p:ext uri="{BB962C8B-B14F-4D97-AF65-F5344CB8AC3E}">
        <p14:creationId xmlns:p14="http://schemas.microsoft.com/office/powerpoint/2010/main" val="118463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AF25-EA09-4D90-8E0D-82B634E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Results +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EE28-1D61-471A-9DD6-B44E8692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47D3-28AC-454B-BB3B-7362A743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89CE-BEA5-4BA8-A5F9-46DB29F6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CAC-E19B-4D4B-9F44-65E068A5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8BD-4BE9-48F3-A5F3-0B4D92C2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Affecting visual stimuli when a person sways, such that the sway of the stimuli is different from expected, should result in the person having difficulty to balancing.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Excessively affecting visual stimuli however, will have less or no effect on the person’s ability to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8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477-4DA9-4491-B4CD-EB1C58FB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core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DFC9-D56E-49D1-8D9B-D24CAC5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Virtual Reality Environment</a:t>
            </a:r>
          </a:p>
          <a:p>
            <a:r>
              <a:rPr lang="en-GB" dirty="0"/>
              <a:t>By measuring the user’s sway, change the visual stimuli in the environment in a way that accentuates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5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A4D-971A-43A8-A18C-2C89A576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Wiiboard</a:t>
            </a:r>
            <a:r>
              <a:rPr lang="en-GB" dirty="0"/>
              <a:t>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641C-50A1-45E5-AB8A-C2A457FB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8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978-30C3-4D20-95C3-D55A239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GB" dirty="0"/>
              <a:t>Key technologies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4C63C-659C-49CD-B698-06EBBF727428}"/>
              </a:ext>
            </a:extLst>
          </p:cNvPr>
          <p:cNvGrpSpPr/>
          <p:nvPr/>
        </p:nvGrpSpPr>
        <p:grpSpPr>
          <a:xfrm>
            <a:off x="2314680" y="2979643"/>
            <a:ext cx="2657779" cy="1026741"/>
            <a:chOff x="3541615" y="2958780"/>
            <a:chExt cx="2944124" cy="1137360"/>
          </a:xfrm>
        </p:grpSpPr>
        <p:pic>
          <p:nvPicPr>
            <p:cNvPr id="1032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AC3DC3FA-3304-44FF-845E-61F06E0D4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15" y="2958780"/>
              <a:ext cx="1058377" cy="11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7A07A-981B-4EAD-AEFC-DAF48E62BCF0}"/>
                </a:ext>
              </a:extLst>
            </p:cNvPr>
            <p:cNvSpPr txBox="1"/>
            <p:nvPr/>
          </p:nvSpPr>
          <p:spPr>
            <a:xfrm>
              <a:off x="4599992" y="3209731"/>
              <a:ext cx="1885747" cy="5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 with </a:t>
              </a:r>
              <a:r>
                <a:rPr lang="en-GB" sz="1400" dirty="0" err="1"/>
                <a:t>Wiimote</a:t>
              </a:r>
              <a:r>
                <a:rPr lang="en-GB" sz="1400" dirty="0"/>
                <a:t> Library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84222-87BA-421C-9E7E-6D3A48366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2"/>
          <a:stretch/>
        </p:blipFill>
        <p:spPr bwMode="auto">
          <a:xfrm>
            <a:off x="5627636" y="1560903"/>
            <a:ext cx="1233833" cy="12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3BFC6-C043-425E-A5AA-FD39BF01ED00}"/>
              </a:ext>
            </a:extLst>
          </p:cNvPr>
          <p:cNvSpPr txBox="1"/>
          <p:nvPr/>
        </p:nvSpPr>
        <p:spPr>
          <a:xfrm>
            <a:off x="6877535" y="2021554"/>
            <a:ext cx="174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Unity project scene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E22CAF-BC61-414E-8156-ECE4AC0B60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6633" y="3717500"/>
            <a:ext cx="1202167" cy="475893"/>
          </a:xfrm>
          <a:prstGeom prst="bentConnector3">
            <a:avLst>
              <a:gd name="adj1" fmla="val 1007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9CC2C4-366E-4287-B6B4-44E987C0A316}"/>
              </a:ext>
            </a:extLst>
          </p:cNvPr>
          <p:cNvGrpSpPr/>
          <p:nvPr/>
        </p:nvGrpSpPr>
        <p:grpSpPr>
          <a:xfrm>
            <a:off x="2415863" y="4291502"/>
            <a:ext cx="2304081" cy="700742"/>
            <a:chOff x="3444477" y="4146979"/>
            <a:chExt cx="2696910" cy="8202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324C3C-4A21-46ED-ACA9-6AB84095F182}"/>
                </a:ext>
              </a:extLst>
            </p:cNvPr>
            <p:cNvSpPr txBox="1"/>
            <p:nvPr/>
          </p:nvSpPr>
          <p:spPr>
            <a:xfrm>
              <a:off x="4259011" y="4210622"/>
              <a:ext cx="1882376" cy="6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Pimax</a:t>
              </a:r>
              <a:r>
                <a:rPr lang="en-GB" sz="1400" dirty="0"/>
                <a:t> Virtual reality headset</a:t>
              </a:r>
            </a:p>
          </p:txBody>
        </p:sp>
        <p:pic>
          <p:nvPicPr>
            <p:cNvPr id="22" name="Picture 12" descr="Pimax Releasing New Technology to Enable &quot;VR 3.0&quot; Industry Adoption">
              <a:extLst>
                <a:ext uri="{FF2B5EF4-FFF2-40B4-BE49-F238E27FC236}">
                  <a16:creationId xmlns:a16="http://schemas.microsoft.com/office/drawing/2014/main" id="{A0CE5E49-F550-4C49-94E6-42E50601D7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95" r="75944" b="26818"/>
            <a:stretch/>
          </p:blipFill>
          <p:spPr bwMode="auto">
            <a:xfrm>
              <a:off x="3444477" y="4146979"/>
              <a:ext cx="814534" cy="82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Unused Nintendo Wii logos drive fans wild | Creative Bloq">
            <a:extLst>
              <a:ext uri="{FF2B5EF4-FFF2-40B4-BE49-F238E27FC236}">
                <a16:creationId xmlns:a16="http://schemas.microsoft.com/office/drawing/2014/main" id="{64D06DCA-EE88-44A9-94E7-29391F52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" y="3001523"/>
            <a:ext cx="1354396" cy="7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DBACC1-A7FD-495C-82D7-74F10B7ED8B0}"/>
              </a:ext>
            </a:extLst>
          </p:cNvPr>
          <p:cNvSpPr txBox="1"/>
          <p:nvPr/>
        </p:nvSpPr>
        <p:spPr>
          <a:xfrm>
            <a:off x="292680" y="3688174"/>
            <a:ext cx="111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Wiiboard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C71BA-3D74-4FC8-A250-719109BE06FC}"/>
              </a:ext>
            </a:extLst>
          </p:cNvPr>
          <p:cNvCxnSpPr>
            <a:cxnSpLocks/>
          </p:cNvCxnSpPr>
          <p:nvPr/>
        </p:nvCxnSpPr>
        <p:spPr>
          <a:xfrm>
            <a:off x="1525262" y="3544238"/>
            <a:ext cx="7894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89CABB-0623-4766-891E-33D3E7C6FDA9}"/>
              </a:ext>
            </a:extLst>
          </p:cNvPr>
          <p:cNvCxnSpPr>
            <a:cxnSpLocks/>
          </p:cNvCxnSpPr>
          <p:nvPr/>
        </p:nvCxnSpPr>
        <p:spPr>
          <a:xfrm>
            <a:off x="4662066" y="3544238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DB938F-E950-4952-9F45-4FEABDE32EC6}"/>
              </a:ext>
            </a:extLst>
          </p:cNvPr>
          <p:cNvSpPr txBox="1"/>
          <p:nvPr/>
        </p:nvSpPr>
        <p:spPr>
          <a:xfrm>
            <a:off x="1525262" y="3304446"/>
            <a:ext cx="78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Bluetooth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51920-2A1A-4EDD-8E7F-FBC0950A4F08}"/>
              </a:ext>
            </a:extLst>
          </p:cNvPr>
          <p:cNvSpPr txBox="1"/>
          <p:nvPr/>
        </p:nvSpPr>
        <p:spPr>
          <a:xfrm>
            <a:off x="4696302" y="3291027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C# UDP Socket</a:t>
            </a:r>
            <a:endParaRPr lang="en-GB" sz="28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5F7B911-34ED-483A-BEC6-FDD9A7C8F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2814214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2E304-7334-41DD-85E6-F6652166FF57}"/>
              </a:ext>
            </a:extLst>
          </p:cNvPr>
          <p:cNvGrpSpPr/>
          <p:nvPr/>
        </p:nvGrpSpPr>
        <p:grpSpPr>
          <a:xfrm>
            <a:off x="6672593" y="3095785"/>
            <a:ext cx="1951290" cy="868057"/>
            <a:chOff x="6672593" y="3800461"/>
            <a:chExt cx="1951290" cy="868057"/>
          </a:xfrm>
        </p:grpSpPr>
        <p:pic>
          <p:nvPicPr>
            <p:cNvPr id="39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225F9829-8939-49BB-94B5-CCB9742F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8E822-6EF9-413D-87CB-D8CD68ABCB74}"/>
                </a:ext>
              </a:extLst>
            </p:cNvPr>
            <p:cNvSpPr txBox="1"/>
            <p:nvPr/>
          </p:nvSpPr>
          <p:spPr>
            <a:xfrm>
              <a:off x="7566870" y="4006384"/>
              <a:ext cx="1057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 </a:t>
              </a:r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3285AC-A972-4FD6-8951-7F235D3BB547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9029001" y="4449111"/>
            <a:ext cx="334074" cy="8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1775A-0DA7-4DE0-AF2B-44480E5C455B}"/>
              </a:ext>
            </a:extLst>
          </p:cNvPr>
          <p:cNvGrpSpPr/>
          <p:nvPr/>
        </p:nvGrpSpPr>
        <p:grpSpPr>
          <a:xfrm>
            <a:off x="9219501" y="2796278"/>
            <a:ext cx="2835147" cy="2279035"/>
            <a:chOff x="9219501" y="1590413"/>
            <a:chExt cx="2835147" cy="2279035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F62E895-B62F-417A-8E1C-B4D914093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568" y="3168707"/>
              <a:ext cx="700741" cy="70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1279CB-4716-42F5-96DC-066934DADC27}"/>
                </a:ext>
              </a:extLst>
            </p:cNvPr>
            <p:cNvGrpSpPr/>
            <p:nvPr/>
          </p:nvGrpSpPr>
          <p:grpSpPr>
            <a:xfrm>
              <a:off x="9219501" y="1590413"/>
              <a:ext cx="2779552" cy="966635"/>
              <a:chOff x="9412448" y="1649136"/>
              <a:chExt cx="2779552" cy="966635"/>
            </a:xfrm>
          </p:grpSpPr>
          <p:pic>
            <p:nvPicPr>
              <p:cNvPr id="1040" name="Picture 16" descr="Python (programming language) - Wikipedia">
                <a:extLst>
                  <a:ext uri="{FF2B5EF4-FFF2-40B4-BE49-F238E27FC236}">
                    <a16:creationId xmlns:a16="http://schemas.microsoft.com/office/drawing/2014/main" id="{BDC2787A-237F-41B1-8050-36F4DD824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2448" y="1649136"/>
                <a:ext cx="966635" cy="966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D62E36-4F4D-4179-A25D-2EA4E8E926CB}"/>
                  </a:ext>
                </a:extLst>
              </p:cNvPr>
              <p:cNvSpPr txBox="1"/>
              <p:nvPr/>
            </p:nvSpPr>
            <p:spPr>
              <a:xfrm>
                <a:off x="10445652" y="1978564"/>
                <a:ext cx="1746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Python script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1F5D0A-CC05-48D2-A86B-9D9F905265E4}"/>
                </a:ext>
              </a:extLst>
            </p:cNvPr>
            <p:cNvSpPr txBox="1"/>
            <p:nvPr/>
          </p:nvSpPr>
          <p:spPr>
            <a:xfrm>
              <a:off x="10853201" y="3339124"/>
              <a:ext cx="1201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Matplotlib  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8A712BD-C260-4D89-AF88-E0D07719A7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35971" y="2815612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52D4FC-6537-4A94-9A82-23F8D49058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4690639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D5A933-8A56-4755-A83C-A6E0BA1AB455}"/>
              </a:ext>
            </a:extLst>
          </p:cNvPr>
          <p:cNvGrpSpPr/>
          <p:nvPr/>
        </p:nvGrpSpPr>
        <p:grpSpPr>
          <a:xfrm>
            <a:off x="6672593" y="4972210"/>
            <a:ext cx="2080882" cy="868057"/>
            <a:chOff x="6672593" y="3800461"/>
            <a:chExt cx="2080882" cy="868057"/>
          </a:xfrm>
        </p:grpSpPr>
        <p:pic>
          <p:nvPicPr>
            <p:cNvPr id="63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7DB1C2D1-5653-499C-AA2E-AFACB6154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BE010C-4372-46C0-B94B-CC7B3BFFAC98}"/>
                </a:ext>
              </a:extLst>
            </p:cNvPr>
            <p:cNvSpPr txBox="1"/>
            <p:nvPr/>
          </p:nvSpPr>
          <p:spPr>
            <a:xfrm>
              <a:off x="7566870" y="4006384"/>
              <a:ext cx="1186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Unity code</a:t>
              </a:r>
            </a:p>
          </p:txBody>
        </p: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DD44587A-FE36-4258-9170-266264FC24E1}"/>
              </a:ext>
            </a:extLst>
          </p:cNvPr>
          <p:cNvSpPr/>
          <p:nvPr/>
        </p:nvSpPr>
        <p:spPr>
          <a:xfrm>
            <a:off x="8433383" y="3238660"/>
            <a:ext cx="595618" cy="24209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AA41A-65E7-4AA8-B373-5677452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47" y="4074891"/>
            <a:ext cx="829235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420825-0D46-4AAC-BB91-FCDF4536DFF3}"/>
              </a:ext>
            </a:extLst>
          </p:cNvPr>
          <p:cNvSpPr txBox="1"/>
          <p:nvPr/>
        </p:nvSpPr>
        <p:spPr>
          <a:xfrm>
            <a:off x="7435756" y="4208291"/>
            <a:ext cx="160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SteamVR</a:t>
            </a:r>
            <a:r>
              <a:rPr lang="en-GB" sz="1400" dirty="0"/>
              <a:t> Unity package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C4EBED-3EA3-41F2-8A27-3D59CF6F8649}"/>
              </a:ext>
            </a:extLst>
          </p:cNvPr>
          <p:cNvCxnSpPr>
            <a:cxnSpLocks/>
          </p:cNvCxnSpPr>
          <p:nvPr/>
        </p:nvCxnSpPr>
        <p:spPr>
          <a:xfrm>
            <a:off x="4509666" y="4641873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E03F97-D47F-4644-A8F7-39D16DB05BE0}"/>
              </a:ext>
            </a:extLst>
          </p:cNvPr>
          <p:cNvSpPr txBox="1"/>
          <p:nvPr/>
        </p:nvSpPr>
        <p:spPr>
          <a:xfrm>
            <a:off x="4741264" y="4359792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PiTool</a:t>
            </a:r>
            <a:endParaRPr lang="en-GB" sz="2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524216-C56C-46E3-9A68-4C9528E51BD2}"/>
              </a:ext>
            </a:extLst>
          </p:cNvPr>
          <p:cNvGrpSpPr/>
          <p:nvPr/>
        </p:nvGrpSpPr>
        <p:grpSpPr>
          <a:xfrm>
            <a:off x="6169770" y="5400674"/>
            <a:ext cx="2943830" cy="1301293"/>
            <a:chOff x="6169770" y="5400674"/>
            <a:chExt cx="2943830" cy="1301293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6606CC7-EC6E-4BF3-80DB-D792F15D2E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7028" y="5633416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EDB975D0-5A32-4102-823C-D768C61584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92"/>
            <a:stretch/>
          </p:blipFill>
          <p:spPr bwMode="auto">
            <a:xfrm>
              <a:off x="6632997" y="5902300"/>
              <a:ext cx="802759" cy="7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44DF7B-1614-4BBA-A1A6-88548D49EEE4}"/>
                </a:ext>
              </a:extLst>
            </p:cNvPr>
            <p:cNvSpPr txBox="1"/>
            <p:nvPr/>
          </p:nvSpPr>
          <p:spPr>
            <a:xfrm>
              <a:off x="7505409" y="6106184"/>
              <a:ext cx="160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XR Interaction toolkit + </a:t>
              </a:r>
              <a:r>
                <a:rPr lang="en-GB" sz="1600" dirty="0" err="1"/>
                <a:t>OpenVR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691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978-30C3-4D20-95C3-D55A239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GB" dirty="0"/>
              <a:t>Key technologies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4C63C-659C-49CD-B698-06EBBF727428}"/>
              </a:ext>
            </a:extLst>
          </p:cNvPr>
          <p:cNvGrpSpPr/>
          <p:nvPr/>
        </p:nvGrpSpPr>
        <p:grpSpPr>
          <a:xfrm>
            <a:off x="2314680" y="2979643"/>
            <a:ext cx="2657779" cy="1026741"/>
            <a:chOff x="3541615" y="2958780"/>
            <a:chExt cx="2944124" cy="1137360"/>
          </a:xfrm>
        </p:grpSpPr>
        <p:pic>
          <p:nvPicPr>
            <p:cNvPr id="1032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AC3DC3FA-3304-44FF-845E-61F06E0D4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15" y="2958780"/>
              <a:ext cx="1058377" cy="11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7A07A-981B-4EAD-AEFC-DAF48E62BCF0}"/>
                </a:ext>
              </a:extLst>
            </p:cNvPr>
            <p:cNvSpPr txBox="1"/>
            <p:nvPr/>
          </p:nvSpPr>
          <p:spPr>
            <a:xfrm>
              <a:off x="4599992" y="3209731"/>
              <a:ext cx="1885747" cy="5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 with </a:t>
              </a:r>
              <a:r>
                <a:rPr lang="en-GB" sz="1400" dirty="0" err="1"/>
                <a:t>Wiimote</a:t>
              </a:r>
              <a:r>
                <a:rPr lang="en-GB" sz="1400" dirty="0"/>
                <a:t> Library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4E485-D6AA-45A0-9608-B7E4880B4B75}"/>
              </a:ext>
            </a:extLst>
          </p:cNvPr>
          <p:cNvGrpSpPr/>
          <p:nvPr/>
        </p:nvGrpSpPr>
        <p:grpSpPr>
          <a:xfrm>
            <a:off x="5627636" y="1560903"/>
            <a:ext cx="2996247" cy="1229081"/>
            <a:chOff x="5627636" y="1560903"/>
            <a:chExt cx="2996247" cy="12290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1E84222-87BA-421C-9E7E-6D3A483666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92"/>
            <a:stretch/>
          </p:blipFill>
          <p:spPr bwMode="auto">
            <a:xfrm>
              <a:off x="5627636" y="1560903"/>
              <a:ext cx="1233833" cy="1229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33BFC6-C043-425E-A5AA-FD39BF01ED00}"/>
                </a:ext>
              </a:extLst>
            </p:cNvPr>
            <p:cNvSpPr txBox="1"/>
            <p:nvPr/>
          </p:nvSpPr>
          <p:spPr>
            <a:xfrm>
              <a:off x="6877535" y="2021554"/>
              <a:ext cx="1746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Unity project scene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E22CAF-BC61-414E-8156-ECE4AC0B60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6633" y="3717500"/>
            <a:ext cx="1202167" cy="475893"/>
          </a:xfrm>
          <a:prstGeom prst="bentConnector3">
            <a:avLst>
              <a:gd name="adj1" fmla="val 1007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9CC2C4-366E-4287-B6B4-44E987C0A316}"/>
              </a:ext>
            </a:extLst>
          </p:cNvPr>
          <p:cNvGrpSpPr/>
          <p:nvPr/>
        </p:nvGrpSpPr>
        <p:grpSpPr>
          <a:xfrm>
            <a:off x="2415863" y="4291502"/>
            <a:ext cx="2304081" cy="700742"/>
            <a:chOff x="3444477" y="4146979"/>
            <a:chExt cx="2696910" cy="8202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324C3C-4A21-46ED-ACA9-6AB84095F182}"/>
                </a:ext>
              </a:extLst>
            </p:cNvPr>
            <p:cNvSpPr txBox="1"/>
            <p:nvPr/>
          </p:nvSpPr>
          <p:spPr>
            <a:xfrm>
              <a:off x="4259011" y="4210622"/>
              <a:ext cx="1882376" cy="6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Pimax</a:t>
              </a:r>
              <a:r>
                <a:rPr lang="en-GB" sz="1400" dirty="0"/>
                <a:t> Virtual reality headset</a:t>
              </a:r>
            </a:p>
          </p:txBody>
        </p:sp>
        <p:pic>
          <p:nvPicPr>
            <p:cNvPr id="22" name="Picture 12" descr="Pimax Releasing New Technology to Enable &quot;VR 3.0&quot; Industry Adoption">
              <a:extLst>
                <a:ext uri="{FF2B5EF4-FFF2-40B4-BE49-F238E27FC236}">
                  <a16:creationId xmlns:a16="http://schemas.microsoft.com/office/drawing/2014/main" id="{A0CE5E49-F550-4C49-94E6-42E50601D7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95" r="75944" b="26818"/>
            <a:stretch/>
          </p:blipFill>
          <p:spPr bwMode="auto">
            <a:xfrm>
              <a:off x="3444477" y="4146979"/>
              <a:ext cx="814534" cy="82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Unused Nintendo Wii logos drive fans wild | Creative Bloq">
            <a:extLst>
              <a:ext uri="{FF2B5EF4-FFF2-40B4-BE49-F238E27FC236}">
                <a16:creationId xmlns:a16="http://schemas.microsoft.com/office/drawing/2014/main" id="{64D06DCA-EE88-44A9-94E7-29391F52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" y="3001523"/>
            <a:ext cx="1354396" cy="7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DBACC1-A7FD-495C-82D7-74F10B7ED8B0}"/>
              </a:ext>
            </a:extLst>
          </p:cNvPr>
          <p:cNvSpPr txBox="1"/>
          <p:nvPr/>
        </p:nvSpPr>
        <p:spPr>
          <a:xfrm>
            <a:off x="292680" y="3688174"/>
            <a:ext cx="111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Wiiboard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C71BA-3D74-4FC8-A250-719109BE06FC}"/>
              </a:ext>
            </a:extLst>
          </p:cNvPr>
          <p:cNvCxnSpPr>
            <a:cxnSpLocks/>
          </p:cNvCxnSpPr>
          <p:nvPr/>
        </p:nvCxnSpPr>
        <p:spPr>
          <a:xfrm>
            <a:off x="1525262" y="3544238"/>
            <a:ext cx="7894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89CABB-0623-4766-891E-33D3E7C6FDA9}"/>
              </a:ext>
            </a:extLst>
          </p:cNvPr>
          <p:cNvCxnSpPr>
            <a:cxnSpLocks/>
          </p:cNvCxnSpPr>
          <p:nvPr/>
        </p:nvCxnSpPr>
        <p:spPr>
          <a:xfrm>
            <a:off x="4662066" y="3544238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DB938F-E950-4952-9F45-4FEABDE32EC6}"/>
              </a:ext>
            </a:extLst>
          </p:cNvPr>
          <p:cNvSpPr txBox="1"/>
          <p:nvPr/>
        </p:nvSpPr>
        <p:spPr>
          <a:xfrm>
            <a:off x="1525262" y="3304446"/>
            <a:ext cx="78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Bluetooth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51920-2A1A-4EDD-8E7F-FBC0950A4F08}"/>
              </a:ext>
            </a:extLst>
          </p:cNvPr>
          <p:cNvSpPr txBox="1"/>
          <p:nvPr/>
        </p:nvSpPr>
        <p:spPr>
          <a:xfrm>
            <a:off x="4696302" y="3291027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C# UDP Socket</a:t>
            </a:r>
            <a:endParaRPr lang="en-GB" sz="28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5F7B911-34ED-483A-BEC6-FDD9A7C8F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2814214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2E304-7334-41DD-85E6-F6652166FF57}"/>
              </a:ext>
            </a:extLst>
          </p:cNvPr>
          <p:cNvGrpSpPr/>
          <p:nvPr/>
        </p:nvGrpSpPr>
        <p:grpSpPr>
          <a:xfrm>
            <a:off x="6672593" y="3095785"/>
            <a:ext cx="1951290" cy="868057"/>
            <a:chOff x="6672593" y="3800461"/>
            <a:chExt cx="1951290" cy="868057"/>
          </a:xfrm>
        </p:grpSpPr>
        <p:pic>
          <p:nvPicPr>
            <p:cNvPr id="39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225F9829-8939-49BB-94B5-CCB9742F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8E822-6EF9-413D-87CB-D8CD68ABCB74}"/>
                </a:ext>
              </a:extLst>
            </p:cNvPr>
            <p:cNvSpPr txBox="1"/>
            <p:nvPr/>
          </p:nvSpPr>
          <p:spPr>
            <a:xfrm>
              <a:off x="7566870" y="4006384"/>
              <a:ext cx="1057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</a:t>
              </a:r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3285AC-A972-4FD6-8951-7F235D3BB547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9029001" y="4449111"/>
            <a:ext cx="334074" cy="8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1775A-0DA7-4DE0-AF2B-44480E5C455B}"/>
              </a:ext>
            </a:extLst>
          </p:cNvPr>
          <p:cNvGrpSpPr/>
          <p:nvPr/>
        </p:nvGrpSpPr>
        <p:grpSpPr>
          <a:xfrm>
            <a:off x="9219501" y="2796278"/>
            <a:ext cx="2835147" cy="2279035"/>
            <a:chOff x="9219501" y="1590413"/>
            <a:chExt cx="2835147" cy="2279035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F62E895-B62F-417A-8E1C-B4D914093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568" y="3168707"/>
              <a:ext cx="700741" cy="70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1279CB-4716-42F5-96DC-066934DADC27}"/>
                </a:ext>
              </a:extLst>
            </p:cNvPr>
            <p:cNvGrpSpPr/>
            <p:nvPr/>
          </p:nvGrpSpPr>
          <p:grpSpPr>
            <a:xfrm>
              <a:off x="9219501" y="1590413"/>
              <a:ext cx="2779552" cy="966635"/>
              <a:chOff x="9412448" y="1649136"/>
              <a:chExt cx="2779552" cy="966635"/>
            </a:xfrm>
          </p:grpSpPr>
          <p:pic>
            <p:nvPicPr>
              <p:cNvPr id="1040" name="Picture 16" descr="Python (programming language) - Wikipedia">
                <a:extLst>
                  <a:ext uri="{FF2B5EF4-FFF2-40B4-BE49-F238E27FC236}">
                    <a16:creationId xmlns:a16="http://schemas.microsoft.com/office/drawing/2014/main" id="{BDC2787A-237F-41B1-8050-36F4DD824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2448" y="1649136"/>
                <a:ext cx="966635" cy="966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D62E36-4F4D-4179-A25D-2EA4E8E926CB}"/>
                  </a:ext>
                </a:extLst>
              </p:cNvPr>
              <p:cNvSpPr txBox="1"/>
              <p:nvPr/>
            </p:nvSpPr>
            <p:spPr>
              <a:xfrm>
                <a:off x="10445652" y="1978564"/>
                <a:ext cx="1746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Python script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1F5D0A-CC05-48D2-A86B-9D9F905265E4}"/>
                </a:ext>
              </a:extLst>
            </p:cNvPr>
            <p:cNvSpPr txBox="1"/>
            <p:nvPr/>
          </p:nvSpPr>
          <p:spPr>
            <a:xfrm>
              <a:off x="10853201" y="3339124"/>
              <a:ext cx="1201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Matplotlib  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8A712BD-C260-4D89-AF88-E0D07719A7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35971" y="2815612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52D4FC-6537-4A94-9A82-23F8D49058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4690639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D5A933-8A56-4755-A83C-A6E0BA1AB455}"/>
              </a:ext>
            </a:extLst>
          </p:cNvPr>
          <p:cNvGrpSpPr/>
          <p:nvPr/>
        </p:nvGrpSpPr>
        <p:grpSpPr>
          <a:xfrm>
            <a:off x="6672593" y="4972210"/>
            <a:ext cx="2080882" cy="868057"/>
            <a:chOff x="6672593" y="3800461"/>
            <a:chExt cx="2080882" cy="868057"/>
          </a:xfrm>
        </p:grpSpPr>
        <p:pic>
          <p:nvPicPr>
            <p:cNvPr id="63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7DB1C2D1-5653-499C-AA2E-AFACB6154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BE010C-4372-46C0-B94B-CC7B3BFFAC98}"/>
                </a:ext>
              </a:extLst>
            </p:cNvPr>
            <p:cNvSpPr txBox="1"/>
            <p:nvPr/>
          </p:nvSpPr>
          <p:spPr>
            <a:xfrm>
              <a:off x="7566870" y="4006384"/>
              <a:ext cx="1186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Unity scripts</a:t>
              </a:r>
            </a:p>
          </p:txBody>
        </p: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DD44587A-FE36-4258-9170-266264FC24E1}"/>
              </a:ext>
            </a:extLst>
          </p:cNvPr>
          <p:cNvSpPr/>
          <p:nvPr/>
        </p:nvSpPr>
        <p:spPr>
          <a:xfrm>
            <a:off x="8433383" y="3238660"/>
            <a:ext cx="595618" cy="24209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AA41A-65E7-4AA8-B373-5677452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47" y="4074891"/>
            <a:ext cx="829235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420825-0D46-4AAC-BB91-FCDF4536DFF3}"/>
              </a:ext>
            </a:extLst>
          </p:cNvPr>
          <p:cNvSpPr txBox="1"/>
          <p:nvPr/>
        </p:nvSpPr>
        <p:spPr>
          <a:xfrm>
            <a:off x="7435756" y="4208291"/>
            <a:ext cx="160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SteamVR</a:t>
            </a:r>
            <a:r>
              <a:rPr lang="en-GB" sz="1400" dirty="0"/>
              <a:t> Unity package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C4EBED-3EA3-41F2-8A27-3D59CF6F8649}"/>
              </a:ext>
            </a:extLst>
          </p:cNvPr>
          <p:cNvCxnSpPr>
            <a:cxnSpLocks/>
          </p:cNvCxnSpPr>
          <p:nvPr/>
        </p:nvCxnSpPr>
        <p:spPr>
          <a:xfrm>
            <a:off x="4509666" y="4641873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E03F97-D47F-4644-A8F7-39D16DB05BE0}"/>
              </a:ext>
            </a:extLst>
          </p:cNvPr>
          <p:cNvSpPr txBox="1"/>
          <p:nvPr/>
        </p:nvSpPr>
        <p:spPr>
          <a:xfrm>
            <a:off x="4741264" y="4359792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PiTool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9429B-459C-4817-B12D-DDA52AC42398}"/>
              </a:ext>
            </a:extLst>
          </p:cNvPr>
          <p:cNvSpPr/>
          <p:nvPr/>
        </p:nvSpPr>
        <p:spPr>
          <a:xfrm>
            <a:off x="2314680" y="2868706"/>
            <a:ext cx="2280817" cy="113767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EB972-EF11-45B5-A661-7F086CC5E286}"/>
              </a:ext>
            </a:extLst>
          </p:cNvPr>
          <p:cNvSpPr/>
          <p:nvPr/>
        </p:nvSpPr>
        <p:spPr>
          <a:xfrm>
            <a:off x="6566376" y="2950668"/>
            <a:ext cx="2094186" cy="10445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D53F99-AB96-4972-B9DE-7DF1C1E409DC}"/>
              </a:ext>
            </a:extLst>
          </p:cNvPr>
          <p:cNvSpPr/>
          <p:nvPr/>
        </p:nvSpPr>
        <p:spPr>
          <a:xfrm>
            <a:off x="6566376" y="4943110"/>
            <a:ext cx="2057507" cy="9202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1208F0-4033-4119-8781-D13EE571B5E6}"/>
              </a:ext>
            </a:extLst>
          </p:cNvPr>
          <p:cNvSpPr/>
          <p:nvPr/>
        </p:nvSpPr>
        <p:spPr>
          <a:xfrm>
            <a:off x="5532184" y="1512954"/>
            <a:ext cx="2901199" cy="13391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EED529-0F96-40AA-9DBE-F9D015930D7D}"/>
              </a:ext>
            </a:extLst>
          </p:cNvPr>
          <p:cNvSpPr/>
          <p:nvPr/>
        </p:nvSpPr>
        <p:spPr>
          <a:xfrm>
            <a:off x="9112296" y="2591730"/>
            <a:ext cx="2901199" cy="267951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109A7-CD84-420E-9928-200E8B116D26}"/>
              </a:ext>
            </a:extLst>
          </p:cNvPr>
          <p:cNvGrpSpPr/>
          <p:nvPr/>
        </p:nvGrpSpPr>
        <p:grpSpPr>
          <a:xfrm>
            <a:off x="6169770" y="5400674"/>
            <a:ext cx="2740512" cy="1301293"/>
            <a:chOff x="6169770" y="5400674"/>
            <a:chExt cx="2740512" cy="1301293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2A299B9-A943-45DE-BE69-3414D9CC10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7028" y="5633416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5CE54C2E-B134-4088-9DB0-7E5E804B9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92"/>
            <a:stretch/>
          </p:blipFill>
          <p:spPr bwMode="auto">
            <a:xfrm>
              <a:off x="6632997" y="5902300"/>
              <a:ext cx="802759" cy="7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B9B22B-3C7B-486E-9477-717DB4AFBB57}"/>
                </a:ext>
              </a:extLst>
            </p:cNvPr>
            <p:cNvSpPr txBox="1"/>
            <p:nvPr/>
          </p:nvSpPr>
          <p:spPr>
            <a:xfrm>
              <a:off x="7505410" y="6106184"/>
              <a:ext cx="1404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XR Interaction toolkit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4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3A05-9272-48D4-A2C0-72C35D59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Choice of stimulus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31EDC-4F68-4591-B7BA-0F52C3F6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97104"/>
            <a:ext cx="5467758" cy="4284571"/>
          </a:xfrm>
          <a:prstGeom prst="rect">
            <a:avLst/>
          </a:prstGeo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A6C0D7E9-4E0A-465E-ABAF-8F0A1BE1F1D9}"/>
              </a:ext>
            </a:extLst>
          </p:cNvPr>
          <p:cNvSpPr/>
          <p:nvPr/>
        </p:nvSpPr>
        <p:spPr>
          <a:xfrm>
            <a:off x="6865284" y="831477"/>
            <a:ext cx="3209925" cy="20955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2F093ED-2F40-4099-841A-45F8CE7DDB9F}"/>
              </a:ext>
            </a:extLst>
          </p:cNvPr>
          <p:cNvSpPr/>
          <p:nvPr/>
        </p:nvSpPr>
        <p:spPr>
          <a:xfrm>
            <a:off x="6865284" y="3429000"/>
            <a:ext cx="2545976" cy="2545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6549F3F-845B-43C6-A4AE-E31821BA95E6}"/>
              </a:ext>
            </a:extLst>
          </p:cNvPr>
          <p:cNvSpPr/>
          <p:nvPr/>
        </p:nvSpPr>
        <p:spPr>
          <a:xfrm>
            <a:off x="6865284" y="4172929"/>
            <a:ext cx="2545976" cy="105811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6FC5353-5609-4815-8CC4-E5D88609A809}"/>
              </a:ext>
            </a:extLst>
          </p:cNvPr>
          <p:cNvSpPr/>
          <p:nvPr/>
        </p:nvSpPr>
        <p:spPr>
          <a:xfrm rot="16200000">
            <a:off x="6865285" y="4172929"/>
            <a:ext cx="2545976" cy="105811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16FCC80-35CB-4C52-BF64-FE27DC62E4F3}"/>
              </a:ext>
            </a:extLst>
          </p:cNvPr>
          <p:cNvSpPr/>
          <p:nvPr/>
        </p:nvSpPr>
        <p:spPr>
          <a:xfrm rot="16200000">
            <a:off x="8729800" y="1486317"/>
            <a:ext cx="1636483" cy="8414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2CB8-ABA4-41C8-83D5-29E3A9FD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Various Approaches to the Sway Problem</a:t>
            </a:r>
          </a:p>
        </p:txBody>
      </p:sp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3668AB5C-C9E3-4F4F-954B-126087B7ED36}"/>
              </a:ext>
            </a:extLst>
          </p:cNvPr>
          <p:cNvSpPr/>
          <p:nvPr/>
        </p:nvSpPr>
        <p:spPr>
          <a:xfrm>
            <a:off x="700755" y="2366380"/>
            <a:ext cx="7392812" cy="2463282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FC5905-DC34-4E97-80C6-F438FE32BF11}"/>
              </a:ext>
            </a:extLst>
          </p:cNvPr>
          <p:cNvGrpSpPr/>
          <p:nvPr/>
        </p:nvGrpSpPr>
        <p:grpSpPr>
          <a:xfrm rot="2939421">
            <a:off x="4971518" y="3128238"/>
            <a:ext cx="263212" cy="1150147"/>
            <a:chOff x="4971518" y="3128238"/>
            <a:chExt cx="263212" cy="1150147"/>
          </a:xfrm>
        </p:grpSpPr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1413316E-B793-41F4-BDFC-E0414D51AC4C}"/>
                </a:ext>
              </a:extLst>
            </p:cNvPr>
            <p:cNvSpPr/>
            <p:nvPr/>
          </p:nvSpPr>
          <p:spPr>
            <a:xfrm>
              <a:off x="4971518" y="3128238"/>
              <a:ext cx="263212" cy="417352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B55BE4-AF54-40F7-88AE-C539F12BE855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5103124" y="3545590"/>
              <a:ext cx="14160" cy="732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C7DF29-00B2-4B1B-91E4-CC82F15EC66D}"/>
              </a:ext>
            </a:extLst>
          </p:cNvPr>
          <p:cNvSpPr txBox="1"/>
          <p:nvPr/>
        </p:nvSpPr>
        <p:spPr>
          <a:xfrm>
            <a:off x="3048000" y="55132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Moving the stimuli</a:t>
            </a:r>
          </a:p>
        </p:txBody>
      </p:sp>
    </p:spTree>
    <p:extLst>
      <p:ext uri="{BB962C8B-B14F-4D97-AF65-F5344CB8AC3E}">
        <p14:creationId xmlns:p14="http://schemas.microsoft.com/office/powerpoint/2010/main" val="4333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216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0.00023 L 3.125E-6 2.96296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C9D74C-6ACC-4EFE-9E0D-A69B2106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Various Approaches to the Sway 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D4131-5CDF-4437-8DED-27ADA534939E}"/>
              </a:ext>
            </a:extLst>
          </p:cNvPr>
          <p:cNvGrpSpPr/>
          <p:nvPr/>
        </p:nvGrpSpPr>
        <p:grpSpPr>
          <a:xfrm>
            <a:off x="3041239" y="2375202"/>
            <a:ext cx="634013" cy="4067108"/>
            <a:chOff x="4923830" y="3128238"/>
            <a:chExt cx="358588" cy="23002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A53D7-854F-4E21-90D1-6B5E7CC31247}"/>
                </a:ext>
              </a:extLst>
            </p:cNvPr>
            <p:cNvGrpSpPr/>
            <p:nvPr/>
          </p:nvGrpSpPr>
          <p:grpSpPr>
            <a:xfrm>
              <a:off x="4971518" y="3128238"/>
              <a:ext cx="263212" cy="1150147"/>
              <a:chOff x="4971518" y="3128238"/>
              <a:chExt cx="263212" cy="1150147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722572F6-FC30-42C0-9622-494F61DC1E20}"/>
                  </a:ext>
                </a:extLst>
              </p:cNvPr>
              <p:cNvSpPr/>
              <p:nvPr/>
            </p:nvSpPr>
            <p:spPr>
              <a:xfrm>
                <a:off x="4971518" y="3128238"/>
                <a:ext cx="263212" cy="417352"/>
              </a:xfrm>
              <a:prstGeom prst="smileyFac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4EE5B14-F52F-4651-99E7-09E1D95FAD1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5103124" y="3545590"/>
                <a:ext cx="14160" cy="7327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42768C-3982-428A-86E0-F2BA5AC93128}"/>
                </a:ext>
              </a:extLst>
            </p:cNvPr>
            <p:cNvSpPr/>
            <p:nvPr/>
          </p:nvSpPr>
          <p:spPr>
            <a:xfrm>
              <a:off x="4923830" y="4278385"/>
              <a:ext cx="358588" cy="115014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578DA-A188-4425-B9BA-9255D1EA9BA2}"/>
              </a:ext>
            </a:extLst>
          </p:cNvPr>
          <p:cNvGrpSpPr/>
          <p:nvPr/>
        </p:nvGrpSpPr>
        <p:grpSpPr>
          <a:xfrm>
            <a:off x="6735858" y="2108748"/>
            <a:ext cx="964826" cy="4126109"/>
            <a:chOff x="3616138" y="2745243"/>
            <a:chExt cx="545691" cy="23336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4EED4A-B143-413F-B6FA-BE5384DF585B}"/>
                </a:ext>
              </a:extLst>
            </p:cNvPr>
            <p:cNvGrpSpPr/>
            <p:nvPr/>
          </p:nvGrpSpPr>
          <p:grpSpPr>
            <a:xfrm>
              <a:off x="3803241" y="3195966"/>
              <a:ext cx="358588" cy="1882942"/>
              <a:chOff x="4923830" y="3545590"/>
              <a:chExt cx="358588" cy="188294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C04CFE2-5DA6-4EE0-B240-D45734206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124" y="3545590"/>
                <a:ext cx="14160" cy="7327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48AE364-DFD6-418F-A97B-2ED6BA0F523F}"/>
                  </a:ext>
                </a:extLst>
              </p:cNvPr>
              <p:cNvSpPr/>
              <p:nvPr/>
            </p:nvSpPr>
            <p:spPr>
              <a:xfrm>
                <a:off x="4923830" y="4278385"/>
                <a:ext cx="358588" cy="115014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Flowchart: Manual Operation 15">
              <a:extLst>
                <a:ext uri="{FF2B5EF4-FFF2-40B4-BE49-F238E27FC236}">
                  <a16:creationId xmlns:a16="http://schemas.microsoft.com/office/drawing/2014/main" id="{8FECF46D-2D00-4D55-ABF0-F384A4ECD8A5}"/>
                </a:ext>
              </a:extLst>
            </p:cNvPr>
            <p:cNvSpPr/>
            <p:nvPr/>
          </p:nvSpPr>
          <p:spPr>
            <a:xfrm rot="16200000">
              <a:off x="3460565" y="2900816"/>
              <a:ext cx="484094" cy="172947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A33AE2-25B6-4DB6-AE5A-1C50BE31CBC5}"/>
                </a:ext>
              </a:extLst>
            </p:cNvPr>
            <p:cNvSpPr/>
            <p:nvPr/>
          </p:nvSpPr>
          <p:spPr>
            <a:xfrm>
              <a:off x="3803241" y="2778614"/>
              <a:ext cx="358588" cy="417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D6B7418-D8F1-4134-8913-5C7E8E9325B2}"/>
              </a:ext>
            </a:extLst>
          </p:cNvPr>
          <p:cNvSpPr/>
          <p:nvPr/>
        </p:nvSpPr>
        <p:spPr>
          <a:xfrm>
            <a:off x="7292172" y="4077061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ED896C4-02F6-4C03-862C-7E54380B4D31}"/>
              </a:ext>
            </a:extLst>
          </p:cNvPr>
          <p:cNvSpPr/>
          <p:nvPr/>
        </p:nvSpPr>
        <p:spPr>
          <a:xfrm>
            <a:off x="4979278" y="1965490"/>
            <a:ext cx="4515991" cy="45159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D4C7FD2-DD6E-4238-8F7F-CE08BCAE2619}"/>
              </a:ext>
            </a:extLst>
          </p:cNvPr>
          <p:cNvSpPr/>
          <p:nvPr/>
        </p:nvSpPr>
        <p:spPr>
          <a:xfrm>
            <a:off x="4979279" y="3291053"/>
            <a:ext cx="4515990" cy="187686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856C04-F2B4-44FE-AE91-716E99FC659C}"/>
              </a:ext>
            </a:extLst>
          </p:cNvPr>
          <p:cNvSpPr/>
          <p:nvPr/>
        </p:nvSpPr>
        <p:spPr>
          <a:xfrm rot="16200000">
            <a:off x="5034177" y="3285053"/>
            <a:ext cx="4515991" cy="187686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24460C-4687-4522-AF7A-0798A567C740}"/>
              </a:ext>
            </a:extLst>
          </p:cNvPr>
          <p:cNvSpPr txBox="1"/>
          <p:nvPr/>
        </p:nvSpPr>
        <p:spPr>
          <a:xfrm>
            <a:off x="3048000" y="55132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Inverse pendulum camera</a:t>
            </a:r>
          </a:p>
        </p:txBody>
      </p:sp>
    </p:spTree>
    <p:extLst>
      <p:ext uri="{BB962C8B-B14F-4D97-AF65-F5344CB8AC3E}">
        <p14:creationId xmlns:p14="http://schemas.microsoft.com/office/powerpoint/2010/main" val="39131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F3E597055F348978C09935AD4BBF1" ma:contentTypeVersion="4" ma:contentTypeDescription="Create a new document." ma:contentTypeScope="" ma:versionID="60c82adea7226c0da4eb439339a695fd">
  <xsd:schema xmlns:xsd="http://www.w3.org/2001/XMLSchema" xmlns:xs="http://www.w3.org/2001/XMLSchema" xmlns:p="http://schemas.microsoft.com/office/2006/metadata/properties" xmlns:ns3="941ec19e-05d2-4c73-83f1-33c0826d4f25" targetNamespace="http://schemas.microsoft.com/office/2006/metadata/properties" ma:root="true" ma:fieldsID="5cedb84fd95784f14337226d9b31c074" ns3:_="">
    <xsd:import namespace="941ec19e-05d2-4c73-83f1-33c0826d4f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ec19e-05d2-4c73-83f1-33c0826d4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691892-D668-4D8B-AB3E-83E75F381DC8}">
  <ds:schemaRefs>
    <ds:schemaRef ds:uri="http://purl.org/dc/elements/1.1/"/>
    <ds:schemaRef ds:uri="941ec19e-05d2-4c73-83f1-33c0826d4f25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18F662-3AB0-42C3-AEF2-04139E4362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92D7D-91EB-4D99-9BBF-7F85DD161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ec19e-05d2-4c73-83f1-33c0826d4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259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Final Year Project : Studying the effects of vision on balance</vt:lpstr>
      <vt:lpstr>The hypothesis:</vt:lpstr>
      <vt:lpstr>The core approach</vt:lpstr>
      <vt:lpstr>Wiiboard Justification</vt:lpstr>
      <vt:lpstr>Key technologies</vt:lpstr>
      <vt:lpstr>Key technologies</vt:lpstr>
      <vt:lpstr>Choice of stimulus</vt:lpstr>
      <vt:lpstr>Various Approaches to the Sway Problem</vt:lpstr>
      <vt:lpstr>Various Approaches to the Sway Problem</vt:lpstr>
      <vt:lpstr>Various Approaches to the Sway Problem</vt:lpstr>
      <vt:lpstr>Demo!</vt:lpstr>
      <vt:lpstr>Experiments</vt:lpstr>
      <vt:lpstr>Experiments Results +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Ludovico Attuoni (BSc Com Sc w DTP FT DA (PwC))</dc:creator>
  <cp:lastModifiedBy>Ludovico Attuoni (BSc Com Sc w DTP FT DA (PwC))</cp:lastModifiedBy>
  <cp:revision>19</cp:revision>
  <dcterms:created xsi:type="dcterms:W3CDTF">2022-03-16T12:45:10Z</dcterms:created>
  <dcterms:modified xsi:type="dcterms:W3CDTF">2022-03-23T17:23:39Z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0x010100671F3E597055F348978C09935AD4BBF1</vt:lpwstr>
  </property>
</Properties>
</file>