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6858000" cy="9144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04" y="-2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ncancer.l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53048" y="193992"/>
            <a:ext cx="791176" cy="39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7108" y="500592"/>
            <a:ext cx="855984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2104" y="645667"/>
            <a:ext cx="137520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0000"/>
                </a:solidFill>
                <a:latin typeface="LKFGQM+Arial,Bold"/>
                <a:cs typeface="LKFGQM+Arial,Bold"/>
              </a:rPr>
              <a:t>С.А.Матасов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9696" y="862861"/>
            <a:ext cx="6793305" cy="126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003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Способ</a:t>
            </a:r>
            <a:r>
              <a:rPr sz="1600" b="1" spc="23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накожной</a:t>
            </a:r>
            <a:r>
              <a:rPr sz="1600" b="1" spc="30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маркировки,</a:t>
            </a:r>
            <a:r>
              <a:rPr sz="1600" b="1" spc="37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локации,</a:t>
            </a:r>
            <a:r>
              <a:rPr sz="1600" b="1" spc="37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выбора и</a:t>
            </a:r>
          </a:p>
          <a:p>
            <a:pPr marL="989025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обеспечения</a:t>
            </a:r>
            <a:r>
              <a:rPr sz="1600" b="1" spc="34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операционного</a:t>
            </a:r>
            <a:r>
              <a:rPr sz="1600" b="1" spc="34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доступа</a:t>
            </a:r>
            <a:r>
              <a:rPr sz="1600" b="1" spc="60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к</a:t>
            </a:r>
          </a:p>
          <a:p>
            <a:pPr marL="0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рентгеноконтрастным</a:t>
            </a:r>
            <a:r>
              <a:rPr sz="1600" b="1" spc="68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инородным</a:t>
            </a:r>
            <a:r>
              <a:rPr sz="1600" b="1" spc="34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телам</a:t>
            </a:r>
            <a:r>
              <a:rPr sz="1600" b="1" spc="34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и</a:t>
            </a:r>
            <a:r>
              <a:rPr sz="1600" b="1" spc="11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LKFGQM+Arial,Bold"/>
                <a:cs typeface="LKFGQM+Arial,Bold"/>
              </a:rPr>
              <a:t>устройства</a:t>
            </a:r>
            <a:r>
              <a:rPr sz="1600" b="1" spc="81" dirty="0">
                <a:solidFill>
                  <a:srgbClr val="FF0000"/>
                </a:solidFill>
                <a:latin typeface="LKFGQM+Arial,Bold"/>
                <a:cs typeface="LKFGQM+Arial,Bold"/>
              </a:rPr>
              <a:t> </a:t>
            </a:r>
            <a:r>
              <a:rPr sz="1600" b="1" spc="-14" dirty="0">
                <a:solidFill>
                  <a:srgbClr val="FF0000"/>
                </a:solidFill>
                <a:latin typeface="LKFGQM+Arial,Bold"/>
                <a:cs typeface="LKFGQM+Arial,Bold"/>
              </a:rPr>
              <a:t>его</a:t>
            </a:r>
          </a:p>
          <a:p>
            <a:pPr marL="2146122" marR="0">
              <a:lnSpc>
                <a:spcPts val="1783"/>
              </a:lnSpc>
              <a:spcBef>
                <a:spcPts val="136"/>
              </a:spcBef>
              <a:spcAft>
                <a:spcPts val="0"/>
              </a:spcAft>
            </a:pPr>
            <a:r>
              <a:rPr sz="1600" b="1" dirty="0">
                <a:solidFill>
                  <a:srgbClr val="FF0000"/>
                </a:solidFill>
                <a:latin typeface="LKFGQM+Arial,Bold"/>
                <a:cs typeface="LKFGQM+Arial,Bold"/>
              </a:rPr>
              <a:t>осуществления.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7126" y="1976754"/>
            <a:ext cx="351951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LKFGQM+Arial,Bold"/>
                <a:cs typeface="LKFGQM+Arial,Bold"/>
              </a:rPr>
              <a:t>Описание</a:t>
            </a:r>
            <a:r>
              <a:rPr sz="1400" b="1" spc="-27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spc="-12" dirty="0">
                <a:solidFill>
                  <a:srgbClr val="000000"/>
                </a:solidFill>
                <a:latin typeface="LKFGQM+Arial,Bold"/>
                <a:cs typeface="LKFGQM+Arial,Bold"/>
              </a:rPr>
              <a:t>существующего</a:t>
            </a:r>
            <a:r>
              <a:rPr sz="1400" b="1" spc="61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spc="-14" dirty="0">
                <a:solidFill>
                  <a:srgbClr val="000000"/>
                </a:solidFill>
                <a:latin typeface="LKFGQM+Arial,Bold"/>
                <a:cs typeface="LKFGQM+Arial,Bold"/>
              </a:rPr>
              <a:t>уровня.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8198" y="2254582"/>
            <a:ext cx="179487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Техническое</a:t>
            </a:r>
            <a:r>
              <a:rPr sz="1400" spc="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поле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198" y="2531490"/>
            <a:ext cx="703875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Изобретение</a:t>
            </a:r>
            <a:r>
              <a:rPr sz="1400" spc="12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адресовано</a:t>
            </a:r>
            <a:r>
              <a:rPr sz="1400" spc="12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общей,</a:t>
            </a:r>
            <a:r>
              <a:rPr sz="1400" spc="12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прежде</a:t>
            </a:r>
            <a:r>
              <a:rPr sz="1400" spc="12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всего,</a:t>
            </a:r>
            <a:r>
              <a:rPr sz="1400" spc="12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военно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полевой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хирургии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8198" y="3022932"/>
            <a:ext cx="2602252" cy="46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Предшествующий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уровень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8198" y="3299840"/>
            <a:ext cx="7040760" cy="89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Мой</a:t>
            </a:r>
            <a:r>
              <a:rPr sz="1400" spc="1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опыт</a:t>
            </a:r>
            <a:r>
              <a:rPr sz="1400" spc="1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работы</a:t>
            </a:r>
            <a:r>
              <a:rPr sz="1400" spc="1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Новороссии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2014,</a:t>
            </a:r>
            <a:r>
              <a:rPr sz="1400" spc="12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2015</a:t>
            </a:r>
            <a:r>
              <a:rPr sz="1400" spc="12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75" dirty="0">
                <a:solidFill>
                  <a:srgbClr val="000000"/>
                </a:solidFill>
                <a:latin typeface="JFGKCI+Arial"/>
                <a:cs typeface="JFGKCI+Arial"/>
              </a:rPr>
              <a:t>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3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позволяет</a:t>
            </a:r>
            <a:r>
              <a:rPr sz="1400" spc="13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утверждать,</a:t>
            </a:r>
            <a:r>
              <a:rPr sz="1400" spc="1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что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преобладающими</a:t>
            </a:r>
            <a:r>
              <a:rPr sz="1400" spc="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ранениями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ополченцев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населения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были</a:t>
            </a:r>
            <a:r>
              <a:rPr sz="1400" spc="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осколочные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хватало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хирургов</a:t>
            </a:r>
            <a:r>
              <a:rPr sz="1400" spc="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оснащения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8198" y="4003928"/>
            <a:ext cx="7041392" cy="1105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Удаление</a:t>
            </a:r>
            <a:r>
              <a:rPr sz="1400" spc="6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ранящего</a:t>
            </a:r>
            <a:r>
              <a:rPr sz="1400" spc="6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предмета</a:t>
            </a:r>
            <a:r>
              <a:rPr sz="1400" spc="6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требует</a:t>
            </a:r>
            <a:r>
              <a:rPr sz="1400" spc="6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опыта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67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Глубокое</a:t>
            </a:r>
            <a:r>
              <a:rPr sz="1400" spc="6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нахождение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spc="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или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пули</a:t>
            </a:r>
            <a:r>
              <a:rPr sz="1400" spc="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затрудняет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их поиск и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извлечение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через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раневой канал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8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этой</a:t>
            </a:r>
            <a:r>
              <a:rPr sz="1400" spc="8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связи</a:t>
            </a:r>
            <a:r>
              <a:rPr sz="1400" spc="8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предложены</a:t>
            </a:r>
            <a:r>
              <a:rPr sz="1400" spc="8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рентгеновские</a:t>
            </a:r>
            <a:r>
              <a:rPr sz="1400" spc="8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82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относительный,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геометрический,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стереоскопический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8198" y="4921757"/>
            <a:ext cx="7039007" cy="131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Относительный</a:t>
            </a:r>
            <a:r>
              <a:rPr sz="1400" spc="12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12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использует</a:t>
            </a:r>
            <a:r>
              <a:rPr sz="1400" spc="12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внешний</a:t>
            </a:r>
            <a:r>
              <a:rPr sz="1400" spc="12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рентгеноконтрастный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40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выступ</a:t>
            </a:r>
            <a:r>
              <a:rPr sz="1400" spc="4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кости,</a:t>
            </a:r>
            <a:r>
              <a:rPr sz="1400" spc="4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закрепленный</a:t>
            </a:r>
            <a:r>
              <a:rPr sz="1400" spc="4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4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</a:t>
            </a:r>
            <a:r>
              <a:rPr sz="1400" spc="4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кусочек</a:t>
            </a:r>
            <a:r>
              <a:rPr sz="1400" spc="4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свинца,</a:t>
            </a:r>
            <a:r>
              <a:rPr sz="1400" spc="4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иглу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Рентгенограмма</a:t>
            </a:r>
            <a:r>
              <a:rPr sz="1400" spc="1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позволяет</a:t>
            </a:r>
            <a:r>
              <a:rPr sz="1400" spc="1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определить</a:t>
            </a:r>
            <a:r>
              <a:rPr sz="1400" spc="1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расстояние</a:t>
            </a:r>
            <a:r>
              <a:rPr sz="1400" spc="1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между</a:t>
            </a:r>
            <a:r>
              <a:rPr sz="1400" spc="14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ориентиром</a:t>
            </a:r>
            <a:r>
              <a:rPr sz="1400" spc="1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инородным</a:t>
            </a:r>
            <a:r>
              <a:rPr sz="1400" spc="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телом,</a:t>
            </a:r>
            <a:r>
              <a:rPr sz="1400" spc="10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1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этого</a:t>
            </a:r>
            <a:r>
              <a:rPr sz="1400" spc="1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расстояния</a:t>
            </a:r>
            <a:r>
              <a:rPr sz="1400" spc="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кожу</a:t>
            </a:r>
            <a:r>
              <a:rPr sz="1400" spc="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9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приблизительную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 проекцию инородного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8198" y="6052565"/>
            <a:ext cx="7040663" cy="892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Геометрический</a:t>
            </a:r>
            <a:r>
              <a:rPr sz="1400" spc="1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13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определяет</a:t>
            </a:r>
            <a:r>
              <a:rPr sz="1400" spc="1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глубину</a:t>
            </a:r>
            <a:r>
              <a:rPr sz="1400" spc="1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залегания</a:t>
            </a:r>
            <a:r>
              <a:rPr sz="1400" spc="1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1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тела,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однако</a:t>
            </a:r>
            <a:r>
              <a:rPr sz="1400" spc="7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необходимость</a:t>
            </a:r>
            <a:r>
              <a:rPr sz="1400" spc="7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сложных</a:t>
            </a:r>
            <a:r>
              <a:rPr sz="1400" spc="7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построений</a:t>
            </a:r>
            <a:r>
              <a:rPr sz="1400" spc="8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7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расчетов</a:t>
            </a:r>
            <a:r>
              <a:rPr sz="1400" spc="8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допускают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использование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только в мирных условиях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8198" y="6756653"/>
            <a:ext cx="7041746" cy="110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Стереоскопический</a:t>
            </a:r>
            <a:r>
              <a:rPr sz="1400" spc="5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5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контролирует</a:t>
            </a:r>
            <a:r>
              <a:rPr sz="1400" spc="5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положение</a:t>
            </a:r>
            <a:r>
              <a:rPr sz="1400" spc="5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5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</a:p>
          <a:p>
            <a:pPr marL="0" marR="0">
              <a:lnSpc>
                <a:spcPts val="1571"/>
              </a:lnSpc>
              <a:spcBef>
                <a:spcPts val="1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посредством</a:t>
            </a:r>
            <a:r>
              <a:rPr sz="1400" spc="6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аппарата</a:t>
            </a:r>
            <a:r>
              <a:rPr sz="1400" spc="6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6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двумя</a:t>
            </a:r>
            <a:r>
              <a:rPr sz="1400" spc="6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электронно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лучевыми</a:t>
            </a:r>
            <a:r>
              <a:rPr sz="1400" spc="6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трубками</a:t>
            </a:r>
            <a:r>
              <a:rPr sz="1400" spc="6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или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системы,</a:t>
            </a:r>
            <a:r>
              <a:rPr sz="1400" spc="11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именуемой</a:t>
            </a:r>
            <a:r>
              <a:rPr sz="1400" spc="11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дуга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16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Однако</a:t>
            </a:r>
            <a:r>
              <a:rPr sz="1400" spc="11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высокая</a:t>
            </a:r>
            <a:r>
              <a:rPr sz="1400" spc="1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цена</a:t>
            </a:r>
            <a:r>
              <a:rPr sz="1400" spc="11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аппаратуры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ограничивает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ее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использование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крупными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стационарами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8198" y="7674355"/>
            <a:ext cx="7039820" cy="1319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Операционный</a:t>
            </a:r>
            <a:r>
              <a:rPr sz="1400" spc="1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</a:t>
            </a:r>
            <a:r>
              <a:rPr sz="1400" spc="18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8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разрез,</a:t>
            </a:r>
            <a:r>
              <a:rPr sz="1400" spc="2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намеченный</a:t>
            </a:r>
            <a:r>
              <a:rPr sz="1400" spc="1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</a:t>
            </a:r>
            <a:r>
              <a:rPr sz="1400" spc="1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вмешательства,</a:t>
            </a:r>
            <a:r>
              <a:rPr sz="1400" spc="2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далеко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52" dirty="0">
                <a:solidFill>
                  <a:srgbClr val="000000"/>
                </a:solidFill>
                <a:latin typeface="JFGKCI+Arial"/>
                <a:cs typeface="JFGKCI+Arial"/>
              </a:rPr>
              <a:t>не</a:t>
            </a:r>
            <a:r>
              <a:rPr sz="1400" spc="9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всегда</a:t>
            </a:r>
            <a:r>
              <a:rPr sz="1400" spc="94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приводит</a:t>
            </a:r>
            <a:r>
              <a:rPr sz="1400" spc="9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9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1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9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20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97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Ошибки</a:t>
            </a:r>
            <a:r>
              <a:rPr sz="1400" spc="9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маркировки,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локации,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выбора</a:t>
            </a:r>
            <a:r>
              <a:rPr sz="1400" spc="2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2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реализации</a:t>
            </a:r>
            <a:r>
              <a:rPr sz="1400" spc="2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2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9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51" dirty="0">
                <a:solidFill>
                  <a:srgbClr val="000000"/>
                </a:solidFill>
                <a:latin typeface="JFGKCI+Arial"/>
                <a:cs typeface="JFGKCI+Arial"/>
              </a:rPr>
              <a:t>искомому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27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spc="5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требуют</a:t>
            </a:r>
            <a:r>
              <a:rPr sz="1400" spc="6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новых</a:t>
            </a:r>
            <a:r>
              <a:rPr sz="1400" spc="5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разрезов,</a:t>
            </a:r>
            <a:r>
              <a:rPr sz="1400" spc="5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зондирования,</a:t>
            </a:r>
            <a:r>
              <a:rPr sz="1400" spc="6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4" dirty="0">
                <a:solidFill>
                  <a:srgbClr val="000000"/>
                </a:solidFill>
                <a:latin typeface="JFGKCI+Arial"/>
                <a:cs typeface="JFGKCI+Arial"/>
              </a:rPr>
              <a:t>пальпации</a:t>
            </a:r>
            <a:r>
              <a:rPr sz="1400" spc="5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51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41" dirty="0">
                <a:solidFill>
                  <a:srgbClr val="000000"/>
                </a:solidFill>
                <a:latin typeface="JFGKCI+Arial"/>
                <a:cs typeface="JFGKCI+Arial"/>
              </a:rPr>
              <a:t>Длительность</a:t>
            </a:r>
            <a:r>
              <a:rPr sz="1400" spc="9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40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травматичность</a:t>
            </a:r>
            <a:r>
              <a:rPr sz="1400" spc="9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3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51" dirty="0">
                <a:solidFill>
                  <a:srgbClr val="000000"/>
                </a:solidFill>
                <a:latin typeface="JFGKCI+Arial"/>
                <a:cs typeface="JFGKCI+Arial"/>
              </a:rPr>
              <a:t>поиска,</a:t>
            </a:r>
            <a:r>
              <a:rPr sz="1400" spc="9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46" dirty="0">
                <a:solidFill>
                  <a:srgbClr val="000000"/>
                </a:solidFill>
                <a:latin typeface="JFGKCI+Arial"/>
                <a:cs typeface="JFGKCI+Arial"/>
              </a:rPr>
              <a:t>риск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1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9" name="object 3"/>
          <p:cNvSpPr>
            <a:spLocks noChangeArrowheads="1"/>
          </p:cNvSpPr>
          <p:nvPr/>
        </p:nvSpPr>
        <p:spPr bwMode="auto">
          <a:xfrm>
            <a:off x="5845969" y="196784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0" name="object 5"/>
          <p:cNvSpPr>
            <a:spLocks noChangeArrowheads="1"/>
          </p:cNvSpPr>
          <p:nvPr/>
        </p:nvSpPr>
        <p:spPr bwMode="auto">
          <a:xfrm>
            <a:off x="5811044" y="503171"/>
            <a:ext cx="8556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1" name="object 2"/>
          <p:cNvSpPr>
            <a:spLocks/>
          </p:cNvSpPr>
          <p:nvPr/>
        </p:nvSpPr>
        <p:spPr bwMode="auto">
          <a:xfrm>
            <a:off x="5742781" y="161859"/>
            <a:ext cx="762000" cy="231775"/>
          </a:xfrm>
          <a:custGeom>
            <a:avLst/>
            <a:gdLst>
              <a:gd name="T0" fmla="*/ 0 w 762000"/>
              <a:gd name="T1" fmla="*/ 231775 h 231775"/>
              <a:gd name="T2" fmla="*/ 762000 w 762000"/>
              <a:gd name="T3" fmla="*/ 231775 h 231775"/>
              <a:gd name="T4" fmla="*/ 762000 w 762000"/>
              <a:gd name="T5" fmla="*/ 0 h 231775"/>
              <a:gd name="T6" fmla="*/ 0 w 762000"/>
              <a:gd name="T7" fmla="*/ 0 h 231775"/>
              <a:gd name="T8" fmla="*/ 0 w 762000"/>
              <a:gd name="T9" fmla="*/ 231775 h 23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00" h="231775">
                <a:moveTo>
                  <a:pt x="0" y="231775"/>
                </a:moveTo>
                <a:lnTo>
                  <a:pt x="762000" y="231775"/>
                </a:lnTo>
                <a:lnTo>
                  <a:pt x="7620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2" name="object 3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5742781" y="161859"/>
            <a:ext cx="762000" cy="231775"/>
          </a:xfrm>
          <a:custGeom>
            <a:avLst/>
            <a:gdLst>
              <a:gd name="T0" fmla="*/ 0 w 762000"/>
              <a:gd name="T1" fmla="*/ 231775 h 231775"/>
              <a:gd name="T2" fmla="*/ 762000 w 762000"/>
              <a:gd name="T3" fmla="*/ 231775 h 231775"/>
              <a:gd name="T4" fmla="*/ 762000 w 762000"/>
              <a:gd name="T5" fmla="*/ 0 h 231775"/>
              <a:gd name="T6" fmla="*/ 0 w 762000"/>
              <a:gd name="T7" fmla="*/ 0 h 231775"/>
              <a:gd name="T8" fmla="*/ 0 w 762000"/>
              <a:gd name="T9" fmla="*/ 231775 h 23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00" h="231775">
                <a:moveTo>
                  <a:pt x="0" y="231775"/>
                </a:moveTo>
                <a:lnTo>
                  <a:pt x="762000" y="231775"/>
                </a:lnTo>
                <a:lnTo>
                  <a:pt x="7620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3" name="object 4">
            <a:hlinkClick r:id="" action="ppaction://hlinkshowjump?jump=nextslide"/>
          </p:cNvPr>
          <p:cNvSpPr txBox="1"/>
          <p:nvPr/>
        </p:nvSpPr>
        <p:spPr>
          <a:xfrm>
            <a:off x="5833269" y="169796"/>
            <a:ext cx="585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24" name="object 5"/>
          <p:cNvSpPr>
            <a:spLocks/>
          </p:cNvSpPr>
          <p:nvPr/>
        </p:nvSpPr>
        <p:spPr bwMode="auto">
          <a:xfrm>
            <a:off x="5733256" y="468246"/>
            <a:ext cx="765175" cy="231775"/>
          </a:xfrm>
          <a:custGeom>
            <a:avLst/>
            <a:gdLst>
              <a:gd name="T0" fmla="*/ 0 w 765175"/>
              <a:gd name="T1" fmla="*/ 231775 h 231775"/>
              <a:gd name="T2" fmla="*/ 765175 w 765175"/>
              <a:gd name="T3" fmla="*/ 231775 h 231775"/>
              <a:gd name="T4" fmla="*/ 765175 w 765175"/>
              <a:gd name="T5" fmla="*/ 0 h 231775"/>
              <a:gd name="T6" fmla="*/ 0 w 765175"/>
              <a:gd name="T7" fmla="*/ 0 h 231775"/>
              <a:gd name="T8" fmla="*/ 0 w 765175"/>
              <a:gd name="T9" fmla="*/ 231775 h 23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175" h="231775">
                <a:moveTo>
                  <a:pt x="0" y="231775"/>
                </a:moveTo>
                <a:lnTo>
                  <a:pt x="765175" y="231775"/>
                </a:lnTo>
                <a:lnTo>
                  <a:pt x="7651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5" name="object 6">
            <a:hlinkClick r:id="rId3"/>
          </p:cNvPr>
          <p:cNvSpPr>
            <a:spLocks/>
          </p:cNvSpPr>
          <p:nvPr/>
        </p:nvSpPr>
        <p:spPr bwMode="auto">
          <a:xfrm>
            <a:off x="5733256" y="468246"/>
            <a:ext cx="765175" cy="231775"/>
          </a:xfrm>
          <a:custGeom>
            <a:avLst/>
            <a:gdLst>
              <a:gd name="T0" fmla="*/ 0 w 765175"/>
              <a:gd name="T1" fmla="*/ 231775 h 231775"/>
              <a:gd name="T2" fmla="*/ 765175 w 765175"/>
              <a:gd name="T3" fmla="*/ 231775 h 231775"/>
              <a:gd name="T4" fmla="*/ 765175 w 765175"/>
              <a:gd name="T5" fmla="*/ 0 h 231775"/>
              <a:gd name="T6" fmla="*/ 0 w 765175"/>
              <a:gd name="T7" fmla="*/ 0 h 231775"/>
              <a:gd name="T8" fmla="*/ 0 w 765175"/>
              <a:gd name="T9" fmla="*/ 231775 h 23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175" h="231775">
                <a:moveTo>
                  <a:pt x="0" y="231775"/>
                </a:moveTo>
                <a:lnTo>
                  <a:pt x="765175" y="231775"/>
                </a:lnTo>
                <a:lnTo>
                  <a:pt x="7651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6" name="object 7">
            <a:hlinkClick r:id="rId3"/>
          </p:cNvPr>
          <p:cNvSpPr txBox="1"/>
          <p:nvPr/>
        </p:nvSpPr>
        <p:spPr>
          <a:xfrm>
            <a:off x="5796756" y="476184"/>
            <a:ext cx="64611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ru-RU" sz="1200" b="1">
                <a:latin typeface="Arial" charset="0"/>
                <a:hlinkClick r:id="rId3"/>
              </a:rPr>
              <a:t>Главная</a:t>
            </a:r>
            <a:endParaRPr lang="ru-RU" sz="12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277" y="747521"/>
            <a:ext cx="6393963" cy="7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сечении тканей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 инородному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  <a:p>
            <a:pPr marL="0" marR="0">
              <a:lnSpc>
                <a:spcPts val="1568"/>
              </a:lnSpc>
              <a:spcBef>
                <a:spcPts val="7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 маркировку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пересечения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кожи линией 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277" y="1326895"/>
            <a:ext cx="7041923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продление</a:t>
            </a:r>
            <a:r>
              <a:rPr sz="1400" spc="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сечении</a:t>
            </a:r>
            <a:r>
              <a:rPr sz="1400" spc="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до</a:t>
            </a:r>
            <a:r>
              <a:rPr sz="1400" spc="9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  <a:r>
              <a:rPr sz="1400" spc="9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кожей,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277" y="1829815"/>
            <a:ext cx="560704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 маркировку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277" y="2119375"/>
            <a:ext cx="7043451" cy="1105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6.</a:t>
            </a:r>
            <a:r>
              <a:rPr sz="1400" spc="20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Скоба</a:t>
            </a:r>
            <a:r>
              <a:rPr sz="1400" spc="1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обеспечения</a:t>
            </a:r>
            <a:r>
              <a:rPr sz="1400" spc="22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2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18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2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spc="21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2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2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2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27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27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LVTEHH+Arial"/>
                <a:cs typeface="LVTEHH+Arial"/>
              </a:rPr>
              <a:t>1,</a:t>
            </a:r>
            <a:r>
              <a:rPr sz="1400" spc="93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характеризующаяся</a:t>
            </a:r>
            <a:r>
              <a:rPr sz="1400" spc="9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тем,</a:t>
            </a:r>
            <a:r>
              <a:rPr sz="1400" spc="2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что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выполнена</a:t>
            </a:r>
            <a:r>
              <a:rPr sz="1400" spc="1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виде</a:t>
            </a:r>
            <a:r>
              <a:rPr sz="1400" spc="1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подвижных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  <a:r>
              <a:rPr sz="1400" spc="1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штанги,</a:t>
            </a:r>
            <a:r>
              <a:rPr sz="1400" spc="1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</a:t>
            </a:r>
            <a:r>
              <a:rPr sz="1400" spc="1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этом</a:t>
            </a:r>
            <a:r>
              <a:rPr sz="1400" spc="1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13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имеют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соосные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отверстия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для введения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опорной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игл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277" y="3049015"/>
            <a:ext cx="7042305" cy="67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7.</a:t>
            </a:r>
            <a:r>
              <a:rPr sz="1400" spc="45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4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4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4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6,</a:t>
            </a:r>
            <a:r>
              <a:rPr sz="1400" spc="44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4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котором</a:t>
            </a:r>
            <a:r>
              <a:rPr sz="1400" spc="44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обеспечение</a:t>
            </a:r>
            <a:r>
              <a:rPr sz="1400" spc="4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4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4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  <a:p>
            <a:pPr marL="0" marR="0">
              <a:lnSpc>
                <a:spcPts val="1571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277" y="3552316"/>
            <a:ext cx="7043080" cy="89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одновременное</a:t>
            </a:r>
            <a:r>
              <a:rPr sz="1400" spc="2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введение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2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25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опорной</a:t>
            </a:r>
            <a:r>
              <a:rPr sz="1400" spc="25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игл</a:t>
            </a:r>
            <a:r>
              <a:rPr sz="1400" spc="2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24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соосные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отверстия</a:t>
            </a:r>
            <a:r>
              <a:rPr sz="1400" spc="9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  <a:r>
              <a:rPr sz="1400" spc="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скобы</a:t>
            </a:r>
            <a:r>
              <a:rPr sz="1400" spc="9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8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6,</a:t>
            </a:r>
            <a:r>
              <a:rPr sz="1400" spc="7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  <a:r>
              <a:rPr sz="1400" spc="10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накожные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продленной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 доступа к инородному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277" y="4268596"/>
            <a:ext cx="460251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извлечение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опорной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удаление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скобы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57136" y="8630263"/>
            <a:ext cx="465371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10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2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3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14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2921" y="751355"/>
            <a:ext cx="58673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LVTEHH+Arial"/>
                <a:cs typeface="LVTEHH+Arial"/>
              </a:rPr>
              <a:t>1/4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0333" y="8334448"/>
            <a:ext cx="850072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spc="-47" dirty="0">
                <a:solidFill>
                  <a:srgbClr val="000000"/>
                </a:solidFill>
                <a:latin typeface="JFGKCI+Arial"/>
                <a:cs typeface="JFGKCI+Arial"/>
              </a:rPr>
              <a:t>Фиг.</a:t>
            </a:r>
            <a:r>
              <a:rPr sz="1600" spc="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600" dirty="0">
                <a:solidFill>
                  <a:srgbClr val="000000"/>
                </a:solidFill>
                <a:latin typeface="JFGKCI+Arial"/>
                <a:cs typeface="JFGKCI+Arial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62090" y="8630263"/>
            <a:ext cx="465371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-74" dirty="0">
                <a:solidFill>
                  <a:srgbClr val="000000"/>
                </a:solidFill>
                <a:latin typeface="IORWSJ+Arial,Bold"/>
                <a:cs typeface="IORWSJ+Arial,Bold"/>
              </a:rPr>
              <a:t>11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7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9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14"/>
          <p:cNvSpPr txBox="1"/>
          <p:nvPr/>
        </p:nvSpPr>
        <p:spPr>
          <a:xfrm>
            <a:off x="-13298" y="6581970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4" name="object 4"/>
          <p:cNvSpPr>
            <a:spLocks noChangeArrowheads="1"/>
          </p:cNvSpPr>
          <p:nvPr/>
        </p:nvSpPr>
        <p:spPr bwMode="auto">
          <a:xfrm>
            <a:off x="8320087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object 2">
            <a:hlinkClick r:id="" action="ppaction://hlinkshowjump?jump=nextslide"/>
          </p:cNvPr>
          <p:cNvSpPr txBox="1"/>
          <p:nvPr/>
        </p:nvSpPr>
        <p:spPr>
          <a:xfrm>
            <a:off x="8216899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6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213724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2921" y="751355"/>
            <a:ext cx="58669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LVTEHH+Arial"/>
                <a:cs typeface="LVTEHH+Arial"/>
              </a:rPr>
              <a:t>3/4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0333" y="8334448"/>
            <a:ext cx="850072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spc="-47" dirty="0">
                <a:solidFill>
                  <a:srgbClr val="000000"/>
                </a:solidFill>
                <a:latin typeface="JFGKCI+Arial"/>
                <a:cs typeface="JFGKCI+Arial"/>
              </a:rPr>
              <a:t>Фиг.</a:t>
            </a:r>
            <a:r>
              <a:rPr sz="1600" spc="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600" dirty="0">
                <a:solidFill>
                  <a:srgbClr val="000000"/>
                </a:solidFill>
                <a:latin typeface="JFGKCI+Arial"/>
                <a:cs typeface="JFGKCI+Arial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57136" y="8630263"/>
            <a:ext cx="465371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13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7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9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2921" y="751355"/>
            <a:ext cx="586691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LVTEHH+Arial"/>
                <a:cs typeface="LVTEHH+Arial"/>
              </a:rPr>
              <a:t>4/4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0333" y="8334448"/>
            <a:ext cx="850072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spc="-47" dirty="0">
                <a:solidFill>
                  <a:srgbClr val="000000"/>
                </a:solidFill>
                <a:latin typeface="JFGKCI+Arial"/>
                <a:cs typeface="JFGKCI+Arial"/>
              </a:rPr>
              <a:t>Фиг.</a:t>
            </a:r>
            <a:r>
              <a:rPr sz="1600" spc="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600" dirty="0">
                <a:solidFill>
                  <a:srgbClr val="000000"/>
                </a:solidFill>
                <a:latin typeface="JFGKCI+Arial"/>
                <a:cs typeface="JFGKCI+Arial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57136" y="8630263"/>
            <a:ext cx="465371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14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1" name="object 4"/>
          <p:cNvSpPr>
            <a:spLocks noChangeArrowheads="1"/>
          </p:cNvSpPr>
          <p:nvPr/>
        </p:nvSpPr>
        <p:spPr bwMode="auto">
          <a:xfrm>
            <a:off x="5701474" y="247650"/>
            <a:ext cx="857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2" name="object 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598286" y="534988"/>
            <a:ext cx="795338" cy="241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3" name="object 3">
            <a:hlinkClick r:id="rId3"/>
          </p:cNvPr>
          <p:cNvSpPr txBox="1"/>
          <p:nvPr/>
        </p:nvSpPr>
        <p:spPr>
          <a:xfrm>
            <a:off x="5623686" y="212725"/>
            <a:ext cx="765175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955" rIns="0" bIns="0">
            <a:spAutoFit/>
          </a:bodyPr>
          <a:lstStyle>
            <a:lvl1pPr marL="746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  <a:hlinkClick r:id="rId3"/>
              </a:rPr>
              <a:t>Главная</a:t>
            </a:r>
            <a:endParaRPr lang="ru-RU" sz="120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3496" y="903858"/>
            <a:ext cx="7041712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повреждения</a:t>
            </a:r>
            <a:r>
              <a:rPr sz="1400" spc="4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крупных</a:t>
            </a:r>
            <a:r>
              <a:rPr sz="1400" spc="4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сосудов</a:t>
            </a:r>
            <a:r>
              <a:rPr sz="1400" spc="4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4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нервов</a:t>
            </a:r>
            <a:r>
              <a:rPr sz="1400" spc="4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мотивируют</a:t>
            </a:r>
            <a:r>
              <a:rPr sz="1400" spc="4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многочисленные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отказы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от</a:t>
            </a:r>
            <a:r>
              <a:rPr sz="1400" spc="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удаления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ранящих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496" y="1394586"/>
            <a:ext cx="7039006" cy="466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Техническая</a:t>
            </a:r>
            <a:r>
              <a:rPr sz="1400" spc="7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проблема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7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Отсутствие</a:t>
            </a:r>
            <a:r>
              <a:rPr sz="1400" spc="7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системного</a:t>
            </a:r>
            <a:r>
              <a:rPr sz="1400" spc="7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подхода,</a:t>
            </a:r>
            <a:r>
              <a:rPr sz="1400" spc="7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простых</a:t>
            </a:r>
            <a:r>
              <a:rPr sz="1400" spc="7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496" y="1607946"/>
            <a:ext cx="102416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дешевых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4050" y="1607946"/>
            <a:ext cx="92377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средств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9373" y="1607946"/>
            <a:ext cx="57133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26969" y="1607946"/>
            <a:ext cx="129562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безопасного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5129" y="1607946"/>
            <a:ext cx="36630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88764" y="1607946"/>
            <a:ext cx="114866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надежного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5065" y="1607946"/>
            <a:ext cx="105689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удаления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496" y="1821306"/>
            <a:ext cx="357379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рентгеноконтрастных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инородных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тел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664" y="2312012"/>
            <a:ext cx="2423330" cy="46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-15" dirty="0">
                <a:solidFill>
                  <a:srgbClr val="000000"/>
                </a:solidFill>
                <a:latin typeface="LKFGQM+Arial,Bold"/>
                <a:cs typeface="LKFGQM+Arial,Bold"/>
              </a:rPr>
              <a:t>Сущность</a:t>
            </a:r>
            <a:r>
              <a:rPr sz="1400" b="1" spc="68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spc="-10" dirty="0">
                <a:solidFill>
                  <a:srgbClr val="000000"/>
                </a:solidFill>
                <a:latin typeface="LKFGQM+Arial,Bold"/>
                <a:cs typeface="LKFGQM+Arial,Bold"/>
              </a:rPr>
              <a:t>изобретения.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496" y="2589656"/>
            <a:ext cx="704101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Проблема</a:t>
            </a:r>
            <a:r>
              <a:rPr sz="1400" spc="11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определила</a:t>
            </a:r>
            <a:r>
              <a:rPr sz="1400" spc="11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цель,</a:t>
            </a:r>
            <a:r>
              <a:rPr sz="1400" spc="11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прототипы</a:t>
            </a:r>
            <a:r>
              <a:rPr sz="1400" spc="11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изобретения,</a:t>
            </a:r>
            <a:r>
              <a:rPr sz="1400" spc="11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11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модификации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496" y="3080844"/>
            <a:ext cx="69470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Цель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4569" y="3080384"/>
            <a:ext cx="1372679" cy="466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изобретения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84652" y="3080384"/>
            <a:ext cx="124547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Безопасное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44441" y="3080384"/>
            <a:ext cx="36630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32376" y="3080384"/>
            <a:ext cx="108362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надежное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33541" y="3080384"/>
            <a:ext cx="105950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удаление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3496" y="3293744"/>
            <a:ext cx="704171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рентгеноконтрастных</a:t>
            </a:r>
            <a:r>
              <a:rPr sz="1400" spc="4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инородных</a:t>
            </a:r>
            <a:r>
              <a:rPr sz="1400" spc="4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тел</a:t>
            </a:r>
            <a:r>
              <a:rPr sz="1400" spc="4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4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4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простых</a:t>
            </a:r>
            <a:r>
              <a:rPr sz="1400" spc="4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4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дешевых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средств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3496" y="3784472"/>
            <a:ext cx="7040898" cy="89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Ближайшие</a:t>
            </a:r>
            <a:r>
              <a:rPr sz="1400" spc="9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прототипы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99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Относительный</a:t>
            </a:r>
            <a:r>
              <a:rPr sz="1400" spc="9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рентгенологический</a:t>
            </a:r>
            <a:r>
              <a:rPr sz="1400" spc="10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накожной</a:t>
            </a:r>
            <a:r>
              <a:rPr sz="1400" spc="2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маркировки</a:t>
            </a:r>
            <a:r>
              <a:rPr sz="1400" spc="2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2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22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операционный</a:t>
            </a:r>
            <a:r>
              <a:rPr sz="1400" spc="23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2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локации,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выбора и обеспечения доступа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 инородному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3496" y="4488941"/>
            <a:ext cx="4788639" cy="102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Технические</a:t>
            </a:r>
            <a:r>
              <a:rPr sz="1400" spc="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модификации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прототипов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1.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Прямая накожная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Графическая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локация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93496" y="5321045"/>
            <a:ext cx="703871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  <a:r>
              <a:rPr sz="1400" spc="13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Графический</a:t>
            </a:r>
            <a:r>
              <a:rPr sz="1400" spc="14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12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накожная</a:t>
            </a:r>
            <a:r>
              <a:rPr sz="1400" spc="1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3496" y="5811773"/>
            <a:ext cx="704038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  <a:r>
              <a:rPr sz="1400" spc="25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Обеспечение</a:t>
            </a:r>
            <a:r>
              <a:rPr sz="1400" spc="24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2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2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spc="2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2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3496" y="6302755"/>
            <a:ext cx="384720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Результаты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решения технических задач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93496" y="6580123"/>
            <a:ext cx="7041195" cy="1105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</a:t>
            </a:r>
            <a:r>
              <a:rPr sz="1400" spc="6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</a:t>
            </a:r>
            <a:r>
              <a:rPr sz="1400" spc="6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решаются</a:t>
            </a:r>
            <a:r>
              <a:rPr sz="1400" spc="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устройств,</a:t>
            </a:r>
            <a:r>
              <a:rPr sz="1400" spc="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названных</a:t>
            </a:r>
            <a:r>
              <a:rPr sz="1400" spc="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Сетка</a:t>
            </a:r>
            <a:r>
              <a:rPr sz="1400" spc="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условиях</a:t>
            </a:r>
            <a:r>
              <a:rPr sz="1400" spc="1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дефицита</a:t>
            </a:r>
            <a:r>
              <a:rPr sz="1400" spc="1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можно</a:t>
            </a:r>
            <a:r>
              <a:rPr sz="1400" spc="1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использовать</a:t>
            </a:r>
            <a:r>
              <a:rPr sz="1400" spc="20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подходящую</a:t>
            </a:r>
            <a:r>
              <a:rPr sz="1400" spc="2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металлическую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строительную</a:t>
            </a:r>
            <a:r>
              <a:rPr sz="1400" spc="7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сетку,</a:t>
            </a:r>
            <a:r>
              <a:rPr sz="1400" spc="7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</a:t>
            </a:r>
            <a:r>
              <a:rPr sz="1400" spc="6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простейшую</a:t>
            </a:r>
            <a:r>
              <a:rPr sz="1400" spc="7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Скобу</a:t>
            </a:r>
            <a:r>
              <a:rPr sz="1400" spc="6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изготовить</a:t>
            </a:r>
            <a:r>
              <a:rPr sz="1400" spc="7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6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ближайшей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мастерской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3496" y="7497571"/>
            <a:ext cx="7042542" cy="1319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Концепция</a:t>
            </a:r>
            <a:r>
              <a:rPr sz="1400" spc="5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5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5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56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Как</a:t>
            </a:r>
            <a:r>
              <a:rPr sz="1400" spc="5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минимум</a:t>
            </a:r>
            <a:r>
              <a:rPr sz="1400" spc="5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фронтальная,</a:t>
            </a:r>
            <a:r>
              <a:rPr sz="1400" spc="5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латеральная</a:t>
            </a:r>
            <a:r>
              <a:rPr sz="1400" spc="3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рентгенограммы</a:t>
            </a:r>
            <a:r>
              <a:rPr sz="1400" spc="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3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3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фиксированной</a:t>
            </a:r>
            <a:r>
              <a:rPr sz="1400" spc="39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3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них</a:t>
            </a:r>
            <a:r>
              <a:rPr sz="1400" spc="3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Сеткой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позволяют</a:t>
            </a:r>
            <a:r>
              <a:rPr sz="1400" spc="14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определить</a:t>
            </a:r>
            <a:r>
              <a:rPr sz="1400" spc="14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координаты</a:t>
            </a:r>
            <a:r>
              <a:rPr sz="1400" spc="14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ячеек,</a:t>
            </a:r>
            <a:r>
              <a:rPr sz="1400" spc="14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146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инородное</a:t>
            </a:r>
            <a:r>
              <a:rPr sz="1400" spc="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5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Выявление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этих</a:t>
            </a:r>
            <a:r>
              <a:rPr sz="1400" spc="5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</a:t>
            </a:r>
            <a:r>
              <a:rPr sz="1400" spc="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Сетке</a:t>
            </a:r>
            <a:r>
              <a:rPr sz="1400" spc="5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окраска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ограниченной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ими</a:t>
            </a:r>
            <a:r>
              <a:rPr sz="1400" spc="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завершают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2</a:t>
            </a:r>
          </a:p>
        </p:txBody>
      </p:sp>
      <p:sp>
        <p:nvSpPr>
          <p:cNvPr id="30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31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2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33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3496" y="713971"/>
            <a:ext cx="7041905" cy="1319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Порядок</a:t>
            </a:r>
            <a:r>
              <a:rPr sz="1400" spc="5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6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5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57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8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5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поперечного</a:t>
            </a:r>
            <a:r>
              <a:rPr sz="1400" spc="5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исследуемых</a:t>
            </a:r>
            <a:r>
              <a:rPr sz="1400" spc="1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1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масштабе</a:t>
            </a:r>
            <a:r>
              <a:rPr sz="1400" spc="13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1:1;</a:t>
            </a:r>
            <a:r>
              <a:rPr sz="1400" spc="12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2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1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прямых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марок</a:t>
            </a:r>
            <a:r>
              <a:rPr sz="1400" spc="5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5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5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1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проведение</a:t>
            </a:r>
            <a:r>
              <a:rPr sz="1400" spc="5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через</a:t>
            </a:r>
            <a:r>
              <a:rPr sz="1400" spc="5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5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фронтальной</a:t>
            </a:r>
            <a:r>
              <a:rPr sz="1400" spc="8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83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латеральной</a:t>
            </a:r>
            <a:r>
              <a:rPr sz="1400" spc="8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плоскостей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83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83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  <a:r>
              <a:rPr sz="1400" spc="8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точкой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Х, указывающей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место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496" y="1845055"/>
            <a:ext cx="7042270" cy="1533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Суть</a:t>
            </a:r>
            <a:r>
              <a:rPr sz="1400" spc="4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4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3-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ей</a:t>
            </a:r>
            <a:r>
              <a:rPr sz="1400" spc="4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9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Оценка</a:t>
            </a:r>
            <a:r>
              <a:rPr sz="1400" spc="4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4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изображении</a:t>
            </a:r>
            <a:r>
              <a:rPr sz="1400" spc="5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  <a:r>
              <a:rPr sz="1400" spc="4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близости</a:t>
            </a:r>
            <a:r>
              <a:rPr sz="1400" spc="3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3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30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3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крупным</a:t>
            </a:r>
            <a:r>
              <a:rPr sz="1400" spc="3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сосудам,</a:t>
            </a:r>
            <a:r>
              <a:rPr sz="1400" spc="3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нервам,</a:t>
            </a:r>
            <a:r>
              <a:rPr sz="1400" spc="3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</a:t>
            </a:r>
            <a:r>
              <a:rPr sz="1400" spc="3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позволит</a:t>
            </a:r>
            <a:r>
              <a:rPr sz="1400" spc="3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выбрать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линию</a:t>
            </a:r>
            <a:r>
              <a:rPr sz="1400" spc="1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9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Решение</a:t>
            </a:r>
            <a:r>
              <a:rPr sz="1400" spc="1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1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продолжит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18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7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маркой</a:t>
            </a:r>
            <a:r>
              <a:rPr sz="1400" spc="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34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накожной</a:t>
            </a:r>
            <a:r>
              <a:rPr sz="1400" spc="3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3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3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38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36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продление</a:t>
            </a:r>
          </a:p>
          <a:p>
            <a:pPr marL="0" marR="0">
              <a:lnSpc>
                <a:spcPts val="1571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73" dirty="0">
                <a:solidFill>
                  <a:srgbClr val="000000"/>
                </a:solidFill>
                <a:latin typeface="LVTEHH+Arial"/>
                <a:cs typeface="LVTEHH+Arial"/>
              </a:rPr>
              <a:t>Y-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</a:t>
            </a:r>
            <a:r>
              <a:rPr sz="1400" spc="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  <a:r>
              <a:rPr sz="1400" spc="7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6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4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  <a:r>
              <a:rPr sz="1400" spc="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маркой</a:t>
            </a:r>
            <a:r>
              <a:rPr sz="1400" spc="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4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496" y="3189604"/>
            <a:ext cx="704044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Цель</a:t>
            </a:r>
            <a:r>
              <a:rPr sz="1400" spc="7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7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7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–</a:t>
            </a:r>
            <a:r>
              <a:rPr sz="1400" spc="7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минимизация</a:t>
            </a:r>
            <a:r>
              <a:rPr sz="1400" spc="7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ошибок</a:t>
            </a:r>
            <a:r>
              <a:rPr sz="1400" spc="6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реализации</a:t>
            </a:r>
            <a:r>
              <a:rPr sz="1400" spc="7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выбранного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496" y="3402964"/>
            <a:ext cx="152112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8204" y="3402964"/>
            <a:ext cx="97514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6722" y="3402964"/>
            <a:ext cx="86883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Задача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37303" y="3402964"/>
            <a:ext cx="107378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решается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12308" y="3402964"/>
            <a:ext cx="127005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496" y="3616324"/>
            <a:ext cx="7040967" cy="1105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6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66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Ее</a:t>
            </a:r>
            <a:r>
              <a:rPr sz="1400" spc="6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одновременно</a:t>
            </a:r>
            <a:r>
              <a:rPr sz="1400" spc="6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опорной</a:t>
            </a:r>
            <a:r>
              <a:rPr sz="1400" spc="6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иглой</a:t>
            </a:r>
            <a:r>
              <a:rPr sz="1400" spc="6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проводят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внутри</a:t>
            </a:r>
            <a:r>
              <a:rPr sz="1400" spc="3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соосных</a:t>
            </a:r>
            <a:r>
              <a:rPr sz="1400" spc="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каналов</a:t>
            </a:r>
            <a:r>
              <a:rPr sz="1400" spc="3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  <a:r>
              <a:rPr sz="1400" spc="3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Скобы,</a:t>
            </a:r>
            <a:r>
              <a:rPr sz="1400" spc="2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  <a:r>
              <a:rPr sz="1400" spc="3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вводят</a:t>
            </a:r>
            <a:r>
              <a:rPr sz="1400" spc="32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30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3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28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3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28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направлении</a:t>
            </a:r>
            <a:r>
              <a:rPr sz="1400" spc="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1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11" dirty="0">
                <a:solidFill>
                  <a:srgbClr val="000000"/>
                </a:solidFill>
                <a:latin typeface="LVTEHH+Arial"/>
                <a:cs typeface="LVTEHH+Arial"/>
              </a:rPr>
              <a:t>X.</a:t>
            </a:r>
            <a:r>
              <a:rPr sz="1400" spc="7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Удалив</a:t>
            </a:r>
            <a:r>
              <a:rPr sz="1400" spc="1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Скобу</a:t>
            </a:r>
            <a:r>
              <a:rPr sz="1400" spc="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опорную</a:t>
            </a:r>
            <a:r>
              <a:rPr sz="1400" spc="9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иглу,</a:t>
            </a:r>
            <a:r>
              <a:rPr sz="1400" spc="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можно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приступать</a:t>
            </a:r>
            <a:r>
              <a:rPr sz="1400" spc="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разрезу,</a:t>
            </a:r>
            <a:r>
              <a:rPr sz="1400" spc="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этом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скальпель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должен скользить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496" y="4747110"/>
            <a:ext cx="4548922" cy="743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4664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LKFGQM+Arial,Bold"/>
                <a:cs typeface="LKFGQM+Arial,Bold"/>
              </a:rPr>
              <a:t>Описание</a:t>
            </a:r>
            <a:r>
              <a:rPr sz="1400" b="1" spc="-33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spc="-11" dirty="0">
                <a:solidFill>
                  <a:srgbClr val="000000"/>
                </a:solidFill>
                <a:latin typeface="LKFGQM+Arial,Bold"/>
                <a:cs typeface="LKFGQM+Arial,Bold"/>
              </a:rPr>
              <a:t>чертежей.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Чертежи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представляют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496" y="5302122"/>
            <a:ext cx="140013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1 -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496" y="5579490"/>
            <a:ext cx="7040236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</a:t>
            </a:r>
            <a:r>
              <a:rPr sz="1400" spc="3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</a:t>
            </a:r>
            <a:r>
              <a:rPr sz="1400" spc="6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тела,</a:t>
            </a:r>
            <a:r>
              <a:rPr sz="1400" spc="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то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есть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решение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 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496" y="6070218"/>
            <a:ext cx="47343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3 -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Иллюстрацию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 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ей задач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3496" y="6347586"/>
            <a:ext cx="7041755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5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</a:t>
            </a:r>
            <a:r>
              <a:rPr sz="1400" spc="46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45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Установку</a:t>
            </a:r>
            <a:r>
              <a:rPr sz="1400" spc="4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46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4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4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4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Скобы,</a:t>
            </a:r>
            <a:r>
              <a:rPr sz="1400" spc="4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то</a:t>
            </a:r>
            <a:r>
              <a:rPr sz="1400" spc="4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есть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решение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43632" y="7051928"/>
            <a:ext cx="301323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-10" dirty="0">
                <a:solidFill>
                  <a:srgbClr val="000000"/>
                </a:solidFill>
                <a:latin typeface="LKFGQM+Arial,Bold"/>
                <a:cs typeface="LKFGQM+Arial,Bold"/>
              </a:rPr>
              <a:t>Осуществление</a:t>
            </a:r>
            <a:r>
              <a:rPr sz="1400" b="1" spc="56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dirty="0">
                <a:solidFill>
                  <a:srgbClr val="000000"/>
                </a:solidFill>
                <a:latin typeface="LKFGQM+Arial,Bold"/>
                <a:cs typeface="LKFGQM+Arial,Bold"/>
              </a:rPr>
              <a:t>изобретения.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3496" y="7329296"/>
            <a:ext cx="7039270" cy="892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Перечень</a:t>
            </a:r>
            <a:r>
              <a:rPr sz="1400" spc="11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приведенных</a:t>
            </a:r>
            <a:r>
              <a:rPr sz="1400" spc="108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здесь</a:t>
            </a:r>
            <a:r>
              <a:rPr sz="1400" spc="11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действий</a:t>
            </a:r>
            <a:r>
              <a:rPr sz="1400" spc="11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является</a:t>
            </a:r>
            <a:r>
              <a:rPr sz="1400" spc="11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универсальным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описанием</a:t>
            </a:r>
            <a:r>
              <a:rPr sz="1400" spc="4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Способа</a:t>
            </a:r>
            <a:r>
              <a:rPr sz="1400" spc="4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3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примере</a:t>
            </a:r>
            <a:r>
              <a:rPr sz="1400" spc="40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осколочного</a:t>
            </a:r>
            <a:r>
              <a:rPr sz="1400" spc="4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ранения</a:t>
            </a:r>
            <a:r>
              <a:rPr sz="1400" spc="4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правого</a:t>
            </a:r>
            <a:r>
              <a:rPr sz="1400" spc="4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Цифрами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1-4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означены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3496" y="8033435"/>
            <a:ext cx="218705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1.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Сетка,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включающая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3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22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3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24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52536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950" y="142665"/>
            <a:ext cx="1103162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6" dirty="0">
                <a:solidFill>
                  <a:srgbClr val="000000"/>
                </a:solidFill>
                <a:latin typeface="LVTEHH+Arial"/>
                <a:cs typeface="LVTEHH+Arial"/>
              </a:rPr>
              <a:t>1.1.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57" dirty="0">
                <a:solidFill>
                  <a:srgbClr val="000000"/>
                </a:solidFill>
                <a:latin typeface="JFGKCI+Arial"/>
                <a:cs typeface="JFGKCI+Arial"/>
              </a:rPr>
              <a:t>рамку,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950" y="420309"/>
            <a:ext cx="147280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1.2.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проволоку,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8950" y="697677"/>
            <a:ext cx="117948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1.3.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ячейки,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950" y="975045"/>
            <a:ext cx="176906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1.4.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разметку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7" dirty="0">
                <a:solidFill>
                  <a:srgbClr val="000000"/>
                </a:solidFill>
                <a:latin typeface="JFGKCI+Arial"/>
                <a:cs typeface="JFGKCI+Arial"/>
              </a:rPr>
              <a:t>поля,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8950" y="1252413"/>
            <a:ext cx="153444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1.5.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фиксаторы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8950" y="1529781"/>
            <a:ext cx="2840800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2.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Правое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бедро,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включающее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2.1.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бедренную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кость,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8950" y="2084771"/>
            <a:ext cx="209068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2.2.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седалищный</a:t>
            </a:r>
            <a:r>
              <a:rPr sz="1400" spc="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нерв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8950" y="2362139"/>
            <a:ext cx="5440078" cy="268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2.3.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глубокую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артерию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и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62" dirty="0">
                <a:solidFill>
                  <a:srgbClr val="000000"/>
                </a:solidFill>
                <a:latin typeface="JFGKCI+Arial"/>
                <a:cs typeface="JFGKCI+Arial"/>
              </a:rPr>
              <a:t>вену,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2.4.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бедренную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артерию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и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62" dirty="0">
                <a:solidFill>
                  <a:srgbClr val="000000"/>
                </a:solidFill>
                <a:latin typeface="JFGKCI+Arial"/>
                <a:cs typeface="JFGKCI+Arial"/>
              </a:rPr>
              <a:t>вену,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2.5.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подкожный</a:t>
            </a:r>
            <a:r>
              <a:rPr sz="1400" spc="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нерв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нерв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-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широкой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медиальной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мышце,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2.6.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большую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подкожную</a:t>
            </a:r>
            <a:r>
              <a:rPr sz="1400" spc="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вену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Фронтальная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передняя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марка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Латеральная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наружная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марка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5.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Латеральная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внутренняя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марка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71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6.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Вертикаль,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проведенная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границе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а</a:t>
            </a:r>
            <a:r>
              <a:rPr sz="1400" spc="-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b.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7.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Горизонталь,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проведенная</a:t>
            </a:r>
            <a:r>
              <a:rPr sz="1400" spc="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границе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c</a:t>
            </a:r>
            <a:r>
              <a:rPr sz="1400" spc="-5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8950" y="4858832"/>
            <a:ext cx="7043983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8.</a:t>
            </a:r>
            <a:r>
              <a:rPr sz="1400" spc="9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64" dirty="0">
                <a:solidFill>
                  <a:srgbClr val="000000"/>
                </a:solidFill>
                <a:latin typeface="JFGKCI+Arial"/>
                <a:cs typeface="JFGKCI+Arial"/>
              </a:rPr>
              <a:t>Точк</a:t>
            </a:r>
            <a:r>
              <a:rPr sz="1400" spc="-3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</a:t>
            </a:r>
            <a:r>
              <a:rPr sz="1400" spc="5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X</a:t>
            </a:r>
            <a:r>
              <a:rPr sz="1400" spc="5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пересечении</a:t>
            </a:r>
            <a:r>
              <a:rPr sz="1400" spc="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вертикали</a:t>
            </a:r>
            <a:r>
              <a:rPr sz="1400" spc="1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</a:t>
            </a:r>
            <a:r>
              <a:rPr sz="1400" spc="5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горизонтали</a:t>
            </a:r>
            <a:r>
              <a:rPr sz="1400" spc="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7</a:t>
            </a:r>
            <a:r>
              <a:rPr sz="1400" spc="5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местонахождения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8950" y="5349560"/>
            <a:ext cx="303884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9.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Линия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950" y="5626928"/>
            <a:ext cx="4386885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10.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Марка</a:t>
            </a:r>
            <a:r>
              <a:rPr sz="1400" spc="-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-7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6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точка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кожи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линией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9.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61" dirty="0">
                <a:solidFill>
                  <a:srgbClr val="000000"/>
                </a:solidFill>
                <a:latin typeface="LVTEHH+Arial"/>
                <a:cs typeface="LVTEHH+Arial"/>
              </a:rPr>
              <a:t>11.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Отрезок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между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марками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-8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5.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8950" y="6181918"/>
            <a:ext cx="328070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12.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Линия,</a:t>
            </a:r>
            <a:r>
              <a:rPr sz="1400" spc="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продолжающая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линию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9.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8950" y="6459286"/>
            <a:ext cx="4490288" cy="74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13.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Марка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-6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6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точка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кожи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линией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12.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14.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Отрезок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между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марками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</a:t>
            </a:r>
            <a:r>
              <a:rPr sz="1400" spc="-7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LVTEHH+Arial"/>
                <a:cs typeface="LVTEHH+Arial"/>
              </a:rPr>
              <a:t>Z.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8950" y="7014022"/>
            <a:ext cx="222388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15.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Скоба,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включающая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8950" y="7291390"/>
            <a:ext cx="547689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15.1.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штангу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скобы,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выполненную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-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виде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спаренных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трубок,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950" y="7568758"/>
            <a:ext cx="7046116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15.2.</a:t>
            </a:r>
            <a:r>
              <a:rPr sz="1400" spc="23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2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9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виде</a:t>
            </a:r>
            <a:r>
              <a:rPr sz="1400" spc="2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спаренных</a:t>
            </a:r>
            <a:r>
              <a:rPr sz="1400" spc="2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трубок,</a:t>
            </a:r>
            <a:r>
              <a:rPr sz="1400" spc="2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имеющих</a:t>
            </a:r>
            <a:r>
              <a:rPr sz="1400" spc="2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соосные</a:t>
            </a:r>
            <a:r>
              <a:rPr sz="1400" spc="2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отверстия</a:t>
            </a:r>
            <a:r>
              <a:rPr sz="1400" spc="2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54" dirty="0">
                <a:solidFill>
                  <a:srgbClr val="000000"/>
                </a:solidFill>
                <a:latin typeface="JFGKCI+Arial"/>
                <a:cs typeface="JFGKCI+Arial"/>
              </a:rPr>
              <a:t>игл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15.5</a:t>
            </a:r>
            <a:r>
              <a:rPr sz="1400" spc="-3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15.6,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8950" y="8059486"/>
            <a:ext cx="7046045" cy="67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15.3.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47" dirty="0">
                <a:solidFill>
                  <a:srgbClr val="000000"/>
                </a:solidFill>
                <a:latin typeface="JFGKCI+Arial"/>
                <a:cs typeface="JFGKCI+Arial"/>
              </a:rPr>
              <a:t>деталь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-5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перпендикулярными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отверстиями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смещения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  <a:p>
            <a:pPr marL="0" marR="0">
              <a:lnSpc>
                <a:spcPts val="1571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штанги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LVTEHH+Arial"/>
                <a:cs typeface="LVTEHH+Arial"/>
              </a:rPr>
              <a:t>15.1,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8950" y="8550519"/>
            <a:ext cx="609961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15.4.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винты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7" dirty="0">
                <a:solidFill>
                  <a:srgbClr val="000000"/>
                </a:solidFill>
                <a:latin typeface="JFGKCI+Arial"/>
                <a:cs typeface="JFGKCI+Arial"/>
              </a:rPr>
              <a:t>детали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15.3,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фиксирующие</a:t>
            </a:r>
            <a:r>
              <a:rPr sz="1400" spc="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-4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5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штангу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15.1,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23" name="object 4"/>
          <p:cNvSpPr>
            <a:spLocks noChangeArrowheads="1"/>
          </p:cNvSpPr>
          <p:nvPr/>
        </p:nvSpPr>
        <p:spPr bwMode="auto">
          <a:xfrm>
            <a:off x="5762625" y="-1587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4" name="object 2">
            <a:hlinkClick r:id="" action="ppaction://hlinkshowjump?jump=nextslide"/>
          </p:cNvPr>
          <p:cNvSpPr txBox="1"/>
          <p:nvPr/>
        </p:nvSpPr>
        <p:spPr>
          <a:xfrm>
            <a:off x="5659437" y="-36512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25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274638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699" y="415543"/>
            <a:ext cx="185439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15.5.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опорную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иглу,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699" y="692911"/>
            <a:ext cx="257434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ориентирующую иглу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699" y="970279"/>
            <a:ext cx="7017435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Порядок</a:t>
            </a:r>
            <a:r>
              <a:rPr sz="1400" spc="3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реализации</a:t>
            </a:r>
            <a:r>
              <a:rPr sz="1400" spc="3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Способа</a:t>
            </a:r>
            <a:r>
              <a:rPr sz="1400" spc="3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соответствует</a:t>
            </a:r>
            <a:r>
              <a:rPr sz="1400" spc="3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решению</a:t>
            </a:r>
            <a:r>
              <a:rPr sz="1400" spc="3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3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технических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2699" y="1461388"/>
            <a:ext cx="7017603" cy="174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1.</a:t>
            </a:r>
            <a:r>
              <a:rPr sz="1400" spc="27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Прямая</a:t>
            </a:r>
            <a:r>
              <a:rPr sz="1400" spc="28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накожная</a:t>
            </a:r>
            <a:r>
              <a:rPr sz="1400" spc="2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  <a:r>
              <a:rPr sz="1400" spc="2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spc="2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26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2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27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LVTEHH+Arial"/>
                <a:cs typeface="LVTEHH+Arial"/>
              </a:rPr>
              <a:t>2)</a:t>
            </a:r>
            <a:r>
              <a:rPr sz="1400" spc="27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требует</a:t>
            </a:r>
            <a:r>
              <a:rPr sz="1400" spc="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двух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трѐх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четырѐх</a:t>
            </a:r>
            <a:r>
              <a:rPr sz="1400" spc="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шагов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Первый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шаг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2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2.1)</a:t>
            </a:r>
            <a:r>
              <a:rPr sz="1400" spc="3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даст</a:t>
            </a:r>
            <a:r>
              <a:rPr sz="1400" spc="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марку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</a:t>
            </a:r>
            <a:r>
              <a:rPr sz="1400" spc="4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передней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поверхности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Он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Фиксацию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сетки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на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передней поверхности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Фронтальную переднюю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рентгенографию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Определение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рентгенограмме</a:t>
            </a:r>
            <a:r>
              <a:rPr sz="1400" spc="1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координат</a:t>
            </a:r>
            <a:r>
              <a:rPr sz="1400" spc="2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ячеек,</a:t>
            </a:r>
            <a:r>
              <a:rPr sz="1400" spc="1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2699" y="2954908"/>
            <a:ext cx="616440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 кожи внутри ячеек,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699" y="3232276"/>
            <a:ext cx="7018356" cy="1532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Второй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шаг</a:t>
            </a:r>
            <a:r>
              <a:rPr sz="1400" spc="1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2.2)</a:t>
            </a:r>
            <a:r>
              <a:rPr sz="1400" spc="10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даст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марку</a:t>
            </a:r>
            <a:r>
              <a:rPr sz="1400" spc="1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</a:t>
            </a:r>
            <a:r>
              <a:rPr sz="1400" spc="11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наружной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поверхности</a:t>
            </a:r>
            <a:r>
              <a:rPr sz="1400" spc="1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Он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1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Фиксацию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сетки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на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наружной поверхности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Латеральную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наружную</a:t>
            </a:r>
            <a:r>
              <a:rPr sz="1400" spc="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рентгенографию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Определение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рентгенограмме</a:t>
            </a:r>
            <a:r>
              <a:rPr sz="1400" spc="1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координат</a:t>
            </a:r>
            <a:r>
              <a:rPr sz="1400" spc="2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ячеек,</a:t>
            </a:r>
            <a:r>
              <a:rPr sz="1400" spc="1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2699" y="4512690"/>
            <a:ext cx="616440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 кожи внутри ячеек,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2699" y="4790058"/>
            <a:ext cx="7017226" cy="1746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Необходимость</a:t>
            </a:r>
            <a:r>
              <a:rPr sz="1400" spc="9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третьего</a:t>
            </a:r>
            <a:r>
              <a:rPr sz="1400" spc="98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шага</a:t>
            </a:r>
            <a:r>
              <a:rPr sz="1400" spc="9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97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97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2.3)</a:t>
            </a:r>
            <a:r>
              <a:rPr sz="1400" spc="96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дающего</a:t>
            </a:r>
            <a:r>
              <a:rPr sz="1400" spc="9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марку</a:t>
            </a:r>
            <a:r>
              <a:rPr sz="1400" spc="9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5,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определила</a:t>
            </a:r>
            <a:r>
              <a:rPr sz="1400" spc="5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удаленность</a:t>
            </a:r>
            <a:r>
              <a:rPr sz="1400" spc="5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spc="5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от</a:t>
            </a:r>
            <a:r>
              <a:rPr sz="1400" spc="5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кожи,</a:t>
            </a:r>
            <a:r>
              <a:rPr sz="1400" spc="55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видимая</a:t>
            </a:r>
            <a:r>
              <a:rPr sz="1400" spc="54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латеральной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наружной рентгенограмме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Третий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шаг 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Фиксацию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сетки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на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внутренней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поверхности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71"/>
              </a:lnSpc>
              <a:spcBef>
                <a:spcPts val="1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Латеральную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внутреннюю рентгенографию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Определение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рентгенограмме</a:t>
            </a:r>
            <a:r>
              <a:rPr sz="1400" spc="1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координат</a:t>
            </a:r>
            <a:r>
              <a:rPr sz="1400" spc="2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ячеек,</a:t>
            </a:r>
            <a:r>
              <a:rPr sz="1400" spc="1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2699" y="6283832"/>
            <a:ext cx="616440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 кожи внутри ячеек,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осколок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2699" y="6561200"/>
            <a:ext cx="7017842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Четвертый</a:t>
            </a:r>
            <a:r>
              <a:rPr sz="1400" spc="1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шаг,</a:t>
            </a:r>
            <a:r>
              <a:rPr sz="1400" spc="2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дающий</a:t>
            </a:r>
            <a:r>
              <a:rPr sz="1400" spc="1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марку</a:t>
            </a:r>
            <a:r>
              <a:rPr sz="1400" spc="1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5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задней</a:t>
            </a:r>
            <a:r>
              <a:rPr sz="1400" spc="1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поверхности</a:t>
            </a:r>
            <a:r>
              <a:rPr sz="1400" spc="17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бедра,</a:t>
            </a:r>
            <a:r>
              <a:rPr sz="1400" spc="1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данном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случае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нужен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699" y="7051928"/>
            <a:ext cx="7019136" cy="1319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 решении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 задачи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необходимо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иметь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в виду</a:t>
            </a:r>
            <a:r>
              <a:rPr sz="1400" spc="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следующее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Фокус</a:t>
            </a:r>
            <a:r>
              <a:rPr sz="1400" spc="13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</a:t>
            </a:r>
            <a:r>
              <a:rPr sz="1400" spc="128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производстве</a:t>
            </a:r>
            <a:r>
              <a:rPr sz="1400" spc="1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всех</a:t>
            </a:r>
            <a:r>
              <a:rPr sz="1400" spc="130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</a:t>
            </a:r>
            <a:r>
              <a:rPr sz="1400" spc="12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должен</a:t>
            </a:r>
            <a:r>
              <a:rPr sz="1400" spc="129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быть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одинаковым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71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должна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лежать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бедре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параллельно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рентгеновской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кассете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Маркировать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кожу можно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зеленкой,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хирургическими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швами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2699" y="8183091"/>
            <a:ext cx="6283578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Решение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 задачи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-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графической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локации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осколка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требует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Измерения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размеров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уровне марок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3,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4,</a:t>
            </a:r>
            <a:r>
              <a:rPr sz="1400" spc="-1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5.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5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7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8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19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277" y="583183"/>
            <a:ext cx="574374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Изображения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сечения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в масштабе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1:1</a:t>
            </a:r>
            <a:r>
              <a:rPr sz="1400" spc="-2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277" y="860551"/>
            <a:ext cx="7042863" cy="67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Измерения</a:t>
            </a:r>
            <a:r>
              <a:rPr sz="1400" spc="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фронтальной</a:t>
            </a:r>
            <a:r>
              <a:rPr sz="1400" spc="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рентгенограмме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длин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spc="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</a:t>
            </a:r>
            <a:r>
              <a:rPr sz="1400" spc="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b</a:t>
            </a:r>
            <a:r>
              <a:rPr sz="1400" spc="6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2.1).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277" y="1351660"/>
            <a:ext cx="3615507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Переноса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отрезков а 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b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277" y="1629028"/>
            <a:ext cx="614684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Проведения 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вертикали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границе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а 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b.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277" y="1906396"/>
            <a:ext cx="7043850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Измерения</a:t>
            </a:r>
            <a:r>
              <a:rPr sz="1400" spc="3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2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латеральной</a:t>
            </a:r>
            <a:r>
              <a:rPr sz="1400" spc="31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рентгенограмме</a:t>
            </a:r>
            <a:r>
              <a:rPr sz="1400" spc="3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spc="3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c</a:t>
            </a:r>
            <a:r>
              <a:rPr sz="1400" spc="31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d</a:t>
            </a:r>
            <a:r>
              <a:rPr sz="1400" spc="29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31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2.2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или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2.3).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277" y="2397124"/>
            <a:ext cx="360324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Переноса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отрезков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c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d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277" y="2674492"/>
            <a:ext cx="632561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Проведения 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горизонтали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7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 границе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c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2277" y="2951860"/>
            <a:ext cx="7042863" cy="679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Постановки</a:t>
            </a:r>
            <a:r>
              <a:rPr sz="1400" spc="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пересечении</a:t>
            </a:r>
            <a:r>
              <a:rPr sz="1400" spc="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вертикали</a:t>
            </a:r>
            <a:r>
              <a:rPr sz="1400" spc="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6</a:t>
            </a:r>
            <a:r>
              <a:rPr sz="1400" spc="5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горизонтали</a:t>
            </a:r>
            <a:r>
              <a:rPr sz="1400" spc="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7</a:t>
            </a:r>
            <a:r>
              <a:rPr sz="1400" spc="5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(см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286512" marR="0">
              <a:lnSpc>
                <a:spcPts val="1571"/>
              </a:lnSpc>
              <a:spcBef>
                <a:spcPts val="1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3).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2277" y="3442842"/>
            <a:ext cx="7042423" cy="89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Рентгенограммы</a:t>
            </a:r>
            <a:r>
              <a:rPr sz="1400" spc="6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увеличат</a:t>
            </a:r>
            <a:r>
              <a:rPr sz="1400" spc="6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размеры</a:t>
            </a:r>
            <a:r>
              <a:rPr sz="1400" spc="6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бедра,</a:t>
            </a:r>
            <a:r>
              <a:rPr sz="1400" spc="6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поэтому</a:t>
            </a:r>
            <a:r>
              <a:rPr sz="1400" spc="6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реальную</a:t>
            </a:r>
            <a:r>
              <a:rPr sz="1400" spc="6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длину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отрезков</a:t>
            </a:r>
            <a:r>
              <a:rPr sz="1400" spc="9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i="1" spc="-12" dirty="0">
                <a:solidFill>
                  <a:srgbClr val="000000"/>
                </a:solidFill>
                <a:latin typeface="UGNEPP+Arial,Italic"/>
                <a:cs typeface="UGNEPP+Arial,Italic"/>
              </a:rPr>
              <a:t>а,</a:t>
            </a:r>
            <a:r>
              <a:rPr sz="1400" spc="9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i="1" spc="-12" dirty="0">
                <a:solidFill>
                  <a:srgbClr val="000000"/>
                </a:solidFill>
                <a:latin typeface="WVKEKK+Arial,Italic"/>
                <a:cs typeface="WVKEKK+Arial,Italic"/>
              </a:rPr>
              <a:t>b,</a:t>
            </a:r>
            <a:r>
              <a:rPr sz="1400" i="1" spc="938" dirty="0">
                <a:solidFill>
                  <a:srgbClr val="000000"/>
                </a:solidFill>
                <a:latin typeface="WVKEKK+Arial,Italic"/>
                <a:cs typeface="WVKEKK+Arial,Italic"/>
              </a:rPr>
              <a:t> </a:t>
            </a:r>
            <a:r>
              <a:rPr sz="1400" i="1" dirty="0">
                <a:solidFill>
                  <a:srgbClr val="000000"/>
                </a:solidFill>
                <a:latin typeface="WVKEKK+Arial,Italic"/>
                <a:cs typeface="WVKEKK+Arial,Italic"/>
              </a:rPr>
              <a:t>c,</a:t>
            </a:r>
            <a:r>
              <a:rPr sz="1400" i="1" spc="918" dirty="0">
                <a:solidFill>
                  <a:srgbClr val="000000"/>
                </a:solidFill>
                <a:latin typeface="WVKEKK+Arial,Italic"/>
                <a:cs typeface="WVKEKK+Arial,Italic"/>
              </a:rPr>
              <a:t> </a:t>
            </a:r>
            <a:r>
              <a:rPr sz="1400" i="1" dirty="0">
                <a:solidFill>
                  <a:srgbClr val="000000"/>
                </a:solidFill>
                <a:latin typeface="WVKEKK+Arial,Italic"/>
                <a:cs typeface="WVKEKK+Arial,Italic"/>
              </a:rPr>
              <a:t>d</a:t>
            </a:r>
            <a:r>
              <a:rPr sz="1400" i="1" spc="930" dirty="0">
                <a:solidFill>
                  <a:srgbClr val="000000"/>
                </a:solidFill>
                <a:latin typeface="WVKEKK+Arial,Italic"/>
                <a:cs typeface="WVKEKK+Arial,Italic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надо</a:t>
            </a:r>
            <a:r>
              <a:rPr sz="1400" spc="9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определять</a:t>
            </a:r>
            <a:r>
              <a:rPr sz="1400" spc="9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9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9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поправочного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коэффициента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2277" y="4146930"/>
            <a:ext cx="7042305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  <a:r>
              <a:rPr sz="1400" spc="13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Графический</a:t>
            </a:r>
            <a:r>
              <a:rPr sz="1400" spc="1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1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накожная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включают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2277" y="4637658"/>
            <a:ext cx="6392210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Оценку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близости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 к зонам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риска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2.2-2.6</a:t>
            </a:r>
            <a:r>
              <a:rPr sz="1400" spc="-4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коже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 и проведение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 доступа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9.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2277" y="5192648"/>
            <a:ext cx="6420251" cy="1298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Постановку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-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9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Измерение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отрезка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11,</a:t>
            </a:r>
            <a:r>
              <a:rPr sz="1400" spc="2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соединяющего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-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5.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отрезка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9" dirty="0">
                <a:solidFill>
                  <a:srgbClr val="000000"/>
                </a:solidFill>
                <a:latin typeface="LVTEHH+Arial"/>
                <a:cs typeface="LVTEHH+Arial"/>
              </a:rPr>
              <a:t>11</a:t>
            </a:r>
            <a:r>
              <a:rPr sz="1400" spc="10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 кожу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и постановку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ней марки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91" dirty="0">
                <a:solidFill>
                  <a:srgbClr val="000000"/>
                </a:solidFill>
                <a:latin typeface="LVTEHH+Arial"/>
                <a:cs typeface="LVTEHH+Arial"/>
              </a:rPr>
              <a:t>Y.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Продление 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9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линией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12.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2277" y="6302120"/>
            <a:ext cx="6453551" cy="102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Постановку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12</a:t>
            </a:r>
            <a:r>
              <a:rPr sz="1400" spc="-1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Измерение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 3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отрезка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14,</a:t>
            </a:r>
            <a:r>
              <a:rPr sz="1400" spc="-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соединяющего марки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отрезка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14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бедро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и постановка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 марки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2277" y="7134225"/>
            <a:ext cx="7042716" cy="679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  <a:r>
              <a:rPr sz="1400" spc="42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  <a:r>
              <a:rPr sz="1400" spc="4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обеспечения</a:t>
            </a:r>
            <a:r>
              <a:rPr sz="1400" spc="4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4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43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4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осколку</a:t>
            </a:r>
            <a:r>
              <a:rPr sz="1400" spc="4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4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</a:p>
          <a:p>
            <a:pPr marL="286512" marR="0">
              <a:lnSpc>
                <a:spcPts val="1571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необходимо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2277" y="7625333"/>
            <a:ext cx="7042852" cy="67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Определить</a:t>
            </a:r>
            <a:r>
              <a:rPr sz="1400" spc="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6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</a:t>
            </a:r>
            <a:r>
              <a:rPr sz="1400" spc="4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безопасную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длину</a:t>
            </a:r>
            <a:r>
              <a:rPr sz="1400" spc="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игл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15.5,</a:t>
            </a:r>
            <a:r>
              <a:rPr sz="1400" spc="6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</a:t>
            </a:r>
            <a:r>
              <a:rPr sz="1400" spc="6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укоротить</a:t>
            </a:r>
            <a:r>
              <a:rPr sz="1400" spc="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их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заготовки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2277" y="8116036"/>
            <a:ext cx="346127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Стерилизовать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детали</a:t>
            </a:r>
            <a:r>
              <a:rPr sz="1400" spc="-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15.1-15.6.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2277" y="8393404"/>
            <a:ext cx="7042098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Вставить</a:t>
            </a:r>
            <a:r>
              <a:rPr sz="1400" spc="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2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штангу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15.1</a:t>
            </a:r>
            <a:r>
              <a:rPr sz="1400" spc="2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детали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15.3,</a:t>
            </a:r>
            <a:r>
              <a:rPr sz="1400" spc="3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как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изображено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6</a:t>
            </a:r>
          </a:p>
        </p:txBody>
      </p:sp>
      <p:sp>
        <p:nvSpPr>
          <p:cNvPr id="21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22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23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24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277" y="747521"/>
            <a:ext cx="7042716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Выровнять</a:t>
            </a:r>
            <a:r>
              <a:rPr sz="1400" spc="8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9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фиксировать</a:t>
            </a:r>
            <a:r>
              <a:rPr sz="1400" spc="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их</a:t>
            </a:r>
            <a:r>
              <a:rPr sz="1400" spc="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деталях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15.3</a:t>
            </a:r>
            <a:r>
              <a:rPr sz="1400" spc="8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9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винтов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15.4.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277" y="1238227"/>
            <a:ext cx="7043871" cy="46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Приблизить</a:t>
            </a:r>
            <a:r>
              <a:rPr sz="1400" spc="2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2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22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коже,</a:t>
            </a:r>
            <a:r>
              <a:rPr sz="1400" spc="2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фиксировать</a:t>
            </a:r>
            <a:r>
              <a:rPr sz="1400" spc="2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детали</a:t>
            </a:r>
            <a:r>
              <a:rPr sz="1400" spc="24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15.3</a:t>
            </a:r>
            <a:r>
              <a:rPr sz="1400" spc="22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штанге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789" y="1451863"/>
            <a:ext cx="66371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15.1.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277" y="1729231"/>
            <a:ext cx="7040497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Ввести</a:t>
            </a:r>
            <a:r>
              <a:rPr sz="1400" spc="3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3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15.5</a:t>
            </a:r>
            <a:r>
              <a:rPr sz="1400" spc="33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33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</a:t>
            </a:r>
            <a:r>
              <a:rPr sz="1400" spc="34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3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отверстия</a:t>
            </a:r>
            <a:r>
              <a:rPr sz="1400" spc="3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  <a:r>
              <a:rPr sz="1400" spc="3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15.2</a:t>
            </a:r>
            <a:r>
              <a:rPr sz="1400" spc="34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3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нацелить</a:t>
            </a:r>
            <a:r>
              <a:rPr sz="1400" spc="3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их</a:t>
            </a:r>
            <a:r>
              <a:rPr sz="1400" spc="3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центр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марок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91" dirty="0">
                <a:solidFill>
                  <a:srgbClr val="000000"/>
                </a:solidFill>
                <a:latin typeface="LVTEHH+Arial"/>
                <a:cs typeface="LVTEHH+Arial"/>
              </a:rPr>
              <a:t>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277" y="2219959"/>
            <a:ext cx="4688391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упора</a:t>
            </a:r>
            <a:r>
              <a:rPr sz="1400" spc="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вести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15.5,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</a:t>
            </a:r>
            <a:r>
              <a:rPr sz="1400" spc="-1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 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ткани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бедра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Откусить изогнутую часть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277" y="2774695"/>
            <a:ext cx="7040697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Развести</a:t>
            </a:r>
            <a:r>
              <a:rPr sz="1400" spc="2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бранши</a:t>
            </a:r>
            <a:r>
              <a:rPr sz="1400" spc="1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15.2,</a:t>
            </a:r>
            <a:r>
              <a:rPr sz="1400" spc="20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удалив</a:t>
            </a:r>
            <a:r>
              <a:rPr sz="1400" spc="2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иглу</a:t>
            </a:r>
            <a:r>
              <a:rPr sz="1400" spc="2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15.5</a:t>
            </a:r>
            <a:r>
              <a:rPr sz="1400" spc="18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9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оставив</a:t>
            </a:r>
            <a:r>
              <a:rPr sz="1400" spc="2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9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тканях</a:t>
            </a:r>
            <a:r>
              <a:rPr sz="1400" spc="1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часть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spc="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277" y="3265528"/>
            <a:ext cx="7040979" cy="892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Таким</a:t>
            </a:r>
            <a:r>
              <a:rPr sz="1400" spc="2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образом,</a:t>
            </a:r>
            <a:r>
              <a:rPr sz="1400" spc="25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итогом</a:t>
            </a:r>
            <a:r>
              <a:rPr sz="1400" spc="2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2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2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24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2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Способа</a:t>
            </a:r>
            <a:r>
              <a:rPr sz="1400" spc="2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2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целом</a:t>
            </a:r>
            <a:r>
              <a:rPr sz="1400" spc="24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будет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введенная</a:t>
            </a:r>
            <a:r>
              <a:rPr sz="1400" spc="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ткани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ориентирующая</a:t>
            </a:r>
            <a:r>
              <a:rPr sz="1400" spc="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игла</a:t>
            </a:r>
            <a:r>
              <a:rPr sz="1400" spc="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15.6.</a:t>
            </a:r>
            <a:r>
              <a:rPr sz="1400" spc="5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Разрез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вдоль</a:t>
            </a:r>
            <a:r>
              <a:rPr sz="1400" spc="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нее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приведет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скальпель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 осколку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7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2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3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14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02026" y="751355"/>
            <a:ext cx="123492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27" dirty="0">
                <a:solidFill>
                  <a:srgbClr val="000000"/>
                </a:solidFill>
                <a:latin typeface="LKFGQM+Arial,Bold"/>
                <a:cs typeface="LKFGQM+Arial,Bold"/>
              </a:rPr>
              <a:t>Реферат.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277" y="1055623"/>
            <a:ext cx="7043595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Изобретение</a:t>
            </a:r>
            <a:r>
              <a:rPr sz="1400" spc="2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преследует</a:t>
            </a:r>
            <a:r>
              <a:rPr sz="1400" spc="2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удаление</a:t>
            </a:r>
            <a:r>
              <a:rPr sz="1400" spc="1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рентгеноконтрастных</a:t>
            </a:r>
            <a:r>
              <a:rPr sz="1400" spc="1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инородных</a:t>
            </a:r>
            <a:r>
              <a:rPr sz="1400" spc="1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тел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помощью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простых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 дешевых средств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3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Реализация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Способа 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277" y="1546351"/>
            <a:ext cx="4840867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 маркировку инородного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Графическую</a:t>
            </a:r>
            <a:r>
              <a:rPr sz="1400" spc="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локацию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277" y="2101087"/>
            <a:ext cx="7040552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  <a:r>
              <a:rPr sz="1400" spc="12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Графический</a:t>
            </a:r>
            <a:r>
              <a:rPr sz="1400" spc="1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1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накожную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spc="1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2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277" y="2591815"/>
            <a:ext cx="7041075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  <a:r>
              <a:rPr sz="1400" spc="25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Обеспечение</a:t>
            </a:r>
            <a:r>
              <a:rPr sz="1400" spc="2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2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2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spc="2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2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277" y="3082924"/>
            <a:ext cx="7040243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Первая</a:t>
            </a:r>
            <a:r>
              <a:rPr sz="1400" spc="1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задача</a:t>
            </a:r>
            <a:r>
              <a:rPr sz="1400" spc="1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реализуется</a:t>
            </a:r>
            <a:r>
              <a:rPr sz="1400" spc="1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1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1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Сетки,</a:t>
            </a:r>
            <a:r>
              <a:rPr sz="1400" spc="1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четвертая</a:t>
            </a:r>
            <a:r>
              <a:rPr sz="1400" spc="1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6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посредством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277" y="3573652"/>
            <a:ext cx="7041908" cy="131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Концепция</a:t>
            </a:r>
            <a:r>
              <a:rPr sz="1400" spc="7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7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7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70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Фронтальная,</a:t>
            </a:r>
            <a:r>
              <a:rPr sz="1400" spc="7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  <a:r>
              <a:rPr sz="1400" spc="7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латеральная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рентгенограммы</a:t>
            </a:r>
            <a:r>
              <a:rPr sz="1400" spc="5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5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фиксированной</a:t>
            </a:r>
            <a:r>
              <a:rPr sz="1400" spc="6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них</a:t>
            </a:r>
            <a:r>
              <a:rPr sz="1400" spc="5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Сеткой</a:t>
            </a:r>
            <a:r>
              <a:rPr sz="1400" spc="6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позволяют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определить</a:t>
            </a:r>
            <a:r>
              <a:rPr sz="1400" spc="5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координаты</a:t>
            </a:r>
            <a:r>
              <a:rPr sz="1400" spc="5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ячеек,</a:t>
            </a:r>
            <a:r>
              <a:rPr sz="1400" spc="58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5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инородное</a:t>
            </a:r>
            <a:r>
              <a:rPr sz="1400" spc="56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тело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Выявление</a:t>
            </a:r>
            <a:r>
              <a:rPr sz="1400" spc="4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этих</a:t>
            </a:r>
            <a:r>
              <a:rPr sz="1400" spc="4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ячеек</a:t>
            </a:r>
            <a:r>
              <a:rPr sz="1400" spc="4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4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Сетке</a:t>
            </a:r>
            <a:r>
              <a:rPr sz="1400" spc="4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4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окраска</a:t>
            </a:r>
            <a:r>
              <a:rPr sz="1400" spc="4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ограниченной</a:t>
            </a:r>
            <a:r>
              <a:rPr sz="1400" spc="4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ими</a:t>
            </a:r>
            <a:r>
              <a:rPr sz="1400" spc="4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кожи</a:t>
            </a:r>
            <a:r>
              <a:rPr sz="1400" spc="4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завершают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2277" y="4704460"/>
            <a:ext cx="7041965" cy="131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Порядок</a:t>
            </a:r>
            <a:r>
              <a:rPr sz="1400" spc="5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5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5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58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7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5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поперечного</a:t>
            </a:r>
            <a:r>
              <a:rPr sz="1400" spc="5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исследуемых</a:t>
            </a:r>
            <a:r>
              <a:rPr sz="1400" spc="1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13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1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масштабе</a:t>
            </a:r>
            <a:r>
              <a:rPr sz="1400" spc="1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1:1;</a:t>
            </a:r>
            <a:r>
              <a:rPr sz="1400" spc="12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2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1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1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прямых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марок</a:t>
            </a:r>
            <a:r>
              <a:rPr sz="1400" spc="5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5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53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1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проведение</a:t>
            </a:r>
            <a:r>
              <a:rPr sz="1400" spc="5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через</a:t>
            </a:r>
            <a:r>
              <a:rPr sz="1400" spc="5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5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</a:p>
          <a:p>
            <a:pPr marL="0" marR="0">
              <a:lnSpc>
                <a:spcPts val="1568"/>
              </a:lnSpc>
              <a:spcBef>
                <a:spcPts val="1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фронтальной</a:t>
            </a:r>
            <a:r>
              <a:rPr sz="1400" spc="85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8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латеральной</a:t>
            </a:r>
            <a:r>
              <a:rPr sz="1400" spc="8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плоскостей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84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83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  <a:r>
              <a:rPr sz="1400" spc="8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  <a:r>
              <a:rPr sz="1400" spc="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точкой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Х, указывающей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место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2277" y="5835522"/>
            <a:ext cx="7043126" cy="1532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Суть</a:t>
            </a:r>
            <a:r>
              <a:rPr sz="1400" spc="4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решения</a:t>
            </a:r>
            <a:r>
              <a:rPr sz="1400" spc="5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LVTEHH+Arial"/>
                <a:cs typeface="LVTEHH+Arial"/>
              </a:rPr>
              <a:t>3-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ей</a:t>
            </a:r>
            <a:r>
              <a:rPr sz="1400" spc="4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9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Оценка</a:t>
            </a:r>
            <a:r>
              <a:rPr sz="1400" spc="5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5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изображении</a:t>
            </a:r>
            <a:r>
              <a:rPr sz="1400" spc="5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  <a:r>
              <a:rPr sz="1400" spc="4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близости</a:t>
            </a:r>
            <a:r>
              <a:rPr sz="1400" spc="3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3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31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3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крупным</a:t>
            </a:r>
            <a:r>
              <a:rPr sz="1400" spc="3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сосудам,</a:t>
            </a:r>
            <a:r>
              <a:rPr sz="1400" spc="32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нервам,</a:t>
            </a:r>
            <a:r>
              <a:rPr sz="1400" spc="3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</a:t>
            </a:r>
            <a:r>
              <a:rPr sz="1400" spc="30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позволит</a:t>
            </a:r>
            <a:r>
              <a:rPr sz="1400" spc="3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выбрать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линию</a:t>
            </a:r>
            <a:r>
              <a:rPr sz="1400" spc="19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92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Решение</a:t>
            </a:r>
            <a:r>
              <a:rPr sz="1400" spc="1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1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продолжит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  <a:r>
              <a:rPr sz="1400" spc="18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17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маркой</a:t>
            </a:r>
            <a:r>
              <a:rPr sz="1400" spc="37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34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накожной</a:t>
            </a:r>
            <a:r>
              <a:rPr sz="1400" spc="3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37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3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38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367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продление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линии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72" dirty="0">
                <a:solidFill>
                  <a:srgbClr val="000000"/>
                </a:solidFill>
                <a:latin typeface="LVTEHH+Arial"/>
                <a:cs typeface="LVTEHH+Arial"/>
              </a:rPr>
              <a:t>Y-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Х</a:t>
            </a:r>
            <a:r>
              <a:rPr sz="1400" spc="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</a:t>
            </a:r>
            <a:r>
              <a:rPr sz="1400" spc="5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  <a:r>
              <a:rPr sz="1400" spc="7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6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  <a:r>
              <a:rPr sz="1400" spc="6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-</a:t>
            </a:r>
            <a:r>
              <a:rPr sz="1400" spc="5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фиксация</a:t>
            </a:r>
            <a:r>
              <a:rPr sz="1400" spc="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маркой</a:t>
            </a:r>
            <a:r>
              <a:rPr sz="1400" spc="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4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7" dirty="0">
                <a:solidFill>
                  <a:srgbClr val="000000"/>
                </a:solidFill>
                <a:latin typeface="JFGKCI+Arial"/>
                <a:cs typeface="JFGKCI+Arial"/>
              </a:rPr>
              <a:t>второго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пересечения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 кожей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2277" y="7179944"/>
            <a:ext cx="7043004" cy="153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Цель</a:t>
            </a:r>
            <a:r>
              <a:rPr sz="1400" spc="7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7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задачи</a:t>
            </a:r>
            <a:r>
              <a:rPr sz="1400" spc="7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–</a:t>
            </a:r>
            <a:r>
              <a:rPr sz="1400" spc="7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минимизация</a:t>
            </a:r>
            <a:r>
              <a:rPr sz="1400" spc="7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ошибок</a:t>
            </a:r>
            <a:r>
              <a:rPr sz="1400" spc="70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реализации</a:t>
            </a:r>
            <a:r>
              <a:rPr sz="1400" spc="7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выбранного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3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3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13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помощью</a:t>
            </a:r>
            <a:r>
              <a:rPr sz="1400" spc="138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13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139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Ее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одновременно</a:t>
            </a:r>
            <a:r>
              <a:rPr sz="1400" spc="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опорной</a:t>
            </a:r>
            <a:r>
              <a:rPr sz="1400" spc="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иглой</a:t>
            </a:r>
            <a:r>
              <a:rPr sz="1400" spc="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проводят</a:t>
            </a:r>
            <a:r>
              <a:rPr sz="1400" spc="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внутри</a:t>
            </a:r>
            <a:r>
              <a:rPr sz="1400" spc="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соосных</a:t>
            </a:r>
            <a:r>
              <a:rPr sz="1400" spc="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каналов</a:t>
            </a:r>
            <a:r>
              <a:rPr sz="1400" spc="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бранш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Скобы,</a:t>
            </a:r>
            <a:r>
              <a:rPr sz="1400" spc="7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JFGKCI+Arial"/>
                <a:cs typeface="JFGKCI+Arial"/>
              </a:rPr>
              <a:t>затем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вводят</a:t>
            </a:r>
            <a:r>
              <a:rPr sz="1400" spc="8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8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Y</a:t>
            </a:r>
            <a:r>
              <a:rPr sz="1400" spc="4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Z</a:t>
            </a:r>
            <a:r>
              <a:rPr sz="1400" spc="4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направлении</a:t>
            </a:r>
            <a:r>
              <a:rPr sz="1400" spc="6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X.</a:t>
            </a:r>
            <a:r>
              <a:rPr sz="1400" spc="7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Удалив</a:t>
            </a:r>
            <a:r>
              <a:rPr sz="1400" spc="1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Скобу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опорную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иглу,</a:t>
            </a:r>
            <a:r>
              <a:rPr sz="1400" spc="1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можно</a:t>
            </a:r>
            <a:r>
              <a:rPr sz="1400" spc="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приступать</a:t>
            </a:r>
            <a:r>
              <a:rPr sz="1400" spc="8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разрезу,</a:t>
            </a:r>
            <a:r>
              <a:rPr sz="1400" spc="10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при</a:t>
            </a:r>
            <a:r>
              <a:rPr sz="1400" spc="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этом</a:t>
            </a:r>
            <a:r>
              <a:rPr sz="1400" spc="6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скальпель</a:t>
            </a:r>
            <a:r>
              <a:rPr sz="1400" spc="6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JFGKCI+Arial"/>
                <a:cs typeface="JFGKCI+Arial"/>
              </a:rPr>
              <a:t>должен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скользить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игле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2277" y="8524163"/>
            <a:ext cx="624148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Фиг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-1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иллюстрирует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результаты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решения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2-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ой,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3-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ей и 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4-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ой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задач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16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7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18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0813" y="513460"/>
            <a:ext cx="232610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-20" dirty="0">
                <a:solidFill>
                  <a:srgbClr val="000000"/>
                </a:solidFill>
                <a:latin typeface="LKFGQM+Arial,Bold"/>
                <a:cs typeface="LKFGQM+Arial,Bold"/>
              </a:rPr>
              <a:t>Формула</a:t>
            </a:r>
            <a:r>
              <a:rPr sz="1400" b="1" spc="58" dirty="0">
                <a:solidFill>
                  <a:srgbClr val="000000"/>
                </a:solidFill>
                <a:latin typeface="LKFGQM+Arial,Bold"/>
                <a:cs typeface="LKFGQM+Arial,Bold"/>
              </a:rPr>
              <a:t> </a:t>
            </a:r>
            <a:r>
              <a:rPr sz="1400" b="1" dirty="0">
                <a:solidFill>
                  <a:srgbClr val="000000"/>
                </a:solidFill>
                <a:latin typeface="LKFGQM+Arial,Bold"/>
                <a:cs typeface="LKFGQM+Arial,Bold"/>
              </a:rPr>
              <a:t>изобретения.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277" y="790828"/>
            <a:ext cx="7045848" cy="1105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1.</a:t>
            </a:r>
            <a:r>
              <a:rPr sz="1400" spc="170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1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накожной</a:t>
            </a:r>
            <a:r>
              <a:rPr sz="1400" spc="1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маркировки,</a:t>
            </a:r>
            <a:r>
              <a:rPr sz="1400" spc="1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локации</a:t>
            </a:r>
            <a:r>
              <a:rPr sz="1400" spc="1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рентгеноконтрастных</a:t>
            </a:r>
            <a:r>
              <a:rPr sz="1400" spc="1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инородных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тел,</a:t>
            </a:r>
            <a:r>
              <a:rPr sz="1400" spc="10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выбора</a:t>
            </a:r>
            <a:r>
              <a:rPr sz="1400" spc="10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10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обеспечения</a:t>
            </a:r>
            <a:r>
              <a:rPr sz="1400" spc="10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10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102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ним</a:t>
            </a:r>
            <a:r>
              <a:rPr sz="1400" spc="10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10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устройствами</a:t>
            </a:r>
            <a:r>
              <a:rPr sz="1400" spc="107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2" dirty="0">
                <a:solidFill>
                  <a:srgbClr val="000000"/>
                </a:solidFill>
                <a:latin typeface="JFGKCI+Arial"/>
                <a:cs typeface="JFGKCI+Arial"/>
              </a:rPr>
              <a:t>его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осуществления,</a:t>
            </a:r>
            <a:r>
              <a:rPr sz="1400" spc="3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включающий</a:t>
            </a:r>
            <a:r>
              <a:rPr sz="1400" spc="3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рентгенографию,</a:t>
            </a:r>
            <a:r>
              <a:rPr sz="1400" spc="113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отличающийся</a:t>
            </a:r>
            <a:r>
              <a:rPr sz="1400" spc="112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тем,</a:t>
            </a:r>
            <a:r>
              <a:rPr sz="1400" spc="37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что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последовательно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277" y="1708530"/>
            <a:ext cx="4720030" cy="74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прямую</a:t>
            </a:r>
            <a:r>
              <a:rPr sz="1400" spc="2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накожную</a:t>
            </a:r>
            <a:r>
              <a:rPr sz="1400" spc="2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тела,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графическую</a:t>
            </a:r>
            <a:r>
              <a:rPr sz="1400" spc="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локацию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тела,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2277" y="2263266"/>
            <a:ext cx="704756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графический</a:t>
            </a:r>
            <a:r>
              <a:rPr sz="1400" spc="3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2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27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накожную</a:t>
            </a:r>
            <a:r>
              <a:rPr sz="1400" spc="30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spc="28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29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spc="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789" y="2476626"/>
            <a:ext cx="69026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277" y="2753994"/>
            <a:ext cx="7046049" cy="956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обеспечение</a:t>
            </a:r>
            <a:r>
              <a:rPr sz="1400" spc="295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посредством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ориентирующей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иглы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2.</a:t>
            </a:r>
            <a:r>
              <a:rPr sz="1400" spc="578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Сетка</a:t>
            </a:r>
            <a:r>
              <a:rPr sz="1400" spc="5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для</a:t>
            </a:r>
            <a:r>
              <a:rPr sz="1400" spc="57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прямой</a:t>
            </a:r>
            <a:r>
              <a:rPr sz="1400" spc="56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накожной</a:t>
            </a:r>
            <a:r>
              <a:rPr sz="1400" spc="58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маркировки</a:t>
            </a:r>
            <a:r>
              <a:rPr sz="1400" spc="5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5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spc="58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5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544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06473" y="2753994"/>
            <a:ext cx="152112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12565" y="2753994"/>
            <a:ext cx="92560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53128" y="2753994"/>
            <a:ext cx="34470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35652" y="2753994"/>
            <a:ext cx="64072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51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2277" y="3458082"/>
            <a:ext cx="194373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характеризующаяся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98725" y="3458082"/>
            <a:ext cx="292302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тем,</a:t>
            </a:r>
            <a:r>
              <a:rPr sz="1400" spc="16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что</a:t>
            </a:r>
            <a:r>
              <a:rPr sz="1400" spc="160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7" dirty="0">
                <a:solidFill>
                  <a:srgbClr val="000000"/>
                </a:solidFill>
                <a:latin typeface="JFGKCI+Arial"/>
                <a:cs typeface="JFGKCI+Arial"/>
              </a:rPr>
              <a:t>имеет</a:t>
            </a:r>
            <a:r>
              <a:rPr sz="1400" spc="162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разметку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90058" y="3458082"/>
            <a:ext cx="36630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39053" y="3458082"/>
            <a:ext cx="118462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выполнена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2277" y="3671442"/>
            <a:ext cx="208558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рентгеноконтрастной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2277" y="3949064"/>
            <a:ext cx="704524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3.</a:t>
            </a:r>
            <a:r>
              <a:rPr sz="1400" spc="8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8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49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2,</a:t>
            </a:r>
            <a:r>
              <a:rPr sz="1400" spc="8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4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котором</a:t>
            </a:r>
            <a:r>
              <a:rPr sz="1400" spc="9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прямая</a:t>
            </a:r>
            <a:r>
              <a:rPr sz="1400" spc="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накожная</a:t>
            </a:r>
            <a:r>
              <a:rPr sz="1400" spc="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  <a:r>
              <a:rPr sz="1400" spc="8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8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2277" y="4439792"/>
            <a:ext cx="704581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фронтальную</a:t>
            </a:r>
            <a:r>
              <a:rPr sz="1400" spc="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латеральную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рентгенографию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-2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с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фиксированной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8789" y="4653152"/>
            <a:ext cx="118672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ним</a:t>
            </a:r>
            <a:r>
              <a:rPr sz="1400" spc="-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сеткой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2277" y="4930520"/>
            <a:ext cx="6131073" cy="956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определение</a:t>
            </a:r>
          </a:p>
          <a:p>
            <a:pPr marL="286512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3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6" dirty="0">
                <a:solidFill>
                  <a:srgbClr val="000000"/>
                </a:solidFill>
                <a:latin typeface="JFGKCI+Arial"/>
                <a:cs typeface="JFGKCI+Arial"/>
              </a:rPr>
              <a:t>тело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  <a:p>
            <a:pPr marL="0" marR="0">
              <a:lnSpc>
                <a:spcPts val="1568"/>
              </a:lnSpc>
              <a:spcBef>
                <a:spcPts val="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маркировку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кожи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внутри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ячеек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сетки,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проецирующихся</a:t>
            </a:r>
            <a:r>
              <a:rPr sz="1400" spc="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7" dirty="0">
                <a:solidFill>
                  <a:srgbClr val="000000"/>
                </a:solidFill>
                <a:latin typeface="JFGKCI+Arial"/>
                <a:cs typeface="JFGKCI+Arial"/>
              </a:rPr>
              <a:t>тело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21713" y="4930520"/>
            <a:ext cx="46433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13964" y="4930520"/>
            <a:ext cx="170387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рентгенограммах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84903" y="4930520"/>
            <a:ext cx="112515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координат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02250" y="4930520"/>
            <a:ext cx="732494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ячеек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47485" y="4930520"/>
            <a:ext cx="763838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сетки,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92277" y="5698997"/>
            <a:ext cx="7045241" cy="679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4.</a:t>
            </a:r>
            <a:r>
              <a:rPr sz="1400" spc="60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59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61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565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1,</a:t>
            </a:r>
            <a:r>
              <a:rPr sz="1400" spc="601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55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котором</a:t>
            </a:r>
            <a:r>
              <a:rPr sz="1400" spc="59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графическая</a:t>
            </a:r>
            <a:r>
              <a:rPr sz="1400" spc="5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JFGKCI+Arial"/>
                <a:cs typeface="JFGKCI+Arial"/>
              </a:rPr>
              <a:t>локация</a:t>
            </a:r>
            <a:r>
              <a:rPr sz="1400" spc="59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6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2277" y="6189725"/>
            <a:ext cx="702183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-2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-6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масштабе</a:t>
            </a:r>
            <a:r>
              <a:rPr sz="1400" spc="-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3" dirty="0">
                <a:solidFill>
                  <a:srgbClr val="000000"/>
                </a:solidFill>
                <a:latin typeface="LVTEHH+Arial"/>
                <a:cs typeface="LVTEHH+Arial"/>
              </a:rPr>
              <a:t>1:1</a:t>
            </a:r>
            <a:r>
              <a:rPr sz="1400" spc="-4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уровне</a:t>
            </a:r>
            <a:r>
              <a:rPr sz="1400" spc="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1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277" y="6467093"/>
            <a:ext cx="704568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перенос</a:t>
            </a:r>
            <a:r>
              <a:rPr sz="1400" spc="5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накожных</a:t>
            </a:r>
            <a:r>
              <a:rPr sz="1400" spc="5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марок</a:t>
            </a:r>
            <a:r>
              <a:rPr sz="1400" spc="51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50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spc="51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48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изображение</a:t>
            </a:r>
            <a:r>
              <a:rPr sz="1400" spc="50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сечения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78789" y="6680453"/>
            <a:ext cx="87232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0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92277" y="6970014"/>
            <a:ext cx="704563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проведение</a:t>
            </a:r>
            <a:r>
              <a:rPr sz="1400" spc="12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через</a:t>
            </a:r>
            <a:r>
              <a:rPr sz="1400" spc="13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марки</a:t>
            </a:r>
            <a:r>
              <a:rPr sz="1400" spc="14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  <a:r>
              <a:rPr sz="1400" spc="13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фронтальной</a:t>
            </a:r>
            <a:r>
              <a:rPr sz="1400" spc="13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8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латеральной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8789" y="7183373"/>
            <a:ext cx="1251921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плоскостей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92277" y="7472933"/>
            <a:ext cx="704573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фиксацию</a:t>
            </a:r>
            <a:r>
              <a:rPr sz="1400" spc="114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114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пересечении</a:t>
            </a:r>
            <a:r>
              <a:rPr sz="1400" spc="116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перпендикуляров</a:t>
            </a:r>
            <a:r>
              <a:rPr sz="1400" spc="113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точки</a:t>
            </a:r>
            <a:r>
              <a:rPr sz="1400" spc="115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локализации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78789" y="7686293"/>
            <a:ext cx="1661733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1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0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2277" y="7975857"/>
            <a:ext cx="7046024" cy="67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5.</a:t>
            </a:r>
            <a:r>
              <a:rPr sz="1400" spc="25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Способ</a:t>
            </a:r>
            <a:r>
              <a:rPr sz="1400" spc="24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по</a:t>
            </a:r>
            <a:r>
              <a:rPr sz="1400" spc="26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1" dirty="0">
                <a:solidFill>
                  <a:srgbClr val="000000"/>
                </a:solidFill>
                <a:latin typeface="JFGKCI+Arial"/>
                <a:cs typeface="JFGKCI+Arial"/>
              </a:rPr>
              <a:t>п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.</a:t>
            </a:r>
            <a:r>
              <a:rPr sz="1400" spc="216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LVTEHH+Arial"/>
                <a:cs typeface="LVTEHH+Arial"/>
              </a:rPr>
              <a:t>1,</a:t>
            </a:r>
            <a:r>
              <a:rPr sz="1400" spc="253" dirty="0">
                <a:solidFill>
                  <a:srgbClr val="000000"/>
                </a:solidFill>
                <a:latin typeface="LVTEHH+Arial"/>
                <a:cs typeface="LVTEHH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в</a:t>
            </a:r>
            <a:r>
              <a:rPr sz="1400" spc="207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котором</a:t>
            </a:r>
            <a:r>
              <a:rPr sz="1400" spc="25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графический</a:t>
            </a:r>
            <a:r>
              <a:rPr sz="1400" spc="239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выбор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  <a:r>
              <a:rPr sz="1400" spc="20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накожная</a:t>
            </a:r>
            <a:r>
              <a:rPr sz="1400" spc="241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JFGKCI+Arial"/>
                <a:cs typeface="JFGKCI+Arial"/>
              </a:rPr>
              <a:t>маркировка</a:t>
            </a:r>
          </a:p>
          <a:p>
            <a:pPr marL="0" marR="0">
              <a:lnSpc>
                <a:spcPts val="1568"/>
              </a:lnSpc>
              <a:spcBef>
                <a:spcPts val="111"/>
              </a:spcBef>
              <a:spcAft>
                <a:spcPts val="0"/>
              </a:spcAft>
            </a:pP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операционного</a:t>
            </a:r>
            <a:r>
              <a:rPr sz="1400" spc="1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6" dirty="0">
                <a:solidFill>
                  <a:srgbClr val="000000"/>
                </a:solidFill>
                <a:latin typeface="JFGKCI+Arial"/>
                <a:cs typeface="JFGKCI+Arial"/>
              </a:rPr>
              <a:t>доступа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 к</a:t>
            </a:r>
            <a:r>
              <a:rPr sz="1400" spc="-5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8" dirty="0">
                <a:solidFill>
                  <a:srgbClr val="000000"/>
                </a:solidFill>
                <a:latin typeface="JFGKCI+Arial"/>
                <a:cs typeface="JFGKCI+Arial"/>
              </a:rPr>
              <a:t>инородному</a:t>
            </a:r>
            <a:r>
              <a:rPr sz="1400" spc="1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телу</a:t>
            </a:r>
            <a:r>
              <a:rPr sz="1400" spc="-14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4" dirty="0">
                <a:solidFill>
                  <a:srgbClr val="000000"/>
                </a:solidFill>
                <a:latin typeface="JFGKCI+Arial"/>
                <a:cs typeface="JFGKCI+Arial"/>
              </a:rPr>
              <a:t>включает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92277" y="8479052"/>
            <a:ext cx="7047856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•</a:t>
            </a:r>
            <a:r>
              <a:rPr sz="1400" spc="1375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JFGKCI+Arial"/>
                <a:cs typeface="JFGKCI+Arial"/>
              </a:rPr>
              <a:t>оценку</a:t>
            </a:r>
            <a:r>
              <a:rPr sz="1400" spc="2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18" dirty="0">
                <a:solidFill>
                  <a:srgbClr val="000000"/>
                </a:solidFill>
                <a:latin typeface="JFGKCI+Arial"/>
                <a:cs typeface="JFGKCI+Arial"/>
              </a:rPr>
              <a:t>на</a:t>
            </a:r>
            <a:r>
              <a:rPr sz="1400" spc="26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сечении</a:t>
            </a:r>
            <a:r>
              <a:rPr sz="1400" spc="30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8" dirty="0">
                <a:solidFill>
                  <a:srgbClr val="000000"/>
                </a:solidFill>
                <a:latin typeface="JFGKCI+Arial"/>
                <a:cs typeface="JFGKCI+Arial"/>
              </a:rPr>
              <a:t>тканей</a:t>
            </a:r>
            <a:r>
              <a:rPr sz="1400" spc="27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3" dirty="0">
                <a:solidFill>
                  <a:srgbClr val="000000"/>
                </a:solidFill>
                <a:latin typeface="JFGKCI+Arial"/>
                <a:cs typeface="JFGKCI+Arial"/>
              </a:rPr>
              <a:t>близости</a:t>
            </a:r>
            <a:r>
              <a:rPr sz="1400" spc="28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JFGKCI+Arial"/>
                <a:cs typeface="JFGKCI+Arial"/>
              </a:rPr>
              <a:t>инородного</a:t>
            </a:r>
            <a:r>
              <a:rPr sz="1400" spc="290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56" dirty="0">
                <a:solidFill>
                  <a:srgbClr val="000000"/>
                </a:solidFill>
                <a:latin typeface="JFGKCI+Arial"/>
                <a:cs typeface="JFGKCI+Arial"/>
              </a:rPr>
              <a:t>тела</a:t>
            </a:r>
            <a:r>
              <a:rPr sz="1400" spc="302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к</a:t>
            </a:r>
            <a:r>
              <a:rPr sz="1400" spc="256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зонам</a:t>
            </a:r>
            <a:r>
              <a:rPr sz="1400" spc="278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spc="-25" dirty="0">
                <a:solidFill>
                  <a:srgbClr val="000000"/>
                </a:solidFill>
                <a:latin typeface="JFGKCI+Arial"/>
                <a:cs typeface="JFGKCI+Arial"/>
              </a:rPr>
              <a:t>риска</a:t>
            </a:r>
            <a:r>
              <a:rPr sz="1400" spc="283" dirty="0">
                <a:solidFill>
                  <a:srgbClr val="000000"/>
                </a:solidFill>
                <a:latin typeface="JFGKCI+Arial"/>
                <a:cs typeface="JFGKCI+Arial"/>
              </a:rPr>
              <a:t> </a:t>
            </a:r>
            <a:r>
              <a:rPr sz="1400" dirty="0">
                <a:solidFill>
                  <a:srgbClr val="000000"/>
                </a:solidFill>
                <a:latin typeface="JFGKCI+Arial"/>
                <a:cs typeface="JFGKCI+Arial"/>
              </a:rPr>
              <a:t>и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607175" y="8630263"/>
            <a:ext cx="366035" cy="46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IORWSJ+Arial,Bold"/>
                <a:cs typeface="IORWSJ+Arial,Bold"/>
              </a:rPr>
              <a:t>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78789" y="8692412"/>
            <a:ext cx="711860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00000"/>
                </a:solidFill>
                <a:latin typeface="JFGKCI+Arial"/>
                <a:cs typeface="JFGKCI+Arial"/>
              </a:rPr>
              <a:t>коже</a:t>
            </a:r>
            <a:r>
              <a:rPr sz="1400" dirty="0">
                <a:solidFill>
                  <a:srgbClr val="000000"/>
                </a:solidFill>
                <a:latin typeface="LVTEHH+Arial"/>
                <a:cs typeface="LVTEHH+Arial"/>
              </a:rPr>
              <a:t>;</a:t>
            </a:r>
          </a:p>
        </p:txBody>
      </p:sp>
      <p:sp>
        <p:nvSpPr>
          <p:cNvPr id="39" name="TextBox 14"/>
          <p:cNvSpPr txBox="1"/>
          <p:nvPr/>
        </p:nvSpPr>
        <p:spPr>
          <a:xfrm>
            <a:off x="35593" y="8819507"/>
            <a:ext cx="35814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FF0066"/>
                </a:solidFill>
              </a:rPr>
              <a:t>©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Ссылка на </a:t>
            </a:r>
            <a:r>
              <a:rPr lang="en-US" sz="1200" dirty="0" smtClean="0">
                <a:solidFill>
                  <a:srgbClr val="FF0066"/>
                </a:solidFill>
                <a:hlinkClick r:id="rId3"/>
              </a:rPr>
              <a:t>www.coloncancer.lv</a:t>
            </a:r>
            <a:r>
              <a:rPr lang="en-US" sz="1200" dirty="0" smtClean="0">
                <a:solidFill>
                  <a:srgbClr val="FF0066"/>
                </a:solidFill>
              </a:rPr>
              <a:t> </a:t>
            </a:r>
            <a:r>
              <a:rPr lang="ru-RU" sz="1200" dirty="0" smtClean="0">
                <a:solidFill>
                  <a:srgbClr val="FF0066"/>
                </a:solidFill>
              </a:rPr>
              <a:t>обязательна</a:t>
            </a:r>
            <a:endParaRPr lang="ru-RU" sz="1200" dirty="0">
              <a:solidFill>
                <a:srgbClr val="FF0066"/>
              </a:solidFill>
            </a:endParaRPr>
          </a:p>
        </p:txBody>
      </p:sp>
      <p:sp>
        <p:nvSpPr>
          <p:cNvPr id="40" name="object 4"/>
          <p:cNvSpPr>
            <a:spLocks noChangeArrowheads="1"/>
          </p:cNvSpPr>
          <p:nvPr/>
        </p:nvSpPr>
        <p:spPr bwMode="auto">
          <a:xfrm>
            <a:off x="5762625" y="2301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1" name="object 2">
            <a:hlinkClick r:id="" action="ppaction://hlinkshowjump?jump=nextslide"/>
          </p:cNvPr>
          <p:cNvSpPr txBox="1"/>
          <p:nvPr/>
        </p:nvSpPr>
        <p:spPr>
          <a:xfrm>
            <a:off x="5659437" y="195263"/>
            <a:ext cx="762000" cy="2317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lIns="0" tIns="20320" rIns="0" bIns="0">
            <a:spAutoFit/>
          </a:bodyPr>
          <a:lstStyle>
            <a:lvl1pPr marL="101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163"/>
              </a:spcBef>
            </a:pPr>
            <a:r>
              <a:rPr lang="ru-RU" sz="1200" b="1">
                <a:latin typeface="Arial" charset="0"/>
              </a:rPr>
              <a:t>Вперед</a:t>
            </a:r>
            <a:endParaRPr lang="ru-RU" sz="1200">
              <a:latin typeface="Arial" charset="0"/>
            </a:endParaRPr>
          </a:p>
        </p:txBody>
      </p:sp>
      <p:sp>
        <p:nvSpPr>
          <p:cNvPr id="42" name="object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656262" y="506413"/>
            <a:ext cx="763588" cy="231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2475</Words>
  <Application>Microsoft Office PowerPoint</Application>
  <PresentationFormat>Экран (4:3)</PresentationFormat>
  <Paragraphs>366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IORWSJ+Arial,Bold</vt:lpstr>
      <vt:lpstr>UGNEPP+Arial,Italic</vt:lpstr>
      <vt:lpstr>JFGKCI+Arial</vt:lpstr>
      <vt:lpstr>Times New Roman</vt:lpstr>
      <vt:lpstr>LVTEHH+Arial</vt:lpstr>
      <vt:lpstr>Calibri</vt:lpstr>
      <vt:lpstr>WVKEKK+Arial,Italic</vt:lpstr>
      <vt:lpstr>LKFGQM+Arial,Bold</vt:lpstr>
      <vt:lpstr>Theme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s2.aconvert.com</dc:creator>
  <cp:lastModifiedBy>User</cp:lastModifiedBy>
  <cp:revision>3</cp:revision>
  <dcterms:modified xsi:type="dcterms:W3CDTF">2018-07-12T20:17:40Z</dcterms:modified>
</cp:coreProperties>
</file>