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276" y="2125980"/>
            <a:ext cx="7777797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552" y="3840480"/>
            <a:ext cx="64052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517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2430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5905" cy="6858000"/>
          </a:xfrm>
          <a:custGeom>
            <a:avLst/>
            <a:gdLst/>
            <a:ahLst/>
            <a:cxnLst/>
            <a:rect l="l" t="t" r="r" b="b"/>
            <a:pathLst>
              <a:path w="9145905" h="6858000">
                <a:moveTo>
                  <a:pt x="0" y="6858000"/>
                </a:moveTo>
                <a:lnTo>
                  <a:pt x="9145651" y="6858000"/>
                </a:lnTo>
                <a:lnTo>
                  <a:pt x="914565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517" y="274320"/>
            <a:ext cx="82353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517" y="1577340"/>
            <a:ext cx="8235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1119" y="6377940"/>
            <a:ext cx="292811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17" y="6377940"/>
            <a:ext cx="21045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3640" y="6476697"/>
            <a:ext cx="1498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h.org.uk/cms/sites/default/files/publications/PIN1123_retained_capsule.pdf" TargetMode="External"/><Relationship Id="rId2" Type="http://schemas.openxmlformats.org/officeDocument/2006/relationships/hyperlink" Target="http://ncbi.nlm.nih.gov/pmc/articles/PMC2850858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oloncancer.lv/" TargetMode="External"/><Relationship Id="rId4" Type="http://schemas.openxmlformats.org/officeDocument/2006/relationships/hyperlink" Target="http://www.coloncancer.lv/index_engl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ncancer.lv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ndawi.com/journals/grp/2012/518718" TargetMode="External"/><Relationship Id="rId3" Type="http://schemas.openxmlformats.org/officeDocument/2006/relationships/hyperlink" Target="http://ncbi.nlm.nih.gov/pmc/articles/PMC2850858" TargetMode="External"/><Relationship Id="rId7" Type="http://schemas.openxmlformats.org/officeDocument/2006/relationships/hyperlink" Target="http://www.ncbi.nlm.nih.gov/pubmed/19830002" TargetMode="External"/><Relationship Id="rId2" Type="http://schemas.openxmlformats.org/officeDocument/2006/relationships/hyperlink" Target="http://www.coloncancer.lv/index_engl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ncbi.nlm.nih.gov/pubmed/21811157" TargetMode="External"/><Relationship Id="rId5" Type="http://schemas.openxmlformats.org/officeDocument/2006/relationships/hyperlink" Target="http://www.vhjoe.org/index.php/vhjoe/article/view/20/19" TargetMode="External"/><Relationship Id="rId4" Type="http://schemas.openxmlformats.org/officeDocument/2006/relationships/hyperlink" Target="http://www.cuh.org.uk/cms/sites/default/files/publications/PIN1123_retained_capsule.pdf" TargetMode="External"/><Relationship Id="rId9" Type="http://schemas.openxmlformats.org/officeDocument/2006/relationships/hyperlink" Target="http://www.coloncancer.l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9600" y="1695450"/>
            <a:ext cx="5295900" cy="228600"/>
          </a:xfrm>
          <a:custGeom>
            <a:avLst/>
            <a:gdLst/>
            <a:ahLst/>
            <a:cxnLst/>
            <a:rect l="l" t="t" r="r" b="b"/>
            <a:pathLst>
              <a:path w="5295900" h="228600">
                <a:moveTo>
                  <a:pt x="76200" y="0"/>
                </a:moveTo>
                <a:lnTo>
                  <a:pt x="0" y="114300"/>
                </a:lnTo>
                <a:lnTo>
                  <a:pt x="76200" y="228600"/>
                </a:lnTo>
                <a:lnTo>
                  <a:pt x="127000" y="152400"/>
                </a:lnTo>
                <a:lnTo>
                  <a:pt x="76200" y="152400"/>
                </a:lnTo>
                <a:lnTo>
                  <a:pt x="76200" y="139700"/>
                </a:lnTo>
                <a:lnTo>
                  <a:pt x="135466" y="139700"/>
                </a:lnTo>
                <a:lnTo>
                  <a:pt x="143933" y="127000"/>
                </a:lnTo>
                <a:lnTo>
                  <a:pt x="76200" y="127000"/>
                </a:lnTo>
                <a:lnTo>
                  <a:pt x="76200" y="101600"/>
                </a:lnTo>
                <a:lnTo>
                  <a:pt x="143933" y="101600"/>
                </a:lnTo>
                <a:lnTo>
                  <a:pt x="135466" y="88900"/>
                </a:lnTo>
                <a:lnTo>
                  <a:pt x="76200" y="88900"/>
                </a:lnTo>
                <a:lnTo>
                  <a:pt x="76200" y="76200"/>
                </a:lnTo>
                <a:lnTo>
                  <a:pt x="127000" y="76200"/>
                </a:lnTo>
                <a:lnTo>
                  <a:pt x="76200" y="0"/>
                </a:lnTo>
                <a:close/>
              </a:path>
              <a:path w="5295900" h="228600">
                <a:moveTo>
                  <a:pt x="5219700" y="0"/>
                </a:moveTo>
                <a:lnTo>
                  <a:pt x="5143500" y="114300"/>
                </a:lnTo>
                <a:lnTo>
                  <a:pt x="5219700" y="228600"/>
                </a:lnTo>
                <a:lnTo>
                  <a:pt x="5270500" y="152400"/>
                </a:lnTo>
                <a:lnTo>
                  <a:pt x="5219700" y="152400"/>
                </a:lnTo>
                <a:lnTo>
                  <a:pt x="5219700" y="139700"/>
                </a:lnTo>
                <a:lnTo>
                  <a:pt x="5278966" y="139700"/>
                </a:lnTo>
                <a:lnTo>
                  <a:pt x="5287433" y="127000"/>
                </a:lnTo>
                <a:lnTo>
                  <a:pt x="5219700" y="127000"/>
                </a:lnTo>
                <a:lnTo>
                  <a:pt x="5219700" y="101600"/>
                </a:lnTo>
                <a:lnTo>
                  <a:pt x="5287433" y="101600"/>
                </a:lnTo>
                <a:lnTo>
                  <a:pt x="5278966" y="88900"/>
                </a:lnTo>
                <a:lnTo>
                  <a:pt x="5219700" y="88900"/>
                </a:lnTo>
                <a:lnTo>
                  <a:pt x="5219700" y="76200"/>
                </a:lnTo>
                <a:lnTo>
                  <a:pt x="5270500" y="76200"/>
                </a:lnTo>
                <a:lnTo>
                  <a:pt x="5219700" y="0"/>
                </a:lnTo>
                <a:close/>
              </a:path>
              <a:path w="5295900" h="228600">
                <a:moveTo>
                  <a:pt x="135466" y="139700"/>
                </a:moveTo>
                <a:lnTo>
                  <a:pt x="76200" y="139700"/>
                </a:lnTo>
                <a:lnTo>
                  <a:pt x="76200" y="152400"/>
                </a:lnTo>
                <a:lnTo>
                  <a:pt x="127000" y="152400"/>
                </a:lnTo>
                <a:lnTo>
                  <a:pt x="135466" y="139700"/>
                </a:lnTo>
                <a:close/>
              </a:path>
              <a:path w="5295900" h="228600">
                <a:moveTo>
                  <a:pt x="5160433" y="139700"/>
                </a:moveTo>
                <a:lnTo>
                  <a:pt x="135466" y="139700"/>
                </a:lnTo>
                <a:lnTo>
                  <a:pt x="127000" y="152400"/>
                </a:lnTo>
                <a:lnTo>
                  <a:pt x="5168900" y="152400"/>
                </a:lnTo>
                <a:lnTo>
                  <a:pt x="5160433" y="139700"/>
                </a:lnTo>
                <a:close/>
              </a:path>
              <a:path w="5295900" h="228600">
                <a:moveTo>
                  <a:pt x="5278966" y="139700"/>
                </a:moveTo>
                <a:lnTo>
                  <a:pt x="5219700" y="139700"/>
                </a:lnTo>
                <a:lnTo>
                  <a:pt x="5219700" y="152400"/>
                </a:lnTo>
                <a:lnTo>
                  <a:pt x="5270500" y="152400"/>
                </a:lnTo>
                <a:lnTo>
                  <a:pt x="5278966" y="139700"/>
                </a:lnTo>
                <a:close/>
              </a:path>
              <a:path w="5295900" h="228600">
                <a:moveTo>
                  <a:pt x="143933" y="101600"/>
                </a:moveTo>
                <a:lnTo>
                  <a:pt x="76200" y="101600"/>
                </a:lnTo>
                <a:lnTo>
                  <a:pt x="76200" y="127000"/>
                </a:lnTo>
                <a:lnTo>
                  <a:pt x="143933" y="127000"/>
                </a:lnTo>
                <a:lnTo>
                  <a:pt x="152400" y="114300"/>
                </a:lnTo>
                <a:lnTo>
                  <a:pt x="143933" y="101600"/>
                </a:lnTo>
                <a:close/>
              </a:path>
              <a:path w="5295900" h="228600">
                <a:moveTo>
                  <a:pt x="5151966" y="101600"/>
                </a:moveTo>
                <a:lnTo>
                  <a:pt x="143933" y="101600"/>
                </a:lnTo>
                <a:lnTo>
                  <a:pt x="152400" y="114300"/>
                </a:lnTo>
                <a:lnTo>
                  <a:pt x="143933" y="127000"/>
                </a:lnTo>
                <a:lnTo>
                  <a:pt x="5151966" y="127000"/>
                </a:lnTo>
                <a:lnTo>
                  <a:pt x="5143500" y="114300"/>
                </a:lnTo>
                <a:lnTo>
                  <a:pt x="5151966" y="101600"/>
                </a:lnTo>
                <a:close/>
              </a:path>
              <a:path w="5295900" h="228600">
                <a:moveTo>
                  <a:pt x="5287433" y="101600"/>
                </a:moveTo>
                <a:lnTo>
                  <a:pt x="5219700" y="101600"/>
                </a:lnTo>
                <a:lnTo>
                  <a:pt x="5219700" y="127000"/>
                </a:lnTo>
                <a:lnTo>
                  <a:pt x="5287433" y="127000"/>
                </a:lnTo>
                <a:lnTo>
                  <a:pt x="5295900" y="114300"/>
                </a:lnTo>
                <a:lnTo>
                  <a:pt x="5287433" y="101600"/>
                </a:lnTo>
                <a:close/>
              </a:path>
              <a:path w="5295900" h="228600">
                <a:moveTo>
                  <a:pt x="127000" y="76200"/>
                </a:moveTo>
                <a:lnTo>
                  <a:pt x="76200" y="76200"/>
                </a:lnTo>
                <a:lnTo>
                  <a:pt x="76200" y="88900"/>
                </a:lnTo>
                <a:lnTo>
                  <a:pt x="135466" y="88900"/>
                </a:lnTo>
                <a:lnTo>
                  <a:pt x="127000" y="76200"/>
                </a:lnTo>
                <a:close/>
              </a:path>
              <a:path w="5295900" h="228600">
                <a:moveTo>
                  <a:pt x="5168900" y="76200"/>
                </a:moveTo>
                <a:lnTo>
                  <a:pt x="127000" y="76200"/>
                </a:lnTo>
                <a:lnTo>
                  <a:pt x="135466" y="88900"/>
                </a:lnTo>
                <a:lnTo>
                  <a:pt x="5160433" y="88900"/>
                </a:lnTo>
                <a:lnTo>
                  <a:pt x="5168900" y="76200"/>
                </a:lnTo>
                <a:close/>
              </a:path>
              <a:path w="5295900" h="228600">
                <a:moveTo>
                  <a:pt x="5270500" y="76200"/>
                </a:moveTo>
                <a:lnTo>
                  <a:pt x="5219700" y="76200"/>
                </a:lnTo>
                <a:lnTo>
                  <a:pt x="5219700" y="88900"/>
                </a:lnTo>
                <a:lnTo>
                  <a:pt x="5278966" y="88900"/>
                </a:lnTo>
                <a:lnTo>
                  <a:pt x="52705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6280" y="283527"/>
            <a:ext cx="1085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Matasov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21092" y="863853"/>
            <a:ext cx="6933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Pneumatic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method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 extraction of retained</a:t>
            </a:r>
            <a:r>
              <a:rPr sz="20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videocapsule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365" y="1896074"/>
            <a:ext cx="8403590" cy="46329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76320">
              <a:lnSpc>
                <a:spcPct val="100000"/>
              </a:lnSpc>
              <a:spcBef>
                <a:spcPts val="710"/>
              </a:spcBef>
            </a:pPr>
            <a:r>
              <a:rPr sz="1800" b="1" spc="-5" dirty="0">
                <a:latin typeface="Arial"/>
                <a:cs typeface="Arial"/>
              </a:rPr>
              <a:t>Annotation</a:t>
            </a:r>
            <a:endParaRPr sz="1800">
              <a:latin typeface="Arial"/>
              <a:cs typeface="Arial"/>
            </a:endParaRPr>
          </a:p>
          <a:p>
            <a:pPr marL="12700" marR="46355" algn="just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latin typeface="Arial"/>
                <a:cs typeface="Arial"/>
              </a:rPr>
              <a:t>Method ensures extraction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retained intestinal videocapsule, </a:t>
            </a:r>
            <a:r>
              <a:rPr sz="1600" dirty="0">
                <a:latin typeface="Arial"/>
                <a:cs typeface="Arial"/>
              </a:rPr>
              <a:t>but </a:t>
            </a:r>
            <a:r>
              <a:rPr sz="1600" spc="-5" dirty="0">
                <a:latin typeface="Arial"/>
                <a:cs typeface="Arial"/>
              </a:rPr>
              <a:t>could also </a:t>
            </a:r>
            <a:r>
              <a:rPr sz="1600" spc="5" dirty="0">
                <a:latin typeface="Arial"/>
                <a:cs typeface="Arial"/>
              </a:rPr>
              <a:t>be </a:t>
            </a:r>
            <a:r>
              <a:rPr sz="1600" dirty="0">
                <a:latin typeface="Arial"/>
                <a:cs typeface="Arial"/>
              </a:rPr>
              <a:t>used for its  </a:t>
            </a:r>
            <a:r>
              <a:rPr sz="1600" spc="-5" dirty="0">
                <a:latin typeface="Arial"/>
                <a:cs typeface="Arial"/>
              </a:rPr>
              <a:t>intraction.</a:t>
            </a:r>
            <a:endParaRPr sz="1600">
              <a:latin typeface="Arial"/>
              <a:cs typeface="Arial"/>
            </a:endParaRPr>
          </a:p>
          <a:p>
            <a:pPr marL="15875" marR="8255" algn="just">
              <a:lnSpc>
                <a:spcPct val="100000"/>
              </a:lnSpc>
              <a:spcBef>
                <a:spcPts val="750"/>
              </a:spcBef>
            </a:pPr>
            <a:r>
              <a:rPr sz="1600" spc="-10" dirty="0">
                <a:latin typeface="Arial"/>
                <a:cs typeface="Arial"/>
              </a:rPr>
              <a:t>Videocapsule </a:t>
            </a:r>
            <a:r>
              <a:rPr sz="1600" dirty="0">
                <a:latin typeface="Arial"/>
                <a:cs typeface="Arial"/>
              </a:rPr>
              <a:t>is a </a:t>
            </a:r>
            <a:r>
              <a:rPr sz="1600" spc="-5" dirty="0">
                <a:latin typeface="Arial"/>
                <a:cs typeface="Arial"/>
              </a:rPr>
              <a:t>cylinder with </a:t>
            </a:r>
            <a:r>
              <a:rPr sz="1600" dirty="0">
                <a:latin typeface="Arial"/>
                <a:cs typeface="Arial"/>
              </a:rPr>
              <a:t>rounded </a:t>
            </a:r>
            <a:r>
              <a:rPr sz="1600" spc="-5" dirty="0">
                <a:latin typeface="Arial"/>
                <a:cs typeface="Arial"/>
              </a:rPr>
              <a:t>ends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dimensions </a:t>
            </a:r>
            <a:r>
              <a:rPr sz="1600" dirty="0">
                <a:latin typeface="Arial"/>
                <a:cs typeface="Arial"/>
              </a:rPr>
              <a:t>about </a:t>
            </a:r>
            <a:r>
              <a:rPr sz="1600" spc="-30" dirty="0">
                <a:latin typeface="Arial"/>
                <a:cs typeface="Arial"/>
              </a:rPr>
              <a:t>11х24 </a:t>
            </a:r>
            <a:r>
              <a:rPr sz="1600" dirty="0">
                <a:latin typeface="Arial"/>
                <a:cs typeface="Arial"/>
              </a:rPr>
              <a:t>mm. </a:t>
            </a:r>
            <a:r>
              <a:rPr sz="1600" spc="-5" dirty="0">
                <a:latin typeface="Arial"/>
                <a:cs typeface="Arial"/>
              </a:rPr>
              <a:t>Assertions  that peristalsis ensured non-problem intestinal </a:t>
            </a:r>
            <a:r>
              <a:rPr sz="1600" dirty="0">
                <a:latin typeface="Arial"/>
                <a:cs typeface="Arial"/>
              </a:rPr>
              <a:t>endoscopy is </a:t>
            </a:r>
            <a:r>
              <a:rPr sz="1600" spc="-5" dirty="0">
                <a:latin typeface="Arial"/>
                <a:cs typeface="Arial"/>
              </a:rPr>
              <a:t>nothing </a:t>
            </a:r>
            <a:r>
              <a:rPr sz="1600" spc="5" dirty="0">
                <a:latin typeface="Arial"/>
                <a:cs typeface="Arial"/>
              </a:rPr>
              <a:t>more </a:t>
            </a:r>
            <a:r>
              <a:rPr sz="1600" dirty="0">
                <a:latin typeface="Arial"/>
                <a:cs typeface="Arial"/>
              </a:rPr>
              <a:t>than  </a:t>
            </a:r>
            <a:r>
              <a:rPr sz="1600" spc="-5" dirty="0">
                <a:latin typeface="Arial"/>
                <a:cs typeface="Arial"/>
              </a:rPr>
              <a:t>advertisement.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first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capsule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endoscopy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swallowing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capsule,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second</a:t>
            </a:r>
            <a:endParaRPr sz="1600">
              <a:latin typeface="Arial"/>
              <a:cs typeface="Arial"/>
            </a:endParaRPr>
          </a:p>
          <a:p>
            <a:pPr marL="15875" marR="8890" algn="just">
              <a:lnSpc>
                <a:spcPct val="100000"/>
              </a:lnSpc>
              <a:buChar char="–"/>
              <a:tabLst>
                <a:tab pos="199390" algn="l"/>
              </a:tabLst>
            </a:pPr>
            <a:r>
              <a:rPr sz="1600" spc="-5" dirty="0">
                <a:latin typeface="Arial"/>
                <a:cs typeface="Arial"/>
              </a:rPr>
              <a:t>insufficient battery </a:t>
            </a:r>
            <a:r>
              <a:rPr sz="1600" dirty="0">
                <a:latin typeface="Arial"/>
                <a:cs typeface="Arial"/>
              </a:rPr>
              <a:t>resource in </a:t>
            </a:r>
            <a:r>
              <a:rPr sz="1600" spc="-5" dirty="0">
                <a:latin typeface="Arial"/>
                <a:cs typeface="Arial"/>
              </a:rPr>
              <a:t>connection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long-term </a:t>
            </a:r>
            <a:r>
              <a:rPr sz="1600" spc="-5" dirty="0">
                <a:latin typeface="Arial"/>
                <a:cs typeface="Arial"/>
              </a:rPr>
              <a:t>capsule location </a:t>
            </a:r>
            <a:r>
              <a:rPr sz="1600" dirty="0">
                <a:latin typeface="Arial"/>
                <a:cs typeface="Arial"/>
              </a:rPr>
              <a:t>in stomach </a:t>
            </a:r>
            <a:r>
              <a:rPr sz="1600" spc="-5" dirty="0">
                <a:latin typeface="Arial"/>
                <a:cs typeface="Arial"/>
              </a:rPr>
              <a:t>and  duodenum, the third </a:t>
            </a:r>
            <a:r>
              <a:rPr sz="1600" dirty="0">
                <a:latin typeface="Arial"/>
                <a:cs typeface="Arial"/>
              </a:rPr>
              <a:t>– threat </a:t>
            </a:r>
            <a:r>
              <a:rPr sz="1600" spc="-5" dirty="0">
                <a:latin typeface="Arial"/>
                <a:cs typeface="Arial"/>
              </a:rPr>
              <a:t>of capsule retaining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pathologically narrowed </a:t>
            </a:r>
            <a:r>
              <a:rPr sz="1600" dirty="0">
                <a:latin typeface="Arial"/>
                <a:cs typeface="Arial"/>
              </a:rPr>
              <a:t>segment </a:t>
            </a:r>
            <a:r>
              <a:rPr sz="1600" spc="-10" dirty="0">
                <a:latin typeface="Arial"/>
                <a:cs typeface="Arial"/>
              </a:rPr>
              <a:t>of  intestine.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incidence of retention reaches </a:t>
            </a:r>
            <a:r>
              <a:rPr sz="1600" spc="-10" dirty="0">
                <a:latin typeface="Arial"/>
                <a:cs typeface="Arial"/>
              </a:rPr>
              <a:t>13%</a:t>
            </a:r>
            <a:r>
              <a:rPr sz="1600" spc="-10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2"/>
              </a:rPr>
              <a:t>[1,</a:t>
            </a:r>
            <a:r>
              <a:rPr sz="1600" spc="145" dirty="0">
                <a:solidFill>
                  <a:srgbClr val="CC0099"/>
                </a:solidFill>
                <a:latin typeface="Arial"/>
                <a:cs typeface="Arial"/>
                <a:hlinkClick r:id="rId3"/>
              </a:rPr>
              <a:t> </a:t>
            </a:r>
            <a:r>
              <a:rPr sz="16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3"/>
              </a:rPr>
              <a:t>2]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5875" marR="5080" algn="just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latin typeface="Arial"/>
                <a:cs typeface="Arial"/>
              </a:rPr>
              <a:t>These </a:t>
            </a:r>
            <a:r>
              <a:rPr sz="1600" spc="-5" dirty="0">
                <a:latin typeface="Arial"/>
                <a:cs typeface="Arial"/>
              </a:rPr>
              <a:t>problems are </a:t>
            </a:r>
            <a:r>
              <a:rPr sz="1600" dirty="0">
                <a:latin typeface="Arial"/>
                <a:cs typeface="Arial"/>
              </a:rPr>
              <a:t>trying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eliminate </a:t>
            </a:r>
            <a:r>
              <a:rPr sz="1600" spc="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flexible </a:t>
            </a:r>
            <a:r>
              <a:rPr sz="1600" spc="-5" dirty="0">
                <a:latin typeface="Arial"/>
                <a:cs typeface="Arial"/>
              </a:rPr>
              <a:t>endoscope and mechanical instrument </a:t>
            </a:r>
            <a:r>
              <a:rPr sz="1600" dirty="0">
                <a:latin typeface="Arial"/>
                <a:cs typeface="Arial"/>
              </a:rPr>
              <a:t>for  </a:t>
            </a:r>
            <a:r>
              <a:rPr sz="1600" spc="-5" dirty="0">
                <a:latin typeface="Arial"/>
                <a:cs typeface="Arial"/>
              </a:rPr>
              <a:t>removal of foreign bodies. </a:t>
            </a:r>
            <a:r>
              <a:rPr sz="1600" dirty="0">
                <a:latin typeface="Arial"/>
                <a:cs typeface="Arial"/>
              </a:rPr>
              <a:t>Instrument is represented </a:t>
            </a:r>
            <a:r>
              <a:rPr sz="1600" spc="-5" dirty="0">
                <a:latin typeface="Arial"/>
                <a:cs typeface="Arial"/>
              </a:rPr>
              <a:t>by traditional Bowden-traction unit,  where </a:t>
            </a:r>
            <a:r>
              <a:rPr sz="1600" spc="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distal </a:t>
            </a:r>
            <a:r>
              <a:rPr sz="1600" dirty="0">
                <a:latin typeface="Arial"/>
                <a:cs typeface="Arial"/>
              </a:rPr>
              <a:t>is located fixator </a:t>
            </a:r>
            <a:r>
              <a:rPr sz="1600" spc="-5" dirty="0">
                <a:latin typeface="Arial"/>
                <a:cs typeface="Arial"/>
              </a:rPr>
              <a:t>of body </a:t>
            </a:r>
            <a:r>
              <a:rPr sz="1600" dirty="0">
                <a:latin typeface="Arial"/>
                <a:cs typeface="Arial"/>
              </a:rPr>
              <a:t>in shape </a:t>
            </a:r>
            <a:r>
              <a:rPr sz="1600" spc="-5" dirty="0">
                <a:latin typeface="Arial"/>
                <a:cs typeface="Arial"/>
              </a:rPr>
              <a:t>of basket, </a:t>
            </a:r>
            <a:r>
              <a:rPr sz="1600" dirty="0">
                <a:latin typeface="Arial"/>
                <a:cs typeface="Arial"/>
              </a:rPr>
              <a:t>capture </a:t>
            </a:r>
            <a:r>
              <a:rPr sz="1600" spc="-5" dirty="0">
                <a:latin typeface="Arial"/>
                <a:cs typeface="Arial"/>
              </a:rPr>
              <a:t>or scoop-net, </a:t>
            </a:r>
            <a:r>
              <a:rPr sz="1600" spc="-10" dirty="0">
                <a:latin typeface="Arial"/>
                <a:cs typeface="Arial"/>
              </a:rPr>
              <a:t>but </a:t>
            </a:r>
            <a:r>
              <a:rPr sz="1600" spc="30" dirty="0">
                <a:latin typeface="Arial"/>
                <a:cs typeface="Arial"/>
              </a:rPr>
              <a:t>on  </a:t>
            </a:r>
            <a:r>
              <a:rPr sz="1600" spc="-5" dirty="0">
                <a:latin typeface="Arial"/>
                <a:cs typeface="Arial"/>
              </a:rPr>
              <a:t>the proximal </a:t>
            </a:r>
            <a:r>
              <a:rPr sz="1600" spc="-10" dirty="0">
                <a:latin typeface="Arial"/>
                <a:cs typeface="Arial"/>
              </a:rPr>
              <a:t>end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manual traction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drive.</a:t>
            </a:r>
            <a:endParaRPr sz="1600">
              <a:latin typeface="Arial"/>
              <a:cs typeface="Arial"/>
            </a:endParaRPr>
          </a:p>
          <a:p>
            <a:pPr marL="15875" marR="8255" algn="just">
              <a:lnSpc>
                <a:spcPct val="100000"/>
              </a:lnSpc>
              <a:spcBef>
                <a:spcPts val="735"/>
              </a:spcBef>
            </a:pPr>
            <a:r>
              <a:rPr sz="1600" spc="-20" dirty="0">
                <a:latin typeface="Arial"/>
                <a:cs typeface="Arial"/>
              </a:rPr>
              <a:t>Technology </a:t>
            </a:r>
            <a:r>
              <a:rPr sz="1600" spc="-5" dirty="0">
                <a:latin typeface="Arial"/>
                <a:cs typeface="Arial"/>
              </a:rPr>
              <a:t>which uses, </a:t>
            </a:r>
            <a:r>
              <a:rPr sz="1600" dirty="0">
                <a:latin typeface="Arial"/>
                <a:cs typeface="Arial"/>
              </a:rPr>
              <a:t>the instrument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basket, </a:t>
            </a:r>
            <a:r>
              <a:rPr sz="1600" spc="-5" dirty="0">
                <a:latin typeface="Arial"/>
                <a:cs typeface="Arial"/>
              </a:rPr>
              <a:t>supposes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consecutive  </a:t>
            </a:r>
            <a:r>
              <a:rPr sz="1600" spc="-10" dirty="0">
                <a:latin typeface="Arial"/>
                <a:cs typeface="Arial"/>
              </a:rPr>
              <a:t>manipulations:</a:t>
            </a:r>
            <a:endParaRPr sz="1600">
              <a:latin typeface="Arial"/>
              <a:cs typeface="Arial"/>
            </a:endParaRPr>
          </a:p>
          <a:p>
            <a:pPr marL="852805" lvl="1" indent="-21336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853440" algn="l"/>
              </a:tabLst>
            </a:pPr>
            <a:r>
              <a:rPr sz="1600" spc="-10" dirty="0">
                <a:latin typeface="Arial"/>
                <a:cs typeface="Arial"/>
              </a:rPr>
              <a:t>Approaching of </a:t>
            </a:r>
            <a:r>
              <a:rPr sz="1600" spc="-15" dirty="0">
                <a:latin typeface="Arial"/>
                <a:cs typeface="Arial"/>
              </a:rPr>
              <a:t>endoscope’s </a:t>
            </a:r>
            <a:r>
              <a:rPr sz="1600" spc="-10" dirty="0">
                <a:latin typeface="Arial"/>
                <a:cs typeface="Arial"/>
              </a:rPr>
              <a:t>end toward the </a:t>
            </a:r>
            <a:r>
              <a:rPr sz="1600" spc="-5" dirty="0">
                <a:latin typeface="Arial"/>
                <a:cs typeface="Arial"/>
              </a:rPr>
              <a:t>foreign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body.</a:t>
            </a:r>
            <a:endParaRPr sz="1600">
              <a:latin typeface="Arial"/>
              <a:cs typeface="Arial"/>
            </a:endParaRPr>
          </a:p>
          <a:p>
            <a:pPr marL="865505" lvl="1" indent="-226060">
              <a:lnSpc>
                <a:spcPct val="100000"/>
              </a:lnSpc>
              <a:buAutoNum type="arabicPeriod"/>
              <a:tabLst>
                <a:tab pos="866140" algn="l"/>
              </a:tabLst>
            </a:pPr>
            <a:r>
              <a:rPr sz="1600" spc="-5" dirty="0">
                <a:latin typeface="Arial"/>
                <a:cs typeface="Arial"/>
              </a:rPr>
              <a:t>Insertion of instrument into </a:t>
            </a:r>
            <a:r>
              <a:rPr sz="1600" spc="-10" dirty="0">
                <a:latin typeface="Arial"/>
                <a:cs typeface="Arial"/>
              </a:rPr>
              <a:t>endoscope’s channel and then </a:t>
            </a:r>
            <a:r>
              <a:rPr sz="1600" spc="-5" dirty="0">
                <a:latin typeface="Arial"/>
                <a:cs typeface="Arial"/>
              </a:rPr>
              <a:t>into intestinal</a:t>
            </a:r>
            <a:r>
              <a:rPr sz="1600" spc="3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cavity.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4330" y="168428"/>
            <a:ext cx="758190" cy="229235"/>
          </a:xfrm>
          <a:prstGeom prst="rect">
            <a:avLst/>
          </a:prstGeom>
          <a:solidFill>
            <a:srgbClr val="FFFF00"/>
          </a:solidFill>
          <a:ln w="1863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95"/>
              </a:spcBef>
            </a:pPr>
            <a:r>
              <a:rPr sz="1200" b="1" spc="5" dirty="0">
                <a:latin typeface="Arial"/>
                <a:cs typeface="Arial"/>
              </a:rPr>
              <a:t>Forward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3015" y="492278"/>
            <a:ext cx="758190" cy="229235"/>
          </a:xfrm>
          <a:prstGeom prst="rect">
            <a:avLst/>
          </a:prstGeom>
          <a:solidFill>
            <a:srgbClr val="FFFF00"/>
          </a:solidFill>
          <a:ln w="18341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95"/>
              </a:spcBef>
            </a:pPr>
            <a:r>
              <a:rPr sz="1200" b="1" spc="5" dirty="0">
                <a:latin typeface="Arial"/>
                <a:cs typeface="Arial"/>
                <a:hlinkClick r:id="rId4"/>
              </a:rPr>
              <a:t>Main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81000" y="6608763"/>
            <a:ext cx="358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200">
                <a:solidFill>
                  <a:srgbClr val="FF0066"/>
                </a:solidFill>
              </a:rPr>
              <a:t>©</a:t>
            </a:r>
            <a:r>
              <a:rPr lang="en-US" sz="1200">
                <a:solidFill>
                  <a:srgbClr val="FF0066"/>
                </a:solidFill>
              </a:rPr>
              <a:t> Reference on </a:t>
            </a:r>
            <a:r>
              <a:rPr lang="en-US" sz="1200">
                <a:solidFill>
                  <a:srgbClr val="FF0066"/>
                </a:solidFill>
                <a:hlinkClick r:id="rId5"/>
              </a:rPr>
              <a:t>www.coloncancer.lv</a:t>
            </a:r>
            <a:r>
              <a:rPr lang="en-US" sz="1200">
                <a:solidFill>
                  <a:srgbClr val="FF0066"/>
                </a:solidFill>
              </a:rPr>
              <a:t> is obligatory</a:t>
            </a:r>
            <a:endParaRPr lang="ru-RU" sz="120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680652"/>
            <a:ext cx="2059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4600" algn="l"/>
              </a:tabLst>
            </a:pPr>
            <a:r>
              <a:rPr sz="1600" spc="-5" dirty="0">
                <a:latin typeface="Arial"/>
                <a:cs typeface="Arial"/>
              </a:rPr>
              <a:t>progressing	intestinal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895" y="2680652"/>
            <a:ext cx="6192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100" algn="l"/>
                <a:tab pos="1869439" algn="l"/>
                <a:tab pos="2835275" algn="l"/>
                <a:tab pos="3223895" algn="l"/>
                <a:tab pos="3543935" algn="l"/>
                <a:tab pos="4356735" algn="l"/>
                <a:tab pos="5375910" algn="l"/>
              </a:tabLst>
            </a:pPr>
            <a:r>
              <a:rPr sz="1600" spc="-5" dirty="0">
                <a:latin typeface="Arial"/>
                <a:cs typeface="Arial"/>
              </a:rPr>
              <a:t>obstruction	</a:t>
            </a:r>
            <a:r>
              <a:rPr sz="1600" spc="-10" dirty="0">
                <a:latin typeface="Arial"/>
                <a:cs typeface="Arial"/>
              </a:rPr>
              <a:t>which	</a:t>
            </a:r>
            <a:r>
              <a:rPr sz="1600" spc="-5" dirty="0">
                <a:latin typeface="Arial"/>
                <a:cs typeface="Arial"/>
              </a:rPr>
              <a:t>requires,	</a:t>
            </a:r>
            <a:r>
              <a:rPr sz="1600" spc="5" dirty="0">
                <a:latin typeface="Arial"/>
                <a:cs typeface="Arial"/>
              </a:rPr>
              <a:t>as	</a:t>
            </a:r>
            <a:r>
              <a:rPr sz="1600" dirty="0">
                <a:latin typeface="Arial"/>
                <a:cs typeface="Arial"/>
              </a:rPr>
              <a:t>is	</a:t>
            </a:r>
            <a:r>
              <a:rPr sz="1600" spc="-5" dirty="0">
                <a:latin typeface="Arial"/>
                <a:cs typeface="Arial"/>
              </a:rPr>
              <a:t>known,	operation	including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937" y="188976"/>
            <a:ext cx="7466330" cy="511175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3180080">
              <a:lnSpc>
                <a:spcPct val="100000"/>
              </a:lnSpc>
              <a:spcBef>
                <a:spcPts val="45"/>
              </a:spcBef>
            </a:pP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S.</a:t>
            </a:r>
            <a:r>
              <a:rPr sz="1600" b="1" i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FFFF00"/>
                </a:solidFill>
                <a:latin typeface="Arial"/>
                <a:cs typeface="Arial"/>
              </a:rPr>
              <a:t>Matasov.</a:t>
            </a:r>
            <a:endParaRPr sz="1600">
              <a:latin typeface="Arial"/>
              <a:cs typeface="Arial"/>
            </a:endParaRPr>
          </a:p>
          <a:p>
            <a:pPr marL="966469">
              <a:lnSpc>
                <a:spcPct val="100000"/>
              </a:lnSpc>
            </a:pP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Pneumatic method </a:t>
            </a:r>
            <a:r>
              <a:rPr sz="1600" b="1" i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extraction </a:t>
            </a:r>
            <a:r>
              <a:rPr sz="1600" b="1" i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retained</a:t>
            </a:r>
            <a:r>
              <a:rPr sz="1600" b="1" i="1" spc="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videocapsule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866521"/>
            <a:ext cx="8396605" cy="18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 indent="-22606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765810" algn="l"/>
              </a:tabLst>
            </a:pPr>
            <a:r>
              <a:rPr sz="1600" spc="-5" dirty="0">
                <a:latin typeface="Arial"/>
                <a:cs typeface="Arial"/>
              </a:rPr>
              <a:t>Introducing of basket </a:t>
            </a:r>
            <a:r>
              <a:rPr sz="1600" spc="-10" dirty="0">
                <a:latin typeface="Arial"/>
                <a:cs typeface="Arial"/>
              </a:rPr>
              <a:t>under </a:t>
            </a:r>
            <a:r>
              <a:rPr sz="1600" spc="-5" dirty="0">
                <a:latin typeface="Arial"/>
                <a:cs typeface="Arial"/>
              </a:rPr>
              <a:t>the foreign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body.</a:t>
            </a:r>
            <a:endParaRPr sz="1600">
              <a:latin typeface="Arial"/>
              <a:cs typeface="Arial"/>
            </a:endParaRPr>
          </a:p>
          <a:p>
            <a:pPr marL="765810" indent="-226060">
              <a:lnSpc>
                <a:spcPct val="100000"/>
              </a:lnSpc>
              <a:buAutoNum type="arabicPeriod" startAt="3"/>
              <a:tabLst>
                <a:tab pos="765810" algn="l"/>
              </a:tabLst>
            </a:pPr>
            <a:r>
              <a:rPr sz="1600" spc="-5" dirty="0">
                <a:latin typeface="Arial"/>
                <a:cs typeface="Arial"/>
              </a:rPr>
              <a:t>Fixation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foreign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body.</a:t>
            </a:r>
            <a:endParaRPr sz="1600">
              <a:latin typeface="Arial"/>
              <a:cs typeface="Arial"/>
            </a:endParaRPr>
          </a:p>
          <a:p>
            <a:pPr marL="765810" indent="-226060">
              <a:lnSpc>
                <a:spcPct val="100000"/>
              </a:lnSpc>
              <a:buAutoNum type="arabicPeriod" startAt="3"/>
              <a:tabLst>
                <a:tab pos="765810" algn="l"/>
              </a:tabLst>
            </a:pPr>
            <a:r>
              <a:rPr sz="1600" spc="-5" dirty="0">
                <a:latin typeface="Arial"/>
                <a:cs typeface="Arial"/>
              </a:rPr>
              <a:t>Extraction of </a:t>
            </a:r>
            <a:r>
              <a:rPr sz="1600" spc="-10" dirty="0">
                <a:latin typeface="Arial"/>
                <a:cs typeface="Arial"/>
              </a:rPr>
              <a:t>endoscope together </a:t>
            </a:r>
            <a:r>
              <a:rPr sz="1600" spc="-5" dirty="0">
                <a:latin typeface="Arial"/>
                <a:cs typeface="Arial"/>
              </a:rPr>
              <a:t>with foreign </a:t>
            </a:r>
            <a:r>
              <a:rPr sz="1600" spc="-10" dirty="0">
                <a:latin typeface="Arial"/>
                <a:cs typeface="Arial"/>
              </a:rPr>
              <a:t>body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outwards.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rounded </a:t>
            </a:r>
            <a:r>
              <a:rPr sz="1600" dirty="0">
                <a:latin typeface="Arial"/>
                <a:cs typeface="Arial"/>
              </a:rPr>
              <a:t>form, </a:t>
            </a:r>
            <a:r>
              <a:rPr sz="1600" spc="5" dirty="0">
                <a:latin typeface="Arial"/>
                <a:cs typeface="Arial"/>
              </a:rPr>
              <a:t>smooth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solid </a:t>
            </a:r>
            <a:r>
              <a:rPr sz="1600" dirty="0">
                <a:latin typeface="Arial"/>
                <a:cs typeface="Arial"/>
              </a:rPr>
              <a:t>surface, </a:t>
            </a:r>
            <a:r>
              <a:rPr sz="1600" spc="-5" dirty="0">
                <a:latin typeface="Arial"/>
                <a:cs typeface="Arial"/>
              </a:rPr>
              <a:t>absence of lateral access hamper the  mechanical </a:t>
            </a:r>
            <a:r>
              <a:rPr sz="1600" dirty="0">
                <a:latin typeface="Arial"/>
                <a:cs typeface="Arial"/>
              </a:rPr>
              <a:t>fixation </a:t>
            </a:r>
            <a:r>
              <a:rPr sz="1600" spc="-5" dirty="0">
                <a:latin typeface="Arial"/>
                <a:cs typeface="Arial"/>
              </a:rPr>
              <a:t>and extraction of retained capsule. Numerous attempts to introduce  basket under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capsule, traumatizes intestine, threatens </a:t>
            </a:r>
            <a:r>
              <a:rPr sz="1600" spc="5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perforation; </a:t>
            </a:r>
            <a:r>
              <a:rPr sz="1600" dirty="0">
                <a:latin typeface="Arial"/>
                <a:cs typeface="Arial"/>
              </a:rPr>
              <a:t>growth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10" dirty="0">
                <a:latin typeface="Arial"/>
                <a:cs typeface="Arial"/>
              </a:rPr>
              <a:t>gas  </a:t>
            </a:r>
            <a:r>
              <a:rPr sz="1600" spc="-5" dirty="0">
                <a:latin typeface="Arial"/>
                <a:cs typeface="Arial"/>
              </a:rPr>
              <a:t>bubble which </a:t>
            </a:r>
            <a:r>
              <a:rPr sz="1600" dirty="0">
                <a:latin typeface="Arial"/>
                <a:cs typeface="Arial"/>
              </a:rPr>
              <a:t>could </a:t>
            </a:r>
            <a:r>
              <a:rPr sz="1600" spc="5" dirty="0">
                <a:latin typeface="Arial"/>
                <a:cs typeface="Arial"/>
              </a:rPr>
              <a:t>be </a:t>
            </a:r>
            <a:r>
              <a:rPr sz="1600" spc="-5" dirty="0">
                <a:latin typeface="Arial"/>
                <a:cs typeface="Arial"/>
              </a:rPr>
              <a:t>seen over capsula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during </a:t>
            </a:r>
            <a:r>
              <a:rPr sz="1600" spc="-15" dirty="0">
                <a:latin typeface="Arial"/>
                <a:cs typeface="Arial"/>
              </a:rPr>
              <a:t>roentgenoscopy, </a:t>
            </a:r>
            <a:r>
              <a:rPr sz="1600" spc="-5" dirty="0">
                <a:latin typeface="Arial"/>
                <a:cs typeface="Arial"/>
              </a:rPr>
              <a:t>will testify about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851149"/>
            <a:ext cx="8397875" cy="24517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20" dirty="0">
                <a:latin typeface="Arial"/>
                <a:cs typeface="Arial"/>
              </a:rPr>
              <a:t>laparotomy, enterotomy, </a:t>
            </a:r>
            <a:r>
              <a:rPr sz="1600" spc="-5" dirty="0">
                <a:latin typeface="Arial"/>
                <a:cs typeface="Arial"/>
              </a:rPr>
              <a:t>capsule extraction, making of intestinal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sutures.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Arial"/>
                <a:cs typeface="Arial"/>
              </a:rPr>
              <a:t>Focus of pneumatic </a:t>
            </a:r>
            <a:r>
              <a:rPr sz="1600" spc="5" dirty="0">
                <a:latin typeface="Arial"/>
                <a:cs typeface="Arial"/>
              </a:rPr>
              <a:t>method </a:t>
            </a:r>
            <a:r>
              <a:rPr sz="1600" dirty="0">
                <a:latin typeface="Arial"/>
                <a:cs typeface="Arial"/>
              </a:rPr>
              <a:t>– usage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negative </a:t>
            </a:r>
            <a:r>
              <a:rPr sz="1600" spc="-5" dirty="0">
                <a:latin typeface="Arial"/>
                <a:cs typeface="Arial"/>
              </a:rPr>
              <a:t>pressure, which </a:t>
            </a:r>
            <a:r>
              <a:rPr sz="1600" dirty="0">
                <a:latin typeface="Arial"/>
                <a:cs typeface="Arial"/>
              </a:rPr>
              <a:t>is feeded in </a:t>
            </a:r>
            <a:r>
              <a:rPr sz="1600" spc="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cavity  </a:t>
            </a:r>
            <a:r>
              <a:rPr sz="1600" spc="-5" dirty="0">
                <a:latin typeface="Arial"/>
                <a:cs typeface="Arial"/>
              </a:rPr>
              <a:t>between endoscope’s </a:t>
            </a:r>
            <a:r>
              <a:rPr sz="1600" dirty="0">
                <a:latin typeface="Arial"/>
                <a:cs typeface="Arial"/>
              </a:rPr>
              <a:t>tip and </a:t>
            </a:r>
            <a:r>
              <a:rPr sz="1600" spc="-5" dirty="0">
                <a:latin typeface="Arial"/>
                <a:cs typeface="Arial"/>
              </a:rPr>
              <a:t>visible </a:t>
            </a:r>
            <a:r>
              <a:rPr sz="1600" spc="-10" dirty="0">
                <a:latin typeface="Arial"/>
                <a:cs typeface="Arial"/>
              </a:rPr>
              <a:t>capsule’s pole. </a:t>
            </a:r>
            <a:r>
              <a:rPr sz="1600" spc="5" dirty="0">
                <a:latin typeface="Arial"/>
                <a:cs typeface="Arial"/>
              </a:rPr>
              <a:t>Cavity </a:t>
            </a:r>
            <a:r>
              <a:rPr sz="1600" dirty="0">
                <a:latin typeface="Arial"/>
                <a:cs typeface="Arial"/>
              </a:rPr>
              <a:t>is formed </a:t>
            </a:r>
            <a:r>
              <a:rPr sz="1600" spc="5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elastic cuff located  on </a:t>
            </a:r>
            <a:r>
              <a:rPr sz="1600" dirty="0">
                <a:latin typeface="Arial"/>
                <a:cs typeface="Arial"/>
              </a:rPr>
              <a:t>the end </a:t>
            </a:r>
            <a:r>
              <a:rPr sz="1600" spc="-5" dirty="0">
                <a:latin typeface="Arial"/>
                <a:cs typeface="Arial"/>
              </a:rPr>
              <a:t>of endoscope. Practical implementation of </a:t>
            </a:r>
            <a:r>
              <a:rPr sz="1600" dirty="0">
                <a:latin typeface="Arial"/>
                <a:cs typeface="Arial"/>
              </a:rPr>
              <a:t>the method </a:t>
            </a:r>
            <a:r>
              <a:rPr sz="1600" spc="-5" dirty="0">
                <a:latin typeface="Arial"/>
                <a:cs typeface="Arial"/>
              </a:rPr>
              <a:t>showed </a:t>
            </a:r>
            <a:r>
              <a:rPr sz="1600" dirty="0">
                <a:latin typeface="Arial"/>
                <a:cs typeface="Arial"/>
              </a:rPr>
              <a:t>that most  </a:t>
            </a:r>
            <a:r>
              <a:rPr sz="1600" spc="-5" dirty="0">
                <a:latin typeface="Arial"/>
                <a:cs typeface="Arial"/>
              </a:rPr>
              <a:t>acceptable become </a:t>
            </a:r>
            <a:r>
              <a:rPr sz="1600" dirty="0">
                <a:latin typeface="Arial"/>
                <a:cs typeface="Arial"/>
              </a:rPr>
              <a:t>removable </a:t>
            </a:r>
            <a:r>
              <a:rPr sz="1600" spc="-5" dirty="0">
                <a:latin typeface="Arial"/>
                <a:cs typeface="Arial"/>
              </a:rPr>
              <a:t>silicone cuff. Its reliable connection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ensured </a:t>
            </a:r>
            <a:r>
              <a:rPr sz="1600" spc="5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bandage  ring, </a:t>
            </a:r>
            <a:r>
              <a:rPr sz="1600" dirty="0">
                <a:latin typeface="Arial"/>
                <a:cs typeface="Arial"/>
              </a:rPr>
              <a:t>putting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the proximal </a:t>
            </a:r>
            <a:r>
              <a:rPr sz="1600" spc="-5" dirty="0">
                <a:latin typeface="Arial"/>
                <a:cs typeface="Arial"/>
              </a:rPr>
              <a:t>part of silicone cuff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side </a:t>
            </a:r>
            <a:r>
              <a:rPr sz="1600" spc="-5" dirty="0">
                <a:latin typeface="Arial"/>
                <a:cs typeface="Arial"/>
              </a:rPr>
              <a:t>of endoscope. </a:t>
            </a:r>
            <a:r>
              <a:rPr sz="1600" spc="-30" dirty="0">
                <a:latin typeface="Arial"/>
                <a:cs typeface="Arial"/>
              </a:rPr>
              <a:t>Taking </a:t>
            </a:r>
            <a:r>
              <a:rPr sz="1600" spc="-5" dirty="0">
                <a:latin typeface="Arial"/>
                <a:cs typeface="Arial"/>
              </a:rPr>
              <a:t>into  account </a:t>
            </a:r>
            <a:r>
              <a:rPr sz="1600" dirty="0">
                <a:latin typeface="Arial"/>
                <a:cs typeface="Arial"/>
              </a:rPr>
              <a:t>the maximum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negative </a:t>
            </a:r>
            <a:r>
              <a:rPr sz="1600" spc="-5" dirty="0">
                <a:latin typeface="Arial"/>
                <a:cs typeface="Arial"/>
              </a:rPr>
              <a:t>pressure and diameter of distal </a:t>
            </a:r>
            <a:r>
              <a:rPr sz="1600" spc="-10" dirty="0">
                <a:latin typeface="Arial"/>
                <a:cs typeface="Arial"/>
              </a:rPr>
              <a:t>end </a:t>
            </a:r>
            <a:r>
              <a:rPr sz="1600" spc="-5" dirty="0">
                <a:latin typeface="Arial"/>
                <a:cs typeface="Arial"/>
              </a:rPr>
              <a:t>of endoscope, </a:t>
            </a:r>
            <a:r>
              <a:rPr sz="1600" dirty="0">
                <a:latin typeface="Arial"/>
                <a:cs typeface="Arial"/>
              </a:rPr>
              <a:t>the  force fixing </a:t>
            </a:r>
            <a:r>
              <a:rPr sz="1600" spc="-5" dirty="0">
                <a:latin typeface="Arial"/>
                <a:cs typeface="Arial"/>
              </a:rPr>
              <a:t>capsule to </a:t>
            </a:r>
            <a:r>
              <a:rPr sz="1600" spc="-10" dirty="0">
                <a:latin typeface="Arial"/>
                <a:cs typeface="Arial"/>
              </a:rPr>
              <a:t>endoscope, </a:t>
            </a:r>
            <a:r>
              <a:rPr sz="1600" spc="-5" dirty="0">
                <a:latin typeface="Arial"/>
                <a:cs typeface="Arial"/>
              </a:rPr>
              <a:t>could reach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kgf </a:t>
            </a:r>
            <a:r>
              <a:rPr sz="1600" spc="-10" dirty="0">
                <a:latin typeface="Arial"/>
                <a:cs typeface="Arial"/>
              </a:rPr>
              <a:t>(about </a:t>
            </a:r>
            <a:r>
              <a:rPr sz="1600" spc="-5" dirty="0">
                <a:latin typeface="Arial"/>
                <a:cs typeface="Arial"/>
              </a:rPr>
              <a:t>10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N).</a:t>
            </a:r>
            <a:endParaRPr sz="1600">
              <a:latin typeface="Arial"/>
              <a:cs typeface="Arial"/>
            </a:endParaRPr>
          </a:p>
          <a:p>
            <a:pPr marL="64769" algn="just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latin typeface="Arial"/>
                <a:cs typeface="Arial"/>
              </a:rPr>
              <a:t>Method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patented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C0099"/>
                </a:solidFill>
                <a:latin typeface="Arial"/>
                <a:cs typeface="Arial"/>
              </a:rPr>
              <a:t>[3]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4330" y="168428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5">
                <a:moveTo>
                  <a:pt x="0" y="228637"/>
                </a:moveTo>
                <a:lnTo>
                  <a:pt x="757885" y="228637"/>
                </a:lnTo>
                <a:lnTo>
                  <a:pt x="7578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4330" y="168428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5">
                <a:moveTo>
                  <a:pt x="0" y="228637"/>
                </a:moveTo>
                <a:lnTo>
                  <a:pt x="757885" y="228637"/>
                </a:lnTo>
                <a:lnTo>
                  <a:pt x="7578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ln w="18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76177" y="177353"/>
            <a:ext cx="63627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spc="5" dirty="0">
                <a:latin typeface="Arial"/>
                <a:cs typeface="Arial"/>
              </a:rPr>
              <a:t>Forward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05678" y="473228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4">
                <a:moveTo>
                  <a:pt x="0" y="228637"/>
                </a:moveTo>
                <a:lnTo>
                  <a:pt x="758185" y="228637"/>
                </a:lnTo>
                <a:lnTo>
                  <a:pt x="7581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05678" y="473228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4">
                <a:moveTo>
                  <a:pt x="0" y="228637"/>
                </a:moveTo>
                <a:lnTo>
                  <a:pt x="758185" y="228637"/>
                </a:lnTo>
                <a:lnTo>
                  <a:pt x="7581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ln w="1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02218" y="482153"/>
            <a:ext cx="39433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spc="-10" dirty="0">
                <a:latin typeface="Arial"/>
                <a:cs typeface="Arial"/>
              </a:rPr>
              <a:t>ac</a:t>
            </a:r>
            <a:r>
              <a:rPr sz="1200" b="1" spc="30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" y="6608763"/>
            <a:ext cx="358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200">
                <a:solidFill>
                  <a:srgbClr val="FF0066"/>
                </a:solidFill>
              </a:rPr>
              <a:t>©</a:t>
            </a:r>
            <a:r>
              <a:rPr lang="en-US" sz="1200">
                <a:solidFill>
                  <a:srgbClr val="FF0066"/>
                </a:solidFill>
              </a:rPr>
              <a:t> Reference on </a:t>
            </a:r>
            <a:r>
              <a:rPr lang="en-US" sz="1200">
                <a:solidFill>
                  <a:srgbClr val="FF0066"/>
                </a:solidFill>
                <a:hlinkClick r:id="rId2"/>
              </a:rPr>
              <a:t>www.coloncancer.lv</a:t>
            </a:r>
            <a:r>
              <a:rPr lang="en-US" sz="1200">
                <a:solidFill>
                  <a:srgbClr val="FF0066"/>
                </a:solidFill>
              </a:rPr>
              <a:t> is obligatory</a:t>
            </a:r>
            <a:endParaRPr lang="ru-RU" sz="120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37" y="0"/>
            <a:ext cx="7466330" cy="511175"/>
          </a:xfrm>
          <a:custGeom>
            <a:avLst/>
            <a:gdLst/>
            <a:ahLst/>
            <a:cxnLst/>
            <a:rect l="l" t="t" r="r" b="b"/>
            <a:pathLst>
              <a:path w="7466330" h="511175">
                <a:moveTo>
                  <a:pt x="0" y="511175"/>
                </a:moveTo>
                <a:lnTo>
                  <a:pt x="7465949" y="511175"/>
                </a:lnTo>
                <a:lnTo>
                  <a:pt x="7465949" y="0"/>
                </a:lnTo>
                <a:lnTo>
                  <a:pt x="0" y="0"/>
                </a:lnTo>
                <a:lnTo>
                  <a:pt x="0" y="51117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0278" y="0"/>
            <a:ext cx="5556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675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S.</a:t>
            </a:r>
            <a:r>
              <a:rPr sz="1600" b="1" i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FFFF00"/>
                </a:solidFill>
                <a:latin typeface="Arial"/>
                <a:cs typeface="Arial"/>
              </a:rPr>
              <a:t>Matasov.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Pneumatic method </a:t>
            </a:r>
            <a:r>
              <a:rPr sz="1600" b="1" i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600" b="1" i="1" spc="-10" dirty="0">
                <a:solidFill>
                  <a:srgbClr val="FFFF00"/>
                </a:solidFill>
                <a:latin typeface="Arial"/>
                <a:cs typeface="Arial"/>
              </a:rPr>
              <a:t>extraction </a:t>
            </a:r>
            <a:r>
              <a:rPr sz="1600" b="1" i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retained</a:t>
            </a:r>
            <a:r>
              <a:rPr sz="1600" b="1" i="1" spc="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FF00"/>
                </a:solidFill>
                <a:latin typeface="Arial"/>
                <a:cs typeface="Arial"/>
              </a:rPr>
              <a:t>videocapsule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3015" y="39904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5">
                <a:moveTo>
                  <a:pt x="0" y="228637"/>
                </a:moveTo>
                <a:lnTo>
                  <a:pt x="758175" y="228637"/>
                </a:lnTo>
                <a:lnTo>
                  <a:pt x="75817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3015" y="39904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5">
                <a:moveTo>
                  <a:pt x="0" y="228637"/>
                </a:moveTo>
                <a:lnTo>
                  <a:pt x="758175" y="228637"/>
                </a:lnTo>
                <a:lnTo>
                  <a:pt x="75817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ln w="18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94976" y="48828"/>
            <a:ext cx="37655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spc="-15" dirty="0">
                <a:latin typeface="Arial"/>
                <a:cs typeface="Arial"/>
                <a:hlinkClick r:id="rId2"/>
              </a:rPr>
              <a:t>M</a:t>
            </a:r>
            <a:r>
              <a:rPr sz="1200" b="1" spc="-10" dirty="0">
                <a:latin typeface="Arial"/>
                <a:cs typeface="Arial"/>
                <a:hlinkClick r:id="rId2"/>
              </a:rPr>
              <a:t>a</a:t>
            </a:r>
            <a:r>
              <a:rPr sz="1200" b="1" dirty="0">
                <a:latin typeface="Arial"/>
                <a:cs typeface="Arial"/>
                <a:hlinkClick r:id="rId2"/>
              </a:rPr>
              <a:t>i</a:t>
            </a:r>
            <a:r>
              <a:rPr sz="1200" b="1" spc="40" dirty="0">
                <a:latin typeface="Arial"/>
                <a:cs typeface="Arial"/>
                <a:hlinkClick r:id="rId2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4502" y="328829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4">
                <a:moveTo>
                  <a:pt x="0" y="228637"/>
                </a:moveTo>
                <a:lnTo>
                  <a:pt x="758185" y="228637"/>
                </a:lnTo>
                <a:lnTo>
                  <a:pt x="7581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4502" y="328829"/>
            <a:ext cx="758190" cy="229235"/>
          </a:xfrm>
          <a:custGeom>
            <a:avLst/>
            <a:gdLst/>
            <a:ahLst/>
            <a:cxnLst/>
            <a:rect l="l" t="t" r="r" b="b"/>
            <a:pathLst>
              <a:path w="758190" h="229234">
                <a:moveTo>
                  <a:pt x="0" y="228637"/>
                </a:moveTo>
                <a:lnTo>
                  <a:pt x="758185" y="228637"/>
                </a:lnTo>
                <a:lnTo>
                  <a:pt x="758185" y="0"/>
                </a:lnTo>
                <a:lnTo>
                  <a:pt x="0" y="0"/>
                </a:lnTo>
                <a:lnTo>
                  <a:pt x="0" y="228637"/>
                </a:lnTo>
                <a:close/>
              </a:path>
            </a:pathLst>
          </a:custGeom>
          <a:ln w="1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91042" y="337754"/>
            <a:ext cx="39433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spc="-10" dirty="0">
                <a:latin typeface="Arial"/>
                <a:cs typeface="Arial"/>
              </a:rPr>
              <a:t>ac</a:t>
            </a:r>
            <a:r>
              <a:rPr sz="1200" b="1" spc="30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6340" y="6287784"/>
            <a:ext cx="1244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65" y="921188"/>
            <a:ext cx="8450580" cy="32156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latin typeface="Arial"/>
                <a:cs typeface="Arial"/>
              </a:rPr>
              <a:t>Basic sources 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  <a:p>
            <a:pPr marL="198120" marR="833119" indent="-185420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AutoNum type="arabicPeriod"/>
              <a:tabLst>
                <a:tab pos="198755" algn="l"/>
              </a:tabLst>
            </a:pPr>
            <a:r>
              <a:rPr sz="1300" u="sng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3"/>
              </a:rPr>
              <a:t>http://ncbi.nlm.nih.gov/pmc/articles/PMC2850858</a:t>
            </a:r>
            <a:r>
              <a:rPr sz="1300" spc="-5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Small Bowel Obstruction from Capsule </a:t>
            </a:r>
            <a:r>
              <a:rPr sz="1300" spc="-20" dirty="0">
                <a:latin typeface="Arial"/>
                <a:cs typeface="Arial"/>
              </a:rPr>
              <a:t>Endoscopy.  </a:t>
            </a:r>
            <a:r>
              <a:rPr sz="1300" spc="-10" dirty="0">
                <a:latin typeface="Arial"/>
                <a:cs typeface="Arial"/>
              </a:rPr>
              <a:t>M.Boysen, </a:t>
            </a:r>
            <a:r>
              <a:rPr sz="1300" spc="-15" dirty="0">
                <a:latin typeface="Arial"/>
                <a:cs typeface="Arial"/>
              </a:rPr>
              <a:t>M. Ritter. </a:t>
            </a:r>
            <a:r>
              <a:rPr sz="1300" dirty="0">
                <a:latin typeface="Arial"/>
                <a:cs typeface="Arial"/>
              </a:rPr>
              <a:t>Western </a:t>
            </a:r>
            <a:r>
              <a:rPr sz="1300" spc="-5" dirty="0">
                <a:latin typeface="Arial"/>
                <a:cs typeface="Arial"/>
              </a:rPr>
              <a:t>Journal of Emergency </a:t>
            </a:r>
            <a:r>
              <a:rPr sz="1300" spc="-10" dirty="0">
                <a:latin typeface="Arial"/>
                <a:cs typeface="Arial"/>
              </a:rPr>
              <a:t>Medicine. </a:t>
            </a:r>
            <a:r>
              <a:rPr sz="1300" spc="-20" dirty="0">
                <a:latin typeface="Arial"/>
                <a:cs typeface="Arial"/>
              </a:rPr>
              <a:t>Vol.XI, </a:t>
            </a:r>
            <a:r>
              <a:rPr sz="1300" spc="-5" dirty="0">
                <a:latin typeface="Arial"/>
                <a:cs typeface="Arial"/>
              </a:rPr>
              <a:t>No.1. February</a:t>
            </a:r>
            <a:r>
              <a:rPr sz="1300" spc="2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2010.</a:t>
            </a:r>
            <a:endParaRPr sz="13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198755" algn="l"/>
              </a:tabLst>
            </a:pPr>
            <a:r>
              <a:rPr sz="1300" u="sng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4"/>
              </a:rPr>
              <a:t>http://www.cuh.org.uk/cms/sites/default/files/publications/PIN1123_retained_capsule.pdf</a:t>
            </a:r>
            <a:r>
              <a:rPr sz="1300" spc="-5" dirty="0">
                <a:solidFill>
                  <a:srgbClr val="CC0099"/>
                </a:solidFill>
                <a:latin typeface="Arial"/>
                <a:cs typeface="Arial"/>
                <a:hlinkClick r:id="rId4"/>
              </a:rPr>
              <a:t> </a:t>
            </a:r>
            <a:r>
              <a:rPr sz="1300" spc="-15" dirty="0">
                <a:latin typeface="Arial"/>
                <a:cs typeface="Arial"/>
              </a:rPr>
              <a:t>Video</a:t>
            </a:r>
            <a:r>
              <a:rPr sz="1300" spc="1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capsule</a:t>
            </a:r>
            <a:endParaRPr sz="13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Arial"/>
                <a:cs typeface="Arial"/>
              </a:rPr>
              <a:t>endoscopy: retained capsule. Cambridge University Hospitals NHS Foundation Trust.</a:t>
            </a:r>
            <a:r>
              <a:rPr sz="1300" spc="15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2008.</a:t>
            </a:r>
            <a:endParaRPr sz="1300">
              <a:latin typeface="Arial"/>
              <a:cs typeface="Arial"/>
            </a:endParaRPr>
          </a:p>
          <a:p>
            <a:pPr marL="198120" marR="1170940" indent="-185420">
              <a:lnSpc>
                <a:spcPct val="100000"/>
              </a:lnSpc>
              <a:buAutoNum type="arabicPeriod" startAt="3"/>
              <a:tabLst>
                <a:tab pos="198755" algn="l"/>
              </a:tabLst>
            </a:pPr>
            <a:r>
              <a:rPr sz="1300" spc="-5" dirty="0">
                <a:latin typeface="Arial"/>
                <a:cs typeface="Arial"/>
              </a:rPr>
              <a:t>Матасов С.А. </a:t>
            </a:r>
            <a:r>
              <a:rPr sz="1300" dirty="0">
                <a:latin typeface="Arial"/>
                <a:cs typeface="Arial"/>
              </a:rPr>
              <a:t>Способ </a:t>
            </a:r>
            <a:r>
              <a:rPr sz="1300" spc="-5" dirty="0">
                <a:latin typeface="Arial"/>
                <a:cs typeface="Arial"/>
              </a:rPr>
              <a:t>экстракции вклиненной </a:t>
            </a:r>
            <a:r>
              <a:rPr sz="1300" spc="-10" dirty="0">
                <a:latin typeface="Arial"/>
                <a:cs typeface="Arial"/>
              </a:rPr>
              <a:t>кишечной видеокапсулы </a:t>
            </a:r>
            <a:r>
              <a:rPr sz="1300" dirty="0">
                <a:latin typeface="Arial"/>
                <a:cs typeface="Arial"/>
              </a:rPr>
              <a:t>и </a:t>
            </a:r>
            <a:r>
              <a:rPr sz="1300" spc="-10" dirty="0">
                <a:latin typeface="Arial"/>
                <a:cs typeface="Arial"/>
              </a:rPr>
              <a:t>устройства </a:t>
            </a:r>
            <a:r>
              <a:rPr sz="1300" dirty="0">
                <a:latin typeface="Arial"/>
                <a:cs typeface="Arial"/>
              </a:rPr>
              <a:t>для </a:t>
            </a:r>
            <a:r>
              <a:rPr sz="1300" spc="-10" dirty="0">
                <a:latin typeface="Arial"/>
                <a:cs typeface="Arial"/>
              </a:rPr>
              <a:t>его  осуществления. Патентная </a:t>
            </a:r>
            <a:r>
              <a:rPr sz="1300" spc="-5" dirty="0">
                <a:latin typeface="Arial"/>
                <a:cs typeface="Arial"/>
              </a:rPr>
              <a:t>заявка Латвии </a:t>
            </a:r>
            <a:r>
              <a:rPr sz="1300" dirty="0">
                <a:latin typeface="Arial"/>
                <a:cs typeface="Arial"/>
              </a:rPr>
              <a:t>№ </a:t>
            </a:r>
            <a:r>
              <a:rPr sz="1300" spc="-5" dirty="0">
                <a:latin typeface="Arial"/>
                <a:cs typeface="Arial"/>
              </a:rPr>
              <a:t>Р-12-44.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20.11.2011.</a:t>
            </a:r>
            <a:endParaRPr sz="13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198755" algn="l"/>
              </a:tabLst>
            </a:pPr>
            <a:r>
              <a:rPr sz="1300" u="sng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5"/>
              </a:rPr>
              <a:t>http://www.vhjoe.org/index.php/vhjoe/article/view/20/19</a:t>
            </a:r>
            <a:r>
              <a:rPr sz="1300" spc="-5" dirty="0">
                <a:solidFill>
                  <a:srgbClr val="CC0099"/>
                </a:solidFill>
                <a:latin typeface="Arial"/>
                <a:cs typeface="Arial"/>
                <a:hlinkClick r:id="rId5"/>
              </a:rPr>
              <a:t> </a:t>
            </a:r>
            <a:r>
              <a:rPr sz="1300" spc="-5" dirty="0">
                <a:latin typeface="Arial"/>
                <a:cs typeface="Arial"/>
              </a:rPr>
              <a:t>Capsule </a:t>
            </a:r>
            <a:r>
              <a:rPr sz="1300" spc="-10" dirty="0">
                <a:latin typeface="Arial"/>
                <a:cs typeface="Arial"/>
              </a:rPr>
              <a:t>Retention: It’s </a:t>
            </a:r>
            <a:r>
              <a:rPr sz="1300" spc="-5" dirty="0">
                <a:latin typeface="Arial"/>
                <a:cs typeface="Arial"/>
              </a:rPr>
              <a:t>not </a:t>
            </a:r>
            <a:r>
              <a:rPr sz="1300" spc="-10" dirty="0">
                <a:latin typeface="Arial"/>
                <a:cs typeface="Arial"/>
              </a:rPr>
              <a:t>all </a:t>
            </a:r>
            <a:r>
              <a:rPr sz="1300" spc="-5" dirty="0">
                <a:latin typeface="Arial"/>
                <a:cs typeface="Arial"/>
              </a:rPr>
              <a:t>bad!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P.Manchalapati,</a:t>
            </a:r>
            <a:endParaRPr sz="13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D.R.Cave, </a:t>
            </a:r>
            <a:r>
              <a:rPr sz="1300" spc="-10" dirty="0">
                <a:latin typeface="Arial"/>
                <a:cs typeface="Arial"/>
              </a:rPr>
              <a:t>Visible </a:t>
            </a:r>
            <a:r>
              <a:rPr sz="1300" spc="-5" dirty="0">
                <a:latin typeface="Arial"/>
                <a:cs typeface="Arial"/>
              </a:rPr>
              <a:t>Human Journal of </a:t>
            </a:r>
            <a:r>
              <a:rPr sz="1300" spc="-15" dirty="0">
                <a:latin typeface="Arial"/>
                <a:cs typeface="Arial"/>
              </a:rPr>
              <a:t>Endoscopy, </a:t>
            </a:r>
            <a:r>
              <a:rPr sz="1300" spc="-20" dirty="0">
                <a:latin typeface="Arial"/>
                <a:cs typeface="Arial"/>
              </a:rPr>
              <a:t>Vol.9, </a:t>
            </a:r>
            <a:r>
              <a:rPr sz="1300" dirty="0">
                <a:latin typeface="Arial"/>
                <a:cs typeface="Arial"/>
              </a:rPr>
              <a:t>Iss.2,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2010.</a:t>
            </a:r>
            <a:endParaRPr sz="1300">
              <a:latin typeface="Arial"/>
              <a:cs typeface="Arial"/>
            </a:endParaRPr>
          </a:p>
          <a:p>
            <a:pPr marL="198120" marR="362585" indent="-18542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198755" algn="l"/>
              </a:tabLst>
            </a:pPr>
            <a:r>
              <a:rPr sz="1300" u="sng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6"/>
              </a:rPr>
              <a:t>http://www.ncbi.nlm.nih.gov/pubmed/21811157</a:t>
            </a:r>
            <a:r>
              <a:rPr sz="1300" spc="-10" dirty="0">
                <a:solidFill>
                  <a:srgbClr val="CC0099"/>
                </a:solidFill>
                <a:latin typeface="Arial"/>
                <a:cs typeface="Arial"/>
                <a:hlinkClick r:id="rId6"/>
              </a:rPr>
              <a:t> </a:t>
            </a:r>
            <a:r>
              <a:rPr sz="1300" dirty="0">
                <a:latin typeface="Arial"/>
                <a:cs typeface="Arial"/>
              </a:rPr>
              <a:t>Outcomes </a:t>
            </a:r>
            <a:r>
              <a:rPr sz="1300" spc="-5" dirty="0">
                <a:latin typeface="Arial"/>
                <a:cs typeface="Arial"/>
              </a:rPr>
              <a:t>after symptomatic capsule retention in suspected  </a:t>
            </a:r>
            <a:r>
              <a:rPr sz="1300" dirty="0">
                <a:latin typeface="Arial"/>
                <a:cs typeface="Arial"/>
              </a:rPr>
              <a:t>small </a:t>
            </a:r>
            <a:r>
              <a:rPr sz="1300" spc="-5" dirty="0">
                <a:latin typeface="Arial"/>
                <a:cs typeface="Arial"/>
              </a:rPr>
              <a:t>bowel obstruction. </a:t>
            </a:r>
            <a:r>
              <a:rPr sz="1300" spc="-10" dirty="0">
                <a:latin typeface="Arial"/>
                <a:cs typeface="Arial"/>
              </a:rPr>
              <a:t>A.M.Singeap, </a:t>
            </a:r>
            <a:r>
              <a:rPr sz="1300" spc="-5" dirty="0">
                <a:latin typeface="Arial"/>
                <a:cs typeface="Arial"/>
              </a:rPr>
              <a:t>EU Journal of Gastroenterology and </a:t>
            </a:r>
            <a:r>
              <a:rPr sz="1300" spc="-20" dirty="0">
                <a:latin typeface="Arial"/>
                <a:cs typeface="Arial"/>
              </a:rPr>
              <a:t>Hepatology, Vol.23, </a:t>
            </a:r>
            <a:r>
              <a:rPr sz="1300" dirty="0">
                <a:latin typeface="Arial"/>
                <a:cs typeface="Arial"/>
              </a:rPr>
              <a:t>Iss.10,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2011</a:t>
            </a:r>
            <a:endParaRPr sz="1300">
              <a:latin typeface="Arial"/>
              <a:cs typeface="Arial"/>
            </a:endParaRPr>
          </a:p>
          <a:p>
            <a:pPr marL="198120" marR="77470" indent="-18542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198755" algn="l"/>
              </a:tabLst>
            </a:pPr>
            <a:r>
              <a:rPr sz="1300" u="sng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7"/>
              </a:rPr>
              <a:t>http://www.ncbi.nlm.nih.gov/pubmed/19830002</a:t>
            </a:r>
            <a:r>
              <a:rPr sz="1300" spc="-10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Acute </a:t>
            </a:r>
            <a:r>
              <a:rPr sz="1300" dirty="0">
                <a:latin typeface="Arial"/>
                <a:cs typeface="Arial"/>
              </a:rPr>
              <a:t>small </a:t>
            </a:r>
            <a:r>
              <a:rPr sz="1300" spc="-5" dirty="0">
                <a:latin typeface="Arial"/>
                <a:cs typeface="Arial"/>
              </a:rPr>
              <a:t>bowel perforation after wireless capsule endoscopy  in </a:t>
            </a:r>
            <a:r>
              <a:rPr sz="1300" dirty="0">
                <a:latin typeface="Arial"/>
                <a:cs typeface="Arial"/>
              </a:rPr>
              <a:t>a </a:t>
            </a:r>
            <a:r>
              <a:rPr sz="1300" spc="-10" dirty="0">
                <a:latin typeface="Arial"/>
                <a:cs typeface="Arial"/>
              </a:rPr>
              <a:t>patient </a:t>
            </a:r>
            <a:r>
              <a:rPr sz="1300" spc="-5" dirty="0">
                <a:latin typeface="Arial"/>
                <a:cs typeface="Arial"/>
              </a:rPr>
              <a:t>with </a:t>
            </a:r>
            <a:r>
              <a:rPr sz="1300" spc="-10" dirty="0">
                <a:latin typeface="Arial"/>
                <a:cs typeface="Arial"/>
              </a:rPr>
              <a:t>Crohn’s </a:t>
            </a:r>
            <a:r>
              <a:rPr sz="1300" spc="-5" dirty="0">
                <a:latin typeface="Arial"/>
                <a:cs typeface="Arial"/>
              </a:rPr>
              <a:t>disease: </a:t>
            </a:r>
            <a:r>
              <a:rPr sz="1300" dirty="0">
                <a:latin typeface="Arial"/>
                <a:cs typeface="Arial"/>
              </a:rPr>
              <a:t>a case </a:t>
            </a:r>
            <a:r>
              <a:rPr sz="1300" spc="-5" dirty="0">
                <a:latin typeface="Arial"/>
                <a:cs typeface="Arial"/>
              </a:rPr>
              <a:t>report. D.A.Parikh et al., Cases Journal,</a:t>
            </a:r>
            <a:r>
              <a:rPr sz="1300" spc="1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2009</a:t>
            </a:r>
            <a:endParaRPr sz="1300">
              <a:latin typeface="Arial"/>
              <a:cs typeface="Arial"/>
            </a:endParaRPr>
          </a:p>
          <a:p>
            <a:pPr marL="198120" marR="5080" indent="-1854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 startAt="5"/>
              <a:tabLst>
                <a:tab pos="198755" algn="l"/>
              </a:tabLst>
            </a:pPr>
            <a:r>
              <a:rPr sz="1300" u="sng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  <a:hlinkClick r:id="rId8"/>
              </a:rPr>
              <a:t>http://www.hindawi.com/journals/grp/2012/518718</a:t>
            </a:r>
            <a:r>
              <a:rPr sz="1300" spc="-5" dirty="0">
                <a:solidFill>
                  <a:srgbClr val="CC0099"/>
                </a:solidFill>
                <a:latin typeface="Arial"/>
                <a:cs typeface="Arial"/>
                <a:hlinkClick r:id="rId8"/>
              </a:rPr>
              <a:t> </a:t>
            </a:r>
            <a:r>
              <a:rPr sz="1300" spc="-10" dirty="0">
                <a:latin typeface="Arial"/>
                <a:cs typeface="Arial"/>
              </a:rPr>
              <a:t>C.M.Hoog </a:t>
            </a:r>
            <a:r>
              <a:rPr sz="1300" spc="-5" dirty="0">
                <a:latin typeface="Arial"/>
                <a:cs typeface="Arial"/>
              </a:rPr>
              <a:t>et al., Capsule </a:t>
            </a:r>
            <a:r>
              <a:rPr sz="1300" spc="-10" dirty="0">
                <a:latin typeface="Arial"/>
                <a:cs typeface="Arial"/>
              </a:rPr>
              <a:t>Retentions </a:t>
            </a:r>
            <a:r>
              <a:rPr sz="1300" spc="-5" dirty="0">
                <a:latin typeface="Arial"/>
                <a:cs typeface="Arial"/>
              </a:rPr>
              <a:t>and Incomplete Capsule  Endoscopy Examinations: An </a:t>
            </a:r>
            <a:r>
              <a:rPr sz="1300" spc="-10" dirty="0">
                <a:latin typeface="Arial"/>
                <a:cs typeface="Arial"/>
              </a:rPr>
              <a:t>Analysis </a:t>
            </a:r>
            <a:r>
              <a:rPr sz="1300" spc="-5" dirty="0">
                <a:latin typeface="Arial"/>
                <a:cs typeface="Arial"/>
              </a:rPr>
              <a:t>of 2300 Examinations. Gastroenterology Research and Practice,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Vol.2012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381000" y="6608763"/>
            <a:ext cx="358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itchFamily="34" charset="0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200">
                <a:solidFill>
                  <a:srgbClr val="FF0066"/>
                </a:solidFill>
              </a:rPr>
              <a:t>©</a:t>
            </a:r>
            <a:r>
              <a:rPr lang="en-US" sz="1200">
                <a:solidFill>
                  <a:srgbClr val="FF0066"/>
                </a:solidFill>
              </a:rPr>
              <a:t> Reference on </a:t>
            </a:r>
            <a:r>
              <a:rPr lang="en-US" sz="1200">
                <a:solidFill>
                  <a:srgbClr val="FF0066"/>
                </a:solidFill>
                <a:hlinkClick r:id="rId9"/>
              </a:rPr>
              <a:t>www.coloncancer.lv</a:t>
            </a:r>
            <a:r>
              <a:rPr lang="en-US" sz="1200">
                <a:solidFill>
                  <a:srgbClr val="FF0066"/>
                </a:solidFill>
              </a:rPr>
              <a:t> is obligatory</a:t>
            </a:r>
            <a:endParaRPr lang="ru-RU" sz="120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635</Words>
  <Application>Microsoft Office PowerPoint</Application>
  <PresentationFormat>Экран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</dc:creator>
  <cp:lastModifiedBy>User</cp:lastModifiedBy>
  <cp:revision>2</cp:revision>
  <dcterms:created xsi:type="dcterms:W3CDTF">2018-07-15T20:17:11Z</dcterms:created>
  <dcterms:modified xsi:type="dcterms:W3CDTF">2018-07-15T20:19:49Z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2018-07-15T00:00:00Z</vt:filetime>
  </property>
</Properties>
</file>