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5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Glover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0000"/>
    <a:srgbClr val="3333FF"/>
    <a:srgbClr val="3333CC"/>
    <a:srgbClr val="FFFFFF"/>
    <a:srgbClr val="CCCCFF"/>
    <a:srgbClr val="DDDDDD"/>
    <a:srgbClr val="006699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417" autoAdjust="0"/>
    <p:restoredTop sz="90773" autoAdjust="0"/>
  </p:normalViewPr>
  <p:slideViewPr>
    <p:cSldViewPr>
      <p:cViewPr>
        <p:scale>
          <a:sx n="100" d="100"/>
          <a:sy n="100" d="100"/>
        </p:scale>
        <p:origin x="-1506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08FFFA-A3AF-4DB5-A159-19B248C8579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8FFFA-A3AF-4DB5-A159-19B248C85799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5E2AE-5D6B-4257-A3EE-93A4EE73BA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A718B-9476-405F-95F2-301C91610D7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1CC10-25E8-419F-936A-A34965318A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47D15-0684-4771-B8C5-9B22DD10F1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93583-2EC8-405E-84FC-22C8CC87455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AE53B-8839-4245-A7AF-7E49666C4D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B0971-C329-4810-9FBD-781CB867FC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12995-E1FB-4F6F-92A2-0550CBC0A37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F965B-8E85-4D5E-8DBD-E179D435FD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5494C-8CD6-4BA8-980E-5EEA2145F8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4B7A3-642B-4BB0-B014-BDD4250412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smtClean="0"/>
              <a:t>Copyright 2011 Graoil Ltd.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366183-5781-4CE4-8EED-D8A16060678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o-sdg.demon.co.uk/curbralan/papers/accu/Substitutability.pd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two-sdg.demon.co.uk/curbralan/papers/ValuedConversions.pdf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oost.org/doc/libs/1_54_0/doc/html/any.html" TargetMode="External"/><Relationship Id="rId11" Type="http://schemas.openxmlformats.org/officeDocument/2006/relationships/hyperlink" Target="http://www.cs.wustl.edu/~schmidt/PDF/External-Polymorphism.pdf" TargetMode="External"/><Relationship Id="rId5" Type="http://schemas.openxmlformats.org/officeDocument/2006/relationships/hyperlink" Target="http://accu.org/index.php/journals/1470" TargetMode="External"/><Relationship Id="rId10" Type="http://schemas.openxmlformats.org/officeDocument/2006/relationships/hyperlink" Target="http://www.artima.com/cppsource/type_erasure2.html" TargetMode="External"/><Relationship Id="rId4" Type="http://schemas.openxmlformats.org/officeDocument/2006/relationships/hyperlink" Target="https://github.com/colonelsammy/any_facade" TargetMode="External"/><Relationship Id="rId9" Type="http://schemas.openxmlformats.org/officeDocument/2006/relationships/hyperlink" Target="http://www.two-sdg.demon.co.uk/curbralan/papers/accu/Idiom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html/an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ccu.org/index.php/journals/147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736304"/>
          </a:xfrm>
        </p:spPr>
        <p:txBody>
          <a:bodyPr/>
          <a:lstStyle/>
          <a:p>
            <a:r>
              <a:rPr lang="en-GB" i="1" dirty="0" smtClean="0"/>
              <a:t>The C++ Geek talk;</a:t>
            </a:r>
            <a:br>
              <a:rPr lang="en-GB" i="1" dirty="0" smtClean="0"/>
            </a:br>
            <a:r>
              <a:rPr lang="en-GB" i="1" dirty="0" smtClean="0"/>
              <a:t> A new facade for an old favourite</a:t>
            </a:r>
            <a:endParaRPr lang="en-GB" i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15616" y="4365104"/>
            <a:ext cx="6984776" cy="864096"/>
          </a:xfrm>
        </p:spPr>
        <p:txBody>
          <a:bodyPr/>
          <a:lstStyle/>
          <a:p>
            <a:r>
              <a:rPr lang="en-GB" sz="2400" dirty="0" smtClean="0"/>
              <a:t>...at least for an old favourite of mine!</a:t>
            </a:r>
            <a:endParaRPr lang="en-GB" sz="2400" dirty="0"/>
          </a:p>
        </p:txBody>
      </p:sp>
      <p:pic>
        <p:nvPicPr>
          <p:cNvPr id="10" name="Picture 9" descr="Logo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88640"/>
            <a:ext cx="952500" cy="714375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124200" y="6453335"/>
            <a:ext cx="2895600" cy="268139"/>
          </a:xfrm>
        </p:spPr>
        <p:txBody>
          <a:bodyPr/>
          <a:lstStyle/>
          <a:p>
            <a:r>
              <a:rPr lang="en-GB" sz="1100" dirty="0" smtClean="0"/>
              <a:t>Copyright </a:t>
            </a:r>
            <a:r>
              <a:rPr lang="en-GB" sz="1100" dirty="0" smtClean="0"/>
              <a:t>2013 </a:t>
            </a:r>
            <a:r>
              <a:rPr lang="en-GB" sz="1100" dirty="0" err="1" smtClean="0"/>
              <a:t>Graoil</a:t>
            </a:r>
            <a:r>
              <a:rPr lang="en-GB" sz="1100" dirty="0" smtClean="0"/>
              <a:t> Ltd.</a:t>
            </a:r>
            <a:endParaRPr lang="en-GB" sz="11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5076056" y="5589240"/>
            <a:ext cx="366449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Malcolm Noyes - 25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Sept 2013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3240360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anyxxx</a:t>
            </a:r>
            <a:r>
              <a:rPr lang="en-GB" sz="1100" dirty="0" smtClean="0">
                <a:latin typeface="Lucida Console" pitchFamily="49" charset="0"/>
              </a:rPr>
              <a:t>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err="1" smtClean="0">
                <a:latin typeface="Lucida Console" pitchFamily="49" charset="0"/>
              </a:rPr>
              <a:t>a.print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total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err="1" smtClean="0">
                <a:latin typeface="Lucida Console" pitchFamily="49" charset="0"/>
              </a:rPr>
              <a:t>a.accum_pay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does boost::any work?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63888" y="908720"/>
            <a:ext cx="540060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c</a:t>
            </a:r>
            <a:r>
              <a:rPr lang="en-GB" sz="1100" dirty="0" smtClean="0">
                <a:latin typeface="Lucida Console" pitchFamily="49" charset="0"/>
              </a:rPr>
              <a:t>lass any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&gt;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class holder : public placeholder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public</a:t>
            </a:r>
            <a:r>
              <a:rPr lang="en-GB" sz="1100" dirty="0" smtClean="0">
                <a:latin typeface="Lucida Console" pitchFamily="49" charset="0"/>
              </a:rPr>
              <a:t>: // </a:t>
            </a:r>
            <a:r>
              <a:rPr lang="en-GB" sz="1100" dirty="0" err="1" smtClean="0">
                <a:latin typeface="Lucida Console" pitchFamily="49" charset="0"/>
              </a:rPr>
              <a:t>structors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holder(const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 &amp; value)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latin typeface="Lucida Console" pitchFamily="49" charset="0"/>
              </a:rPr>
              <a:t>: held(value)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public</a:t>
            </a:r>
            <a:r>
              <a:rPr lang="en-GB" sz="1100" dirty="0" smtClean="0">
                <a:latin typeface="Lucida Console" pitchFamily="49" charset="0"/>
              </a:rPr>
              <a:t>: // queries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virtual const std::</a:t>
            </a:r>
            <a:r>
              <a:rPr lang="en-GB" sz="1100" dirty="0" err="1" smtClean="0">
                <a:latin typeface="Lucida Console" pitchFamily="49" charset="0"/>
              </a:rPr>
              <a:t>type_info</a:t>
            </a:r>
            <a:r>
              <a:rPr lang="en-GB" sz="1100" dirty="0" smtClean="0">
                <a:latin typeface="Lucida Console" pitchFamily="49" charset="0"/>
              </a:rPr>
              <a:t> &amp; type() const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{  </a:t>
            </a:r>
            <a:r>
              <a:rPr lang="en-GB" sz="1100" dirty="0" smtClean="0">
                <a:latin typeface="Lucida Console" pitchFamily="49" charset="0"/>
              </a:rPr>
              <a:t>return </a:t>
            </a:r>
            <a:r>
              <a:rPr lang="en-GB" sz="1100" dirty="0" err="1" smtClean="0">
                <a:latin typeface="Lucida Console" pitchFamily="49" charset="0"/>
              </a:rPr>
              <a:t>typeid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); </a:t>
            </a:r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virtual placeholder * clone() const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{  </a:t>
            </a:r>
            <a:r>
              <a:rPr lang="en-GB" sz="1100" dirty="0" smtClean="0">
                <a:latin typeface="Lucida Console" pitchFamily="49" charset="0"/>
              </a:rPr>
              <a:t>return new holder(held</a:t>
            </a:r>
            <a:r>
              <a:rPr lang="en-GB" sz="1100" dirty="0" smtClean="0">
                <a:latin typeface="Lucida Console" pitchFamily="49" charset="0"/>
              </a:rPr>
              <a:t>); </a:t>
            </a:r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public</a:t>
            </a:r>
            <a:r>
              <a:rPr lang="en-GB" sz="1100" dirty="0" smtClean="0">
                <a:latin typeface="Lucida Console" pitchFamily="49" charset="0"/>
              </a:rPr>
              <a:t>: // representation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 held;</a:t>
            </a:r>
          </a:p>
          <a:p>
            <a:r>
              <a:rPr lang="en-GB" sz="1100" dirty="0" smtClean="0">
                <a:latin typeface="Lucida Console" pitchFamily="49" charset="0"/>
              </a:rPr>
              <a:t>  };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&gt;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any(const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 &amp; value)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</a:t>
            </a:r>
            <a:r>
              <a:rPr lang="en-GB" sz="1100" dirty="0" smtClean="0">
                <a:latin typeface="Lucida Console" pitchFamily="49" charset="0"/>
              </a:rPr>
              <a:t>: content(new holder&lt;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&gt;(value))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{}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placeholder* holder;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3168352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anyxxx</a:t>
            </a:r>
            <a:r>
              <a:rPr lang="en-GB" sz="1100" dirty="0" smtClean="0">
                <a:latin typeface="Lucida Console" pitchFamily="49" charset="0"/>
              </a:rPr>
              <a:t>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err="1" smtClean="0">
                <a:latin typeface="Lucida Console" pitchFamily="49" charset="0"/>
              </a:rPr>
              <a:t>a.print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total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err="1" smtClean="0">
                <a:latin typeface="Lucida Console" pitchFamily="49" charset="0"/>
              </a:rPr>
              <a:t>a.accum_pay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does boost::any work?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63888" y="908720"/>
            <a:ext cx="540060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&gt;</a:t>
            </a:r>
          </a:p>
          <a:p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 * </a:t>
            </a:r>
            <a:r>
              <a:rPr lang="en-GB" sz="1100" dirty="0" err="1" smtClean="0">
                <a:latin typeface="Lucida Console" pitchFamily="49" charset="0"/>
              </a:rPr>
              <a:t>any_cast</a:t>
            </a:r>
            <a:r>
              <a:rPr lang="en-GB" sz="1100" dirty="0" smtClean="0">
                <a:latin typeface="Lucida Console" pitchFamily="49" charset="0"/>
              </a:rPr>
              <a:t>(any * operand)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  return operand &amp;&amp; </a:t>
            </a:r>
          </a:p>
          <a:p>
            <a:r>
              <a:rPr lang="en-GB" sz="1100" dirty="0" smtClean="0">
                <a:latin typeface="Lucida Console" pitchFamily="49" charset="0"/>
              </a:rPr>
              <a:t>        operand-&gt;type() == </a:t>
            </a:r>
            <a:r>
              <a:rPr lang="en-GB" sz="1100" dirty="0" err="1" smtClean="0">
                <a:latin typeface="Lucida Console" pitchFamily="49" charset="0"/>
              </a:rPr>
              <a:t>typeid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latin typeface="Lucida Console" pitchFamily="49" charset="0"/>
              </a:rPr>
              <a:t>            </a:t>
            </a:r>
            <a:r>
              <a:rPr lang="en-GB" sz="1100" dirty="0" smtClean="0">
                <a:latin typeface="Lucida Console" pitchFamily="49" charset="0"/>
              </a:rPr>
              <a:t>? &amp;</a:t>
            </a:r>
            <a:r>
              <a:rPr lang="en-GB" sz="1100" dirty="0" err="1" smtClean="0">
                <a:latin typeface="Lucida Console" pitchFamily="49" charset="0"/>
              </a:rPr>
              <a:t>static_cast</a:t>
            </a:r>
            <a:r>
              <a:rPr lang="en-GB" sz="1100" dirty="0" smtClean="0">
                <a:latin typeface="Lucida Console" pitchFamily="49" charset="0"/>
              </a:rPr>
              <a:t>&lt;any::holder&lt;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&gt; </a:t>
            </a:r>
            <a:r>
              <a:rPr lang="en-GB" sz="1100" dirty="0" smtClean="0">
                <a:latin typeface="Lucida Console" pitchFamily="49" charset="0"/>
              </a:rPr>
              <a:t>*&gt;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                (</a:t>
            </a:r>
            <a:r>
              <a:rPr lang="en-GB" sz="1100" dirty="0" smtClean="0">
                <a:latin typeface="Lucida Console" pitchFamily="49" charset="0"/>
              </a:rPr>
              <a:t>operand-&gt;content)-&gt;held</a:t>
            </a:r>
          </a:p>
          <a:p>
            <a:r>
              <a:rPr lang="en-GB" sz="1100" dirty="0" smtClean="0">
                <a:latin typeface="Lucida Console" pitchFamily="49" charset="0"/>
              </a:rPr>
              <a:t>            </a:t>
            </a:r>
            <a:r>
              <a:rPr lang="en-GB" sz="1100" dirty="0" smtClean="0">
                <a:latin typeface="Lucida Console" pitchFamily="49" charset="0"/>
              </a:rPr>
              <a:t>: 0;</a:t>
            </a:r>
          </a:p>
          <a:p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3168352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anyxxx</a:t>
            </a:r>
            <a:r>
              <a:rPr lang="en-GB" sz="1100" dirty="0" smtClean="0">
                <a:latin typeface="Lucida Console" pitchFamily="49" charset="0"/>
              </a:rPr>
              <a:t>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a.print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total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err="1" smtClean="0">
                <a:latin typeface="Lucida Console" pitchFamily="49" charset="0"/>
              </a:rPr>
              <a:t>a.accum_pay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46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Manually adapting any to be “tell don’t ask”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63888" y="908720"/>
            <a:ext cx="540060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c</a:t>
            </a:r>
            <a:r>
              <a:rPr lang="en-GB" sz="1100" dirty="0" smtClean="0">
                <a:latin typeface="Lucida Console" pitchFamily="49" charset="0"/>
              </a:rPr>
              <a:t>lass </a:t>
            </a:r>
            <a:r>
              <a:rPr lang="en-GB" sz="1100" dirty="0" err="1" smtClean="0">
                <a:latin typeface="Lucida Console" pitchFamily="49" charset="0"/>
              </a:rPr>
              <a:t>anyxxx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class </a:t>
            </a:r>
            <a:r>
              <a:rPr lang="en-GB" sz="1100" dirty="0" smtClean="0">
                <a:latin typeface="Lucida Console" pitchFamily="49" charset="0"/>
              </a:rPr>
              <a:t>placeholder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public</a:t>
            </a:r>
            <a:r>
              <a:rPr lang="en-GB" sz="1100" dirty="0" smtClean="0">
                <a:latin typeface="Lucida Console" pitchFamily="49" charset="0"/>
              </a:rPr>
              <a:t>: // queries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virtual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void print(std::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ostream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&amp;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 = 0;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virtual </a:t>
            </a:r>
            <a:r>
              <a:rPr lang="en-GB" sz="1100" dirty="0" smtClean="0">
                <a:latin typeface="Lucida Console" pitchFamily="49" charset="0"/>
              </a:rPr>
              <a:t>placeholder * clone() const = 0;</a:t>
            </a:r>
          </a:p>
          <a:p>
            <a:r>
              <a:rPr lang="en-GB" sz="1100" dirty="0" smtClean="0">
                <a:latin typeface="Lucida Console" pitchFamily="49" charset="0"/>
              </a:rPr>
              <a:t>  };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&gt;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class </a:t>
            </a:r>
            <a:r>
              <a:rPr lang="en-GB" sz="1100" dirty="0" smtClean="0">
                <a:latin typeface="Lucida Console" pitchFamily="49" charset="0"/>
              </a:rPr>
              <a:t>holder : public placeholder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virtual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void print(std::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ostream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&amp;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GB" sz="11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&lt;&lt; held;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err="1" smtClean="0">
                <a:latin typeface="Lucida Console" pitchFamily="49" charset="0"/>
              </a:rPr>
              <a:t>ValueType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held;</a:t>
            </a:r>
          </a:p>
          <a:p>
            <a:r>
              <a:rPr lang="en-GB" sz="1100" dirty="0" smtClean="0">
                <a:latin typeface="Lucida Console" pitchFamily="49" charset="0"/>
              </a:rPr>
              <a:t>  };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void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print(std::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ostream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&amp;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GB" sz="11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content-&gt;print(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placeholder* holder;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3168352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&lt;addable&gt;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a.print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total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err="1" smtClean="0">
                <a:latin typeface="Lucida Console" pitchFamily="49" charset="0"/>
              </a:rPr>
              <a:t>a.accum_pay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46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Extracting an interface from the placeholder...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63888" y="908720"/>
            <a:ext cx="540060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printable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virtual ~printable() {}</a:t>
            </a:r>
          </a:p>
          <a:p>
            <a:r>
              <a:rPr lang="en-GB" sz="1100" dirty="0" smtClean="0">
                <a:latin typeface="Lucida Console" pitchFamily="49" charset="0"/>
              </a:rPr>
              <a:t>  virtual void print(std::</a:t>
            </a:r>
            <a:r>
              <a:rPr lang="en-GB" sz="1100" dirty="0" err="1" smtClean="0">
                <a:latin typeface="Lucida Console" pitchFamily="49" charset="0"/>
              </a:rPr>
              <a:t>ostream</a:t>
            </a:r>
            <a:r>
              <a:rPr lang="en-GB" sz="1100" dirty="0" smtClean="0">
                <a:latin typeface="Lucida Console" pitchFamily="49" charset="0"/>
              </a:rPr>
              <a:t>&amp; 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 = 0;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template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typename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Interface&gt;</a:t>
            </a:r>
          </a:p>
          <a:p>
            <a:r>
              <a:rPr lang="en-GB" sz="1100" dirty="0" smtClean="0">
                <a:latin typeface="Lucida Console" pitchFamily="49" charset="0"/>
              </a:rPr>
              <a:t>class </a:t>
            </a:r>
            <a:r>
              <a:rPr lang="en-GB" sz="1100" dirty="0" err="1" smtClean="0">
                <a:latin typeface="Lucida Console" pitchFamily="49" charset="0"/>
              </a:rPr>
              <a:t>any_tell_dont_ask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class </a:t>
            </a:r>
            <a:r>
              <a:rPr lang="en-GB" sz="1100" dirty="0" smtClean="0">
                <a:latin typeface="Lucida Console" pitchFamily="49" charset="0"/>
              </a:rPr>
              <a:t>placeholder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: public Interface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public</a:t>
            </a:r>
            <a:r>
              <a:rPr lang="en-GB" sz="1100" dirty="0" smtClean="0">
                <a:latin typeface="Lucida Console" pitchFamily="49" charset="0"/>
              </a:rPr>
              <a:t>:</a:t>
            </a:r>
          </a:p>
          <a:p>
            <a:r>
              <a:rPr lang="en-GB" sz="1100" dirty="0" smtClean="0">
                <a:latin typeface="Lucida Console" pitchFamily="49" charset="0"/>
              </a:rPr>
              <a:t>    virtual </a:t>
            </a:r>
            <a:r>
              <a:rPr lang="en-GB" sz="1100" dirty="0" smtClean="0">
                <a:latin typeface="Lucida Console" pitchFamily="49" charset="0"/>
              </a:rPr>
              <a:t>placeholder * clone() const = 0;</a:t>
            </a:r>
          </a:p>
          <a:p>
            <a:r>
              <a:rPr lang="en-GB" sz="1100" dirty="0" smtClean="0">
                <a:latin typeface="Lucida Console" pitchFamily="49" charset="0"/>
              </a:rPr>
              <a:t>  };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// interface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void print(std::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ostream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&amp;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content-&gt;print(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}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placeholder * holder;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std::vector</a:t>
            </a:r>
            <a:r>
              <a:rPr lang="en-GB" sz="1100" dirty="0" smtClean="0">
                <a:latin typeface="Lucida Console" pitchFamily="49" charset="0"/>
              </a:rPr>
              <a:t>&lt;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&lt;printable&gt; </a:t>
            </a:r>
            <a:r>
              <a:rPr lang="en-GB" sz="1100" dirty="0" smtClean="0">
                <a:latin typeface="Lucida Console" pitchFamily="49" charset="0"/>
              </a:rPr>
              <a:t>&gt; </a:t>
            </a:r>
            <a:r>
              <a:rPr lang="en-GB" sz="1100" dirty="0" smtClean="0">
                <a:latin typeface="Lucida Console" pitchFamily="49" charset="0"/>
              </a:rPr>
              <a:t>database;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</a:p>
          <a:p>
            <a:r>
              <a:rPr lang="en-GB" sz="11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1844824"/>
            <a:ext cx="3240360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&lt;addable&gt;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a(&amp;printable::print,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smtClean="0">
                <a:latin typeface="Lucida Console" pitchFamily="49" charset="0"/>
              </a:rPr>
              <a:t>a(&amp;addable::pay, total, month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46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Extracting an interface from the placeholder...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63888" y="908720"/>
            <a:ext cx="540060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printable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virtual ~printable() {}</a:t>
            </a:r>
          </a:p>
          <a:p>
            <a:r>
              <a:rPr lang="en-GB" sz="1100" dirty="0" smtClean="0">
                <a:latin typeface="Lucida Console" pitchFamily="49" charset="0"/>
              </a:rPr>
              <a:t>  virtual void print(std::</a:t>
            </a:r>
            <a:r>
              <a:rPr lang="en-GB" sz="1100" dirty="0" err="1" smtClean="0">
                <a:latin typeface="Lucida Console" pitchFamily="49" charset="0"/>
              </a:rPr>
              <a:t>ostream</a:t>
            </a:r>
            <a:r>
              <a:rPr lang="en-GB" sz="1100" dirty="0" smtClean="0">
                <a:latin typeface="Lucida Console" pitchFamily="49" charset="0"/>
              </a:rPr>
              <a:t>&amp; 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 = 0;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template </a:t>
            </a:r>
            <a:r>
              <a:rPr lang="en-GB" sz="1100" dirty="0" smtClean="0">
                <a:latin typeface="Lucida Console" pitchFamily="49" charset="0"/>
              </a:rPr>
              <a:t>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Interface&gt;</a:t>
            </a:r>
          </a:p>
          <a:p>
            <a:r>
              <a:rPr lang="en-GB" sz="1100" dirty="0" smtClean="0">
                <a:latin typeface="Lucida Console" pitchFamily="49" charset="0"/>
              </a:rPr>
              <a:t>class </a:t>
            </a:r>
            <a:r>
              <a:rPr lang="en-GB" sz="1100" dirty="0" err="1" smtClean="0">
                <a:latin typeface="Lucida Console" pitchFamily="49" charset="0"/>
              </a:rPr>
              <a:t>any_tell_dont_ask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class </a:t>
            </a:r>
            <a:r>
              <a:rPr lang="en-GB" sz="1100" dirty="0" smtClean="0">
                <a:latin typeface="Lucida Console" pitchFamily="49" charset="0"/>
              </a:rPr>
              <a:t>placeholder : public Interface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public</a:t>
            </a:r>
            <a:r>
              <a:rPr lang="en-GB" sz="1100" dirty="0" smtClean="0">
                <a:latin typeface="Lucida Console" pitchFamily="49" charset="0"/>
              </a:rPr>
              <a:t>:</a:t>
            </a:r>
          </a:p>
          <a:p>
            <a:r>
              <a:rPr lang="en-GB" sz="1100" dirty="0" smtClean="0">
                <a:latin typeface="Lucida Console" pitchFamily="49" charset="0"/>
              </a:rPr>
              <a:t>    virtual </a:t>
            </a:r>
            <a:r>
              <a:rPr lang="en-GB" sz="1100" dirty="0" smtClean="0">
                <a:latin typeface="Lucida Console" pitchFamily="49" charset="0"/>
              </a:rPr>
              <a:t>placeholder * clone() const = 0;</a:t>
            </a:r>
          </a:p>
          <a:p>
            <a:r>
              <a:rPr lang="en-GB" sz="1100" dirty="0" smtClean="0">
                <a:latin typeface="Lucida Console" pitchFamily="49" charset="0"/>
              </a:rPr>
              <a:t>  };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// </a:t>
            </a:r>
            <a:r>
              <a:rPr lang="en-GB" sz="1100" dirty="0" smtClean="0">
                <a:latin typeface="Lucida Console" pitchFamily="49" charset="0"/>
              </a:rPr>
              <a:t>interface forwarding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template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typename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Function&gt;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void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operator()(Function fn, std::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ostream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&amp;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GB" sz="11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(content-&gt;*fn)(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}</a:t>
            </a:r>
            <a:endParaRPr lang="en-GB" sz="11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placeholder * holder;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std::vector</a:t>
            </a:r>
            <a:r>
              <a:rPr lang="en-GB" sz="1100" dirty="0" smtClean="0">
                <a:latin typeface="Lucida Console" pitchFamily="49" charset="0"/>
              </a:rPr>
              <a:t>&lt;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&lt;printable&gt; </a:t>
            </a:r>
            <a:r>
              <a:rPr lang="en-GB" sz="1100" dirty="0" smtClean="0">
                <a:latin typeface="Lucida Console" pitchFamily="49" charset="0"/>
              </a:rPr>
              <a:t>&gt; </a:t>
            </a:r>
            <a:r>
              <a:rPr lang="en-GB" sz="1100" dirty="0" smtClean="0">
                <a:latin typeface="Lucida Console" pitchFamily="49" charset="0"/>
              </a:rPr>
              <a:t>database;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</a:p>
          <a:p>
            <a:r>
              <a:rPr lang="en-GB" sz="11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79512" y="908720"/>
            <a:ext cx="3240360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&lt;addable&gt;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err="1" smtClean="0">
                <a:solidFill>
                  <a:srgbClr val="3333FF"/>
                </a:solidFill>
                <a:latin typeface="Lucida Console" pitchFamily="49" charset="0"/>
              </a:rPr>
              <a:t>a.print</a:t>
            </a:r>
            <a:r>
              <a:rPr lang="en-GB" sz="1100" dirty="0" smtClean="0">
                <a:solidFill>
                  <a:srgbClr val="3333FF"/>
                </a:solidFill>
                <a:latin typeface="Lucida Console" pitchFamily="49" charset="0"/>
              </a:rPr>
              <a:t>(</a:t>
            </a:r>
            <a:r>
              <a:rPr lang="en-GB" sz="1100" dirty="0" err="1" smtClean="0">
                <a:solidFill>
                  <a:srgbClr val="3333FF"/>
                </a:solidFill>
                <a:latin typeface="Lucida Console" pitchFamily="49" charset="0"/>
              </a:rPr>
              <a:t>os</a:t>
            </a:r>
            <a:r>
              <a:rPr lang="en-GB" sz="1100" dirty="0" smtClean="0">
                <a:solidFill>
                  <a:srgbClr val="3333FF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total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err="1" smtClean="0">
                <a:latin typeface="Lucida Console" pitchFamily="49" charset="0"/>
              </a:rPr>
              <a:t>a.accum_pay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4046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Boost::</a:t>
            </a:r>
            <a:r>
              <a:rPr lang="en-GB" dirty="0" err="1" smtClean="0"/>
              <a:t>type_traits</a:t>
            </a:r>
            <a:r>
              <a:rPr lang="en-GB" dirty="0" smtClean="0"/>
              <a:t> has function_traits.hpp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683568" y="908720"/>
            <a:ext cx="828092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namespace boost {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#</a:t>
            </a:r>
            <a:r>
              <a:rPr lang="en-GB" sz="1100" dirty="0" err="1" smtClean="0">
                <a:latin typeface="Lucida Console" pitchFamily="49" charset="0"/>
              </a:rPr>
              <a:t>ifndef</a:t>
            </a:r>
            <a:r>
              <a:rPr lang="en-GB" sz="1100" dirty="0" smtClean="0">
                <a:latin typeface="Lucida Console" pitchFamily="49" charset="0"/>
              </a:rPr>
              <a:t> BOOST_NO_TEMPLATE_PARTIAL_SPECIALIZATION</a:t>
            </a:r>
          </a:p>
          <a:p>
            <a:r>
              <a:rPr lang="en-GB" sz="1100" dirty="0" smtClean="0">
                <a:latin typeface="Lucida Console" pitchFamily="49" charset="0"/>
              </a:rPr>
              <a:t>namespace detail {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Function&gt; </a:t>
            </a:r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function_traits_helper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R&gt;</a:t>
            </a:r>
          </a:p>
          <a:p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function_traits_helper</a:t>
            </a:r>
            <a:r>
              <a:rPr lang="en-GB" sz="1100" dirty="0" smtClean="0">
                <a:latin typeface="Lucida Console" pitchFamily="49" charset="0"/>
              </a:rPr>
              <a:t>&lt;R (*)(void)&gt;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BOOST_STATIC_CONSTANT(unsigned, </a:t>
            </a:r>
            <a:r>
              <a:rPr lang="en-GB" sz="1100" dirty="0" err="1" smtClean="0">
                <a:latin typeface="Lucida Console" pitchFamily="49" charset="0"/>
              </a:rPr>
              <a:t>arity</a:t>
            </a:r>
            <a:r>
              <a:rPr lang="en-GB" sz="1100" dirty="0" smtClean="0">
                <a:latin typeface="Lucida Console" pitchFamily="49" charset="0"/>
              </a:rPr>
              <a:t> = 0);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typedef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R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result_type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R, 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T1&gt;</a:t>
            </a:r>
          </a:p>
          <a:p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function_traits_helper</a:t>
            </a:r>
            <a:r>
              <a:rPr lang="en-GB" sz="1100" dirty="0" smtClean="0">
                <a:latin typeface="Lucida Console" pitchFamily="49" charset="0"/>
              </a:rPr>
              <a:t>&lt;R (*)(T1)&gt;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BOOST_STATIC_CONSTANT(unsigned, </a:t>
            </a:r>
            <a:r>
              <a:rPr lang="en-GB" sz="1100" dirty="0" err="1" smtClean="0">
                <a:latin typeface="Lucida Console" pitchFamily="49" charset="0"/>
              </a:rPr>
              <a:t>arity</a:t>
            </a:r>
            <a:r>
              <a:rPr lang="en-GB" sz="1100" dirty="0" smtClean="0">
                <a:latin typeface="Lucida Console" pitchFamily="49" charset="0"/>
              </a:rPr>
              <a:t> = 1);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typedef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R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result_type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typedef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T1 arg1_type;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typedef</a:t>
            </a:r>
            <a:r>
              <a:rPr lang="en-GB" sz="1100" dirty="0" smtClean="0">
                <a:latin typeface="Lucida Console" pitchFamily="49" charset="0"/>
              </a:rPr>
              <a:t> T1 </a:t>
            </a:r>
            <a:r>
              <a:rPr lang="en-GB" sz="1100" dirty="0" err="1" smtClean="0">
                <a:latin typeface="Lucida Console" pitchFamily="49" charset="0"/>
              </a:rPr>
              <a:t>argument_type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... More helpers ...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} </a:t>
            </a:r>
            <a:r>
              <a:rPr lang="en-GB" sz="1100" dirty="0" smtClean="0">
                <a:latin typeface="Lucida Console" pitchFamily="49" charset="0"/>
              </a:rPr>
              <a:t>// end namespace detail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template&lt;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Function&gt;</a:t>
            </a:r>
          </a:p>
          <a:p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member_function_traits</a:t>
            </a:r>
            <a:r>
              <a:rPr lang="en-GB" sz="1100" dirty="0" smtClean="0">
                <a:latin typeface="Lucida Console" pitchFamily="49" charset="0"/>
              </a:rPr>
              <a:t> : </a:t>
            </a:r>
          </a:p>
          <a:p>
            <a:r>
              <a:rPr lang="en-GB" sz="1100" dirty="0" smtClean="0">
                <a:latin typeface="Lucida Console" pitchFamily="49" charset="0"/>
              </a:rPr>
              <a:t>  public detail::</a:t>
            </a:r>
            <a:r>
              <a:rPr lang="en-GB" sz="1100" dirty="0" err="1" smtClean="0">
                <a:latin typeface="Lucida Console" pitchFamily="49" charset="0"/>
              </a:rPr>
              <a:t>function_traits_helper</a:t>
            </a:r>
            <a:r>
              <a:rPr lang="en-GB" sz="1100" dirty="0" smtClean="0">
                <a:latin typeface="Lucida Console" pitchFamily="49" charset="0"/>
              </a:rPr>
              <a:t>&lt;Function&gt;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3240360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&lt;addable&gt;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a(&amp;printable::print, 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smtClean="0">
                <a:latin typeface="Lucida Console" pitchFamily="49" charset="0"/>
              </a:rPr>
              <a:t>a(&amp;addable::pay, total, month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46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member function traits for forwarding...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179512" y="1916832"/>
            <a:ext cx="8784976" cy="46085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struct</a:t>
            </a:r>
            <a:r>
              <a:rPr lang="en-GB" sz="1100" dirty="0" smtClean="0">
                <a:latin typeface="Lucida Console" pitchFamily="49" charset="0"/>
              </a:rPr>
              <a:t> printable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virtual ~printable() {}</a:t>
            </a:r>
          </a:p>
          <a:p>
            <a:r>
              <a:rPr lang="en-GB" sz="1100" dirty="0" smtClean="0">
                <a:latin typeface="Lucida Console" pitchFamily="49" charset="0"/>
              </a:rPr>
              <a:t>  virtual void print(std::</a:t>
            </a:r>
            <a:r>
              <a:rPr lang="en-GB" sz="1100" dirty="0" err="1" smtClean="0">
                <a:latin typeface="Lucida Console" pitchFamily="49" charset="0"/>
              </a:rPr>
              <a:t>ostream</a:t>
            </a:r>
            <a:r>
              <a:rPr lang="en-GB" sz="1100" dirty="0" smtClean="0">
                <a:latin typeface="Lucida Console" pitchFamily="49" charset="0"/>
              </a:rPr>
              <a:t>&amp; 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 = 0;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template </a:t>
            </a:r>
            <a:r>
              <a:rPr lang="en-GB" sz="1100" dirty="0" smtClean="0">
                <a:latin typeface="Lucida Console" pitchFamily="49" charset="0"/>
              </a:rPr>
              <a:t>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Interface&gt;</a:t>
            </a:r>
          </a:p>
          <a:p>
            <a:r>
              <a:rPr lang="en-GB" sz="1100" dirty="0" smtClean="0">
                <a:latin typeface="Lucida Console" pitchFamily="49" charset="0"/>
              </a:rPr>
              <a:t>class </a:t>
            </a:r>
            <a:r>
              <a:rPr lang="en-GB" sz="1100" dirty="0" err="1" smtClean="0">
                <a:latin typeface="Lucida Console" pitchFamily="49" charset="0"/>
              </a:rPr>
              <a:t>any_tell_dont_ask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template </a:t>
            </a:r>
            <a:r>
              <a:rPr lang="en-GB" sz="1100" dirty="0" smtClean="0">
                <a:latin typeface="Lucida Console" pitchFamily="49" charset="0"/>
              </a:rPr>
              <a:t>&lt;</a:t>
            </a:r>
            <a:r>
              <a:rPr lang="en-GB" sz="1100" dirty="0" err="1" smtClean="0">
                <a:latin typeface="Lucida Console" pitchFamily="49" charset="0"/>
              </a:rPr>
              <a:t>typename</a:t>
            </a:r>
            <a:r>
              <a:rPr lang="en-GB" sz="1100" dirty="0" smtClean="0">
                <a:latin typeface="Lucida Console" pitchFamily="49" charset="0"/>
              </a:rPr>
              <a:t> Function&gt;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typename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any_facade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member_function_traits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&lt;Function&gt;::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result_type</a:t>
            </a:r>
            <a:r>
              <a:rPr lang="en-GB" sz="1100" dirty="0" smtClean="0">
                <a:latin typeface="Lucida Console" pitchFamily="49" charset="0"/>
              </a:rPr>
              <a:t> operator()(Function fn,</a:t>
            </a:r>
          </a:p>
          <a:p>
            <a:r>
              <a:rPr lang="en-GB" sz="1100" dirty="0" smtClean="0">
                <a:latin typeface="Lucida Console" pitchFamily="49" charset="0"/>
              </a:rPr>
              <a:t>       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typename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any_facade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member_function_traits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&lt;Function&gt;::arg1_type t1</a:t>
            </a:r>
            <a:r>
              <a:rPr lang="en-GB" sz="1100" dirty="0" smtClean="0"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return (content-&gt;*fn)(t1);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 Similarly for more function parameters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placeholder * holder;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...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std::vector</a:t>
            </a:r>
            <a:r>
              <a:rPr lang="en-GB" sz="1100" dirty="0" smtClean="0">
                <a:latin typeface="Lucida Console" pitchFamily="49" charset="0"/>
              </a:rPr>
              <a:t>&lt;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any_tell_dont_ask</a:t>
            </a:r>
            <a:r>
              <a:rPr lang="en-GB" sz="1100" dirty="0" smtClean="0">
                <a:latin typeface="Lucida Console" pitchFamily="49" charset="0"/>
              </a:rPr>
              <a:t>&lt;printable&gt; </a:t>
            </a:r>
            <a:r>
              <a:rPr lang="en-GB" sz="1100" dirty="0" smtClean="0">
                <a:latin typeface="Lucida Console" pitchFamily="49" charset="0"/>
              </a:rPr>
              <a:t>&gt; </a:t>
            </a:r>
            <a:r>
              <a:rPr lang="en-GB" sz="1100" dirty="0" smtClean="0">
                <a:latin typeface="Lucida Console" pitchFamily="49" charset="0"/>
              </a:rPr>
              <a:t>database;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</a:p>
          <a:p>
            <a:r>
              <a:rPr lang="en-GB" sz="11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864095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10" name="Picture 9" descr="Logo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88640"/>
            <a:ext cx="952500" cy="714375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124200" y="6453335"/>
            <a:ext cx="2895600" cy="268139"/>
          </a:xfrm>
        </p:spPr>
        <p:txBody>
          <a:bodyPr/>
          <a:lstStyle/>
          <a:p>
            <a:r>
              <a:rPr lang="en-GB" sz="1100" dirty="0" smtClean="0"/>
              <a:t>Copyright </a:t>
            </a:r>
            <a:r>
              <a:rPr lang="en-GB" sz="1100" dirty="0" smtClean="0"/>
              <a:t>2013 </a:t>
            </a:r>
            <a:r>
              <a:rPr lang="en-GB" sz="1100" dirty="0" err="1" smtClean="0"/>
              <a:t>Graoil</a:t>
            </a:r>
            <a:r>
              <a:rPr lang="en-GB" sz="1100" dirty="0" smtClean="0"/>
              <a:t> Ltd.</a:t>
            </a:r>
            <a:endParaRPr lang="en-GB" sz="1100" dirty="0"/>
          </a:p>
        </p:txBody>
      </p:sp>
      <p:sp>
        <p:nvSpPr>
          <p:cNvPr id="5" name="Rectangle 4"/>
          <p:cNvSpPr/>
          <p:nvPr/>
        </p:nvSpPr>
        <p:spPr>
          <a:xfrm>
            <a:off x="827584" y="980728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FF0000"/>
                </a:solidFill>
              </a:rPr>
              <a:t>any_facade</a:t>
            </a:r>
            <a:r>
              <a:rPr lang="en-GB" sz="1400" dirty="0" smtClean="0">
                <a:solidFill>
                  <a:srgbClr val="FF0000"/>
                </a:solidFill>
              </a:rPr>
              <a:t>:</a:t>
            </a:r>
            <a:r>
              <a:rPr lang="en-GB" sz="1400" dirty="0" smtClean="0"/>
              <a:t> </a:t>
            </a:r>
            <a:r>
              <a:rPr lang="en-GB" sz="1400" dirty="0" smtClean="0">
                <a:hlinkClick r:id="rId4"/>
              </a:rPr>
              <a:t>https</a:t>
            </a:r>
            <a:r>
              <a:rPr lang="en-GB" sz="1400" dirty="0" smtClean="0">
                <a:hlinkClick r:id="rId4"/>
              </a:rPr>
              <a:t>://</a:t>
            </a:r>
            <a:r>
              <a:rPr lang="en-GB" sz="1400" dirty="0" smtClean="0">
                <a:hlinkClick r:id="rId4"/>
              </a:rPr>
              <a:t>github.com/colonelsammy/any_facade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827584" y="1268760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The </a:t>
            </a:r>
            <a:r>
              <a:rPr lang="en-GB" sz="1400" dirty="0" err="1" smtClean="0"/>
              <a:t>PfA</a:t>
            </a:r>
            <a:r>
              <a:rPr lang="en-GB" sz="1400" dirty="0" smtClean="0"/>
              <a:t> Papers: </a:t>
            </a:r>
            <a:r>
              <a:rPr lang="en-GB" sz="1400" dirty="0" err="1" smtClean="0"/>
              <a:t>Deglobalisation</a:t>
            </a:r>
            <a:r>
              <a:rPr lang="en-GB" sz="1400" dirty="0" smtClean="0"/>
              <a:t>, Overload Journal #83 - Feb 2008 + Design of applications and programs   Author: </a:t>
            </a:r>
            <a:r>
              <a:rPr lang="en-GB" sz="1400" dirty="0" err="1" smtClean="0"/>
              <a:t>Kevlin</a:t>
            </a:r>
            <a:r>
              <a:rPr lang="en-GB" sz="1400" dirty="0" smtClean="0"/>
              <a:t> </a:t>
            </a:r>
            <a:r>
              <a:rPr lang="en-GB" sz="1400" dirty="0" err="1" smtClean="0"/>
              <a:t>Henney</a:t>
            </a:r>
            <a:r>
              <a:rPr lang="en-GB" sz="1400" dirty="0" smtClean="0"/>
              <a:t> (</a:t>
            </a:r>
            <a:r>
              <a:rPr lang="en-GB" sz="1400" dirty="0" smtClean="0">
                <a:hlinkClick r:id="rId5"/>
              </a:rPr>
              <a:t>http://</a:t>
            </a:r>
            <a:r>
              <a:rPr lang="en-GB" sz="1400" dirty="0" smtClean="0">
                <a:hlinkClick r:id="rId5"/>
              </a:rPr>
              <a:t>accu.org/index.php/journals/1470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827584" y="1988840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97 Things Every Programmer Should Know: Coding with Reason    Author: </a:t>
            </a:r>
            <a:r>
              <a:rPr lang="en-GB" sz="1400" dirty="0" err="1" smtClean="0"/>
              <a:t>Yechiel</a:t>
            </a:r>
            <a:r>
              <a:rPr lang="en-GB" sz="1400" dirty="0" smtClean="0"/>
              <a:t> </a:t>
            </a:r>
            <a:r>
              <a:rPr lang="en-GB" sz="1400" dirty="0" err="1" smtClean="0"/>
              <a:t>Kimchi</a:t>
            </a:r>
            <a:r>
              <a:rPr lang="en-GB" sz="1400" dirty="0" smtClean="0"/>
              <a:t>, edited by </a:t>
            </a:r>
            <a:r>
              <a:rPr lang="en-GB" sz="1400" dirty="0" err="1" smtClean="0"/>
              <a:t>Kevlin</a:t>
            </a:r>
            <a:r>
              <a:rPr lang="en-GB" sz="1400" dirty="0" smtClean="0"/>
              <a:t> </a:t>
            </a:r>
            <a:r>
              <a:rPr lang="en-GB" sz="1400" dirty="0" err="1" smtClean="0"/>
              <a:t>Henney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827584" y="2492896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Chapter 2. </a:t>
            </a:r>
            <a:r>
              <a:rPr lang="en-GB" sz="1400" dirty="0" err="1" smtClean="0"/>
              <a:t>Boost.Any</a:t>
            </a:r>
            <a:r>
              <a:rPr lang="en-GB" sz="1400" dirty="0" smtClean="0"/>
              <a:t>    </a:t>
            </a:r>
            <a:r>
              <a:rPr lang="en-GB" sz="1400" dirty="0" err="1" smtClean="0"/>
              <a:t>Kevlin</a:t>
            </a:r>
            <a:r>
              <a:rPr lang="en-GB" sz="1400" dirty="0" smtClean="0"/>
              <a:t> </a:t>
            </a:r>
            <a:r>
              <a:rPr lang="en-GB" sz="1400" dirty="0" err="1" smtClean="0"/>
              <a:t>Henney</a:t>
            </a:r>
            <a:r>
              <a:rPr lang="en-GB" sz="1400" dirty="0" smtClean="0"/>
              <a:t> </a:t>
            </a:r>
            <a:endParaRPr lang="en-GB" sz="1400" dirty="0" smtClean="0"/>
          </a:p>
          <a:p>
            <a:r>
              <a:rPr lang="en-GB" sz="1400" dirty="0" smtClean="0"/>
              <a:t> (</a:t>
            </a:r>
            <a:r>
              <a:rPr lang="en-GB" sz="1400" dirty="0" smtClean="0">
                <a:hlinkClick r:id="rId6"/>
              </a:rPr>
              <a:t>http://</a:t>
            </a:r>
            <a:r>
              <a:rPr lang="en-GB" sz="1400" dirty="0" smtClean="0">
                <a:hlinkClick r:id="rId6"/>
              </a:rPr>
              <a:t>www.boost.org/doc/libs/1_54_0/doc/html/any.html</a:t>
            </a:r>
            <a:r>
              <a:rPr lang="en-GB" sz="1400" dirty="0" smtClean="0"/>
              <a:t> )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3140968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Valued Conversions   by </a:t>
            </a:r>
            <a:r>
              <a:rPr lang="en-GB" sz="1400" dirty="0" err="1" smtClean="0"/>
              <a:t>Kevlin</a:t>
            </a:r>
            <a:r>
              <a:rPr lang="en-GB" sz="1400" dirty="0" smtClean="0"/>
              <a:t> </a:t>
            </a:r>
            <a:r>
              <a:rPr lang="en-GB" sz="1400" dirty="0" err="1" smtClean="0"/>
              <a:t>Henney</a:t>
            </a:r>
            <a:r>
              <a:rPr lang="en-GB" sz="1400" dirty="0" smtClean="0"/>
              <a:t>, C++ Report 12(7), July/August 2000 </a:t>
            </a:r>
            <a:endParaRPr lang="en-GB" sz="1400" dirty="0" smtClean="0"/>
          </a:p>
          <a:p>
            <a:r>
              <a:rPr lang="en-GB" sz="1400" dirty="0" smtClean="0"/>
              <a:t>(</a:t>
            </a:r>
            <a:r>
              <a:rPr lang="en-GB" sz="1400" dirty="0" smtClean="0">
                <a:hlinkClick r:id="rId7"/>
              </a:rPr>
              <a:t>http://</a:t>
            </a:r>
            <a:r>
              <a:rPr lang="en-GB" sz="1400" dirty="0" smtClean="0">
                <a:hlinkClick r:id="rId7"/>
              </a:rPr>
              <a:t>www.two-sdg.demon.co.uk/curbralan/papers/ValuedConversions.pdf</a:t>
            </a:r>
            <a:r>
              <a:rPr lang="en-GB" sz="1400" dirty="0" smtClean="0"/>
              <a:t> )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827584" y="3645024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/>
              <a:t>Kevlin</a:t>
            </a:r>
            <a:r>
              <a:rPr lang="en-GB" sz="1400" dirty="0" smtClean="0"/>
              <a:t> </a:t>
            </a:r>
            <a:r>
              <a:rPr lang="en-GB" sz="1400" dirty="0" err="1" smtClean="0"/>
              <a:t>Henney</a:t>
            </a:r>
            <a:r>
              <a:rPr lang="en-GB" sz="1400" dirty="0" smtClean="0"/>
              <a:t>. Substitutability. Principles, Idioms and Techniques for C++ (PDF). Presented at </a:t>
            </a:r>
            <a:r>
              <a:rPr lang="en-GB" sz="1400" dirty="0" err="1" smtClean="0"/>
              <a:t>JaCC</a:t>
            </a:r>
            <a:r>
              <a:rPr lang="en-GB" sz="1400" dirty="0" smtClean="0"/>
              <a:t>, Oxford, 16th September 1999. (</a:t>
            </a:r>
            <a:r>
              <a:rPr lang="en-GB" sz="1400" dirty="0" smtClean="0">
                <a:hlinkClick r:id="rId8"/>
              </a:rPr>
              <a:t>http://</a:t>
            </a:r>
            <a:r>
              <a:rPr lang="en-GB" sz="1400" dirty="0" smtClean="0">
                <a:hlinkClick r:id="rId8"/>
              </a:rPr>
              <a:t>www.two-sdg.demon.co.uk/curbralan/papers/accu/Substitutability.pdf#page=60</a:t>
            </a:r>
            <a:r>
              <a:rPr lang="en-GB" sz="1400" dirty="0" smtClean="0"/>
              <a:t> )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827584" y="4365104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/>
              <a:t>Kevlin</a:t>
            </a:r>
            <a:r>
              <a:rPr lang="en-GB" sz="1400" dirty="0" smtClean="0"/>
              <a:t> </a:t>
            </a:r>
            <a:r>
              <a:rPr lang="en-GB" sz="1400" dirty="0" err="1" smtClean="0"/>
              <a:t>Henney</a:t>
            </a:r>
            <a:r>
              <a:rPr lang="en-GB" sz="1400" dirty="0" smtClean="0"/>
              <a:t>. Idioms. Breaking the Language Barrier (PDF). Presented at the ACCU's C and C++ European Developers Forum, the Oxford Union, Oxford, UK, 12th September 1998. (</a:t>
            </a:r>
            <a:r>
              <a:rPr lang="en-GB" sz="1400" dirty="0" smtClean="0">
                <a:hlinkClick r:id="rId9"/>
              </a:rPr>
              <a:t>http://</a:t>
            </a:r>
            <a:r>
              <a:rPr lang="en-GB" sz="1400" dirty="0" smtClean="0">
                <a:hlinkClick r:id="rId9"/>
              </a:rPr>
              <a:t>www.two-sdg.demon.co.uk/curbralan/papers/accu/Idioms.pdf#page=32</a:t>
            </a:r>
            <a:r>
              <a:rPr lang="en-GB" sz="1400" dirty="0" smtClean="0"/>
              <a:t> )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827584" y="508518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Thomas Becker On the Tension Between Object-Oriented and Generic Programming in C++ and What Type Erasure Can Do About It (</a:t>
            </a:r>
            <a:r>
              <a:rPr lang="en-GB" sz="1400" dirty="0" smtClean="0">
                <a:hlinkClick r:id="rId10"/>
              </a:rPr>
              <a:t>http://</a:t>
            </a:r>
            <a:r>
              <a:rPr lang="en-GB" sz="1400" dirty="0" smtClean="0">
                <a:hlinkClick r:id="rId10"/>
              </a:rPr>
              <a:t>www.artima.com/cppsource/type_erasure2.html</a:t>
            </a:r>
            <a:r>
              <a:rPr lang="en-GB" sz="1400" dirty="0" smtClean="0"/>
              <a:t> )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827584" y="5589240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External Polymorphism    Chris </a:t>
            </a:r>
            <a:r>
              <a:rPr lang="en-GB" sz="1400" dirty="0" err="1" smtClean="0"/>
              <a:t>Cleeland</a:t>
            </a:r>
            <a:r>
              <a:rPr lang="en-GB" sz="1400" dirty="0" smtClean="0"/>
              <a:t>, Douglas C. Schmidt and Timothy H. Harrison  Proceedings of the 3rd Pattern Languages of Programming Conference, </a:t>
            </a:r>
            <a:r>
              <a:rPr lang="en-GB" sz="1400" dirty="0" err="1" smtClean="0"/>
              <a:t>Allerton</a:t>
            </a:r>
            <a:r>
              <a:rPr lang="en-GB" sz="1400" dirty="0" smtClean="0"/>
              <a:t> Park, Illinois, September 4–6, 1996. (</a:t>
            </a:r>
            <a:r>
              <a:rPr lang="en-GB" sz="1400" dirty="0" smtClean="0">
                <a:hlinkClick r:id="rId11"/>
              </a:rPr>
              <a:t>http://www.cs.wustl.edu/~</a:t>
            </a:r>
            <a:r>
              <a:rPr lang="en-GB" sz="1400" dirty="0" smtClean="0">
                <a:hlinkClick r:id="rId11"/>
              </a:rPr>
              <a:t>schmidt/PDF/External-Polymorphism.pdf</a:t>
            </a:r>
            <a:r>
              <a:rPr lang="en-GB" sz="1400" dirty="0" smtClean="0"/>
              <a:t> )</a:t>
            </a:r>
            <a:endParaRPr lang="en-GB" sz="1400" dirty="0"/>
          </a:p>
        </p:txBody>
      </p:sp>
      <p:pic>
        <p:nvPicPr>
          <p:cNvPr id="17" name="Picture 16" descr="RedSquirre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6136" y="1052737"/>
            <a:ext cx="2880320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576" y="98072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smtClean="0"/>
              <a:t>A similar design, offering more appropriate operators, can be used for </a:t>
            </a:r>
            <a:r>
              <a:rPr lang="en-GB" dirty="0" smtClean="0"/>
              <a:t>... </a:t>
            </a:r>
            <a:r>
              <a:rPr lang="en-GB" dirty="0" smtClean="0"/>
              <a:t>other object types that need uniform runtime treatment but support only compile-time template parameter conformance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2060848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Kevlin</a:t>
            </a:r>
            <a:r>
              <a:rPr lang="en-GB" sz="1200" dirty="0" smtClean="0"/>
              <a:t> </a:t>
            </a:r>
            <a:r>
              <a:rPr lang="en-GB" sz="1200" dirty="0" err="1" smtClean="0"/>
              <a:t>Henney:</a:t>
            </a:r>
            <a:r>
              <a:rPr lang="en-GB" sz="1200" dirty="0" err="1" smtClean="0"/>
              <a:t>boost</a:t>
            </a:r>
            <a:r>
              <a:rPr lang="en-GB" sz="1200" dirty="0" smtClean="0"/>
              <a:t>::any</a:t>
            </a:r>
            <a:br>
              <a:rPr lang="en-GB" sz="1200" dirty="0" smtClean="0"/>
            </a:br>
            <a:r>
              <a:rPr lang="en-GB" sz="1200" dirty="0" smtClean="0">
                <a:hlinkClick r:id="rId3"/>
              </a:rPr>
              <a:t>http://www.boost.org/doc/html/any.html</a:t>
            </a:r>
            <a:endParaRPr lang="en-GB" sz="1200" dirty="0"/>
          </a:p>
        </p:txBody>
      </p:sp>
      <p:pic>
        <p:nvPicPr>
          <p:cNvPr id="13" name="Picture 12" descr="YoungerKevl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2276872"/>
            <a:ext cx="1368152" cy="1798142"/>
          </a:xfrm>
          <a:prstGeom prst="rect">
            <a:avLst/>
          </a:prstGeom>
        </p:spPr>
      </p:pic>
      <p:sp>
        <p:nvSpPr>
          <p:cNvPr id="14" name="Content Placeholder 8"/>
          <p:cNvSpPr txBox="1">
            <a:spLocks/>
          </p:cNvSpPr>
          <p:nvPr/>
        </p:nvSpPr>
        <p:spPr>
          <a:xfrm>
            <a:off x="899592" y="3140968"/>
            <a:ext cx="5400600" cy="28803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000" dirty="0" smtClean="0">
                <a:latin typeface="Lucida Console" pitchFamily="49" charset="0"/>
              </a:rPr>
              <a:t>#include &lt;boost/any.hpp&gt;</a:t>
            </a:r>
          </a:p>
          <a:p>
            <a:r>
              <a:rPr lang="en-GB" sz="1000" dirty="0" smtClean="0">
                <a:latin typeface="Lucida Console" pitchFamily="49" charset="0"/>
              </a:rPr>
              <a:t>...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std::vector&lt;boost::any&gt; database</a:t>
            </a:r>
            <a:r>
              <a:rPr lang="en-GB" sz="1000" dirty="0" smtClean="0">
                <a:latin typeface="Lucida Console" pitchFamily="49" charset="0"/>
              </a:rPr>
              <a:t>;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err="1" smtClean="0">
                <a:latin typeface="Lucida Console" pitchFamily="49" charset="0"/>
              </a:rPr>
              <a:t>database.push_back</a:t>
            </a:r>
            <a:r>
              <a:rPr lang="en-GB" sz="1000" dirty="0" smtClean="0">
                <a:latin typeface="Lucida Console" pitchFamily="49" charset="0"/>
              </a:rPr>
              <a:t>(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employee</a:t>
            </a:r>
            <a:r>
              <a:rPr lang="en-GB" sz="1000" dirty="0" smtClean="0">
                <a:latin typeface="Lucida Console" pitchFamily="49" charset="0"/>
              </a:rPr>
              <a:t>("Fred", 100.0));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err="1" smtClean="0">
                <a:latin typeface="Lucida Console" pitchFamily="49" charset="0"/>
              </a:rPr>
              <a:t>database.push_back</a:t>
            </a:r>
            <a:r>
              <a:rPr lang="en-GB" sz="1000" dirty="0" smtClean="0">
                <a:latin typeface="Lucida Console" pitchFamily="49" charset="0"/>
              </a:rPr>
              <a:t>(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chairman</a:t>
            </a:r>
            <a:r>
              <a:rPr lang="en-GB" sz="1000" dirty="0" smtClean="0">
                <a:latin typeface="Lucida Console" pitchFamily="49" charset="0"/>
              </a:rPr>
              <a:t>("Bert", 200.0, 1000.0</a:t>
            </a:r>
            <a:r>
              <a:rPr lang="en-GB" sz="1000" dirty="0" smtClean="0">
                <a:latin typeface="Lucida Console" pitchFamily="49" charset="0"/>
              </a:rPr>
              <a:t>));</a:t>
            </a:r>
          </a:p>
          <a:p>
            <a:r>
              <a:rPr lang="en-GB" sz="1000" dirty="0" smtClean="0">
                <a:latin typeface="Lucida Console" pitchFamily="49" charset="0"/>
              </a:rPr>
              <a:t>...</a:t>
            </a:r>
          </a:p>
          <a:p>
            <a:r>
              <a:rPr lang="en-GB" sz="1000" dirty="0" smtClean="0">
                <a:latin typeface="Lucida Console" pitchFamily="49" charset="0"/>
              </a:rPr>
              <a:t>for( std::vector&lt;boost::any&gt;::</a:t>
            </a:r>
            <a:r>
              <a:rPr lang="en-GB" sz="1000" dirty="0" err="1" smtClean="0">
                <a:latin typeface="Lucida Console" pitchFamily="49" charset="0"/>
              </a:rPr>
              <a:t>iterator</a:t>
            </a:r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err="1" smtClean="0">
                <a:latin typeface="Lucida Console" pitchFamily="49" charset="0"/>
              </a:rPr>
              <a:t>iter</a:t>
            </a:r>
            <a:r>
              <a:rPr lang="en-GB" sz="1000" dirty="0" smtClean="0">
                <a:latin typeface="Lucida Console" pitchFamily="49" charset="0"/>
              </a:rPr>
              <a:t> = </a:t>
            </a:r>
            <a:r>
              <a:rPr lang="en-GB" sz="1000" dirty="0" err="1" smtClean="0">
                <a:latin typeface="Lucida Console" pitchFamily="49" charset="0"/>
              </a:rPr>
              <a:t>database.begin</a:t>
            </a:r>
            <a:r>
              <a:rPr lang="en-GB" sz="1000" dirty="0" smtClean="0">
                <a:latin typeface="Lucida Console" pitchFamily="49" charset="0"/>
              </a:rPr>
              <a:t>();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    </a:t>
            </a:r>
            <a:r>
              <a:rPr lang="en-GB" sz="1000" dirty="0" err="1" smtClean="0">
                <a:latin typeface="Lucida Console" pitchFamily="49" charset="0"/>
              </a:rPr>
              <a:t>iter</a:t>
            </a:r>
            <a:r>
              <a:rPr lang="en-GB" sz="1000" dirty="0" smtClean="0">
                <a:latin typeface="Lucida Console" pitchFamily="49" charset="0"/>
              </a:rPr>
              <a:t> != </a:t>
            </a:r>
            <a:r>
              <a:rPr lang="en-GB" sz="1000" dirty="0" err="1" smtClean="0">
                <a:latin typeface="Lucida Console" pitchFamily="49" charset="0"/>
              </a:rPr>
              <a:t>database.end</a:t>
            </a:r>
            <a:r>
              <a:rPr lang="en-GB" sz="1000" dirty="0" smtClean="0">
                <a:latin typeface="Lucida Console" pitchFamily="49" charset="0"/>
              </a:rPr>
              <a:t>(); ++</a:t>
            </a:r>
            <a:r>
              <a:rPr lang="en-GB" sz="1000" dirty="0" err="1" smtClean="0">
                <a:latin typeface="Lucida Console" pitchFamily="49" charset="0"/>
              </a:rPr>
              <a:t>iter</a:t>
            </a:r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) {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boost</a:t>
            </a:r>
            <a:r>
              <a:rPr lang="en-GB" sz="1000" dirty="0" smtClean="0">
                <a:latin typeface="Lucida Console" pitchFamily="49" charset="0"/>
              </a:rPr>
              <a:t>::any&amp; a = *</a:t>
            </a:r>
            <a:r>
              <a:rPr lang="en-GB" sz="1000" dirty="0" err="1" smtClean="0">
                <a:latin typeface="Lucida Console" pitchFamily="49" charset="0"/>
              </a:rPr>
              <a:t>iter</a:t>
            </a:r>
            <a:r>
              <a:rPr lang="en-GB" sz="1000" dirty="0" smtClean="0">
                <a:latin typeface="Lucida Console" pitchFamily="49" charset="0"/>
              </a:rPr>
              <a:t>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employee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* </a:t>
            </a:r>
            <a:r>
              <a:rPr lang="en-GB" sz="1000" dirty="0" err="1" smtClean="0">
                <a:solidFill>
                  <a:srgbClr val="FF0000"/>
                </a:solidFill>
                <a:latin typeface="Lucida Console" pitchFamily="49" charset="0"/>
              </a:rPr>
              <a:t>emp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 = boost::</a:t>
            </a:r>
            <a:r>
              <a:rPr lang="en-GB" sz="10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&lt;employee&gt;</a:t>
            </a:r>
            <a:r>
              <a:rPr lang="en-GB" sz="1000" dirty="0" smtClean="0">
                <a:latin typeface="Lucida Console" pitchFamily="49" charset="0"/>
              </a:rPr>
              <a:t>(&amp;a);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latin typeface="Lucida Console" pitchFamily="49" charset="0"/>
              </a:rPr>
              <a:t>if(</a:t>
            </a:r>
            <a:r>
              <a:rPr lang="en-GB" sz="1000" dirty="0" err="1" smtClean="0">
                <a:latin typeface="Lucida Console" pitchFamily="49" charset="0"/>
              </a:rPr>
              <a:t>emp</a:t>
            </a:r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!= NULL </a:t>
            </a:r>
            <a:r>
              <a:rPr lang="en-GB" sz="1000" dirty="0" smtClean="0">
                <a:latin typeface="Lucida Console" pitchFamily="49" charset="0"/>
              </a:rPr>
              <a:t>) {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...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}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chairman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* chair = boost::</a:t>
            </a:r>
            <a:r>
              <a:rPr lang="en-GB" sz="10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&lt;chairman&gt;</a:t>
            </a:r>
            <a:r>
              <a:rPr lang="en-GB" sz="1000" dirty="0" smtClean="0">
                <a:latin typeface="Lucida Console" pitchFamily="49" charset="0"/>
              </a:rPr>
              <a:t>(&amp;a);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latin typeface="Lucida Console" pitchFamily="49" charset="0"/>
              </a:rPr>
              <a:t>if(chair </a:t>
            </a:r>
            <a:r>
              <a:rPr lang="en-GB" sz="1000" dirty="0" smtClean="0">
                <a:latin typeface="Lucida Console" pitchFamily="49" charset="0"/>
              </a:rPr>
              <a:t>!= </a:t>
            </a:r>
            <a:r>
              <a:rPr lang="en-GB" sz="1000" dirty="0" smtClean="0">
                <a:latin typeface="Lucida Console" pitchFamily="49" charset="0"/>
              </a:rPr>
              <a:t>NULL) {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...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}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}</a:t>
            </a:r>
            <a:endParaRPr lang="en-GB" sz="1000" dirty="0" smtClean="0">
              <a:latin typeface="Lucida Console" pitchFamily="49" charset="0"/>
            </a:endParaRPr>
          </a:p>
          <a:p>
            <a:endParaRPr lang="en-GB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class employee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latin typeface="Lucida Console" pitchFamily="49" charset="0"/>
              </a:rPr>
              <a:t>    employee(const std::string&amp; name, double salary)</a:t>
            </a:r>
          </a:p>
          <a:p>
            <a:r>
              <a:rPr lang="en-GB" sz="1100" dirty="0" smtClean="0">
                <a:latin typeface="Lucida Console" pitchFamily="49" charset="0"/>
              </a:rPr>
              <a:t>        : </a:t>
            </a:r>
            <a:r>
              <a:rPr lang="en-GB" sz="1100" dirty="0" err="1" smtClean="0">
                <a:latin typeface="Lucida Console" pitchFamily="49" charset="0"/>
              </a:rPr>
              <a:t>m_name</a:t>
            </a:r>
            <a:r>
              <a:rPr lang="en-GB" sz="1100" dirty="0" smtClean="0">
                <a:latin typeface="Lucida Console" pitchFamily="49" charset="0"/>
              </a:rPr>
              <a:t>(name), </a:t>
            </a:r>
            <a:r>
              <a:rPr lang="en-GB" sz="1100" dirty="0" err="1" smtClean="0">
                <a:latin typeface="Lucida Console" pitchFamily="49" charset="0"/>
              </a:rPr>
              <a:t>m_salary</a:t>
            </a:r>
            <a:r>
              <a:rPr lang="en-GB" sz="1100" dirty="0" smtClean="0">
                <a:latin typeface="Lucida Console" pitchFamily="49" charset="0"/>
              </a:rPr>
              <a:t>(salary)</a:t>
            </a:r>
          </a:p>
          <a:p>
            <a:r>
              <a:rPr lang="en-GB" sz="1100" dirty="0" smtClean="0">
                <a:latin typeface="Lucida Console" pitchFamily="49" charset="0"/>
              </a:rPr>
              <a:t>    {}</a:t>
            </a:r>
          </a:p>
          <a:p>
            <a:r>
              <a:rPr lang="en-GB" sz="1100" dirty="0" smtClean="0">
                <a:latin typeface="Lucida Console" pitchFamily="49" charset="0"/>
              </a:rPr>
              <a:t>    std::string </a:t>
            </a:r>
            <a:r>
              <a:rPr lang="en-GB" sz="1100" dirty="0" err="1" smtClean="0">
                <a:latin typeface="Lucida Console" pitchFamily="49" charset="0"/>
              </a:rPr>
              <a:t>get_name</a:t>
            </a:r>
            <a:r>
              <a:rPr lang="en-GB" sz="1100" dirty="0" smtClean="0">
                <a:latin typeface="Lucida Console" pitchFamily="49" charset="0"/>
              </a:rPr>
              <a:t>() const</a:t>
            </a:r>
          </a:p>
          <a:p>
            <a:r>
              <a:rPr lang="en-GB" sz="1100" dirty="0" smtClean="0">
                <a:latin typeface="Lucida Console" pitchFamily="49" charset="0"/>
              </a:rPr>
              <a:t>    {</a:t>
            </a:r>
          </a:p>
          <a:p>
            <a:r>
              <a:rPr lang="en-GB" sz="1100" dirty="0" smtClean="0">
                <a:latin typeface="Lucida Console" pitchFamily="49" charset="0"/>
              </a:rPr>
              <a:t>        return </a:t>
            </a:r>
            <a:r>
              <a:rPr lang="en-GB" sz="1100" dirty="0" err="1" smtClean="0">
                <a:latin typeface="Lucida Console" pitchFamily="49" charset="0"/>
              </a:rPr>
              <a:t>m_name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    }</a:t>
            </a:r>
          </a:p>
          <a:p>
            <a:r>
              <a:rPr lang="en-GB" sz="1100" dirty="0" smtClean="0">
                <a:latin typeface="Lucida Console" pitchFamily="49" charset="0"/>
              </a:rPr>
              <a:t>    double </a:t>
            </a:r>
            <a:r>
              <a:rPr lang="en-GB" sz="1100" dirty="0" err="1" smtClean="0">
                <a:latin typeface="Lucida Console" pitchFamily="49" charset="0"/>
              </a:rPr>
              <a:t>get_pay</a:t>
            </a:r>
            <a:r>
              <a:rPr lang="en-GB" sz="1100" dirty="0" smtClean="0">
                <a:latin typeface="Lucida Console" pitchFamily="49" charset="0"/>
              </a:rPr>
              <a:t>() const {return </a:t>
            </a:r>
            <a:r>
              <a:rPr lang="en-GB" sz="1100" dirty="0" err="1" smtClean="0">
                <a:latin typeface="Lucida Console" pitchFamily="49" charset="0"/>
              </a:rPr>
              <a:t>m_salary</a:t>
            </a:r>
            <a:r>
              <a:rPr lang="en-GB" sz="1100" dirty="0" smtClean="0">
                <a:latin typeface="Lucida Console" pitchFamily="49" charset="0"/>
              </a:rPr>
              <a:t>;}</a:t>
            </a:r>
          </a:p>
          <a:p>
            <a:r>
              <a:rPr lang="en-GB" sz="1100" dirty="0" smtClean="0"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latin typeface="Lucida Console" pitchFamily="49" charset="0"/>
              </a:rPr>
              <a:t>    std::string </a:t>
            </a:r>
            <a:r>
              <a:rPr lang="en-GB" sz="1100" dirty="0" err="1" smtClean="0">
                <a:latin typeface="Lucida Console" pitchFamily="49" charset="0"/>
              </a:rPr>
              <a:t>m_name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    double </a:t>
            </a:r>
            <a:r>
              <a:rPr lang="en-GB" sz="1100" dirty="0" err="1" smtClean="0">
                <a:latin typeface="Lucida Console" pitchFamily="49" charset="0"/>
              </a:rPr>
              <a:t>m_salary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class chairman : public employee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latin typeface="Lucida Console" pitchFamily="49" charset="0"/>
              </a:rPr>
              <a:t>    chairman(const std::string&amp; name, double salary, double bonus)</a:t>
            </a:r>
          </a:p>
          <a:p>
            <a:r>
              <a:rPr lang="en-GB" sz="1100" dirty="0" smtClean="0">
                <a:latin typeface="Lucida Console" pitchFamily="49" charset="0"/>
              </a:rPr>
              <a:t>        : employee(name, salary), </a:t>
            </a:r>
            <a:r>
              <a:rPr lang="en-GB" sz="1100" dirty="0" err="1" smtClean="0">
                <a:latin typeface="Lucida Console" pitchFamily="49" charset="0"/>
              </a:rPr>
              <a:t>m_bonus</a:t>
            </a:r>
            <a:r>
              <a:rPr lang="en-GB" sz="1100" dirty="0" smtClean="0">
                <a:latin typeface="Lucida Console" pitchFamily="49" charset="0"/>
              </a:rPr>
              <a:t>(bonus)</a:t>
            </a:r>
          </a:p>
          <a:p>
            <a:r>
              <a:rPr lang="en-GB" sz="1100" dirty="0" smtClean="0">
                <a:latin typeface="Lucida Console" pitchFamily="49" charset="0"/>
              </a:rPr>
              <a:t>    {}</a:t>
            </a:r>
          </a:p>
          <a:p>
            <a:r>
              <a:rPr lang="en-GB" sz="1100" dirty="0" smtClean="0">
                <a:latin typeface="Lucida Console" pitchFamily="49" charset="0"/>
              </a:rPr>
              <a:t>    double </a:t>
            </a:r>
            <a:r>
              <a:rPr lang="en-GB" sz="1100" dirty="0" err="1" smtClean="0">
                <a:latin typeface="Lucida Console" pitchFamily="49" charset="0"/>
              </a:rPr>
              <a:t>get_bonus</a:t>
            </a:r>
            <a:r>
              <a:rPr lang="en-GB" sz="1100" dirty="0" smtClean="0">
                <a:latin typeface="Lucida Console" pitchFamily="49" charset="0"/>
              </a:rPr>
              <a:t>() const {return </a:t>
            </a:r>
            <a:r>
              <a:rPr lang="en-GB" sz="1100" dirty="0" err="1" smtClean="0">
                <a:latin typeface="Lucida Console" pitchFamily="49" charset="0"/>
              </a:rPr>
              <a:t>m_bonus</a:t>
            </a:r>
            <a:r>
              <a:rPr lang="en-GB" sz="1100" dirty="0" smtClean="0">
                <a:latin typeface="Lucida Console" pitchFamily="49" charset="0"/>
              </a:rPr>
              <a:t>;}</a:t>
            </a:r>
          </a:p>
          <a:p>
            <a:r>
              <a:rPr lang="en-GB" sz="1100" dirty="0" smtClean="0"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latin typeface="Lucida Console" pitchFamily="49" charset="0"/>
              </a:rPr>
              <a:t>    double </a:t>
            </a:r>
            <a:r>
              <a:rPr lang="en-GB" sz="1100" dirty="0" err="1" smtClean="0">
                <a:latin typeface="Lucida Console" pitchFamily="49" charset="0"/>
              </a:rPr>
              <a:t>m_bonus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Unexpected behaviour with boost::any</a:t>
            </a:r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4644008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#include &lt;boost/any.hpp&gt;</a:t>
            </a:r>
          </a:p>
          <a:p>
            <a:r>
              <a:rPr lang="en-GB" sz="1100" dirty="0" smtClean="0">
                <a:latin typeface="Lucida Console" pitchFamily="49" charset="0"/>
              </a:rPr>
              <a:t>...</a:t>
            </a:r>
          </a:p>
          <a:p>
            <a:r>
              <a:rPr lang="en-GB" sz="1100" dirty="0" smtClean="0">
                <a:latin typeface="Lucida Console" pitchFamily="49" charset="0"/>
              </a:rPr>
              <a:t> std::vector&lt;boost::any&gt; database;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database.push_back</a:t>
            </a:r>
            <a:r>
              <a:rPr lang="en-GB" sz="1100" dirty="0" smtClean="0"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employee</a:t>
            </a:r>
            <a:r>
              <a:rPr lang="en-GB" sz="1100" dirty="0" smtClean="0">
                <a:latin typeface="Lucida Console" pitchFamily="49" charset="0"/>
              </a:rPr>
              <a:t>("Fred", 100.0));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database.push_back</a:t>
            </a:r>
            <a:r>
              <a:rPr lang="en-GB" sz="1100" dirty="0" smtClean="0"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chairman</a:t>
            </a:r>
            <a:r>
              <a:rPr lang="en-GB" sz="1100" dirty="0" smtClean="0">
                <a:latin typeface="Lucida Console" pitchFamily="49" charset="0"/>
              </a:rPr>
              <a:t>("Bert", 200.0, 1000.0));</a:t>
            </a:r>
          </a:p>
          <a:p>
            <a:r>
              <a:rPr lang="en-GB" sz="1100" dirty="0" smtClean="0">
                <a:latin typeface="Lucida Console" pitchFamily="49" charset="0"/>
              </a:rPr>
              <a:t>...</a:t>
            </a:r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4644008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#include &lt;boost/any.hpp&gt;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...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std::vector&lt;boost::any&gt; database;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database.push_back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 employee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("Fred", 100.0));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database.push_back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 chairman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("Bert", 200.0, 1000.0));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...</a:t>
            </a:r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class employee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employee(const std::string&amp; name, double salary)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: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(name),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m_salary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(salary)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{}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std::string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 const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{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return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get_pay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 const {return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m_salary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std::string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m_salary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class chairman : public employee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chairman(const std::string&amp; name, double salary, double bonus)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: employee(name, salary),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(bonus)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{}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 const {return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755576" y="764704"/>
            <a:ext cx="4320480" cy="55446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class </a:t>
            </a:r>
            <a:r>
              <a:rPr lang="en-GB" sz="1100" dirty="0" smtClean="0">
                <a:latin typeface="Lucida Console" pitchFamily="49" charset="0"/>
              </a:rPr>
              <a:t>payroll 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double </a:t>
            </a:r>
            <a:r>
              <a:rPr lang="en-GB" sz="1100" dirty="0" err="1" smtClean="0">
                <a:latin typeface="Lucida Console" pitchFamily="49" charset="0"/>
              </a:rPr>
              <a:t>calculate_total_pay</a:t>
            </a:r>
            <a:r>
              <a:rPr lang="en-GB" sz="1100" dirty="0" smtClean="0"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std</a:t>
            </a:r>
            <a:r>
              <a:rPr lang="en-GB" sz="1100" dirty="0" smtClean="0">
                <a:latin typeface="Lucida Console" pitchFamily="49" charset="0"/>
              </a:rPr>
              <a:t>::vector&lt;boost::any&gt;&amp; database</a:t>
            </a:r>
            <a:r>
              <a:rPr lang="en-GB" sz="1100" dirty="0" smtClean="0">
                <a:latin typeface="Lucida Console" pitchFamily="49" charset="0"/>
              </a:rPr>
              <a:t>,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</a:t>
            </a:r>
            <a:r>
              <a:rPr lang="en-GB" sz="1100" dirty="0" err="1" smtClean="0">
                <a:latin typeface="Lucida Console" pitchFamily="49" charset="0"/>
              </a:rPr>
              <a:t>int</a:t>
            </a:r>
            <a:r>
              <a:rPr lang="en-GB" sz="1100" dirty="0" smtClean="0">
                <a:latin typeface="Lucida Console" pitchFamily="49" charset="0"/>
              </a:rPr>
              <a:t> month</a:t>
            </a:r>
            <a:r>
              <a:rPr lang="en-GB" sz="1100" dirty="0" smtClean="0"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latin typeface="Lucida Console" pitchFamily="49" charset="0"/>
              </a:rPr>
              <a:t>  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double </a:t>
            </a:r>
            <a:r>
              <a:rPr lang="en-GB" sz="1100" dirty="0" smtClean="0">
                <a:latin typeface="Lucida Console" pitchFamily="49" charset="0"/>
              </a:rPr>
              <a:t>total = 0.0;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for</a:t>
            </a:r>
            <a:r>
              <a:rPr lang="en-GB" sz="1100" dirty="0" smtClean="0">
                <a:latin typeface="Lucida Console" pitchFamily="49" charset="0"/>
              </a:rPr>
              <a:t>( </a:t>
            </a:r>
            <a:r>
              <a:rPr lang="en-GB" sz="1100" dirty="0" err="1" smtClean="0">
                <a:latin typeface="Lucida Console" pitchFamily="49" charset="0"/>
              </a:rPr>
              <a:t>AnyIterator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= </a:t>
            </a:r>
            <a:r>
              <a:rPr lang="en-GB" sz="1100" dirty="0" err="1" smtClean="0">
                <a:latin typeface="Lucida Console" pitchFamily="49" charset="0"/>
              </a:rPr>
              <a:t>database.begin</a:t>
            </a:r>
            <a:r>
              <a:rPr lang="en-GB" sz="1100" dirty="0" smtClean="0">
                <a:latin typeface="Lucida Console" pitchFamily="49" charset="0"/>
              </a:rPr>
              <a:t>();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!= </a:t>
            </a:r>
            <a:r>
              <a:rPr lang="en-GB" sz="1100" dirty="0" err="1" smtClean="0">
                <a:latin typeface="Lucida Console" pitchFamily="49" charset="0"/>
              </a:rPr>
              <a:t>database.end</a:t>
            </a:r>
            <a:r>
              <a:rPr lang="en-GB" sz="1100" dirty="0" smtClean="0">
                <a:latin typeface="Lucida Console" pitchFamily="49" charset="0"/>
              </a:rPr>
              <a:t>(); ++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latin typeface="Lucida Console" pitchFamily="49" charset="0"/>
              </a:rPr>
              <a:t>    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boost</a:t>
            </a:r>
            <a:r>
              <a:rPr lang="en-GB" sz="1100" dirty="0" smtClean="0">
                <a:latin typeface="Lucida Console" pitchFamily="49" charset="0"/>
              </a:rPr>
              <a:t>::any&amp; a = *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//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works for 'Fred', fails for 'Bert'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employee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* 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emp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    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boost::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&lt;employee&gt;(&amp;a);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  if(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emp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!= NULL )</a:t>
            </a:r>
          </a:p>
          <a:p>
            <a:r>
              <a:rPr lang="en-GB" sz="1100" dirty="0" smtClean="0">
                <a:latin typeface="Lucida Console" pitchFamily="49" charset="0"/>
              </a:rPr>
              <a:t>      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    </a:t>
            </a:r>
            <a:r>
              <a:rPr lang="en-GB" sz="1100" dirty="0" smtClean="0">
                <a:latin typeface="Lucida Console" pitchFamily="49" charset="0"/>
              </a:rPr>
              <a:t>total += </a:t>
            </a:r>
            <a:r>
              <a:rPr lang="en-GB" sz="1100" dirty="0" err="1" smtClean="0">
                <a:latin typeface="Lucida Console" pitchFamily="49" charset="0"/>
              </a:rPr>
              <a:t>emp</a:t>
            </a:r>
            <a:r>
              <a:rPr lang="en-GB" sz="1100" dirty="0" smtClean="0">
                <a:latin typeface="Lucida Console" pitchFamily="49" charset="0"/>
              </a:rPr>
              <a:t>-&gt;</a:t>
            </a:r>
            <a:r>
              <a:rPr lang="en-GB" sz="1100" dirty="0" err="1" smtClean="0">
                <a:latin typeface="Lucida Console" pitchFamily="49" charset="0"/>
              </a:rPr>
              <a:t>get_pay</a:t>
            </a:r>
            <a:r>
              <a:rPr lang="en-GB" sz="1100" dirty="0" smtClean="0">
                <a:latin typeface="Lucida Console" pitchFamily="49" charset="0"/>
              </a:rPr>
              <a:t>();</a:t>
            </a:r>
          </a:p>
          <a:p>
            <a:r>
              <a:rPr lang="en-GB" sz="1100" dirty="0" smtClean="0">
                <a:latin typeface="Lucida Console" pitchFamily="49" charset="0"/>
              </a:rPr>
              <a:t>      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  // </a:t>
            </a:r>
            <a:r>
              <a:rPr lang="en-GB" sz="1100" dirty="0" smtClean="0">
                <a:latin typeface="Lucida Console" pitchFamily="49" charset="0"/>
              </a:rPr>
              <a:t>works for 'Bert', as expected</a:t>
            </a:r>
          </a:p>
          <a:p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chairman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* chair = </a:t>
            </a:r>
            <a:endParaRPr lang="en-GB" sz="11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       boost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&lt;chairman&gt;(&amp;a);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  if(chair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!= NULL</a:t>
            </a:r>
            <a:r>
              <a:rPr lang="en-GB" sz="1100" dirty="0" smtClean="0">
                <a:latin typeface="Lucida Console" pitchFamily="49" charset="0"/>
              </a:rPr>
              <a:t> &amp;&amp; month == 11)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  total </a:t>
            </a:r>
            <a:r>
              <a:rPr lang="en-GB" sz="1100" dirty="0" smtClean="0">
                <a:latin typeface="Lucida Console" pitchFamily="49" charset="0"/>
              </a:rPr>
              <a:t>+= chair-&gt;</a:t>
            </a:r>
            <a:r>
              <a:rPr lang="en-GB" sz="1100" dirty="0" err="1" smtClean="0">
                <a:latin typeface="Lucida Console" pitchFamily="49" charset="0"/>
              </a:rPr>
              <a:t>get_bonus</a:t>
            </a:r>
            <a:r>
              <a:rPr lang="en-GB" sz="1100" dirty="0" smtClean="0">
                <a:latin typeface="Lucida Console" pitchFamily="49" charset="0"/>
              </a:rPr>
              <a:t>();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return </a:t>
            </a:r>
            <a:r>
              <a:rPr lang="en-GB" sz="1100" dirty="0" smtClean="0">
                <a:latin typeface="Lucida Console" pitchFamily="49" charset="0"/>
              </a:rPr>
              <a:t>total;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Unexpected behaviour with boost::any</a:t>
            </a:r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2771800" y="5517232"/>
            <a:ext cx="6192688" cy="1080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payroll pr;</a:t>
            </a:r>
          </a:p>
          <a:p>
            <a:r>
              <a:rPr lang="en-GB" sz="1100" dirty="0" smtClean="0">
                <a:latin typeface="Lucida Console" pitchFamily="49" charset="0"/>
              </a:rPr>
              <a:t>double </a:t>
            </a:r>
            <a:r>
              <a:rPr lang="en-GB" sz="1100" dirty="0" smtClean="0">
                <a:latin typeface="Lucida Console" pitchFamily="49" charset="0"/>
              </a:rPr>
              <a:t>result = </a:t>
            </a:r>
            <a:r>
              <a:rPr lang="en-GB" sz="1100" dirty="0" err="1" smtClean="0">
                <a:latin typeface="Lucida Console" pitchFamily="49" charset="0"/>
              </a:rPr>
              <a:t>pr.calculate_total_pay</a:t>
            </a:r>
            <a:r>
              <a:rPr lang="en-GB" sz="1100" dirty="0" smtClean="0">
                <a:latin typeface="Lucida Console" pitchFamily="49" charset="0"/>
              </a:rPr>
              <a:t>(database, 11);</a:t>
            </a:r>
          </a:p>
          <a:p>
            <a:r>
              <a:rPr lang="en-GB" sz="1100" dirty="0" smtClean="0">
                <a:latin typeface="Lucida Console" pitchFamily="49" charset="0"/>
              </a:rPr>
              <a:t>std</a:t>
            </a:r>
            <a:r>
              <a:rPr lang="en-GB" sz="1100" dirty="0" smtClean="0">
                <a:latin typeface="Lucida Console" pitchFamily="49" charset="0"/>
              </a:rPr>
              <a:t>::</a:t>
            </a:r>
            <a:r>
              <a:rPr lang="en-GB" sz="1100" dirty="0" err="1" smtClean="0">
                <a:latin typeface="Lucida Console" pitchFamily="49" charset="0"/>
              </a:rPr>
              <a:t>cout</a:t>
            </a:r>
            <a:r>
              <a:rPr lang="en-GB" sz="1100" dirty="0" smtClean="0">
                <a:latin typeface="Lucida Console" pitchFamily="49" charset="0"/>
              </a:rPr>
              <a:t> &lt;&lt; "Payroll (should be 1300.0): " &lt;&lt; result &lt;&lt; std::</a:t>
            </a:r>
            <a:r>
              <a:rPr lang="en-GB" sz="1100" dirty="0" err="1" smtClean="0">
                <a:latin typeface="Lucida Console" pitchFamily="49" charset="0"/>
              </a:rPr>
              <a:t>endl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// </a:t>
            </a:r>
            <a:r>
              <a:rPr lang="en-GB" sz="1100" dirty="0" smtClean="0">
                <a:latin typeface="Lucida Console" pitchFamily="49" charset="0"/>
              </a:rPr>
              <a:t>fails</a:t>
            </a:r>
          </a:p>
          <a:p>
            <a:r>
              <a:rPr lang="en-GB" sz="1100" dirty="0" smtClean="0">
                <a:latin typeface="Lucida Console" pitchFamily="49" charset="0"/>
              </a:rPr>
              <a:t>//</a:t>
            </a:r>
            <a:r>
              <a:rPr lang="en-GB" sz="1100" dirty="0" smtClean="0">
                <a:latin typeface="Lucida Console" pitchFamily="49" charset="0"/>
              </a:rPr>
              <a:t>assert(result == 1300.0);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576" y="98072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smtClean="0"/>
              <a:t>Rather than working with glorified C </a:t>
            </a:r>
            <a:r>
              <a:rPr lang="en-GB" dirty="0" err="1" smtClean="0"/>
              <a:t>structs</a:t>
            </a:r>
            <a:r>
              <a:rPr lang="en-GB" dirty="0" smtClean="0"/>
              <a:t> dressed as classes with </a:t>
            </a:r>
            <a:r>
              <a:rPr lang="en-GB" dirty="0" err="1" smtClean="0"/>
              <a:t>assembleresque</a:t>
            </a:r>
            <a:r>
              <a:rPr lang="en-GB" dirty="0" smtClean="0"/>
              <a:t> getters and setters, develop classes that have rich, intentional public interfaces.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755576" y="4149080"/>
            <a:ext cx="5400600" cy="165618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000" dirty="0" smtClean="0">
                <a:latin typeface="Lucida Console" pitchFamily="49" charset="0"/>
              </a:rPr>
              <a:t>...</a:t>
            </a:r>
          </a:p>
          <a:p>
            <a:r>
              <a:rPr lang="en-GB" sz="1000" dirty="0" smtClean="0">
                <a:latin typeface="Lucida Console" pitchFamily="49" charset="0"/>
              </a:rPr>
              <a:t>  employee </a:t>
            </a:r>
            <a:r>
              <a:rPr lang="en-GB" sz="1000" dirty="0" smtClean="0">
                <a:latin typeface="Lucida Console" pitchFamily="49" charset="0"/>
              </a:rPr>
              <a:t>* </a:t>
            </a:r>
            <a:r>
              <a:rPr lang="en-GB" sz="1000" dirty="0" err="1" smtClean="0">
                <a:latin typeface="Lucida Console" pitchFamily="49" charset="0"/>
              </a:rPr>
              <a:t>emp</a:t>
            </a:r>
            <a:r>
              <a:rPr lang="en-GB" sz="1000" dirty="0" smtClean="0">
                <a:latin typeface="Lucida Console" pitchFamily="49" charset="0"/>
              </a:rPr>
              <a:t> =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boost::</a:t>
            </a:r>
            <a:r>
              <a:rPr lang="en-GB" sz="10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&lt;employee&gt;(&amp;</a:t>
            </a:r>
            <a:r>
              <a:rPr lang="en-GB" sz="1000" dirty="0" smtClean="0">
                <a:latin typeface="Lucida Console" pitchFamily="49" charset="0"/>
              </a:rPr>
              <a:t>a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r>
              <a:rPr lang="en-GB" sz="1000" dirty="0" smtClean="0">
                <a:latin typeface="Lucida Console" pitchFamily="49" charset="0"/>
              </a:rPr>
              <a:t>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latin typeface="Lucida Console" pitchFamily="49" charset="0"/>
              </a:rPr>
              <a:t>if(</a:t>
            </a:r>
            <a:r>
              <a:rPr lang="en-GB" sz="1000" dirty="0" err="1" smtClean="0">
                <a:latin typeface="Lucida Console" pitchFamily="49" charset="0"/>
              </a:rPr>
              <a:t>emp</a:t>
            </a:r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!= NULL </a:t>
            </a:r>
            <a:r>
              <a:rPr lang="en-GB" sz="1000" dirty="0" smtClean="0">
                <a:latin typeface="Lucida Console" pitchFamily="49" charset="0"/>
              </a:rPr>
              <a:t>) {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...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}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chairman </a:t>
            </a:r>
            <a:r>
              <a:rPr lang="en-GB" sz="1000" dirty="0" smtClean="0">
                <a:latin typeface="Lucida Console" pitchFamily="49" charset="0"/>
              </a:rPr>
              <a:t>* chair = 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boost::</a:t>
            </a:r>
            <a:r>
              <a:rPr lang="en-GB" sz="10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&lt;chairman&gt;(&amp;</a:t>
            </a:r>
            <a:r>
              <a:rPr lang="en-GB" sz="1000" dirty="0" smtClean="0">
                <a:latin typeface="Lucida Console" pitchFamily="49" charset="0"/>
              </a:rPr>
              <a:t>a</a:t>
            </a:r>
            <a:r>
              <a:rPr lang="en-GB" sz="10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r>
              <a:rPr lang="en-GB" sz="1000" dirty="0" smtClean="0">
                <a:latin typeface="Lucida Console" pitchFamily="49" charset="0"/>
              </a:rPr>
              <a:t>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latin typeface="Lucida Console" pitchFamily="49" charset="0"/>
              </a:rPr>
              <a:t>if(chair </a:t>
            </a:r>
            <a:r>
              <a:rPr lang="en-GB" sz="1000" dirty="0" smtClean="0">
                <a:latin typeface="Lucida Console" pitchFamily="49" charset="0"/>
              </a:rPr>
              <a:t>!= </a:t>
            </a:r>
            <a:r>
              <a:rPr lang="en-GB" sz="1000" dirty="0" smtClean="0">
                <a:latin typeface="Lucida Console" pitchFamily="49" charset="0"/>
              </a:rPr>
              <a:t>NULL) {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...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}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...</a:t>
            </a:r>
            <a:endParaRPr lang="en-GB" sz="1000" dirty="0" smtClean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56490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smtClean="0"/>
              <a:t>This means that getters that return state are a liability - don't ask an object for information to work with. Instead, ask the object to do the work with the information it already has.</a:t>
            </a:r>
            <a:r>
              <a:rPr lang="en-GB" dirty="0" smtClean="0"/>
              <a:t>"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576" y="98072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smtClean="0"/>
              <a:t>Rather than working with glorified C </a:t>
            </a:r>
            <a:r>
              <a:rPr lang="en-GB" dirty="0" err="1" smtClean="0"/>
              <a:t>structs</a:t>
            </a:r>
            <a:r>
              <a:rPr lang="en-GB" dirty="0" smtClean="0"/>
              <a:t> dressed as classes with </a:t>
            </a:r>
            <a:r>
              <a:rPr lang="en-GB" dirty="0" err="1" smtClean="0"/>
              <a:t>assembleresque</a:t>
            </a:r>
            <a:r>
              <a:rPr lang="en-GB" dirty="0" smtClean="0"/>
              <a:t> getters and setters, develop classes that have rich, intentional public interfaces.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2060848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 err="1" smtClean="0"/>
              <a:t>PfA</a:t>
            </a:r>
            <a:r>
              <a:rPr lang="en-GB" sz="1200" dirty="0" smtClean="0"/>
              <a:t> Papers: </a:t>
            </a:r>
            <a:r>
              <a:rPr lang="en-GB" sz="1200" dirty="0" err="1" smtClean="0"/>
              <a:t>Deglobalisation</a:t>
            </a:r>
            <a:r>
              <a:rPr lang="en-GB" sz="1200" dirty="0" smtClean="0"/>
              <a:t>, Overload Journal #83 - Feb 2008 + Design of applications and programs   Author: </a:t>
            </a:r>
            <a:r>
              <a:rPr lang="en-GB" sz="1200" dirty="0" err="1" smtClean="0"/>
              <a:t>Kevlin</a:t>
            </a:r>
            <a:r>
              <a:rPr lang="en-GB" sz="1200" dirty="0" smtClean="0"/>
              <a:t> </a:t>
            </a:r>
            <a:r>
              <a:rPr lang="en-GB" sz="1200" dirty="0" err="1" smtClean="0"/>
              <a:t>Henney</a:t>
            </a:r>
            <a:r>
              <a:rPr lang="en-GB" sz="1200" dirty="0" smtClean="0"/>
              <a:t> </a:t>
            </a:r>
            <a:r>
              <a:rPr lang="en-GB" sz="1200" dirty="0" smtClean="0"/>
              <a:t>( </a:t>
            </a:r>
            <a:r>
              <a:rPr lang="en-GB" sz="1200" dirty="0" smtClean="0">
                <a:hlinkClick r:id="rId3"/>
              </a:rPr>
              <a:t>http</a:t>
            </a:r>
            <a:r>
              <a:rPr lang="en-GB" sz="1200" dirty="0" smtClean="0">
                <a:hlinkClick r:id="rId3"/>
              </a:rPr>
              <a:t>://</a:t>
            </a:r>
            <a:r>
              <a:rPr lang="en-GB" sz="1200" dirty="0" smtClean="0">
                <a:hlinkClick r:id="rId3"/>
              </a:rPr>
              <a:t>accu.org/index.php/journals/1470</a:t>
            </a:r>
            <a:r>
              <a:rPr lang="en-GB" sz="1200" dirty="0" smtClean="0"/>
              <a:t> )</a:t>
            </a:r>
            <a:endParaRPr lang="en-GB" sz="1200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755576" y="4149080"/>
            <a:ext cx="5400600" cy="165618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000" dirty="0" smtClean="0">
                <a:latin typeface="Lucida Console" pitchFamily="49" charset="0"/>
              </a:rPr>
              <a:t>...</a:t>
            </a:r>
          </a:p>
          <a:p>
            <a:r>
              <a:rPr lang="en-GB" sz="1000" dirty="0" smtClean="0">
                <a:latin typeface="Lucida Console" pitchFamily="49" charset="0"/>
              </a:rPr>
              <a:t>  employee </a:t>
            </a:r>
            <a:r>
              <a:rPr lang="en-GB" sz="1000" dirty="0" smtClean="0">
                <a:latin typeface="Lucida Console" pitchFamily="49" charset="0"/>
              </a:rPr>
              <a:t>* </a:t>
            </a:r>
            <a:r>
              <a:rPr lang="en-GB" sz="1000" dirty="0" err="1" smtClean="0">
                <a:latin typeface="Lucida Console" pitchFamily="49" charset="0"/>
              </a:rPr>
              <a:t>emp</a:t>
            </a:r>
            <a:r>
              <a:rPr lang="en-GB" sz="1000" dirty="0" smtClean="0">
                <a:latin typeface="Lucida Console" pitchFamily="49" charset="0"/>
              </a:rPr>
              <a:t> = boost::</a:t>
            </a:r>
            <a:r>
              <a:rPr lang="en-GB" sz="1000" dirty="0" err="1" smtClean="0">
                <a:latin typeface="Lucida Console" pitchFamily="49" charset="0"/>
              </a:rPr>
              <a:t>any_cast</a:t>
            </a:r>
            <a:r>
              <a:rPr lang="en-GB" sz="1000" dirty="0" smtClean="0">
                <a:latin typeface="Lucida Console" pitchFamily="49" charset="0"/>
              </a:rPr>
              <a:t>&lt;employee&gt;(&amp;a);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latin typeface="Lucida Console" pitchFamily="49" charset="0"/>
              </a:rPr>
              <a:t>if(</a:t>
            </a:r>
            <a:r>
              <a:rPr lang="en-GB" sz="1000" dirty="0" err="1" smtClean="0">
                <a:latin typeface="Lucida Console" pitchFamily="49" charset="0"/>
              </a:rPr>
              <a:t>emp</a:t>
            </a:r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!= NULL </a:t>
            </a:r>
            <a:r>
              <a:rPr lang="en-GB" sz="1000" dirty="0" smtClean="0">
                <a:latin typeface="Lucida Console" pitchFamily="49" charset="0"/>
              </a:rPr>
              <a:t>) {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...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}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chairman </a:t>
            </a:r>
            <a:r>
              <a:rPr lang="en-GB" sz="1000" dirty="0" smtClean="0">
                <a:latin typeface="Lucida Console" pitchFamily="49" charset="0"/>
              </a:rPr>
              <a:t>* chair = boost::</a:t>
            </a:r>
            <a:r>
              <a:rPr lang="en-GB" sz="1000" dirty="0" err="1" smtClean="0">
                <a:latin typeface="Lucida Console" pitchFamily="49" charset="0"/>
              </a:rPr>
              <a:t>any_cast</a:t>
            </a:r>
            <a:r>
              <a:rPr lang="en-GB" sz="1000" dirty="0" smtClean="0">
                <a:latin typeface="Lucida Console" pitchFamily="49" charset="0"/>
              </a:rPr>
              <a:t>&lt;chairman&gt;(&amp;a);</a:t>
            </a:r>
          </a:p>
          <a:p>
            <a:r>
              <a:rPr lang="en-GB" sz="1000" dirty="0" smtClean="0">
                <a:latin typeface="Lucida Console" pitchFamily="49" charset="0"/>
              </a:rPr>
              <a:t>  </a:t>
            </a:r>
            <a:r>
              <a:rPr lang="en-GB" sz="1000" dirty="0" smtClean="0">
                <a:latin typeface="Lucida Console" pitchFamily="49" charset="0"/>
              </a:rPr>
              <a:t>if(chair </a:t>
            </a:r>
            <a:r>
              <a:rPr lang="en-GB" sz="1000" dirty="0" smtClean="0">
                <a:latin typeface="Lucida Console" pitchFamily="49" charset="0"/>
              </a:rPr>
              <a:t>!= </a:t>
            </a:r>
            <a:r>
              <a:rPr lang="en-GB" sz="1000" dirty="0" smtClean="0">
                <a:latin typeface="Lucida Console" pitchFamily="49" charset="0"/>
              </a:rPr>
              <a:t>NULL) {</a:t>
            </a:r>
          </a:p>
          <a:p>
            <a:r>
              <a:rPr lang="en-GB" sz="1000" dirty="0" smtClean="0">
                <a:latin typeface="Lucida Console" pitchFamily="49" charset="0"/>
              </a:rPr>
              <a:t> </a:t>
            </a:r>
            <a:r>
              <a:rPr lang="en-GB" sz="1000" dirty="0" smtClean="0">
                <a:latin typeface="Lucida Console" pitchFamily="49" charset="0"/>
              </a:rPr>
              <a:t>   ...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  }</a:t>
            </a:r>
            <a:endParaRPr lang="en-GB" sz="1000" dirty="0" smtClean="0">
              <a:latin typeface="Lucida Console" pitchFamily="49" charset="0"/>
            </a:endParaRPr>
          </a:p>
          <a:p>
            <a:r>
              <a:rPr lang="en-GB" sz="1000" dirty="0" smtClean="0">
                <a:latin typeface="Lucida Console" pitchFamily="49" charset="0"/>
              </a:rPr>
              <a:t>...</a:t>
            </a:r>
            <a:endParaRPr lang="en-GB" sz="1000" dirty="0" smtClean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56490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smtClean="0"/>
              <a:t>This means that getters that return state are a liability - don't ask an object for information to work with. Instead, ask the object to do the work with the information it already has.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91680" y="3501008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97 Things Every Programmer Should Know: Coding with Reason    Author: </a:t>
            </a:r>
            <a:r>
              <a:rPr lang="en-GB" sz="1200" dirty="0" err="1" smtClean="0"/>
              <a:t>Yechiel</a:t>
            </a:r>
            <a:r>
              <a:rPr lang="en-GB" sz="1200" dirty="0" smtClean="0"/>
              <a:t> </a:t>
            </a:r>
            <a:r>
              <a:rPr lang="en-GB" sz="1200" dirty="0" err="1" smtClean="0"/>
              <a:t>Kimchi</a:t>
            </a:r>
            <a:r>
              <a:rPr lang="en-GB" sz="1200" dirty="0" smtClean="0"/>
              <a:t>,</a:t>
            </a:r>
            <a:br>
              <a:rPr lang="en-GB" sz="1200" dirty="0" smtClean="0"/>
            </a:br>
            <a:r>
              <a:rPr lang="en-GB" sz="1200" dirty="0" smtClean="0"/>
              <a:t>Edited by </a:t>
            </a:r>
            <a:r>
              <a:rPr lang="en-GB" sz="1200" dirty="0" err="1" smtClean="0"/>
              <a:t>Kevlin</a:t>
            </a:r>
            <a:r>
              <a:rPr lang="en-GB" sz="1200" dirty="0" smtClean="0"/>
              <a:t> </a:t>
            </a:r>
            <a:r>
              <a:rPr lang="en-GB" sz="1200" dirty="0" err="1" smtClean="0"/>
              <a:t>Henney</a:t>
            </a:r>
            <a:endParaRPr lang="en-GB" sz="1200" dirty="0"/>
          </a:p>
        </p:txBody>
      </p:sp>
      <p:pic>
        <p:nvPicPr>
          <p:cNvPr id="8" name="Picture 7" descr="kevlinhenne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4005064"/>
            <a:ext cx="1381125" cy="1524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class employee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employee(const std::string&amp; name, double salary)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: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(name),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m_salary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(salary)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{}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std::string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 const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{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return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get_pay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 const {return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m_salary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std::string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m_name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m_salary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class chairman : public employee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chairman(const std::string&amp; name, double salary, double bonus)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: employee(name, salary),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(bonus)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{}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get_bonus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() const {return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;}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double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m_bonus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};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046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More unexpected behaviour with boost::any</a:t>
            </a:r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4644008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#include &lt;boost/any.hpp&gt;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...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std::vector&lt;boost::any&gt; database;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database.push_back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 employee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("Fred", 100.0));</a:t>
            </a:r>
          </a:p>
          <a:p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database.push_back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     chairman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("Bert", 200.0, 1000.0));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...</a:t>
            </a:r>
            <a:endParaRPr lang="en-GB" sz="11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755576" y="764704"/>
            <a:ext cx="4320480" cy="55446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class </a:t>
            </a:r>
            <a:r>
              <a:rPr lang="en-GB" sz="1100" dirty="0" err="1" smtClean="0">
                <a:latin typeface="Lucida Console" pitchFamily="49" charset="0"/>
              </a:rPr>
              <a:t>list_employees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public: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list_employees</a:t>
            </a:r>
            <a:r>
              <a:rPr lang="en-GB" sz="1100" dirty="0" smtClean="0">
                <a:latin typeface="Lucida Console" pitchFamily="49" charset="0"/>
              </a:rPr>
              <a:t>(std::</a:t>
            </a:r>
            <a:r>
              <a:rPr lang="en-GB" sz="1100" dirty="0" err="1" smtClean="0">
                <a:latin typeface="Lucida Console" pitchFamily="49" charset="0"/>
              </a:rPr>
              <a:t>ostream</a:t>
            </a:r>
            <a:r>
              <a:rPr lang="en-GB" sz="1100" dirty="0" smtClean="0">
                <a:latin typeface="Lucida Console" pitchFamily="49" charset="0"/>
              </a:rPr>
              <a:t>&amp; 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latin typeface="Lucida Console" pitchFamily="49" charset="0"/>
              </a:rPr>
              <a:t>: </a:t>
            </a:r>
            <a:r>
              <a:rPr lang="en-GB" sz="1100" dirty="0" err="1" smtClean="0">
                <a:latin typeface="Lucida Console" pitchFamily="49" charset="0"/>
              </a:rPr>
              <a:t>m_os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{}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void print(std::vector&lt;boost::any&gt;&amp; database)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for( </a:t>
            </a:r>
            <a:r>
              <a:rPr lang="en-GB" sz="1100" dirty="0" err="1" smtClean="0">
                <a:latin typeface="Lucida Console" pitchFamily="49" charset="0"/>
              </a:rPr>
              <a:t>AnyIterator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= </a:t>
            </a:r>
            <a:r>
              <a:rPr lang="en-GB" sz="1100" dirty="0" err="1" smtClean="0">
                <a:latin typeface="Lucida Console" pitchFamily="49" charset="0"/>
              </a:rPr>
              <a:t>database.begin</a:t>
            </a:r>
            <a:r>
              <a:rPr lang="en-GB" sz="1100" dirty="0" smtClean="0">
                <a:latin typeface="Lucida Console" pitchFamily="49" charset="0"/>
              </a:rPr>
              <a:t>();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!= </a:t>
            </a:r>
            <a:r>
              <a:rPr lang="en-GB" sz="1100" dirty="0" err="1" smtClean="0">
                <a:latin typeface="Lucida Console" pitchFamily="49" charset="0"/>
              </a:rPr>
              <a:t>database.end</a:t>
            </a:r>
            <a:r>
              <a:rPr lang="en-GB" sz="1100" dirty="0" smtClean="0">
                <a:latin typeface="Lucida Console" pitchFamily="49" charset="0"/>
              </a:rPr>
              <a:t>(); ++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)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boost::any&amp; a = *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employee * </a:t>
            </a:r>
            <a:r>
              <a:rPr lang="en-GB" sz="1100" dirty="0" err="1" smtClean="0">
                <a:latin typeface="Lucida Console" pitchFamily="49" charset="0"/>
              </a:rPr>
              <a:t>emp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=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   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boost::</a:t>
            </a:r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any_cast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&lt;employee&gt;(&amp;a);</a:t>
            </a:r>
          </a:p>
          <a:p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latin typeface="Lucida Console" pitchFamily="49" charset="0"/>
              </a:rPr>
              <a:t>if(</a:t>
            </a:r>
            <a:r>
              <a:rPr lang="en-GB" sz="1100" dirty="0" err="1" smtClean="0">
                <a:latin typeface="Lucida Console" pitchFamily="49" charset="0"/>
              </a:rPr>
              <a:t>emp</a:t>
            </a:r>
            <a:r>
              <a:rPr lang="en-GB" sz="1100" dirty="0" smtClean="0">
                <a:latin typeface="Lucida Console" pitchFamily="49" charset="0"/>
              </a:rPr>
              <a:t> != NULL )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</a:t>
            </a:r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</a:t>
            </a:r>
            <a:r>
              <a:rPr lang="en-GB" sz="1100" dirty="0" err="1" smtClean="0">
                <a:latin typeface="Lucida Console" pitchFamily="49" charset="0"/>
              </a:rPr>
              <a:t>m_os</a:t>
            </a:r>
            <a:r>
              <a:rPr lang="en-GB" sz="1100" dirty="0" smtClean="0">
                <a:latin typeface="Lucida Console" pitchFamily="49" charset="0"/>
              </a:rPr>
              <a:t> &lt;&lt; </a:t>
            </a:r>
            <a:r>
              <a:rPr lang="en-GB" sz="1100" dirty="0" err="1" smtClean="0">
                <a:latin typeface="Lucida Console" pitchFamily="49" charset="0"/>
              </a:rPr>
              <a:t>emp</a:t>
            </a:r>
            <a:r>
              <a:rPr lang="en-GB" sz="1100" dirty="0" smtClean="0">
                <a:latin typeface="Lucida Console" pitchFamily="49" charset="0"/>
              </a:rPr>
              <a:t>-&gt;</a:t>
            </a:r>
            <a:r>
              <a:rPr lang="en-GB" sz="1100" dirty="0" err="1" smtClean="0">
                <a:latin typeface="Lucida Console" pitchFamily="49" charset="0"/>
              </a:rPr>
              <a:t>get_name</a:t>
            </a:r>
            <a:r>
              <a:rPr lang="en-GB" sz="1100" dirty="0" smtClean="0">
                <a:latin typeface="Lucida Console" pitchFamily="49" charset="0"/>
              </a:rPr>
              <a:t>() </a:t>
            </a:r>
            <a:r>
              <a:rPr lang="en-GB" sz="1100" dirty="0" smtClean="0">
                <a:latin typeface="Lucida Console" pitchFamily="49" charset="0"/>
              </a:rPr>
              <a:t>&lt;&lt; ", </a:t>
            </a:r>
            <a:r>
              <a:rPr lang="en-GB" sz="1100" dirty="0" smtClean="0">
                <a:latin typeface="Lucida Console" pitchFamily="49" charset="0"/>
              </a:rPr>
              <a:t>“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       </a:t>
            </a:r>
            <a:r>
              <a:rPr lang="en-GB" sz="1100" dirty="0" smtClean="0">
                <a:latin typeface="Lucida Console" pitchFamily="49" charset="0"/>
              </a:rPr>
              <a:t>&lt;&lt; </a:t>
            </a:r>
            <a:r>
              <a:rPr lang="en-GB" sz="1100" dirty="0" err="1" smtClean="0">
                <a:latin typeface="Lucida Console" pitchFamily="49" charset="0"/>
              </a:rPr>
              <a:t>emp</a:t>
            </a:r>
            <a:r>
              <a:rPr lang="en-GB" sz="1100" dirty="0" smtClean="0">
                <a:latin typeface="Lucida Console" pitchFamily="49" charset="0"/>
              </a:rPr>
              <a:t>-&gt;</a:t>
            </a:r>
            <a:r>
              <a:rPr lang="en-GB" sz="1100" dirty="0" err="1" smtClean="0">
                <a:latin typeface="Lucida Console" pitchFamily="49" charset="0"/>
              </a:rPr>
              <a:t>get_pay</a:t>
            </a:r>
            <a:r>
              <a:rPr lang="en-GB" sz="1100" dirty="0" smtClean="0">
                <a:latin typeface="Lucida Console" pitchFamily="49" charset="0"/>
              </a:rPr>
              <a:t>() &lt;&lt; std::</a:t>
            </a:r>
            <a:r>
              <a:rPr lang="en-GB" sz="1100" dirty="0" err="1" smtClean="0">
                <a:latin typeface="Lucida Console" pitchFamily="49" charset="0"/>
              </a:rPr>
              <a:t>endl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latin typeface="Lucida Console" pitchFamily="49" charset="0"/>
              </a:rPr>
              <a:t>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  </a:t>
            </a:r>
            <a:r>
              <a:rPr lang="en-GB" sz="1100" dirty="0" smtClean="0">
                <a:latin typeface="Lucida Console" pitchFamily="49" charset="0"/>
              </a:rPr>
              <a:t>// </a:t>
            </a:r>
            <a:r>
              <a:rPr lang="en-GB" sz="1100" dirty="0" err="1" smtClean="0">
                <a:latin typeface="Lucida Console" pitchFamily="49" charset="0"/>
              </a:rPr>
              <a:t>Ooops</a:t>
            </a:r>
            <a:r>
              <a:rPr lang="en-GB" sz="1100" dirty="0" smtClean="0">
                <a:latin typeface="Lucida Console" pitchFamily="49" charset="0"/>
              </a:rPr>
              <a:t>!, we forgot the chairman...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}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private: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std</a:t>
            </a:r>
            <a:r>
              <a:rPr lang="en-GB" sz="1100" dirty="0" smtClean="0">
                <a:latin typeface="Lucida Console" pitchFamily="49" charset="0"/>
              </a:rPr>
              <a:t>::</a:t>
            </a:r>
            <a:r>
              <a:rPr lang="en-GB" sz="1100" dirty="0" err="1" smtClean="0">
                <a:latin typeface="Lucida Console" pitchFamily="49" charset="0"/>
              </a:rPr>
              <a:t>ostream</a:t>
            </a:r>
            <a:r>
              <a:rPr lang="en-GB" sz="1100" dirty="0" smtClean="0">
                <a:latin typeface="Lucida Console" pitchFamily="49" charset="0"/>
              </a:rPr>
              <a:t>&amp; </a:t>
            </a:r>
            <a:r>
              <a:rPr lang="en-GB" sz="1100" dirty="0" err="1" smtClean="0">
                <a:latin typeface="Lucida Console" pitchFamily="49" charset="0"/>
              </a:rPr>
              <a:t>m_os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1331640" y="4941168"/>
            <a:ext cx="7812360" cy="17281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std::</a:t>
            </a:r>
            <a:r>
              <a:rPr lang="en-GB" sz="1100" dirty="0" err="1" smtClean="0">
                <a:latin typeface="Lucida Console" pitchFamily="49" charset="0"/>
              </a:rPr>
              <a:t>ostringstream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oss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err="1" smtClean="0">
                <a:latin typeface="Lucida Console" pitchFamily="49" charset="0"/>
              </a:rPr>
              <a:t>list_employees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li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oss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err="1" smtClean="0">
                <a:solidFill>
                  <a:srgbClr val="FF0000"/>
                </a:solidFill>
                <a:latin typeface="Lucida Console" pitchFamily="49" charset="0"/>
              </a:rPr>
              <a:t>li.print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(database</a:t>
            </a:r>
            <a:r>
              <a:rPr lang="en-GB" sz="11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std</a:t>
            </a:r>
            <a:r>
              <a:rPr lang="en-GB" sz="1100" dirty="0" smtClean="0">
                <a:latin typeface="Lucida Console" pitchFamily="49" charset="0"/>
              </a:rPr>
              <a:t>::string result = oss.str();</a:t>
            </a:r>
          </a:p>
          <a:p>
            <a:r>
              <a:rPr lang="en-GB" sz="1100" dirty="0" smtClean="0">
                <a:latin typeface="Lucida Console" pitchFamily="49" charset="0"/>
              </a:rPr>
              <a:t>assert(</a:t>
            </a:r>
            <a:r>
              <a:rPr lang="en-GB" sz="1100" dirty="0" err="1" smtClean="0">
                <a:latin typeface="Lucida Console" pitchFamily="49" charset="0"/>
              </a:rPr>
              <a:t>result.find</a:t>
            </a:r>
            <a:r>
              <a:rPr lang="en-GB" sz="1100" dirty="0" smtClean="0">
                <a:latin typeface="Lucida Console" pitchFamily="49" charset="0"/>
              </a:rPr>
              <a:t>("Fred") != std::string::</a:t>
            </a:r>
            <a:r>
              <a:rPr lang="en-GB" sz="1100" dirty="0" err="1" smtClean="0">
                <a:latin typeface="Lucida Console" pitchFamily="49" charset="0"/>
              </a:rPr>
              <a:t>npos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std</a:t>
            </a:r>
            <a:r>
              <a:rPr lang="en-GB" sz="1100" dirty="0" smtClean="0">
                <a:latin typeface="Lucida Console" pitchFamily="49" charset="0"/>
              </a:rPr>
              <a:t>::</a:t>
            </a:r>
            <a:r>
              <a:rPr lang="en-GB" sz="1100" dirty="0" err="1" smtClean="0">
                <a:latin typeface="Lucida Console" pitchFamily="49" charset="0"/>
              </a:rPr>
              <a:t>cout</a:t>
            </a:r>
            <a:r>
              <a:rPr lang="en-GB" sz="1100" dirty="0" smtClean="0">
                <a:latin typeface="Lucida Console" pitchFamily="49" charset="0"/>
              </a:rPr>
              <a:t> &lt;&lt; "Print (should have 'Fred' &amp; 'Bert'): " &lt;&lt; std::</a:t>
            </a:r>
            <a:r>
              <a:rPr lang="en-GB" sz="1100" dirty="0" err="1" smtClean="0">
                <a:latin typeface="Lucida Console" pitchFamily="49" charset="0"/>
              </a:rPr>
              <a:t>endl</a:t>
            </a:r>
            <a:r>
              <a:rPr lang="en-GB" sz="1100" dirty="0" smtClean="0">
                <a:latin typeface="Lucida Console" pitchFamily="49" charset="0"/>
              </a:rPr>
              <a:t> &lt;&lt; result &lt;&lt; std::</a:t>
            </a:r>
            <a:r>
              <a:rPr lang="en-GB" sz="1100" dirty="0" err="1" smtClean="0">
                <a:latin typeface="Lucida Console" pitchFamily="49" charset="0"/>
              </a:rPr>
              <a:t>endl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// </a:t>
            </a:r>
            <a:r>
              <a:rPr lang="en-GB" sz="1100" dirty="0" smtClean="0">
                <a:latin typeface="Lucida Console" pitchFamily="49" charset="0"/>
              </a:rPr>
              <a:t>fails</a:t>
            </a:r>
          </a:p>
          <a:p>
            <a:r>
              <a:rPr lang="en-GB" sz="1100" dirty="0" smtClean="0">
                <a:latin typeface="Lucida Console" pitchFamily="49" charset="0"/>
              </a:rPr>
              <a:t>//</a:t>
            </a:r>
            <a:r>
              <a:rPr lang="en-GB" sz="1100" dirty="0" smtClean="0">
                <a:latin typeface="Lucida Console" pitchFamily="49" charset="0"/>
              </a:rPr>
              <a:t>assert(</a:t>
            </a:r>
            <a:r>
              <a:rPr lang="en-GB" sz="1100" dirty="0" err="1" smtClean="0">
                <a:latin typeface="Lucida Console" pitchFamily="49" charset="0"/>
              </a:rPr>
              <a:t>result.find</a:t>
            </a:r>
            <a:r>
              <a:rPr lang="en-GB" sz="1100" dirty="0" smtClean="0">
                <a:latin typeface="Lucida Console" pitchFamily="49" charset="0"/>
              </a:rPr>
              <a:t>("Bert") != std::string::</a:t>
            </a:r>
            <a:r>
              <a:rPr lang="en-GB" sz="1100" dirty="0" err="1" smtClean="0">
                <a:latin typeface="Lucida Console" pitchFamily="49" charset="0"/>
              </a:rPr>
              <a:t>npos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432048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std::</a:t>
            </a:r>
            <a:r>
              <a:rPr lang="en-GB" sz="1100" dirty="0" err="1" smtClean="0">
                <a:latin typeface="Lucida Console" pitchFamily="49" charset="0"/>
              </a:rPr>
              <a:t>ostringstream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for( </a:t>
            </a:r>
            <a:r>
              <a:rPr lang="en-GB" sz="1100" dirty="0" err="1" smtClean="0">
                <a:latin typeface="Lucida Console" pitchFamily="49" charset="0"/>
              </a:rPr>
              <a:t>AnyIterator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= </a:t>
            </a:r>
            <a:r>
              <a:rPr lang="en-GB" sz="1100" dirty="0" err="1" smtClean="0">
                <a:latin typeface="Lucida Console" pitchFamily="49" charset="0"/>
              </a:rPr>
              <a:t>database.begin</a:t>
            </a:r>
            <a:r>
              <a:rPr lang="en-GB" sz="1100" dirty="0" smtClean="0">
                <a:latin typeface="Lucida Console" pitchFamily="49" charset="0"/>
              </a:rPr>
              <a:t>();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!= </a:t>
            </a:r>
            <a:r>
              <a:rPr lang="en-GB" sz="1100" dirty="0" err="1" smtClean="0">
                <a:latin typeface="Lucida Console" pitchFamily="49" charset="0"/>
              </a:rPr>
              <a:t>database.end</a:t>
            </a:r>
            <a:r>
              <a:rPr lang="en-GB" sz="1100" dirty="0" smtClean="0">
                <a:latin typeface="Lucida Console" pitchFamily="49" charset="0"/>
              </a:rPr>
              <a:t>(); ++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)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boost::any&amp; a = *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a.print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double total = 0.0;</a:t>
            </a:r>
          </a:p>
          <a:p>
            <a:r>
              <a:rPr lang="en-GB" sz="1100" dirty="0" smtClean="0">
                <a:latin typeface="Lucida Console" pitchFamily="49" charset="0"/>
              </a:rPr>
              <a:t>for( </a:t>
            </a:r>
            <a:r>
              <a:rPr lang="en-GB" sz="1100" dirty="0" err="1" smtClean="0">
                <a:latin typeface="Lucida Console" pitchFamily="49" charset="0"/>
              </a:rPr>
              <a:t>AnyIterator</a:t>
            </a:r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= </a:t>
            </a:r>
            <a:r>
              <a:rPr lang="en-GB" sz="1100" dirty="0" err="1" smtClean="0">
                <a:latin typeface="Lucida Console" pitchFamily="49" charset="0"/>
              </a:rPr>
              <a:t>database.begin</a:t>
            </a:r>
            <a:r>
              <a:rPr lang="en-GB" sz="1100" dirty="0" smtClean="0">
                <a:latin typeface="Lucida Console" pitchFamily="49" charset="0"/>
              </a:rPr>
              <a:t>();</a:t>
            </a:r>
          </a:p>
          <a:p>
            <a:r>
              <a:rPr lang="en-GB" sz="1100" dirty="0" smtClean="0">
                <a:latin typeface="Lucida Console" pitchFamily="49" charset="0"/>
              </a:rPr>
              <a:t> </a:t>
            </a:r>
            <a:r>
              <a:rPr lang="en-GB" sz="1100" dirty="0" smtClean="0">
                <a:latin typeface="Lucida Console" pitchFamily="49" charset="0"/>
              </a:rPr>
              <a:t>         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!= </a:t>
            </a:r>
            <a:r>
              <a:rPr lang="en-GB" sz="1100" dirty="0" err="1" smtClean="0">
                <a:latin typeface="Lucida Console" pitchFamily="49" charset="0"/>
              </a:rPr>
              <a:t>database.end</a:t>
            </a:r>
            <a:r>
              <a:rPr lang="en-GB" sz="1100" dirty="0" smtClean="0">
                <a:latin typeface="Lucida Console" pitchFamily="49" charset="0"/>
              </a:rPr>
              <a:t>(); ++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 )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err="1" smtClean="0">
                <a:latin typeface="Lucida Console" pitchFamily="49" charset="0"/>
              </a:rPr>
              <a:t>anyxxx</a:t>
            </a:r>
            <a:r>
              <a:rPr lang="en-GB" sz="1100" dirty="0" smtClean="0">
                <a:latin typeface="Lucida Console" pitchFamily="49" charset="0"/>
              </a:rPr>
              <a:t>&amp; </a:t>
            </a:r>
            <a:r>
              <a:rPr lang="en-GB" sz="1100" dirty="0" smtClean="0">
                <a:latin typeface="Lucida Console" pitchFamily="49" charset="0"/>
              </a:rPr>
              <a:t>a = *</a:t>
            </a:r>
            <a:r>
              <a:rPr lang="en-GB" sz="1100" dirty="0" err="1" smtClean="0">
                <a:latin typeface="Lucida Console" pitchFamily="49" charset="0"/>
              </a:rPr>
              <a:t>iter</a:t>
            </a:r>
            <a:r>
              <a:rPr lang="en-GB" sz="1100" dirty="0" smtClean="0">
                <a:latin typeface="Lucida Console" pitchFamily="49" charset="0"/>
              </a:rPr>
              <a:t>;</a:t>
            </a:r>
          </a:p>
          <a:p>
            <a:r>
              <a:rPr lang="en-GB" sz="1100" dirty="0" smtClean="0">
                <a:latin typeface="Lucida Console" pitchFamily="49" charset="0"/>
              </a:rPr>
              <a:t>  total += </a:t>
            </a:r>
            <a:r>
              <a:rPr lang="en-GB" sz="1100" dirty="0" err="1" smtClean="0">
                <a:latin typeface="Lucida Console" pitchFamily="49" charset="0"/>
              </a:rPr>
              <a:t>a.accumulate_pay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r>
              <a:rPr lang="en-GB" sz="1100" dirty="0" smtClean="0">
                <a:latin typeface="Lucida Console" pitchFamily="49" charset="0"/>
              </a:rPr>
              <a:t>}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we’d like to do</a:t>
            </a:r>
            <a:r>
              <a:rPr lang="en-GB" dirty="0" smtClean="0"/>
              <a:t>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/>
          <p:cNvSpPr txBox="1">
            <a:spLocks/>
          </p:cNvSpPr>
          <p:nvPr/>
        </p:nvSpPr>
        <p:spPr>
          <a:xfrm>
            <a:off x="179512" y="908720"/>
            <a:ext cx="3168352" cy="79208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err="1" smtClean="0">
                <a:latin typeface="Lucida Console" pitchFamily="49" charset="0"/>
              </a:rPr>
              <a:t>anyxxx</a:t>
            </a:r>
            <a:r>
              <a:rPr lang="en-GB" sz="1100" dirty="0" smtClean="0">
                <a:latin typeface="Lucida Console" pitchFamily="49" charset="0"/>
              </a:rPr>
              <a:t> a;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err="1" smtClean="0">
                <a:latin typeface="Lucida Console" pitchFamily="49" charset="0"/>
              </a:rPr>
              <a:t>a.print</a:t>
            </a:r>
            <a:r>
              <a:rPr lang="en-GB" sz="1100" dirty="0" smtClean="0">
                <a:latin typeface="Lucida Console" pitchFamily="49" charset="0"/>
              </a:rPr>
              <a:t>(</a:t>
            </a:r>
            <a:r>
              <a:rPr lang="en-GB" sz="1100" dirty="0" err="1" smtClean="0">
                <a:latin typeface="Lucida Console" pitchFamily="49" charset="0"/>
              </a:rPr>
              <a:t>os</a:t>
            </a:r>
            <a:r>
              <a:rPr lang="en-GB" sz="1100" dirty="0" smtClean="0">
                <a:latin typeface="Lucida Console" pitchFamily="49" charset="0"/>
              </a:rPr>
              <a:t>);</a:t>
            </a:r>
          </a:p>
          <a:p>
            <a:r>
              <a:rPr lang="en-GB" sz="1100" dirty="0" smtClean="0">
                <a:latin typeface="Lucida Console" pitchFamily="49" charset="0"/>
              </a:rPr>
              <a:t>total </a:t>
            </a:r>
            <a:r>
              <a:rPr lang="en-GB" sz="1100" dirty="0" smtClean="0">
                <a:latin typeface="Lucida Console" pitchFamily="49" charset="0"/>
              </a:rPr>
              <a:t>+= </a:t>
            </a:r>
            <a:r>
              <a:rPr lang="en-GB" sz="1100" dirty="0" err="1" smtClean="0">
                <a:latin typeface="Lucida Console" pitchFamily="49" charset="0"/>
              </a:rPr>
              <a:t>a.accum_pay</a:t>
            </a:r>
            <a:r>
              <a:rPr lang="en-GB" sz="1100" dirty="0" smtClean="0">
                <a:latin typeface="Lucida Console" pitchFamily="49" charset="0"/>
              </a:rPr>
              <a:t>(total</a:t>
            </a:r>
            <a:r>
              <a:rPr lang="en-GB" sz="1100" dirty="0" smtClean="0">
                <a:latin typeface="Lucida Console" pitchFamily="49" charset="0"/>
              </a:rPr>
              <a:t>, month);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does boost::any work?</a:t>
            </a:r>
            <a:endParaRPr lang="en-GB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63888" y="908720"/>
            <a:ext cx="5400600" cy="554461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GB" sz="1100" dirty="0" smtClean="0">
                <a:latin typeface="Lucida Console" pitchFamily="49" charset="0"/>
              </a:rPr>
              <a:t>class any</a:t>
            </a:r>
          </a:p>
          <a:p>
            <a:r>
              <a:rPr lang="en-GB" sz="1100" dirty="0" smtClean="0">
                <a:latin typeface="Lucida Console" pitchFamily="49" charset="0"/>
              </a:rPr>
              <a:t>{</a:t>
            </a: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</a:p>
          <a:p>
            <a:r>
              <a:rPr lang="en-GB" sz="1100" dirty="0" smtClean="0">
                <a:latin typeface="Lucida Console" pitchFamily="49" charset="0"/>
              </a:rPr>
              <a:t>  class </a:t>
            </a:r>
            <a:r>
              <a:rPr lang="en-GB" sz="1100" dirty="0" smtClean="0">
                <a:latin typeface="Lucida Console" pitchFamily="49" charset="0"/>
              </a:rPr>
              <a:t>placeholder</a:t>
            </a: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public</a:t>
            </a:r>
            <a:r>
              <a:rPr lang="en-GB" sz="1100" dirty="0" smtClean="0">
                <a:latin typeface="Lucida Console" pitchFamily="49" charset="0"/>
              </a:rPr>
              <a:t>: // </a:t>
            </a:r>
            <a:r>
              <a:rPr lang="en-GB" sz="1100" dirty="0" err="1" smtClean="0">
                <a:latin typeface="Lucida Console" pitchFamily="49" charset="0"/>
              </a:rPr>
              <a:t>structors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  virtual </a:t>
            </a:r>
            <a:r>
              <a:rPr lang="en-GB" sz="1100" dirty="0" smtClean="0">
                <a:latin typeface="Lucida Console" pitchFamily="49" charset="0"/>
              </a:rPr>
              <a:t>~placeholder()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{</a:t>
            </a:r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}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public: // queries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virtual </a:t>
            </a:r>
            <a:r>
              <a:rPr lang="en-GB" sz="1100" dirty="0" smtClean="0">
                <a:latin typeface="Lucida Console" pitchFamily="49" charset="0"/>
              </a:rPr>
              <a:t>const std::</a:t>
            </a:r>
            <a:r>
              <a:rPr lang="en-GB" sz="1100" dirty="0" err="1" smtClean="0">
                <a:latin typeface="Lucida Console" pitchFamily="49" charset="0"/>
              </a:rPr>
              <a:t>type_info</a:t>
            </a:r>
            <a:r>
              <a:rPr lang="en-GB" sz="1100" dirty="0" smtClean="0">
                <a:latin typeface="Lucida Console" pitchFamily="49" charset="0"/>
              </a:rPr>
              <a:t> &amp; type() const = 0;</a:t>
            </a:r>
          </a:p>
          <a:p>
            <a:r>
              <a:rPr lang="en-GB" sz="1100" dirty="0" smtClean="0">
                <a:latin typeface="Lucida Console" pitchFamily="49" charset="0"/>
              </a:rPr>
              <a:t>    </a:t>
            </a:r>
            <a:r>
              <a:rPr lang="en-GB" sz="1100" dirty="0" smtClean="0">
                <a:latin typeface="Lucida Console" pitchFamily="49" charset="0"/>
              </a:rPr>
              <a:t>virtual placeholder * clone() const = 0;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</a:t>
            </a:r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...</a:t>
            </a:r>
            <a:endParaRPr lang="en-GB" sz="1100" dirty="0" smtClean="0">
              <a:latin typeface="Lucida Console" pitchFamily="49" charset="0"/>
            </a:endParaRPr>
          </a:p>
          <a:p>
            <a:endParaRPr lang="en-GB" sz="1100" dirty="0" smtClean="0">
              <a:latin typeface="Lucida Console" pitchFamily="49" charset="0"/>
            </a:endParaRPr>
          </a:p>
          <a:p>
            <a:r>
              <a:rPr lang="en-GB" sz="1100" dirty="0" smtClean="0">
                <a:latin typeface="Lucida Console" pitchFamily="49" charset="0"/>
              </a:rPr>
              <a:t>  placeholder </a:t>
            </a:r>
            <a:r>
              <a:rPr lang="en-GB" sz="1100" dirty="0" smtClean="0">
                <a:latin typeface="Lucida Console" pitchFamily="49" charset="0"/>
              </a:rPr>
              <a:t>* content;</a:t>
            </a:r>
          </a:p>
          <a:p>
            <a:r>
              <a:rPr lang="en-GB" sz="1100" dirty="0" smtClean="0">
                <a:latin typeface="Lucida Console" pitchFamily="49" charset="0"/>
              </a:rPr>
              <a:t>};</a:t>
            </a:r>
          </a:p>
          <a:p>
            <a:endParaRPr lang="en-GB" sz="11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steps for sales to small businesses">
  <a:themeElements>
    <a:clrScheme name="Sales Process Small 12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les Process Small 12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Process Small 12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Small 12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Small 12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Small 12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Small 12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Small 12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Small 12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Small 12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Small 12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Small 12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Small 12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Small 12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steps for sales to small businesses</Template>
  <TotalTime>2223</TotalTime>
  <Words>2409</Words>
  <Application>Microsoft Office PowerPoint</Application>
  <PresentationFormat>On-screen Show (4:3)</PresentationFormat>
  <Paragraphs>526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Process steps for sales to small businesses</vt:lpstr>
      <vt:lpstr>The C++ Geek talk;  A new facade for an old favourite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Malcolm</dc:creator>
  <cp:lastModifiedBy>Malcolm</cp:lastModifiedBy>
  <cp:revision>355</cp:revision>
  <dcterms:created xsi:type="dcterms:W3CDTF">2011-06-18T08:57:32Z</dcterms:created>
  <dcterms:modified xsi:type="dcterms:W3CDTF">2013-09-22T15:38:51Z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TC011812811033</vt:lpwstr>
  </property>
</Properties>
</file>