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2B91B3E-1838-409D-A254-DFFF67B04125}">
  <a:tblStyle styleName="Table_0" styleId="{52B91B3E-1838-409D-A254-DFFF67B04125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17999"/>
              </a:lnSpc>
              <a:spcBef>
                <a:spcPts val="0"/>
              </a:spcBef>
              <a:defRPr/>
            </a:lvl1pPr>
            <a:lvl2pPr algn="l" rtl="0" marR="0" indent="228600" marL="0">
              <a:lnSpc>
                <a:spcPct val="117999"/>
              </a:lnSpc>
              <a:spcBef>
                <a:spcPts val="0"/>
              </a:spcBef>
              <a:defRPr/>
            </a:lvl2pPr>
            <a:lvl3pPr algn="l" rtl="0" marR="0" indent="457200" marL="0">
              <a:lnSpc>
                <a:spcPct val="117999"/>
              </a:lnSpc>
              <a:spcBef>
                <a:spcPts val="0"/>
              </a:spcBef>
              <a:defRPr/>
            </a:lvl3pPr>
            <a:lvl4pPr algn="l" rtl="0" marR="0" indent="685800" marL="0">
              <a:lnSpc>
                <a:spcPct val="117999"/>
              </a:lnSpc>
              <a:spcBef>
                <a:spcPts val="0"/>
              </a:spcBef>
              <a:defRPr/>
            </a:lvl4pPr>
            <a:lvl5pPr algn="l" rtl="0" marR="0" indent="914400" marL="0">
              <a:lnSpc>
                <a:spcPct val="117999"/>
              </a:lnSpc>
              <a:spcBef>
                <a:spcPts val="0"/>
              </a:spcBef>
              <a:defRPr/>
            </a:lvl5pPr>
            <a:lvl6pPr algn="l" rtl="0" marR="0" indent="1143000" marL="0">
              <a:lnSpc>
                <a:spcPct val="117999"/>
              </a:lnSpc>
              <a:spcBef>
                <a:spcPts val="0"/>
              </a:spcBef>
              <a:defRPr/>
            </a:lvl6pPr>
            <a:lvl7pPr algn="l" rtl="0" marR="0" indent="1371600" marL="0">
              <a:lnSpc>
                <a:spcPct val="117999"/>
              </a:lnSpc>
              <a:spcBef>
                <a:spcPts val="0"/>
              </a:spcBef>
              <a:defRPr/>
            </a:lvl7pPr>
            <a:lvl8pPr algn="l" rtl="0" marR="0" indent="1600200" marL="0">
              <a:lnSpc>
                <a:spcPct val="117999"/>
              </a:lnSpc>
              <a:spcBef>
                <a:spcPts val="0"/>
              </a:spcBef>
              <a:defRPr/>
            </a:lvl8pPr>
            <a:lvl9pPr algn="l" rtl="0" marR="0" indent="1828800" marL="0">
              <a:lnSpc>
                <a:spcPct val="117999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the benefits of using Salt for M-R framework.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/>
              <a:t>leverage an existing distributed framework for module dissemination, execution, result collection.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acknowledge the absence of a builtin HFS file system but instead rely on file replication via salt-states.</a:t>
            </a:r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bootstrap and control using “test.arg”.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running as non-root user.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that “mapper” actually runs multiple executable modules on a single minion concurrently because it uses the JID created by the test.arg “run” command.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discuss method of embedding mapper into the salt-execution module.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remember to repeat the question</a:t>
            </a:r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survey audience: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experience with Salt?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familiarity with map-reduce?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experience with Hadoop?</a:t>
            </a:r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survey audience: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experience with Salt?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developed formulas (states)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developed custom modules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developed custom runners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developed custom returners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extra credit developed custom outputter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extra credit for running salt as “non-root”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familiarity with map-reduce in general?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experience with Hadoop?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Why should data scientists have all the fun?  DevOps has big data problems also.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be careful to not oversale salt-reduce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David Hilton’s bioinformatics homework problem.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“survey” salt-runner approach vs. a “salt-reduce” one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/>
              <a:t>disclose that “survey” fails to preprocess the hash digest of results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the motivations for “in-situ” processing of log data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/>
              <a:t>bringing the computation to the data and avoid bottle necking on IO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/>
              <a:t>bringing the computation to available computers/cores.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the migrations “work-to-do” scheduler.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/>
              <a:t>config management assumes WTD = (# of Machines to be configured) by definition.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>
                <a:solidFill>
                  <a:schemeClr val="dk1"/>
                </a:solidFill>
              </a:rPr>
              <a:t>map-reduce assumes (WTD-batch-size) ≠ (# of machines)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the problem of sorting all the log files in a data center according to the HTTP errors generated in the past few months -- this is potentially a big data problem.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the TCO of adding yet another map-reduce framework to your workflow.</a:t>
            </a:r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survey audience: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experience with Salt?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familiarity with map-reduce?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experience with Hadoop?</a:t>
            </a:r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the benefits of using Salt for M-R framework.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/>
              <a:t>leverage an existing distributed framework for module dissemination, execution, result collection.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acknowledge the absence of a builtin HFS file system but instead rely on file replication via salt-states.</a:t>
            </a:r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3.jp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0.png" Type="http://schemas.openxmlformats.org/officeDocument/2006/relationships/image" Id="rId3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5.jp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1.png" Type="http://schemas.openxmlformats.org/officeDocument/2006/relationships/image" Id="rId3"/></Relationships>
</file>

<file path=ppt/slideLayouts/_rels/slideLayout3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bg>
      <p:bgPr>
        <a:blipFill rotWithShape="1">
          <a:blip r:embed="rId2">
            <a:alphaModFix/>
          </a:blip>
          <a:stretch>
            <a:fillRect t="0" b="0" r="0" l="0"/>
          </a:stretch>
        </a:blip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9" name="Shape 9"/>
          <p:cNvCxnSpPr/>
          <p:nvPr/>
        </p:nvCxnSpPr>
        <p:spPr>
          <a:xfrm rot="10800000" flipH="1">
            <a:off y="1808234" x="539729"/>
            <a:ext cy="164" cx="4375108"/>
          </a:xfrm>
          <a:prstGeom prst="straightConnector1">
            <a:avLst/>
          </a:prstGeom>
          <a:noFill/>
          <a:ln w="12700" cap="flat">
            <a:solidFill>
              <a:srgbClr val="3F8EC1"/>
            </a:solidFill>
            <a:prstDash val="solid"/>
            <a:round/>
            <a:headEnd w="med" len="med" type="none"/>
            <a:tailEnd w="med" len="med" type="none"/>
          </a:ln>
        </p:spPr>
      </p:cxnSp>
      <p:pic>
        <p:nvPicPr>
          <p:cNvPr id="10" name="Shape 1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13831" x="542675"/>
            <a:ext cy="1200226" cx="5675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Vertical Text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69057" x="457200"/>
            <a:ext cy="11310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94335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139700" marL="342900">
              <a:spcBef>
                <a:spcPts val="700"/>
              </a:spcBef>
              <a:buFont typeface="Arial"/>
              <a:buChar char="•"/>
              <a:defRPr/>
            </a:lvl1pPr>
            <a:lvl2pPr rtl="0" indent="-123371" marL="783771">
              <a:spcBef>
                <a:spcPts val="700"/>
              </a:spcBef>
              <a:buFont typeface="Arial"/>
              <a:buChar char="–"/>
              <a:defRPr/>
            </a:lvl2pPr>
            <a:lvl3pPr rtl="0" indent="-101600" marL="1219200">
              <a:spcBef>
                <a:spcPts val="700"/>
              </a:spcBef>
              <a:buFont typeface="Arial"/>
              <a:buChar char="•"/>
              <a:defRPr/>
            </a:lvl3pPr>
            <a:lvl4pPr rtl="0" indent="-162560" marL="1737360">
              <a:spcBef>
                <a:spcPts val="700"/>
              </a:spcBef>
              <a:buFont typeface="Arial"/>
              <a:buChar char="–"/>
              <a:defRPr/>
            </a:lvl4pPr>
            <a:lvl5pPr rtl="0" indent="-162560" marL="2194560">
              <a:spcBef>
                <a:spcPts val="700"/>
              </a:spcBef>
              <a:buFont typeface="Arial"/>
              <a:buChar char="»"/>
              <a:defRPr/>
            </a:lvl5pPr>
            <a:lvl6pPr rtl="0" indent="-162560" marL="2651760">
              <a:spcBef>
                <a:spcPts val="700"/>
              </a:spcBef>
              <a:buFont typeface="Arial"/>
              <a:buChar char="•"/>
              <a:defRPr/>
            </a:lvl6pPr>
            <a:lvl7pPr rtl="0" indent="-162560" marL="3108960">
              <a:spcBef>
                <a:spcPts val="700"/>
              </a:spcBef>
              <a:buFont typeface="Arial"/>
              <a:buChar char="•"/>
              <a:defRPr/>
            </a:lvl7pPr>
            <a:lvl8pPr rtl="0" indent="-162559" marL="3566159">
              <a:spcBef>
                <a:spcPts val="700"/>
              </a:spcBef>
              <a:buFont typeface="Arial"/>
              <a:buChar char="•"/>
              <a:defRPr/>
            </a:lvl8pPr>
            <a:lvl9pPr rtl="0" indent="-162559" marL="4023359">
              <a:spcBef>
                <a:spcPts val="700"/>
              </a:spcBef>
              <a:buFont typeface="Arial"/>
              <a:buChar char="•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ertical Title and Text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0" x="6629400"/>
            <a:ext cy="3600450" cx="205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54780" x="457200"/>
            <a:ext cy="4576764" cx="601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139700" marL="342900">
              <a:spcBef>
                <a:spcPts val="700"/>
              </a:spcBef>
              <a:buFont typeface="Arial"/>
              <a:buChar char="•"/>
              <a:defRPr/>
            </a:lvl1pPr>
            <a:lvl2pPr rtl="0" indent="-123371" marL="783771">
              <a:spcBef>
                <a:spcPts val="700"/>
              </a:spcBef>
              <a:buFont typeface="Arial"/>
              <a:buChar char="–"/>
              <a:defRPr/>
            </a:lvl2pPr>
            <a:lvl3pPr rtl="0" indent="-101600" marL="1219200">
              <a:spcBef>
                <a:spcPts val="700"/>
              </a:spcBef>
              <a:buFont typeface="Arial"/>
              <a:buChar char="•"/>
              <a:defRPr/>
            </a:lvl3pPr>
            <a:lvl4pPr rtl="0" indent="-162560" marL="1737360">
              <a:spcBef>
                <a:spcPts val="700"/>
              </a:spcBef>
              <a:buFont typeface="Arial"/>
              <a:buChar char="–"/>
              <a:defRPr/>
            </a:lvl4pPr>
            <a:lvl5pPr rtl="0" indent="-162560" marL="2194560">
              <a:spcBef>
                <a:spcPts val="700"/>
              </a:spcBef>
              <a:buFont typeface="Arial"/>
              <a:buChar char="»"/>
              <a:defRPr/>
            </a:lvl5pPr>
            <a:lvl6pPr rtl="0" indent="-162560" marL="2651760">
              <a:spcBef>
                <a:spcPts val="700"/>
              </a:spcBef>
              <a:buFont typeface="Arial"/>
              <a:buChar char="•"/>
              <a:defRPr/>
            </a:lvl6pPr>
            <a:lvl7pPr rtl="0" indent="-162560" marL="3108960">
              <a:spcBef>
                <a:spcPts val="700"/>
              </a:spcBef>
              <a:buFont typeface="Arial"/>
              <a:buChar char="•"/>
              <a:defRPr/>
            </a:lvl7pPr>
            <a:lvl8pPr rtl="0" indent="-162559" marL="3566159">
              <a:spcBef>
                <a:spcPts val="700"/>
              </a:spcBef>
              <a:buFont typeface="Arial"/>
              <a:buChar char="•"/>
              <a:defRPr/>
            </a:lvl8pPr>
            <a:lvl9pPr rtl="0" indent="-162559" marL="4023359">
              <a:spcBef>
                <a:spcPts val="700"/>
              </a:spcBef>
              <a:buFont typeface="Arial"/>
              <a:buChar char="•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bg>
      <p:bgPr>
        <a:blipFill rotWithShape="1">
          <a:blip r:embed="rId2">
            <a:alphaModFix/>
          </a:blip>
          <a:stretch>
            <a:fillRect t="0" b="0" r="0" l="0"/>
          </a:stretch>
        </a:blipFill>
      </p:bgPr>
    </p:bg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y="2007660" x="457200"/>
            <a:ext cy="585515" cx="649252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2593175" x="457200"/>
            <a:ext cy="1786572" cx="5003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400"/>
              </a:spcBef>
              <a:buClr>
                <a:srgbClr val="3FA3D9"/>
              </a:buClr>
              <a:buFont typeface="Arial"/>
              <a:buNone/>
              <a:defRPr/>
            </a:lvl1pPr>
            <a:lvl2pPr rtl="0" indent="-204107" marL="661307">
              <a:spcBef>
                <a:spcPts val="400"/>
              </a:spcBef>
              <a:defRPr/>
            </a:lvl2pPr>
            <a:lvl3pPr rtl="0" indent="-190500" marL="1104900">
              <a:spcBef>
                <a:spcPts val="400"/>
              </a:spcBef>
              <a:defRPr/>
            </a:lvl3pPr>
            <a:lvl4pPr rtl="0" indent="-228600" marL="1600200">
              <a:spcBef>
                <a:spcPts val="400"/>
              </a:spcBef>
              <a:defRPr/>
            </a:lvl4pPr>
            <a:lvl5pPr rtl="0" indent="-228600" marL="2057400">
              <a:spcBef>
                <a:spcPts val="4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y="2006013" x="539729"/>
            <a:ext cy="0" cx="4829558"/>
          </a:xfrm>
          <a:prstGeom prst="straightConnector1">
            <a:avLst/>
          </a:prstGeom>
          <a:noFill/>
          <a:ln w="12700" cap="flat">
            <a:solidFill>
              <a:srgbClr val="3F8EC1"/>
            </a:solidFill>
            <a:prstDash val="solid"/>
            <a:round/>
            <a:headEnd w="med" len="med" type="none"/>
            <a:tailEnd w="med" len="med" type="none"/>
          </a:ln>
        </p:spPr>
      </p:cxn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600532" x="558483"/>
            <a:ext cy="316928" cx="1497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0" x="450143"/>
            <a:ext cy="107164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508841" x="466912"/>
            <a:ext cy="3634657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600"/>
              </a:spcBef>
              <a:defRPr/>
            </a:lvl1pPr>
            <a:lvl2pPr rtl="0" indent="-333375" marL="790575">
              <a:spcBef>
                <a:spcPts val="600"/>
              </a:spcBef>
              <a:defRPr/>
            </a:lvl2pPr>
            <a:lvl3pPr rtl="0" indent="-320039" marL="1234439">
              <a:spcBef>
                <a:spcPts val="600"/>
              </a:spcBef>
              <a:defRPr/>
            </a:lvl3pPr>
            <a:lvl4pPr rtl="0" indent="-355600" marL="1727200">
              <a:spcBef>
                <a:spcPts val="600"/>
              </a:spcBef>
              <a:defRPr/>
            </a:lvl4pPr>
            <a:lvl5pPr rtl="0" indent="-355600" marL="2184400">
              <a:spcBef>
                <a:spcPts val="6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t="0" b="0" r="0" l="0"/>
          <a:stretch/>
        </p:blipFill>
        <p:spPr>
          <a:xfrm>
            <a:off y="4600532" x="558483"/>
            <a:ext cy="316928" cx="1497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900112" x="457200"/>
            <a:ext cy="2545557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600"/>
              </a:spcBef>
              <a:defRPr/>
            </a:lvl1pPr>
            <a:lvl2pPr rtl="0" indent="-333375" marL="790575">
              <a:spcBef>
                <a:spcPts val="600"/>
              </a:spcBef>
              <a:defRPr/>
            </a:lvl2pPr>
            <a:lvl3pPr rtl="0" indent="-320039" marL="1234439">
              <a:spcBef>
                <a:spcPts val="600"/>
              </a:spcBef>
              <a:defRPr/>
            </a:lvl3pPr>
            <a:lvl4pPr rtl="0" indent="-355600" marL="1727200">
              <a:spcBef>
                <a:spcPts val="600"/>
              </a:spcBef>
              <a:defRPr/>
            </a:lvl4pPr>
            <a:lvl5pPr rtl="0" indent="-355600" marL="2184400">
              <a:spcBef>
                <a:spcPts val="6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192607" x="457200"/>
            <a:ext cy="88399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076599" x="457200"/>
            <a:ext cy="55455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500"/>
              </a:spcBef>
              <a:buFont typeface="Arial"/>
              <a:buNone/>
              <a:defRPr/>
            </a:lvl1pPr>
            <a:lvl2pPr rtl="0" indent="457200" marL="0">
              <a:spcBef>
                <a:spcPts val="500"/>
              </a:spcBef>
              <a:buFont typeface="Arial"/>
              <a:buNone/>
              <a:defRPr/>
            </a:lvl2pPr>
            <a:lvl3pPr rtl="0" indent="914400" marL="0">
              <a:spcBef>
                <a:spcPts val="500"/>
              </a:spcBef>
              <a:buFont typeface="Arial"/>
              <a:buNone/>
              <a:defRPr/>
            </a:lvl3pPr>
            <a:lvl4pPr rtl="0" indent="1371600" marL="0">
              <a:spcBef>
                <a:spcPts val="500"/>
              </a:spcBef>
              <a:buFont typeface="Arial"/>
              <a:buNone/>
              <a:defRPr/>
            </a:lvl4pPr>
            <a:lvl5pPr rtl="0" indent="1828800" marL="0">
              <a:spcBef>
                <a:spcPts val="50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69057" x="457200"/>
            <a:ext cy="113109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0" x="457200"/>
            <a:ext cy="1076324" cx="300831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204788" x="3575050"/>
            <a:ext cy="49387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139700" marL="342900">
              <a:spcBef>
                <a:spcPts val="700"/>
              </a:spcBef>
              <a:buFont typeface="Arial"/>
              <a:buChar char="•"/>
              <a:defRPr/>
            </a:lvl1pPr>
            <a:lvl2pPr rtl="0" indent="-123371" marL="783771">
              <a:spcBef>
                <a:spcPts val="700"/>
              </a:spcBef>
              <a:buFont typeface="Arial"/>
              <a:buChar char="–"/>
              <a:defRPr/>
            </a:lvl2pPr>
            <a:lvl3pPr rtl="0" indent="-101600" marL="1219200">
              <a:spcBef>
                <a:spcPts val="700"/>
              </a:spcBef>
              <a:buFont typeface="Arial"/>
              <a:buChar char="•"/>
              <a:defRPr/>
            </a:lvl3pPr>
            <a:lvl4pPr rtl="0" indent="-162560" marL="1737360">
              <a:spcBef>
                <a:spcPts val="700"/>
              </a:spcBef>
              <a:buFont typeface="Arial"/>
              <a:buChar char="–"/>
              <a:defRPr/>
            </a:lvl4pPr>
            <a:lvl5pPr rtl="0" indent="-162560" marL="2194560">
              <a:spcBef>
                <a:spcPts val="700"/>
              </a:spcBef>
              <a:buFont typeface="Arial"/>
              <a:buChar char="»"/>
              <a:defRPr/>
            </a:lvl5pPr>
            <a:lvl6pPr rtl="0" indent="-162560" marL="2651760">
              <a:spcBef>
                <a:spcPts val="700"/>
              </a:spcBef>
              <a:buFont typeface="Arial"/>
              <a:buChar char="•"/>
              <a:defRPr/>
            </a:lvl6pPr>
            <a:lvl7pPr rtl="0" indent="-162560" marL="3108960">
              <a:spcBef>
                <a:spcPts val="700"/>
              </a:spcBef>
              <a:buFont typeface="Arial"/>
              <a:buChar char="•"/>
              <a:defRPr/>
            </a:lvl7pPr>
            <a:lvl8pPr rtl="0" indent="-162559" marL="3566159">
              <a:spcBef>
                <a:spcPts val="700"/>
              </a:spcBef>
              <a:buFont typeface="Arial"/>
              <a:buChar char="•"/>
              <a:defRPr/>
            </a:lvl8pPr>
            <a:lvl9pPr rtl="0" indent="-162559" marL="4023359">
              <a:spcBef>
                <a:spcPts val="700"/>
              </a:spcBef>
              <a:buFont typeface="Arial"/>
              <a:buChar char="•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3600450" x="1792288"/>
            <a:ext cy="425053" cx="548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025503" x="1792288"/>
            <a:ext cy="603647" cx="548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300"/>
              </a:spcBef>
              <a:buFont typeface="Arial"/>
              <a:buNone/>
              <a:defRPr/>
            </a:lvl1pPr>
            <a:lvl2pPr rtl="0" indent="457200" marL="0">
              <a:spcBef>
                <a:spcPts val="300"/>
              </a:spcBef>
              <a:buFont typeface="Arial"/>
              <a:buNone/>
              <a:defRPr/>
            </a:lvl2pPr>
            <a:lvl3pPr rtl="0" indent="914400" marL="0">
              <a:spcBef>
                <a:spcPts val="300"/>
              </a:spcBef>
              <a:buFont typeface="Arial"/>
              <a:buNone/>
              <a:defRPr/>
            </a:lvl3pPr>
            <a:lvl4pPr rtl="0" indent="1371600" marL="0">
              <a:spcBef>
                <a:spcPts val="300"/>
              </a:spcBef>
              <a:buFont typeface="Arial"/>
              <a:buNone/>
              <a:defRPr/>
            </a:lvl4pPr>
            <a:lvl5pPr rtl="0" indent="1828800" marL="0">
              <a:spcBef>
                <a:spcPts val="30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slideLayouts/slideLayout11.xml" Type="http://schemas.openxmlformats.org/officeDocument/2006/relationships/slideLayout" Id="rId12"/><Relationship Target="../theme/theme2.xml" Type="http://schemas.openxmlformats.org/officeDocument/2006/relationships/theme" Id="rId13"/><Relationship Target="../media/image02.jp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9.xml" Type="http://schemas.openxmlformats.org/officeDocument/2006/relationships/slideLayout" Id="rId10"/><Relationship Target="../slideLayouts/slideLayout2.xml" Type="http://schemas.openxmlformats.org/officeDocument/2006/relationships/slideLayout" Id="rId3"/><Relationship Target="../slideLayouts/slideLayout10.xml" Type="http://schemas.openxmlformats.org/officeDocument/2006/relationships/slideLayout" Id="rId11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t="0" b="0" r="0" l="0"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69057" x="457200"/>
            <a:ext cy="11310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ctr" rtl="0" marR="0" indent="0" marL="0">
              <a:spcBef>
                <a:spcPts val="0"/>
              </a:spcBef>
              <a:defRPr/>
            </a:lvl2pPr>
            <a:lvl3pPr algn="ctr" rtl="0" marR="0" indent="0" marL="0">
              <a:spcBef>
                <a:spcPts val="0"/>
              </a:spcBef>
              <a:defRPr/>
            </a:lvl3pPr>
            <a:lvl4pPr algn="ctr" rtl="0" marR="0" indent="0" marL="0">
              <a:spcBef>
                <a:spcPts val="0"/>
              </a:spcBef>
              <a:defRPr/>
            </a:lvl4pPr>
            <a:lvl5pPr algn="ctr" rtl="0" marR="0" indent="0" marL="0">
              <a:spcBef>
                <a:spcPts val="0"/>
              </a:spcBef>
              <a:defRPr/>
            </a:lvl5pPr>
            <a:lvl6pPr algn="ctr" rtl="0" marR="0" indent="0" marL="0">
              <a:spcBef>
                <a:spcPts val="0"/>
              </a:spcBef>
              <a:defRPr/>
            </a:lvl6pPr>
            <a:lvl7pPr algn="ctr" rtl="0" marR="0" indent="0" marL="0">
              <a:spcBef>
                <a:spcPts val="0"/>
              </a:spcBef>
              <a:defRPr/>
            </a:lvl7pPr>
            <a:lvl8pPr algn="ctr" rtl="0" marR="0" indent="0" marL="0">
              <a:spcBef>
                <a:spcPts val="0"/>
              </a:spcBef>
              <a:defRPr/>
            </a:lvl8pPr>
            <a:lvl9pPr algn="ctr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94335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700"/>
              </a:spcBef>
              <a:buFont typeface="Arial"/>
              <a:buChar char="•"/>
              <a:defRPr/>
            </a:lvl1pPr>
            <a:lvl2pPr algn="l" rtl="0" marR="0" indent="-123371" marL="783771">
              <a:spcBef>
                <a:spcPts val="700"/>
              </a:spcBef>
              <a:buFont typeface="Arial"/>
              <a:buChar char="–"/>
              <a:defRPr/>
            </a:lvl2pPr>
            <a:lvl3pPr algn="l" rtl="0" marR="0" indent="-101600" marL="1219200">
              <a:spcBef>
                <a:spcPts val="700"/>
              </a:spcBef>
              <a:buFont typeface="Arial"/>
              <a:buChar char="•"/>
              <a:defRPr/>
            </a:lvl3pPr>
            <a:lvl4pPr algn="l" rtl="0" marR="0" indent="-162560" marL="1737360">
              <a:spcBef>
                <a:spcPts val="700"/>
              </a:spcBef>
              <a:buFont typeface="Arial"/>
              <a:buChar char="–"/>
              <a:defRPr/>
            </a:lvl4pPr>
            <a:lvl5pPr algn="l" rtl="0" marR="0" indent="-162560" marL="2194560">
              <a:spcBef>
                <a:spcPts val="700"/>
              </a:spcBef>
              <a:buFont typeface="Arial"/>
              <a:buChar char="»"/>
              <a:defRPr/>
            </a:lvl5pPr>
            <a:lvl6pPr algn="l" rtl="0" marR="0" indent="-162560" marL="2651760">
              <a:spcBef>
                <a:spcPts val="700"/>
              </a:spcBef>
              <a:buFont typeface="Arial"/>
              <a:buChar char="•"/>
              <a:defRPr/>
            </a:lvl6pPr>
            <a:lvl7pPr algn="l" rtl="0" marR="0" indent="-162560" marL="3108960">
              <a:spcBef>
                <a:spcPts val="700"/>
              </a:spcBef>
              <a:buFont typeface="Arial"/>
              <a:buChar char="•"/>
              <a:defRPr/>
            </a:lvl7pPr>
            <a:lvl8pPr algn="l" rtl="0" marR="0" indent="-162559" marL="3566159">
              <a:spcBef>
                <a:spcPts val="700"/>
              </a:spcBef>
              <a:buFont typeface="Arial"/>
              <a:buChar char="•"/>
              <a:defRPr/>
            </a:lvl8pPr>
            <a:lvl9pPr algn="l" rtl="0" marR="0" indent="-162559" marL="4023359">
              <a:spcBef>
                <a:spcPts val="700"/>
              </a:spcBef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https://github.com/edlane/salt-reduce/blob/master/rerun/rerun_return.py" Type="http://schemas.openxmlformats.org/officeDocument/2006/relationships/hyperlink" TargetMode="External" Id="rId4"/><Relationship Target="https://github.com/edlane/salt-reduce/blob/master/rerun/rerun_runner.py" Type="http://schemas.openxmlformats.org/officeDocument/2006/relationships/hyperlink" TargetMode="External" Id="rId3"/><Relationship Target="https://github.com/edlane/salt-reduce/blob/master/rerun/adder.py" Type="http://schemas.openxmlformats.org/officeDocument/2006/relationships/hyperlink" TargetMode="External" Id="rId6"/><Relationship Target="https://github.com/edlane/salt-reduce/blob/master/rerun/mapper.py" Type="http://schemas.openxmlformats.org/officeDocument/2006/relationships/hyperlink" TargetMode="External" Id="rId5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https://highlyscalable.wordpress.com/2012/02/01/mapreduce-patterns/" Type="http://schemas.openxmlformats.org/officeDocument/2006/relationships/hyperlink" TargetMode="External" Id="rId4"/><Relationship Target="http://research.google.com/archive/mapreduce.html" Type="http://schemas.openxmlformats.org/officeDocument/2006/relationships/hyperlink" TargetMode="External" Id="rId3"/><Relationship Target="http://shop.oreilly.com/product/0636920025122.do" Type="http://schemas.openxmlformats.org/officeDocument/2006/relationships/hyperlink" TargetMode="External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/>
        </p:nvSpPr>
        <p:spPr>
          <a:xfrm>
            <a:off y="2073860" x="410539"/>
            <a:ext cy="486300" cx="55121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sz="2800" lang="en-US">
                <a:solidFill>
                  <a:srgbClr val="FFFFFF"/>
                </a:solidFill>
              </a:rPr>
              <a:t>Salt-Reduce</a:t>
            </a:r>
          </a:p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51" name="Shape 51"/>
          <p:cNvSpPr/>
          <p:nvPr/>
        </p:nvSpPr>
        <p:spPr>
          <a:xfrm>
            <a:off y="3293050" x="410550"/>
            <a:ext cy="552900" cx="57963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rtl="0" lv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Ed Lane,  Software Developer,  Verio, Inc (an NTT Company)</a:t>
            </a:r>
          </a:p>
          <a:p>
            <a:pPr rtl="0" lv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David Hilton,  Software Developer,  Verio, Inc</a:t>
            </a:r>
          </a:p>
        </p:txBody>
      </p:sp>
      <p:sp>
        <p:nvSpPr>
          <p:cNvPr id="52" name="Shape 52"/>
          <p:cNvSpPr/>
          <p:nvPr/>
        </p:nvSpPr>
        <p:spPr>
          <a:xfrm>
            <a:off y="4512260" x="410539"/>
            <a:ext cy="288899" cx="55121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#SaltConf15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000" lang="en-US">
                <a:solidFill>
                  <a:srgbClr val="404040"/>
                </a:solidFill>
              </a:rPr>
              <a:t>goals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704741" x="450143"/>
            <a:ext cy="3108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152" name="Shape 152"/>
          <p:cNvSpPr/>
          <p:nvPr/>
        </p:nvSpPr>
        <p:spPr>
          <a:xfrm>
            <a:off y="1530500" x="457200"/>
            <a:ext cy="2706900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 indent="-342900" marL="34290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2800" lang="en-US">
                <a:solidFill>
                  <a:schemeClr val="dk1"/>
                </a:solidFill>
              </a:rPr>
              <a:t>Non Goals:</a:t>
            </a:r>
          </a:p>
          <a:p>
            <a:pPr rtl="0" lvl="1" indent="-285750" marL="74295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sz="2400" lang="en-US">
                <a:solidFill>
                  <a:schemeClr val="dk1"/>
                </a:solidFill>
              </a:rPr>
              <a:t>replicate hadoop, spark, redis, mongo, etc.</a:t>
            </a:r>
          </a:p>
          <a:p>
            <a:pPr algn="l" rtl="0" lvl="0" marR="0" indent="-317500" marL="342900">
              <a:spcBef>
                <a:spcPts val="0"/>
              </a:spcBef>
              <a:buClr>
                <a:srgbClr val="000000"/>
              </a:buClr>
              <a:buSzPct val="85714"/>
              <a:buFont typeface="Arial"/>
              <a:buChar char="•"/>
            </a:pPr>
            <a:r>
              <a:rPr sz="2800" lang="en-US"/>
              <a:t>Project Goals:</a:t>
            </a:r>
          </a:p>
          <a:p>
            <a:pPr algn="l" rtl="0" lvl="1" marR="0" indent="-285750" marL="74295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400" lang="en-US"/>
              <a:t>leverage existing SaltStack framework for S-R apps</a:t>
            </a:r>
          </a:p>
          <a:p>
            <a:pPr algn="l" rtl="0" lvl="1" marR="0" indent="-285750" marL="74295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400" lang="en-US"/>
              <a:t>minimal code for a “hello world” S-R app</a:t>
            </a:r>
          </a:p>
          <a:p>
            <a:pPr algn="l" rtl="0" lvl="1" marR="0" indent="-285750" marL="74295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400" lang="en-US"/>
              <a:t>keep it “salty”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Demo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2593175" x="457200"/>
            <a:ext cy="500699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/>
        </p:nvSpPr>
        <p:spPr>
          <a:xfrm>
            <a:off y="1220300" x="239000"/>
            <a:ext cy="1962600" cx="463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US"/>
              <a:t>&gt; salt-call test.arg mapit adder.add 10000000 --return=rerun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solidFill>
                  <a:srgbClr val="999999"/>
                </a:solidFill>
              </a:rPr>
              <a:t>   [--- test.arg results ---]</a:t>
            </a:r>
          </a:p>
        </p:txBody>
      </p:sp>
      <p:sp>
        <p:nvSpPr>
          <p:cNvPr id="164" name="Shape 164"/>
          <p:cNvSpPr/>
          <p:nvPr/>
        </p:nvSpPr>
        <p:spPr>
          <a:xfrm>
            <a:off y="685800" x="5286462"/>
            <a:ext cy="374100" cx="61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5" name="Shape 165"/>
          <p:cNvCxnSpPr/>
          <p:nvPr/>
        </p:nvCxnSpPr>
        <p:spPr>
          <a:xfrm>
            <a:off y="3366800" x="1655925"/>
            <a:ext cy="0" cx="4651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66" name="Shape 166"/>
          <p:cNvSpPr/>
          <p:nvPr/>
        </p:nvSpPr>
        <p:spPr>
          <a:xfrm>
            <a:off y="3575600" x="6151975"/>
            <a:ext cy="270299" cx="2910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7" name="Shape 167"/>
          <p:cNvCxnSpPr/>
          <p:nvPr/>
        </p:nvCxnSpPr>
        <p:spPr>
          <a:xfrm rot="10800000">
            <a:off y="3365900" x="6299125"/>
            <a:ext cy="2096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8" name="Shape 168"/>
          <p:cNvCxnSpPr/>
          <p:nvPr/>
        </p:nvCxnSpPr>
        <p:spPr>
          <a:xfrm>
            <a:off y="1065250" x="5593062"/>
            <a:ext cy="23066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69" name="Shape 169"/>
          <p:cNvSpPr/>
          <p:nvPr/>
        </p:nvSpPr>
        <p:spPr>
          <a:xfrm>
            <a:off y="1700650" x="6121225"/>
            <a:ext cy="456600" cx="7819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y="1668725" x="239000"/>
            <a:ext cy="456599" cx="463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US"/>
              <a:t>&gt; salt m1 test.arg run --return=rerun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solidFill>
                  <a:srgbClr val="999999"/>
                </a:solidFill>
              </a:rPr>
              <a:t>   [--- test.arg results ---]</a:t>
            </a:r>
          </a:p>
        </p:txBody>
      </p:sp>
      <p:sp>
        <p:nvSpPr>
          <p:cNvPr id="171" name="Shape 171"/>
          <p:cNvSpPr/>
          <p:nvPr/>
        </p:nvSpPr>
        <p:spPr>
          <a:xfrm>
            <a:off y="1783450" x="5637700"/>
            <a:ext cy="291000" cx="438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2" name="Shape 172"/>
          <p:cNvGrpSpPr/>
          <p:nvPr/>
        </p:nvGrpSpPr>
        <p:grpSpPr>
          <a:xfrm>
            <a:off y="3955625" x="3679200"/>
            <a:ext cy="813825" cx="613200"/>
            <a:chOff y="3633525" x="6047650"/>
            <a:chExt cy="813825" cx="613200"/>
          </a:xfrm>
        </p:grpSpPr>
        <p:sp>
          <p:nvSpPr>
            <p:cNvPr id="173" name="Shape 173"/>
            <p:cNvSpPr/>
            <p:nvPr/>
          </p:nvSpPr>
          <p:spPr>
            <a:xfrm>
              <a:off y="4073250" x="6047650"/>
              <a:ext cy="374100" cx="613200"/>
            </a:xfrm>
            <a:prstGeom prst="flowChartProcess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 rot="5400000">
              <a:off y="3710925" x="6011949"/>
              <a:ext cy="263100" cx="4179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y="3696975" x="6397575"/>
              <a:ext cy="291000" cx="204599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y="3955625" x="1360300"/>
            <a:ext cy="813825" cx="613200"/>
            <a:chOff y="3633525" x="3737312"/>
            <a:chExt cy="813825" cx="613200"/>
          </a:xfrm>
        </p:grpSpPr>
        <p:sp>
          <p:nvSpPr>
            <p:cNvPr id="177" name="Shape 177"/>
            <p:cNvSpPr/>
            <p:nvPr/>
          </p:nvSpPr>
          <p:spPr>
            <a:xfrm>
              <a:off y="4073250" x="3737312"/>
              <a:ext cy="374100" cx="613200"/>
            </a:xfrm>
            <a:prstGeom prst="flowChartProcess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 rot="5400000">
              <a:off y="3710925" x="3701612"/>
              <a:ext cy="263100" cx="4179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y="3696975" x="4087237"/>
              <a:ext cy="291000" cx="204599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y="3575600" x="4990700"/>
            <a:ext cy="270299" cx="2910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1" name="Shape 181"/>
          <p:cNvCxnSpPr/>
          <p:nvPr/>
        </p:nvCxnSpPr>
        <p:spPr>
          <a:xfrm rot="10800000">
            <a:off y="3371899" x="5137850"/>
            <a:ext cy="2037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82" name="Shape 182"/>
          <p:cNvSpPr/>
          <p:nvPr/>
        </p:nvSpPr>
        <p:spPr>
          <a:xfrm>
            <a:off y="3575600" x="3834537"/>
            <a:ext cy="270299" cx="2910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3" name="Shape 183"/>
          <p:cNvCxnSpPr/>
          <p:nvPr/>
        </p:nvCxnSpPr>
        <p:spPr>
          <a:xfrm rot="10800000">
            <a:off y="3376099" x="3981687"/>
            <a:ext cy="1995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84" name="Shape 184"/>
          <p:cNvSpPr/>
          <p:nvPr/>
        </p:nvSpPr>
        <p:spPr>
          <a:xfrm>
            <a:off y="3585778" x="2673600"/>
            <a:ext cy="270299" cx="2910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5" name="Shape 185"/>
          <p:cNvCxnSpPr/>
          <p:nvPr/>
        </p:nvCxnSpPr>
        <p:spPr>
          <a:xfrm rot="10800000">
            <a:off y="3365878" x="2820750"/>
            <a:ext cy="2198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86" name="Shape 186"/>
          <p:cNvSpPr/>
          <p:nvPr/>
        </p:nvSpPr>
        <p:spPr>
          <a:xfrm>
            <a:off y="3581039" x="1517125"/>
            <a:ext cy="273597" cx="2910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7" name="Shape 187"/>
          <p:cNvCxnSpPr/>
          <p:nvPr/>
        </p:nvCxnSpPr>
        <p:spPr>
          <a:xfrm rot="10800000">
            <a:off y="3365939" x="1664275"/>
            <a:ext cy="2150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grpSp>
        <p:nvGrpSpPr>
          <p:cNvPr id="188" name="Shape 188"/>
          <p:cNvGrpSpPr/>
          <p:nvPr/>
        </p:nvGrpSpPr>
        <p:grpSpPr>
          <a:xfrm>
            <a:off y="3955625" x="4838650"/>
            <a:ext cy="813825" cx="613200"/>
            <a:chOff y="3633525" x="2582143"/>
            <a:chExt cy="813825" cx="613200"/>
          </a:xfrm>
        </p:grpSpPr>
        <p:sp>
          <p:nvSpPr>
            <p:cNvPr id="189" name="Shape 189"/>
            <p:cNvSpPr/>
            <p:nvPr/>
          </p:nvSpPr>
          <p:spPr>
            <a:xfrm>
              <a:off y="4073250" x="2582143"/>
              <a:ext cy="374100" cx="613200"/>
            </a:xfrm>
            <a:prstGeom prst="flowChartProcess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 rot="5400000">
              <a:off y="3710925" x="2546443"/>
              <a:ext cy="263100" cx="4179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y="3696975" x="2932068"/>
              <a:ext cy="291000" cx="204599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Shape 192"/>
          <p:cNvGrpSpPr/>
          <p:nvPr/>
        </p:nvGrpSpPr>
        <p:grpSpPr>
          <a:xfrm>
            <a:off y="3955625" x="5998100"/>
            <a:ext cy="813825" cx="613200"/>
            <a:chOff y="3633525" x="1426975"/>
            <a:chExt cy="813825" cx="613200"/>
          </a:xfrm>
        </p:grpSpPr>
        <p:sp>
          <p:nvSpPr>
            <p:cNvPr id="193" name="Shape 193"/>
            <p:cNvSpPr/>
            <p:nvPr/>
          </p:nvSpPr>
          <p:spPr>
            <a:xfrm>
              <a:off y="4073250" x="1426975"/>
              <a:ext cy="374100" cx="613200"/>
            </a:xfrm>
            <a:prstGeom prst="flowChartProcess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 rot="5400000">
              <a:off y="3710925" x="1391274"/>
              <a:ext cy="263100" cx="4179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y="3696975" x="1776900"/>
              <a:ext cy="291000" cx="204599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Shape 196"/>
          <p:cNvGrpSpPr/>
          <p:nvPr/>
        </p:nvGrpSpPr>
        <p:grpSpPr>
          <a:xfrm>
            <a:off y="3955625" x="2519750"/>
            <a:ext cy="813825" cx="613200"/>
            <a:chOff y="3633525" x="4834375"/>
            <a:chExt cy="813825" cx="613200"/>
          </a:xfrm>
        </p:grpSpPr>
        <p:sp>
          <p:nvSpPr>
            <p:cNvPr id="197" name="Shape 197"/>
            <p:cNvSpPr/>
            <p:nvPr/>
          </p:nvSpPr>
          <p:spPr>
            <a:xfrm>
              <a:off y="4073250" x="4834375"/>
              <a:ext cy="374100" cx="613200"/>
            </a:xfrm>
            <a:prstGeom prst="flowChartProcess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 rot="5400000">
              <a:off y="3710925" x="4798674"/>
              <a:ext cy="263100" cx="4179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y="3696975" x="5184300"/>
              <a:ext cy="291000" cx="204599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Shape 200"/>
          <p:cNvSpPr txBox="1"/>
          <p:nvPr/>
        </p:nvSpPr>
        <p:spPr>
          <a:xfrm>
            <a:off y="270150" x="239000"/>
            <a:ext cy="728099" cx="459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US">
                <a:solidFill>
                  <a:schemeClr val="dk1"/>
                </a:solidFill>
              </a:rPr>
              <a:t>&gt; salt-run rerun_runner.rerun</a:t>
            </a:r>
          </a:p>
        </p:txBody>
      </p:sp>
      <p:sp>
        <p:nvSpPr>
          <p:cNvPr id="201" name="Shape 201"/>
          <p:cNvSpPr/>
          <p:nvPr/>
        </p:nvSpPr>
        <p:spPr>
          <a:xfrm>
            <a:off y="3182600" x="6849300"/>
            <a:ext cy="537300" cx="1051499"/>
          </a:xfrm>
          <a:prstGeom prst="wedgeRoundRectCallout">
            <a:avLst>
              <a:gd fmla="val -82318" name="adj1"/>
              <a:gd fmla="val 44221" name="adj2"/>
              <a:gd fmla="val 0" name="adj3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200" lang="en-US"/>
              <a:t>“m1”-”m5”</a:t>
            </a:r>
          </a:p>
          <a:p>
            <a:pPr algn="ctr">
              <a:spcBef>
                <a:spcPts val="0"/>
              </a:spcBef>
              <a:buNone/>
            </a:pPr>
            <a:r>
              <a:rPr b="1" sz="1200" lang="en-US"/>
              <a:t>minions</a:t>
            </a:r>
          </a:p>
        </p:txBody>
      </p:sp>
      <p:sp>
        <p:nvSpPr>
          <p:cNvPr id="202" name="Shape 202"/>
          <p:cNvSpPr/>
          <p:nvPr/>
        </p:nvSpPr>
        <p:spPr>
          <a:xfrm>
            <a:off y="998300" x="6244675"/>
            <a:ext cy="456599" cx="1136400"/>
          </a:xfrm>
          <a:prstGeom prst="wedgeRoundRectCallout">
            <a:avLst>
              <a:gd fmla="val -76166" name="adj1"/>
              <a:gd fmla="val -63956" name="adj2"/>
              <a:gd fmla="val 0" name="adj3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200" lang="en-US"/>
              <a:t>salt</a:t>
            </a:r>
          </a:p>
          <a:p>
            <a:pPr algn="ctr">
              <a:spcBef>
                <a:spcPts val="0"/>
              </a:spcBef>
              <a:buNone/>
            </a:pPr>
            <a:r>
              <a:rPr b="1" sz="1200" lang="en-US"/>
              <a:t>master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y="75175" x="5060375"/>
            <a:ext cy="456599" cx="391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b="1" sz="2400" lang="en-US"/>
              <a:t>Salt-Reduce Data Flow Animation</a:t>
            </a:r>
          </a:p>
        </p:txBody>
      </p:sp>
      <p:sp>
        <p:nvSpPr>
          <p:cNvPr id="204" name="Shape 204"/>
          <p:cNvSpPr/>
          <p:nvPr/>
        </p:nvSpPr>
        <p:spPr>
          <a:xfrm>
            <a:off y="1972562" x="6991137"/>
            <a:ext cy="223025" cx="279537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y="2585562" x="239000"/>
            <a:ext cy="465900" cx="463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US"/>
              <a:t>&gt; salt -L ‘m3,m4,m5’ test.arg run --return=rerun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solidFill>
                  <a:srgbClr val="999999"/>
                </a:solidFill>
              </a:rPr>
              <a:t>   [--- test.arg results ---]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y="1666000" x="6991137"/>
            <a:ext cy="223025" cx="279537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y="2122174" x="239000"/>
            <a:ext cy="465900" cx="463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US"/>
              <a:t>&gt; salt m2 test.arg run --return=rerun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solidFill>
                  <a:srgbClr val="999999"/>
                </a:solidFill>
              </a:rPr>
              <a:t>   [--- test.arg results ---]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y="1411875" x="3341350"/>
            <a:ext cy="1184598" cx="1945133"/>
          </a:xfrm>
          <a:prstGeom prst="irregularSeal2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/>
              <a:t>Window 2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y="570500" x="256400"/>
            <a:ext cy="456599" cx="459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US">
                <a:solidFill>
                  <a:schemeClr val="dk1"/>
                </a:solidFill>
              </a:rPr>
              <a:t>  </a:t>
            </a:r>
            <a:r>
              <a:rPr sz="1800" lang="en-US">
                <a:solidFill>
                  <a:srgbClr val="FF0000"/>
                </a:solidFill>
              </a:rPr>
              <a:t>[--- “reducer” results ---]</a:t>
            </a:r>
          </a:p>
        </p:txBody>
      </p:sp>
      <p:grpSp>
        <p:nvGrpSpPr>
          <p:cNvPr id="210" name="Shape 210"/>
          <p:cNvGrpSpPr/>
          <p:nvPr/>
        </p:nvGrpSpPr>
        <p:grpSpPr>
          <a:xfrm>
            <a:off y="1333375" x="4438562"/>
            <a:ext cy="1146450" cx="3059099"/>
            <a:chOff y="1333375" x="4438562"/>
            <a:chExt cy="1146450" cx="3059099"/>
          </a:xfrm>
        </p:grpSpPr>
        <p:sp>
          <p:nvSpPr>
            <p:cNvPr id="211" name="Shape 211"/>
            <p:cNvSpPr/>
            <p:nvPr/>
          </p:nvSpPr>
          <p:spPr>
            <a:xfrm>
              <a:off y="1419925" x="6764162"/>
              <a:ext cy="1059900" cx="733499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12" name="Shape 212"/>
            <p:cNvCxnSpPr>
              <a:endCxn id="211" idx="2"/>
            </p:cNvCxnSpPr>
            <p:nvPr/>
          </p:nvCxnSpPr>
          <p:spPr>
            <a:xfrm>
              <a:off y="1333375" x="4438562"/>
              <a:ext cy="616500" cx="232560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  <p:grpSp>
        <p:nvGrpSpPr>
          <p:cNvPr id="213" name="Shape 213"/>
          <p:cNvGrpSpPr/>
          <p:nvPr/>
        </p:nvGrpSpPr>
        <p:grpSpPr>
          <a:xfrm>
            <a:off y="1904984" x="2857391"/>
            <a:ext cy="3170184" cx="4031108"/>
            <a:chOff y="1904984" x="2857391"/>
            <a:chExt cy="3170184" cx="4031108"/>
          </a:xfrm>
        </p:grpSpPr>
        <p:sp>
          <p:nvSpPr>
            <p:cNvPr id="214" name="Shape 214"/>
            <p:cNvSpPr/>
            <p:nvPr/>
          </p:nvSpPr>
          <p:spPr>
            <a:xfrm>
              <a:off y="3928568" x="5720900"/>
              <a:ext cy="1146600" cx="1167600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Shape 215"/>
            <p:cNvCxnSpPr>
              <a:endCxn id="214" idx="1"/>
            </p:cNvCxnSpPr>
            <p:nvPr/>
          </p:nvCxnSpPr>
          <p:spPr>
            <a:xfrm>
              <a:off y="1904984" x="2857391"/>
              <a:ext cy="2191500" cx="303450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  <p:sp>
        <p:nvSpPr>
          <p:cNvPr id="216" name="Shape 216"/>
          <p:cNvSpPr/>
          <p:nvPr/>
        </p:nvSpPr>
        <p:spPr>
          <a:xfrm>
            <a:off y="3802637" x="6849300"/>
            <a:ext cy="537300" cx="1051499"/>
          </a:xfrm>
          <a:prstGeom prst="wedgeRoundRectCallout">
            <a:avLst>
              <a:gd fmla="val -69469" name="adj1"/>
              <a:gd fmla="val 33076" name="adj2"/>
              <a:gd fmla="val 0" name="adj3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200" lang="en-US"/>
              <a:t>“rerun”</a:t>
            </a:r>
          </a:p>
          <a:p>
            <a:pPr algn="ctr">
              <a:spcBef>
                <a:spcPts val="0"/>
              </a:spcBef>
              <a:buNone/>
            </a:pPr>
            <a:r>
              <a:rPr b="1" sz="1200" lang="en-US"/>
              <a:t>returner</a:t>
            </a:r>
          </a:p>
        </p:txBody>
      </p:sp>
      <p:sp>
        <p:nvSpPr>
          <p:cNvPr id="217" name="Shape 217"/>
          <p:cNvSpPr/>
          <p:nvPr/>
        </p:nvSpPr>
        <p:spPr>
          <a:xfrm>
            <a:off y="4422675" x="6849300"/>
            <a:ext cy="537300" cx="1051499"/>
          </a:xfrm>
          <a:prstGeom prst="wedgeRoundRectCallout">
            <a:avLst>
              <a:gd fmla="val -68585" name="adj1"/>
              <a:gd fmla="val -16633" name="adj2"/>
              <a:gd fmla="val 0" name="adj3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1200" lang="en-US"/>
              <a:t>“adder” module</a:t>
            </a:r>
          </a:p>
        </p:txBody>
      </p:sp>
      <p:grpSp>
        <p:nvGrpSpPr>
          <p:cNvPr id="218" name="Shape 218"/>
          <p:cNvGrpSpPr/>
          <p:nvPr/>
        </p:nvGrpSpPr>
        <p:grpSpPr>
          <a:xfrm>
            <a:off y="2304900" x="2814137"/>
            <a:ext cy="2783400" cx="2876212"/>
            <a:chOff y="2304900" x="2814137"/>
            <a:chExt cy="2783400" cx="2876212"/>
          </a:xfrm>
        </p:grpSpPr>
        <p:cxnSp>
          <p:nvCxnSpPr>
            <p:cNvPr id="219" name="Shape 219"/>
            <p:cNvCxnSpPr/>
            <p:nvPr/>
          </p:nvCxnSpPr>
          <p:spPr>
            <a:xfrm>
              <a:off y="2304900" x="2814137"/>
              <a:ext cy="1756800" cx="1938299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220" name="Shape 220"/>
            <p:cNvSpPr/>
            <p:nvPr/>
          </p:nvSpPr>
          <p:spPr>
            <a:xfrm>
              <a:off y="3941700" x="4586650"/>
              <a:ext cy="1146600" cx="1103700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y="2828850" x="914400"/>
            <a:ext cy="2279400" cx="3572999"/>
            <a:chOff y="2828850" x="914400"/>
            <a:chExt cy="2279400" cx="3572999"/>
          </a:xfrm>
        </p:grpSpPr>
        <p:cxnSp>
          <p:nvCxnSpPr>
            <p:cNvPr id="222" name="Shape 222"/>
            <p:cNvCxnSpPr>
              <a:endCxn id="223" idx="0"/>
            </p:cNvCxnSpPr>
            <p:nvPr/>
          </p:nvCxnSpPr>
          <p:spPr>
            <a:xfrm flipH="1">
              <a:off y="2828850" x="2700899"/>
              <a:ext cy="1132800" cx="86160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223" name="Shape 223"/>
            <p:cNvSpPr/>
            <p:nvPr/>
          </p:nvSpPr>
          <p:spPr>
            <a:xfrm>
              <a:off y="3961650" x="914400"/>
              <a:ext cy="1146600" cx="3572999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Shape 224"/>
          <p:cNvSpPr/>
          <p:nvPr/>
        </p:nvSpPr>
        <p:spPr>
          <a:xfrm>
            <a:off y="2082000" x="7484375"/>
            <a:ext cy="222899" cx="892199"/>
          </a:xfrm>
          <a:prstGeom prst="wedgeRoundRectCallout">
            <a:avLst>
              <a:gd fmla="val -66658" name="adj1"/>
              <a:gd fmla="val -37736" name="adj2"/>
              <a:gd fmla="val 0" name="adj3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200" lang="en-US"/>
              <a:t>reducer</a:t>
            </a:r>
          </a:p>
        </p:txBody>
      </p:sp>
      <p:sp>
        <p:nvSpPr>
          <p:cNvPr id="225" name="Shape 225"/>
          <p:cNvSpPr/>
          <p:nvPr/>
        </p:nvSpPr>
        <p:spPr>
          <a:xfrm>
            <a:off y="1776250" x="7484375"/>
            <a:ext cy="222899" cx="892199"/>
          </a:xfrm>
          <a:prstGeom prst="wedgeRoundRectCallout">
            <a:avLst>
              <a:gd fmla="val -66658" name="adj1"/>
              <a:gd fmla="val -37736" name="adj2"/>
              <a:gd fmla="val 0" name="adj3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200" lang="en-US"/>
              <a:t>mapper</a:t>
            </a:r>
          </a:p>
        </p:txBody>
      </p:sp>
      <p:sp>
        <p:nvSpPr>
          <p:cNvPr id="226" name="Shape 226"/>
          <p:cNvSpPr/>
          <p:nvPr/>
        </p:nvSpPr>
        <p:spPr>
          <a:xfrm>
            <a:off y="0" x="2976700"/>
            <a:ext cy="1059912" cx="2008260"/>
          </a:xfrm>
          <a:prstGeom prst="irregularSeal2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/>
              <a:t>Window 1</a:t>
            </a:r>
          </a:p>
        </p:txBody>
      </p:sp>
      <p:grpSp>
        <p:nvGrpSpPr>
          <p:cNvPr id="227" name="Shape 227"/>
          <p:cNvGrpSpPr/>
          <p:nvPr/>
        </p:nvGrpSpPr>
        <p:grpSpPr>
          <a:xfrm>
            <a:off y="495326" x="2371688"/>
            <a:ext cy="1962463" cx="4869636"/>
            <a:chOff y="495326" x="2371688"/>
            <a:chExt cy="1962463" cx="4869636"/>
          </a:xfrm>
        </p:grpSpPr>
        <p:sp>
          <p:nvSpPr>
            <p:cNvPr id="228" name="Shape 228"/>
            <p:cNvSpPr/>
            <p:nvPr/>
          </p:nvSpPr>
          <p:spPr>
            <a:xfrm>
              <a:off y="1440790" x="5783025"/>
              <a:ext cy="1016999" cx="1458299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9" name="Shape 229"/>
            <p:cNvCxnSpPr>
              <a:endCxn id="228" idx="1"/>
            </p:cNvCxnSpPr>
            <p:nvPr/>
          </p:nvCxnSpPr>
          <p:spPr>
            <a:xfrm>
              <a:off y="495326" x="2371688"/>
              <a:ext cy="1094400" cx="362490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  <p:sp>
        <p:nvSpPr>
          <p:cNvPr id="230" name="Shape 230"/>
          <p:cNvSpPr/>
          <p:nvPr/>
        </p:nvSpPr>
        <p:spPr>
          <a:xfrm>
            <a:off y="615975" x="223025"/>
            <a:ext cy="465900" cx="2697600"/>
          </a:xfrm>
          <a:prstGeom prst="roundRect">
            <a:avLst>
              <a:gd fmla="val 16667" name="adj"/>
            </a:avLst>
          </a:prstGeom>
          <a:noFill/>
          <a:ln w="762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y="1785550" x="5562262"/>
            <a:ext cy="2263600" cx="1605803"/>
          </a:xfrm>
          <a:custGeom>
            <a:pathLst>
              <a:path w="65164" extrusionOk="0" h="90544">
                <a:moveTo>
                  <a:pt y="90544" x="36710"/>
                </a:moveTo>
                <a:cubicBezTo>
                  <a:pt y="81786" x="36710"/>
                  <a:pt y="71555" x="37365"/>
                  <a:pt y="64717" x="31895"/>
                </a:cubicBezTo>
                <a:cubicBezTo>
                  <a:pt y="58408" x="26849"/>
                  <a:pt y="61868" x="15622"/>
                  <a:pt y="57713" x="8695"/>
                </a:cubicBezTo>
                <a:cubicBezTo>
                  <a:pt y="53298" x="1334"/>
                  <a:pt y="41479" x="-1444"/>
                  <a:pt y="33199" x="815"/>
                </a:cubicBezTo>
                <a:cubicBezTo>
                  <a:pt y="26462" x="2653"/>
                  <a:pt y="18737" x="4555"/>
                  <a:pt y="14376" x="10008"/>
                </a:cubicBezTo>
                <a:cubicBezTo>
                  <a:pt y="8784" x="16998"/>
                  <a:pt y="6731" x="26514"/>
                  <a:pt y="5621" x="35397"/>
                </a:cubicBezTo>
                <a:cubicBezTo>
                  <a:pt y="4632" x="43300"/>
                  <a:pt y="3246" x="51149"/>
                  <a:pt y="2119" x="59035"/>
                </a:cubicBezTo>
                <a:cubicBezTo>
                  <a:pt y="1823" x="61103"/>
                  <a:pt y="2895" x="65164"/>
                  <a:pt y="806" x="65164"/>
                </a:cubicBezTo>
                <a:cubicBezTo>
                  <a:pt y="-660" x="65164"/>
                  <a:pt y="368" x="62252"/>
                  <a:pt y="368" x="60786"/>
                </a:cubicBezTo>
                <a:cubicBezTo>
                  <a:pt y="368" x="56123"/>
                  <a:pt y="660" x="48785"/>
                  <a:pt y="5183" x="47654"/>
                </a:cubicBezTo>
                <a:cubicBezTo>
                  <a:pt y="11196" x="46149"/>
                  <a:pt y="13500" x="58088"/>
                  <a:pt y="13500" x="64288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lgDash"/>
            <a:round/>
            <a:headEnd w="lg" len="lg" type="oval"/>
            <a:tailEnd w="lg" len="lg" type="stealth"/>
          </a:ln>
        </p:spPr>
      </p:sp>
      <p:sp>
        <p:nvSpPr>
          <p:cNvPr id="232" name="Shape 232"/>
          <p:cNvSpPr/>
          <p:nvPr/>
        </p:nvSpPr>
        <p:spPr>
          <a:xfrm>
            <a:off y="2436625" x="6499575"/>
            <a:ext cy="537300" cx="940499"/>
          </a:xfrm>
          <a:prstGeom prst="wedgeRoundRectCallout">
            <a:avLst>
              <a:gd fmla="val -35404" name="adj1"/>
              <a:gd fmla="val -92362" name="adj2"/>
              <a:gd fmla="val 0" name="adj3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200" lang="en-US"/>
              <a:t>“rerun”</a:t>
            </a:r>
          </a:p>
          <a:p>
            <a:pPr algn="ctr">
              <a:spcBef>
                <a:spcPts val="0"/>
              </a:spcBef>
              <a:buNone/>
            </a:pPr>
            <a:r>
              <a:rPr b="1" sz="1200" lang="en-US"/>
              <a:t>runner</a:t>
            </a:r>
          </a:p>
        </p:txBody>
      </p:sp>
      <p:sp>
        <p:nvSpPr>
          <p:cNvPr id="233" name="Shape 233"/>
          <p:cNvSpPr/>
          <p:nvPr/>
        </p:nvSpPr>
        <p:spPr>
          <a:xfrm>
            <a:off y="1783450" x="5286475"/>
            <a:ext cy="2506441" cx="1772954"/>
          </a:xfrm>
          <a:custGeom>
            <a:pathLst>
              <a:path w="76404" extrusionOk="0" h="105679">
                <a:moveTo>
                  <a:pt y="2371" x="76404"/>
                </a:moveTo>
                <a:cubicBezTo>
                  <a:pt y="1136" x="61560"/>
                  <a:pt y="3064" x="46446"/>
                  <a:pt y="620" x="31754"/>
                </a:cubicBezTo>
                <a:cubicBezTo>
                  <a:pt y="-1076" x="21557"/>
                  <a:pt y="882" x="5692"/>
                  <a:pt y="10689" x="2425"/>
                </a:cubicBezTo>
                <a:cubicBezTo>
                  <a:pt y="24073" x="-2034"/>
                  <a:pt y="43461" x="-713"/>
                  <a:pt y="52274" x="10304"/>
                </a:cubicBezTo>
                <a:cubicBezTo>
                  <a:pt y="57952" x="17402"/>
                  <a:pt y="53582" x="30918"/>
                  <a:pt y="61029" x="36131"/>
                </a:cubicBezTo>
                <a:cubicBezTo>
                  <a:pt y="66322" x="39836"/>
                  <a:pt y="73878" x="39121"/>
                  <a:pt y="80290" x="38320"/>
                </a:cubicBezTo>
                <a:cubicBezTo>
                  <a:pt y="88698" x="37268"/>
                  <a:pt y="97204" x="39633"/>
                  <a:pt y="105679" x="39633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round/>
            <a:headEnd w="lg" len="lg" type="none"/>
            <a:tailEnd w="lg" len="lg" type="stealth"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23" fill="hold" presetSubtype="16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8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8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3" fill="hold" presetSubtype="16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6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9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8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/>
        </p:nvSpPr>
        <p:spPr>
          <a:xfrm>
            <a:off y="0" x="6326476"/>
            <a:ext cy="1210200" cx="1445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5125" x="1163002"/>
            <a:ext cy="4333850" cx="693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y="713850" x="3575600"/>
            <a:ext cy="3741300" cx="2237125"/>
          </a:xfrm>
          <a:custGeom>
            <a:pathLst>
              <a:path w="89485" extrusionOk="0" h="149652">
                <a:moveTo>
                  <a:pt y="0" x="2039"/>
                </a:moveTo>
                <a:lnTo>
                  <a:pt y="148887" x="0"/>
                </a:lnTo>
                <a:lnTo>
                  <a:pt y="149652" x="87955"/>
                </a:lnTo>
                <a:lnTo>
                  <a:pt y="66285" x="88210"/>
                </a:lnTo>
                <a:lnTo>
                  <a:pt y="66030" x="66795"/>
                </a:lnTo>
                <a:lnTo>
                  <a:pt y="86426" x="70109"/>
                </a:lnTo>
                <a:lnTo>
                  <a:pt y="86936" x="49714"/>
                </a:lnTo>
                <a:lnTo>
                  <a:pt y="64756" x="50479"/>
                </a:lnTo>
                <a:lnTo>
                  <a:pt y="48439" x="89485"/>
                </a:lnTo>
                <a:lnTo>
                  <a:pt y="1020" x="892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41" name="Shape 241"/>
          <p:cNvSpPr/>
          <p:nvPr/>
        </p:nvSpPr>
        <p:spPr>
          <a:xfrm>
            <a:off y="679975" x="2087927"/>
            <a:ext cy="1164299" cx="18134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FF0000"/>
            </a:solidFill>
            <a:prstDash val="lg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y="3273775" x="2056102"/>
            <a:ext cy="1164299" cx="18134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FF0000"/>
            </a:solidFill>
            <a:prstDash val="lg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 rot="2457360">
            <a:off y="1606582" x="3510210"/>
            <a:ext cy="320684" cx="147693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y="767475" x="4305302"/>
            <a:ext cy="3574799" cx="3467099"/>
          </a:xfrm>
          <a:prstGeom prst="roundRect">
            <a:avLst>
              <a:gd fmla="val 16667" name="adj"/>
            </a:avLst>
          </a:prstGeom>
          <a:noFill/>
          <a:ln w="28575" cap="flat">
            <a:solidFill>
              <a:srgbClr val="FF0000"/>
            </a:solidFill>
            <a:prstDash val="lg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y="1930600" x="2087927"/>
            <a:ext cy="1164299" cx="18134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FF0000"/>
            </a:solidFill>
            <a:prstDash val="lg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y="2432150" x="3632077"/>
            <a:ext cy="319800" cx="114059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 rot="-2243931">
            <a:off y="3275253" x="3497740"/>
            <a:ext cy="332592" cx="1481823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 rot="-3348528">
            <a:off y="1710509" x="5011397"/>
            <a:ext cy="332583" cx="95131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 rot="3115051">
            <a:off y="3124869" x="5022076"/>
            <a:ext cy="320767" cx="929968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y="2432150" x="5328627"/>
            <a:ext cy="319800" cx="43769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y="115313" x="3709391"/>
            <a:ext cy="491400" cx="74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-US" i="1">
                <a:solidFill>
                  <a:srgbClr val="FF0000"/>
                </a:solidFill>
              </a:rPr>
              <a:t>Salt</a:t>
            </a:r>
          </a:p>
        </p:txBody>
      </p:sp>
      <p:sp>
        <p:nvSpPr>
          <p:cNvPr id="252" name="Shape 252"/>
          <p:cNvSpPr/>
          <p:nvPr/>
        </p:nvSpPr>
        <p:spPr>
          <a:xfrm>
            <a:off y="451600" x="3832176"/>
            <a:ext cy="93374" cx="467113"/>
          </a:xfrm>
          <a:custGeom>
            <a:pathLst>
              <a:path w="12387" extrusionOk="0" h="2320">
                <a:moveTo>
                  <a:pt y="1547" x="0"/>
                </a:moveTo>
                <a:cubicBezTo>
                  <a:pt y="-234" x="1781"/>
                  <a:pt y="3022" x="5200"/>
                  <a:pt y="2086" x="7540"/>
                </a:cubicBezTo>
                <a:cubicBezTo>
                  <a:pt y="1453" x="9121"/>
                  <a:pt y="-947" x="11443"/>
                  <a:pt y="470" x="12387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253" name="Shape 253"/>
          <p:cNvSpPr/>
          <p:nvPr/>
        </p:nvSpPr>
        <p:spPr>
          <a:xfrm>
            <a:off y="885325" x="4394300"/>
            <a:ext cy="602099" cx="1111499"/>
          </a:xfrm>
          <a:prstGeom prst="wedgeRoundRectCallout">
            <a:avLst>
              <a:gd fmla="val -1181" name="adj1"/>
              <a:gd fmla="val 137643" name="adj2"/>
              <a:gd fmla="val 0" name="adj3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000" lang="en-US"/>
              <a:t>“reducer”</a:t>
            </a:r>
          </a:p>
          <a:p>
            <a:pPr algn="ctr" rtl="0">
              <a:spcBef>
                <a:spcPts val="0"/>
              </a:spcBef>
              <a:buNone/>
            </a:pPr>
            <a:r>
              <a:rPr b="1" sz="1000" lang="en-US"/>
              <a:t>(re-runner on master)</a:t>
            </a:r>
          </a:p>
        </p:txBody>
      </p:sp>
      <p:sp>
        <p:nvSpPr>
          <p:cNvPr id="254" name="Shape 254"/>
          <p:cNvSpPr/>
          <p:nvPr/>
        </p:nvSpPr>
        <p:spPr>
          <a:xfrm>
            <a:off y="593650" x="1712024"/>
            <a:ext cy="374100" cx="826200"/>
          </a:xfrm>
          <a:prstGeom prst="wedgeRoundRectCallout">
            <a:avLst>
              <a:gd fmla="val 46387" name="adj1"/>
              <a:gd fmla="val 97567" name="adj2"/>
              <a:gd fmla="val 0" name="adj3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100" lang="en-US"/>
              <a:t>sorter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800" lang="en-US"/>
              <a:t>(minion1)</a:t>
            </a:r>
          </a:p>
        </p:txBody>
      </p:sp>
      <p:sp>
        <p:nvSpPr>
          <p:cNvPr id="255" name="Shape 255"/>
          <p:cNvSpPr/>
          <p:nvPr/>
        </p:nvSpPr>
        <p:spPr>
          <a:xfrm>
            <a:off y="1715925" x="77537"/>
            <a:ext cy="664499" cx="946200"/>
          </a:xfrm>
          <a:prstGeom prst="wedgeRoundRectCallout">
            <a:avLst>
              <a:gd fmla="val 36736" name="adj1"/>
              <a:gd fmla="val 75907" name="adj2"/>
              <a:gd fmla="val 0" name="adj3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000" lang="en-US"/>
              <a:t>“mapper”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1000" lang="en-US"/>
              <a:t>(re-runner on master)</a:t>
            </a:r>
          </a:p>
        </p:txBody>
      </p:sp>
      <p:sp>
        <p:nvSpPr>
          <p:cNvPr id="256" name="Shape 256"/>
          <p:cNvSpPr/>
          <p:nvPr/>
        </p:nvSpPr>
        <p:spPr>
          <a:xfrm>
            <a:off y="1252325" x="945414"/>
            <a:ext cy="2632499" cx="265800"/>
          </a:xfrm>
          <a:prstGeom prst="leftBrace">
            <a:avLst>
              <a:gd fmla="val 8333" name="adj1"/>
              <a:gd fmla="val 50000" name="adj2"/>
            </a:avLst>
          </a:prstGeom>
          <a:noFill/>
          <a:ln w="28575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7" name="Shape 257"/>
          <p:cNvCxnSpPr>
            <a:stCxn id="256" idx="0"/>
          </p:cNvCxnSpPr>
          <p:nvPr/>
        </p:nvCxnSpPr>
        <p:spPr>
          <a:xfrm>
            <a:off y="1252325" x="1211214"/>
            <a:ext cy="0" cx="7013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dot"/>
            <a:round/>
            <a:headEnd w="lg" len="lg" type="none"/>
            <a:tailEnd w="lg" len="lg" type="triangle"/>
          </a:ln>
        </p:spPr>
      </p:cxnSp>
      <p:cxnSp>
        <p:nvCxnSpPr>
          <p:cNvPr id="258" name="Shape 258"/>
          <p:cNvCxnSpPr/>
          <p:nvPr/>
        </p:nvCxnSpPr>
        <p:spPr>
          <a:xfrm>
            <a:off y="3878575" x="1030168"/>
            <a:ext cy="0" cx="56070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dot"/>
            <a:round/>
            <a:headEnd w="lg" len="lg" type="none"/>
            <a:tailEnd w="lg" len="lg" type="triangle"/>
          </a:ln>
        </p:spPr>
      </p:cxnSp>
      <p:cxnSp>
        <p:nvCxnSpPr>
          <p:cNvPr id="259" name="Shape 259"/>
          <p:cNvCxnSpPr/>
          <p:nvPr/>
        </p:nvCxnSpPr>
        <p:spPr>
          <a:xfrm>
            <a:off y="2568577" x="990666"/>
            <a:ext cy="0" cx="7874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dot"/>
            <a:round/>
            <a:headEnd w="lg" len="lg" type="none"/>
            <a:tailEnd w="lg" len="lg" type="triangle"/>
          </a:ln>
        </p:spPr>
      </p:cxnSp>
      <p:sp>
        <p:nvSpPr>
          <p:cNvPr id="260" name="Shape 260"/>
          <p:cNvSpPr/>
          <p:nvPr/>
        </p:nvSpPr>
        <p:spPr>
          <a:xfrm>
            <a:off y="1879250" x="1712024"/>
            <a:ext cy="374100" cx="826200"/>
          </a:xfrm>
          <a:prstGeom prst="wedgeRoundRectCallout">
            <a:avLst>
              <a:gd fmla="val 46387" name="adj1"/>
              <a:gd fmla="val 97567" name="adj2"/>
              <a:gd fmla="val 0" name="adj3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100" lang="en-US"/>
              <a:t>sorter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800" lang="en-US"/>
              <a:t>(minion2)</a:t>
            </a:r>
          </a:p>
        </p:txBody>
      </p:sp>
      <p:sp>
        <p:nvSpPr>
          <p:cNvPr id="261" name="Shape 261"/>
          <p:cNvSpPr/>
          <p:nvPr/>
        </p:nvSpPr>
        <p:spPr>
          <a:xfrm>
            <a:off y="3212850" x="1712024"/>
            <a:ext cy="374100" cx="826200"/>
          </a:xfrm>
          <a:prstGeom prst="wedgeRoundRectCallout">
            <a:avLst>
              <a:gd fmla="val 46387" name="adj1"/>
              <a:gd fmla="val 97567" name="adj2"/>
              <a:gd fmla="val 0" name="adj3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100" lang="en-US"/>
              <a:t>sorter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800" lang="en-US"/>
              <a:t>(minion3)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y="4412225" x="7696275"/>
            <a:ext cy="319800" cx="118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sz="700" lang="en-US" i="1">
                <a:solidFill>
                  <a:srgbClr val="FF0000"/>
                </a:solidFill>
              </a:rPr>
              <a:t>+ SaltReduce Hack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presetID="23" fill="hold" presetSubtype="16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Code Repo &amp; Layout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2593175" x="457200"/>
            <a:ext cy="500699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y="116054" x="450143"/>
            <a:ext cy="585515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code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704741" x="450143"/>
            <a:ext cy="310895" cx="5003801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275" name="Shape 275"/>
          <p:cNvSpPr/>
          <p:nvPr/>
        </p:nvSpPr>
        <p:spPr>
          <a:xfrm>
            <a:off y="1530500" x="457200"/>
            <a:ext cy="2550318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2800" lang="en-US"/>
              <a:t>git repo:</a:t>
            </a:r>
          </a:p>
          <a:p>
            <a:pPr algn="l" rtl="0" lvl="1" marR="0" indent="-285750" marL="74295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400" lang="en-US"/>
              <a:t>Apache version 2.0 license</a:t>
            </a:r>
          </a:p>
          <a:p>
            <a:pPr algn="l" rtl="0" lvl="1" marR="0" indent="-285750" marL="74295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400" lang="en-US"/>
              <a:t>https://github.com/edlane/salt-reduce.git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Code layout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701641" x="450143"/>
            <a:ext cy="3108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282" name="Shape 282"/>
          <p:cNvSpPr/>
          <p:nvPr/>
        </p:nvSpPr>
        <p:spPr>
          <a:xfrm>
            <a:off y="1530500" x="457200"/>
            <a:ext cy="2550299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3" name="Shape 283"/>
          <p:cNvGraphicFramePr/>
          <p:nvPr/>
        </p:nvGraphicFramePr>
        <p:xfrm>
          <a:off y="1132609" x="5170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{52B91B3E-1838-409D-A254-DFFF67B04125}</a:tableStyleId>
              </a:tblPr>
              <a:tblGrid>
                <a:gridCol w="1161225"/>
                <a:gridCol w="1248200"/>
                <a:gridCol w="1315125"/>
                <a:gridCol w="1020700"/>
                <a:gridCol w="746550"/>
                <a:gridCol w="2070875"/>
              </a:tblGrid>
              <a:tr h="4686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i="1"/>
                        <a:t>module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i="1"/>
                        <a:t>install path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i="1"/>
                        <a:t>purpose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i="1"/>
                        <a:t>type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i="1"/>
                        <a:t>SLOC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i="1"/>
                        <a:t>repo location</a:t>
                      </a:r>
                    </a:p>
                  </a:txBody>
                  <a:tcPr marR="91425" marB="91425" marT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rerun_runner.py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>
                          <a:solidFill>
                            <a:srgbClr val="333333"/>
                          </a:solidFill>
                        </a:rPr>
                        <a:t>/srv/salt/_runners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salt-reduce scheduler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map/reduce importer/executor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S-R framework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122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u="sng" sz="900" lang="en-US">
                          <a:solidFill>
                            <a:schemeClr val="hlink"/>
                          </a:solidFill>
                          <a:hlinkClick r:id="rId3"/>
                        </a:rPr>
                        <a:t>https://github.com/edlane/salt-reduce/blob/master/rerun/rerun_runner.py</a:t>
                      </a:r>
                    </a:p>
                  </a:txBody>
                  <a:tcPr marR="91425" marB="91425" marT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rerun_return.py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>
                          <a:solidFill>
                            <a:srgbClr val="333333"/>
                          </a:solidFill>
                        </a:rPr>
                        <a:t>/srv/salt/_returners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salt-reduce returner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sz="900" lang="en-US">
                          <a:solidFill>
                            <a:schemeClr val="dk1"/>
                          </a:solidFill>
                        </a:rPr>
                        <a:t>S-R framework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22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u="sng" sz="900" lang="en-US">
                          <a:solidFill>
                            <a:schemeClr val="hlink"/>
                          </a:solidFill>
                          <a:hlinkClick r:id="rId4"/>
                        </a:rPr>
                        <a:t>https://github.com/edlane/salt-reduce/blob/master/rerun/rerun_return.py</a:t>
                      </a:r>
                    </a:p>
                  </a:txBody>
                  <a:tcPr marR="91425" marB="91425" marT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mapper.py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>
                          <a:solidFill>
                            <a:srgbClr val="333333"/>
                          </a:solidFill>
                        </a:rPr>
                        <a:t>/srv/salt/_runners/lib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map/reducer for “normal” salt execution modules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sz="900" lang="en-US">
                          <a:solidFill>
                            <a:schemeClr val="dk1"/>
                          </a:solidFill>
                        </a:rPr>
                        <a:t>S-R framework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17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u="sng" sz="900" lang="en-US">
                          <a:solidFill>
                            <a:schemeClr val="hlink"/>
                          </a:solidFill>
                          <a:hlinkClick r:id="rId5"/>
                        </a:rPr>
                        <a:t>https://github.com/edlane/salt-reduce/blob/master/rerun/mapper.py</a:t>
                      </a:r>
                    </a:p>
                  </a:txBody>
                  <a:tcPr marR="91425" marB="91425" marT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adder.py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>
                          <a:solidFill>
                            <a:srgbClr val="333333"/>
                          </a:solidFill>
                        </a:rPr>
                        <a:t>/srv/salt/_modules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map/reduce code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sharded result code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S-R Module</a:t>
                      </a:r>
                    </a:p>
                  </a:txBody>
                  <a:tcPr marR="91425" marB="91425" marT="91425" marL="91425"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104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u="sng" sz="900" lang="en-US">
                          <a:solidFill>
                            <a:schemeClr val="hlink"/>
                          </a:solidFill>
                          <a:hlinkClick r:id="rId6"/>
                        </a:rPr>
                        <a:t>https://github.com/edlane/salt-reduce/blob/master/rerun/adder.py</a:t>
                      </a:r>
                    </a:p>
                  </a:txBody>
                  <a:tcPr marR="91425" marB="91425" marT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 i="1">
                          <a:solidFill>
                            <a:schemeClr val="accent2"/>
                          </a:solidFill>
                        </a:rPr>
                        <a:t>test.py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 i="1">
                          <a:solidFill>
                            <a:schemeClr val="accent2"/>
                          </a:solidFill>
                        </a:rPr>
                        <a:t>“salt core”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 i="1">
                          <a:solidFill>
                            <a:schemeClr val="accent2"/>
                          </a:solidFill>
                        </a:rPr>
                        <a:t>salt-reduce API / CLI</a:t>
                      </a:r>
                    </a:p>
                  </a:txBody>
                  <a:tcPr marR="91425" marB="91425" marT="91425" marL="91425"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 i="1">
                          <a:solidFill>
                            <a:schemeClr val="accent2"/>
                          </a:solidFill>
                        </a:rPr>
                        <a:t>“salt core”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</a:txBody>
                  <a:tcPr marR="91425" marB="91425" marT="91425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284" name="Shape 284"/>
          <p:cNvSpPr/>
          <p:nvPr/>
        </p:nvSpPr>
        <p:spPr>
          <a:xfrm rot="-220421">
            <a:off y="1932914" x="2550969"/>
            <a:ext cy="1559003" cx="448048"/>
          </a:xfrm>
          <a:custGeom>
            <a:pathLst>
              <a:path w="8813" extrusionOk="0" h="66099">
                <a:moveTo>
                  <a:pt y="66099" x="7062"/>
                </a:moveTo>
                <a:cubicBezTo>
                  <a:pt y="46962" x="-3873"/>
                  <a:pt y="19718" x="-1034"/>
                  <a:pt y="0" x="8813"/>
                </a:cubicBezTo>
              </a:path>
            </a:pathLst>
          </a:custGeom>
          <a:noFill/>
          <a:ln w="76200" cap="flat">
            <a:solidFill>
              <a:srgbClr val="FF0000"/>
            </a:solidFill>
            <a:prstDash val="solid"/>
            <a:round/>
            <a:headEnd w="lg" len="lg" type="triangle"/>
            <a:tailEnd w="lg" len="lg" type="none"/>
          </a:ln>
        </p:spPr>
      </p:sp>
      <p:sp>
        <p:nvSpPr>
          <p:cNvPr id="285" name="Shape 285"/>
          <p:cNvSpPr/>
          <p:nvPr/>
        </p:nvSpPr>
        <p:spPr>
          <a:xfrm>
            <a:off y="2155900" x="1378900"/>
            <a:ext cy="492300" cx="1070999"/>
          </a:xfrm>
          <a:prstGeom prst="wedgeEllipseCallout">
            <a:avLst>
              <a:gd fmla="val 55247" name="adj1"/>
              <a:gd fmla="val 85598" name="adj2"/>
            </a:avLst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100" lang="en-US"/>
              <a:t>“Imports</a:t>
            </a:r>
          </a:p>
          <a:p>
            <a:pPr algn="ctr">
              <a:spcBef>
                <a:spcPts val="0"/>
              </a:spcBef>
              <a:buNone/>
            </a:pPr>
            <a:r>
              <a:rPr sz="1100" lang="en-US"/>
              <a:t>from”</a:t>
            </a:r>
          </a:p>
        </p:txBody>
      </p:sp>
      <p:sp>
        <p:nvSpPr>
          <p:cNvPr id="286" name="Shape 286"/>
          <p:cNvSpPr/>
          <p:nvPr/>
        </p:nvSpPr>
        <p:spPr>
          <a:xfrm>
            <a:off y="3313499" x="2955900"/>
            <a:ext cy="271875" cx="1071023"/>
          </a:xfrm>
          <a:custGeom>
            <a:pathLst>
              <a:path w="41217" extrusionOk="0" h="10875">
                <a:moveTo>
                  <a:pt y="6582" x="0"/>
                </a:moveTo>
                <a:cubicBezTo>
                  <a:pt y="12691" x="1524"/>
                  <a:pt y="9898" x="12201"/>
                  <a:pt y="10595" x="18460"/>
                </a:cubicBezTo>
                <a:cubicBezTo>
                  <a:pt y="11459" x="26223"/>
                  <a:pt y="9887" x="44540"/>
                  <a:pt y="3104" x="40666"/>
                </a:cubicBezTo>
                <a:cubicBezTo>
                  <a:pt y="-483" x="38616"/>
                  <a:pt y="161" x="32758"/>
                  <a:pt y="161" x="28627"/>
                </a:cubicBezTo>
                <a:cubicBezTo>
                  <a:pt y="161" x="21109"/>
                  <a:pt y="55" x="13405"/>
                  <a:pt y="2034" x="6153"/>
                </a:cubicBezTo>
                <a:cubicBezTo>
                  <a:pt y="2639" x="3932"/>
                  <a:pt y="5318" x="2717"/>
                  <a:pt y="6047" x="535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287" name="Shape 287"/>
          <p:cNvSpPr/>
          <p:nvPr/>
        </p:nvSpPr>
        <p:spPr>
          <a:xfrm>
            <a:off y="1773700" x="2860825"/>
            <a:ext cy="271875" cx="1071023"/>
          </a:xfrm>
          <a:custGeom>
            <a:pathLst>
              <a:path w="41217" extrusionOk="0" h="10875">
                <a:moveTo>
                  <a:pt y="6582" x="0"/>
                </a:moveTo>
                <a:cubicBezTo>
                  <a:pt y="12691" x="1524"/>
                  <a:pt y="9898" x="12201"/>
                  <a:pt y="10595" x="18460"/>
                </a:cubicBezTo>
                <a:cubicBezTo>
                  <a:pt y="11459" x="26223"/>
                  <a:pt y="9887" x="44540"/>
                  <a:pt y="3104" x="40666"/>
                </a:cubicBezTo>
                <a:cubicBezTo>
                  <a:pt y="-483" x="38616"/>
                  <a:pt y="161" x="32758"/>
                  <a:pt y="161" x="28627"/>
                </a:cubicBezTo>
                <a:cubicBezTo>
                  <a:pt y="161" x="21109"/>
                  <a:pt y="55" x="13405"/>
                  <a:pt y="2034" x="6153"/>
                </a:cubicBezTo>
                <a:cubicBezTo>
                  <a:pt y="2639" x="3932"/>
                  <a:pt y="5318" x="2717"/>
                  <a:pt y="6047" x="535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Open Issues / Todo(s)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2593175" x="457200"/>
            <a:ext cy="500699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Todo(s)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704741" x="450143"/>
            <a:ext cy="3108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300" name="Shape 300"/>
          <p:cNvSpPr/>
          <p:nvPr/>
        </p:nvSpPr>
        <p:spPr>
          <a:xfrm>
            <a:off y="952500" x="457200"/>
            <a:ext cy="3338099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-2794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1800" lang="en-US"/>
              <a:t>Replace “test.arg” hack with a purpose built utility</a:t>
            </a:r>
          </a:p>
          <a:p>
            <a:pPr algn="l" rtl="0" lvl="0" marR="0" indent="-2794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Multi re-runner support</a:t>
            </a:r>
          </a:p>
          <a:p>
            <a:pPr algn="l" rtl="0" lvl="0" marR="0" indent="-2794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Single “load &amp; go” command interface</a:t>
            </a:r>
          </a:p>
          <a:p>
            <a:pPr algn="l" rtl="0" lvl="0" marR="0" indent="-2794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More, better stats</a:t>
            </a:r>
          </a:p>
          <a:p>
            <a:pPr algn="l" rtl="0" lvl="0" marR="0" indent="-2794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Load limiting mapper</a:t>
            </a:r>
          </a:p>
          <a:p>
            <a:pPr algn="l" rtl="0" lvl="0" marR="0" indent="-2794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Dashboard</a:t>
            </a:r>
          </a:p>
          <a:p>
            <a:pPr algn="l" rtl="0" lvl="0" marR="0" indent="-2794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1800" lang="en-US"/>
              <a:t>Automatic reducer fail-over</a:t>
            </a:r>
          </a:p>
          <a:p>
            <a:pPr algn="l" rtl="0" lvl="0" marR="0" indent="-2794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1800" lang="en-US"/>
              <a:t>Additional controls (pause, reset, …)</a:t>
            </a:r>
          </a:p>
          <a:p>
            <a:pPr algn="l" rtl="0" lvl="0" marR="0" indent="-2794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tag-oriented combiner layer (more like “real” map-reducers)</a:t>
            </a:r>
          </a:p>
          <a:p>
            <a:pPr algn="l" rtl="0" lvl="0" marR="0" indent="-2794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1800" lang="en-US"/>
              <a:t>...</a:t>
            </a:r>
          </a:p>
          <a:p>
            <a:pPr algn="l" rtl="0" lvl="0" marR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l" rtl="0" lvl="0" marR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questions/ feedback?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y="2593175" x="457200"/>
            <a:ext cy="500699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salt-reduce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2593175" x="457200"/>
            <a:ext cy="500699" cx="55637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 implementing map-reduce workflows in salt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/>
          <p:nvPr/>
        </p:nvSpPr>
        <p:spPr>
          <a:xfrm>
            <a:off y="2073860" x="410539"/>
            <a:ext cy="486300" cx="55121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strike="noStrike" u="none" b="1" cap="none" baseline="0" sz="28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</a:p>
        </p:txBody>
      </p:sp>
      <p:sp>
        <p:nvSpPr>
          <p:cNvPr id="312" name="Shape 312"/>
          <p:cNvSpPr/>
          <p:nvPr/>
        </p:nvSpPr>
        <p:spPr>
          <a:xfrm>
            <a:off y="3293060" x="410539"/>
            <a:ext cy="288899" cx="55121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Please provide session feedback in the SaltConf15 mobile app</a:t>
            </a:r>
          </a:p>
        </p:txBody>
      </p:sp>
      <p:sp>
        <p:nvSpPr>
          <p:cNvPr id="313" name="Shape 313"/>
          <p:cNvSpPr/>
          <p:nvPr/>
        </p:nvSpPr>
        <p:spPr>
          <a:xfrm>
            <a:off y="4512262" x="410539"/>
            <a:ext cy="288899" cx="55121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#SaltConf15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Performance and Code Metrics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y="2593175" x="457200"/>
            <a:ext cy="500699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metrics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704741" x="450143"/>
            <a:ext cy="3108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326" name="Shape 326"/>
          <p:cNvSpPr/>
          <p:nvPr/>
        </p:nvSpPr>
        <p:spPr>
          <a:xfrm>
            <a:off y="1530500" x="457200"/>
            <a:ext cy="2550299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latin typeface="Arial"/>
                <a:ea typeface="Arial"/>
                <a:cs typeface="Arial"/>
                <a:sym typeface="Arial"/>
              </a:rPr>
              <a:t>Click to edit Master text styles</a:t>
            </a:r>
          </a:p>
          <a:p>
            <a:pPr algn="l" rtl="0" lvl="1" marR="0" indent="-285750" marL="74295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trike="noStrike" u="none" b="0" cap="none" baseline="0" sz="2400" lang="en-US" i="0">
                <a:latin typeface="Arial"/>
                <a:ea typeface="Arial"/>
                <a:cs typeface="Arial"/>
                <a:sym typeface="Arial"/>
              </a:rPr>
              <a:t>Second level</a:t>
            </a:r>
          </a:p>
          <a:p>
            <a:pPr algn="l" rtl="0" lvl="2" marR="0" indent="-228600" marL="114300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latin typeface="Arial"/>
                <a:ea typeface="Arial"/>
                <a:cs typeface="Arial"/>
                <a:sym typeface="Arial"/>
              </a:rPr>
              <a:t>Third level</a:t>
            </a:r>
          </a:p>
          <a:p>
            <a:pPr algn="l" rtl="0" lvl="3" marR="0" indent="-228600" marL="160020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trike="noStrike" u="none" b="0" cap="none" baseline="0" sz="1800" lang="en-US" i="0">
                <a:latin typeface="Arial"/>
                <a:ea typeface="Arial"/>
                <a:cs typeface="Arial"/>
                <a:sym typeface="Arial"/>
              </a:rPr>
              <a:t>Fourth level</a:t>
            </a:r>
          </a:p>
          <a:p>
            <a:pPr algn="l" rtl="0" lvl="4" marR="0" indent="-228600" marL="205740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»"/>
            </a:pPr>
            <a:r>
              <a:rPr strike="noStrike" u="none" b="0" cap="none" baseline="0" sz="1800" lang="en-US" i="0">
                <a:latin typeface="Arial"/>
                <a:ea typeface="Arial"/>
                <a:cs typeface="Arial"/>
                <a:sym typeface="Arial"/>
              </a:rPr>
              <a:t>Fifth level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3200" lang="en-US" i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Transition slide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y="2593175" x="457200"/>
            <a:ext cy="500699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Font typeface="Arial"/>
              <a:buNone/>
            </a:pPr>
            <a:r>
              <a:t/>
            </a:r>
            <a:endParaRPr strike="noStrike" u="none" b="0" cap="none" baseline="0" sz="2000" i="1">
              <a:solidFill>
                <a:srgbClr val="3FA3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3200" lang="en-US" i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Content slide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y="704741" x="450143"/>
            <a:ext cy="3108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Font typeface="Arial"/>
              <a:buNone/>
            </a:pPr>
            <a:r>
              <a:t/>
            </a:r>
            <a:endParaRPr strike="noStrike" u="none" b="0" cap="none" baseline="0" sz="1513" i="1">
              <a:solidFill>
                <a:srgbClr val="3FA3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y="1530500" x="457200"/>
            <a:ext cy="2550299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latin typeface="Arial"/>
                <a:ea typeface="Arial"/>
                <a:cs typeface="Arial"/>
                <a:sym typeface="Arial"/>
              </a:rPr>
              <a:t>Click to edit Master text styles</a:t>
            </a:r>
          </a:p>
          <a:p>
            <a:pPr algn="l" rtl="0" lvl="1" marR="0" indent="-285750" marL="74295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trike="noStrike" u="none" b="0" cap="none" baseline="0" sz="2400" lang="en-US" i="0">
                <a:latin typeface="Arial"/>
                <a:ea typeface="Arial"/>
                <a:cs typeface="Arial"/>
                <a:sym typeface="Arial"/>
              </a:rPr>
              <a:t>Second level</a:t>
            </a:r>
          </a:p>
          <a:p>
            <a:pPr algn="l" rtl="0" lvl="2" marR="0" indent="-228600" marL="114300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latin typeface="Arial"/>
                <a:ea typeface="Arial"/>
                <a:cs typeface="Arial"/>
                <a:sym typeface="Arial"/>
              </a:rPr>
              <a:t>Third level</a:t>
            </a:r>
          </a:p>
          <a:p>
            <a:pPr algn="l" rtl="0" lvl="3" marR="0" indent="-228600" marL="160020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trike="noStrike" u="none" b="0" cap="none" baseline="0" sz="1800" lang="en-US" i="0">
                <a:latin typeface="Arial"/>
                <a:ea typeface="Arial"/>
                <a:cs typeface="Arial"/>
                <a:sym typeface="Arial"/>
              </a:rPr>
              <a:t>Fourth level</a:t>
            </a:r>
          </a:p>
          <a:p>
            <a:pPr algn="l" rtl="0" lvl="4" marR="0" indent="-228600" marL="205740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»"/>
            </a:pPr>
            <a:r>
              <a:rPr strike="noStrike" u="none" b="0" cap="none" baseline="0" sz="1800" lang="en-US" i="0">
                <a:latin typeface="Arial"/>
                <a:ea typeface="Arial"/>
                <a:cs typeface="Arial"/>
                <a:sym typeface="Arial"/>
              </a:rPr>
              <a:t>Fifth level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07650" x="381000"/>
            <a:ext cy="585599" cx="66803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Why Salt-Reduce?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2593167" x="267294"/>
            <a:ext cy="1410600" cx="77720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>
              <a:spcBef>
                <a:spcPts val="0"/>
              </a:spcBef>
              <a:buNone/>
            </a:pPr>
            <a:r>
              <a:rPr sz="2000" lang="en-US" i="1">
                <a:solidFill>
                  <a:srgbClr val="3FA3D9"/>
                </a:solidFill>
              </a:rPr>
              <a:t>...salt is embedded in the data center and can reach the edges.</a:t>
            </a:r>
          </a:p>
          <a:p>
            <a:pPr rtl="0">
              <a:spcBef>
                <a:spcPts val="0"/>
              </a:spcBef>
              <a:buNone/>
            </a:pPr>
            <a:r>
              <a:rPr sz="2000" lang="en-US" i="1">
                <a:solidFill>
                  <a:srgbClr val="3FA3D9"/>
                </a:solidFill>
              </a:rPr>
              <a:t>...you already know how to use it</a:t>
            </a:r>
          </a:p>
          <a:p>
            <a:pPr rtl="0">
              <a:spcBef>
                <a:spcPts val="0"/>
              </a:spcBef>
              <a:buNone/>
            </a:pPr>
            <a:r>
              <a:rPr sz="2000" lang="en-US" i="1">
                <a:solidFill>
                  <a:srgbClr val="3FA3D9"/>
                </a:solidFill>
              </a:rPr>
              <a:t>...devops should get to play with big data too :-)</a:t>
            </a:r>
          </a:p>
          <a:p>
            <a:pPr algn="l" rtl="0" lvl="0" marR="0">
              <a:spcBef>
                <a:spcPts val="0"/>
              </a:spcBef>
              <a:buNone/>
            </a:pPr>
            <a:r>
              <a:t/>
            </a:r>
            <a:endParaRPr sz="2000" i="1">
              <a:solidFill>
                <a:srgbClr val="3FA3D9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/>
        </p:nvSpPr>
        <p:spPr>
          <a:xfrm>
            <a:off y="10936" x="5843887"/>
            <a:ext cy="1039799" cx="2252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2 scheduler patterns...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552349" x="450150"/>
            <a:ext cy="2724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597676" x="525306"/>
            <a:ext cy="605100" cx="295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1800" lang="en-US"/>
              <a:t>targeted</a:t>
            </a:r>
          </a:p>
          <a:p>
            <a:pPr algn="ctr">
              <a:spcBef>
                <a:spcPts val="0"/>
              </a:spcBef>
              <a:buNone/>
            </a:pPr>
            <a:r>
              <a:rPr sz="1800" lang="en-US"/>
              <a:t>“one and done”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530855" x="4663510"/>
            <a:ext cy="605100" cx="295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1800" lang="en-US"/>
              <a:t>“batch and pool”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800" lang="en-US"/>
              <a:t>“work queue on a cluster”</a:t>
            </a:r>
          </a:p>
        </p:txBody>
      </p:sp>
      <p:sp>
        <p:nvSpPr>
          <p:cNvPr id="74" name="Shape 74"/>
          <p:cNvSpPr/>
          <p:nvPr/>
        </p:nvSpPr>
        <p:spPr>
          <a:xfrm>
            <a:off y="1513200" x="606176"/>
            <a:ext cy="564299" cx="936899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y="1635945" x="742114"/>
            <a:ext cy="564299" cx="936899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y="1758691" x="878051"/>
            <a:ext cy="564299" cx="936899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y="1881436" x="1013989"/>
            <a:ext cy="564299" cx="936899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y="1355204" x="4516777"/>
            <a:ext cy="548399" cx="910800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y="1474530" x="4648930"/>
            <a:ext cy="548399" cx="910800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y="1593857" x="4781084"/>
            <a:ext cy="548399" cx="910800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y="2185775" x="4964950"/>
            <a:ext cy="71700" cx="81900"/>
          </a:xfrm>
          <a:prstGeom prst="flowChartConnector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y="2273114" x="5083346"/>
            <a:ext cy="71700" cx="81900"/>
          </a:xfrm>
          <a:prstGeom prst="flowChartConnector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y="1536183" x="2600855"/>
            <a:ext cy="283098" cx="420115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y="1728447" x="2809816"/>
            <a:ext cy="283098" cx="420115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y="1920712" x="3018777"/>
            <a:ext cy="283098" cx="420115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y="2112976" x="3227738"/>
            <a:ext cy="283098" cx="420115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y="1474530" x="6803701"/>
            <a:ext cy="196777" cx="306399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y="1608170" x="6956100"/>
            <a:ext cy="196777" cx="306399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y="1741811" x="7108500"/>
            <a:ext cy="196777" cx="306399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y="1875451" x="7260900"/>
            <a:ext cy="196777" cx="306399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y="2009091" x="7413300"/>
            <a:ext cy="196777" cx="306399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>
            <a:off y="1697525" x="1857950"/>
            <a:ext cy="0" cx="5750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3" name="Shape 93"/>
          <p:cNvCxnSpPr/>
          <p:nvPr/>
        </p:nvCxnSpPr>
        <p:spPr>
          <a:xfrm>
            <a:off y="1892725" x="2053200"/>
            <a:ext cy="0" cx="5750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4" name="Shape 94"/>
          <p:cNvCxnSpPr/>
          <p:nvPr/>
        </p:nvCxnSpPr>
        <p:spPr>
          <a:xfrm>
            <a:off y="2087925" x="2248449"/>
            <a:ext cy="0" cx="5750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5" name="Shape 95"/>
          <p:cNvCxnSpPr/>
          <p:nvPr/>
        </p:nvCxnSpPr>
        <p:spPr>
          <a:xfrm>
            <a:off y="2283125" x="2443699"/>
            <a:ext cy="0" cx="5750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6" name="Shape 96"/>
          <p:cNvCxnSpPr/>
          <p:nvPr/>
        </p:nvCxnSpPr>
        <p:spPr>
          <a:xfrm>
            <a:off y="1572929" x="6098245"/>
            <a:ext cy="0" cx="5187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7" name="Shape 97"/>
          <p:cNvCxnSpPr/>
          <p:nvPr/>
        </p:nvCxnSpPr>
        <p:spPr>
          <a:xfrm>
            <a:off y="1706569" x="6250645"/>
            <a:ext cy="0" cx="5187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8" name="Shape 98"/>
          <p:cNvCxnSpPr/>
          <p:nvPr/>
        </p:nvCxnSpPr>
        <p:spPr>
          <a:xfrm>
            <a:off y="1840210" x="6403044"/>
            <a:ext cy="0" cx="5187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9" name="Shape 99"/>
          <p:cNvCxnSpPr/>
          <p:nvPr/>
        </p:nvCxnSpPr>
        <p:spPr>
          <a:xfrm>
            <a:off y="1973850" x="6555445"/>
            <a:ext cy="0" cx="5187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0" name="Shape 100"/>
          <p:cNvCxnSpPr/>
          <p:nvPr/>
        </p:nvCxnSpPr>
        <p:spPr>
          <a:xfrm>
            <a:off y="2107490" x="6707845"/>
            <a:ext cy="0" cx="5187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1" name="Shape 101"/>
          <p:cNvSpPr txBox="1"/>
          <p:nvPr/>
        </p:nvSpPr>
        <p:spPr>
          <a:xfrm>
            <a:off y="2642875" x="689450"/>
            <a:ext cy="548399" cx="300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2400" lang="en-US"/>
              <a:t>#tasks </a:t>
            </a:r>
            <a:r>
              <a:rPr b="1" sz="3000" lang="en-US">
                <a:solidFill>
                  <a:srgbClr val="FF0000"/>
                </a:solidFill>
              </a:rPr>
              <a:t>=</a:t>
            </a:r>
            <a:r>
              <a:rPr b="1" sz="2400" lang="en-US"/>
              <a:t> #workers</a:t>
            </a:r>
          </a:p>
          <a:p>
            <a:pPr algn="ctr">
              <a:spcBef>
                <a:spcPts val="0"/>
              </a:spcBef>
              <a:buNone/>
            </a:pPr>
            <a:r>
              <a:rPr b="1" sz="1100" lang="en-US">
                <a:solidFill>
                  <a:schemeClr val="dk1"/>
                </a:solidFill>
              </a:rPr>
              <a:t>(task is targeted at worker)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y="1724517" x="4817596"/>
            <a:ext cy="272400" cx="839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Task3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y="3098875" x="4727650"/>
            <a:ext cy="548399" cx="309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2400" lang="en-US"/>
              <a:t>#tasks </a:t>
            </a:r>
            <a:r>
              <a:rPr b="1" sz="3000" lang="en-US">
                <a:solidFill>
                  <a:srgbClr val="FF0000"/>
                </a:solidFill>
              </a:rPr>
              <a:t>≠</a:t>
            </a:r>
            <a:r>
              <a:rPr b="1" sz="2400" lang="en-US"/>
              <a:t> #workers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1100" lang="en-US"/>
              <a:t>(any </a:t>
            </a:r>
            <a:r>
              <a:rPr b="1" sz="1100" lang="en-US" i="1"/>
              <a:t>available </a:t>
            </a:r>
            <a:r>
              <a:rPr b="1" sz="1100" lang="en-US"/>
              <a:t>worker will do)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y="875500" x="4267200"/>
            <a:ext cy="35355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05" name="Shape 105"/>
          <p:cNvSpPr txBox="1"/>
          <p:nvPr/>
        </p:nvSpPr>
        <p:spPr>
          <a:xfrm>
            <a:off y="2057130" x="1106725"/>
            <a:ext cy="243600" cx="75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/>
              <a:t>Task 4</a:t>
            </a:r>
          </a:p>
        </p:txBody>
      </p:sp>
      <p:sp>
        <p:nvSpPr>
          <p:cNvPr id="106" name="Shape 106"/>
          <p:cNvSpPr/>
          <p:nvPr/>
        </p:nvSpPr>
        <p:spPr>
          <a:xfrm>
            <a:off y="1288698" x="3312841"/>
            <a:ext cy="376799" cx="720599"/>
          </a:xfrm>
          <a:prstGeom prst="wedgeRoundRectCallout">
            <a:avLst>
              <a:gd fmla="val -37422" name="adj1"/>
              <a:gd fmla="val 90084" name="adj2"/>
              <a:gd fmla="val 0" name="adj3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-US"/>
              <a:t>worker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-US"/>
              <a:t>1-4</a:t>
            </a:r>
          </a:p>
        </p:txBody>
      </p:sp>
      <p:sp>
        <p:nvSpPr>
          <p:cNvPr id="107" name="Shape 107"/>
          <p:cNvSpPr/>
          <p:nvPr/>
        </p:nvSpPr>
        <p:spPr>
          <a:xfrm rot="1882706">
            <a:off y="1396733" x="6477176"/>
            <a:ext cy="935690" cx="1514149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y="2528618" x="6519983"/>
            <a:ext cy="376799" cx="720599"/>
          </a:xfrm>
          <a:prstGeom prst="wedgeRoundRectCallout">
            <a:avLst>
              <a:gd fmla="val 17157" name="adj1"/>
              <a:gd fmla="val -116972" name="adj2"/>
              <a:gd fmla="val 0" name="adj3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-US"/>
              <a:t>cluster</a:t>
            </a:r>
          </a:p>
        </p:txBody>
      </p:sp>
      <p:sp>
        <p:nvSpPr>
          <p:cNvPr id="109" name="Shape 109"/>
          <p:cNvSpPr/>
          <p:nvPr/>
        </p:nvSpPr>
        <p:spPr>
          <a:xfrm>
            <a:off y="2362891" x="5200218"/>
            <a:ext cy="548399" cx="910800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y="2493669" x="5240652"/>
            <a:ext cy="272400" cx="839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/>
              <a:t>Task 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y="3423825" x="739550"/>
            <a:ext cy="977100" cx="329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u="sng" b="1" lang="en-US">
                <a:solidFill>
                  <a:schemeClr val="dk1"/>
                </a:solidFill>
              </a:rPr>
              <a:t>Examples: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/>
              <a:t>intra-machine-provisioning, </a:t>
            </a: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/>
              <a:t>surveys, </a:t>
            </a: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/>
              <a:t>audits, </a:t>
            </a: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>
                <a:solidFill>
                  <a:schemeClr val="dk1"/>
                </a:solidFill>
              </a:rPr>
              <a:t>intra-machine-orchestration,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3871449" x="4781075"/>
            <a:ext cy="740999" cx="329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u="sng" b="1" lang="en-US">
                <a:solidFill>
                  <a:schemeClr val="dk1"/>
                </a:solidFill>
              </a:rPr>
              <a:t>Examples: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>
                <a:solidFill>
                  <a:schemeClr val="dk1"/>
                </a:solidFill>
              </a:rPr>
              <a:t>inter-machine-orchestration, 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>
                <a:solidFill>
                  <a:schemeClr val="dk1"/>
                </a:solidFill>
              </a:rPr>
              <a:t>hadoop-map-reduce, 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>
                <a:solidFill>
                  <a:schemeClr val="dk1"/>
                </a:solidFill>
              </a:rPr>
              <a:t>cloud-provisioning, 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>
                <a:solidFill>
                  <a:schemeClr val="dk1"/>
                </a:solidFill>
              </a:rPr>
              <a:t>migrations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why? (cont)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704741" x="450143"/>
            <a:ext cy="3108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119" name="Shape 119"/>
          <p:cNvSpPr/>
          <p:nvPr/>
        </p:nvSpPr>
        <p:spPr>
          <a:xfrm>
            <a:off y="1115825" x="450150"/>
            <a:ext cy="3245099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2800" lang="en-US"/>
              <a:t>Potential future </a:t>
            </a:r>
            <a:r>
              <a:rPr sz="2800" lang="en-US" i="1"/>
              <a:t>DevOps</a:t>
            </a:r>
            <a:r>
              <a:rPr sz="2800" lang="en-US"/>
              <a:t> uses for salt-reduce:</a:t>
            </a:r>
          </a:p>
          <a:p>
            <a:pPr algn="l" rtl="0" lvl="1" marR="0" indent="-311150" marL="74295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800" lang="en-US"/>
              <a:t>service monitoring</a:t>
            </a:r>
          </a:p>
          <a:p>
            <a:pPr algn="l" rtl="0" lvl="1" marR="0" indent="-311150" marL="74295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800" lang="en-US"/>
              <a:t>pentest botnets</a:t>
            </a:r>
          </a:p>
          <a:p>
            <a:pPr algn="l" rtl="0" lvl="1" marR="0" indent="-311150" marL="74295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800" lang="en-US">
                <a:solidFill>
                  <a:schemeClr val="dk1"/>
                </a:solidFill>
              </a:rPr>
              <a:t>mass emailers</a:t>
            </a:r>
          </a:p>
          <a:p>
            <a:pPr algn="l" rtl="0" lvl="1" marR="0" indent="-311150" marL="74295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800" lang="en-US"/>
              <a:t>web crawlers</a:t>
            </a:r>
          </a:p>
          <a:p>
            <a:pPr algn="l" rtl="0" lvl="1" marR="0" indent="-311150" marL="74295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800" lang="en-US">
                <a:solidFill>
                  <a:schemeClr val="dk1"/>
                </a:solidFill>
              </a:rPr>
              <a:t>migration cluster (cloud &amp; platform)</a:t>
            </a:r>
          </a:p>
          <a:p>
            <a:pPr algn="l" rtl="0" lvl="1" marR="0" indent="-311150" marL="7429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sz="2800" lang="en-US">
                <a:solidFill>
                  <a:schemeClr val="dk1"/>
                </a:solidFill>
              </a:rPr>
              <a:t>orchestration cluster (cloud &amp; platform)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Map-Reduce Overview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2593175" x="457200"/>
            <a:ext cy="500699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73725" x="892200"/>
            <a:ext cy="4333850" cx="693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y="0" x="6288000"/>
            <a:ext cy="962699" cx="1232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2400" lang="en-US">
                <a:solidFill>
                  <a:srgbClr val="404040"/>
                </a:solidFill>
              </a:rPr>
              <a:t>overview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000" lang="en-US">
                <a:solidFill>
                  <a:srgbClr val="404040"/>
                </a:solidFill>
              </a:rPr>
              <a:t>overview (cont)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704741" x="450143"/>
            <a:ext cy="3108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139" name="Shape 139"/>
          <p:cNvSpPr/>
          <p:nvPr/>
        </p:nvSpPr>
        <p:spPr>
          <a:xfrm>
            <a:off y="1530500" x="457200"/>
            <a:ext cy="2706900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50000"/>
              <a:buFont typeface="Arial"/>
              <a:buChar char="●"/>
            </a:pPr>
            <a:r>
              <a:rPr sz="2800" lang="en-US"/>
              <a:t>some further reading: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u="sng" lang="en-US">
                <a:solidFill>
                  <a:schemeClr val="hlink"/>
                </a:solidFill>
                <a:hlinkClick r:id="rId3"/>
              </a:rPr>
              <a:t>http://research.google.com/archive/mapreduce.html</a:t>
            </a:r>
            <a:r>
              <a:rPr lang="en-US"/>
              <a:t> (“The Paper”)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u="sng" lang="en-US">
                <a:solidFill>
                  <a:schemeClr val="hlink"/>
                </a:solidFill>
                <a:hlinkClick r:id="rId4"/>
              </a:rPr>
              <a:t>https://highlyscalable.wordpress.com/2012/02/01/mapreduce-patterns/</a:t>
            </a:r>
            <a:r>
              <a:rPr lang="en-US"/>
              <a:t> (blog)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u="sng" lang="en-US">
                <a:solidFill>
                  <a:schemeClr val="hlink"/>
                </a:solidFill>
                <a:hlinkClick r:id="rId5"/>
              </a:rPr>
              <a:t>http://shop.oreilly.com/product/0636920025122.do</a:t>
            </a:r>
            <a:r>
              <a:rPr lang="en-US"/>
              <a:t>  (book)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Project Goals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… </a:t>
            </a:r>
            <a:r>
              <a:rPr b="1" sz="2400" lang="en-US">
                <a:solidFill>
                  <a:srgbClr val="404040"/>
                </a:solidFill>
              </a:rPr>
              <a:t>and non-goals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2593175" x="457200"/>
            <a:ext cy="500699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