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7C275B-6A26-49CE-AACB-51ABA6F30B8A}">
  <a:tblStyle styleName="Table_0" styleId="{647C275B-6A26-49CE-AACB-51ABA6F30B8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7999"/>
              </a:lnSpc>
              <a:spcBef>
                <a:spcPts val="0"/>
              </a:spcBef>
              <a:defRPr/>
            </a:lvl1pPr>
            <a:lvl2pPr algn="l" rtl="0" marR="0" indent="228600" marL="0">
              <a:lnSpc>
                <a:spcPct val="117999"/>
              </a:lnSpc>
              <a:spcBef>
                <a:spcPts val="0"/>
              </a:spcBef>
              <a:defRPr/>
            </a:lvl2pPr>
            <a:lvl3pPr algn="l" rtl="0" marR="0" indent="457200" marL="0">
              <a:lnSpc>
                <a:spcPct val="117999"/>
              </a:lnSpc>
              <a:spcBef>
                <a:spcPts val="0"/>
              </a:spcBef>
              <a:defRPr/>
            </a:lvl3pPr>
            <a:lvl4pPr algn="l" rtl="0" marR="0" indent="685800" marL="0">
              <a:lnSpc>
                <a:spcPct val="117999"/>
              </a:lnSpc>
              <a:spcBef>
                <a:spcPts val="0"/>
              </a:spcBef>
              <a:defRPr/>
            </a:lvl4pPr>
            <a:lvl5pPr algn="l" rtl="0" marR="0" indent="914400" marL="0">
              <a:lnSpc>
                <a:spcPct val="117999"/>
              </a:lnSpc>
              <a:spcBef>
                <a:spcPts val="0"/>
              </a:spcBef>
              <a:defRPr/>
            </a:lvl5pPr>
            <a:lvl6pPr algn="l" rtl="0" marR="0" indent="1143000" marL="0">
              <a:lnSpc>
                <a:spcPct val="117999"/>
              </a:lnSpc>
              <a:spcBef>
                <a:spcPts val="0"/>
              </a:spcBef>
              <a:defRPr/>
            </a:lvl6pPr>
            <a:lvl7pPr algn="l" rtl="0" marR="0" indent="1371600" marL="0">
              <a:lnSpc>
                <a:spcPct val="117999"/>
              </a:lnSpc>
              <a:spcBef>
                <a:spcPts val="0"/>
              </a:spcBef>
              <a:defRPr/>
            </a:lvl7pPr>
            <a:lvl8pPr algn="l" rtl="0" marR="0" indent="1600200" marL="0">
              <a:lnSpc>
                <a:spcPct val="117999"/>
              </a:lnSpc>
              <a:spcBef>
                <a:spcPts val="0"/>
              </a:spcBef>
              <a:defRPr/>
            </a:lvl8pPr>
            <a:lvl9pPr algn="l" rtl="0" marR="0" indent="1828800" marL="0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bootstrap and control using “test.arg”.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running as non-root user.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that “mapper” actually runs multiple executable modules on a single minion concurrently because it uses the JID created by the test.arg “run” command.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discuss method of embedding mapper into the salt-execution module.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remember to repeat the question</a:t>
            </a: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Why should data scientists have all the fun?  DevOps has big data problems also.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be careful to not oversale salt-reduce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David Hilton’s bioinformatics homework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“survey” salt-runner approach vs. a “salt-reduce” one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disclose that “survey” fails to preprocess the hash digest of results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motivations for “in-situ” processing of log data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the data and avoid bottle necking on IO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available computers/cores.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migrations “work-to-do” scheduler.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config management assumes WTD = (# of Machines to be configured) by definition.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>
                <a:solidFill>
                  <a:schemeClr val="dk1"/>
                </a:solidFill>
              </a:rPr>
              <a:t>map-reduce assumes (WTD-batch-size) ≠ (# of machines)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problem of sorting all the log files in a data center according to the HTTP errors generated in the past few months -- this is potentially a big data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TCO of adding yet another map-reduce framework to your workflow.</a:t>
            </a:r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formulas (states)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modules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runners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returners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developed custom outputter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for running salt as “non-root”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 in general?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3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4.pn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9" name="Shape 9"/>
          <p:cNvCxnSpPr/>
          <p:nvPr/>
        </p:nvCxnSpPr>
        <p:spPr>
          <a:xfrm rot="10800000" flipH="1">
            <a:off y="1808234" x="539729"/>
            <a:ext cy="164" cx="437510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3831" x="542675"/>
            <a:ext cy="1200226" cx="567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0" x="6629400"/>
            <a:ext cy="3600450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4780" x="457200"/>
            <a:ext cy="4576764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07660" x="457200"/>
            <a:ext cy="585515" cx="64925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593175" x="457200"/>
            <a:ext cy="1786572" cx="500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400"/>
              </a:spcBef>
              <a:buClr>
                <a:srgbClr val="3FA3D9"/>
              </a:buClr>
              <a:buFont typeface="Arial"/>
              <a:buNone/>
              <a:defRPr/>
            </a:lvl1pPr>
            <a:lvl2pPr rtl="0" indent="-204107" marL="661307">
              <a:spcBef>
                <a:spcPts val="400"/>
              </a:spcBef>
              <a:defRPr/>
            </a:lvl2pPr>
            <a:lvl3pPr rtl="0" indent="-190500" marL="1104900">
              <a:spcBef>
                <a:spcPts val="400"/>
              </a:spcBef>
              <a:defRPr/>
            </a:lvl3pPr>
            <a:lvl4pPr rtl="0" indent="-228600" marL="1600200">
              <a:spcBef>
                <a:spcPts val="400"/>
              </a:spcBef>
              <a:defRPr/>
            </a:lvl4pPr>
            <a:lvl5pPr rtl="0" indent="-228600" marL="205740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y="2006013" x="539729"/>
            <a:ext cy="0" cx="482955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0" x="450143"/>
            <a:ext cy="107164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508841" x="466912"/>
            <a:ext cy="363465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900112" x="457200"/>
            <a:ext cy="2545557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92607" x="457200"/>
            <a:ext cy="88399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076599" x="457200"/>
            <a:ext cy="55455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500"/>
              </a:spcBef>
              <a:buFont typeface="Arial"/>
              <a:buNone/>
              <a:defRPr/>
            </a:lvl1pPr>
            <a:lvl2pPr rtl="0" indent="457200" marL="0">
              <a:spcBef>
                <a:spcPts val="500"/>
              </a:spcBef>
              <a:buFont typeface="Arial"/>
              <a:buNone/>
              <a:defRPr/>
            </a:lvl2pPr>
            <a:lvl3pPr rtl="0" indent="914400" marL="0">
              <a:spcBef>
                <a:spcPts val="500"/>
              </a:spcBef>
              <a:buFont typeface="Arial"/>
              <a:buNone/>
              <a:defRPr/>
            </a:lvl3pPr>
            <a:lvl4pPr rtl="0" indent="1371600" marL="0">
              <a:spcBef>
                <a:spcPts val="500"/>
              </a:spcBef>
              <a:buFont typeface="Arial"/>
              <a:buNone/>
              <a:defRPr/>
            </a:lvl4pPr>
            <a:lvl5pPr rtl="0" indent="1828800" marL="0">
              <a:spcBef>
                <a:spcPts val="5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69057" x="457200"/>
            <a:ext cy="113109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0" x="457200"/>
            <a:ext cy="1076324" cx="30083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04788" x="3575050"/>
            <a:ext cy="49387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600450" x="1792288"/>
            <a:ext cy="425053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025503" x="1792288"/>
            <a:ext cy="603647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300"/>
              </a:spcBef>
              <a:buFont typeface="Arial"/>
              <a:buNone/>
              <a:defRPr/>
            </a:lvl1pPr>
            <a:lvl2pPr rtl="0" indent="457200" marL="0">
              <a:spcBef>
                <a:spcPts val="300"/>
              </a:spcBef>
              <a:buFont typeface="Arial"/>
              <a:buNone/>
              <a:defRPr/>
            </a:lvl2pPr>
            <a:lvl3pPr rtl="0" indent="914400" marL="0">
              <a:spcBef>
                <a:spcPts val="300"/>
              </a:spcBef>
              <a:buFont typeface="Arial"/>
              <a:buNone/>
              <a:defRPr/>
            </a:lvl3pPr>
            <a:lvl4pPr rtl="0" indent="1371600" marL="0">
              <a:spcBef>
                <a:spcPts val="300"/>
              </a:spcBef>
              <a:buFont typeface="Arial"/>
              <a:buNone/>
              <a:defRPr/>
            </a:lvl4pPr>
            <a:lvl5pPr rtl="0" indent="1828800" marL="0">
              <a:spcBef>
                <a:spcPts val="3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1.xml" Type="http://schemas.openxmlformats.org/officeDocument/2006/relationships/theme" Id="rId13"/><Relationship Target="../media/image02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0" marL="0">
              <a:spcBef>
                <a:spcPts val="0"/>
              </a:spcBef>
              <a:defRPr/>
            </a:lvl2pPr>
            <a:lvl3pPr algn="ctr" rtl="0" marR="0" indent="0" marL="0">
              <a:spcBef>
                <a:spcPts val="0"/>
              </a:spcBef>
              <a:defRPr/>
            </a:lvl3pPr>
            <a:lvl4pPr algn="ctr" rtl="0" marR="0" indent="0" marL="0">
              <a:spcBef>
                <a:spcPts val="0"/>
              </a:spcBef>
              <a:defRPr/>
            </a:lvl4pPr>
            <a:lvl5pPr algn="ctr" rtl="0" marR="0" indent="0" marL="0">
              <a:spcBef>
                <a:spcPts val="0"/>
              </a:spcBef>
              <a:defRPr/>
            </a:lvl5pPr>
            <a:lvl6pPr algn="ctr" rtl="0" marR="0" indent="0" marL="0">
              <a:spcBef>
                <a:spcPts val="0"/>
              </a:spcBef>
              <a:defRPr/>
            </a:lvl6pPr>
            <a:lvl7pPr algn="ctr" rtl="0" marR="0" indent="0" marL="0">
              <a:spcBef>
                <a:spcPts val="0"/>
              </a:spcBef>
              <a:defRPr/>
            </a:lvl7pPr>
            <a:lvl8pPr algn="ctr" rtl="0" marR="0" indent="0" marL="0">
              <a:spcBef>
                <a:spcPts val="0"/>
              </a:spcBef>
              <a:defRPr/>
            </a:lvl8pPr>
            <a:lvl9pPr algn="ctr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algn="l" rtl="0" marR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algn="l" rtl="0" marR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algn="l" rtl="0" marR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algn="l" rtl="0" marR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algn="l" rtl="0" marR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algn="l" rtl="0" marR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algn="l" rtl="0" marR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algn="l" rtl="0" marR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github.com/edlane/salt-reduce/blob/master/rerun/rerun_return.py" Type="http://schemas.openxmlformats.org/officeDocument/2006/relationships/hyperlink" TargetMode="External" Id="rId4"/><Relationship Target="https://github.com/edlane/salt-reduce/blob/master/rerun/rerun_runner.py" Type="http://schemas.openxmlformats.org/officeDocument/2006/relationships/hyperlink" TargetMode="External" Id="rId3"/><Relationship Target="https://github.com/edlane/salt-reduce/blob/master/rerun/adder.py" Type="http://schemas.openxmlformats.org/officeDocument/2006/relationships/hyperlink" TargetMode="External" Id="rId6"/><Relationship Target="https://github.com/edlane/salt-reduce/blob/master/rerun/mapper.py" Type="http://schemas.openxmlformats.org/officeDocument/2006/relationships/hyperlink" TargetMode="External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highlyscalable.wordpress.com/2012/02/01/mapreduce-patterns/" Type="http://schemas.openxmlformats.org/officeDocument/2006/relationships/hyperlink" TargetMode="External" Id="rId4"/><Relationship Target="http://research.google.com/archive/mapreduce.html" Type="http://schemas.openxmlformats.org/officeDocument/2006/relationships/hyperlink" TargetMode="External" Id="rId3"/><Relationship Target="http://shop.oreilly.com/product/0636920025122.do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sz="2800" lang="en-US">
                <a:solidFill>
                  <a:srgbClr val="FFFFFF"/>
                </a:solidFill>
              </a:rPr>
              <a:t>Salt-Reduce</a:t>
            </a:r>
          </a:p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y="3293050" x="410550"/>
            <a:ext cy="552900" cx="57963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Ed Lane,  Software Developer,  Verio, Inc (an NTT Company)</a:t>
            </a:r>
          </a:p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David Hilton,  Software Developer,  Verio, Inc</a:t>
            </a:r>
          </a:p>
        </p:txBody>
      </p:sp>
      <p:sp>
        <p:nvSpPr>
          <p:cNvPr id="52" name="Shape 52"/>
          <p:cNvSpPr/>
          <p:nvPr/>
        </p:nvSpPr>
        <p:spPr>
          <a:xfrm>
            <a:off y="45122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Demo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1220300" x="239000"/>
            <a:ext cy="19626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salt-call test.arg mapit adder.add 10000000 --return=rerun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16" name="Shape 116"/>
          <p:cNvSpPr/>
          <p:nvPr/>
        </p:nvSpPr>
        <p:spPr>
          <a:xfrm>
            <a:off y="685800" x="5286462"/>
            <a:ext cy="374100" cx="61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y="3366800" x="1655925"/>
            <a:ext cy="0" cx="465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8" name="Shape 118"/>
          <p:cNvSpPr/>
          <p:nvPr/>
        </p:nvSpPr>
        <p:spPr>
          <a:xfrm>
            <a:off y="3575600" x="6151975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 rot="10800000">
            <a:off y="3365900" x="6299125"/>
            <a:ext cy="209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y="1065250" x="5593062"/>
            <a:ext cy="2306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1" name="Shape 121"/>
          <p:cNvSpPr/>
          <p:nvPr/>
        </p:nvSpPr>
        <p:spPr>
          <a:xfrm>
            <a:off y="1700650" x="6121225"/>
            <a:ext cy="456600" cx="7819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y="1668725" x="239000"/>
            <a:ext cy="456599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m1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23" name="Shape 123"/>
          <p:cNvSpPr/>
          <p:nvPr/>
        </p:nvSpPr>
        <p:spPr>
          <a:xfrm>
            <a:off y="1783450" x="5637700"/>
            <a:ext cy="291000" cx="4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y="3955625" x="3679200"/>
            <a:ext cy="813825" cx="613200"/>
            <a:chOff y="3633525" x="6047650"/>
            <a:chExt cy="813825" cx="613200"/>
          </a:xfrm>
        </p:grpSpPr>
        <p:sp>
          <p:nvSpPr>
            <p:cNvPr id="125" name="Shape 125"/>
            <p:cNvSpPr/>
            <p:nvPr/>
          </p:nvSpPr>
          <p:spPr>
            <a:xfrm>
              <a:off y="4073250" x="6047650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5400000">
              <a:off y="3710925" x="6011949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y="3696975" x="6397575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y="3955625" x="1360300"/>
            <a:ext cy="813825" cx="613200"/>
            <a:chOff y="3633525" x="3737312"/>
            <a:chExt cy="813825" cx="613200"/>
          </a:xfrm>
        </p:grpSpPr>
        <p:sp>
          <p:nvSpPr>
            <p:cNvPr id="129" name="Shape 129"/>
            <p:cNvSpPr/>
            <p:nvPr/>
          </p:nvSpPr>
          <p:spPr>
            <a:xfrm>
              <a:off y="4073250" x="3737312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y="3710925" x="3701612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y="3696975" x="4087237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/>
          <p:nvPr/>
        </p:nvSpPr>
        <p:spPr>
          <a:xfrm>
            <a:off y="3575600" x="49907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 rot="10800000">
            <a:off y="3371899" x="5137850"/>
            <a:ext cy="203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4" name="Shape 134"/>
          <p:cNvSpPr/>
          <p:nvPr/>
        </p:nvSpPr>
        <p:spPr>
          <a:xfrm>
            <a:off y="3575600" x="3834537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 rot="10800000">
            <a:off y="3376099" x="3981687"/>
            <a:ext cy="199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6" name="Shape 136"/>
          <p:cNvSpPr/>
          <p:nvPr/>
        </p:nvSpPr>
        <p:spPr>
          <a:xfrm>
            <a:off y="3585778" x="26736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>
            <a:off y="3365878" x="2820750"/>
            <a:ext cy="219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8" name="Shape 138"/>
          <p:cNvSpPr/>
          <p:nvPr/>
        </p:nvSpPr>
        <p:spPr>
          <a:xfrm>
            <a:off y="3581039" x="1517125"/>
            <a:ext cy="273597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 rot="10800000">
            <a:off y="3365939" x="1664275"/>
            <a:ext cy="215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140" name="Shape 140"/>
          <p:cNvGrpSpPr/>
          <p:nvPr/>
        </p:nvGrpSpPr>
        <p:grpSpPr>
          <a:xfrm>
            <a:off y="3955625" x="4838650"/>
            <a:ext cy="813825" cx="613200"/>
            <a:chOff y="3633525" x="2582143"/>
            <a:chExt cy="813825" cx="613200"/>
          </a:xfrm>
        </p:grpSpPr>
        <p:sp>
          <p:nvSpPr>
            <p:cNvPr id="141" name="Shape 141"/>
            <p:cNvSpPr/>
            <p:nvPr/>
          </p:nvSpPr>
          <p:spPr>
            <a:xfrm>
              <a:off y="4073250" x="2582143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5400000">
              <a:off y="3710925" x="2546443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y="3696975" x="2932068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y="3955625" x="5998100"/>
            <a:ext cy="813825" cx="613200"/>
            <a:chOff y="3633525" x="1426975"/>
            <a:chExt cy="813825" cx="613200"/>
          </a:xfrm>
        </p:grpSpPr>
        <p:sp>
          <p:nvSpPr>
            <p:cNvPr id="145" name="Shape 145"/>
            <p:cNvSpPr/>
            <p:nvPr/>
          </p:nvSpPr>
          <p:spPr>
            <a:xfrm>
              <a:off y="4073250" x="14269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5400000">
              <a:off y="3710925" x="13912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y="3696975" x="17769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y="3955625" x="2519750"/>
            <a:ext cy="813825" cx="613200"/>
            <a:chOff y="3633525" x="4834375"/>
            <a:chExt cy="813825" cx="613200"/>
          </a:xfrm>
        </p:grpSpPr>
        <p:sp>
          <p:nvSpPr>
            <p:cNvPr id="149" name="Shape 149"/>
            <p:cNvSpPr/>
            <p:nvPr/>
          </p:nvSpPr>
          <p:spPr>
            <a:xfrm>
              <a:off y="4073250" x="48343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5400000">
              <a:off y="3710925" x="47986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y="3696975" x="51843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y="270150" x="239000"/>
            <a:ext cy="7280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&gt; salt-run rerun_runner.rerun</a:t>
            </a:r>
          </a:p>
        </p:txBody>
      </p:sp>
      <p:sp>
        <p:nvSpPr>
          <p:cNvPr id="153" name="Shape 153"/>
          <p:cNvSpPr/>
          <p:nvPr/>
        </p:nvSpPr>
        <p:spPr>
          <a:xfrm>
            <a:off y="3182600" x="6849300"/>
            <a:ext cy="537300" cx="1051499"/>
          </a:xfrm>
          <a:prstGeom prst="wedgeRoundRectCallout">
            <a:avLst>
              <a:gd fmla="val -82318" name="adj1"/>
              <a:gd fmla="val 44221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“m1”-”m5”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minions</a:t>
            </a:r>
          </a:p>
        </p:txBody>
      </p:sp>
      <p:sp>
        <p:nvSpPr>
          <p:cNvPr id="154" name="Shape 154"/>
          <p:cNvSpPr/>
          <p:nvPr/>
        </p:nvSpPr>
        <p:spPr>
          <a:xfrm>
            <a:off y="998300" x="6244675"/>
            <a:ext cy="456599" cx="1136400"/>
          </a:xfrm>
          <a:prstGeom prst="wedgeRoundRectCallout">
            <a:avLst>
              <a:gd fmla="val -76166" name="adj1"/>
              <a:gd fmla="val -6395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salt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master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75175" x="5060375"/>
            <a:ext cy="456599" cx="391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2400" lang="en-US"/>
              <a:t>Salt-Reduce Data Flow Animation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y="1972562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y="2585562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-L ‘m3,m4,m5’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y="1666000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y="2122174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m2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y="1411875" x="3341350"/>
            <a:ext cy="1184598" cx="1945133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570500" x="256400"/>
            <a:ext cy="4565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  </a:t>
            </a:r>
            <a:r>
              <a:rPr sz="1800" lang="en-US">
                <a:solidFill>
                  <a:srgbClr val="FF0000"/>
                </a:solidFill>
              </a:rPr>
              <a:t>[--- “reducer” results ---]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y="1333375" x="4438562"/>
            <a:ext cy="1146450" cx="3059099"/>
            <a:chOff y="1333375" x="4438562"/>
            <a:chExt cy="1146450" cx="3059099"/>
          </a:xfrm>
        </p:grpSpPr>
        <p:sp>
          <p:nvSpPr>
            <p:cNvPr id="163" name="Shape 163"/>
            <p:cNvSpPr/>
            <p:nvPr/>
          </p:nvSpPr>
          <p:spPr>
            <a:xfrm>
              <a:off y="1419925" x="6764162"/>
              <a:ext cy="1059900" cx="7334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>
              <a:endCxn id="163" idx="2"/>
            </p:cNvCxnSpPr>
            <p:nvPr/>
          </p:nvCxnSpPr>
          <p:spPr>
            <a:xfrm>
              <a:off y="1333375" x="4438562"/>
              <a:ext cy="616500" cx="2325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y="1904984" x="2857391"/>
            <a:ext cy="3170184" cx="4031108"/>
            <a:chOff y="1904984" x="2857391"/>
            <a:chExt cy="3170184" cx="4031108"/>
          </a:xfrm>
        </p:grpSpPr>
        <p:sp>
          <p:nvSpPr>
            <p:cNvPr id="166" name="Shape 166"/>
            <p:cNvSpPr/>
            <p:nvPr/>
          </p:nvSpPr>
          <p:spPr>
            <a:xfrm>
              <a:off y="3928568" x="5720900"/>
              <a:ext cy="1146600" cx="1167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Shape 167"/>
            <p:cNvCxnSpPr>
              <a:endCxn id="166" idx="1"/>
            </p:cNvCxnSpPr>
            <p:nvPr/>
          </p:nvCxnSpPr>
          <p:spPr>
            <a:xfrm>
              <a:off y="1904984" x="2857391"/>
              <a:ext cy="2191500" cx="30345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168" name="Shape 168"/>
          <p:cNvSpPr/>
          <p:nvPr/>
        </p:nvSpPr>
        <p:spPr>
          <a:xfrm>
            <a:off y="3802637" x="6849300"/>
            <a:ext cy="537300" cx="1051499"/>
          </a:xfrm>
          <a:prstGeom prst="wedgeRoundRectCallout">
            <a:avLst>
              <a:gd fmla="val -69469" name="adj1"/>
              <a:gd fmla="val 3307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returner</a:t>
            </a:r>
          </a:p>
        </p:txBody>
      </p:sp>
      <p:sp>
        <p:nvSpPr>
          <p:cNvPr id="169" name="Shape 169"/>
          <p:cNvSpPr/>
          <p:nvPr/>
        </p:nvSpPr>
        <p:spPr>
          <a:xfrm>
            <a:off y="4422675" x="6849300"/>
            <a:ext cy="537300" cx="1051499"/>
          </a:xfrm>
          <a:prstGeom prst="wedgeRoundRectCallout">
            <a:avLst>
              <a:gd fmla="val -68585" name="adj1"/>
              <a:gd fmla="val -16633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200" lang="en-US"/>
              <a:t>“adder” module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y="2304900" x="2814137"/>
            <a:ext cy="2783400" cx="2876212"/>
            <a:chOff y="2304900" x="2814137"/>
            <a:chExt cy="2783400" cx="2876212"/>
          </a:xfrm>
        </p:grpSpPr>
        <p:cxnSp>
          <p:nvCxnSpPr>
            <p:cNvPr id="171" name="Shape 171"/>
            <p:cNvCxnSpPr/>
            <p:nvPr/>
          </p:nvCxnSpPr>
          <p:spPr>
            <a:xfrm>
              <a:off y="2304900" x="2814137"/>
              <a:ext cy="1756800" cx="1938299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72" name="Shape 172"/>
            <p:cNvSpPr/>
            <p:nvPr/>
          </p:nvSpPr>
          <p:spPr>
            <a:xfrm>
              <a:off y="3941700" x="4586650"/>
              <a:ext cy="1146600" cx="11037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y="2828850" x="914400"/>
            <a:ext cy="2279400" cx="3572999"/>
            <a:chOff y="2828850" x="914400"/>
            <a:chExt cy="2279400" cx="3572999"/>
          </a:xfrm>
        </p:grpSpPr>
        <p:cxnSp>
          <p:nvCxnSpPr>
            <p:cNvPr id="174" name="Shape 174"/>
            <p:cNvCxnSpPr>
              <a:endCxn id="175" idx="0"/>
            </p:cNvCxnSpPr>
            <p:nvPr/>
          </p:nvCxnSpPr>
          <p:spPr>
            <a:xfrm flipH="1">
              <a:off y="2828850" x="2700899"/>
              <a:ext cy="1132800" cx="861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75" name="Shape 175"/>
            <p:cNvSpPr/>
            <p:nvPr/>
          </p:nvSpPr>
          <p:spPr>
            <a:xfrm>
              <a:off y="3961650" x="914400"/>
              <a:ext cy="1146600" cx="35729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>
            <a:off y="208200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US"/>
              <a:t>reducer</a:t>
            </a:r>
          </a:p>
        </p:txBody>
      </p:sp>
      <p:sp>
        <p:nvSpPr>
          <p:cNvPr id="177" name="Shape 177"/>
          <p:cNvSpPr/>
          <p:nvPr/>
        </p:nvSpPr>
        <p:spPr>
          <a:xfrm>
            <a:off y="177625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-US"/>
              <a:t>mapper</a:t>
            </a:r>
          </a:p>
        </p:txBody>
      </p:sp>
      <p:sp>
        <p:nvSpPr>
          <p:cNvPr id="178" name="Shape 178"/>
          <p:cNvSpPr/>
          <p:nvPr/>
        </p:nvSpPr>
        <p:spPr>
          <a:xfrm>
            <a:off y="0" x="2976700"/>
            <a:ext cy="1059912" cx="2008260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1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y="495326" x="2371688"/>
            <a:ext cy="1962463" cx="4869636"/>
            <a:chOff y="495326" x="2371688"/>
            <a:chExt cy="1962463" cx="4869636"/>
          </a:xfrm>
        </p:grpSpPr>
        <p:sp>
          <p:nvSpPr>
            <p:cNvPr id="180" name="Shape 180"/>
            <p:cNvSpPr/>
            <p:nvPr/>
          </p:nvSpPr>
          <p:spPr>
            <a:xfrm>
              <a:off y="1440790" x="5783025"/>
              <a:ext cy="1016999" cx="14582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Shape 181"/>
            <p:cNvCxnSpPr>
              <a:endCxn id="180" idx="1"/>
            </p:cNvCxnSpPr>
            <p:nvPr/>
          </p:nvCxnSpPr>
          <p:spPr>
            <a:xfrm>
              <a:off y="495326" x="2371688"/>
              <a:ext cy="1094400" cx="36249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182" name="Shape 182"/>
          <p:cNvSpPr/>
          <p:nvPr/>
        </p:nvSpPr>
        <p:spPr>
          <a:xfrm>
            <a:off y="615975" x="223025"/>
            <a:ext cy="465900" cx="2697600"/>
          </a:xfrm>
          <a:prstGeom prst="roundRect">
            <a:avLst>
              <a:gd fmla="val 16667" name="adj"/>
            </a:avLst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y="1785550" x="5562262"/>
            <a:ext cy="2263600" cx="1605803"/>
          </a:xfrm>
          <a:custGeom>
            <a:pathLst>
              <a:path w="65164" extrusionOk="0" h="90544">
                <a:moveTo>
                  <a:pt y="90544" x="36710"/>
                </a:moveTo>
                <a:cubicBezTo>
                  <a:pt y="81786" x="36710"/>
                  <a:pt y="71555" x="37365"/>
                  <a:pt y="64717" x="31895"/>
                </a:cubicBezTo>
                <a:cubicBezTo>
                  <a:pt y="58408" x="26849"/>
                  <a:pt y="61868" x="15622"/>
                  <a:pt y="57713" x="8695"/>
                </a:cubicBezTo>
                <a:cubicBezTo>
                  <a:pt y="53298" x="1334"/>
                  <a:pt y="41479" x="-1444"/>
                  <a:pt y="33199" x="815"/>
                </a:cubicBezTo>
                <a:cubicBezTo>
                  <a:pt y="26462" x="2653"/>
                  <a:pt y="18737" x="4555"/>
                  <a:pt y="14376" x="10008"/>
                </a:cubicBezTo>
                <a:cubicBezTo>
                  <a:pt y="8784" x="16998"/>
                  <a:pt y="6731" x="26514"/>
                  <a:pt y="5621" x="35397"/>
                </a:cubicBezTo>
                <a:cubicBezTo>
                  <a:pt y="4632" x="43300"/>
                  <a:pt y="3246" x="51149"/>
                  <a:pt y="2119" x="59035"/>
                </a:cubicBezTo>
                <a:cubicBezTo>
                  <a:pt y="1823" x="61103"/>
                  <a:pt y="2895" x="65164"/>
                  <a:pt y="806" x="65164"/>
                </a:cubicBezTo>
                <a:cubicBezTo>
                  <a:pt y="-660" x="65164"/>
                  <a:pt y="368" x="62252"/>
                  <a:pt y="368" x="60786"/>
                </a:cubicBezTo>
                <a:cubicBezTo>
                  <a:pt y="368" x="56123"/>
                  <a:pt y="660" x="48785"/>
                  <a:pt y="5183" x="47654"/>
                </a:cubicBezTo>
                <a:cubicBezTo>
                  <a:pt y="11196" x="46149"/>
                  <a:pt y="13500" x="58088"/>
                  <a:pt y="13500" x="64288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lgDash"/>
            <a:round/>
            <a:headEnd w="lg" len="lg" type="oval"/>
            <a:tailEnd w="lg" len="lg" type="stealth"/>
          </a:ln>
        </p:spPr>
      </p:sp>
      <p:sp>
        <p:nvSpPr>
          <p:cNvPr id="184" name="Shape 184"/>
          <p:cNvSpPr/>
          <p:nvPr/>
        </p:nvSpPr>
        <p:spPr>
          <a:xfrm>
            <a:off y="2436625" x="6499575"/>
            <a:ext cy="537300" cx="940499"/>
          </a:xfrm>
          <a:prstGeom prst="wedgeRoundRectCallout">
            <a:avLst>
              <a:gd fmla="val -35404" name="adj1"/>
              <a:gd fmla="val -92362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runner</a:t>
            </a:r>
          </a:p>
        </p:txBody>
      </p:sp>
      <p:sp>
        <p:nvSpPr>
          <p:cNvPr id="185" name="Shape 185"/>
          <p:cNvSpPr/>
          <p:nvPr/>
        </p:nvSpPr>
        <p:spPr>
          <a:xfrm>
            <a:off y="1783450" x="5286475"/>
            <a:ext cy="2506441" cx="1772954"/>
          </a:xfrm>
          <a:custGeom>
            <a:pathLst>
              <a:path w="76404" extrusionOk="0" h="105679">
                <a:moveTo>
                  <a:pt y="2371" x="76404"/>
                </a:moveTo>
                <a:cubicBezTo>
                  <a:pt y="1136" x="61560"/>
                  <a:pt y="3064" x="46446"/>
                  <a:pt y="620" x="31754"/>
                </a:cubicBezTo>
                <a:cubicBezTo>
                  <a:pt y="-1076" x="21557"/>
                  <a:pt y="882" x="5692"/>
                  <a:pt y="10689" x="2425"/>
                </a:cubicBezTo>
                <a:cubicBezTo>
                  <a:pt y="24073" x="-2034"/>
                  <a:pt y="43461" x="-713"/>
                  <a:pt y="52274" x="10304"/>
                </a:cubicBezTo>
                <a:cubicBezTo>
                  <a:pt y="57952" x="17402"/>
                  <a:pt y="53582" x="30918"/>
                  <a:pt y="61029" x="36131"/>
                </a:cubicBezTo>
                <a:cubicBezTo>
                  <a:pt y="66322" x="39836"/>
                  <a:pt y="73878" x="39121"/>
                  <a:pt y="80290" x="38320"/>
                </a:cubicBezTo>
                <a:cubicBezTo>
                  <a:pt y="88698" x="37268"/>
                  <a:pt y="97204" x="39633"/>
                  <a:pt y="105679" x="3963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 w="lg" len="lg" type="none"/>
            <a:tailEnd w="lg" len="lg" type="stealth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9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8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/>
        </p:nvSpPr>
        <p:spPr>
          <a:xfrm>
            <a:off y="0" x="6326476"/>
            <a:ext cy="1210200" cx="144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5125" x="1163002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y="713850" x="3575600"/>
            <a:ext cy="3741300" cx="2237125"/>
          </a:xfrm>
          <a:custGeom>
            <a:pathLst>
              <a:path w="89485" extrusionOk="0" h="149652">
                <a:moveTo>
                  <a:pt y="0" x="2039"/>
                </a:moveTo>
                <a:lnTo>
                  <a:pt y="148887" x="0"/>
                </a:lnTo>
                <a:lnTo>
                  <a:pt y="149652" x="87955"/>
                </a:lnTo>
                <a:lnTo>
                  <a:pt y="66285" x="88210"/>
                </a:lnTo>
                <a:lnTo>
                  <a:pt y="66030" x="66795"/>
                </a:lnTo>
                <a:lnTo>
                  <a:pt y="86426" x="70109"/>
                </a:lnTo>
                <a:lnTo>
                  <a:pt y="86936" x="49714"/>
                </a:lnTo>
                <a:lnTo>
                  <a:pt y="64756" x="50479"/>
                </a:lnTo>
                <a:lnTo>
                  <a:pt y="48439" x="89485"/>
                </a:lnTo>
                <a:lnTo>
                  <a:pt y="1020" x="892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3" name="Shape 193"/>
          <p:cNvSpPr/>
          <p:nvPr/>
        </p:nvSpPr>
        <p:spPr>
          <a:xfrm>
            <a:off y="679975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y="3273775" x="2056102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rot="2457360">
            <a:off y="1606582" x="3510210"/>
            <a:ext cy="320684" cx="147693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y="767475" x="4305302"/>
            <a:ext cy="3574799" cx="3467099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y="1930600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y="2432150" x="3632077"/>
            <a:ext cy="319800" cx="11405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2243931">
            <a:off y="3275253" x="3497740"/>
            <a:ext cy="332592" cx="148182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3348528">
            <a:off y="1710509" x="5011397"/>
            <a:ext cy="332583" cx="95131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3115051">
            <a:off y="3124869" x="5022076"/>
            <a:ext cy="320767" cx="92996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y="2432150" x="5328627"/>
            <a:ext cy="319800" cx="4376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y="115313" x="3709391"/>
            <a:ext cy="491400" cx="74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i="1">
                <a:solidFill>
                  <a:srgbClr val="FF0000"/>
                </a:solidFill>
              </a:rPr>
              <a:t>Salt</a:t>
            </a:r>
          </a:p>
        </p:txBody>
      </p:sp>
      <p:sp>
        <p:nvSpPr>
          <p:cNvPr id="204" name="Shape 204"/>
          <p:cNvSpPr/>
          <p:nvPr/>
        </p:nvSpPr>
        <p:spPr>
          <a:xfrm>
            <a:off y="451600" x="3832176"/>
            <a:ext cy="93374" cx="467113"/>
          </a:xfrm>
          <a:custGeom>
            <a:pathLst>
              <a:path w="12387" extrusionOk="0" h="2320">
                <a:moveTo>
                  <a:pt y="1547" x="0"/>
                </a:moveTo>
                <a:cubicBezTo>
                  <a:pt y="-234" x="1781"/>
                  <a:pt y="3022" x="5200"/>
                  <a:pt y="2086" x="7540"/>
                </a:cubicBezTo>
                <a:cubicBezTo>
                  <a:pt y="1453" x="9121"/>
                  <a:pt y="-947" x="11443"/>
                  <a:pt y="470" x="12387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05" name="Shape 205"/>
          <p:cNvSpPr/>
          <p:nvPr/>
        </p:nvSpPr>
        <p:spPr>
          <a:xfrm>
            <a:off y="885325" x="4394300"/>
            <a:ext cy="602099" cx="1111499"/>
          </a:xfrm>
          <a:prstGeom prst="wedgeRoundRectCallout">
            <a:avLst>
              <a:gd fmla="val -1181" name="adj1"/>
              <a:gd fmla="val 137643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“reducer”</a:t>
            </a:r>
          </a:p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06" name="Shape 206"/>
          <p:cNvSpPr/>
          <p:nvPr/>
        </p:nvSpPr>
        <p:spPr>
          <a:xfrm>
            <a:off y="5936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(minion1)</a:t>
            </a:r>
          </a:p>
        </p:txBody>
      </p:sp>
      <p:sp>
        <p:nvSpPr>
          <p:cNvPr id="207" name="Shape 207"/>
          <p:cNvSpPr/>
          <p:nvPr/>
        </p:nvSpPr>
        <p:spPr>
          <a:xfrm>
            <a:off y="1715925" x="77537"/>
            <a:ext cy="664499" cx="946200"/>
          </a:xfrm>
          <a:prstGeom prst="wedgeRoundRectCallout">
            <a:avLst>
              <a:gd fmla="val 36736" name="adj1"/>
              <a:gd fmla="val 7590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“mapper”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08" name="Shape 208"/>
          <p:cNvSpPr/>
          <p:nvPr/>
        </p:nvSpPr>
        <p:spPr>
          <a:xfrm>
            <a:off y="1252325" x="945414"/>
            <a:ext cy="2632499" cx="265800"/>
          </a:xfrm>
          <a:prstGeom prst="leftBrace">
            <a:avLst>
              <a:gd fmla="val 8333" name="adj1"/>
              <a:gd fmla="val 50000" name="adj2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9" name="Shape 209"/>
          <p:cNvCxnSpPr>
            <a:stCxn id="208" idx="0"/>
          </p:cNvCxnSpPr>
          <p:nvPr/>
        </p:nvCxnSpPr>
        <p:spPr>
          <a:xfrm>
            <a:off y="1252325" x="1211214"/>
            <a:ext cy="0" cx="7013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y="3878575" x="1030168"/>
            <a:ext cy="0" cx="5607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y="2568577" x="990666"/>
            <a:ext cy="0" cx="7874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212" name="Shape 212"/>
          <p:cNvSpPr/>
          <p:nvPr/>
        </p:nvSpPr>
        <p:spPr>
          <a:xfrm>
            <a:off y="18792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(minion2)</a:t>
            </a:r>
          </a:p>
        </p:txBody>
      </p:sp>
      <p:sp>
        <p:nvSpPr>
          <p:cNvPr id="213" name="Shape 213"/>
          <p:cNvSpPr/>
          <p:nvPr/>
        </p:nvSpPr>
        <p:spPr>
          <a:xfrm>
            <a:off y="32128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(minion3)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4412225" x="7696275"/>
            <a:ext cy="319800" cx="118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sz="700" lang="en-US" i="1">
                <a:solidFill>
                  <a:srgbClr val="FF0000"/>
                </a:solidFill>
              </a:rPr>
              <a:t>+ SaltReduce Hack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Repo &amp; Layout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116054" x="450143"/>
            <a:ext cy="585515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704741" x="450143"/>
            <a:ext cy="310895" cx="5003801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27" name="Shape 227"/>
          <p:cNvSpPr/>
          <p:nvPr/>
        </p:nvSpPr>
        <p:spPr>
          <a:xfrm>
            <a:off y="1530500" x="457200"/>
            <a:ext cy="2550318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git repo: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Apache version 2.0 license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https://github.com/edlane/salt-reduce.git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layout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7016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34" name="Shape 234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y="1132609" x="517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{647C275B-6A26-49CE-AACB-51ABA6F30B8A}</a:tableStyleId>
              </a:tblPr>
              <a:tblGrid>
                <a:gridCol w="1161225"/>
                <a:gridCol w="1248200"/>
                <a:gridCol w="1315125"/>
                <a:gridCol w="1020700"/>
                <a:gridCol w="746550"/>
                <a:gridCol w="2070875"/>
              </a:tblGrid>
              <a:tr h="4686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module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install path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purpose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SLOC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repo location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rerun_runner.py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scheduler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importer/executor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framework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3"/>
                        </a:rPr>
                        <a:t>https://github.com/edlane/salt-reduce/blob/master/rerun/rerun_runner.py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rerun_return.py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/srv/salt/_returners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returner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4"/>
                        </a:rPr>
                        <a:t>https://github.com/edlane/salt-reduce/blob/master/rerun/rerun_return.py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mapper.py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/srv/salt/_runners/lib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map/reducer for “normal” salt execution 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5"/>
                        </a:rPr>
                        <a:t>https://github.com/edlane/salt-reduce/blob/master/rerun/mapper.py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adder.py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code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sharded result code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Module</a:t>
                      </a:r>
                    </a:p>
                  </a:txBody>
                  <a:tcPr marR="91425" marB="91425" marT="91425" marL="91425"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94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6"/>
                        </a:rPr>
                        <a:t>https://github.com/edlane/salt-reduce/blob/master/rerun/adder.py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test.py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salt-reduce API / CLI</a:t>
                      </a:r>
                    </a:p>
                  </a:txBody>
                  <a:tcPr marR="91425" marB="91425" marT="91425" marL="91425"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 rot="-220421">
            <a:off y="1932914" x="2550969"/>
            <a:ext cy="1559003" cx="448048"/>
          </a:xfrm>
          <a:custGeom>
            <a:pathLst>
              <a:path w="8813" extrusionOk="0" h="66099">
                <a:moveTo>
                  <a:pt y="66099" x="7062"/>
                </a:moveTo>
                <a:cubicBezTo>
                  <a:pt y="46962" x="-3873"/>
                  <a:pt y="19718" x="-1034"/>
                  <a:pt y="0" x="8813"/>
                </a:cubicBezTo>
              </a:path>
            </a:pathLst>
          </a:custGeom>
          <a:noFill/>
          <a:ln w="76200" cap="flat">
            <a:solidFill>
              <a:srgbClr val="FF0000"/>
            </a:solidFill>
            <a:prstDash val="solid"/>
            <a:round/>
            <a:headEnd w="lg" len="lg" type="triangle"/>
            <a:tailEnd w="lg" len="lg" type="none"/>
          </a:ln>
        </p:spPr>
      </p:sp>
      <p:sp>
        <p:nvSpPr>
          <p:cNvPr id="237" name="Shape 237"/>
          <p:cNvSpPr/>
          <p:nvPr/>
        </p:nvSpPr>
        <p:spPr>
          <a:xfrm>
            <a:off y="2155900" x="1378900"/>
            <a:ext cy="492300" cx="1070999"/>
          </a:xfrm>
          <a:prstGeom prst="wedgeEllipseCallout">
            <a:avLst>
              <a:gd fmla="val 55247" name="adj1"/>
              <a:gd fmla="val 85598" name="adj2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-US"/>
              <a:t>“Imports</a:t>
            </a:r>
          </a:p>
          <a:p>
            <a:pPr algn="ctr">
              <a:spcBef>
                <a:spcPts val="0"/>
              </a:spcBef>
              <a:buNone/>
            </a:pPr>
            <a:r>
              <a:rPr sz="1100" lang="en-US"/>
              <a:t>from”</a:t>
            </a:r>
          </a:p>
        </p:txBody>
      </p:sp>
      <p:sp>
        <p:nvSpPr>
          <p:cNvPr id="238" name="Shape 238"/>
          <p:cNvSpPr/>
          <p:nvPr/>
        </p:nvSpPr>
        <p:spPr>
          <a:xfrm>
            <a:off y="3313499" x="2955900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39" name="Shape 239"/>
          <p:cNvSpPr/>
          <p:nvPr/>
        </p:nvSpPr>
        <p:spPr>
          <a:xfrm>
            <a:off y="1773700" x="2860825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Open Issues / Todo(s)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Todo(s)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52" name="Shape 252"/>
          <p:cNvSpPr/>
          <p:nvPr/>
        </p:nvSpPr>
        <p:spPr>
          <a:xfrm>
            <a:off y="952500" x="457200"/>
            <a:ext cy="3338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Replace “test.arg” hack with a purpose built utility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Multi re-runner support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Single “load &amp; go” command interface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More, better stats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Load limiting mapper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Dashboard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Automatic reducer fail-over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Additional controls (pause, reset, …)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tag-oriented combiner layer (more like “real” map-reducers)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...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A Question...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2593175" x="457200"/>
            <a:ext cy="500699" cx="61088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What keeps Salt from being a cloud controller?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/>
        </p:nvSpPr>
        <p:spPr>
          <a:xfrm>
            <a:off y="10936" x="5843887"/>
            <a:ext cy="1039799" cx="2252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2 scheduler patterns...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552349" x="450150"/>
            <a:ext cy="2724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597676" x="525306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targeted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-US"/>
              <a:t>“one and done”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530855" x="4663510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“batch and pool”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-US"/>
              <a:t>“work queue on a cluster”</a:t>
            </a:r>
          </a:p>
        </p:txBody>
      </p:sp>
      <p:sp>
        <p:nvSpPr>
          <p:cNvPr id="268" name="Shape 268"/>
          <p:cNvSpPr/>
          <p:nvPr/>
        </p:nvSpPr>
        <p:spPr>
          <a:xfrm>
            <a:off y="1513200" x="606176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y="1635945" x="742114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y="1758691" x="878051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y="1881436" x="1013989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y="1355204" x="4516777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y="1474530" x="4648930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y="1593857" x="4781084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y="2185775" x="4964950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y="2273114" x="5083346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y="1536183" x="2600855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y="1728447" x="2809816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y="1920712" x="3018777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y="2112976" x="3227738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y="1474530" x="6803701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y="1608170" x="69561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y="1741811" x="71085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y="1875451" x="72609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y="2009091" x="74133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6" name="Shape 286"/>
          <p:cNvCxnSpPr/>
          <p:nvPr/>
        </p:nvCxnSpPr>
        <p:spPr>
          <a:xfrm>
            <a:off y="1697525" x="185795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7" name="Shape 287"/>
          <p:cNvCxnSpPr/>
          <p:nvPr/>
        </p:nvCxnSpPr>
        <p:spPr>
          <a:xfrm>
            <a:off y="1892725" x="205320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8" name="Shape 288"/>
          <p:cNvCxnSpPr/>
          <p:nvPr/>
        </p:nvCxnSpPr>
        <p:spPr>
          <a:xfrm>
            <a:off y="2087925" x="224844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9" name="Shape 289"/>
          <p:cNvCxnSpPr/>
          <p:nvPr/>
        </p:nvCxnSpPr>
        <p:spPr>
          <a:xfrm>
            <a:off y="2283125" x="244369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0" name="Shape 290"/>
          <p:cNvCxnSpPr/>
          <p:nvPr/>
        </p:nvCxnSpPr>
        <p:spPr>
          <a:xfrm>
            <a:off y="1572929" x="60982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y="1706569" x="62506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2" name="Shape 292"/>
          <p:cNvCxnSpPr/>
          <p:nvPr/>
        </p:nvCxnSpPr>
        <p:spPr>
          <a:xfrm>
            <a:off y="1840210" x="6403044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3" name="Shape 293"/>
          <p:cNvCxnSpPr/>
          <p:nvPr/>
        </p:nvCxnSpPr>
        <p:spPr>
          <a:xfrm>
            <a:off y="1973850" x="65554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y="2107490" x="67078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y="2642875" x="689450"/>
            <a:ext cy="548399" cx="300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=</a:t>
            </a:r>
            <a:r>
              <a:rPr b="1" sz="2400" lang="en-US"/>
              <a:t> #workers</a:t>
            </a:r>
          </a:p>
          <a:p>
            <a:pPr algn="ctr">
              <a:spcBef>
                <a:spcPts val="0"/>
              </a:spcBef>
              <a:buNone/>
            </a:pPr>
            <a:r>
              <a:rPr b="1" sz="1100" lang="en-US">
                <a:solidFill>
                  <a:schemeClr val="dk1"/>
                </a:solidFill>
              </a:rPr>
              <a:t>(task is targeted at worker)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1724517" x="4817596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Task3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3098875" x="4727650"/>
            <a:ext cy="548399" cx="309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≠</a:t>
            </a:r>
            <a:r>
              <a:rPr b="1" sz="2400" lang="en-US"/>
              <a:t> #workers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(any </a:t>
            </a:r>
            <a:r>
              <a:rPr b="1" sz="1100" lang="en-US" i="1"/>
              <a:t>available </a:t>
            </a:r>
            <a:r>
              <a:rPr b="1" sz="1100" lang="en-US"/>
              <a:t>worker will do)</a:t>
            </a:r>
          </a:p>
        </p:txBody>
      </p:sp>
      <p:cxnSp>
        <p:nvCxnSpPr>
          <p:cNvPr id="298" name="Shape 298"/>
          <p:cNvCxnSpPr/>
          <p:nvPr/>
        </p:nvCxnSpPr>
        <p:spPr>
          <a:xfrm>
            <a:off y="875500" x="4267200"/>
            <a:ext cy="3535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99" name="Shape 299"/>
          <p:cNvSpPr txBox="1"/>
          <p:nvPr/>
        </p:nvSpPr>
        <p:spPr>
          <a:xfrm>
            <a:off y="2057130" x="1106725"/>
            <a:ext cy="243600" cx="75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4</a:t>
            </a:r>
          </a:p>
        </p:txBody>
      </p:sp>
      <p:sp>
        <p:nvSpPr>
          <p:cNvPr id="300" name="Shape 300"/>
          <p:cNvSpPr/>
          <p:nvPr/>
        </p:nvSpPr>
        <p:spPr>
          <a:xfrm>
            <a:off y="1288698" x="3312841"/>
            <a:ext cy="376799" cx="720599"/>
          </a:xfrm>
          <a:prstGeom prst="wedgeRoundRectCallout">
            <a:avLst>
              <a:gd fmla="val -37422" name="adj1"/>
              <a:gd fmla="val 90084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worker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1-4</a:t>
            </a:r>
          </a:p>
        </p:txBody>
      </p:sp>
      <p:sp>
        <p:nvSpPr>
          <p:cNvPr id="301" name="Shape 301"/>
          <p:cNvSpPr/>
          <p:nvPr/>
        </p:nvSpPr>
        <p:spPr>
          <a:xfrm rot="1882706">
            <a:off y="1396733" x="6477176"/>
            <a:ext cy="935690" cx="151414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y="2528618" x="6519983"/>
            <a:ext cy="376799" cx="720599"/>
          </a:xfrm>
          <a:prstGeom prst="wedgeRoundRectCallout">
            <a:avLst>
              <a:gd fmla="val 17157" name="adj1"/>
              <a:gd fmla="val -116972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cluster</a:t>
            </a:r>
          </a:p>
        </p:txBody>
      </p:sp>
      <p:sp>
        <p:nvSpPr>
          <p:cNvPr id="303" name="Shape 303"/>
          <p:cNvSpPr/>
          <p:nvPr/>
        </p:nvSpPr>
        <p:spPr>
          <a:xfrm>
            <a:off y="2362891" x="5200218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y="2493669" x="5240652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N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3423825" x="739550"/>
            <a:ext cy="977100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package management,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surveys,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audits,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configuration,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3871449" x="4781075"/>
            <a:ext cy="740999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orchestration,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map-reduce,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cloud-controller,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migrations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salt-reduce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2593175" x="457200"/>
            <a:ext cy="500699" cx="55637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implementing map-reduce workflows in salt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questions/ feedback?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318" name="Shape 318"/>
          <p:cNvSpPr/>
          <p:nvPr/>
        </p:nvSpPr>
        <p:spPr>
          <a:xfrm>
            <a:off y="32930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provide session feedback in the SaltConf15 mobile app</a:t>
            </a:r>
          </a:p>
        </p:txBody>
      </p:sp>
      <p:sp>
        <p:nvSpPr>
          <p:cNvPr id="319" name="Shape 319"/>
          <p:cNvSpPr/>
          <p:nvPr/>
        </p:nvSpPr>
        <p:spPr>
          <a:xfrm>
            <a:off y="4512262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future?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326" name="Shape 326"/>
          <p:cNvSpPr/>
          <p:nvPr/>
        </p:nvSpPr>
        <p:spPr>
          <a:xfrm>
            <a:off y="1115825" x="450150"/>
            <a:ext cy="3245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Potential future </a:t>
            </a:r>
            <a:r>
              <a:rPr sz="2800" lang="en-US" i="1"/>
              <a:t>DevOps</a:t>
            </a:r>
            <a:r>
              <a:rPr sz="2800" lang="en-US"/>
              <a:t> uses for salt-reduce: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service monitoring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pentest botnets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mass emailers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web crawlers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migration cluster (cloud &amp; platform)</a:t>
            </a:r>
          </a:p>
          <a:p>
            <a:pPr algn="l" rtl="0" lvl="1" marR="0" indent="-3111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orchestration cluster (cloud &amp; platform)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Transition slide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2000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Content slide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1513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latin typeface="Arial"/>
                <a:ea typeface="Arial"/>
                <a:cs typeface="Arial"/>
                <a:sym typeface="Arial"/>
              </a:rPr>
              <a:t>Click to edit Master text styles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0">
                <a:latin typeface="Arial"/>
                <a:ea typeface="Arial"/>
                <a:cs typeface="Arial"/>
                <a:sym typeface="Arial"/>
              </a:rPr>
              <a:t>Second level</a:t>
            </a:r>
          </a:p>
          <a:p>
            <a:pPr algn="l" rtl="0" lvl="2" marR="0" indent="-228600" marL="11430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latin typeface="Arial"/>
                <a:ea typeface="Arial"/>
                <a:cs typeface="Arial"/>
                <a:sym typeface="Arial"/>
              </a:rPr>
              <a:t>Third level</a:t>
            </a:r>
          </a:p>
          <a:p>
            <a:pPr algn="l" rtl="0" lvl="3" marR="0" indent="-228600" marL="16002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Fourth level</a:t>
            </a:r>
          </a:p>
          <a:p>
            <a:pPr algn="l" rtl="0" lvl="4" marR="0" indent="-228600" marL="20574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Fifth level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survey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65" name="Shape 65"/>
          <p:cNvSpPr/>
          <p:nvPr/>
        </p:nvSpPr>
        <p:spPr>
          <a:xfrm>
            <a:off y="842650" x="457200"/>
            <a:ext cy="32381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an app in a map-reduce framework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executable / state module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runner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returner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Run minion as "non root"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Run minion as both "root" </a:t>
            </a:r>
            <a:r>
              <a:rPr b="1" sz="2300" lang="en-US" i="1"/>
              <a:t>AND</a:t>
            </a:r>
            <a:r>
              <a:rPr sz="2300" lang="en-US"/>
              <a:t> "non-root" in same container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07650" x="381000"/>
            <a:ext cy="585599" cx="66803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Why Salt-Reduce?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3167" x="267294"/>
            <a:ext cy="1410600" cx="77720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...salt is embedded in the data center and can reach the edges.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...you already know how to use it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...devops has map-reduce problems too.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000" i="1">
              <a:solidFill>
                <a:srgbClr val="3FA3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Map-Reduce 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3725" x="892200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y="0" x="6288000"/>
            <a:ext cy="962699" cx="123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2400" lang="en-US">
                <a:solidFill>
                  <a:srgbClr val="404040"/>
                </a:solidFill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overview (cont)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91" name="Shape 91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Char char="●"/>
            </a:pPr>
            <a:r>
              <a:rPr sz="2800" lang="en-US"/>
              <a:t>some further reading: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3"/>
              </a:rPr>
              <a:t>http://research.google.com/archive/mapreduce.html</a:t>
            </a:r>
            <a:r>
              <a:rPr lang="en-US"/>
              <a:t> (“The Paper”)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4"/>
              </a:rPr>
              <a:t>https://highlyscalable.wordpress.com/2012/02/01/mapreduce-patterns/</a:t>
            </a:r>
            <a:r>
              <a:rPr lang="en-US"/>
              <a:t> (blog)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5"/>
              </a:rPr>
              <a:t>http://shop.oreilly.com/product/0636920025122.do</a:t>
            </a:r>
            <a:r>
              <a:rPr lang="en-US"/>
              <a:t>  (book)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Project Goals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… </a:t>
            </a:r>
            <a:r>
              <a:rPr b="1" sz="2400" lang="en-US">
                <a:solidFill>
                  <a:srgbClr val="404040"/>
                </a:solidFill>
              </a:rPr>
              <a:t>and non-goals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goals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104" name="Shape 104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42900" marL="3429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</a:rPr>
              <a:t>Non Goals:</a:t>
            </a:r>
          </a:p>
          <a:p>
            <a:pPr rtl="0" lvl="1" indent="-285750" marL="74295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400" lang="en-US">
                <a:solidFill>
                  <a:schemeClr val="dk1"/>
                </a:solidFill>
              </a:rPr>
              <a:t>duplicate hadoop, spark, redis, mongo, etc.</a:t>
            </a:r>
          </a:p>
          <a:p>
            <a:pPr algn="l" rtl="0" lvl="0" marR="0" indent="-317500" marL="342900">
              <a:spcBef>
                <a:spcPts val="0"/>
              </a:spcBef>
              <a:buClr>
                <a:srgbClr val="000000"/>
              </a:buClr>
              <a:buSzPct val="85714"/>
              <a:buFont typeface="Arial"/>
              <a:buChar char="•"/>
            </a:pPr>
            <a:r>
              <a:rPr sz="2800" lang="en-US"/>
              <a:t>Project Goals: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leverage existing SaltStack framework for S-R apps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minimal code for a “hello world” S-R app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keep it “salty”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