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57" r:id="rId3"/>
    <p:sldId id="262" r:id="rId4"/>
    <p:sldId id="267" r:id="rId5"/>
    <p:sldId id="266" r:id="rId6"/>
    <p:sldId id="263" r:id="rId7"/>
    <p:sldId id="264" r:id="rId8"/>
    <p:sldId id="268" r:id="rId9"/>
    <p:sldId id="269" r:id="rId10"/>
    <p:sldId id="261" r:id="rId11"/>
    <p:sldId id="274" r:id="rId12"/>
    <p:sldId id="275" r:id="rId13"/>
    <p:sldId id="276" r:id="rId14"/>
    <p:sldId id="277" r:id="rId15"/>
    <p:sldId id="278" r:id="rId16"/>
    <p:sldId id="270" r:id="rId17"/>
    <p:sldId id="271" r:id="rId18"/>
    <p:sldId id="279" r:id="rId19"/>
    <p:sldId id="272" r:id="rId20"/>
    <p:sldId id="273" r:id="rId21"/>
    <p:sldId id="280" r:id="rId22"/>
    <p:sldId id="284" r:id="rId23"/>
    <p:sldId id="282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13" autoAdjust="0"/>
  </p:normalViewPr>
  <p:slideViewPr>
    <p:cSldViewPr snapToGrid="0">
      <p:cViewPr varScale="1">
        <p:scale>
          <a:sx n="89" d="100"/>
          <a:sy n="89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97BE-8F1F-454B-AFC5-13E8512A60F3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D33E9-C1DC-4A29-9B06-123372045D3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35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 zu diesem Lernvideo, in dem gezeigt wird, wie </a:t>
            </a:r>
            <a:r>
              <a:rPr lang="de-DE" dirty="0" err="1"/>
              <a:t>git</a:t>
            </a:r>
            <a:r>
              <a:rPr lang="de-DE" dirty="0"/>
              <a:t> uns bei einer verteilten Softwareentwicklung unterstützt.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476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Branching</a:t>
            </a:r>
            <a:r>
              <a:rPr lang="de-DE" dirty="0"/>
              <a:t> ist die erste </a:t>
            </a:r>
            <a:r>
              <a:rPr lang="de-DE" dirty="0" err="1"/>
              <a:t>Branchingstrategie</a:t>
            </a:r>
            <a:r>
              <a:rPr lang="de-DE" dirty="0"/>
              <a:t>, die wir uns anschauen werden. Es ist eine einfache und offene Strategie. Das bedeutet, das dem Entwicklerteam viel Freiraum bei der Umsetzung dieser Strategie bleibt.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12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Strategie ist gut für lineare Vorgehensmodelle, wie zum Beispiel dem Wasserfallmodell geeignet.</a:t>
            </a:r>
          </a:p>
          <a:p>
            <a:r>
              <a:rPr lang="de-DE" dirty="0"/>
              <a:t>Es wird, wie der Name schon impliziert für jedes Feature des Projektes ein neuer Branch angelegt. Dadurch ist die Entwicklung eines Features separiert von der </a:t>
            </a:r>
            <a:r>
              <a:rPr lang="de-DE" dirty="0" err="1"/>
              <a:t>Mainline</a:t>
            </a:r>
            <a:r>
              <a:rPr lang="de-DE" dirty="0"/>
              <a:t>, wodurch der Entwickler ungestört an dem Feature arbeiten kann ohne, dass Probleme mit dem fertigen Release entstehen. Wurde ein Feature fertig implementiert und getestet, wird der zugehörige Feature-Branch in den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gemerged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25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 wirkt auf den ersten Blick im Gegensatz zu der vorherigen </a:t>
            </a:r>
            <a:r>
              <a:rPr lang="de-DE" dirty="0" err="1"/>
              <a:t>Branching</a:t>
            </a:r>
            <a:r>
              <a:rPr lang="de-DE" dirty="0"/>
              <a:t> Strategie sehr komplex, doch eigentlich verbindet </a:t>
            </a:r>
            <a:r>
              <a:rPr lang="de-DE" dirty="0" err="1"/>
              <a:t>Gitflow</a:t>
            </a:r>
            <a:r>
              <a:rPr lang="de-DE" dirty="0"/>
              <a:t> nur das Feature </a:t>
            </a:r>
            <a:r>
              <a:rPr lang="de-DE" dirty="0" err="1"/>
              <a:t>Branching</a:t>
            </a:r>
            <a:r>
              <a:rPr lang="de-DE" dirty="0"/>
              <a:t> mit agilen Vorgehensweisen. Im Gegensatz zum Feature </a:t>
            </a:r>
            <a:r>
              <a:rPr lang="de-DE" dirty="0" err="1"/>
              <a:t>Branching</a:t>
            </a:r>
            <a:r>
              <a:rPr lang="de-DE" dirty="0"/>
              <a:t> bleibt den Entwicklern jedoch weniger Freiraum.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51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 den vorherigen Strategien befinden sich auf dem Master nur stabile und fertige Versionen des Projektes. Der Hotfix Branch dient zur Implementierung kleiner dringender Änderungen und zur Fehlerbehebung.</a:t>
            </a:r>
          </a:p>
          <a:p>
            <a:r>
              <a:rPr lang="de-DE" dirty="0"/>
              <a:t>Die eigentliche Entwicklung passiert in den beiden Feature-</a:t>
            </a:r>
            <a:r>
              <a:rPr lang="de-DE" dirty="0" err="1"/>
              <a:t>Branches</a:t>
            </a:r>
            <a:r>
              <a:rPr lang="de-DE" dirty="0"/>
              <a:t>, sobald ein Feature fertig implementiert wurde, wird es in den </a:t>
            </a:r>
            <a:r>
              <a:rPr lang="de-DE" dirty="0" err="1"/>
              <a:t>Devleop</a:t>
            </a:r>
            <a:r>
              <a:rPr lang="de-DE" dirty="0"/>
              <a:t>-Branch </a:t>
            </a:r>
            <a:r>
              <a:rPr lang="de-DE" dirty="0" err="1"/>
              <a:t>gemerged</a:t>
            </a:r>
            <a:r>
              <a:rPr lang="de-DE" dirty="0"/>
              <a:t> um </a:t>
            </a:r>
            <a:r>
              <a:rPr lang="de-DE" dirty="0" err="1"/>
              <a:t>Merg</a:t>
            </a:r>
            <a:r>
              <a:rPr lang="de-DE" dirty="0"/>
              <a:t>-Konflikte mit anderen Features zu bereinigen. Ist die Entwicklung komplett abgeschlossen wird der </a:t>
            </a:r>
            <a:r>
              <a:rPr lang="de-DE" dirty="0" err="1"/>
              <a:t>Develop</a:t>
            </a:r>
            <a:r>
              <a:rPr lang="de-DE" dirty="0"/>
              <a:t>-Branch in den Release-Branch integriert, um danach in den Master-Branch aufgenommen zu werden.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951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Zusammenführen zweier </a:t>
            </a:r>
            <a:r>
              <a:rPr lang="de-DE" dirty="0" err="1"/>
              <a:t>Branches</a:t>
            </a:r>
            <a:r>
              <a:rPr lang="de-DE" dirty="0"/>
              <a:t> nennt man </a:t>
            </a:r>
            <a:r>
              <a:rPr lang="de-DE" dirty="0" err="1"/>
              <a:t>Merging</a:t>
            </a:r>
            <a:r>
              <a:rPr lang="de-DE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0936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Somit können zwei Versionsstände eines Projektes zusammengeführt werden. </a:t>
            </a:r>
            <a:r>
              <a:rPr lang="de-DE" dirty="0" err="1"/>
              <a:t>Merge</a:t>
            </a:r>
            <a:r>
              <a:rPr lang="de-DE" dirty="0"/>
              <a:t>-konflikte entstehen, wenn in einer Datei an derselben Stelle in beiden </a:t>
            </a:r>
            <a:r>
              <a:rPr lang="de-DE" dirty="0" err="1"/>
              <a:t>Branches</a:t>
            </a:r>
            <a:r>
              <a:rPr lang="de-DE" dirty="0"/>
              <a:t> unterschiedliche Änderungen vorgenommen wurden.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20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unterstützt den Entwickler beim </a:t>
            </a:r>
            <a:r>
              <a:rPr lang="de-DE" dirty="0" err="1"/>
              <a:t>Merging</a:t>
            </a:r>
            <a:r>
              <a:rPr lang="de-DE" dirty="0"/>
              <a:t> durch eine Übersicht an geänderten Dateien mit ihren Änderungen für die beiden </a:t>
            </a:r>
            <a:r>
              <a:rPr lang="de-DE" dirty="0" err="1"/>
              <a:t>Branches</a:t>
            </a:r>
            <a:r>
              <a:rPr lang="de-DE" dirty="0"/>
              <a:t>. Dadurch kann jedes Teammitglied einen </a:t>
            </a:r>
            <a:r>
              <a:rPr lang="de-DE" dirty="0" err="1"/>
              <a:t>Merge</a:t>
            </a:r>
            <a:r>
              <a:rPr lang="de-DE" dirty="0"/>
              <a:t> durchführen, ohne selbst an den </a:t>
            </a:r>
            <a:r>
              <a:rPr lang="de-DE" dirty="0" err="1"/>
              <a:t>Branches</a:t>
            </a:r>
            <a:r>
              <a:rPr lang="de-DE" dirty="0"/>
              <a:t> gearbeitet zu haben.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63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-Konflikte sind in unserer verteilten </a:t>
            </a:r>
            <a:r>
              <a:rPr lang="de-DE" dirty="0" err="1"/>
              <a:t>Arbeitweise</a:t>
            </a:r>
            <a:r>
              <a:rPr lang="de-DE" dirty="0"/>
              <a:t> unerwünscht, um diese </a:t>
            </a:r>
            <a:r>
              <a:rPr lang="de-DE" dirty="0" err="1"/>
              <a:t>weitesgehend</a:t>
            </a:r>
            <a:r>
              <a:rPr lang="de-DE" dirty="0"/>
              <a:t> zu Vermeiden, müssen wir unsere Softwarearchitektur an unsere Arbeitsweise anpassen.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12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Merge</a:t>
            </a:r>
            <a:r>
              <a:rPr lang="de-DE" dirty="0"/>
              <a:t>-Konflikte sind in unserer verteilten </a:t>
            </a:r>
            <a:r>
              <a:rPr lang="de-DE" dirty="0" err="1"/>
              <a:t>Arbeitweise</a:t>
            </a:r>
            <a:r>
              <a:rPr lang="de-DE" dirty="0"/>
              <a:t> unerwünscht. Um diese </a:t>
            </a:r>
            <a:r>
              <a:rPr lang="de-DE" dirty="0" err="1"/>
              <a:t>weitesgehend</a:t>
            </a:r>
            <a:r>
              <a:rPr lang="de-DE" dirty="0"/>
              <a:t> zu Vermeiden, müssen wir unsere Softwarearchitektur an unsere Arbeitsweise anpassen.</a:t>
            </a:r>
            <a:endParaRPr lang="en-DE" dirty="0"/>
          </a:p>
          <a:p>
            <a:r>
              <a:rPr lang="de-DE" dirty="0"/>
              <a:t>Die verteilte Arbeitsweise mit </a:t>
            </a:r>
            <a:r>
              <a:rPr lang="de-DE" dirty="0" err="1"/>
              <a:t>Git</a:t>
            </a:r>
            <a:r>
              <a:rPr lang="de-DE" dirty="0"/>
              <a:t> ist gut mit den Vorgehensweisen der objektorientierten Programmierung vereinbar. Die zugrundeliegende Überlegung der klar eingegrenzten Bereiche in der Objektorientierung ist nämlich genau die Arbeitsweise, die ein Team braucht, welches mit </a:t>
            </a:r>
            <a:r>
              <a:rPr lang="de-DE" dirty="0" err="1"/>
              <a:t>Git</a:t>
            </a:r>
            <a:r>
              <a:rPr lang="de-DE" dirty="0"/>
              <a:t> arbeitet, um möglichst wenige </a:t>
            </a:r>
            <a:r>
              <a:rPr lang="de-DE" dirty="0" err="1"/>
              <a:t>Merge</a:t>
            </a:r>
            <a:r>
              <a:rPr lang="de-DE" dirty="0"/>
              <a:t>-Konflikte zu erzeugen. Aufgaben verschiedener Entwickler können beim objektorientierten Programmieren auf verschiedene Objekte verteilt werden.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183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Konflikte werden effektiv vermieden, wenn an jedem Modul nur ein Entwickler arbeiten. Also ist es hilfreich, wenn Projektmodule klar voneinander abgegrenzt sind. </a:t>
            </a:r>
          </a:p>
          <a:p>
            <a:r>
              <a:rPr lang="de-DE" dirty="0"/>
              <a:t>Dieses Prinzip nennt man Modularität. Dadurch treten </a:t>
            </a:r>
            <a:r>
              <a:rPr lang="de-DE" dirty="0" err="1"/>
              <a:t>Merge</a:t>
            </a:r>
            <a:r>
              <a:rPr lang="de-DE" dirty="0"/>
              <a:t> Konflikte nur noch an Stellen auf, an denen Module zusammengeführt werden, wie zum Beispiel Interfaces.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27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Zunächst wollen wir einen kurzen Überblick über die Konzepte von GIT schaffen.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50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in großen, kollaborativen Software-Bibliotheken den Überblick über Veränderungen zwischen </a:t>
            </a:r>
            <a:r>
              <a:rPr lang="de-DE" dirty="0" err="1"/>
              <a:t>Commits</a:t>
            </a:r>
            <a:r>
              <a:rPr lang="de-DE" dirty="0"/>
              <a:t> und Features der Software zu behalten, ist eine vollständige Dokumentation unerlässlich.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788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Um in großen, kollaborativen Software-Bibliotheken den Überblick über Veränderungen zwischen </a:t>
            </a:r>
            <a:r>
              <a:rPr lang="de-DE" dirty="0" err="1"/>
              <a:t>Commits</a:t>
            </a:r>
            <a:r>
              <a:rPr lang="de-DE" dirty="0"/>
              <a:t> und Features der Software zu behalten, ist eine vollständige Dokumentation unerlässlich.</a:t>
            </a:r>
            <a:endParaRPr lang="en-DE" dirty="0"/>
          </a:p>
          <a:p>
            <a:r>
              <a:rPr lang="de-DE" dirty="0" err="1"/>
              <a:t>Git</a:t>
            </a:r>
            <a:r>
              <a:rPr lang="de-DE" dirty="0"/>
              <a:t> unterstützt das, indem es den Entwickler dazu auffordert, zu jedem Commit eine Commit-Nachricht zu verfassen. Wenn diese Commit-Messages konsequent sinnvoll formuliert sind, wird dadurch schon eine leicht nachvollziehbare Dokumentation erstellt.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6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bieten die gängigen </a:t>
            </a:r>
            <a:r>
              <a:rPr lang="de-DE" dirty="0" err="1"/>
              <a:t>Git</a:t>
            </a:r>
            <a:r>
              <a:rPr lang="de-DE" dirty="0"/>
              <a:t>-Plattformen wie </a:t>
            </a:r>
            <a:r>
              <a:rPr lang="de-DE" dirty="0" err="1"/>
              <a:t>Github</a:t>
            </a:r>
            <a:r>
              <a:rPr lang="de-DE" dirty="0"/>
              <a:t> oder </a:t>
            </a: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Ünterstützung</a:t>
            </a:r>
            <a:r>
              <a:rPr lang="de-DE" dirty="0"/>
              <a:t> für Textformatierung in </a:t>
            </a:r>
            <a:r>
              <a:rPr lang="de-DE" dirty="0" err="1"/>
              <a:t>Markdown</a:t>
            </a:r>
            <a:r>
              <a:rPr lang="de-DE" dirty="0"/>
              <a:t>-Notation. </a:t>
            </a:r>
            <a:r>
              <a:rPr lang="de-DE" dirty="0" err="1"/>
              <a:t>Markdown</a:t>
            </a:r>
            <a:r>
              <a:rPr lang="de-DE" dirty="0"/>
              <a:t> vereinfacht das schnelle erstellen von leicht darstellbaren und übersichtlichen </a:t>
            </a:r>
            <a:r>
              <a:rPr lang="de-DE" dirty="0" err="1"/>
              <a:t>Readmes</a:t>
            </a:r>
            <a:r>
              <a:rPr lang="de-DE" dirty="0"/>
              <a:t>, </a:t>
            </a:r>
            <a:r>
              <a:rPr lang="de-DE" dirty="0" err="1"/>
              <a:t>Changelogs</a:t>
            </a:r>
            <a:r>
              <a:rPr lang="de-DE" dirty="0"/>
              <a:t> und ähnlichem.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188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Letzlich</a:t>
            </a:r>
            <a:r>
              <a:rPr lang="de-DE" dirty="0"/>
              <a:t> ist zu Sagen, dass GIT für eine effektive verteilte Software </a:t>
            </a:r>
            <a:r>
              <a:rPr lang="de-DE" dirty="0" err="1"/>
              <a:t>entwicklung</a:t>
            </a:r>
            <a:r>
              <a:rPr lang="de-DE" dirty="0"/>
              <a:t> unabdingbar ist. Wenn wir uns noch an ein paar Grundregeln zur Arbeitsweise mit GIT halten, kann der Entwicklungsprozess nahezu Reibungslos ablaufen.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224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 sind aussagekräftige Commit-Messages, denn durch diese wird fast automatisch eine kleine Dokumentation über unser Projekt erstellt. Abstraktion unseres Codes ist auch ein wichtiges Grundprinzip, denn die Vermeidung von </a:t>
            </a:r>
            <a:r>
              <a:rPr lang="de-DE" dirty="0" err="1"/>
              <a:t>Merge</a:t>
            </a:r>
            <a:r>
              <a:rPr lang="de-DE" dirty="0"/>
              <a:t>-Konflikten beschleunigt unsere Entwicklung maßgeblich. Schließlich ist es noch hilfreich, wenn wir für unser Projekt je nach Vorgehens-Modell eine sinnvolle </a:t>
            </a:r>
            <a:r>
              <a:rPr lang="de-DE" dirty="0" err="1"/>
              <a:t>Branching</a:t>
            </a:r>
            <a:r>
              <a:rPr lang="de-DE" dirty="0"/>
              <a:t>-Strategie wählen, nach der wir unser Projekt entwickeln.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51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verteiltes Versionsverwaltungssystem, das eine nicht-lineare Entwicklung ermöglicht.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76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grundlegende Funktion von </a:t>
            </a:r>
            <a:r>
              <a:rPr lang="de-DE" dirty="0" err="1"/>
              <a:t>Git</a:t>
            </a:r>
            <a:r>
              <a:rPr lang="de-DE" dirty="0"/>
              <a:t> ist das Erstellen von </a:t>
            </a:r>
            <a:r>
              <a:rPr lang="de-DE" dirty="0" err="1"/>
              <a:t>Commits</a:t>
            </a:r>
            <a:r>
              <a:rPr lang="de-DE" dirty="0"/>
              <a:t>. Das sind Momentaufnahmen des Codes zu einer bestimmten Zeit.</a:t>
            </a:r>
          </a:p>
          <a:p>
            <a:r>
              <a:rPr lang="de-DE" dirty="0"/>
              <a:t>Bevor der Entwickler einen Commit erstellt, gibt er </a:t>
            </a:r>
            <a:r>
              <a:rPr lang="de-DE" dirty="0" err="1"/>
              <a:t>Git</a:t>
            </a:r>
            <a:r>
              <a:rPr lang="de-DE" dirty="0"/>
              <a:t> mit einer Reihe von Befehlen zu verstehen, welche Änderungen getrackt werden sollen.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86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 erstellt bei jedem Commit einen Schnappschuss des Projekts. Damit wird jeder zwischenstand des Projektes in </a:t>
            </a:r>
            <a:r>
              <a:rPr lang="de-DE" dirty="0" err="1"/>
              <a:t>git</a:t>
            </a:r>
            <a:r>
              <a:rPr lang="de-DE" dirty="0"/>
              <a:t> gespeichert.</a:t>
            </a:r>
          </a:p>
          <a:p>
            <a:r>
              <a:rPr lang="de-DE" dirty="0"/>
              <a:t>Der Entwickler kann in seinem </a:t>
            </a:r>
            <a:r>
              <a:rPr lang="de-DE" dirty="0" err="1"/>
              <a:t>Git</a:t>
            </a:r>
            <a:r>
              <a:rPr lang="de-DE" dirty="0"/>
              <a:t>-Repository zu einem späteren Zeitpunkt zu jedem dieser </a:t>
            </a:r>
            <a:r>
              <a:rPr lang="de-DE" dirty="0" err="1"/>
              <a:t>Commits</a:t>
            </a:r>
            <a:r>
              <a:rPr lang="de-DE" dirty="0"/>
              <a:t> wieder zurückwechseln.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89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 ist ein Zentraler Bestandteil von GIT. In GIT wurden </a:t>
            </a:r>
            <a:r>
              <a:rPr lang="de-DE" dirty="0" err="1"/>
              <a:t>Branches</a:t>
            </a:r>
            <a:r>
              <a:rPr lang="de-DE" dirty="0"/>
              <a:t> sehr einfach und schlank implementiert, wodurch schnell und ohne Probleme mit ihnen gearbeitet werden kann.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79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In der </a:t>
            </a:r>
            <a:r>
              <a:rPr lang="en-DE" dirty="0" err="1"/>
              <a:t>verteilten</a:t>
            </a:r>
            <a:r>
              <a:rPr lang="en-DE" dirty="0"/>
              <a:t> </a:t>
            </a:r>
            <a:r>
              <a:rPr lang="en-DE" dirty="0" err="1"/>
              <a:t>Softwareentwicklung</a:t>
            </a:r>
            <a:r>
              <a:rPr lang="en-DE" dirty="0"/>
              <a:t> </a:t>
            </a:r>
            <a:r>
              <a:rPr lang="en-DE" dirty="0" err="1"/>
              <a:t>helfen</a:t>
            </a:r>
            <a:r>
              <a:rPr lang="en-DE" dirty="0"/>
              <a:t> </a:t>
            </a:r>
            <a:r>
              <a:rPr lang="en-DE" dirty="0" err="1"/>
              <a:t>sie</a:t>
            </a:r>
            <a:r>
              <a:rPr lang="en-DE" dirty="0"/>
              <a:t> </a:t>
            </a:r>
            <a:r>
              <a:rPr lang="en-DE" dirty="0" err="1"/>
              <a:t>vor</a:t>
            </a:r>
            <a:r>
              <a:rPr lang="en-DE" dirty="0"/>
              <a:t> </a:t>
            </a:r>
            <a:r>
              <a:rPr lang="en-DE" dirty="0" err="1"/>
              <a:t>allem</a:t>
            </a:r>
            <a:r>
              <a:rPr lang="en-DE" dirty="0"/>
              <a:t> den </a:t>
            </a:r>
            <a:r>
              <a:rPr lang="en-DE" dirty="0" err="1"/>
              <a:t>Entwicklern</a:t>
            </a:r>
            <a:r>
              <a:rPr lang="en-DE" dirty="0"/>
              <a:t> </a:t>
            </a:r>
            <a:r>
              <a:rPr lang="en-DE" dirty="0" err="1"/>
              <a:t>unabhängig</a:t>
            </a:r>
            <a:r>
              <a:rPr lang="en-DE" dirty="0"/>
              <a:t> und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geringen</a:t>
            </a:r>
            <a:r>
              <a:rPr lang="en-DE" dirty="0"/>
              <a:t> </a:t>
            </a:r>
            <a:r>
              <a:rPr lang="en-DE" dirty="0" err="1"/>
              <a:t>Konflikten</a:t>
            </a:r>
            <a:r>
              <a:rPr lang="en-DE" dirty="0"/>
              <a:t> </a:t>
            </a:r>
            <a:r>
              <a:rPr lang="en-DE" dirty="0" err="1"/>
              <a:t>gleichzeitig</a:t>
            </a:r>
            <a:r>
              <a:rPr lang="en-DE" dirty="0"/>
              <a:t> an </a:t>
            </a:r>
            <a:r>
              <a:rPr lang="en-DE" dirty="0" err="1"/>
              <a:t>einem</a:t>
            </a:r>
            <a:r>
              <a:rPr lang="en-DE" dirty="0"/>
              <a:t> </a:t>
            </a:r>
            <a:r>
              <a:rPr lang="en-DE" dirty="0" err="1"/>
              <a:t>Projekt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arbeiten</a:t>
            </a:r>
            <a:r>
              <a:rPr lang="en-DE" dirty="0"/>
              <a:t>, </a:t>
            </a:r>
            <a:r>
              <a:rPr lang="en-DE" dirty="0" err="1"/>
              <a:t>wodurch</a:t>
            </a:r>
            <a:r>
              <a:rPr lang="en-DE" dirty="0"/>
              <a:t> das Team </a:t>
            </a:r>
            <a:r>
              <a:rPr lang="en-DE" dirty="0" err="1"/>
              <a:t>vor</a:t>
            </a:r>
            <a:r>
              <a:rPr lang="en-DE" dirty="0"/>
              <a:t> </a:t>
            </a:r>
            <a:r>
              <a:rPr lang="en-DE" dirty="0" err="1"/>
              <a:t>Störungen</a:t>
            </a:r>
            <a:r>
              <a:rPr lang="en-DE" dirty="0"/>
              <a:t> </a:t>
            </a:r>
            <a:r>
              <a:rPr lang="en-DE" dirty="0" err="1"/>
              <a:t>durch</a:t>
            </a:r>
            <a:r>
              <a:rPr lang="en-DE" dirty="0"/>
              <a:t> </a:t>
            </a:r>
            <a:r>
              <a:rPr lang="en-DE" dirty="0" err="1"/>
              <a:t>instabile</a:t>
            </a:r>
            <a:r>
              <a:rPr lang="en-DE" dirty="0"/>
              <a:t> Features </a:t>
            </a:r>
            <a:r>
              <a:rPr lang="en-DE" dirty="0" err="1"/>
              <a:t>geschützt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518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Branches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Abzweigung</a:t>
            </a:r>
            <a:r>
              <a:rPr lang="en-DE" dirty="0"/>
              <a:t> von der </a:t>
            </a:r>
            <a:r>
              <a:rPr lang="en-DE" dirty="0" err="1"/>
              <a:t>Hauptentwicklungslinie</a:t>
            </a:r>
            <a:r>
              <a:rPr lang="en-DE" dirty="0"/>
              <a:t>, </a:t>
            </a:r>
            <a:r>
              <a:rPr lang="en-US" dirty="0" err="1"/>
              <a:t>welche</a:t>
            </a:r>
            <a:r>
              <a:rPr lang="en-US" dirty="0"/>
              <a:t> es</a:t>
            </a:r>
            <a:r>
              <a:rPr lang="en-DE" dirty="0"/>
              <a:t> </a:t>
            </a:r>
            <a:r>
              <a:rPr lang="en-DE" dirty="0" err="1"/>
              <a:t>ermöglicht</a:t>
            </a:r>
            <a:r>
              <a:rPr lang="en-DE" dirty="0"/>
              <a:t>, </a:t>
            </a:r>
            <a:r>
              <a:rPr lang="en-DE" dirty="0" err="1"/>
              <a:t>neue</a:t>
            </a:r>
            <a:r>
              <a:rPr lang="en-DE" dirty="0"/>
              <a:t> Features erst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implementieren</a:t>
            </a:r>
            <a:r>
              <a:rPr lang="en-DE" dirty="0"/>
              <a:t>, </a:t>
            </a:r>
            <a:r>
              <a:rPr lang="en-DE" dirty="0" err="1"/>
              <a:t>wenn</a:t>
            </a:r>
            <a:r>
              <a:rPr lang="en-DE" dirty="0"/>
              <a:t> </a:t>
            </a:r>
            <a:r>
              <a:rPr lang="en-DE" dirty="0" err="1"/>
              <a:t>sie</a:t>
            </a:r>
            <a:r>
              <a:rPr lang="en-DE" dirty="0"/>
              <a:t> </a:t>
            </a:r>
            <a:r>
              <a:rPr lang="en-DE" dirty="0" err="1"/>
              <a:t>wirklich</a:t>
            </a:r>
            <a:r>
              <a:rPr lang="en-DE" dirty="0"/>
              <a:t> </a:t>
            </a:r>
            <a:r>
              <a:rPr lang="en-DE" dirty="0" err="1"/>
              <a:t>fertig</a:t>
            </a:r>
            <a:r>
              <a:rPr lang="en-DE" dirty="0"/>
              <a:t> </a:t>
            </a:r>
            <a:r>
              <a:rPr lang="en-DE" dirty="0" err="1"/>
              <a:t>sind</a:t>
            </a:r>
            <a:r>
              <a:rPr lang="en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33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Durchgeführt wird das </a:t>
            </a:r>
            <a:r>
              <a:rPr lang="de-DE" dirty="0" err="1"/>
              <a:t>Branching</a:t>
            </a:r>
            <a:r>
              <a:rPr lang="de-DE" dirty="0"/>
              <a:t> nach einer bestimmten Strategie, die eine Art Vorgehensmodell der Entwicklung vorgibt. So erhält jeder Branch einen bestimmten </a:t>
            </a:r>
            <a:r>
              <a:rPr lang="de-DE" dirty="0" err="1"/>
              <a:t>Zweck.Branching</a:t>
            </a:r>
            <a:r>
              <a:rPr lang="de-DE" dirty="0"/>
              <a:t> Strategien helfen vor allem dem Projektmanagement bei der Organisation und bei der Unterstützung von Vorgehensmodellen wie </a:t>
            </a:r>
            <a:r>
              <a:rPr lang="de-DE" dirty="0" err="1"/>
              <a:t>Scrum</a:t>
            </a:r>
            <a:r>
              <a:rPr lang="de-DE" dirty="0"/>
              <a:t>. </a:t>
            </a:r>
            <a:r>
              <a:rPr lang="de-DE" dirty="0" err="1"/>
              <a:t>Branching</a:t>
            </a:r>
            <a:r>
              <a:rPr lang="de-DE" dirty="0"/>
              <a:t> Strategien sorgen aber auch für einen gewisse Ordnung innerhalb des Entwicklungsprozesses.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33E9-C1DC-4A29-9B06-123372045D34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946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B77C7-3B75-4D81-BD56-54DBCB85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F656B-F8AB-4A03-B109-BC6DE522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3865A-6124-4900-8196-9994DCB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3235D-CFC7-41DA-BB1A-24B269EE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F3CA9-FBD6-415D-8C9C-8D18FC52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C3A7-6910-4D37-8D34-4323B6A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1386B0-2A55-4EA9-869D-7FEA5944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57368-1737-4D03-B29D-3982896F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91BF8-1261-4CC7-8947-7A042254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76C6-D1AA-4D6C-B554-6465D25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2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C23BEF-D9F6-4026-9B9F-7A6E0B4E3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64A0A-6838-449F-B13D-0ECBE56E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1DFC-C1ED-4F48-B654-22E839A3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85E68-2E70-4FCE-A063-8AE9FF3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DE9C9-1E5D-4A16-9723-0F3BCEA6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71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1012-ABC6-4861-A9E1-AB897D4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9CF9D-A60D-494D-9A9E-E34072F1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1C3F6-AC45-4292-9CD2-E118B0B2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370C0-E3C9-4D9A-8D50-18FBF89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91925-A6A4-465D-A96E-3B62A74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DB2AA-815D-4A0A-A4D0-8A0CCB3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E91F9-26C7-4421-AB36-C6C5660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07DBA-C649-45ED-A21A-4740C4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AF1E3-7B46-409E-BDF8-609A62A9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9EB6D-D838-441F-9E19-284FC33A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9CEBD-D388-4E90-B12E-73C0078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23961-A6FE-4F49-A121-B40FF39C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010983-95D9-49F3-A542-18FAE8C1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8CB30-DB11-4D17-9107-4AFEA6D9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9207D-7E04-4EA5-8205-6C2DC37E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167C2-2C50-4282-8E85-4855A762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18A3-BBE0-4696-AF51-B95BD077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2931B-0A8D-42C2-A914-47E111EF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9C946-CC4E-41ED-A300-09987FC7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355E0C-D1DA-4BE2-BFB5-9624F6BBE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DB9292-D739-4712-8789-B16313F91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A98347-EDCD-4881-8299-1BACB1DB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EE382B-D1F4-4985-9ED2-921DFD7C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64FC3B-FE5C-4C2B-809A-DEB05588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6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036F-124E-4164-B3C7-B260B6A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CF6D93-9E9F-4796-AEC1-0E429AE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81E03-3F23-43CB-AEE2-FC63097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6AB25-97FF-4D77-8603-9F26A06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DE1877-424B-4543-BA1A-C44DA601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0A3BA1-FADC-4750-8456-6C0F98D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92BF34-F86A-4FA7-848F-89B8827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0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35FA-B895-4EB1-9199-5021CC6F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38243-8AD0-449F-9EDC-443AE28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F672-7A23-487C-BC00-ABB7E432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2F955-4D5C-4293-9CAE-3EF6DEE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75587-874C-4669-99EC-3AA41A9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55357-D70F-4543-ACA5-936C592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3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872C2-2EDD-4268-9B27-33FCF845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B046EE-11F4-4D3A-B367-317B19A7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F9BAC2-D55E-4410-AE6A-4A56FBAD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A2DAF0-7CA5-456C-A269-83A7436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1DD11-78E4-4FE0-915E-DC24D42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3580C-E07A-4806-B0C9-675177E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7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BE873C-5FD0-449E-AFF1-A39C9324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8F009-709B-4DDC-B1A2-A4DC9539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C9268-5246-41F5-A339-BFA5A043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522-27C6-4791-ABB3-16172540203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D55FC-DC24-4AA1-99A2-5643D5C9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86627-20E7-49F1-A629-95B1D381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FF4A-4531-4FC9-86B7-3E355EE4CD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Einfache, offene </a:t>
            </a:r>
            <a:r>
              <a:rPr lang="de-DE" sz="6000" dirty="0" err="1"/>
              <a:t>Stragtegie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Geeignet für lineare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74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Komplexere, konkrete Strategie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Ideal für agile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132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87BC8DF-C076-4AEB-BDBC-E6482F6FED44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Zusammenführen von 2 </a:t>
            </a:r>
            <a:r>
              <a:rPr lang="de-DE" sz="6000" dirty="0" err="1"/>
              <a:t>Branches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BD09580-CC80-47FA-9F22-007B1A2FE4D9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070EA6-1139-4977-A2D4-BFEDEF91F2DF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err="1"/>
              <a:t>Merge</a:t>
            </a:r>
            <a:r>
              <a:rPr lang="de-DE" sz="6000" dirty="0"/>
              <a:t>-Konflikte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4281A36-918F-49F5-9BAE-23D6C94EF275}"/>
              </a:ext>
            </a:extLst>
          </p:cNvPr>
          <p:cNvSpPr txBox="1"/>
          <p:nvPr/>
        </p:nvSpPr>
        <p:spPr>
          <a:xfrm>
            <a:off x="411480" y="4703249"/>
            <a:ext cx="1136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Keine automatische Lösung durch </a:t>
            </a:r>
            <a:r>
              <a:rPr lang="de-DE" sz="4000" dirty="0" err="1"/>
              <a:t>git</a:t>
            </a:r>
            <a:endParaRPr lang="de-DE" sz="4000" dirty="0"/>
          </a:p>
          <a:p>
            <a:pPr algn="ctr"/>
            <a:r>
              <a:rPr lang="de-DE" sz="60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8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Anforderungen an die </a:t>
            </a:r>
          </a:p>
          <a:p>
            <a:pPr algn="ctr"/>
            <a:r>
              <a:rPr lang="de-DE" sz="7600" b="1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0E80173-F89A-439E-B3F4-6C5EE82B31CE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 über </a:t>
            </a:r>
            <a:r>
              <a:rPr lang="de-DE" sz="7600" b="1" dirty="0" err="1"/>
              <a:t>git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234378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Objektorientierte Programmierung gut geeignet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72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Modularität im Code </a:t>
            </a:r>
          </a:p>
          <a:p>
            <a:pPr algn="ctr"/>
            <a:r>
              <a:rPr lang="de-DE" sz="6000" dirty="0"/>
              <a:t>wichtig	</a:t>
            </a:r>
          </a:p>
        </p:txBody>
      </p:sp>
    </p:spTree>
    <p:extLst>
      <p:ext uri="{BB962C8B-B14F-4D97-AF65-F5344CB8AC3E}">
        <p14:creationId xmlns:p14="http://schemas.microsoft.com/office/powerpoint/2010/main" val="38360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Commit Messages für</a:t>
            </a:r>
          </a:p>
          <a:p>
            <a:pPr algn="ctr"/>
            <a:r>
              <a:rPr lang="de-DE" sz="6000" dirty="0"/>
              <a:t>automatische Doku	</a:t>
            </a:r>
          </a:p>
        </p:txBody>
      </p:sp>
    </p:spTree>
    <p:extLst>
      <p:ext uri="{BB962C8B-B14F-4D97-AF65-F5344CB8AC3E}">
        <p14:creationId xmlns:p14="http://schemas.microsoft.com/office/powerpoint/2010/main" val="88371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3775221-EB7C-4BD6-855E-4A59F8CBC065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CFFC8C5-A61A-4A69-93D5-8643A44B7B53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GIT-Dienste bieten</a:t>
            </a:r>
          </a:p>
          <a:p>
            <a:pPr algn="ctr"/>
            <a:r>
              <a:rPr lang="de-DE" sz="6000" dirty="0" err="1"/>
              <a:t>Markdown</a:t>
            </a:r>
            <a:r>
              <a:rPr lang="de-DE" sz="6000" dirty="0"/>
              <a:t> Implementierung	</a:t>
            </a:r>
          </a:p>
        </p:txBody>
      </p:sp>
    </p:spTree>
    <p:extLst>
      <p:ext uri="{BB962C8B-B14F-4D97-AF65-F5344CB8AC3E}">
        <p14:creationId xmlns:p14="http://schemas.microsoft.com/office/powerpoint/2010/main" val="335575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59049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GIT ist unabdingbar für </a:t>
            </a:r>
            <a:r>
              <a:rPr lang="de-DE" sz="6000"/>
              <a:t>verteilte Softwareentwicklung, wenn…</a:t>
            </a:r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61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D01E384-3712-4E34-B85A-D94C6552EA01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4A5521-120C-4C3D-A4E8-8D5ECC251AB8}"/>
              </a:ext>
            </a:extLst>
          </p:cNvPr>
          <p:cNvSpPr txBox="1"/>
          <p:nvPr/>
        </p:nvSpPr>
        <p:spPr>
          <a:xfrm>
            <a:off x="411480" y="3343085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Sinnvolle Commit-Messages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 dirty="0"/>
              <a:t>Modularität im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6000"/>
              <a:t>Angepasste </a:t>
            </a:r>
            <a:r>
              <a:rPr lang="de-DE" sz="6000" dirty="0" err="1"/>
              <a:t>Branching</a:t>
            </a:r>
            <a:r>
              <a:rPr lang="de-DE" sz="6000" dirty="0"/>
              <a:t> Strategie	</a:t>
            </a:r>
          </a:p>
        </p:txBody>
      </p:sp>
    </p:spTree>
    <p:extLst>
      <p:ext uri="{BB962C8B-B14F-4D97-AF65-F5344CB8AC3E}">
        <p14:creationId xmlns:p14="http://schemas.microsoft.com/office/powerpoint/2010/main" val="34498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1736373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Grundfunktion: </a:t>
            </a:r>
            <a:r>
              <a:rPr lang="de-DE" sz="6000" dirty="0" err="1"/>
              <a:t>Commits</a:t>
            </a:r>
            <a:endParaRPr lang="de-DE" sz="6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6" y="4003039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90099" y="4038079"/>
            <a:ext cx="4105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 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edit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264471" y="4038079"/>
            <a:ext cx="410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–m „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message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2752036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Bedienung durch Befehle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43039A-4243-4EE0-B069-64212ED9C49E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Mittelpunkt verteilter</a:t>
            </a:r>
          </a:p>
          <a:p>
            <a:pPr algn="ctr"/>
            <a:r>
              <a:rPr lang="de-DE" sz="6000" dirty="0"/>
              <a:t>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88486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459504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Abzweigung von Hauptlinie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5EF1C9-DD2E-43AC-8DFB-BE448638A576}"/>
              </a:ext>
            </a:extLst>
          </p:cNvPr>
          <p:cNvSpPr txBox="1"/>
          <p:nvPr/>
        </p:nvSpPr>
        <p:spPr>
          <a:xfrm>
            <a:off x="411480" y="3995678"/>
            <a:ext cx="11369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Ermöglicht Arbeit, ohne die </a:t>
            </a:r>
          </a:p>
          <a:p>
            <a:pPr algn="ctr"/>
            <a:r>
              <a:rPr lang="de-DE" sz="4800" dirty="0"/>
              <a:t>Hauptlinie zu verändern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3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Vorgehen nach </a:t>
            </a:r>
            <a:r>
              <a:rPr lang="de-DE" sz="6000" dirty="0" err="1"/>
              <a:t>Branching</a:t>
            </a:r>
            <a:r>
              <a:rPr lang="de-DE" sz="6000" dirty="0"/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02276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1150</Words>
  <Application>Microsoft Office PowerPoint</Application>
  <PresentationFormat>Widescreen</PresentationFormat>
  <Paragraphs>123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Verteilte Softwareentwicklung mit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 Softwareentwicklung mit git</dc:title>
  <dc:creator>Ben Keller</dc:creator>
  <cp:lastModifiedBy>Benjamin Arff</cp:lastModifiedBy>
  <cp:revision>12</cp:revision>
  <dcterms:created xsi:type="dcterms:W3CDTF">2021-01-10T13:26:44Z</dcterms:created>
  <dcterms:modified xsi:type="dcterms:W3CDTF">2021-01-12T17:40:49Z</dcterms:modified>
</cp:coreProperties>
</file>