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IBM Plex Sans" panose="020B0503050203000203" pitchFamily="3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88889" autoAdjust="0"/>
  </p:normalViewPr>
  <p:slideViewPr>
    <p:cSldViewPr>
      <p:cViewPr varScale="1">
        <p:scale>
          <a:sx n="67" d="100"/>
          <a:sy n="67" d="100"/>
        </p:scale>
        <p:origin x="11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Welcome everyone this is my presentation for the data that I have analyzed for Social Buzz</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is </a:t>
            </a:r>
          </a:p>
          <a:p>
            <a:pPr lvl="0"/>
            <a:r>
              <a:rPr lang="en-US" dirty="0"/>
              <a:t>1 – About the background info of the company and company’s goals</a:t>
            </a:r>
          </a:p>
          <a:p>
            <a:pPr lvl="0"/>
            <a:r>
              <a:rPr lang="en-US" dirty="0"/>
              <a:t>2 – What problem is faced by Social Buzz</a:t>
            </a:r>
          </a:p>
          <a:p>
            <a:pPr lvl="0"/>
            <a:r>
              <a:rPr lang="en-US" dirty="0"/>
              <a:t>3 – Intro to our team</a:t>
            </a:r>
          </a:p>
          <a:p>
            <a:pPr lvl="0"/>
            <a:r>
              <a:rPr lang="en-US" dirty="0"/>
              <a:t>Process </a:t>
            </a:r>
          </a:p>
          <a:p>
            <a:pPr lvl="0"/>
            <a:r>
              <a:rPr lang="en-US" dirty="0"/>
              <a:t>Explanation of my insights</a:t>
            </a:r>
          </a:p>
          <a:p>
            <a:pPr lvl="0"/>
            <a:r>
              <a:rPr lang="en-US" dirty="0"/>
              <a:t>Summary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0" i="0" dirty="0">
                <a:solidFill>
                  <a:srgbClr val="161616"/>
                </a:solidFill>
                <a:effectLst/>
                <a:latin typeface="IBM Plex Sans" panose="020B0604020202020204" pitchFamily="34" charset="0"/>
              </a:rPr>
              <a:t>Data modeling is the process of creating a visual representation of either a whole information system or parts of it to communicate connections between data points and structures. The goal is to illustrate the types of data used and stored within the system, the relationships among these data types, the ways the data can be grouped and organized and its formats and attributes.</a:t>
            </a:r>
          </a:p>
          <a:p>
            <a:pPr lvl="0"/>
            <a:r>
              <a:rPr lang="en-US" b="0" i="0" dirty="0">
                <a:solidFill>
                  <a:srgbClr val="161616"/>
                </a:solidFill>
                <a:effectLst/>
                <a:latin typeface="IBM Plex Sans" panose="020B0604020202020204" pitchFamily="34" charset="0"/>
              </a:rPr>
              <a:t>Relationship</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0896601" y="1257300"/>
            <a:ext cx="6962774" cy="5876957"/>
            <a:chOff x="0" y="-47625"/>
            <a:chExt cx="8283888" cy="7390101"/>
          </a:xfrm>
        </p:grpSpPr>
        <p:sp>
          <p:nvSpPr>
            <p:cNvPr id="21" name="TextBox 12">
              <a:extLst>
                <a:ext uri="{FF2B5EF4-FFF2-40B4-BE49-F238E27FC236}">
                  <a16:creationId xmlns:a16="http://schemas.microsoft.com/office/drawing/2014/main" id="{19A1BE45-8301-44C6-A0D0-F8FDA800622F}"/>
                </a:ext>
              </a:extLst>
            </p:cNvPr>
            <p:cNvSpPr txBox="1"/>
            <p:nvPr/>
          </p:nvSpPr>
          <p:spPr>
            <a:xfrm>
              <a:off x="396630" y="2233812"/>
              <a:ext cx="7887258" cy="5108664"/>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en-US" sz="2400" b="0" i="0" dirty="0">
                  <a:effectLst/>
                </a:rPr>
                <a:t>Animals and science are two of the most popular content categories, through this it seems people enjoy nature and information related to the field of science.</a:t>
              </a:r>
            </a:p>
            <a:p>
              <a:pPr algn="l"/>
              <a:endParaRPr lang="en-US" sz="2400" b="0" i="0" dirty="0">
                <a:effectLst/>
              </a:endParaRPr>
            </a:p>
            <a:p>
              <a:pPr marL="342900" indent="-342900" algn="l">
                <a:buFont typeface="Arial" panose="020B0604020202020204" pitchFamily="34" charset="0"/>
                <a:buChar char="•"/>
              </a:pPr>
              <a:r>
                <a:rPr lang="en-US" sz="2400" dirty="0"/>
                <a:t>Photos are the most consumed piece of content as photos generally do not require much attention of the user as compared to audio.</a:t>
              </a:r>
              <a:endParaRPr lang="en-US" sz="2400" b="0" i="0" dirty="0">
                <a:effectLst/>
              </a:endParaRPr>
            </a:p>
            <a:p>
              <a:pPr marL="342900" indent="-342900" algn="l">
                <a:buFont typeface="Arial" panose="020B0604020202020204" pitchFamily="34" charset="0"/>
                <a:buChar char="•"/>
              </a:pPr>
              <a:r>
                <a:rPr lang="en-US" sz="2400" spc="-19" dirty="0"/>
                <a:t>With the maximum number of posts being around  May and January it suggests that the use of Social Buzz is during Summer and Winter vacation.</a:t>
              </a:r>
              <a:endParaRPr lang="en-US" sz="2000" spc="-19" dirty="0"/>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marL="342900" indent="-342900">
                <a:lnSpc>
                  <a:spcPts val="2660"/>
                </a:lnSpc>
                <a:buFont typeface="Arial" panose="020B0604020202020204" pitchFamily="34" charset="0"/>
                <a:buChar char="•"/>
              </a:pPr>
              <a:r>
                <a:rPr lang="en-US" sz="1900" spc="-19" dirty="0">
                  <a:solidFill>
                    <a:srgbClr val="000000"/>
                  </a:solidFill>
                  <a:latin typeface="Graphik Regular" panose="020B0503030202060203" pitchFamily="34" charset="0"/>
                </a:rPr>
                <a:t>Project recap</a:t>
              </a:r>
            </a:p>
            <a:p>
              <a:pPr marL="342900" indent="-342900">
                <a:lnSpc>
                  <a:spcPts val="2660"/>
                </a:lnSpc>
                <a:buFont typeface="Arial" panose="020B0604020202020204" pitchFamily="34" charset="0"/>
                <a:buChar char="•"/>
              </a:pPr>
              <a:r>
                <a:rPr lang="en-US" sz="1900" spc="-19" dirty="0">
                  <a:solidFill>
                    <a:srgbClr val="000000"/>
                  </a:solidFill>
                  <a:latin typeface="Graphik Regular" panose="020B0503030202060203" pitchFamily="34" charset="0"/>
                </a:rPr>
                <a:t>Problem</a:t>
              </a:r>
            </a:p>
            <a:p>
              <a:pPr marL="342900" indent="-342900">
                <a:lnSpc>
                  <a:spcPts val="2660"/>
                </a:lnSpc>
                <a:buFont typeface="Arial" panose="020B0604020202020204" pitchFamily="34" charset="0"/>
                <a:buChar char="•"/>
              </a:pPr>
              <a:r>
                <a:rPr lang="en-US" sz="1900" spc="-19" dirty="0">
                  <a:solidFill>
                    <a:srgbClr val="000000"/>
                  </a:solidFill>
                  <a:latin typeface="Graphik Regular" panose="020B0503030202060203" pitchFamily="34" charset="0"/>
                </a:rPr>
                <a:t>The Analytics team</a:t>
              </a:r>
            </a:p>
            <a:p>
              <a:pPr marL="342900" indent="-342900">
                <a:lnSpc>
                  <a:spcPts val="2660"/>
                </a:lnSpc>
                <a:buFont typeface="Arial" panose="020B0604020202020204" pitchFamily="34" charset="0"/>
                <a:buChar char="•"/>
              </a:pPr>
              <a:r>
                <a:rPr lang="en-US" sz="1900" spc="-19" dirty="0">
                  <a:solidFill>
                    <a:srgbClr val="000000"/>
                  </a:solidFill>
                  <a:latin typeface="Graphik Regular" panose="020B0503030202060203" pitchFamily="34" charset="0"/>
                </a:rPr>
                <a:t>Process</a:t>
              </a:r>
            </a:p>
            <a:p>
              <a:pPr marL="342900" indent="-342900">
                <a:lnSpc>
                  <a:spcPts val="2660"/>
                </a:lnSpc>
                <a:buFont typeface="Arial" panose="020B0604020202020204" pitchFamily="34" charset="0"/>
                <a:buChar char="•"/>
              </a:pPr>
              <a:r>
                <a:rPr lang="en-US" sz="1900" spc="-19" dirty="0">
                  <a:solidFill>
                    <a:srgbClr val="000000"/>
                  </a:solidFill>
                  <a:latin typeface="Graphik Regular" panose="020B0503030202060203" pitchFamily="34" charset="0"/>
                </a:rPr>
                <a:t>Insights</a:t>
              </a:r>
            </a:p>
            <a:p>
              <a:pPr marL="342900" indent="-342900">
                <a:lnSpc>
                  <a:spcPts val="2660"/>
                </a:lnSpc>
                <a:buFont typeface="Arial" panose="020B0604020202020204" pitchFamily="34" charset="0"/>
                <a:buChar char="•"/>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84C4D1C9-C375-E302-A426-88EDCBB5E8C1}"/>
              </a:ext>
            </a:extLst>
          </p:cNvPr>
          <p:cNvSpPr txBox="1"/>
          <p:nvPr/>
        </p:nvSpPr>
        <p:spPr>
          <a:xfrm>
            <a:off x="8634762" y="3746962"/>
            <a:ext cx="7282051" cy="34163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2400" dirty="0"/>
              <a:t>Social Buzz is a fast growing technology unicorn that need to adept quickly to it’s global scale</a:t>
            </a:r>
          </a:p>
          <a:p>
            <a:r>
              <a:rPr lang="en-US" sz="2400" dirty="0"/>
              <a:t>Accenture has begun a 3 month POC focusing on these tasks:</a:t>
            </a:r>
          </a:p>
          <a:p>
            <a:endParaRPr lang="en-US" sz="2400" dirty="0"/>
          </a:p>
          <a:p>
            <a:pPr marL="285750" indent="-285750">
              <a:buFont typeface="Arial" panose="020B0604020202020204" pitchFamily="34" charset="0"/>
              <a:buChar char="•"/>
            </a:pPr>
            <a:r>
              <a:rPr lang="en-US" sz="2400" dirty="0"/>
              <a:t>An audit of Social Buzz’s big data practice</a:t>
            </a:r>
          </a:p>
          <a:p>
            <a:pPr marL="285750" indent="-285750">
              <a:buFont typeface="Arial" panose="020B0604020202020204" pitchFamily="34" charset="0"/>
              <a:buChar char="•"/>
            </a:pPr>
            <a:r>
              <a:rPr lang="en-US" sz="2400" dirty="0"/>
              <a:t>Recommendations for a successful IPO</a:t>
            </a:r>
          </a:p>
          <a:p>
            <a:pPr marL="285750" indent="-285750">
              <a:buFont typeface="Arial" panose="020B0604020202020204" pitchFamily="34" charset="0"/>
              <a:buChar char="•"/>
            </a:pPr>
            <a:r>
              <a:rPr lang="en-US" sz="2400" dirty="0"/>
              <a:t>Analysis to find Social Buzz’s top 5 most popular categories of content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5D7D99DC-C293-829E-675B-31B4C1CA058E}"/>
              </a:ext>
            </a:extLst>
          </p:cNvPr>
          <p:cNvSpPr txBox="1"/>
          <p:nvPr/>
        </p:nvSpPr>
        <p:spPr>
          <a:xfrm>
            <a:off x="2901911" y="5108283"/>
            <a:ext cx="6372809" cy="4555093"/>
          </a:xfrm>
          <a:prstGeom prst="rect">
            <a:avLst/>
          </a:prstGeom>
          <a:noFill/>
        </p:spPr>
        <p:txBody>
          <a:bodyPr wrap="square" rtlCol="0">
            <a:spAutoFit/>
          </a:bodyPr>
          <a:lstStyle/>
          <a:p>
            <a:r>
              <a:rPr lang="en-US" sz="3200" dirty="0">
                <a:solidFill>
                  <a:schemeClr val="bg1"/>
                </a:solidFill>
              </a:rPr>
              <a:t>Over </a:t>
            </a:r>
            <a:r>
              <a:rPr lang="en-US" sz="3200" b="1" dirty="0">
                <a:solidFill>
                  <a:schemeClr val="bg1"/>
                </a:solidFill>
              </a:rPr>
              <a:t>100K</a:t>
            </a:r>
            <a:r>
              <a:rPr lang="en-US" sz="3200" dirty="0">
                <a:solidFill>
                  <a:schemeClr val="bg1"/>
                </a:solidFill>
              </a:rPr>
              <a:t> posts per day</a:t>
            </a:r>
          </a:p>
          <a:p>
            <a:endParaRPr lang="en-US" sz="3200" dirty="0">
              <a:solidFill>
                <a:schemeClr val="bg1"/>
              </a:solidFill>
            </a:endParaRPr>
          </a:p>
          <a:p>
            <a:r>
              <a:rPr lang="en-US" sz="3200" b="1" dirty="0">
                <a:solidFill>
                  <a:schemeClr val="bg1"/>
                </a:solidFill>
              </a:rPr>
              <a:t>36.5 Million </a:t>
            </a:r>
            <a:r>
              <a:rPr lang="en-US" sz="3200" dirty="0">
                <a:solidFill>
                  <a:schemeClr val="bg1"/>
                </a:solidFill>
              </a:rPr>
              <a:t>pieces of content per year!</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But how to capitalize on it when there is so much?</a:t>
            </a:r>
          </a:p>
          <a:p>
            <a:endParaRPr lang="en-US" dirty="0">
              <a:solidFill>
                <a:schemeClr val="bg1"/>
              </a:solidFill>
            </a:endParaRPr>
          </a:p>
          <a:p>
            <a:r>
              <a:rPr lang="en-US" u="sng" dirty="0">
                <a:solidFill>
                  <a:schemeClr val="bg1"/>
                </a:solidFill>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7B645A8C-8F83-7F49-6B1D-38728360E4FD}"/>
              </a:ext>
            </a:extLst>
          </p:cNvPr>
          <p:cNvSpPr txBox="1"/>
          <p:nvPr/>
        </p:nvSpPr>
        <p:spPr>
          <a:xfrm>
            <a:off x="14293092" y="7784814"/>
            <a:ext cx="3004034" cy="707886"/>
          </a:xfrm>
          <a:prstGeom prst="rect">
            <a:avLst/>
          </a:prstGeom>
          <a:noFill/>
        </p:spPr>
        <p:txBody>
          <a:bodyPr wrap="square" rtlCol="0">
            <a:spAutoFit/>
          </a:bodyPr>
          <a:lstStyle/>
          <a:p>
            <a:r>
              <a:rPr lang="en-US" sz="2000" b="1" dirty="0"/>
              <a:t>Andrew Fleming</a:t>
            </a:r>
          </a:p>
          <a:p>
            <a:r>
              <a:rPr lang="en-US" sz="2000" dirty="0"/>
              <a:t>Chief Technology Architect</a:t>
            </a:r>
          </a:p>
        </p:txBody>
      </p:sp>
      <p:sp>
        <p:nvSpPr>
          <p:cNvPr id="33" name="TextBox 32">
            <a:extLst>
              <a:ext uri="{FF2B5EF4-FFF2-40B4-BE49-F238E27FC236}">
                <a16:creationId xmlns:a16="http://schemas.microsoft.com/office/drawing/2014/main" id="{AE29AAD7-C01A-8230-85E5-40ED7D2DDCEB}"/>
              </a:ext>
            </a:extLst>
          </p:cNvPr>
          <p:cNvSpPr txBox="1"/>
          <p:nvPr/>
        </p:nvSpPr>
        <p:spPr>
          <a:xfrm>
            <a:off x="14293092" y="4830060"/>
            <a:ext cx="3004034" cy="707886"/>
          </a:xfrm>
          <a:prstGeom prst="rect">
            <a:avLst/>
          </a:prstGeom>
          <a:noFill/>
        </p:spPr>
        <p:txBody>
          <a:bodyPr wrap="square" rtlCol="0">
            <a:spAutoFit/>
          </a:bodyPr>
          <a:lstStyle/>
          <a:p>
            <a:r>
              <a:rPr lang="en-US" sz="2000" b="1" dirty="0"/>
              <a:t>Marcus </a:t>
            </a:r>
            <a:r>
              <a:rPr lang="en-US" sz="2000" b="1" dirty="0" err="1"/>
              <a:t>Romptom</a:t>
            </a:r>
            <a:endParaRPr lang="en-US" sz="2000" b="1" dirty="0"/>
          </a:p>
          <a:p>
            <a:r>
              <a:rPr lang="en-US" sz="2000" dirty="0"/>
              <a:t>Senior Principle</a:t>
            </a:r>
          </a:p>
        </p:txBody>
      </p:sp>
      <p:sp>
        <p:nvSpPr>
          <p:cNvPr id="34" name="TextBox 33">
            <a:extLst>
              <a:ext uri="{FF2B5EF4-FFF2-40B4-BE49-F238E27FC236}">
                <a16:creationId xmlns:a16="http://schemas.microsoft.com/office/drawing/2014/main" id="{C1A55B35-52B4-9F1E-BA65-6FE975E7F39D}"/>
              </a:ext>
            </a:extLst>
          </p:cNvPr>
          <p:cNvSpPr txBox="1"/>
          <p:nvPr/>
        </p:nvSpPr>
        <p:spPr>
          <a:xfrm>
            <a:off x="14293092" y="1959356"/>
            <a:ext cx="3004034" cy="707886"/>
          </a:xfrm>
          <a:prstGeom prst="rect">
            <a:avLst/>
          </a:prstGeom>
          <a:noFill/>
        </p:spPr>
        <p:txBody>
          <a:bodyPr wrap="square" rtlCol="0">
            <a:spAutoFit/>
          </a:bodyPr>
          <a:lstStyle/>
          <a:p>
            <a:r>
              <a:rPr lang="en-US" sz="2000" b="1" dirty="0"/>
              <a:t>Andrew Fleming</a:t>
            </a:r>
          </a:p>
          <a:p>
            <a:r>
              <a:rPr lang="en-US" sz="2000" dirty="0"/>
              <a:t>Chief Technical Architect</a:t>
            </a:r>
          </a:p>
        </p:txBody>
      </p:sp>
      <p:pic>
        <p:nvPicPr>
          <p:cNvPr id="37" name="Picture 36">
            <a:extLst>
              <a:ext uri="{FF2B5EF4-FFF2-40B4-BE49-F238E27FC236}">
                <a16:creationId xmlns:a16="http://schemas.microsoft.com/office/drawing/2014/main" id="{B40B1143-3E92-8C59-77FA-FEF9AF365C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75767" y="1044891"/>
            <a:ext cx="2123082" cy="21230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1075EE45-4432-205C-E949-7B6CEE4D2CD1}"/>
              </a:ext>
            </a:extLst>
          </p:cNvPr>
          <p:cNvSpPr txBox="1"/>
          <p:nvPr/>
        </p:nvSpPr>
        <p:spPr>
          <a:xfrm>
            <a:off x="3860431" y="1425051"/>
            <a:ext cx="3091103" cy="523220"/>
          </a:xfrm>
          <a:prstGeom prst="rect">
            <a:avLst/>
          </a:prstGeom>
          <a:noFill/>
        </p:spPr>
        <p:txBody>
          <a:bodyPr wrap="none" rtlCol="0">
            <a:spAutoFit/>
          </a:bodyPr>
          <a:lstStyle/>
          <a:p>
            <a:r>
              <a:rPr lang="en-US" sz="2800" dirty="0">
                <a:solidFill>
                  <a:schemeClr val="bg1"/>
                </a:solidFill>
              </a:rPr>
              <a:t>Data Understanding</a:t>
            </a:r>
          </a:p>
        </p:txBody>
      </p:sp>
      <p:sp>
        <p:nvSpPr>
          <p:cNvPr id="40" name="TextBox 39">
            <a:extLst>
              <a:ext uri="{FF2B5EF4-FFF2-40B4-BE49-F238E27FC236}">
                <a16:creationId xmlns:a16="http://schemas.microsoft.com/office/drawing/2014/main" id="{5E0FBD84-DBE9-BA04-B03A-9693B74EA565}"/>
              </a:ext>
            </a:extLst>
          </p:cNvPr>
          <p:cNvSpPr txBox="1"/>
          <p:nvPr/>
        </p:nvSpPr>
        <p:spPr>
          <a:xfrm>
            <a:off x="5764133" y="3016756"/>
            <a:ext cx="2193549" cy="523220"/>
          </a:xfrm>
          <a:prstGeom prst="rect">
            <a:avLst/>
          </a:prstGeom>
          <a:noFill/>
        </p:spPr>
        <p:txBody>
          <a:bodyPr wrap="none" rtlCol="0">
            <a:spAutoFit/>
          </a:bodyPr>
          <a:lstStyle/>
          <a:p>
            <a:r>
              <a:rPr lang="en-US" sz="2800" dirty="0">
                <a:solidFill>
                  <a:schemeClr val="bg1"/>
                </a:solidFill>
              </a:rPr>
              <a:t>Data Cleaning</a:t>
            </a:r>
          </a:p>
        </p:txBody>
      </p:sp>
      <p:sp>
        <p:nvSpPr>
          <p:cNvPr id="41" name="TextBox 40">
            <a:extLst>
              <a:ext uri="{FF2B5EF4-FFF2-40B4-BE49-F238E27FC236}">
                <a16:creationId xmlns:a16="http://schemas.microsoft.com/office/drawing/2014/main" id="{CB7682F0-BCFA-485F-A1BA-6765BE2603CF}"/>
              </a:ext>
            </a:extLst>
          </p:cNvPr>
          <p:cNvSpPr txBox="1"/>
          <p:nvPr/>
        </p:nvSpPr>
        <p:spPr>
          <a:xfrm>
            <a:off x="7635716" y="4717580"/>
            <a:ext cx="2409955" cy="523220"/>
          </a:xfrm>
          <a:prstGeom prst="rect">
            <a:avLst/>
          </a:prstGeom>
          <a:noFill/>
        </p:spPr>
        <p:txBody>
          <a:bodyPr wrap="none" rtlCol="0">
            <a:spAutoFit/>
          </a:bodyPr>
          <a:lstStyle/>
          <a:p>
            <a:r>
              <a:rPr lang="en-US" sz="2800" dirty="0">
                <a:solidFill>
                  <a:schemeClr val="bg1"/>
                </a:solidFill>
              </a:rPr>
              <a:t>Data Modelling</a:t>
            </a:r>
          </a:p>
        </p:txBody>
      </p:sp>
      <p:sp>
        <p:nvSpPr>
          <p:cNvPr id="42" name="TextBox 41">
            <a:extLst>
              <a:ext uri="{FF2B5EF4-FFF2-40B4-BE49-F238E27FC236}">
                <a16:creationId xmlns:a16="http://schemas.microsoft.com/office/drawing/2014/main" id="{EE0ADD73-68BA-DD7F-9F2C-5A433C32D1DC}"/>
              </a:ext>
            </a:extLst>
          </p:cNvPr>
          <p:cNvSpPr txBox="1"/>
          <p:nvPr/>
        </p:nvSpPr>
        <p:spPr>
          <a:xfrm>
            <a:off x="9622392" y="6418196"/>
            <a:ext cx="2116477" cy="523220"/>
          </a:xfrm>
          <a:prstGeom prst="rect">
            <a:avLst/>
          </a:prstGeom>
          <a:noFill/>
        </p:spPr>
        <p:txBody>
          <a:bodyPr wrap="none" rtlCol="0">
            <a:spAutoFit/>
          </a:bodyPr>
          <a:lstStyle/>
          <a:p>
            <a:r>
              <a:rPr lang="en-US" sz="2800" dirty="0">
                <a:solidFill>
                  <a:schemeClr val="bg1"/>
                </a:solidFill>
              </a:rPr>
              <a:t>Data Analysis</a:t>
            </a:r>
          </a:p>
        </p:txBody>
      </p:sp>
      <p:sp>
        <p:nvSpPr>
          <p:cNvPr id="43" name="TextBox 42">
            <a:extLst>
              <a:ext uri="{FF2B5EF4-FFF2-40B4-BE49-F238E27FC236}">
                <a16:creationId xmlns:a16="http://schemas.microsoft.com/office/drawing/2014/main" id="{372803FE-5112-F2BA-26E1-82D8A5A0680D}"/>
              </a:ext>
            </a:extLst>
          </p:cNvPr>
          <p:cNvSpPr txBox="1"/>
          <p:nvPr/>
        </p:nvSpPr>
        <p:spPr>
          <a:xfrm>
            <a:off x="11386399" y="8037333"/>
            <a:ext cx="2601803" cy="523220"/>
          </a:xfrm>
          <a:prstGeom prst="rect">
            <a:avLst/>
          </a:prstGeom>
          <a:noFill/>
        </p:spPr>
        <p:txBody>
          <a:bodyPr wrap="none" rtlCol="0">
            <a:spAutoFit/>
          </a:bodyPr>
          <a:lstStyle/>
          <a:p>
            <a:r>
              <a:rPr lang="en-US" sz="28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CCF29612-B485-FD9C-2074-79077CF58D84}"/>
              </a:ext>
            </a:extLst>
          </p:cNvPr>
          <p:cNvSpPr txBox="1"/>
          <p:nvPr/>
        </p:nvSpPr>
        <p:spPr>
          <a:xfrm>
            <a:off x="7216139" y="4316999"/>
            <a:ext cx="3084306" cy="2062103"/>
          </a:xfrm>
          <a:prstGeom prst="rect">
            <a:avLst/>
          </a:prstGeom>
          <a:noFill/>
        </p:spPr>
        <p:txBody>
          <a:bodyPr wrap="none" rtlCol="0">
            <a:spAutoFit/>
          </a:bodyPr>
          <a:lstStyle/>
          <a:p>
            <a:pPr algn="ctr"/>
            <a:r>
              <a:rPr lang="en-US" sz="3200" b="1" dirty="0"/>
              <a:t>January</a:t>
            </a:r>
          </a:p>
          <a:p>
            <a:pPr algn="ctr"/>
            <a:endParaRPr lang="en-US" sz="2400" dirty="0"/>
          </a:p>
          <a:p>
            <a:pPr algn="ctr"/>
            <a:endParaRPr lang="en-US" sz="2400" dirty="0"/>
          </a:p>
          <a:p>
            <a:pPr algn="ctr"/>
            <a:endParaRPr lang="en-US" sz="2400" dirty="0"/>
          </a:p>
          <a:p>
            <a:pPr algn="ctr"/>
            <a:r>
              <a:rPr lang="en-US" sz="2400" dirty="0"/>
              <a:t>Month with most posts</a:t>
            </a:r>
          </a:p>
        </p:txBody>
      </p:sp>
      <p:sp>
        <p:nvSpPr>
          <p:cNvPr id="17" name="TextBox 16">
            <a:extLst>
              <a:ext uri="{FF2B5EF4-FFF2-40B4-BE49-F238E27FC236}">
                <a16:creationId xmlns:a16="http://schemas.microsoft.com/office/drawing/2014/main" id="{37C35431-4D9E-05FF-2BD0-BF3D427100C3}"/>
              </a:ext>
            </a:extLst>
          </p:cNvPr>
          <p:cNvSpPr txBox="1"/>
          <p:nvPr/>
        </p:nvSpPr>
        <p:spPr>
          <a:xfrm>
            <a:off x="2071115" y="4264462"/>
            <a:ext cx="3084306" cy="2062103"/>
          </a:xfrm>
          <a:prstGeom prst="rect">
            <a:avLst/>
          </a:prstGeom>
          <a:noFill/>
        </p:spPr>
        <p:txBody>
          <a:bodyPr wrap="square" rtlCol="0">
            <a:spAutoFit/>
          </a:bodyPr>
          <a:lstStyle/>
          <a:p>
            <a:pPr algn="ctr"/>
            <a:r>
              <a:rPr lang="en-US" sz="3200" b="1" dirty="0"/>
              <a:t>Animals </a:t>
            </a:r>
          </a:p>
          <a:p>
            <a:pPr algn="ctr"/>
            <a:endParaRPr lang="en-US" sz="2400" dirty="0"/>
          </a:p>
          <a:p>
            <a:pPr algn="ctr"/>
            <a:endParaRPr lang="en-US" sz="2400" dirty="0"/>
          </a:p>
          <a:p>
            <a:pPr algn="ctr"/>
            <a:endParaRPr lang="en-US" sz="2400" dirty="0"/>
          </a:p>
          <a:p>
            <a:pPr algn="ctr"/>
            <a:r>
              <a:rPr lang="en-US" sz="2400" dirty="0"/>
              <a:t>Most Popular Category</a:t>
            </a:r>
          </a:p>
        </p:txBody>
      </p:sp>
      <p:sp>
        <p:nvSpPr>
          <p:cNvPr id="20" name="TextBox 19">
            <a:extLst>
              <a:ext uri="{FF2B5EF4-FFF2-40B4-BE49-F238E27FC236}">
                <a16:creationId xmlns:a16="http://schemas.microsoft.com/office/drawing/2014/main" id="{8C38E745-A7E2-5E2F-6523-69E707B6F47B}"/>
              </a:ext>
            </a:extLst>
          </p:cNvPr>
          <p:cNvSpPr txBox="1"/>
          <p:nvPr/>
        </p:nvSpPr>
        <p:spPr>
          <a:xfrm>
            <a:off x="11946328" y="4253925"/>
            <a:ext cx="4451924" cy="2062103"/>
          </a:xfrm>
          <a:prstGeom prst="rect">
            <a:avLst/>
          </a:prstGeom>
          <a:noFill/>
        </p:spPr>
        <p:txBody>
          <a:bodyPr wrap="none" rtlCol="0">
            <a:spAutoFit/>
          </a:bodyPr>
          <a:lstStyle/>
          <a:p>
            <a:pPr algn="ctr"/>
            <a:r>
              <a:rPr lang="en-US" sz="3200" b="1" dirty="0"/>
              <a:t>Photos</a:t>
            </a:r>
          </a:p>
          <a:p>
            <a:pPr algn="ctr"/>
            <a:endParaRPr lang="en-US" sz="2400" dirty="0"/>
          </a:p>
          <a:p>
            <a:pPr algn="ctr"/>
            <a:endParaRPr lang="en-US" sz="2400" dirty="0"/>
          </a:p>
          <a:p>
            <a:pPr algn="ctr"/>
            <a:endParaRPr lang="en-US" sz="2400" dirty="0"/>
          </a:p>
          <a:p>
            <a:pPr algn="ctr"/>
            <a:r>
              <a:rPr lang="en-US" sz="2400" dirty="0"/>
              <a:t>Month popular format for content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85F4A1B-C697-556D-5176-0A5F1B85AF7F}"/>
              </a:ext>
            </a:extLst>
          </p:cNvPr>
          <p:cNvPicPr>
            <a:picLocks noChangeAspect="1"/>
          </p:cNvPicPr>
          <p:nvPr/>
        </p:nvPicPr>
        <p:blipFill>
          <a:blip r:embed="rId7"/>
          <a:stretch>
            <a:fillRect/>
          </a:stretch>
        </p:blipFill>
        <p:spPr>
          <a:xfrm>
            <a:off x="3233084" y="1756594"/>
            <a:ext cx="4700839" cy="3510125"/>
          </a:xfrm>
          <a:prstGeom prst="rect">
            <a:avLst/>
          </a:prstGeom>
        </p:spPr>
      </p:pic>
      <p:pic>
        <p:nvPicPr>
          <p:cNvPr id="30" name="Picture 29">
            <a:extLst>
              <a:ext uri="{FF2B5EF4-FFF2-40B4-BE49-F238E27FC236}">
                <a16:creationId xmlns:a16="http://schemas.microsoft.com/office/drawing/2014/main" id="{8F36E169-2442-8DF0-5987-CFDC8D341F61}"/>
              </a:ext>
            </a:extLst>
          </p:cNvPr>
          <p:cNvPicPr>
            <a:picLocks noChangeAspect="1"/>
          </p:cNvPicPr>
          <p:nvPr/>
        </p:nvPicPr>
        <p:blipFill>
          <a:blip r:embed="rId8"/>
          <a:stretch>
            <a:fillRect/>
          </a:stretch>
        </p:blipFill>
        <p:spPr>
          <a:xfrm>
            <a:off x="8801410" y="6210300"/>
            <a:ext cx="8850136" cy="2722227"/>
          </a:xfrm>
          <a:prstGeom prst="rect">
            <a:avLst/>
          </a:prstGeom>
        </p:spPr>
      </p:pic>
      <p:sp>
        <p:nvSpPr>
          <p:cNvPr id="31" name="TextBox 30">
            <a:extLst>
              <a:ext uri="{FF2B5EF4-FFF2-40B4-BE49-F238E27FC236}">
                <a16:creationId xmlns:a16="http://schemas.microsoft.com/office/drawing/2014/main" id="{AB7DDB97-5587-FD7E-3113-BC20B3AB8963}"/>
              </a:ext>
            </a:extLst>
          </p:cNvPr>
          <p:cNvSpPr txBox="1"/>
          <p:nvPr/>
        </p:nvSpPr>
        <p:spPr>
          <a:xfrm>
            <a:off x="9108397" y="3194059"/>
            <a:ext cx="8035085" cy="1569660"/>
          </a:xfrm>
          <a:prstGeom prst="rect">
            <a:avLst/>
          </a:prstGeom>
          <a:noFill/>
        </p:spPr>
        <p:txBody>
          <a:bodyPr wrap="none" rtlCol="0">
            <a:spAutoFit/>
          </a:bodyPr>
          <a:lstStyle/>
          <a:p>
            <a:r>
              <a:rPr lang="en-US" sz="2400" dirty="0"/>
              <a:t>By taking a look at data according to Category we can see that, </a:t>
            </a:r>
          </a:p>
          <a:p>
            <a:r>
              <a:rPr lang="en-US" sz="2400" dirty="0"/>
              <a:t>Animals is the top field in both the graphs.</a:t>
            </a:r>
          </a:p>
          <a:p>
            <a:pPr marL="285750" indent="-285750">
              <a:buFont typeface="Arial" panose="020B0604020202020204" pitchFamily="34" charset="0"/>
              <a:buChar char="•"/>
            </a:pPr>
            <a:r>
              <a:rPr lang="en-US" sz="2400" dirty="0"/>
              <a:t>The score for animals is the highest </a:t>
            </a:r>
          </a:p>
          <a:p>
            <a:pPr marL="285750" indent="-285750">
              <a:buFont typeface="Arial" panose="020B0604020202020204" pitchFamily="34" charset="0"/>
              <a:buChar char="•"/>
            </a:pPr>
            <a:r>
              <a:rPr lang="en-US" sz="2400" dirty="0"/>
              <a:t>Hence the type of content frequently posted is animals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909F0735-B5C0-5932-2345-26F464D8AFDA}"/>
              </a:ext>
            </a:extLst>
          </p:cNvPr>
          <p:cNvPicPr>
            <a:picLocks noChangeAspect="1"/>
          </p:cNvPicPr>
          <p:nvPr/>
        </p:nvPicPr>
        <p:blipFill>
          <a:blip r:embed="rId7"/>
          <a:stretch>
            <a:fillRect/>
          </a:stretch>
        </p:blipFill>
        <p:spPr>
          <a:xfrm>
            <a:off x="3268926" y="2063007"/>
            <a:ext cx="4139750" cy="3080493"/>
          </a:xfrm>
          <a:prstGeom prst="rect">
            <a:avLst/>
          </a:prstGeom>
        </p:spPr>
      </p:pic>
      <p:pic>
        <p:nvPicPr>
          <p:cNvPr id="30" name="Picture 29">
            <a:extLst>
              <a:ext uri="{FF2B5EF4-FFF2-40B4-BE49-F238E27FC236}">
                <a16:creationId xmlns:a16="http://schemas.microsoft.com/office/drawing/2014/main" id="{F9DF05DD-1622-F807-67EF-6DC8529B2C09}"/>
              </a:ext>
            </a:extLst>
          </p:cNvPr>
          <p:cNvPicPr>
            <a:picLocks noChangeAspect="1"/>
          </p:cNvPicPr>
          <p:nvPr/>
        </p:nvPicPr>
        <p:blipFill>
          <a:blip r:embed="rId8"/>
          <a:stretch>
            <a:fillRect/>
          </a:stretch>
        </p:blipFill>
        <p:spPr>
          <a:xfrm>
            <a:off x="8379665" y="6183526"/>
            <a:ext cx="9285716" cy="2590800"/>
          </a:xfrm>
          <a:prstGeom prst="rect">
            <a:avLst/>
          </a:prstGeom>
        </p:spPr>
      </p:pic>
      <p:sp>
        <p:nvSpPr>
          <p:cNvPr id="31" name="TextBox 30">
            <a:extLst>
              <a:ext uri="{FF2B5EF4-FFF2-40B4-BE49-F238E27FC236}">
                <a16:creationId xmlns:a16="http://schemas.microsoft.com/office/drawing/2014/main" id="{D6C1D11B-2621-98D9-47BD-329341E263BF}"/>
              </a:ext>
            </a:extLst>
          </p:cNvPr>
          <p:cNvSpPr txBox="1"/>
          <p:nvPr/>
        </p:nvSpPr>
        <p:spPr>
          <a:xfrm>
            <a:off x="8092887" y="2214019"/>
            <a:ext cx="6886437" cy="1569660"/>
          </a:xfrm>
          <a:prstGeom prst="rect">
            <a:avLst/>
          </a:prstGeom>
          <a:noFill/>
        </p:spPr>
        <p:txBody>
          <a:bodyPr wrap="none" rtlCol="0">
            <a:spAutoFit/>
          </a:bodyPr>
          <a:lstStyle/>
          <a:p>
            <a:r>
              <a:rPr lang="en-US" sz="2400" dirty="0"/>
              <a:t>The most popular format of content is photos </a:t>
            </a:r>
          </a:p>
          <a:p>
            <a:r>
              <a:rPr lang="en-US" sz="2400" dirty="0"/>
              <a:t>Followed by video.</a:t>
            </a:r>
          </a:p>
          <a:p>
            <a:r>
              <a:rPr lang="en-US" sz="2400" dirty="0"/>
              <a:t>These two type of content are the easiest to consume</a:t>
            </a:r>
          </a:p>
          <a:p>
            <a:r>
              <a:rPr lang="en-US" sz="2400" dirty="0"/>
              <a:t>Hence, these are the most posted type of format</a:t>
            </a:r>
          </a:p>
        </p:txBody>
      </p:sp>
      <p:sp>
        <p:nvSpPr>
          <p:cNvPr id="32" name="TextBox 31">
            <a:extLst>
              <a:ext uri="{FF2B5EF4-FFF2-40B4-BE49-F238E27FC236}">
                <a16:creationId xmlns:a16="http://schemas.microsoft.com/office/drawing/2014/main" id="{5B987A75-82A3-2605-7C9A-59CC3FCB03E7}"/>
              </a:ext>
            </a:extLst>
          </p:cNvPr>
          <p:cNvSpPr txBox="1"/>
          <p:nvPr/>
        </p:nvSpPr>
        <p:spPr>
          <a:xfrm>
            <a:off x="3268926" y="7049986"/>
            <a:ext cx="4552634" cy="830997"/>
          </a:xfrm>
          <a:prstGeom prst="rect">
            <a:avLst/>
          </a:prstGeom>
          <a:noFill/>
        </p:spPr>
        <p:txBody>
          <a:bodyPr wrap="square" rtlCol="0">
            <a:spAutoFit/>
          </a:bodyPr>
          <a:lstStyle/>
          <a:p>
            <a:r>
              <a:rPr lang="en-US" sz="2400" dirty="0"/>
              <a:t>Here we can see the trend of posts separated by month.</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469</Words>
  <Application>Microsoft Office PowerPoint</Application>
  <PresentationFormat>Custom</PresentationFormat>
  <Paragraphs>109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IBM Plex Sans</vt:lpstr>
      <vt:lpstr>Calibri</vt:lpstr>
      <vt:lpstr>Clear Sans Regular Bold</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coloR_</cp:lastModifiedBy>
  <cp:revision>10</cp:revision>
  <dcterms:created xsi:type="dcterms:W3CDTF">2006-08-16T00:00:00Z</dcterms:created>
  <dcterms:modified xsi:type="dcterms:W3CDTF">2023-03-12T07:40:08Z</dcterms:modified>
  <dc:identifier>DAEhDyfaYKE</dc:identifier>
</cp:coreProperties>
</file>