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6" autoAdjust="0"/>
    <p:restoredTop sz="95994" autoAdjust="0"/>
  </p:normalViewPr>
  <p:slideViewPr>
    <p:cSldViewPr snapToGrid="0" snapToObjects="1">
      <p:cViewPr>
        <p:scale>
          <a:sx n="78" d="100"/>
          <a:sy n="78" d="100"/>
        </p:scale>
        <p:origin x="280" y="40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ASCII-Table.sv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Character and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3EC6D-F964-3641-90BF-B72621F8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(char)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0E42F-A030-8247-8A16-084F302E6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561453" cy="3429913"/>
          </a:xfrm>
        </p:spPr>
        <p:txBody>
          <a:bodyPr/>
          <a:lstStyle/>
          <a:p>
            <a:pPr fontAlgn="base"/>
            <a:r>
              <a:rPr lang="en-US" dirty="0"/>
              <a:t>primitive - stores </a:t>
            </a:r>
            <a:r>
              <a:rPr lang="en-US" b="1" dirty="0"/>
              <a:t>values</a:t>
            </a:r>
            <a:r>
              <a:rPr lang="en-US" dirty="0"/>
              <a:t> only</a:t>
            </a:r>
          </a:p>
          <a:p>
            <a:pPr fontAlgn="base"/>
            <a:r>
              <a:rPr lang="en-US" dirty="0"/>
              <a:t>Example declarations: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‘x’; // notice single quotes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‘\n’; //the invisible newline character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myChar2 = 57; // bad idea! It sets the value to the character ‘9’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what = (char)‘A’ + 2;  // what is now ‘C’ (used in things like the Caesar cipher)</a:t>
            </a:r>
          </a:p>
          <a:p>
            <a:pPr fontAlgn="base"/>
            <a:r>
              <a:rPr lang="en-US" dirty="0"/>
              <a:t>A char is an int behind the scenes - and java uses the </a:t>
            </a:r>
            <a:r>
              <a:rPr lang="en-US" u="sng" dirty="0">
                <a:hlinkClick r:id="rId2"/>
              </a:rPr>
              <a:t>ASCII Table</a:t>
            </a:r>
            <a:r>
              <a:rPr lang="en-US" dirty="0"/>
              <a:t> to figure out the character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31C2-9D21-844E-8643-346C8AA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F122-2B5E-194D-8CC7-FF10DD326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316036"/>
          </a:xfrm>
        </p:spPr>
        <p:txBody>
          <a:bodyPr/>
          <a:lstStyle/>
          <a:p>
            <a:pPr fontAlgn="base"/>
            <a:r>
              <a:rPr lang="en-US" dirty="0"/>
              <a:t>A String is a collection of ordered characters</a:t>
            </a:r>
          </a:p>
          <a:p>
            <a:pPr lvl="1" fontAlgn="base"/>
            <a:r>
              <a:rPr lang="en-US" dirty="0"/>
              <a:t>It has data</a:t>
            </a:r>
          </a:p>
          <a:p>
            <a:pPr lvl="1" fontAlgn="base"/>
            <a:r>
              <a:rPr lang="en-US" dirty="0"/>
              <a:t>It has functionality (methods)</a:t>
            </a:r>
          </a:p>
          <a:p>
            <a:pPr lvl="1" fontAlgn="base"/>
            <a:r>
              <a:rPr lang="en-US" dirty="0"/>
              <a:t>It is also </a:t>
            </a:r>
            <a:r>
              <a:rPr lang="en-US" b="1" dirty="0"/>
              <a:t>immutable</a:t>
            </a:r>
            <a:r>
              <a:rPr lang="en-US" dirty="0"/>
              <a:t> ( can’t be directly modified)</a:t>
            </a:r>
          </a:p>
          <a:p>
            <a:pPr lvl="2" fontAlgn="base"/>
            <a:r>
              <a:rPr lang="en-US" dirty="0"/>
              <a:t>Every method that builds a String, returns a copy</a:t>
            </a:r>
          </a:p>
          <a:p>
            <a:pPr lvl="2" fontAlgn="base"/>
            <a:r>
              <a:rPr lang="en-US" dirty="0"/>
              <a:t>Will cover this more in the future</a:t>
            </a:r>
          </a:p>
          <a:p>
            <a:pPr fontAlgn="base"/>
            <a:r>
              <a:rPr lang="en-US" dirty="0"/>
              <a:t>But what does a String really look like?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0508C-E756-3443-B92E-AE1614B6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94" y="149666"/>
            <a:ext cx="3921432" cy="29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4E2910E-02E1-B442-9431-A8BE0470EC08}"/>
              </a:ext>
            </a:extLst>
          </p:cNvPr>
          <p:cNvGrpSpPr/>
          <p:nvPr/>
        </p:nvGrpSpPr>
        <p:grpSpPr>
          <a:xfrm>
            <a:off x="622513" y="1702820"/>
            <a:ext cx="828049" cy="5507726"/>
            <a:chOff x="622513" y="1702820"/>
            <a:chExt cx="828049" cy="55077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6CAF25-80B2-5C48-8F1B-76F18A3F34CE}"/>
                </a:ext>
              </a:extLst>
            </p:cNvPr>
            <p:cNvSpPr/>
            <p:nvPr/>
          </p:nvSpPr>
          <p:spPr>
            <a:xfrm>
              <a:off x="628071" y="1702820"/>
              <a:ext cx="81760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C9DD25-AADF-9A4D-A6CD-A96AA09AB653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4EF5EE-9203-3C47-9DB8-F001FAD14560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953D41-75F3-164C-9349-B88003606B80}"/>
                </a:ext>
              </a:extLst>
            </p:cNvPr>
            <p:cNvSpPr/>
            <p:nvPr/>
          </p:nvSpPr>
          <p:spPr>
            <a:xfrm>
              <a:off x="622513" y="2309933"/>
              <a:ext cx="825206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47066F-4B1A-0043-9D45-E14D1862623A}"/>
                </a:ext>
              </a:extLst>
            </p:cNvPr>
            <p:cNvSpPr/>
            <p:nvPr/>
          </p:nvSpPr>
          <p:spPr>
            <a:xfrm>
              <a:off x="628071" y="2919533"/>
              <a:ext cx="817603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CED06C-1C8B-9D46-9328-6E8E0CED0E9E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82CD69-BCEE-6A40-A4E1-93DC313D4232}"/>
                </a:ext>
              </a:extLst>
            </p:cNvPr>
            <p:cNvSpPr/>
            <p:nvPr/>
          </p:nvSpPr>
          <p:spPr>
            <a:xfrm>
              <a:off x="623603" y="4138189"/>
              <a:ext cx="824116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08CE3-1886-904D-8333-9845B6740B51}"/>
                </a:ext>
              </a:extLst>
            </p:cNvPr>
            <p:cNvSpPr/>
            <p:nvPr/>
          </p:nvSpPr>
          <p:spPr>
            <a:xfrm>
              <a:off x="623603" y="4747482"/>
              <a:ext cx="821874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C4F894-8436-DD48-A0D2-7325E15636D2}"/>
                </a:ext>
              </a:extLst>
            </p:cNvPr>
            <p:cNvSpPr/>
            <p:nvPr/>
          </p:nvSpPr>
          <p:spPr>
            <a:xfrm>
              <a:off x="626448" y="5362240"/>
              <a:ext cx="824114" cy="621384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496EE1-91DF-A248-9B43-4F40C75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Think About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AEB4-9C35-E24B-A426-6F41C33DF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0" y="1776683"/>
            <a:ext cx="6280728" cy="4186659"/>
          </a:xfrm>
        </p:spPr>
        <p:txBody>
          <a:bodyPr/>
          <a:lstStyle/>
          <a:p>
            <a:r>
              <a:rPr lang="en-US" dirty="0"/>
              <a:t>Storing variables in memory</a:t>
            </a:r>
          </a:p>
          <a:p>
            <a:pPr lvl="1"/>
            <a:r>
              <a:rPr lang="en-US" dirty="0"/>
              <a:t>Wherever the computer decides</a:t>
            </a:r>
          </a:p>
          <a:p>
            <a:pPr lvl="1"/>
            <a:r>
              <a:rPr lang="en-US" dirty="0"/>
              <a:t>Value stored in the location</a:t>
            </a:r>
          </a:p>
          <a:p>
            <a:pPr lvl="1"/>
            <a:r>
              <a:rPr lang="en-US" dirty="0"/>
              <a:t>Variable name points towards location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= ‘C’;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= ‘M’;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What about Strings?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= “Cam”;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CBA6C-C0A0-D142-9E1A-803295EDEDC8}"/>
              </a:ext>
            </a:extLst>
          </p:cNvPr>
          <p:cNvSpPr/>
          <p:nvPr/>
        </p:nvSpPr>
        <p:spPr>
          <a:xfrm>
            <a:off x="632098" y="4137126"/>
            <a:ext cx="811905" cy="622684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62044-FBFD-3C40-BDF4-2F3902E7DB16}"/>
              </a:ext>
            </a:extLst>
          </p:cNvPr>
          <p:cNvSpPr/>
          <p:nvPr/>
        </p:nvSpPr>
        <p:spPr>
          <a:xfrm>
            <a:off x="626448" y="4764968"/>
            <a:ext cx="817634" cy="580093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1D4B2-DA0F-7142-8E97-03A462B5D81B}"/>
              </a:ext>
            </a:extLst>
          </p:cNvPr>
          <p:cNvSpPr/>
          <p:nvPr/>
        </p:nvSpPr>
        <p:spPr>
          <a:xfrm>
            <a:off x="626403" y="5356184"/>
            <a:ext cx="817600" cy="626859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9A6C2-956E-B74F-AAF7-A77D3CE2E27F}"/>
              </a:ext>
            </a:extLst>
          </p:cNvPr>
          <p:cNvSpPr/>
          <p:nvPr/>
        </p:nvSpPr>
        <p:spPr>
          <a:xfrm>
            <a:off x="628070" y="1706681"/>
            <a:ext cx="815977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2FE80-3656-C046-9837-9C34FB2F95D2}"/>
              </a:ext>
            </a:extLst>
          </p:cNvPr>
          <p:cNvSpPr/>
          <p:nvPr/>
        </p:nvSpPr>
        <p:spPr>
          <a:xfrm>
            <a:off x="642306" y="6601526"/>
            <a:ext cx="824114" cy="609600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A8E50E-1ECF-F248-8EFD-5664AA8263DF}"/>
              </a:ext>
            </a:extLst>
          </p:cNvPr>
          <p:cNvSpPr/>
          <p:nvPr/>
        </p:nvSpPr>
        <p:spPr>
          <a:xfrm>
            <a:off x="2723614" y="1663320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c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2A37CE-3C65-7C4B-B284-02123CB5FBD7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1444047" y="1863375"/>
            <a:ext cx="1279567" cy="148106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9B5B15-056C-2742-84BF-9FE475FF6523}"/>
              </a:ext>
            </a:extLst>
          </p:cNvPr>
          <p:cNvSpPr/>
          <p:nvPr/>
        </p:nvSpPr>
        <p:spPr>
          <a:xfrm>
            <a:off x="2723614" y="214883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m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C9785B-BF18-AA44-A778-3B9B6135EE01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>
            <a:off x="1466420" y="2348891"/>
            <a:ext cx="1257194" cy="4557435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2C615D1-A5E5-224B-9710-B7E3DCAFEDFA}"/>
              </a:ext>
            </a:extLst>
          </p:cNvPr>
          <p:cNvSpPr/>
          <p:nvPr/>
        </p:nvSpPr>
        <p:spPr>
          <a:xfrm>
            <a:off x="3309672" y="387001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59AF9F-EC5D-2345-A73A-5B539A9B3450}"/>
              </a:ext>
            </a:extLst>
          </p:cNvPr>
          <p:cNvCxnSpPr>
            <a:cxnSpLocks/>
            <a:stCxn id="30" idx="1"/>
            <a:endCxn id="4" idx="3"/>
          </p:cNvCxnSpPr>
          <p:nvPr/>
        </p:nvCxnSpPr>
        <p:spPr>
          <a:xfrm flipH="1">
            <a:off x="1444003" y="4070067"/>
            <a:ext cx="1865669" cy="37840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2" grpId="0" animBg="1"/>
      <p:bldP spid="14" grpId="0"/>
      <p:bldP spid="1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BED9-2A09-C041-A78C-9C9689C5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7E1AE-69D5-6C45-B867-FE376B246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5627" y="1766200"/>
            <a:ext cx="5280770" cy="5047985"/>
          </a:xfrm>
        </p:spPr>
        <p:txBody>
          <a:bodyPr/>
          <a:lstStyle/>
          <a:p>
            <a:r>
              <a:rPr lang="en-US" dirty="0"/>
              <a:t>Ordered Collection of characters </a:t>
            </a:r>
          </a:p>
          <a:p>
            <a:pPr lvl="1"/>
            <a:r>
              <a:rPr lang="en-US" dirty="0"/>
              <a:t>Indexed – starting at 0</a:t>
            </a:r>
          </a:p>
          <a:p>
            <a:pPr lvl="1"/>
            <a:r>
              <a:rPr lang="en-US" dirty="0"/>
              <a:t>‘C’ is at index 0</a:t>
            </a:r>
          </a:p>
          <a:p>
            <a:pPr lvl="1"/>
            <a:r>
              <a:rPr lang="en-US" dirty="0"/>
              <a:t>‘A’ is at index 1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 character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mascot.charAt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lvl="1"/>
            <a:r>
              <a:rPr lang="en-US" dirty="0"/>
              <a:t>returns ’M’ (character)</a:t>
            </a:r>
          </a:p>
          <a:p>
            <a:r>
              <a:rPr lang="en-US" dirty="0"/>
              <a:t>How many  characters?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mascot.length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No matter how large the 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Starts at 0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Has a length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Always know first and last index!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19C45-ADE0-3040-B366-BDF1D14F6976}"/>
              </a:ext>
            </a:extLst>
          </p:cNvPr>
          <p:cNvGrpSpPr/>
          <p:nvPr/>
        </p:nvGrpSpPr>
        <p:grpSpPr>
          <a:xfrm>
            <a:off x="2293922" y="1776683"/>
            <a:ext cx="818750" cy="3683493"/>
            <a:chOff x="627877" y="3527053"/>
            <a:chExt cx="818750" cy="368349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59C00B-5EA7-304A-B376-BC9035720B1D}"/>
                </a:ext>
              </a:extLst>
            </p:cNvPr>
            <p:cNvSpPr/>
            <p:nvPr/>
          </p:nvSpPr>
          <p:spPr>
            <a:xfrm>
              <a:off x="628076" y="5983624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E0AEEE-4A4D-4D44-BBDE-5CC9D5EB151C}"/>
                </a:ext>
              </a:extLst>
            </p:cNvPr>
            <p:cNvSpPr/>
            <p:nvPr/>
          </p:nvSpPr>
          <p:spPr>
            <a:xfrm>
              <a:off x="628076" y="6600946"/>
              <a:ext cx="817600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58EC7F-C8E3-A245-8065-66B10DD8BDD7}"/>
                </a:ext>
              </a:extLst>
            </p:cNvPr>
            <p:cNvSpPr/>
            <p:nvPr/>
          </p:nvSpPr>
          <p:spPr>
            <a:xfrm>
              <a:off x="628070" y="3527053"/>
              <a:ext cx="818557" cy="609600"/>
            </a:xfrm>
            <a:prstGeom prst="rect">
              <a:avLst/>
            </a:prstGeom>
            <a:noFill/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endPara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A3641-017E-3B41-963F-F37A0E6BC9ED}"/>
                </a:ext>
              </a:extLst>
            </p:cNvPr>
            <p:cNvSpPr/>
            <p:nvPr/>
          </p:nvSpPr>
          <p:spPr>
            <a:xfrm>
              <a:off x="630119" y="4138189"/>
              <a:ext cx="815358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04C594-0B21-9144-8148-98954382F84F}"/>
                </a:ext>
              </a:extLst>
            </p:cNvPr>
            <p:cNvSpPr/>
            <p:nvPr/>
          </p:nvSpPr>
          <p:spPr>
            <a:xfrm>
              <a:off x="627877" y="4747482"/>
              <a:ext cx="817600" cy="60960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BCB9C67-3270-2E49-8F23-3C75153769A0}"/>
                </a:ext>
              </a:extLst>
            </p:cNvPr>
            <p:cNvSpPr/>
            <p:nvPr/>
          </p:nvSpPr>
          <p:spPr>
            <a:xfrm>
              <a:off x="627878" y="5362240"/>
              <a:ext cx="817600" cy="621384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9252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74320" tIns="182880" rIns="274320" bIns="182880" rtlCol="0" anchor="ctr"/>
            <a:lstStyle/>
            <a:p>
              <a:pPr algn="ctr"/>
              <a:r>
                <a:rPr lang="en-US" dirty="0">
                  <a:solidFill>
                    <a:srgbClr val="092529"/>
                  </a:solidFill>
                  <a:latin typeface="Proxima Nova" charset="0"/>
                  <a:ea typeface="Proxima Nova" charset="0"/>
                  <a:cs typeface="Proxima Nova" charset="0"/>
                </a:rPr>
                <a:t>M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F52A0-2581-A24A-8868-15213DD579C5}"/>
              </a:ext>
            </a:extLst>
          </p:cNvPr>
          <p:cNvSpPr/>
          <p:nvPr/>
        </p:nvSpPr>
        <p:spPr>
          <a:xfrm>
            <a:off x="4352409" y="220982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mascot 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B30EB3-96B3-BC40-8252-1A7DBE075253}"/>
              </a:ext>
            </a:extLst>
          </p:cNvPr>
          <p:cNvCxnSpPr>
            <a:cxnSpLocks/>
            <a:stCxn id="32" idx="1"/>
            <a:endCxn id="21" idx="3"/>
          </p:cNvCxnSpPr>
          <p:nvPr/>
        </p:nvCxnSpPr>
        <p:spPr>
          <a:xfrm flipH="1">
            <a:off x="3111522" y="2409875"/>
            <a:ext cx="1240887" cy="282744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AC909A-1BDA-0B41-9B2F-697E2A118358}"/>
              </a:ext>
            </a:extLst>
          </p:cNvPr>
          <p:cNvSpPr txBox="1"/>
          <p:nvPr/>
        </p:nvSpPr>
        <p:spPr>
          <a:xfrm>
            <a:off x="1935574" y="2513843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35E94-3F62-8D4A-994A-E6DA013D8551}"/>
              </a:ext>
            </a:extLst>
          </p:cNvPr>
          <p:cNvSpPr txBox="1"/>
          <p:nvPr/>
        </p:nvSpPr>
        <p:spPr>
          <a:xfrm>
            <a:off x="1935574" y="310185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9819C-0D4F-FD4D-B577-AC5C8E1D9FFB}"/>
              </a:ext>
            </a:extLst>
          </p:cNvPr>
          <p:cNvSpPr txBox="1"/>
          <p:nvPr/>
        </p:nvSpPr>
        <p:spPr>
          <a:xfrm>
            <a:off x="1903489" y="3722507"/>
            <a:ext cx="2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9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298</Words>
  <Application>Microsoft Macintosh PowerPoint</Application>
  <PresentationFormat>Custom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Characters (char)</vt:lpstr>
      <vt:lpstr>Let’s talk about String</vt:lpstr>
      <vt:lpstr>First, Let’s Think About Memory</vt:lpstr>
      <vt:lpstr>String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6</cp:revision>
  <dcterms:created xsi:type="dcterms:W3CDTF">2020-03-09T02:20:26Z</dcterms:created>
  <dcterms:modified xsi:type="dcterms:W3CDTF">2020-03-09T03:10:43Z</dcterms:modified>
</cp:coreProperties>
</file>