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2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1A3BB-BA6A-DF44-BD43-A13BF167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Conditionals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594EF-E086-2246-8225-AD9BD17DF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607350"/>
            <a:ext cx="6032371" cy="5514395"/>
          </a:xfrm>
        </p:spPr>
        <p:txBody>
          <a:bodyPr/>
          <a:lstStyle/>
          <a:p>
            <a:pPr fontAlgn="base"/>
            <a:r>
              <a:rPr lang="en-US" dirty="0"/>
              <a:t>Logic that evaluates as</a:t>
            </a:r>
          </a:p>
          <a:p>
            <a:pPr lvl="1" fontAlgn="base"/>
            <a:r>
              <a:rPr lang="en-US" dirty="0"/>
              <a:t>Yes or No</a:t>
            </a:r>
          </a:p>
          <a:p>
            <a:pPr lvl="1" fontAlgn="base"/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fontAlgn="base"/>
            <a:r>
              <a:rPr lang="en-US" dirty="0"/>
              <a:t>Essential in all programming languages</a:t>
            </a:r>
          </a:p>
          <a:p>
            <a:pPr lvl="1" fontAlgn="base"/>
            <a:r>
              <a:rPr lang="en-US" dirty="0"/>
              <a:t>You do this all the time</a:t>
            </a:r>
          </a:p>
          <a:p>
            <a:pPr lvl="1" fontAlgn="base"/>
            <a:r>
              <a:rPr lang="en-US" dirty="0"/>
              <a:t>100 pennies greater than $1? </a:t>
            </a:r>
          </a:p>
          <a:p>
            <a:pPr marL="0" indent="0" fontAlgn="base">
              <a:buNone/>
            </a:pPr>
            <a:br>
              <a:rPr lang="en-US" dirty="0"/>
            </a:br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</p:txBody>
      </p:sp>
    </p:spTree>
    <p:extLst>
      <p:ext uri="{BB962C8B-B14F-4D97-AF65-F5344CB8AC3E}">
        <p14:creationId xmlns:p14="http://schemas.microsoft.com/office/powerpoint/2010/main" val="19477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D72-D1C7-3A48-A773-F4D2B78F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89BD-2364-3649-8A04-E46F4E40D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776683"/>
            <a:ext cx="6280728" cy="3615413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Evaluated second to last (storing values or returns last)</a:t>
            </a:r>
          </a:p>
          <a:p>
            <a:r>
              <a:rPr lang="en-US" dirty="0"/>
              <a:t>Always two sides / pairs</a:t>
            </a:r>
          </a:p>
          <a:p>
            <a:pPr lvl="1"/>
            <a:r>
              <a:rPr lang="en-US" dirty="0"/>
              <a:t>You can NOT have 10 &lt; x &lt; 20  </a:t>
            </a:r>
          </a:p>
          <a:p>
            <a:pPr lvl="1"/>
            <a:r>
              <a:rPr lang="en-US" dirty="0"/>
              <a:t>You would need to check (10 &lt; x)  ==  (x &lt; 20)</a:t>
            </a:r>
          </a:p>
          <a:p>
            <a:r>
              <a:rPr lang="en-US" dirty="0"/>
              <a:t>Adding conditional operators</a:t>
            </a:r>
          </a:p>
          <a:p>
            <a:pPr lvl="1"/>
            <a:r>
              <a:rPr lang="en-US" dirty="0"/>
              <a:t>means it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boolean primitive can store it, and you can return boolean from a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6B932-9217-754B-912E-594DCB86DCFA}"/>
              </a:ext>
            </a:extLst>
          </p:cNvPr>
          <p:cNvSpPr/>
          <p:nvPr/>
        </p:nvSpPr>
        <p:spPr>
          <a:xfrm>
            <a:off x="7740073" y="1738823"/>
            <a:ext cx="5693704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boolean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10 &gt; 2;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);  // prints true to the screen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7AD8E-E87E-2E4C-A86C-834F04AACEB8}"/>
              </a:ext>
            </a:extLst>
          </p:cNvPr>
          <p:cNvSpPr/>
          <p:nvPr/>
        </p:nvSpPr>
        <p:spPr>
          <a:xfrm>
            <a:off x="7740071" y="3319341"/>
            <a:ext cx="5693705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boolean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= 10 &lt;= (20*2) + 1 / 2 - 39;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);  // prints false to the screen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2142E-6111-2F44-B099-D204F19B127B}"/>
              </a:ext>
            </a:extLst>
          </p:cNvPr>
          <p:cNvSpPr/>
          <p:nvPr/>
        </p:nvSpPr>
        <p:spPr>
          <a:xfrm>
            <a:off x="7740072" y="4899859"/>
            <a:ext cx="5693705" cy="12374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()); // prints true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public static boolean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myCoolMethod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Proxima Nova" charset="0"/>
                <a:cs typeface="Consolas" panose="020B0609020204030204" pitchFamily="49" charset="0"/>
              </a:rPr>
              <a:t>() { return 10.5 &lt; 20; } </a:t>
            </a:r>
          </a:p>
        </p:txBody>
      </p:sp>
    </p:spTree>
    <p:extLst>
      <p:ext uri="{BB962C8B-B14F-4D97-AF65-F5344CB8AC3E}">
        <p14:creationId xmlns:p14="http://schemas.microsoft.com/office/powerpoint/2010/main" val="177042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ADA-CBAE-4F40-8D7B-B49545AB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3810-99DF-5947-AEB3-98BFCC0D0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18638"/>
            <a:ext cx="12561453" cy="1230145"/>
          </a:xfrm>
        </p:spPr>
        <p:txBody>
          <a:bodyPr/>
          <a:lstStyle/>
          <a:p>
            <a:r>
              <a:rPr lang="en-US" dirty="0"/>
              <a:t>if / else statements </a:t>
            </a:r>
          </a:p>
          <a:p>
            <a:pPr lvl="1"/>
            <a:r>
              <a:rPr lang="en-US" dirty="0"/>
              <a:t>Only run instructions based on true or false for else</a:t>
            </a:r>
          </a:p>
          <a:p>
            <a:pPr lvl="1"/>
            <a:r>
              <a:rPr lang="en-US" dirty="0"/>
              <a:t>Essentially, choose to run certain lines of code or skip them!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C2107-6E4C-4B4B-9688-13F50F01E673}"/>
              </a:ext>
            </a:extLst>
          </p:cNvPr>
          <p:cNvSpPr/>
          <p:nvPr/>
        </p:nvSpPr>
        <p:spPr>
          <a:xfrm>
            <a:off x="1117599" y="3046183"/>
            <a:ext cx="1158240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 100)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(“Yay puppies”); // one line, allowed but not common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0F37-DE6A-C54E-872A-6094374694F6}"/>
              </a:ext>
            </a:extLst>
          </p:cNvPr>
          <p:cNvSpPr/>
          <p:nvPr/>
        </p:nvSpPr>
        <p:spPr>
          <a:xfrm>
            <a:off x="628075" y="3982247"/>
            <a:ext cx="5181601" cy="15081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&gt;= 100) { //block of code!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int happy  = puppies + 1;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(“So happy”);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EF042-33BF-FF4F-A4D4-0EE79BD11192}"/>
              </a:ext>
            </a:extLst>
          </p:cNvPr>
          <p:cNvSpPr/>
          <p:nvPr/>
        </p:nvSpPr>
        <p:spPr>
          <a:xfrm>
            <a:off x="6502400" y="3886200"/>
            <a:ext cx="6908800" cy="226728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(puppies &gt;= 100)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int happy  = puppies + 1;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(“happy level: ” + happy);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(“Need more puppies”);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226-ACFB-7B43-8B50-45B7A790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1714-1A24-6F4B-922C-35310AB72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4896425" cy="483917"/>
          </a:xfrm>
        </p:spPr>
        <p:txBody>
          <a:bodyPr/>
          <a:lstStyle/>
          <a:p>
            <a:r>
              <a:rPr lang="en-US" dirty="0"/>
              <a:t>You can nest as much as you want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3B001-0B34-D747-A817-6C29EC4DE3FF}"/>
              </a:ext>
            </a:extLst>
          </p:cNvPr>
          <p:cNvSpPr/>
          <p:nvPr/>
        </p:nvSpPr>
        <p:spPr>
          <a:xfrm>
            <a:off x="2209800" y="2573559"/>
            <a:ext cx="9398000" cy="36830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(puppies &gt;= 100)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if (puppies &lt; 200)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int happy  = puppies + 1;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(“happy level: ” + happy);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else { </a:t>
            </a:r>
            <a:r>
              <a:rPr lang="en-US" dirty="0">
                <a:latin typeface="Consolas" panose="020B0609020204030204" pitchFamily="49" charset="0"/>
              </a:rPr>
              <a:t>// puppies is over 200!!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(“ok, that may be too many puppies”);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else {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(“Need more puppies”);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2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7E45-4507-9B4D-84EE-2BA54103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E76AB-1CCF-F14B-B0CB-88A971BC1CF1}"/>
              </a:ext>
            </a:extLst>
          </p:cNvPr>
          <p:cNvSpPr/>
          <p:nvPr/>
        </p:nvSpPr>
        <p:spPr>
          <a:xfrm>
            <a:off x="5682404" y="1463722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&gt;= 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3B0E6C-44F5-914F-92FB-234B4E813CAF}"/>
              </a:ext>
            </a:extLst>
          </p:cNvPr>
          <p:cNvSpPr/>
          <p:nvPr/>
        </p:nvSpPr>
        <p:spPr>
          <a:xfrm>
            <a:off x="1990410" y="3482347"/>
            <a:ext cx="2953595" cy="1015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puppies &lt; 200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50556-701A-A347-A55C-C0ABB586CF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67208" y="2479385"/>
            <a:ext cx="3691994" cy="1002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9B6140-95F2-AB4D-B0A0-EBB9E773EC47}"/>
              </a:ext>
            </a:extLst>
          </p:cNvPr>
          <p:cNvCxnSpPr>
            <a:stCxn id="4" idx="2"/>
          </p:cNvCxnSpPr>
          <p:nvPr/>
        </p:nvCxnSpPr>
        <p:spPr>
          <a:xfrm flipH="1">
            <a:off x="7159201" y="2479385"/>
            <a:ext cx="1" cy="47850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BF5221-EC1D-604B-B293-13C6F43BBCA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67207" y="4498010"/>
            <a:ext cx="1" cy="24869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9D5BD173-E2F7-6E45-A0B8-ADC3AD0F3DC8}"/>
              </a:ext>
            </a:extLst>
          </p:cNvPr>
          <p:cNvSpPr/>
          <p:nvPr/>
        </p:nvSpPr>
        <p:spPr>
          <a:xfrm>
            <a:off x="4109592" y="489772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ok, that may be too many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449378B8-89FE-9744-9F25-5C7722D8802D}"/>
              </a:ext>
            </a:extLst>
          </p:cNvPr>
          <p:cNvSpPr/>
          <p:nvPr/>
        </p:nvSpPr>
        <p:spPr>
          <a:xfrm>
            <a:off x="295258" y="4866984"/>
            <a:ext cx="2713714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Proxima Nova" charset="0"/>
                <a:cs typeface="Proxima Nova" charset="0"/>
              </a:rPr>
              <a:t>happy level: n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AC288DA3-D79A-8143-BCA3-B98F14FDAF0C}"/>
              </a:ext>
            </a:extLst>
          </p:cNvPr>
          <p:cNvSpPr/>
          <p:nvPr/>
        </p:nvSpPr>
        <p:spPr>
          <a:xfrm>
            <a:off x="8942487" y="4795692"/>
            <a:ext cx="2407225" cy="1206500"/>
          </a:xfrm>
          <a:prstGeom prst="round2Diag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need more puppies</a:t>
            </a:r>
            <a:endParaRPr lang="en-US" dirty="0">
              <a:solidFill>
                <a:schemeClr val="bg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F807F-8A64-9C49-8209-8D8405593E5C}"/>
              </a:ext>
            </a:extLst>
          </p:cNvPr>
          <p:cNvSpPr txBox="1"/>
          <p:nvPr/>
        </p:nvSpPr>
        <p:spPr>
          <a:xfrm>
            <a:off x="4559300" y="2616200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00220-C79C-A148-AD42-004BC9535469}"/>
              </a:ext>
            </a:extLst>
          </p:cNvPr>
          <p:cNvSpPr txBox="1"/>
          <p:nvPr/>
        </p:nvSpPr>
        <p:spPr>
          <a:xfrm>
            <a:off x="9156700" y="2616200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D6F6B-EAEE-7641-92AA-D08CE6C3D189}"/>
              </a:ext>
            </a:extLst>
          </p:cNvPr>
          <p:cNvSpPr txBox="1"/>
          <p:nvPr/>
        </p:nvSpPr>
        <p:spPr>
          <a:xfrm>
            <a:off x="11455400" y="14637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9EFAB-2AE2-DF4F-BC74-FBDF7441157F}"/>
              </a:ext>
            </a:extLst>
          </p:cNvPr>
          <p:cNvSpPr txBox="1"/>
          <p:nvPr/>
        </p:nvSpPr>
        <p:spPr>
          <a:xfrm>
            <a:off x="11455400" y="1952259"/>
            <a:ext cx="197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F37AA-0F0D-4346-9A71-BCB676E46C6B}"/>
              </a:ext>
            </a:extLst>
          </p:cNvPr>
          <p:cNvSpPr txBox="1"/>
          <p:nvPr/>
        </p:nvSpPr>
        <p:spPr>
          <a:xfrm>
            <a:off x="11455400" y="2479385"/>
            <a:ext cx="159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puppies =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8C64E0-5EB0-4141-90B7-18253D522D2A}"/>
              </a:ext>
            </a:extLst>
          </p:cNvPr>
          <p:cNvSpPr txBox="1"/>
          <p:nvPr/>
        </p:nvSpPr>
        <p:spPr>
          <a:xfrm>
            <a:off x="1198312" y="4439543"/>
            <a:ext cx="81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75F7A-A13D-7F45-B12F-C9D5D9695500}"/>
              </a:ext>
            </a:extLst>
          </p:cNvPr>
          <p:cNvSpPr txBox="1"/>
          <p:nvPr/>
        </p:nvSpPr>
        <p:spPr>
          <a:xfrm>
            <a:off x="4644611" y="4497612"/>
            <a:ext cx="80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922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0FE9-0770-C34E-A6A1-30B718AD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3002-8530-7041-8EE6-F33173423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405839"/>
          </a:xfrm>
        </p:spPr>
        <p:txBody>
          <a:bodyPr/>
          <a:lstStyle/>
          <a:p>
            <a:r>
              <a:rPr lang="en-US" dirty="0"/>
              <a:t>Conditional operators compare </a:t>
            </a:r>
            <a:r>
              <a:rPr lang="en-US" b="1" dirty="0"/>
              <a:t>primitives</a:t>
            </a:r>
            <a:r>
              <a:rPr lang="en-US" dirty="0"/>
              <a:t> to evaluate to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fontAlgn="base"/>
            <a:r>
              <a:rPr lang="en-US" dirty="0"/>
              <a:t>if statements execute a block of code, if </a:t>
            </a:r>
            <a:r>
              <a:rPr lang="en-US" b="1" dirty="0"/>
              <a:t>true</a:t>
            </a:r>
            <a:r>
              <a:rPr lang="en-US" dirty="0"/>
              <a:t> in the condition </a:t>
            </a:r>
          </a:p>
          <a:p>
            <a:pPr fontAlgn="base"/>
            <a:r>
              <a:rPr lang="en-US" dirty="0"/>
              <a:t>else statements execute a block of code, if </a:t>
            </a:r>
            <a:r>
              <a:rPr lang="en-US" b="1" dirty="0"/>
              <a:t>false</a:t>
            </a:r>
            <a:r>
              <a:rPr lang="en-US" dirty="0"/>
              <a:t> in an if condition (else is optional)</a:t>
            </a:r>
          </a:p>
          <a:p>
            <a:pPr fontAlgn="base"/>
            <a:r>
              <a:rPr lang="en-US" dirty="0"/>
              <a:t>Practice </a:t>
            </a:r>
            <a:r>
              <a:rPr lang="en-US" b="1" dirty="0"/>
              <a:t>drawing</a:t>
            </a:r>
            <a:r>
              <a:rPr lang="en-US" dirty="0"/>
              <a:t> the tree!!</a:t>
            </a:r>
          </a:p>
          <a:p>
            <a:pPr lvl="1" fontAlgn="base"/>
            <a:r>
              <a:rPr lang="en-US" dirty="0"/>
              <a:t>Really, makes them a lot easier, especially when nested</a:t>
            </a:r>
          </a:p>
          <a:p>
            <a:pPr lvl="1" fontAlgn="base"/>
            <a:r>
              <a:rPr lang="en-US" dirty="0"/>
              <a:t>“never the two shall pass”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633</Words>
  <Application>Microsoft Macintosh PowerPoint</Application>
  <PresentationFormat>Custom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Basic Conditionals</vt:lpstr>
      <vt:lpstr>Conditional Expressions</vt:lpstr>
      <vt:lpstr>If Statements</vt:lpstr>
      <vt:lpstr>Nested If Statements</vt:lpstr>
      <vt:lpstr>How to track?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2020-03-09T14:27:45Z</dcterms:created>
  <dcterms:modified xsi:type="dcterms:W3CDTF">2020-03-09T17:36:34Z</dcterms:modified>
</cp:coreProperties>
</file>