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04" autoAdjust="0"/>
    <p:restoredTop sz="95994" autoAdjust="0"/>
  </p:normalViewPr>
  <p:slideViewPr>
    <p:cSldViewPr snapToGrid="0" snapToObjects="1">
      <p:cViewPr>
        <p:scale>
          <a:sx n="81" d="100"/>
          <a:sy n="81" d="100"/>
        </p:scale>
        <p:origin x="784" y="77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tor_Square" TargetMode="External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 Strings Life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Wrapper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A7AAE-174E-8640-BF8F-9B53D52355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918517" cy="5291962"/>
          </a:xfrm>
        </p:spPr>
        <p:txBody>
          <a:bodyPr/>
          <a:lstStyle/>
          <a:p>
            <a:r>
              <a:rPr lang="en-US" dirty="0"/>
              <a:t>char is a primitive </a:t>
            </a:r>
          </a:p>
          <a:p>
            <a:pPr lvl="1"/>
            <a:r>
              <a:rPr lang="en-US" dirty="0"/>
              <a:t>No methods by itself</a:t>
            </a:r>
          </a:p>
          <a:p>
            <a:r>
              <a:rPr lang="en-US" dirty="0"/>
              <a:t>Character “wrapper” exists</a:t>
            </a:r>
          </a:p>
          <a:p>
            <a:pPr lvl="1"/>
            <a:r>
              <a:rPr lang="en-US" dirty="0"/>
              <a:t>Methods (mostly static) to help you learn about </a:t>
            </a:r>
            <a:r>
              <a:rPr lang="en-US" b="1" dirty="0"/>
              <a:t>char</a:t>
            </a:r>
          </a:p>
          <a:p>
            <a:r>
              <a:rPr lang="en-US" dirty="0"/>
              <a:t>Common and useful methods</a:t>
            </a:r>
          </a:p>
          <a:p>
            <a:pPr lvl="1"/>
            <a:r>
              <a:rPr lang="en-US" dirty="0" err="1"/>
              <a:t>Character.isDigit</a:t>
            </a:r>
            <a:r>
              <a:rPr lang="en-US" dirty="0"/>
              <a:t>(char) </a:t>
            </a:r>
          </a:p>
          <a:p>
            <a:pPr lvl="2"/>
            <a:r>
              <a:rPr lang="en-US" dirty="0"/>
              <a:t>Example: </a:t>
            </a:r>
          </a:p>
          <a:p>
            <a:pPr marL="1399233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chDigit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‘9’;</a:t>
            </a:r>
          </a:p>
          <a:p>
            <a:pPr marL="1399233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boolean dig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Character.isDigit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chDigit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// true</a:t>
            </a:r>
          </a:p>
          <a:p>
            <a:pPr lvl="1"/>
            <a:r>
              <a:rPr lang="en-US" dirty="0" err="1"/>
              <a:t>Character.isWhitespace</a:t>
            </a:r>
            <a:r>
              <a:rPr lang="en-US" dirty="0"/>
              <a:t>(char) </a:t>
            </a:r>
          </a:p>
          <a:p>
            <a:pPr lvl="2"/>
            <a:r>
              <a:rPr lang="en-US" dirty="0"/>
              <a:t>All whitespace including \t and \n</a:t>
            </a:r>
          </a:p>
          <a:p>
            <a:pPr lvl="1"/>
            <a:r>
              <a:rPr lang="en-US" dirty="0" err="1"/>
              <a:t>Character.isLetter</a:t>
            </a:r>
            <a:r>
              <a:rPr lang="en-US" dirty="0"/>
              <a:t>(char)</a:t>
            </a:r>
          </a:p>
          <a:p>
            <a:r>
              <a:rPr lang="en-US" dirty="0"/>
              <a:t>These are often paired with String </a:t>
            </a:r>
            <a:r>
              <a:rPr lang="en-US" dirty="0" err="1"/>
              <a:t>charAt</a:t>
            </a:r>
            <a:r>
              <a:rPr lang="en-US" dirty="0"/>
              <a:t>, and loops!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51FEF-FFDE-434E-8375-ABC91BCA3004}"/>
              </a:ext>
            </a:extLst>
          </p:cNvPr>
          <p:cNvSpPr txBox="1"/>
          <p:nvPr/>
        </p:nvSpPr>
        <p:spPr>
          <a:xfrm>
            <a:off x="8985504" y="2331928"/>
            <a:ext cx="4608576" cy="31085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str = “hello  how are  you?”;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counter =  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char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Character.isWhitespace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counter++;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}else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(“Whitespace removed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d%n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”, counter)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0B285-31C1-CA42-9E5F-8C14D5E05C64}"/>
              </a:ext>
            </a:extLst>
          </p:cNvPr>
          <p:cNvSpPr txBox="1"/>
          <p:nvPr/>
        </p:nvSpPr>
        <p:spPr>
          <a:xfrm>
            <a:off x="10131553" y="5561218"/>
            <a:ext cx="2609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Prints out</a:t>
            </a:r>
          </a:p>
          <a:p>
            <a:endParaRPr lang="en-US" sz="1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18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hellohowareyou</a:t>
            </a:r>
            <a:endParaRPr lang="en-US" sz="1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Whitespace removed 5</a:t>
            </a:r>
          </a:p>
          <a:p>
            <a:endParaRPr lang="en-US" sz="1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0E02-8434-E441-84DB-F40DBBF0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9C54-C7EA-6545-9B28-D71798E7B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492343" cy="5033429"/>
          </a:xfrm>
        </p:spPr>
        <p:txBody>
          <a:bodyPr/>
          <a:lstStyle/>
          <a:p>
            <a:r>
              <a:rPr lang="en-US" dirty="0"/>
              <a:t>We deal with strings most the time</a:t>
            </a:r>
          </a:p>
          <a:p>
            <a:r>
              <a:rPr lang="en-US" dirty="0"/>
              <a:t>Strings are Objects</a:t>
            </a:r>
          </a:p>
          <a:p>
            <a:pPr lvl="1"/>
            <a:r>
              <a:rPr lang="en-US" dirty="0"/>
              <a:t>They have methods</a:t>
            </a:r>
          </a:p>
          <a:p>
            <a:pPr lvl="1"/>
            <a:r>
              <a:rPr lang="en-US" dirty="0"/>
              <a:t>They have actions/functionality</a:t>
            </a:r>
          </a:p>
          <a:p>
            <a:pPr lvl="1"/>
            <a:endParaRPr lang="en-US" dirty="0"/>
          </a:p>
          <a:p>
            <a:pPr fontAlgn="base"/>
            <a:r>
              <a:rPr lang="en-US" dirty="0"/>
              <a:t>A String is a collection of ordered characters</a:t>
            </a:r>
          </a:p>
          <a:p>
            <a:pPr lvl="1" fontAlgn="base"/>
            <a:r>
              <a:rPr lang="en-US" dirty="0"/>
              <a:t>It has data</a:t>
            </a:r>
          </a:p>
          <a:p>
            <a:pPr lvl="1" fontAlgn="base"/>
            <a:r>
              <a:rPr lang="en-US" dirty="0"/>
              <a:t>It has functionality (methods)</a:t>
            </a:r>
          </a:p>
          <a:p>
            <a:pPr lvl="1" fontAlgn="base"/>
            <a:r>
              <a:rPr lang="en-US" dirty="0"/>
              <a:t>It is also </a:t>
            </a:r>
            <a:r>
              <a:rPr lang="en-US" b="1" dirty="0"/>
              <a:t>immutable</a:t>
            </a:r>
            <a:r>
              <a:rPr lang="en-US" dirty="0"/>
              <a:t> ( can’t be directly modified)</a:t>
            </a:r>
          </a:p>
          <a:p>
            <a:pPr lvl="2" fontAlgn="base"/>
            <a:r>
              <a:rPr lang="en-US" dirty="0"/>
              <a:t>Every method that builds a String, returns a copy</a:t>
            </a:r>
          </a:p>
          <a:p>
            <a:pPr fontAlgn="base"/>
            <a:r>
              <a:rPr lang="en-US" dirty="0"/>
              <a:t>Example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= “CAM”;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961CE-F386-9D4A-AC56-FA4FF9CAAD4F}"/>
              </a:ext>
            </a:extLst>
          </p:cNvPr>
          <p:cNvGrpSpPr/>
          <p:nvPr/>
        </p:nvGrpSpPr>
        <p:grpSpPr>
          <a:xfrm>
            <a:off x="8959434" y="2280761"/>
            <a:ext cx="818750" cy="3683493"/>
            <a:chOff x="627877" y="3527053"/>
            <a:chExt cx="818750" cy="36834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95CF51-8E79-474D-B76D-003E76F96C2A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86168-D650-864E-B515-23840412627C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576919-F75C-3C41-8938-DDE50C14AF5B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9706A5-AE7F-F746-87B8-5975667FBAE0}"/>
                </a:ext>
              </a:extLst>
            </p:cNvPr>
            <p:cNvSpPr/>
            <p:nvPr/>
          </p:nvSpPr>
          <p:spPr>
            <a:xfrm>
              <a:off x="630119" y="4138189"/>
              <a:ext cx="815358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0240D5-B010-414A-9AE9-D19B175A7463}"/>
                </a:ext>
              </a:extLst>
            </p:cNvPr>
            <p:cNvSpPr/>
            <p:nvPr/>
          </p:nvSpPr>
          <p:spPr>
            <a:xfrm>
              <a:off x="627877" y="4747482"/>
              <a:ext cx="8176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EF6381-413D-6940-910B-0C6D27599A1A}"/>
                </a:ext>
              </a:extLst>
            </p:cNvPr>
            <p:cNvSpPr/>
            <p:nvPr/>
          </p:nvSpPr>
          <p:spPr>
            <a:xfrm>
              <a:off x="627878" y="5362240"/>
              <a:ext cx="817600" cy="62138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M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5EEA3-6FD4-DA45-BE82-39C2D4E31FFF}"/>
              </a:ext>
            </a:extLst>
          </p:cNvPr>
          <p:cNvSpPr/>
          <p:nvPr/>
        </p:nvSpPr>
        <p:spPr>
          <a:xfrm>
            <a:off x="11017921" y="2713898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8B362F-300B-A648-8B73-8E490BC13D1C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9777034" y="2913953"/>
            <a:ext cx="1240887" cy="282744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03C9D6-8EEF-754E-B157-10E7452FEDCA}"/>
              </a:ext>
            </a:extLst>
          </p:cNvPr>
          <p:cNvSpPr txBox="1"/>
          <p:nvPr/>
        </p:nvSpPr>
        <p:spPr>
          <a:xfrm>
            <a:off x="8509134" y="2996642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CE75E1-C219-A443-AEB0-C98C30C96FAA}"/>
              </a:ext>
            </a:extLst>
          </p:cNvPr>
          <p:cNvSpPr txBox="1"/>
          <p:nvPr/>
        </p:nvSpPr>
        <p:spPr>
          <a:xfrm>
            <a:off x="8509134" y="3584656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895D7-4A3D-2649-A596-95AFBC58D4C3}"/>
              </a:ext>
            </a:extLst>
          </p:cNvPr>
          <p:cNvSpPr txBox="1"/>
          <p:nvPr/>
        </p:nvSpPr>
        <p:spPr>
          <a:xfrm>
            <a:off x="8530837" y="4205306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8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6675-0B8D-544E-A1CF-AEA307CA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07" y="484208"/>
            <a:ext cx="10438854" cy="1015663"/>
          </a:xfrm>
        </p:spPr>
        <p:txBody>
          <a:bodyPr/>
          <a:lstStyle/>
          <a:p>
            <a:r>
              <a:rPr lang="en-US" dirty="0"/>
              <a:t>Finding the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E3F74-0B0A-6547-9986-48509F1F6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20068" y="2012637"/>
            <a:ext cx="6964855" cy="24384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returns 11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palidrome.charAt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(0); // return ‘k’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palidrome.charAt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()-1); // return ‘k’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DCE97F-719F-2542-AEE2-B60D165D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466" y="122919"/>
            <a:ext cx="1681225" cy="1665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9E289A-4830-1A4E-8CE2-ECE61E5B93B4}"/>
              </a:ext>
            </a:extLst>
          </p:cNvPr>
          <p:cNvSpPr txBox="1"/>
          <p:nvPr/>
        </p:nvSpPr>
        <p:spPr>
          <a:xfrm>
            <a:off x="11991466" y="1896035"/>
            <a:ext cx="1681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Sator Square</a:t>
            </a:r>
            <a:r>
              <a:rPr lang="en-US" sz="800" dirty="0"/>
              <a:t> is a 2D palindrome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8D6FCB-86EA-A341-86A4-8E046BC1B099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360BCA-EAD2-ED44-BBD3-C060341F3DFC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BC4F56-0340-A145-8190-83616F596C92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1D2A51-0CBE-E045-95C7-D1960A989D90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E9933B-3794-E442-B9CB-64B587A7C615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AB2626-60DF-E848-A165-93440D4F3C16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B5F681-0F0D-6247-BFE8-425D52F30993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717C06-20CF-A94B-8AA8-BAE75AC4AAE3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C863E65-EF6F-FD46-A16D-429E5C19C534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E72BED2-32F7-B344-893B-90583B31F3DC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57F85DA-EF2D-A849-9956-F226D3DF32C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6CE2BB-0C2D-264A-8A3D-9B4573573F29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0F69D9-50A4-774F-9C70-F6568DCC8BAC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35CA009-59EE-4440-BEC8-21502C421024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66FA66-C3C4-CC4E-90A9-872B55B056FD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78D593-AD01-1847-9AAA-37F064555F5C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C8E681-15E4-E841-9A08-B8D473066201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F92C6C-9EB0-5A48-9F19-B902CFD2D00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D43700-9074-CC49-BE46-80D71D4F39A4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471530-943C-244A-BC06-7946376B73A0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6C0D32-A79E-E84D-95B0-454D27821C2B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A626E1-91CE-354A-89F5-4A6C609F47DA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3AB352-0733-184D-812D-54A9BC7E537D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0550CB-3DDC-EA47-999D-38209A293E69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844761-198F-5745-8D09-7A46CE8A327F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729E05-0825-0742-A65B-52AA0D2C8D98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FCFCC514-5C39-9545-9B58-05FFC97770E4}"/>
              </a:ext>
            </a:extLst>
          </p:cNvPr>
          <p:cNvSpPr txBox="1">
            <a:spLocks/>
          </p:cNvSpPr>
          <p:nvPr/>
        </p:nvSpPr>
        <p:spPr>
          <a:xfrm>
            <a:off x="6419326" y="4211021"/>
            <a:ext cx="6964855" cy="49334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’); 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0E592941-EF31-9346-B3C5-E8CFAA6C2813}"/>
              </a:ext>
            </a:extLst>
          </p:cNvPr>
          <p:cNvSpPr/>
          <p:nvPr/>
        </p:nvSpPr>
        <p:spPr>
          <a:xfrm>
            <a:off x="2451955" y="181104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FB599FA-BBD6-7540-B911-1F65D91E26E7}"/>
              </a:ext>
            </a:extLst>
          </p:cNvPr>
          <p:cNvSpPr/>
          <p:nvPr/>
        </p:nvSpPr>
        <p:spPr>
          <a:xfrm>
            <a:off x="2451955" y="181742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98DE8F27-BDB0-8C4F-BECA-40AEEC089344}"/>
              </a:ext>
            </a:extLst>
          </p:cNvPr>
          <p:cNvSpPr/>
          <p:nvPr/>
        </p:nvSpPr>
        <p:spPr>
          <a:xfrm>
            <a:off x="2465434" y="232543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BCD12800-188A-5240-B20C-5FFDBC8821E0}"/>
              </a:ext>
            </a:extLst>
          </p:cNvPr>
          <p:cNvSpPr/>
          <p:nvPr/>
        </p:nvSpPr>
        <p:spPr>
          <a:xfrm>
            <a:off x="2465434" y="2335030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78575F-D371-B246-BAEF-A34BE9BAE4F2}"/>
              </a:ext>
            </a:extLst>
          </p:cNvPr>
          <p:cNvSpPr txBox="1"/>
          <p:nvPr/>
        </p:nvSpPr>
        <p:spPr>
          <a:xfrm>
            <a:off x="3436752" y="2339383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1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7B1C44E-3A0B-1749-BB0A-F74A554C85B3}"/>
              </a:ext>
            </a:extLst>
          </p:cNvPr>
          <p:cNvSpPr txBox="1">
            <a:spLocks/>
          </p:cNvSpPr>
          <p:nvPr/>
        </p:nvSpPr>
        <p:spPr>
          <a:xfrm>
            <a:off x="6419326" y="4822629"/>
            <a:ext cx="6964855" cy="49334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(‘n’); </a:t>
            </a:r>
          </a:p>
        </p:txBody>
      </p:sp>
      <p:sp>
        <p:nvSpPr>
          <p:cNvPr id="46" name="Left Arrow 45">
            <a:extLst>
              <a:ext uri="{FF2B5EF4-FFF2-40B4-BE49-F238E27FC236}">
                <a16:creationId xmlns:a16="http://schemas.microsoft.com/office/drawing/2014/main" id="{589B4477-ADB2-1A46-A70C-0AD90C8F5D06}"/>
              </a:ext>
            </a:extLst>
          </p:cNvPr>
          <p:cNvSpPr/>
          <p:nvPr/>
        </p:nvSpPr>
        <p:spPr>
          <a:xfrm>
            <a:off x="2451955" y="279305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C2AED161-79CB-2C4D-B1E4-4EAE033C09E6}"/>
              </a:ext>
            </a:extLst>
          </p:cNvPr>
          <p:cNvSpPr/>
          <p:nvPr/>
        </p:nvSpPr>
        <p:spPr>
          <a:xfrm>
            <a:off x="2470662" y="232865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120BE147-7AF7-C641-9E74-FEAA7017B467}"/>
              </a:ext>
            </a:extLst>
          </p:cNvPr>
          <p:cNvSpPr/>
          <p:nvPr/>
        </p:nvSpPr>
        <p:spPr>
          <a:xfrm>
            <a:off x="2465434" y="2789523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8C8B50-B5D5-F145-9B5A-4822FCA1A639}"/>
              </a:ext>
            </a:extLst>
          </p:cNvPr>
          <p:cNvSpPr txBox="1"/>
          <p:nvPr/>
        </p:nvSpPr>
        <p:spPr>
          <a:xfrm>
            <a:off x="3418045" y="2998265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25C755-82FF-5348-8E69-934F050CFECB}"/>
              </a:ext>
            </a:extLst>
          </p:cNvPr>
          <p:cNvSpPr txBox="1"/>
          <p:nvPr/>
        </p:nvSpPr>
        <p:spPr>
          <a:xfrm>
            <a:off x="6419326" y="6044249"/>
            <a:ext cx="5404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Great, what if we want the </a:t>
            </a:r>
            <a:r>
              <a:rPr lang="en-US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last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or n?</a:t>
            </a:r>
          </a:p>
        </p:txBody>
      </p:sp>
    </p:spTree>
    <p:extLst>
      <p:ext uri="{BB962C8B-B14F-4D97-AF65-F5344CB8AC3E}">
        <p14:creationId xmlns:p14="http://schemas.microsoft.com/office/powerpoint/2010/main" val="134330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6" grpId="1" animBg="1"/>
      <p:bldP spid="36" grpId="2" animBg="1"/>
      <p:bldP spid="37" grpId="0" animBg="1"/>
      <p:bldP spid="37" grpId="1" animBg="1"/>
      <p:bldP spid="37" grpId="2" animBg="1"/>
      <p:bldP spid="38" grpId="0"/>
      <p:bldP spid="38" grpId="1" animBg="1"/>
      <p:bldP spid="38" grpId="2" animBg="1"/>
      <p:bldP spid="39" grpId="0" animBg="1"/>
      <p:bldP spid="39" grpId="1" animBg="1"/>
      <p:bldP spid="40" grpId="0"/>
      <p:bldP spid="40" grpId="1"/>
      <p:bldP spid="41" grpId="0"/>
      <p:bldP spid="46" grpId="0"/>
      <p:bldP spid="49" grpId="0" animBg="1"/>
      <p:bldP spid="47" grpId="0" animBg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70D0-3F6B-9F4D-94C7-C47B68EE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lastIndexOf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AA35C-A796-DC42-B4B2-5EAACF9AB9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2"/>
            <a:ext cx="6280728" cy="243848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palindrome.lastIndexOf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’); // 9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palidrome.lastIndexOf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(‘n’); // 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CDDFAA-8DBE-B44D-A594-DE77B9561D15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21F9C0-7858-1640-9361-094E4A4A1E98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550CCE-6D7A-694F-AD5F-FAA0695F435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487E760-41E4-3C43-BEAF-843407F94594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EF6FB5-4946-2F4A-9F3B-38135A55C017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DA5473-D813-494A-8D6C-E17797F88DA9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1EC717E-4AB4-AF4A-A789-E58EF48C9B4F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98BCD1-9813-DB41-A09C-FEC581CA7201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E1C548-DECA-7845-B98D-94864E863A4E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73FCE8-E922-8542-9E32-38822D71416C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1FA3C6-EAC2-D040-837A-10EC457F451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DCBA4AE-6FD0-6249-88E7-1FD9DEED97BD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16705B-1E00-454D-B195-48B9351BB5B7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DF8B8B5-C5B9-2E4D-A7C2-5F9D81FC2C2B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BEC335-D386-9E4E-A1F5-623646901AD4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46E2DA-C7EF-174A-950C-2DCA9B48831F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E888B2-CE5C-8B4D-BC4C-930806F82FF1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1BBD71-23ED-DD4F-991F-FF71012AD5D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616502-6185-814A-BA7A-05E40C3090BF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30EF8E-F136-A548-89A1-DFECB0DD0232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EE0950-74C0-C249-B01D-AA1414B958F1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7B0597-6933-7B40-911D-5C1FA210E692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5297EC-F036-864B-A5B5-AA5D792D88A2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7F046C-5190-5747-B867-6B41A6287533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F46A2-141F-2543-847E-9F0AD7734BF6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1766AF-5599-1544-A932-520D532379C4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0" name="Left Arrow 29">
            <a:extLst>
              <a:ext uri="{FF2B5EF4-FFF2-40B4-BE49-F238E27FC236}">
                <a16:creationId xmlns:a16="http://schemas.microsoft.com/office/drawing/2014/main" id="{79815508-53D6-1B4B-B36B-3413469E0348}"/>
              </a:ext>
            </a:extLst>
          </p:cNvPr>
          <p:cNvSpPr/>
          <p:nvPr/>
        </p:nvSpPr>
        <p:spPr>
          <a:xfrm>
            <a:off x="2071296" y="564799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59F7DE06-E3E0-0946-938D-7B867E4842AD}"/>
              </a:ext>
            </a:extLst>
          </p:cNvPr>
          <p:cNvSpPr/>
          <p:nvPr/>
        </p:nvSpPr>
        <p:spPr>
          <a:xfrm>
            <a:off x="2071296" y="6606514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ACB017FA-A7B0-BF49-829F-130D122A39CE}"/>
              </a:ext>
            </a:extLst>
          </p:cNvPr>
          <p:cNvSpPr/>
          <p:nvPr/>
        </p:nvSpPr>
        <p:spPr>
          <a:xfrm>
            <a:off x="2071296" y="6120909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FBF41110-2626-084F-AEE8-CC833E6AC9C1}"/>
              </a:ext>
            </a:extLst>
          </p:cNvPr>
          <p:cNvSpPr/>
          <p:nvPr/>
        </p:nvSpPr>
        <p:spPr>
          <a:xfrm>
            <a:off x="2071296" y="6602334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7C4667D6-5B79-9A49-BF35-4FE7A8347533}"/>
              </a:ext>
            </a:extLst>
          </p:cNvPr>
          <p:cNvSpPr/>
          <p:nvPr/>
        </p:nvSpPr>
        <p:spPr>
          <a:xfrm>
            <a:off x="2073583" y="6125089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1CDEC4B8-22B0-1940-B3E3-F3F504BE0FE4}"/>
              </a:ext>
            </a:extLst>
          </p:cNvPr>
          <p:cNvSpPr/>
          <p:nvPr/>
        </p:nvSpPr>
        <p:spPr>
          <a:xfrm>
            <a:off x="2073583" y="5654406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799B91-C81A-5846-98EF-E98691006C74}"/>
              </a:ext>
            </a:extLst>
          </p:cNvPr>
          <p:cNvSpPr txBox="1"/>
          <p:nvPr/>
        </p:nvSpPr>
        <p:spPr>
          <a:xfrm>
            <a:off x="7386543" y="5653809"/>
            <a:ext cx="532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if we wanted the middle ‘k’?</a:t>
            </a:r>
          </a:p>
        </p:txBody>
      </p:sp>
    </p:spTree>
    <p:extLst>
      <p:ext uri="{BB962C8B-B14F-4D97-AF65-F5344CB8AC3E}">
        <p14:creationId xmlns:p14="http://schemas.microsoft.com/office/powerpoint/2010/main" val="28196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87A4-95E2-FE4F-8DCA-00BDB01B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is overloaded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82DB5-D26D-774F-84C5-5D05E6679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3"/>
            <a:ext cx="6280728" cy="3411062"/>
          </a:xfrm>
        </p:spPr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can take in two parameters</a:t>
            </a:r>
          </a:p>
          <a:p>
            <a:pPr lvl="1"/>
            <a:r>
              <a:rPr lang="en-US" dirty="0"/>
              <a:t>Second parameter is the </a:t>
            </a:r>
            <a:r>
              <a:rPr lang="en-US" b="1" dirty="0"/>
              <a:t>start</a:t>
            </a:r>
            <a:r>
              <a:rPr lang="en-US" dirty="0"/>
              <a:t> location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(‘k’); // returns 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1); // returns 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BCF6E0-5116-BF4A-B988-5D60F827EB22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ECA071-8B88-0F44-9C9D-3DF58E6F6990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A06454-6F15-0C4C-8D3E-7286BD18F7CC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B76033-750E-1E46-BE97-8A05F57C2642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F74F17-A4B8-B542-A992-F6A098BD5B3B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1EBE98-8815-674D-8F18-9C9DE5B77E35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B655A7-4C17-AA4A-887B-3E6825F49DF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3B22CF-486C-F144-A0C7-6C9847A5FF0F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19DE24-4BF9-4448-969F-C3367CA44675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1A8FBC-7BEB-C045-8A28-7D1DB34C374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EB4C00-2719-3E4E-AAAA-E9290EBFE211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236803-8F2F-604F-9ADD-C8A0B1552BC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B060F1-2F49-694D-85C7-DDDADD2D17C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762BE3-54B1-AB40-AC60-A07C635F0D0C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70B80D-4086-374C-BC3F-D51EE350DD2A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A91974-C944-4B49-82D9-A07F008B70C3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02108C-03B6-D449-B48B-E0BBA1D73638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C0AEA3-36C9-7449-ABDA-EFEB2EA77939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CD7418-183D-2340-998D-05E33E7E51B5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C06053-340A-0D48-8778-F9414A97C8CE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9A9394-E11A-DB49-96EF-157F914D6511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97474-72D9-944E-AC04-D02F69C2F063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FE64E-E97D-7F40-B13B-B365741DC172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A86879-1EF1-9F4D-AD8A-1F75C88CD391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867E07-69EE-FF48-999C-8D5538C8E37F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27FEF6-5D2E-BF45-98F9-A7AE311995D7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51876F8-27E9-504A-AA5A-864FCBDC187B}"/>
              </a:ext>
            </a:extLst>
          </p:cNvPr>
          <p:cNvSpPr txBox="1">
            <a:spLocks/>
          </p:cNvSpPr>
          <p:nvPr/>
        </p:nvSpPr>
        <p:spPr>
          <a:xfrm>
            <a:off x="6782676" y="4918606"/>
            <a:ext cx="7034924" cy="232461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 what if we don’t know the exact location? </a:t>
            </a:r>
          </a:p>
          <a:p>
            <a:pPr lvl="1"/>
            <a:r>
              <a:rPr lang="en-US" dirty="0"/>
              <a:t>Just that there is a second one?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start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start+1);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(‘k’)+1);</a:t>
            </a: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017EB187-7857-AE4D-AFEB-F1C0876F0D79}"/>
              </a:ext>
            </a:extLst>
          </p:cNvPr>
          <p:cNvSpPr/>
          <p:nvPr/>
        </p:nvSpPr>
        <p:spPr>
          <a:xfrm>
            <a:off x="2160682" y="228790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3" name="Left Arrow 32">
            <a:extLst>
              <a:ext uri="{FF2B5EF4-FFF2-40B4-BE49-F238E27FC236}">
                <a16:creationId xmlns:a16="http://schemas.microsoft.com/office/drawing/2014/main" id="{2B1E1E19-C5DB-404E-A331-DF858E9890DE}"/>
              </a:ext>
            </a:extLst>
          </p:cNvPr>
          <p:cNvSpPr/>
          <p:nvPr/>
        </p:nvSpPr>
        <p:spPr>
          <a:xfrm>
            <a:off x="2160682" y="2763319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915607F0-B2B5-0341-A396-5181856A0C01}"/>
              </a:ext>
            </a:extLst>
          </p:cNvPr>
          <p:cNvSpPr/>
          <p:nvPr/>
        </p:nvSpPr>
        <p:spPr>
          <a:xfrm>
            <a:off x="2160682" y="2763319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0A59FBAF-CAB1-5D4F-95AE-147AFF79856C}"/>
              </a:ext>
            </a:extLst>
          </p:cNvPr>
          <p:cNvSpPr/>
          <p:nvPr/>
        </p:nvSpPr>
        <p:spPr>
          <a:xfrm>
            <a:off x="2160682" y="3243464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2B3C5A5-81D3-3548-BA94-2516A97444F6}"/>
              </a:ext>
            </a:extLst>
          </p:cNvPr>
          <p:cNvSpPr/>
          <p:nvPr/>
        </p:nvSpPr>
        <p:spPr>
          <a:xfrm>
            <a:off x="2160682" y="2278931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B2E7133-09B8-174E-B092-81E9AF4728D9}"/>
              </a:ext>
            </a:extLst>
          </p:cNvPr>
          <p:cNvSpPr/>
          <p:nvPr/>
        </p:nvSpPr>
        <p:spPr>
          <a:xfrm>
            <a:off x="2171267" y="4208277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A294F2B3-B1F1-9A49-A709-CC8290184E56}"/>
              </a:ext>
            </a:extLst>
          </p:cNvPr>
          <p:cNvSpPr/>
          <p:nvPr/>
        </p:nvSpPr>
        <p:spPr>
          <a:xfrm>
            <a:off x="2160682" y="3727852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18FC5334-3259-4840-B57D-7758DF545E63}"/>
              </a:ext>
            </a:extLst>
          </p:cNvPr>
          <p:cNvSpPr/>
          <p:nvPr/>
        </p:nvSpPr>
        <p:spPr>
          <a:xfrm>
            <a:off x="2160682" y="421102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03AD9CED-43F3-4949-A164-1CF83F18E665}"/>
              </a:ext>
            </a:extLst>
          </p:cNvPr>
          <p:cNvSpPr/>
          <p:nvPr/>
        </p:nvSpPr>
        <p:spPr>
          <a:xfrm>
            <a:off x="2155501" y="3243464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1686E56B-E4DC-5A49-B17E-21E216796BDA}"/>
              </a:ext>
            </a:extLst>
          </p:cNvPr>
          <p:cNvSpPr/>
          <p:nvPr/>
        </p:nvSpPr>
        <p:spPr>
          <a:xfrm>
            <a:off x="2171267" y="3734648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8709-87F6-124D-9FAD-13A1F52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EB553-F0CB-C244-BBD1-FA2EA841BE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697" y="1298630"/>
            <a:ext cx="7655831" cy="5264262"/>
          </a:xfrm>
        </p:spPr>
        <p:txBody>
          <a:bodyPr/>
          <a:lstStyle/>
          <a:p>
            <a:r>
              <a:rPr lang="en-US" sz="2000" dirty="0"/>
              <a:t>Returns a portion of the string</a:t>
            </a:r>
          </a:p>
          <a:p>
            <a:r>
              <a:rPr lang="en-US" sz="2000" dirty="0"/>
              <a:t>substring(start, end)</a:t>
            </a:r>
          </a:p>
          <a:p>
            <a:pPr lvl="1"/>
            <a:r>
              <a:rPr lang="en-US" sz="1800" dirty="0"/>
              <a:t>includes start</a:t>
            </a:r>
          </a:p>
          <a:p>
            <a:pPr lvl="1"/>
            <a:r>
              <a:rPr lang="en-US" sz="1800" dirty="0"/>
              <a:t>excludes end!  (end is optional, defaults to .length())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sub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palindrome.substring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6); // sub is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start = </a:t>
            </a:r>
            <a:r>
              <a:rPr lang="en-US" dirty="0" err="1"/>
              <a:t>palindrome.indexOf</a:t>
            </a:r>
            <a:r>
              <a:rPr lang="en-US" dirty="0"/>
              <a:t>(“k”);</a:t>
            </a:r>
          </a:p>
          <a:p>
            <a:pPr marL="0" indent="0">
              <a:buNone/>
            </a:pPr>
            <a:r>
              <a:rPr lang="en-US" dirty="0"/>
              <a:t>int end = </a:t>
            </a:r>
            <a:r>
              <a:rPr lang="en-US" dirty="0" err="1"/>
              <a:t>palindrome.indexOf</a:t>
            </a:r>
            <a:r>
              <a:rPr lang="en-US" dirty="0"/>
              <a:t>(“k”, start+1) + 1; </a:t>
            </a:r>
          </a:p>
          <a:p>
            <a:pPr marL="0" indent="0">
              <a:buNone/>
            </a:pPr>
            <a:r>
              <a:rPr lang="en-US" dirty="0"/>
              <a:t>String sub = </a:t>
            </a:r>
            <a:r>
              <a:rPr lang="en-US" dirty="0" err="1"/>
              <a:t>palindrome.substring</a:t>
            </a:r>
            <a:r>
              <a:rPr lang="en-US" dirty="0"/>
              <a:t>(start, end);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85D3A1-7E2B-5E4C-9051-BAC0BCA72826}"/>
              </a:ext>
            </a:extLst>
          </p:cNvPr>
          <p:cNvGrpSpPr/>
          <p:nvPr/>
        </p:nvGrpSpPr>
        <p:grpSpPr>
          <a:xfrm>
            <a:off x="2035406" y="1463722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6D8A38-6FC0-954B-BCB0-D3E79D7E2731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03C322-C61B-AC45-8C2A-F37E6616633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069DD0-53A1-A343-AD81-175D8D81EB8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7E81F8-A6D8-5D48-97E8-04BB5526F72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460A98-15C4-C744-93E3-0322C3939069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0B11676-AB5F-DD4E-8A69-6A7526086A5F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9E6B74-B7C4-2243-83F2-FB01CE0954AD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70B0E3-ED8E-AC46-8AD0-2D219CA855A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B6D0A4-5BCA-2E43-BE3D-AF4374FEF39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DD38BB-C474-4B4B-9908-5A45001D95C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515279-A581-D24F-8D7C-E4BB3D46728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1DBB51-3FB3-8A4D-9474-C45D347255C2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23BCAF3-84EA-3F49-9BC0-DEF01806DF3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3FBECF-0B96-9C49-93B0-CDFB2AE84414}"/>
              </a:ext>
            </a:extLst>
          </p:cNvPr>
          <p:cNvGrpSpPr/>
          <p:nvPr/>
        </p:nvGrpSpPr>
        <p:grpSpPr>
          <a:xfrm>
            <a:off x="1463516" y="1494151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96829C-B63D-474B-8DAC-A9BE2FD4D824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C6121B-1016-304F-951A-96CFB7128924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04FC8C-5524-F741-B855-FC852EC11621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667CAE-9EC6-A645-A149-9C930B9C6346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852F22-E13E-0546-B598-F4DFB95F2A30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FFAF81-6EFA-714C-A5A0-C045D2C9E81F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07A71D-E812-F744-8770-1259EDBA3D4F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AD569-AAA5-8449-951E-88AAB3CE2527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CB13CB-CF05-6742-9573-F14FE40C7B77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677E85-CF9D-6648-932D-931085AA6956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991BAD-B691-5940-95D1-3534A9E964DC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7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6CDA-E287-DD40-AE57-9C3F147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368D-D77B-EE49-9BAC-201648A47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502095"/>
          </a:xfrm>
        </p:spPr>
        <p:txBody>
          <a:bodyPr/>
          <a:lstStyle/>
          <a:p>
            <a:r>
              <a:rPr lang="en-US" sz="3200" dirty="0"/>
              <a:t>All Strings have indices from 0 to length-1</a:t>
            </a:r>
          </a:p>
          <a:p>
            <a:pPr lvl="1"/>
            <a:r>
              <a:rPr lang="en-US" sz="2800" dirty="0" err="1"/>
              <a:t>indexOf</a:t>
            </a:r>
            <a:r>
              <a:rPr lang="en-US" sz="2800" dirty="0"/>
              <a:t> – finds the index of a character or substring</a:t>
            </a:r>
          </a:p>
          <a:p>
            <a:pPr lvl="1"/>
            <a:r>
              <a:rPr lang="en-US" sz="2800" dirty="0" err="1"/>
              <a:t>charAt</a:t>
            </a:r>
            <a:r>
              <a:rPr lang="en-US" sz="2800" dirty="0"/>
              <a:t> - gives you the character at an index</a:t>
            </a:r>
          </a:p>
          <a:p>
            <a:pPr lvl="1"/>
            <a:r>
              <a:rPr lang="en-US" sz="2800" dirty="0"/>
              <a:t>substring – gives you a  portion of the string</a:t>
            </a:r>
          </a:p>
        </p:txBody>
      </p:sp>
    </p:spTree>
    <p:extLst>
      <p:ext uri="{BB962C8B-B14F-4D97-AF65-F5344CB8AC3E}">
        <p14:creationId xmlns:p14="http://schemas.microsoft.com/office/powerpoint/2010/main" val="4813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1511</TotalTime>
  <Words>677</Words>
  <Application>Microsoft Macintosh PowerPoint</Application>
  <PresentationFormat>Custom</PresentationFormat>
  <Paragraphs>187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Character Wrapper Class</vt:lpstr>
      <vt:lpstr>Strings</vt:lpstr>
      <vt:lpstr>Finding the index</vt:lpstr>
      <vt:lpstr>lastIndexOf</vt:lpstr>
      <vt:lpstr>indexOf is overloaded</vt:lpstr>
      <vt:lpstr>Substring</vt:lpstr>
      <vt:lpstr>Take-away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16</cp:revision>
  <dcterms:created xsi:type="dcterms:W3CDTF">2020-03-16T02:19:23Z</dcterms:created>
  <dcterms:modified xsi:type="dcterms:W3CDTF">2020-03-17T03:30:36Z</dcterms:modified>
</cp:coreProperties>
</file>