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6" autoAdjust="0"/>
    <p:restoredTop sz="95994" autoAdjust="0"/>
  </p:normalViewPr>
  <p:slideViewPr>
    <p:cSldViewPr snapToGrid="0" snapToObjects="1">
      <p:cViewPr>
        <p:scale>
          <a:sx n="90" d="100"/>
          <a:sy n="90" d="100"/>
        </p:scale>
        <p:origin x="248" y="51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Method Overloading and Asserts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48A1E-4BB9-3E41-9954-7E0FE5CD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70ACD-6E3D-5D4E-8918-7EDF38D2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2318548"/>
            <a:ext cx="6980638" cy="3950890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public,  private, protected, or blank (package protected)</a:t>
            </a:r>
          </a:p>
          <a:p>
            <a:pPr lvl="1"/>
            <a:r>
              <a:rPr lang="en-US" dirty="0"/>
              <a:t>we often use public or private</a:t>
            </a:r>
          </a:p>
          <a:p>
            <a:pPr lvl="1"/>
            <a:r>
              <a:rPr lang="en-US" dirty="0"/>
              <a:t>private is class only</a:t>
            </a:r>
          </a:p>
          <a:p>
            <a:pPr lvl="1"/>
            <a:r>
              <a:rPr lang="en-US" dirty="0"/>
              <a:t>public other classes have access</a:t>
            </a:r>
          </a:p>
          <a:p>
            <a:r>
              <a:rPr lang="en-US" dirty="0"/>
              <a:t>(return) TYPE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Can be any type + void. </a:t>
            </a:r>
          </a:p>
          <a:p>
            <a:pPr lvl="2"/>
            <a:r>
              <a:rPr lang="en-US" dirty="0"/>
              <a:t>Classes you create are objects, that can be returned</a:t>
            </a:r>
          </a:p>
          <a:p>
            <a:pPr lvl="1"/>
            <a:r>
              <a:rPr lang="en-US" dirty="0"/>
              <a:t>void means returns nothing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F3AC0-CAD8-D243-AE80-9528F11067ED}"/>
              </a:ext>
            </a:extLst>
          </p:cNvPr>
          <p:cNvSpPr/>
          <p:nvPr/>
        </p:nvSpPr>
        <p:spPr>
          <a:xfrm>
            <a:off x="4421483" y="1691080"/>
            <a:ext cx="497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C06065-364B-654F-8CBE-449502045610}"/>
              </a:ext>
            </a:extLst>
          </p:cNvPr>
          <p:cNvSpPr txBox="1">
            <a:spLocks/>
          </p:cNvSpPr>
          <p:nvPr/>
        </p:nvSpPr>
        <p:spPr>
          <a:xfrm>
            <a:off x="7608712" y="2318548"/>
            <a:ext cx="5192888" cy="3582006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x, int start) </a:t>
            </a:r>
          </a:p>
          <a:p>
            <a:pPr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We have seen this example before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Called “overloading”</a:t>
            </a:r>
          </a:p>
          <a:p>
            <a:pPr lvl="1" fontAlgn="base"/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But how do we keep it DRY?</a:t>
            </a:r>
          </a:p>
        </p:txBody>
      </p:sp>
    </p:spTree>
    <p:extLst>
      <p:ext uri="{BB962C8B-B14F-4D97-AF65-F5344CB8AC3E}">
        <p14:creationId xmlns:p14="http://schemas.microsoft.com/office/powerpoint/2010/main" val="272934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65F0-BFCE-0E4A-A17D-30F7A46C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8C9F-5CBD-034F-9A6A-2105E76A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2084930"/>
          </a:xfrm>
        </p:spPr>
        <p:txBody>
          <a:bodyPr/>
          <a:lstStyle/>
          <a:p>
            <a:r>
              <a:rPr lang="en-US" dirty="0"/>
              <a:t>Method overloading works because:</a:t>
            </a:r>
          </a:p>
          <a:p>
            <a:pPr lvl="1"/>
            <a:r>
              <a:rPr lang="en-US" dirty="0"/>
              <a:t>We keep it DRY (Don’t Repeat Yourself)</a:t>
            </a:r>
          </a:p>
          <a:p>
            <a:pPr lvl="1"/>
            <a:r>
              <a:rPr lang="en-US" dirty="0"/>
              <a:t>Make the more specific method do the work</a:t>
            </a:r>
          </a:p>
          <a:p>
            <a:pPr lvl="1"/>
            <a:r>
              <a:rPr lang="en-US" dirty="0"/>
              <a:t>Assume default values for different parameters</a:t>
            </a:r>
          </a:p>
          <a:p>
            <a:r>
              <a:rPr lang="en-US" dirty="0"/>
              <a:t>When lost, draw it out!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608DC2-2D8B-4D4C-B6E8-C8208B0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1945984"/>
            <a:ext cx="6073252" cy="19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0A970B9-31DD-4348-A8C1-3B838C34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8"/>
          <a:stretch/>
        </p:blipFill>
        <p:spPr bwMode="auto">
          <a:xfrm>
            <a:off x="628073" y="4150248"/>
            <a:ext cx="6073252" cy="1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5E1D6-40E7-CE46-89AF-C4B5A220E742}"/>
              </a:ext>
            </a:extLst>
          </p:cNvPr>
          <p:cNvSpPr/>
          <p:nvPr/>
        </p:nvSpPr>
        <p:spPr>
          <a:xfrm>
            <a:off x="8043863" y="4150248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main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432A09-841C-F442-A8F6-D5457488C9F9}"/>
              </a:ext>
            </a:extLst>
          </p:cNvPr>
          <p:cNvSpPr/>
          <p:nvPr/>
        </p:nvSpPr>
        <p:spPr>
          <a:xfrm>
            <a:off x="8043863" y="5693856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698F8-C96D-484B-9B7A-BB3CC974BCC2}"/>
              </a:ext>
            </a:extLst>
          </p:cNvPr>
          <p:cNvSpPr/>
          <p:nvPr/>
        </p:nvSpPr>
        <p:spPr>
          <a:xfrm>
            <a:off x="10958513" y="5693856"/>
            <a:ext cx="1943100" cy="8932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600" dirty="0">
                <a:latin typeface="Proxima Nova" charset="0"/>
                <a:ea typeface="Proxima Nova" charset="0"/>
                <a:cs typeface="Proxima Nova" charset="0"/>
              </a:rPr>
              <a:t>overloaded(int, string)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2D9D8-08D2-7642-91EB-6127376F97B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015413" y="5043488"/>
            <a:ext cx="0" cy="6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A507A9-B1AE-3846-8CDF-8BDEDC131F9C}"/>
              </a:ext>
            </a:extLst>
          </p:cNvPr>
          <p:cNvSpPr txBox="1"/>
          <p:nvPr/>
        </p:nvSpPr>
        <p:spPr>
          <a:xfrm>
            <a:off x="9015413" y="51686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F67C512-F019-404C-AFE1-4D54D6B1E65D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10472738" y="5129771"/>
            <a:ext cx="12700" cy="2914650"/>
          </a:xfrm>
          <a:prstGeom prst="bentConnector3">
            <a:avLst>
              <a:gd name="adj1" fmla="val 2587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B82A2A-57A7-B446-BF62-3FEDF34014DA}"/>
              </a:ext>
            </a:extLst>
          </p:cNvPr>
          <p:cNvSpPr txBox="1"/>
          <p:nvPr/>
        </p:nvSpPr>
        <p:spPr>
          <a:xfrm>
            <a:off x="9844088" y="6972300"/>
            <a:ext cx="15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42, answer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317D5F9-1B9C-5E47-8F0C-010653DD7A5A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H="1" flipV="1">
            <a:off x="10735203" y="4945616"/>
            <a:ext cx="446620" cy="1943100"/>
          </a:xfrm>
          <a:prstGeom prst="bentConnector4">
            <a:avLst>
              <a:gd name="adj1" fmla="val -51184"/>
              <a:gd name="adj2" fmla="val 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EB3B28-039F-DD45-B27D-DFA3541ECCB0}"/>
              </a:ext>
            </a:extLst>
          </p:cNvPr>
          <p:cNvSpPr txBox="1"/>
          <p:nvPr/>
        </p:nvSpPr>
        <p:spPr>
          <a:xfrm>
            <a:off x="10093040" y="5038067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9A779D5-1BEE-A547-9666-FE9382D420CA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8043863" y="4596868"/>
            <a:ext cx="12700" cy="1543608"/>
          </a:xfrm>
          <a:prstGeom prst="bentConnector3">
            <a:avLst>
              <a:gd name="adj1" fmla="val 33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B5807A-4B36-4842-AA66-7359FADD27B3}"/>
              </a:ext>
            </a:extLst>
          </p:cNvPr>
          <p:cNvSpPr txBox="1"/>
          <p:nvPr/>
        </p:nvSpPr>
        <p:spPr>
          <a:xfrm rot="16200000">
            <a:off x="6332229" y="5168617"/>
            <a:ext cx="220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is 42</a:t>
            </a:r>
          </a:p>
        </p:txBody>
      </p:sp>
    </p:spTree>
    <p:extLst>
      <p:ext uri="{BB962C8B-B14F-4D97-AF65-F5344CB8AC3E}">
        <p14:creationId xmlns:p14="http://schemas.microsoft.com/office/powerpoint/2010/main" val="195987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9D63-5A78-5B4C-824B-A2A28B1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Keep It Simple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6C4-EEC7-674B-91BF-04CF2A28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4"/>
            <a:ext cx="9944675" cy="5629105"/>
          </a:xfrm>
        </p:spPr>
        <p:txBody>
          <a:bodyPr/>
          <a:lstStyle/>
          <a:p>
            <a:r>
              <a:rPr lang="en-US" sz="2800" dirty="0"/>
              <a:t>Methods are the conquer: divide -&gt; conquer -&gt; glue</a:t>
            </a:r>
          </a:p>
          <a:p>
            <a:pPr lvl="1"/>
            <a:r>
              <a:rPr lang="en-US" sz="2400" dirty="0"/>
              <a:t>Which means, the smaller problem to solve, the better</a:t>
            </a:r>
          </a:p>
          <a:p>
            <a:pPr lvl="1"/>
            <a:r>
              <a:rPr lang="en-US" sz="2400" dirty="0"/>
              <a:t>Keep what you do in a method simple</a:t>
            </a:r>
          </a:p>
          <a:p>
            <a:pPr lvl="1"/>
            <a:r>
              <a:rPr lang="en-US" sz="2400" dirty="0"/>
              <a:t>If you  write 20 lines, you probably have written too much</a:t>
            </a:r>
          </a:p>
          <a:p>
            <a:pPr lvl="1"/>
            <a:r>
              <a:rPr lang="en-US" sz="2400" dirty="0"/>
              <a:t>If you cut and paste, you need a method.</a:t>
            </a:r>
          </a:p>
          <a:p>
            <a:r>
              <a:rPr lang="en-US" sz="2800" dirty="0"/>
              <a:t>Turn problems into questions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is your quest?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know </a:t>
            </a:r>
          </a:p>
          <a:p>
            <a:pPr marL="955063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do you need (parameters)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1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474E6-2331-2641-BFE1-51B442B0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debugging?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2860C-B4CF-C04C-95D3-F71C3AFC7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0C015-7216-7F40-994E-501CED66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B417-F89F-D941-9772-251340B9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554406"/>
          </a:xfrm>
        </p:spPr>
        <p:txBody>
          <a:bodyPr/>
          <a:lstStyle/>
          <a:p>
            <a:r>
              <a:rPr lang="en-US" dirty="0" err="1"/>
              <a:t>println</a:t>
            </a:r>
            <a:r>
              <a:rPr lang="en-US" dirty="0"/>
              <a:t>/print</a:t>
            </a:r>
          </a:p>
          <a:p>
            <a:pPr lvl="1"/>
            <a:r>
              <a:rPr lang="en-US" dirty="0"/>
              <a:t>One of the best tools to debug code *as you write*</a:t>
            </a:r>
          </a:p>
          <a:p>
            <a:pPr lvl="1"/>
            <a:r>
              <a:rPr lang="en-US" dirty="0"/>
              <a:t>Not sure how something works, toss it in a print and see what happens.</a:t>
            </a:r>
          </a:p>
          <a:p>
            <a:pPr lvl="1"/>
            <a:r>
              <a:rPr lang="en-US" dirty="0"/>
              <a:t>Unsure where the error is? put in print lines to narrow down the issue. </a:t>
            </a:r>
          </a:p>
          <a:p>
            <a:pPr lvl="1"/>
            <a:r>
              <a:rPr lang="en-US" dirty="0"/>
              <a:t>Suggestion us “TESTING:” with all statements, so you don’t accidently leave it in!</a:t>
            </a:r>
          </a:p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IDEs come in with debuggers that help you trace code. Future thing to consider.</a:t>
            </a:r>
          </a:p>
          <a:p>
            <a:r>
              <a:rPr lang="en-US" dirty="0"/>
              <a:t>assert</a:t>
            </a:r>
          </a:p>
          <a:p>
            <a:pPr lvl="1"/>
            <a:r>
              <a:rPr lang="en-US" dirty="0"/>
              <a:t>New command </a:t>
            </a:r>
          </a:p>
          <a:p>
            <a:pPr lvl="1"/>
            <a:r>
              <a:rPr lang="en-US" dirty="0"/>
              <a:t>Good for testing completed methods (Unit testing)</a:t>
            </a:r>
          </a:p>
          <a:p>
            <a:pPr lvl="1"/>
            <a:r>
              <a:rPr lang="en-US" dirty="0"/>
              <a:t>Only errors if the method is erroring, else nothing prints</a:t>
            </a:r>
          </a:p>
          <a:p>
            <a:pPr lvl="1"/>
            <a:r>
              <a:rPr lang="en-US" dirty="0"/>
              <a:t>What you have been doing in labs is perfect for it!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assert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detailedMessage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2D53-9CC1-E743-92DC-3018E687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C5B-9C7E-1047-8360-1E8B782A1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6887" y="1776683"/>
            <a:ext cx="4129087" cy="1220847"/>
          </a:xfrm>
        </p:spPr>
        <p:txBody>
          <a:bodyPr/>
          <a:lstStyle/>
          <a:p>
            <a:pPr fontAlgn="base"/>
            <a:r>
              <a:rPr lang="en-US" dirty="0"/>
              <a:t>Key thing to remember: </a:t>
            </a:r>
            <a:r>
              <a:rPr lang="en-US" b="1" dirty="0"/>
              <a:t> </a:t>
            </a:r>
            <a:r>
              <a:rPr lang="en-US" b="1" i="1" dirty="0"/>
              <a:t>-</a:t>
            </a:r>
            <a:r>
              <a:rPr lang="en-US" b="1" i="1" dirty="0" err="1"/>
              <a:t>ea</a:t>
            </a:r>
            <a:r>
              <a:rPr lang="en-US" i="1" dirty="0"/>
              <a:t> </a:t>
            </a:r>
            <a:r>
              <a:rPr lang="en-US" dirty="0"/>
              <a:t>needs to be a command line option, or it will ignore asserts.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88540-0133-C14B-9383-380991D28644}"/>
              </a:ext>
            </a:extLst>
          </p:cNvPr>
          <p:cNvSpPr/>
          <p:nvPr/>
        </p:nvSpPr>
        <p:spPr>
          <a:xfrm>
            <a:off x="628072" y="2105295"/>
            <a:ext cx="6908800" cy="122084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(int x, int y)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return x*y;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5E95A-E87A-624A-817B-05A59BADD7BA}"/>
              </a:ext>
            </a:extLst>
          </p:cNvPr>
          <p:cNvSpPr/>
          <p:nvPr/>
        </p:nvSpPr>
        <p:spPr>
          <a:xfrm>
            <a:off x="625907" y="3967715"/>
            <a:ext cx="9632950" cy="16414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assert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 10) == 20) : “Assert 10,10 == 20 failed!”;</a:t>
            </a:r>
            <a:endParaRPr lang="en-US" dirty="0"/>
          </a:p>
          <a:p>
            <a:pPr indent="457200">
              <a:spcBef>
                <a:spcPts val="400"/>
              </a:spcBef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(10,10));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280E9B68-586A-8B4F-9FE3-246CE246A5C9}"/>
              </a:ext>
            </a:extLst>
          </p:cNvPr>
          <p:cNvSpPr/>
          <p:nvPr/>
        </p:nvSpPr>
        <p:spPr>
          <a:xfrm>
            <a:off x="2657475" y="5830135"/>
            <a:ext cx="4251325" cy="1342189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fontAlgn="base"/>
            <a:r>
              <a:rPr lang="en-US" dirty="0"/>
              <a:t>1. Print to screen</a:t>
            </a:r>
          </a:p>
          <a:p>
            <a:r>
              <a:rPr lang="en-US" dirty="0"/>
              <a:t>       Assert 10, 10  == 20 failed</a:t>
            </a:r>
          </a:p>
          <a:p>
            <a:pPr fontAlgn="base"/>
            <a:r>
              <a:rPr lang="en-US" dirty="0"/>
              <a:t>2. Ends program</a:t>
            </a:r>
          </a:p>
        </p:txBody>
      </p:sp>
    </p:spTree>
    <p:extLst>
      <p:ext uri="{BB962C8B-B14F-4D97-AF65-F5344CB8AC3E}">
        <p14:creationId xmlns:p14="http://schemas.microsoft.com/office/powerpoint/2010/main" val="1576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491</Words>
  <Application>Microsoft Macintosh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Method Overloading</vt:lpstr>
      <vt:lpstr>Reminder: Keep It Simple</vt:lpstr>
      <vt:lpstr>What about debugging?</vt:lpstr>
      <vt:lpstr>Debugging</vt:lpstr>
      <vt:lpstr>assert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5</cp:revision>
  <dcterms:created xsi:type="dcterms:W3CDTF">2020-03-17T21:41:47Z</dcterms:created>
  <dcterms:modified xsi:type="dcterms:W3CDTF">2020-03-17T22:21:37Z</dcterms:modified>
</cp:coreProperties>
</file>