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50" autoAdjust="0"/>
    <p:restoredTop sz="94660"/>
  </p:normalViewPr>
  <p:slideViewPr>
    <p:cSldViewPr>
      <p:cViewPr>
        <p:scale>
          <a:sx n="100" d="100"/>
          <a:sy n="100" d="100"/>
        </p:scale>
        <p:origin x="-67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350B-72C6-45C9-96A6-8C9A991CD688}" type="datetimeFigureOut">
              <a:rPr lang="zh-CN" altLang="en-US" smtClean="0"/>
              <a:t>2017/9/4 Monday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9B2F3E-3201-4707-A7F1-0DD9489FC8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350B-72C6-45C9-96A6-8C9A991CD688}" type="datetimeFigureOut">
              <a:rPr lang="zh-CN" altLang="en-US" smtClean="0"/>
              <a:t>2017/9/4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2F3E-3201-4707-A7F1-0DD9489FC8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350B-72C6-45C9-96A6-8C9A991CD688}" type="datetimeFigureOut">
              <a:rPr lang="zh-CN" altLang="en-US" smtClean="0"/>
              <a:t>2017/9/4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2F3E-3201-4707-A7F1-0DD9489FC8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350B-72C6-45C9-96A6-8C9A991CD688}" type="datetimeFigureOut">
              <a:rPr lang="zh-CN" altLang="en-US" smtClean="0"/>
              <a:t>2017/9/4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2F3E-3201-4707-A7F1-0DD9489FC8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350B-72C6-45C9-96A6-8C9A991CD688}" type="datetimeFigureOut">
              <a:rPr lang="zh-CN" altLang="en-US" smtClean="0"/>
              <a:t>2017/9/4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2F3E-3201-4707-A7F1-0DD9489FC8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350B-72C6-45C9-96A6-8C9A991CD688}" type="datetimeFigureOut">
              <a:rPr lang="zh-CN" altLang="en-US" smtClean="0"/>
              <a:t>2017/9/4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2F3E-3201-4707-A7F1-0DD9489FC8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350B-72C6-45C9-96A6-8C9A991CD688}" type="datetimeFigureOut">
              <a:rPr lang="zh-CN" altLang="en-US" smtClean="0"/>
              <a:t>2017/9/4 Monday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2F3E-3201-4707-A7F1-0DD9489FC8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350B-72C6-45C9-96A6-8C9A991CD688}" type="datetimeFigureOut">
              <a:rPr lang="zh-CN" altLang="en-US" smtClean="0"/>
              <a:t>2017/9/4 Monday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2F3E-3201-4707-A7F1-0DD9489FC8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350B-72C6-45C9-96A6-8C9A991CD688}" type="datetimeFigureOut">
              <a:rPr lang="zh-CN" altLang="en-US" smtClean="0"/>
              <a:t>2017/9/4 Monday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2F3E-3201-4707-A7F1-0DD9489FC8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350B-72C6-45C9-96A6-8C9A991CD688}" type="datetimeFigureOut">
              <a:rPr lang="zh-CN" altLang="en-US" smtClean="0"/>
              <a:t>2017/9/4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2F3E-3201-4707-A7F1-0DD9489FC8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350B-72C6-45C9-96A6-8C9A991CD688}" type="datetimeFigureOut">
              <a:rPr lang="zh-CN" altLang="en-US" smtClean="0"/>
              <a:t>2017/9/4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2F3E-3201-4707-A7F1-0DD9489FC8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028350B-72C6-45C9-96A6-8C9A991CD688}" type="datetimeFigureOut">
              <a:rPr lang="zh-CN" altLang="en-US" smtClean="0"/>
              <a:t>2017/9/4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29B2F3E-3201-4707-A7F1-0DD9489FC8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 smtClean="0"/>
              <a:t>工程项目资产管理平台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中建八</a:t>
            </a:r>
            <a:r>
              <a:rPr lang="zh-CN" altLang="en-US" dirty="0" smtClean="0"/>
              <a:t>局万达城项目部</a:t>
            </a:r>
            <a:endParaRPr lang="en-US" altLang="zh-CN" dirty="0" smtClean="0"/>
          </a:p>
          <a:p>
            <a:r>
              <a:rPr lang="zh-CN" altLang="en-US" dirty="0" smtClean="0"/>
              <a:t>金现代</a:t>
            </a:r>
            <a:r>
              <a:rPr lang="zh-CN" altLang="en-US" dirty="0" smtClean="0"/>
              <a:t>信息产业股份有限公司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10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项目总览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71800" y="187959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资产</a:t>
            </a:r>
            <a:r>
              <a:rPr lang="zh-CN" altLang="en-US" dirty="0" smtClean="0"/>
              <a:t>入库及发放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71800" y="233955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资产</a:t>
            </a:r>
            <a:r>
              <a:rPr lang="zh-CN" altLang="en-US" dirty="0" smtClean="0"/>
              <a:t>流转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71800" y="279952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资产</a:t>
            </a:r>
            <a:r>
              <a:rPr lang="zh-CN" altLang="en-US" dirty="0" smtClean="0"/>
              <a:t>回收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71800" y="371946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资产</a:t>
            </a:r>
            <a:r>
              <a:rPr lang="zh-CN" altLang="en-US" dirty="0" smtClean="0"/>
              <a:t>盘点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771800" y="417943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管理员操作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71800" y="325949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资产报废及丢失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71800" y="141962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业务模型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93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3096344" cy="421555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业务模型</a:t>
            </a:r>
            <a:endParaRPr lang="zh-CN" altLang="en-US" sz="3200" dirty="0"/>
          </a:p>
        </p:txBody>
      </p:sp>
      <p:sp>
        <p:nvSpPr>
          <p:cNvPr id="4" name="圆角矩形 3"/>
          <p:cNvSpPr/>
          <p:nvPr/>
        </p:nvSpPr>
        <p:spPr>
          <a:xfrm>
            <a:off x="4283968" y="1353542"/>
            <a:ext cx="1872208" cy="165618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331640" y="1776065"/>
            <a:ext cx="720080" cy="7200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2123728" y="1929606"/>
            <a:ext cx="504056" cy="4320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6228184" y="1936080"/>
            <a:ext cx="504056" cy="4320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https://ss1.bdstatic.com/70cFvXSh_Q1YnxGkpoWK1HF6hhy/it/u=443570544,1943611483&amp;fm=27&amp;gp=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9662"/>
            <a:ext cx="1328247" cy="132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47664" y="196096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 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804248" y="1785590"/>
            <a:ext cx="720080" cy="720080"/>
            <a:chOff x="5220072" y="1285900"/>
            <a:chExt cx="720080" cy="720080"/>
          </a:xfrm>
        </p:grpSpPr>
        <p:sp>
          <p:nvSpPr>
            <p:cNvPr id="6" name="椭圆 5"/>
            <p:cNvSpPr/>
            <p:nvPr/>
          </p:nvSpPr>
          <p:spPr>
            <a:xfrm>
              <a:off x="5220072" y="1285900"/>
              <a:ext cx="720080" cy="72008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36096" y="146774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    </a:t>
              </a:r>
              <a:endParaRPr lang="zh-CN" alt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222923" y="3448620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A-MA    B-MK  </a:t>
            </a:r>
            <a:r>
              <a:rPr lang="zh-CN" altLang="en-US" dirty="0" smtClean="0"/>
              <a:t>：出库</a:t>
            </a:r>
            <a:endParaRPr lang="en-US" altLang="zh-CN" dirty="0" smtClean="0"/>
          </a:p>
          <a:p>
            <a:r>
              <a:rPr lang="en-US" altLang="zh-CN" dirty="0" smtClean="0"/>
              <a:t>A-MK1  B-MK2</a:t>
            </a:r>
            <a:r>
              <a:rPr lang="zh-CN" altLang="en-US" dirty="0" smtClean="0"/>
              <a:t>：流转</a:t>
            </a:r>
            <a:endParaRPr lang="en-US" altLang="zh-CN" dirty="0" smtClean="0"/>
          </a:p>
          <a:p>
            <a:r>
              <a:rPr lang="en-US" altLang="zh-CN" dirty="0" smtClean="0"/>
              <a:t>A-MK    B-MA</a:t>
            </a:r>
            <a:r>
              <a:rPr lang="zh-CN" altLang="en-US" dirty="0" smtClean="0"/>
              <a:t>：  回收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660234" y="1752450"/>
            <a:ext cx="975662" cy="72008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拍照</a:t>
            </a:r>
            <a:endParaRPr lang="zh-CN" altLang="en-US" b="1" dirty="0"/>
          </a:p>
        </p:txBody>
      </p:sp>
      <p:sp>
        <p:nvSpPr>
          <p:cNvPr id="15" name="右箭头 14"/>
          <p:cNvSpPr/>
          <p:nvPr/>
        </p:nvSpPr>
        <p:spPr>
          <a:xfrm>
            <a:off x="3707904" y="1915040"/>
            <a:ext cx="504056" cy="4320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24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95486"/>
            <a:ext cx="5040560" cy="421555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资产</a:t>
            </a:r>
            <a:r>
              <a:rPr lang="zh-CN" altLang="en-US" sz="3200" dirty="0" smtClean="0"/>
              <a:t>入库及发放（</a:t>
            </a:r>
            <a:r>
              <a:rPr lang="en-US" altLang="zh-CN" sz="3200" dirty="0" smtClean="0"/>
              <a:t>PC/App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431744"/>
              </p:ext>
            </p:extLst>
          </p:nvPr>
        </p:nvGraphicFramePr>
        <p:xfrm>
          <a:off x="611560" y="832118"/>
          <a:ext cx="3384376" cy="731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46094"/>
                <a:gridCol w="846094"/>
                <a:gridCol w="846094"/>
                <a:gridCol w="846094"/>
              </a:tblGrid>
              <a:tr h="149736">
                <a:tc gridSpan="4">
                  <a:txBody>
                    <a:bodyPr/>
                    <a:lstStyle/>
                    <a:p>
                      <a:r>
                        <a:rPr lang="zh-CN" altLang="en-US" sz="1000" dirty="0" smtClean="0"/>
                        <a:t>涉及信息</a:t>
                      </a:r>
                      <a:endParaRPr lang="zh-CN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149736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材料员信息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保管员信息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物资信息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库存信息</a:t>
                      </a:r>
                      <a:endParaRPr lang="zh-CN" altLang="en-US" sz="1000" dirty="0"/>
                    </a:p>
                  </a:txBody>
                  <a:tcPr/>
                </a:tc>
              </a:tr>
              <a:tr h="149736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入库时间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其他信息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396957"/>
              </p:ext>
            </p:extLst>
          </p:nvPr>
        </p:nvGraphicFramePr>
        <p:xfrm>
          <a:off x="4139952" y="843558"/>
          <a:ext cx="86409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</a:tblGrid>
              <a:tr h="240027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涉及用户</a:t>
                      </a:r>
                      <a:endParaRPr lang="zh-CN" altLang="en-US" sz="1000" dirty="0"/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材料员</a:t>
                      </a:r>
                      <a:r>
                        <a:rPr lang="en-US" altLang="zh-CN" sz="1000" dirty="0" smtClean="0"/>
                        <a:t>MA</a:t>
                      </a:r>
                      <a:endParaRPr lang="zh-CN" altLang="en-US" sz="1000" dirty="0"/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保管员</a:t>
                      </a:r>
                      <a:r>
                        <a:rPr lang="en-US" altLang="zh-CN" sz="1000" dirty="0" smtClean="0"/>
                        <a:t>MK</a:t>
                      </a:r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6935983" y="1319503"/>
            <a:ext cx="612068" cy="252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16" idx="2"/>
            <a:endCxn id="7" idx="0"/>
          </p:cNvCxnSpPr>
          <p:nvPr/>
        </p:nvCxnSpPr>
        <p:spPr>
          <a:xfrm>
            <a:off x="7242017" y="1023578"/>
            <a:ext cx="0" cy="295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05701" y="1340699"/>
            <a:ext cx="702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物资进场</a:t>
            </a:r>
            <a:endParaRPr lang="zh-CN" altLang="en-US" sz="900" dirty="0"/>
          </a:p>
        </p:txBody>
      </p:sp>
      <p:sp>
        <p:nvSpPr>
          <p:cNvPr id="16" name="矩形 15"/>
          <p:cNvSpPr/>
          <p:nvPr/>
        </p:nvSpPr>
        <p:spPr>
          <a:xfrm>
            <a:off x="6935983" y="771550"/>
            <a:ext cx="612068" cy="252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/>
          <p:cNvSpPr/>
          <p:nvPr/>
        </p:nvSpPr>
        <p:spPr>
          <a:xfrm>
            <a:off x="6674954" y="2633360"/>
            <a:ext cx="1134126" cy="36004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031715" y="788306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开始</a:t>
            </a:r>
            <a:endParaRPr lang="zh-CN" alt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6707678" y="2705368"/>
            <a:ext cx="1048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入项目总仓库否？</a:t>
            </a:r>
            <a:endParaRPr lang="zh-CN" altLang="en-US" sz="900" dirty="0"/>
          </a:p>
        </p:txBody>
      </p:sp>
      <p:sp>
        <p:nvSpPr>
          <p:cNvPr id="22" name="矩形 21"/>
          <p:cNvSpPr/>
          <p:nvPr/>
        </p:nvSpPr>
        <p:spPr>
          <a:xfrm>
            <a:off x="6701957" y="1806803"/>
            <a:ext cx="1080120" cy="556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674956" y="1823558"/>
            <a:ext cx="11341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MA</a:t>
            </a:r>
            <a:r>
              <a:rPr lang="zh-CN" altLang="en-US" sz="900" dirty="0" smtClean="0"/>
              <a:t>进行电脑端资产登记、手机端拍照、初始信息提交。</a:t>
            </a:r>
            <a:endParaRPr lang="zh-CN" altLang="en-US" sz="900" dirty="0"/>
          </a:p>
        </p:txBody>
      </p:sp>
      <p:sp>
        <p:nvSpPr>
          <p:cNvPr id="24" name="矩形 23"/>
          <p:cNvSpPr/>
          <p:nvPr/>
        </p:nvSpPr>
        <p:spPr>
          <a:xfrm>
            <a:off x="6311635" y="3263316"/>
            <a:ext cx="1860765" cy="10262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363198" y="3227715"/>
            <a:ext cx="180920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分发给</a:t>
            </a:r>
            <a:r>
              <a:rPr lang="en-US" altLang="zh-CN" sz="900" dirty="0" smtClean="0"/>
              <a:t>MK</a:t>
            </a:r>
            <a:r>
              <a:rPr lang="zh-CN" altLang="en-US" sz="900" dirty="0" smtClean="0"/>
              <a:t>。</a:t>
            </a:r>
            <a:r>
              <a:rPr lang="en-US" altLang="zh-CN" sz="900" dirty="0" smtClean="0"/>
              <a:t>MA</a:t>
            </a:r>
            <a:r>
              <a:rPr lang="zh-CN" altLang="en-US" sz="900" dirty="0" smtClean="0"/>
              <a:t>手机端生成资产发放二维码，</a:t>
            </a:r>
            <a:r>
              <a:rPr lang="en-US" altLang="zh-CN" sz="900" dirty="0" smtClean="0"/>
              <a:t>MK</a:t>
            </a:r>
            <a:r>
              <a:rPr lang="zh-CN" altLang="en-US" sz="900" dirty="0" smtClean="0"/>
              <a:t>手机端扫描，</a:t>
            </a:r>
            <a:r>
              <a:rPr lang="en-US" altLang="zh-CN" sz="900" dirty="0" smtClean="0"/>
              <a:t>MA</a:t>
            </a:r>
            <a:r>
              <a:rPr lang="zh-CN" altLang="en-US" sz="900" dirty="0" smtClean="0"/>
              <a:t>确认，对资产拍照上传。</a:t>
            </a:r>
            <a:endParaRPr lang="en-US" altLang="zh-CN" sz="900" dirty="0" smtClean="0"/>
          </a:p>
          <a:p>
            <a:r>
              <a:rPr lang="zh-CN" altLang="en-US" sz="900" dirty="0" smtClean="0"/>
              <a:t>如果</a:t>
            </a:r>
            <a:r>
              <a:rPr lang="en-US" altLang="zh-CN" sz="900" dirty="0" smtClean="0"/>
              <a:t>MK</a:t>
            </a:r>
            <a:r>
              <a:rPr lang="zh-CN" altLang="en-US" sz="900" dirty="0" smtClean="0"/>
              <a:t>没有手机，则</a:t>
            </a:r>
            <a:r>
              <a:rPr lang="en-US" altLang="zh-CN" sz="900" dirty="0" smtClean="0"/>
              <a:t>MA</a:t>
            </a:r>
            <a:r>
              <a:rPr lang="zh-CN" altLang="en-US" sz="900" dirty="0" smtClean="0"/>
              <a:t>手机端单独操作，双方签署领用单，</a:t>
            </a:r>
            <a:r>
              <a:rPr lang="en-US" altLang="zh-CN" sz="900" dirty="0" smtClean="0"/>
              <a:t>MA</a:t>
            </a:r>
            <a:r>
              <a:rPr lang="zh-CN" altLang="en-US" sz="900" dirty="0" smtClean="0"/>
              <a:t>对单据拍照上传，双方确认，对资产拍照上传。</a:t>
            </a:r>
            <a:endParaRPr lang="zh-CN" altLang="en-US" sz="900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7254297" y="2966901"/>
            <a:ext cx="0" cy="296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13793" y="2966901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否</a:t>
            </a:r>
            <a:endParaRPr lang="zh-CN" altLang="en-US" sz="900" dirty="0"/>
          </a:p>
        </p:txBody>
      </p:sp>
      <p:cxnSp>
        <p:nvCxnSpPr>
          <p:cNvPr id="15" name="肘形连接符 14"/>
          <p:cNvCxnSpPr>
            <a:stCxn id="35" idx="0"/>
            <a:endCxn id="7" idx="1"/>
          </p:cNvCxnSpPr>
          <p:nvPr/>
        </p:nvCxnSpPr>
        <p:spPr>
          <a:xfrm rot="5400000" flipH="1" flipV="1">
            <a:off x="6358794" y="1408388"/>
            <a:ext cx="540060" cy="61431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7" idx="1"/>
            <a:endCxn id="35" idx="2"/>
          </p:cNvCxnSpPr>
          <p:nvPr/>
        </p:nvCxnSpPr>
        <p:spPr>
          <a:xfrm rot="10800000">
            <a:off x="6321666" y="2237606"/>
            <a:ext cx="353289" cy="5757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21705" y="2767067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是</a:t>
            </a:r>
            <a:endParaRPr lang="zh-CN" altLang="en-US" sz="900" dirty="0"/>
          </a:p>
        </p:txBody>
      </p:sp>
      <p:sp>
        <p:nvSpPr>
          <p:cNvPr id="35" name="矩形 34"/>
          <p:cNvSpPr/>
          <p:nvPr/>
        </p:nvSpPr>
        <p:spPr>
          <a:xfrm>
            <a:off x="6149617" y="1985577"/>
            <a:ext cx="344096" cy="252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156176" y="1985288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入库</a:t>
            </a:r>
            <a:endParaRPr lang="zh-CN" altLang="en-US" sz="900" dirty="0"/>
          </a:p>
        </p:txBody>
      </p:sp>
      <p:cxnSp>
        <p:nvCxnSpPr>
          <p:cNvPr id="58" name="直接箭头连接符 57"/>
          <p:cNvCxnSpPr>
            <a:stCxn id="22" idx="2"/>
            <a:endCxn id="17" idx="0"/>
          </p:cNvCxnSpPr>
          <p:nvPr/>
        </p:nvCxnSpPr>
        <p:spPr>
          <a:xfrm>
            <a:off x="7242017" y="2363619"/>
            <a:ext cx="0" cy="269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7" idx="2"/>
            <a:endCxn id="22" idx="0"/>
          </p:cNvCxnSpPr>
          <p:nvPr/>
        </p:nvCxnSpPr>
        <p:spPr>
          <a:xfrm>
            <a:off x="7242017" y="1571531"/>
            <a:ext cx="0" cy="235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6935983" y="4433560"/>
            <a:ext cx="612068" cy="252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7020272" y="4450316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结束</a:t>
            </a:r>
            <a:endParaRPr lang="zh-CN" altLang="en-US" sz="900" dirty="0"/>
          </a:p>
        </p:txBody>
      </p:sp>
      <p:cxnSp>
        <p:nvCxnSpPr>
          <p:cNvPr id="69" name="直接箭头连接符 68"/>
          <p:cNvCxnSpPr>
            <a:stCxn id="24" idx="2"/>
            <a:endCxn id="67" idx="0"/>
          </p:cNvCxnSpPr>
          <p:nvPr/>
        </p:nvCxnSpPr>
        <p:spPr>
          <a:xfrm flipH="1">
            <a:off x="7242017" y="4289543"/>
            <a:ext cx="1" cy="144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12627"/>
            <a:ext cx="5040560" cy="330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22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79512" y="195486"/>
            <a:ext cx="2160240" cy="42155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资产</a:t>
            </a:r>
            <a:r>
              <a:rPr lang="zh-CN" altLang="en-US" sz="3200" dirty="0" smtClean="0"/>
              <a:t>流转</a:t>
            </a:r>
            <a:endParaRPr lang="zh-CN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239102"/>
              </p:ext>
            </p:extLst>
          </p:nvPr>
        </p:nvGraphicFramePr>
        <p:xfrm>
          <a:off x="611560" y="832118"/>
          <a:ext cx="3384376" cy="731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46094"/>
                <a:gridCol w="846094"/>
                <a:gridCol w="846094"/>
                <a:gridCol w="846094"/>
              </a:tblGrid>
              <a:tr h="149736">
                <a:tc gridSpan="4">
                  <a:txBody>
                    <a:bodyPr/>
                    <a:lstStyle/>
                    <a:p>
                      <a:r>
                        <a:rPr lang="zh-CN" altLang="en-US" sz="1000" dirty="0" smtClean="0"/>
                        <a:t>涉及信息</a:t>
                      </a:r>
                      <a:endParaRPr lang="zh-CN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149736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交接方式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保管员信息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物资信息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库存信息</a:t>
                      </a:r>
                      <a:endParaRPr lang="zh-CN" altLang="en-US" sz="1000" dirty="0"/>
                    </a:p>
                  </a:txBody>
                  <a:tcPr/>
                </a:tc>
              </a:tr>
              <a:tr h="149736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交接时间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其他信息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830102"/>
              </p:ext>
            </p:extLst>
          </p:nvPr>
        </p:nvGraphicFramePr>
        <p:xfrm>
          <a:off x="4139952" y="843558"/>
          <a:ext cx="86409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</a:tblGrid>
              <a:tr h="240027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涉及用户</a:t>
                      </a:r>
                      <a:endParaRPr lang="zh-CN" altLang="en-US" sz="1000" dirty="0"/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保管员</a:t>
                      </a:r>
                      <a:r>
                        <a:rPr lang="en-US" altLang="zh-CN" sz="1000" dirty="0" smtClean="0"/>
                        <a:t>MK1</a:t>
                      </a:r>
                      <a:endParaRPr lang="zh-CN" altLang="en-US" sz="1000" dirty="0"/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保管员</a:t>
                      </a:r>
                      <a:r>
                        <a:rPr lang="en-US" altLang="zh-CN" sz="1000" dirty="0" smtClean="0"/>
                        <a:t>MK2</a:t>
                      </a:r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935983" y="1221889"/>
            <a:ext cx="612068" cy="252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9" idx="2"/>
            <a:endCxn id="6" idx="0"/>
          </p:cNvCxnSpPr>
          <p:nvPr/>
        </p:nvCxnSpPr>
        <p:spPr>
          <a:xfrm>
            <a:off x="7242017" y="925964"/>
            <a:ext cx="0" cy="295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05701" y="1167594"/>
            <a:ext cx="70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资产出保管库</a:t>
            </a:r>
            <a:endParaRPr lang="zh-CN" altLang="en-US" sz="900" dirty="0"/>
          </a:p>
        </p:txBody>
      </p:sp>
      <p:sp>
        <p:nvSpPr>
          <p:cNvPr id="9" name="矩形 8"/>
          <p:cNvSpPr/>
          <p:nvPr/>
        </p:nvSpPr>
        <p:spPr>
          <a:xfrm>
            <a:off x="6935983" y="673936"/>
            <a:ext cx="612068" cy="252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6678234" y="1923678"/>
            <a:ext cx="1134126" cy="36004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031715" y="690692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开始</a:t>
            </a:r>
            <a:endParaRPr lang="zh-CN" alt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6710958" y="1980878"/>
            <a:ext cx="1048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资产实物合格否？</a:t>
            </a:r>
            <a:endParaRPr lang="zh-CN" altLang="en-US" sz="900" dirty="0"/>
          </a:p>
        </p:txBody>
      </p:sp>
      <p:sp>
        <p:nvSpPr>
          <p:cNvPr id="15" name="矩形 14"/>
          <p:cNvSpPr/>
          <p:nvPr/>
        </p:nvSpPr>
        <p:spPr>
          <a:xfrm>
            <a:off x="6311635" y="3165702"/>
            <a:ext cx="1860765" cy="8877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363198" y="3130101"/>
            <a:ext cx="1809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MK2</a:t>
            </a:r>
            <a:r>
              <a:rPr lang="zh-CN" altLang="en-US" sz="900" dirty="0" smtClean="0"/>
              <a:t>手机端扫描二维码，</a:t>
            </a:r>
            <a:r>
              <a:rPr lang="en-US" altLang="zh-CN" sz="900" dirty="0" smtClean="0"/>
              <a:t>MK1</a:t>
            </a:r>
            <a:r>
              <a:rPr lang="zh-CN" altLang="en-US" sz="900" dirty="0" smtClean="0"/>
              <a:t>确认，对资产拍照上传。</a:t>
            </a:r>
            <a:endParaRPr lang="en-US" altLang="zh-CN" sz="900" dirty="0" smtClean="0"/>
          </a:p>
          <a:p>
            <a:r>
              <a:rPr lang="zh-CN" altLang="en-US" sz="900" dirty="0" smtClean="0"/>
              <a:t>如果</a:t>
            </a:r>
            <a:r>
              <a:rPr lang="en-US" altLang="zh-CN" sz="900" dirty="0" smtClean="0"/>
              <a:t>MK2</a:t>
            </a:r>
            <a:r>
              <a:rPr lang="zh-CN" altLang="en-US" sz="900" dirty="0" smtClean="0"/>
              <a:t>没有手机，则</a:t>
            </a:r>
            <a:r>
              <a:rPr lang="en-US" altLang="zh-CN" sz="900" dirty="0" smtClean="0"/>
              <a:t>MK1</a:t>
            </a:r>
            <a:r>
              <a:rPr lang="zh-CN" altLang="en-US" sz="900" dirty="0" smtClean="0"/>
              <a:t>手机端单独操作，双方签署交接单，</a:t>
            </a:r>
            <a:r>
              <a:rPr lang="en-US" altLang="zh-CN" sz="900" dirty="0" smtClean="0"/>
              <a:t>MK1</a:t>
            </a:r>
            <a:r>
              <a:rPr lang="zh-CN" altLang="en-US" sz="900" dirty="0" smtClean="0"/>
              <a:t>对单据拍照上传，双方确认，对资产拍照上传。</a:t>
            </a:r>
            <a:endParaRPr lang="zh-CN" altLang="en-US" sz="900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7254297" y="2869287"/>
            <a:ext cx="0" cy="296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36296" y="2211710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是</a:t>
            </a:r>
            <a:endParaRPr lang="zh-CN" altLang="en-US" sz="900" dirty="0"/>
          </a:p>
        </p:txBody>
      </p:sp>
      <p:cxnSp>
        <p:nvCxnSpPr>
          <p:cNvPr id="19" name="肘形连接符 18"/>
          <p:cNvCxnSpPr>
            <a:stCxn id="22" idx="2"/>
            <a:endCxn id="26" idx="0"/>
          </p:cNvCxnSpPr>
          <p:nvPr/>
        </p:nvCxnSpPr>
        <p:spPr>
          <a:xfrm rot="16200000" flipH="1">
            <a:off x="5392311" y="2774272"/>
            <a:ext cx="2394266" cy="1305145"/>
          </a:xfrm>
          <a:prstGeom prst="bentConnector3">
            <a:avLst>
              <a:gd name="adj1" fmla="val 837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72200" y="1908870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否</a:t>
            </a:r>
            <a:endParaRPr lang="zh-CN" altLang="en-US" sz="900" dirty="0"/>
          </a:p>
        </p:txBody>
      </p:sp>
      <p:sp>
        <p:nvSpPr>
          <p:cNvPr id="22" name="矩形 21"/>
          <p:cNvSpPr/>
          <p:nvPr/>
        </p:nvSpPr>
        <p:spPr>
          <a:xfrm>
            <a:off x="5645560" y="1962067"/>
            <a:ext cx="582623" cy="2676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645560" y="192367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退回保管库</a:t>
            </a:r>
            <a:endParaRPr lang="zh-CN" altLang="en-US" sz="900" dirty="0"/>
          </a:p>
        </p:txBody>
      </p:sp>
      <p:cxnSp>
        <p:nvCxnSpPr>
          <p:cNvPr id="25" name="直接箭头连接符 24"/>
          <p:cNvCxnSpPr>
            <a:stCxn id="6" idx="2"/>
            <a:endCxn id="10" idx="0"/>
          </p:cNvCxnSpPr>
          <p:nvPr/>
        </p:nvCxnSpPr>
        <p:spPr>
          <a:xfrm>
            <a:off x="7242017" y="1473917"/>
            <a:ext cx="3280" cy="449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935983" y="4623978"/>
            <a:ext cx="612068" cy="252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020272" y="4640734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结束</a:t>
            </a:r>
            <a:endParaRPr lang="zh-CN" altLang="en-US" sz="900" dirty="0"/>
          </a:p>
        </p:txBody>
      </p:sp>
      <p:cxnSp>
        <p:nvCxnSpPr>
          <p:cNvPr id="28" name="直接箭头连接符 27"/>
          <p:cNvCxnSpPr>
            <a:stCxn id="15" idx="2"/>
            <a:endCxn id="26" idx="0"/>
          </p:cNvCxnSpPr>
          <p:nvPr/>
        </p:nvCxnSpPr>
        <p:spPr>
          <a:xfrm flipH="1">
            <a:off x="7242017" y="4053431"/>
            <a:ext cx="1" cy="570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701957" y="2427734"/>
            <a:ext cx="1080120" cy="556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734682" y="2444489"/>
            <a:ext cx="10248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MK1</a:t>
            </a:r>
            <a:r>
              <a:rPr lang="zh-CN" altLang="en-US" sz="900" dirty="0" smtClean="0"/>
              <a:t>进行资产拍照、信息填写，生成移交二维码。</a:t>
            </a:r>
            <a:endParaRPr lang="zh-CN" altLang="en-US" sz="900" dirty="0"/>
          </a:p>
        </p:txBody>
      </p:sp>
      <p:cxnSp>
        <p:nvCxnSpPr>
          <p:cNvPr id="33" name="直接箭头连接符 32"/>
          <p:cNvCxnSpPr>
            <a:stCxn id="10" idx="2"/>
            <a:endCxn id="31" idx="0"/>
          </p:cNvCxnSpPr>
          <p:nvPr/>
        </p:nvCxnSpPr>
        <p:spPr>
          <a:xfrm flipH="1">
            <a:off x="7242017" y="2283718"/>
            <a:ext cx="328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9662"/>
            <a:ext cx="4727997" cy="3239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4" name="直接箭头连接符 53"/>
          <p:cNvCxnSpPr>
            <a:endCxn id="22" idx="3"/>
          </p:cNvCxnSpPr>
          <p:nvPr/>
        </p:nvCxnSpPr>
        <p:spPr>
          <a:xfrm flipH="1" flipV="1">
            <a:off x="6228183" y="2095890"/>
            <a:ext cx="506500" cy="7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45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直接箭头连接符 93"/>
          <p:cNvCxnSpPr/>
          <p:nvPr/>
        </p:nvCxnSpPr>
        <p:spPr>
          <a:xfrm>
            <a:off x="7285443" y="4775398"/>
            <a:ext cx="11763" cy="187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 txBox="1">
            <a:spLocks/>
          </p:cNvSpPr>
          <p:nvPr/>
        </p:nvSpPr>
        <p:spPr>
          <a:xfrm>
            <a:off x="179512" y="195486"/>
            <a:ext cx="2160240" cy="42155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资产</a:t>
            </a:r>
            <a:r>
              <a:rPr lang="zh-CN" altLang="en-US" sz="3200" dirty="0" smtClean="0"/>
              <a:t>回收</a:t>
            </a:r>
            <a:endParaRPr lang="zh-CN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913536"/>
              </p:ext>
            </p:extLst>
          </p:nvPr>
        </p:nvGraphicFramePr>
        <p:xfrm>
          <a:off x="611560" y="832118"/>
          <a:ext cx="3384376" cy="731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46094"/>
                <a:gridCol w="846094"/>
                <a:gridCol w="846094"/>
                <a:gridCol w="846094"/>
              </a:tblGrid>
              <a:tr h="149736">
                <a:tc gridSpan="4">
                  <a:txBody>
                    <a:bodyPr/>
                    <a:lstStyle/>
                    <a:p>
                      <a:r>
                        <a:rPr lang="zh-CN" altLang="en-US" sz="1000" dirty="0" smtClean="0"/>
                        <a:t>涉及信息</a:t>
                      </a:r>
                      <a:endParaRPr lang="zh-CN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149736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回收方式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保管员信息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物资信息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库存信息</a:t>
                      </a:r>
                      <a:endParaRPr lang="zh-CN" altLang="en-US" sz="1000" dirty="0"/>
                    </a:p>
                  </a:txBody>
                  <a:tcPr/>
                </a:tc>
              </a:tr>
              <a:tr h="149736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提报时间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其他信息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286255"/>
              </p:ext>
            </p:extLst>
          </p:nvPr>
        </p:nvGraphicFramePr>
        <p:xfrm>
          <a:off x="4139952" y="843558"/>
          <a:ext cx="86409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</a:tblGrid>
              <a:tr h="240027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涉及用户</a:t>
                      </a:r>
                      <a:endParaRPr lang="zh-CN" altLang="en-US" sz="1000" dirty="0"/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材料员</a:t>
                      </a:r>
                      <a:r>
                        <a:rPr lang="en-US" altLang="zh-CN" sz="1000" dirty="0" smtClean="0"/>
                        <a:t>MA</a:t>
                      </a:r>
                      <a:endParaRPr lang="zh-CN" altLang="en-US" sz="1000" dirty="0"/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保管员</a:t>
                      </a:r>
                      <a:r>
                        <a:rPr lang="en-US" altLang="zh-CN" sz="1000" dirty="0" smtClean="0"/>
                        <a:t>MK</a:t>
                      </a:r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294470" y="1617933"/>
            <a:ext cx="612068" cy="252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64188" y="1563638"/>
            <a:ext cx="70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资产出保管库</a:t>
            </a:r>
            <a:endParaRPr lang="zh-CN" altLang="en-US" sz="900" dirty="0"/>
          </a:p>
        </p:txBody>
      </p:sp>
      <p:sp>
        <p:nvSpPr>
          <p:cNvPr id="9" name="矩形 8"/>
          <p:cNvSpPr/>
          <p:nvPr/>
        </p:nvSpPr>
        <p:spPr>
          <a:xfrm>
            <a:off x="7056276" y="267494"/>
            <a:ext cx="612068" cy="252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6036721" y="2142088"/>
            <a:ext cx="1134126" cy="36004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52008" y="284250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开始</a:t>
            </a:r>
            <a:endParaRPr lang="zh-CN" alt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6069445" y="2214096"/>
            <a:ext cx="1048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资产实物合格否？</a:t>
            </a:r>
            <a:endParaRPr lang="zh-CN" altLang="en-US" sz="900" dirty="0"/>
          </a:p>
        </p:txBody>
      </p:sp>
      <p:sp>
        <p:nvSpPr>
          <p:cNvPr id="13" name="矩形 12"/>
          <p:cNvSpPr/>
          <p:nvPr/>
        </p:nvSpPr>
        <p:spPr>
          <a:xfrm>
            <a:off x="5994520" y="3417731"/>
            <a:ext cx="1224135" cy="450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046082" y="3382130"/>
            <a:ext cx="11902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MA</a:t>
            </a:r>
            <a:r>
              <a:rPr lang="zh-CN" altLang="en-US" sz="900" dirty="0" smtClean="0"/>
              <a:t>手机端扫描二维码，</a:t>
            </a:r>
            <a:r>
              <a:rPr lang="en-US" altLang="zh-CN" sz="900" dirty="0" smtClean="0"/>
              <a:t>MK</a:t>
            </a:r>
            <a:r>
              <a:rPr lang="zh-CN" altLang="en-US" sz="900" dirty="0" smtClean="0"/>
              <a:t>确认返库，对资产拍照上传。</a:t>
            </a:r>
            <a:endParaRPr lang="en-US" altLang="zh-CN" sz="900" dirty="0" smtClean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612784" y="3121316"/>
            <a:ext cx="0" cy="296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94783" y="2463739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是</a:t>
            </a:r>
            <a:endParaRPr lang="zh-CN" altLang="en-US" sz="900" dirty="0"/>
          </a:p>
        </p:txBody>
      </p:sp>
      <p:cxnSp>
        <p:nvCxnSpPr>
          <p:cNvPr id="17" name="肘形连接符 16"/>
          <p:cNvCxnSpPr>
            <a:stCxn id="20" idx="2"/>
            <a:endCxn id="93" idx="1"/>
          </p:cNvCxnSpPr>
          <p:nvPr/>
        </p:nvCxnSpPr>
        <p:spPr>
          <a:xfrm rot="16200000" flipH="1">
            <a:off x="5183963" y="3246270"/>
            <a:ext cx="2215203" cy="1389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endCxn id="20" idx="0"/>
          </p:cNvCxnSpPr>
          <p:nvPr/>
        </p:nvCxnSpPr>
        <p:spPr>
          <a:xfrm rot="10800000" flipV="1">
            <a:off x="5596815" y="2296751"/>
            <a:ext cx="439907" cy="28463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30687" y="2160899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否</a:t>
            </a:r>
            <a:endParaRPr lang="zh-CN" altLang="en-US" sz="900" dirty="0"/>
          </a:p>
        </p:txBody>
      </p:sp>
      <p:sp>
        <p:nvSpPr>
          <p:cNvPr id="20" name="矩形 19"/>
          <p:cNvSpPr/>
          <p:nvPr/>
        </p:nvSpPr>
        <p:spPr>
          <a:xfrm>
            <a:off x="5424766" y="2581391"/>
            <a:ext cx="344096" cy="252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431325" y="2581102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退回</a:t>
            </a:r>
          </a:p>
        </p:txBody>
      </p:sp>
      <p:cxnSp>
        <p:nvCxnSpPr>
          <p:cNvPr id="22" name="直接箭头连接符 21"/>
          <p:cNvCxnSpPr>
            <a:stCxn id="6" idx="2"/>
            <a:endCxn id="10" idx="0"/>
          </p:cNvCxnSpPr>
          <p:nvPr/>
        </p:nvCxnSpPr>
        <p:spPr>
          <a:xfrm>
            <a:off x="6600504" y="1869961"/>
            <a:ext cx="3280" cy="272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935982" y="4695986"/>
            <a:ext cx="732361" cy="126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906538" y="4659982"/>
            <a:ext cx="7618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/>
              <a:t>资产入总库</a:t>
            </a:r>
            <a:endParaRPr lang="zh-CN" altLang="en-US" sz="900" dirty="0"/>
          </a:p>
        </p:txBody>
      </p:sp>
      <p:sp>
        <p:nvSpPr>
          <p:cNvPr id="26" name="矩形 25"/>
          <p:cNvSpPr/>
          <p:nvPr/>
        </p:nvSpPr>
        <p:spPr>
          <a:xfrm>
            <a:off x="6060444" y="2679763"/>
            <a:ext cx="1080120" cy="556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093169" y="2696518"/>
            <a:ext cx="10248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MK</a:t>
            </a:r>
            <a:r>
              <a:rPr lang="zh-CN" altLang="en-US" sz="900" dirty="0" smtClean="0"/>
              <a:t>进行手机端信息填写，生成移交二维码。</a:t>
            </a:r>
            <a:endParaRPr lang="zh-CN" altLang="en-US" sz="900" dirty="0"/>
          </a:p>
        </p:txBody>
      </p:sp>
      <p:cxnSp>
        <p:nvCxnSpPr>
          <p:cNvPr id="28" name="直接箭头连接符 27"/>
          <p:cNvCxnSpPr>
            <a:stCxn id="10" idx="2"/>
            <a:endCxn id="26" idx="0"/>
          </p:cNvCxnSpPr>
          <p:nvPr/>
        </p:nvCxnSpPr>
        <p:spPr>
          <a:xfrm flipH="1">
            <a:off x="6600504" y="2502128"/>
            <a:ext cx="3280" cy="177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9143"/>
            <a:ext cx="4688185" cy="151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91830"/>
            <a:ext cx="4178003" cy="16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矩形 32"/>
          <p:cNvSpPr/>
          <p:nvPr/>
        </p:nvSpPr>
        <p:spPr>
          <a:xfrm>
            <a:off x="6300192" y="739493"/>
            <a:ext cx="612068" cy="252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264188" y="760689"/>
            <a:ext cx="702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主动归还</a:t>
            </a:r>
            <a:endParaRPr lang="zh-CN" altLang="en-US" sz="900" dirty="0"/>
          </a:p>
        </p:txBody>
      </p:sp>
      <p:cxnSp>
        <p:nvCxnSpPr>
          <p:cNvPr id="36" name="直接箭头连接符 35"/>
          <p:cNvCxnSpPr>
            <a:stCxn id="34" idx="2"/>
            <a:endCxn id="8" idx="0"/>
          </p:cNvCxnSpPr>
          <p:nvPr/>
        </p:nvCxnSpPr>
        <p:spPr>
          <a:xfrm>
            <a:off x="6615227" y="991521"/>
            <a:ext cx="0" cy="57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816510" y="2121989"/>
            <a:ext cx="612068" cy="252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786228" y="2067694"/>
            <a:ext cx="70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资产出保管库</a:t>
            </a:r>
            <a:endParaRPr lang="zh-CN" altLang="en-US" sz="900" dirty="0"/>
          </a:p>
        </p:txBody>
      </p:sp>
      <p:sp>
        <p:nvSpPr>
          <p:cNvPr id="41" name="菱形 40"/>
          <p:cNvSpPr/>
          <p:nvPr/>
        </p:nvSpPr>
        <p:spPr>
          <a:xfrm>
            <a:off x="7558761" y="2646144"/>
            <a:ext cx="1134126" cy="36004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591485" y="2718152"/>
            <a:ext cx="1048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资产实物合格否？</a:t>
            </a:r>
            <a:endParaRPr lang="zh-CN" altLang="en-US" sz="900" dirty="0"/>
          </a:p>
        </p:txBody>
      </p:sp>
      <p:sp>
        <p:nvSpPr>
          <p:cNvPr id="43" name="矩形 42"/>
          <p:cNvSpPr/>
          <p:nvPr/>
        </p:nvSpPr>
        <p:spPr>
          <a:xfrm>
            <a:off x="7516560" y="3899720"/>
            <a:ext cx="1224135" cy="450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7568122" y="3864119"/>
            <a:ext cx="11902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MA</a:t>
            </a:r>
            <a:r>
              <a:rPr lang="zh-CN" altLang="en-US" sz="900" dirty="0" smtClean="0"/>
              <a:t>扫描二维码，</a:t>
            </a:r>
            <a:r>
              <a:rPr lang="en-US" altLang="zh-CN" sz="900" dirty="0" smtClean="0"/>
              <a:t>MK</a:t>
            </a:r>
            <a:r>
              <a:rPr lang="zh-CN" altLang="en-US" sz="900" dirty="0" smtClean="0"/>
              <a:t>确认，对资产拍照上传。</a:t>
            </a:r>
            <a:endParaRPr lang="en-US" altLang="zh-CN" sz="900" dirty="0" smtClean="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8134824" y="3625372"/>
            <a:ext cx="0" cy="296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116823" y="2967795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是</a:t>
            </a:r>
            <a:endParaRPr lang="zh-CN" altLang="en-US" sz="900" dirty="0"/>
          </a:p>
        </p:txBody>
      </p:sp>
      <p:cxnSp>
        <p:nvCxnSpPr>
          <p:cNvPr id="47" name="肘形连接符 46"/>
          <p:cNvCxnSpPr>
            <a:stCxn id="50" idx="2"/>
            <a:endCxn id="93" idx="3"/>
          </p:cNvCxnSpPr>
          <p:nvPr/>
        </p:nvCxnSpPr>
        <p:spPr>
          <a:xfrm rot="5400000">
            <a:off x="7457334" y="3574848"/>
            <a:ext cx="1612776" cy="13347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41" idx="3"/>
            <a:endCxn id="50" idx="0"/>
          </p:cNvCxnSpPr>
          <p:nvPr/>
        </p:nvCxnSpPr>
        <p:spPr>
          <a:xfrm>
            <a:off x="8692887" y="2826164"/>
            <a:ext cx="238221" cy="3576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676456" y="2628950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否</a:t>
            </a:r>
            <a:endParaRPr lang="zh-CN" altLang="en-US" sz="900" dirty="0"/>
          </a:p>
        </p:txBody>
      </p:sp>
      <p:sp>
        <p:nvSpPr>
          <p:cNvPr id="50" name="矩形 49"/>
          <p:cNvSpPr/>
          <p:nvPr/>
        </p:nvSpPr>
        <p:spPr>
          <a:xfrm>
            <a:off x="8759060" y="3183818"/>
            <a:ext cx="344096" cy="252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8765619" y="3205014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退回</a:t>
            </a:r>
          </a:p>
        </p:txBody>
      </p:sp>
      <p:cxnSp>
        <p:nvCxnSpPr>
          <p:cNvPr id="52" name="直接箭头连接符 51"/>
          <p:cNvCxnSpPr>
            <a:stCxn id="39" idx="2"/>
            <a:endCxn id="41" idx="0"/>
          </p:cNvCxnSpPr>
          <p:nvPr/>
        </p:nvCxnSpPr>
        <p:spPr>
          <a:xfrm>
            <a:off x="8122544" y="2374017"/>
            <a:ext cx="3280" cy="272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582484" y="3183819"/>
            <a:ext cx="1080120" cy="556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7615209" y="3200574"/>
            <a:ext cx="10248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MK</a:t>
            </a:r>
            <a:r>
              <a:rPr lang="zh-CN" altLang="en-US" sz="900" dirty="0" smtClean="0"/>
              <a:t>进行信息填写，生成移交二维码。</a:t>
            </a:r>
            <a:endParaRPr lang="zh-CN" altLang="en-US" sz="900" dirty="0"/>
          </a:p>
        </p:txBody>
      </p:sp>
      <p:cxnSp>
        <p:nvCxnSpPr>
          <p:cNvPr id="55" name="直接箭头连接符 54"/>
          <p:cNvCxnSpPr>
            <a:stCxn id="41" idx="2"/>
            <a:endCxn id="53" idx="0"/>
          </p:cNvCxnSpPr>
          <p:nvPr/>
        </p:nvCxnSpPr>
        <p:spPr>
          <a:xfrm flipH="1">
            <a:off x="8122544" y="3006184"/>
            <a:ext cx="3280" cy="177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7822232" y="728895"/>
            <a:ext cx="612068" cy="252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786228" y="750091"/>
            <a:ext cx="702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仓库召回</a:t>
            </a:r>
            <a:endParaRPr lang="zh-CN" altLang="en-US" sz="900" dirty="0"/>
          </a:p>
        </p:txBody>
      </p:sp>
      <p:cxnSp>
        <p:nvCxnSpPr>
          <p:cNvPr id="58" name="直接箭头连接符 57"/>
          <p:cNvCxnSpPr>
            <a:stCxn id="57" idx="2"/>
          </p:cNvCxnSpPr>
          <p:nvPr/>
        </p:nvCxnSpPr>
        <p:spPr>
          <a:xfrm>
            <a:off x="8137267" y="980923"/>
            <a:ext cx="2959" cy="2340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11" idx="2"/>
            <a:endCxn id="33" idx="0"/>
          </p:cNvCxnSpPr>
          <p:nvPr/>
        </p:nvCxnSpPr>
        <p:spPr>
          <a:xfrm rot="5400000">
            <a:off x="6874924" y="246384"/>
            <a:ext cx="224411" cy="7618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9" idx="2"/>
            <a:endCxn id="56" idx="0"/>
          </p:cNvCxnSpPr>
          <p:nvPr/>
        </p:nvCxnSpPr>
        <p:spPr>
          <a:xfrm rot="16200000" flipH="1">
            <a:off x="7640602" y="241230"/>
            <a:ext cx="209373" cy="7659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7673395" y="1617932"/>
            <a:ext cx="933662" cy="2520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596336" y="1639129"/>
            <a:ext cx="1072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MK</a:t>
            </a:r>
            <a:r>
              <a:rPr lang="zh-CN" altLang="en-US" sz="900" dirty="0" smtClean="0"/>
              <a:t>确认收到指令</a:t>
            </a:r>
            <a:endParaRPr lang="zh-CN" altLang="en-US" sz="900" dirty="0"/>
          </a:p>
        </p:txBody>
      </p:sp>
      <p:cxnSp>
        <p:nvCxnSpPr>
          <p:cNvPr id="79" name="直接箭头连接符 78"/>
          <p:cNvCxnSpPr>
            <a:stCxn id="65" idx="2"/>
            <a:endCxn id="40" idx="0"/>
          </p:cNvCxnSpPr>
          <p:nvPr/>
        </p:nvCxnSpPr>
        <p:spPr>
          <a:xfrm flipH="1">
            <a:off x="8137267" y="1869961"/>
            <a:ext cx="2959" cy="197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44" idx="2"/>
            <a:endCxn id="24" idx="0"/>
          </p:cNvCxnSpPr>
          <p:nvPr/>
        </p:nvCxnSpPr>
        <p:spPr>
          <a:xfrm rot="5400000">
            <a:off x="7581319" y="4078072"/>
            <a:ext cx="288032" cy="8757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14" idx="2"/>
            <a:endCxn id="24" idx="0"/>
          </p:cNvCxnSpPr>
          <p:nvPr/>
        </p:nvCxnSpPr>
        <p:spPr>
          <a:xfrm rot="16200000" flipH="1">
            <a:off x="6579305" y="3951845"/>
            <a:ext cx="770021" cy="6462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7673395" y="1203598"/>
            <a:ext cx="933662" cy="2520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7596336" y="1224795"/>
            <a:ext cx="1072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MA</a:t>
            </a:r>
            <a:r>
              <a:rPr lang="zh-CN" altLang="en-US" sz="900" dirty="0" smtClean="0"/>
              <a:t>下发回收指令</a:t>
            </a:r>
            <a:endParaRPr lang="zh-CN" altLang="en-US" sz="900" dirty="0"/>
          </a:p>
        </p:txBody>
      </p:sp>
      <p:cxnSp>
        <p:nvCxnSpPr>
          <p:cNvPr id="90" name="直接箭头连接符 89"/>
          <p:cNvCxnSpPr>
            <a:stCxn id="88" idx="2"/>
          </p:cNvCxnSpPr>
          <p:nvPr/>
        </p:nvCxnSpPr>
        <p:spPr>
          <a:xfrm flipH="1">
            <a:off x="8137267" y="1455627"/>
            <a:ext cx="2959" cy="197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7015759" y="4969210"/>
            <a:ext cx="516338" cy="126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6986314" y="4933206"/>
            <a:ext cx="6100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/>
              <a:t>结束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0247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79512" y="195486"/>
            <a:ext cx="3816424" cy="42155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/>
              <a:t>资产报废及丢失</a:t>
            </a:r>
            <a:endParaRPr lang="zh-CN" altLang="en-US" sz="32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721909"/>
              </p:ext>
            </p:extLst>
          </p:nvPr>
        </p:nvGraphicFramePr>
        <p:xfrm>
          <a:off x="611560" y="832118"/>
          <a:ext cx="3384376" cy="731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46094"/>
                <a:gridCol w="846094"/>
                <a:gridCol w="846094"/>
                <a:gridCol w="846094"/>
              </a:tblGrid>
              <a:tr h="149736">
                <a:tc gridSpan="4">
                  <a:txBody>
                    <a:bodyPr/>
                    <a:lstStyle/>
                    <a:p>
                      <a:r>
                        <a:rPr lang="zh-CN" altLang="en-US" sz="1000" dirty="0" smtClean="0"/>
                        <a:t>涉及信息</a:t>
                      </a:r>
                      <a:endParaRPr lang="zh-CN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149736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处置方式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保管员信息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物资信息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库存信息</a:t>
                      </a:r>
                      <a:endParaRPr lang="zh-CN" altLang="en-US" sz="1000" dirty="0"/>
                    </a:p>
                  </a:txBody>
                  <a:tcPr/>
                </a:tc>
              </a:tr>
              <a:tr h="149736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提报时间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其他信息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609511"/>
              </p:ext>
            </p:extLst>
          </p:nvPr>
        </p:nvGraphicFramePr>
        <p:xfrm>
          <a:off x="4139952" y="843558"/>
          <a:ext cx="86409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</a:tblGrid>
              <a:tr h="240027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涉及用户</a:t>
                      </a:r>
                      <a:endParaRPr lang="zh-CN" altLang="en-US" sz="1000" dirty="0"/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材料员</a:t>
                      </a:r>
                      <a:r>
                        <a:rPr lang="en-US" altLang="zh-CN" sz="1000" dirty="0" smtClean="0"/>
                        <a:t>MA</a:t>
                      </a:r>
                      <a:endParaRPr lang="zh-CN" altLang="en-US" sz="1000" dirty="0"/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保管员</a:t>
                      </a:r>
                      <a:r>
                        <a:rPr lang="en-US" altLang="zh-CN" sz="1000" dirty="0" smtClean="0"/>
                        <a:t>MK</a:t>
                      </a:r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276468" y="2410021"/>
            <a:ext cx="612068" cy="252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46186" y="2355726"/>
            <a:ext cx="70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资产出保管库</a:t>
            </a:r>
            <a:endParaRPr lang="zh-CN" altLang="en-US" sz="900" dirty="0"/>
          </a:p>
        </p:txBody>
      </p:sp>
      <p:sp>
        <p:nvSpPr>
          <p:cNvPr id="7" name="矩形 6"/>
          <p:cNvSpPr/>
          <p:nvPr/>
        </p:nvSpPr>
        <p:spPr>
          <a:xfrm>
            <a:off x="7056276" y="673936"/>
            <a:ext cx="612068" cy="252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6012160" y="2934176"/>
            <a:ext cx="1134126" cy="36004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152008" y="690692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开始</a:t>
            </a:r>
            <a:endParaRPr lang="zh-CN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6044884" y="3006184"/>
            <a:ext cx="1048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资产实物报废否？</a:t>
            </a:r>
            <a:endParaRPr lang="zh-CN" altLang="en-US" sz="900" dirty="0"/>
          </a:p>
        </p:txBody>
      </p:sp>
      <p:sp>
        <p:nvSpPr>
          <p:cNvPr id="11" name="矩形 10"/>
          <p:cNvSpPr/>
          <p:nvPr/>
        </p:nvSpPr>
        <p:spPr>
          <a:xfrm>
            <a:off x="5940152" y="3899720"/>
            <a:ext cx="1224135" cy="450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991714" y="3864119"/>
            <a:ext cx="11902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MA</a:t>
            </a:r>
            <a:r>
              <a:rPr lang="zh-CN" altLang="en-US" sz="900" dirty="0" smtClean="0"/>
              <a:t>手机端扫描二维码，</a:t>
            </a:r>
            <a:r>
              <a:rPr lang="en-US" altLang="zh-CN" sz="900" dirty="0" smtClean="0"/>
              <a:t>MK</a:t>
            </a:r>
            <a:r>
              <a:rPr lang="zh-CN" altLang="en-US" sz="900" dirty="0" smtClean="0"/>
              <a:t>确认报废，对资产拍照上传。</a:t>
            </a:r>
            <a:endParaRPr lang="en-US" altLang="zh-CN" sz="900" dirty="0" smtClean="0"/>
          </a:p>
        </p:txBody>
      </p:sp>
      <p:cxnSp>
        <p:nvCxnSpPr>
          <p:cNvPr id="13" name="直接箭头连接符 12"/>
          <p:cNvCxnSpPr>
            <a:stCxn id="8" idx="2"/>
            <a:endCxn id="12" idx="0"/>
          </p:cNvCxnSpPr>
          <p:nvPr/>
        </p:nvCxnSpPr>
        <p:spPr>
          <a:xfrm>
            <a:off x="6579223" y="3294216"/>
            <a:ext cx="7598" cy="569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88224" y="3349030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是</a:t>
            </a:r>
            <a:endParaRPr lang="zh-CN" altLang="en-US" sz="900" dirty="0"/>
          </a:p>
        </p:txBody>
      </p:sp>
      <p:cxnSp>
        <p:nvCxnSpPr>
          <p:cNvPr id="16" name="肘形连接符 15"/>
          <p:cNvCxnSpPr>
            <a:stCxn id="8" idx="1"/>
            <a:endCxn id="19" idx="0"/>
          </p:cNvCxnSpPr>
          <p:nvPr/>
        </p:nvCxnSpPr>
        <p:spPr>
          <a:xfrm rot="10800000" flipV="1">
            <a:off x="5760730" y="3114195"/>
            <a:ext cx="251431" cy="1633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36770" y="2952987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否</a:t>
            </a:r>
            <a:endParaRPr lang="zh-CN" altLang="en-US" sz="900" dirty="0"/>
          </a:p>
        </p:txBody>
      </p:sp>
      <p:sp>
        <p:nvSpPr>
          <p:cNvPr id="18" name="矩形 17"/>
          <p:cNvSpPr/>
          <p:nvPr/>
        </p:nvSpPr>
        <p:spPr>
          <a:xfrm>
            <a:off x="5430730" y="3322857"/>
            <a:ext cx="615351" cy="148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352639" y="3277561"/>
            <a:ext cx="8161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退回或维修</a:t>
            </a:r>
            <a:endParaRPr lang="zh-CN" altLang="en-US" sz="900" dirty="0"/>
          </a:p>
        </p:txBody>
      </p:sp>
      <p:cxnSp>
        <p:nvCxnSpPr>
          <p:cNvPr id="20" name="直接箭头连接符 19"/>
          <p:cNvCxnSpPr>
            <a:stCxn id="5" idx="2"/>
            <a:endCxn id="8" idx="0"/>
          </p:cNvCxnSpPr>
          <p:nvPr/>
        </p:nvCxnSpPr>
        <p:spPr>
          <a:xfrm flipH="1">
            <a:off x="6579223" y="2662049"/>
            <a:ext cx="3279" cy="272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935982" y="4695986"/>
            <a:ext cx="732361" cy="252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906538" y="4717182"/>
            <a:ext cx="7618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/>
              <a:t>结束</a:t>
            </a:r>
            <a:endParaRPr lang="zh-CN" altLang="en-US" sz="900" dirty="0"/>
          </a:p>
        </p:txBody>
      </p:sp>
      <p:sp>
        <p:nvSpPr>
          <p:cNvPr id="23" name="矩形 22"/>
          <p:cNvSpPr/>
          <p:nvPr/>
        </p:nvSpPr>
        <p:spPr>
          <a:xfrm>
            <a:off x="6069445" y="1563638"/>
            <a:ext cx="1080120" cy="556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021161" y="1580393"/>
            <a:ext cx="11431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MK</a:t>
            </a:r>
            <a:r>
              <a:rPr lang="zh-CN" altLang="en-US" sz="900" dirty="0" smtClean="0"/>
              <a:t>进行手机端信息填写，对资产拍照，提交申请。</a:t>
            </a:r>
            <a:endParaRPr lang="zh-CN" altLang="en-US" sz="900" dirty="0"/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28756"/>
            <a:ext cx="4896544" cy="193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矩形 27"/>
          <p:cNvSpPr/>
          <p:nvPr/>
        </p:nvSpPr>
        <p:spPr>
          <a:xfrm>
            <a:off x="6300192" y="1145935"/>
            <a:ext cx="612068" cy="252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264188" y="1167131"/>
            <a:ext cx="702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资产报废</a:t>
            </a:r>
            <a:endParaRPr lang="zh-CN" altLang="en-US" sz="900" dirty="0"/>
          </a:p>
        </p:txBody>
      </p:sp>
      <p:cxnSp>
        <p:nvCxnSpPr>
          <p:cNvPr id="30" name="直接箭头连接符 29"/>
          <p:cNvCxnSpPr>
            <a:stCxn id="29" idx="2"/>
            <a:endCxn id="23" idx="0"/>
          </p:cNvCxnSpPr>
          <p:nvPr/>
        </p:nvCxnSpPr>
        <p:spPr>
          <a:xfrm flipH="1">
            <a:off x="6609505" y="1397963"/>
            <a:ext cx="5722" cy="165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452320" y="2968526"/>
            <a:ext cx="1224135" cy="3061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503882" y="2932925"/>
            <a:ext cx="119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MA</a:t>
            </a:r>
            <a:r>
              <a:rPr lang="zh-CN" altLang="en-US" sz="900" dirty="0" smtClean="0"/>
              <a:t>电脑或手机确认，进行相关操作。</a:t>
            </a:r>
            <a:endParaRPr lang="en-US" altLang="zh-CN" sz="900" dirty="0" smtClean="0"/>
          </a:p>
        </p:txBody>
      </p:sp>
      <p:sp>
        <p:nvSpPr>
          <p:cNvPr id="48" name="矩形 47"/>
          <p:cNvSpPr/>
          <p:nvPr/>
        </p:nvSpPr>
        <p:spPr>
          <a:xfrm>
            <a:off x="7822232" y="1135337"/>
            <a:ext cx="612068" cy="252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786228" y="1156533"/>
            <a:ext cx="702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资产丢失</a:t>
            </a:r>
            <a:endParaRPr lang="zh-CN" altLang="en-US" sz="900" dirty="0"/>
          </a:p>
        </p:txBody>
      </p:sp>
      <p:cxnSp>
        <p:nvCxnSpPr>
          <p:cNvPr id="50" name="直接箭头连接符 49"/>
          <p:cNvCxnSpPr>
            <a:stCxn id="49" idx="2"/>
          </p:cNvCxnSpPr>
          <p:nvPr/>
        </p:nvCxnSpPr>
        <p:spPr>
          <a:xfrm>
            <a:off x="8137267" y="1387365"/>
            <a:ext cx="2959" cy="2340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9" idx="2"/>
            <a:endCxn id="28" idx="0"/>
          </p:cNvCxnSpPr>
          <p:nvPr/>
        </p:nvCxnSpPr>
        <p:spPr>
          <a:xfrm rot="5400000">
            <a:off x="6874924" y="652826"/>
            <a:ext cx="224411" cy="7618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7" idx="2"/>
            <a:endCxn id="48" idx="0"/>
          </p:cNvCxnSpPr>
          <p:nvPr/>
        </p:nvCxnSpPr>
        <p:spPr>
          <a:xfrm rot="16200000" flipH="1">
            <a:off x="7640602" y="647672"/>
            <a:ext cx="209373" cy="7659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36" idx="2"/>
            <a:endCxn id="22" idx="0"/>
          </p:cNvCxnSpPr>
          <p:nvPr/>
        </p:nvCxnSpPr>
        <p:spPr>
          <a:xfrm rot="5400000">
            <a:off x="6985753" y="3603945"/>
            <a:ext cx="1414925" cy="8115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12" idx="2"/>
            <a:endCxn id="22" idx="0"/>
          </p:cNvCxnSpPr>
          <p:nvPr/>
        </p:nvCxnSpPr>
        <p:spPr>
          <a:xfrm rot="16200000" flipH="1">
            <a:off x="6764515" y="4194256"/>
            <a:ext cx="345232" cy="700620"/>
          </a:xfrm>
          <a:prstGeom prst="bentConnector3">
            <a:avLst>
              <a:gd name="adj1" fmla="val 316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19" idx="2"/>
            <a:endCxn id="22" idx="0"/>
          </p:cNvCxnSpPr>
          <p:nvPr/>
        </p:nvCxnSpPr>
        <p:spPr>
          <a:xfrm rot="16200000" flipH="1">
            <a:off x="5919691" y="3349431"/>
            <a:ext cx="1208789" cy="1526712"/>
          </a:xfrm>
          <a:prstGeom prst="bentConnector3">
            <a:avLst>
              <a:gd name="adj1" fmla="val 857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23" idx="2"/>
            <a:endCxn id="6" idx="0"/>
          </p:cNvCxnSpPr>
          <p:nvPr/>
        </p:nvCxnSpPr>
        <p:spPr>
          <a:xfrm flipH="1">
            <a:off x="6597225" y="2120454"/>
            <a:ext cx="12280" cy="235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7572612" y="1658085"/>
            <a:ext cx="1080120" cy="3860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7524328" y="1674840"/>
            <a:ext cx="114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MK</a:t>
            </a:r>
            <a:r>
              <a:rPr lang="zh-CN" altLang="en-US" sz="900" dirty="0" smtClean="0"/>
              <a:t>进行手机端信息填写，提交申请。</a:t>
            </a:r>
            <a:endParaRPr lang="zh-CN" altLang="en-US" sz="900" dirty="0"/>
          </a:p>
        </p:txBody>
      </p:sp>
      <p:cxnSp>
        <p:nvCxnSpPr>
          <p:cNvPr id="81" name="直接箭头连接符 80"/>
          <p:cNvCxnSpPr>
            <a:stCxn id="79" idx="2"/>
            <a:endCxn id="36" idx="0"/>
          </p:cNvCxnSpPr>
          <p:nvPr/>
        </p:nvCxnSpPr>
        <p:spPr>
          <a:xfrm flipH="1">
            <a:off x="8098989" y="2044172"/>
            <a:ext cx="13683" cy="888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15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79512" y="195486"/>
            <a:ext cx="3816424" cy="42155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/>
              <a:t>资产盘点</a:t>
            </a:r>
            <a:endParaRPr lang="zh-CN" altLang="en-US" sz="32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324074"/>
              </p:ext>
            </p:extLst>
          </p:nvPr>
        </p:nvGraphicFramePr>
        <p:xfrm>
          <a:off x="611560" y="832118"/>
          <a:ext cx="2538282" cy="731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46094"/>
                <a:gridCol w="846094"/>
                <a:gridCol w="846094"/>
              </a:tblGrid>
              <a:tr h="149736">
                <a:tc gridSpan="3">
                  <a:txBody>
                    <a:bodyPr/>
                    <a:lstStyle/>
                    <a:p>
                      <a:r>
                        <a:rPr lang="zh-CN" altLang="en-US" sz="1000" dirty="0" smtClean="0"/>
                        <a:t>涉及信息</a:t>
                      </a:r>
                      <a:endParaRPr lang="zh-CN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149736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保管员信息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物资信息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库存信息</a:t>
                      </a:r>
                      <a:endParaRPr lang="zh-CN" altLang="en-US" sz="1000" dirty="0"/>
                    </a:p>
                  </a:txBody>
                  <a:tcPr/>
                </a:tc>
              </a:tr>
              <a:tr h="149736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审批信息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其他信息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957024"/>
              </p:ext>
            </p:extLst>
          </p:nvPr>
        </p:nvGraphicFramePr>
        <p:xfrm>
          <a:off x="3635896" y="843558"/>
          <a:ext cx="86409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</a:tblGrid>
              <a:tr h="240027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涉及用户</a:t>
                      </a:r>
                      <a:endParaRPr lang="zh-CN" altLang="en-US" sz="1000" dirty="0"/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材料员</a:t>
                      </a:r>
                      <a:r>
                        <a:rPr lang="en-US" altLang="zh-CN" sz="1000" dirty="0" smtClean="0"/>
                        <a:t>MA</a:t>
                      </a:r>
                      <a:endParaRPr lang="zh-CN" altLang="en-US" sz="1000" dirty="0"/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保管员</a:t>
                      </a:r>
                      <a:r>
                        <a:rPr lang="en-US" altLang="zh-CN" sz="1000" dirty="0" smtClean="0"/>
                        <a:t>MK</a:t>
                      </a:r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557592" y="1833956"/>
            <a:ext cx="822720" cy="3777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557592" y="1842378"/>
            <a:ext cx="79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MK</a:t>
            </a:r>
            <a:r>
              <a:rPr lang="zh-CN" altLang="en-US" sz="900" dirty="0" smtClean="0"/>
              <a:t>手机生成盘库清单</a:t>
            </a:r>
            <a:endParaRPr lang="zh-CN" altLang="en-US" sz="900" dirty="0"/>
          </a:p>
        </p:txBody>
      </p:sp>
      <p:sp>
        <p:nvSpPr>
          <p:cNvPr id="7" name="矩形 6"/>
          <p:cNvSpPr/>
          <p:nvPr/>
        </p:nvSpPr>
        <p:spPr>
          <a:xfrm>
            <a:off x="6642592" y="385904"/>
            <a:ext cx="612068" cy="252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6390202" y="2499742"/>
            <a:ext cx="1134126" cy="36004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38324" y="402660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开始</a:t>
            </a:r>
            <a:endParaRPr lang="zh-CN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6422926" y="2571750"/>
            <a:ext cx="1048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资产实物正常否？</a:t>
            </a:r>
            <a:endParaRPr lang="zh-CN" altLang="en-US" sz="900" dirty="0"/>
          </a:p>
        </p:txBody>
      </p:sp>
      <p:sp>
        <p:nvSpPr>
          <p:cNvPr id="11" name="矩形 10"/>
          <p:cNvSpPr/>
          <p:nvPr/>
        </p:nvSpPr>
        <p:spPr>
          <a:xfrm>
            <a:off x="6300192" y="3368640"/>
            <a:ext cx="1224135" cy="3552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351754" y="3333038"/>
            <a:ext cx="119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MK</a:t>
            </a:r>
            <a:r>
              <a:rPr lang="zh-CN" altLang="en-US" sz="900" dirty="0" smtClean="0"/>
              <a:t>手机端对资产拍照上传。</a:t>
            </a:r>
            <a:endParaRPr lang="en-US" altLang="zh-CN" sz="900" dirty="0" smtClean="0"/>
          </a:p>
        </p:txBody>
      </p:sp>
      <p:cxnSp>
        <p:nvCxnSpPr>
          <p:cNvPr id="13" name="直接箭头连接符 12"/>
          <p:cNvCxnSpPr>
            <a:stCxn id="8" idx="2"/>
            <a:endCxn id="12" idx="0"/>
          </p:cNvCxnSpPr>
          <p:nvPr/>
        </p:nvCxnSpPr>
        <p:spPr>
          <a:xfrm flipH="1">
            <a:off x="6946861" y="2859782"/>
            <a:ext cx="10404" cy="473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77715" y="2914596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是</a:t>
            </a:r>
            <a:endParaRPr lang="zh-CN" altLang="en-US" sz="900" dirty="0"/>
          </a:p>
        </p:txBody>
      </p:sp>
      <p:cxnSp>
        <p:nvCxnSpPr>
          <p:cNvPr id="15" name="肘形连接符 14"/>
          <p:cNvCxnSpPr>
            <a:stCxn id="8" idx="1"/>
            <a:endCxn id="18" idx="0"/>
          </p:cNvCxnSpPr>
          <p:nvPr/>
        </p:nvCxnSpPr>
        <p:spPr>
          <a:xfrm rot="10800000" flipV="1">
            <a:off x="6180136" y="2679762"/>
            <a:ext cx="210067" cy="1800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26261" y="2518553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否</a:t>
            </a:r>
            <a:endParaRPr lang="zh-CN" altLang="en-US" sz="900" dirty="0"/>
          </a:p>
        </p:txBody>
      </p:sp>
      <p:sp>
        <p:nvSpPr>
          <p:cNvPr id="17" name="矩形 16"/>
          <p:cNvSpPr/>
          <p:nvPr/>
        </p:nvSpPr>
        <p:spPr>
          <a:xfrm>
            <a:off x="5820221" y="2888422"/>
            <a:ext cx="615351" cy="2949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772045" y="2859782"/>
            <a:ext cx="81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报废</a:t>
            </a:r>
            <a:r>
              <a:rPr lang="zh-CN" altLang="en-US" sz="900" dirty="0" smtClean="0"/>
              <a:t>或丢失申报</a:t>
            </a:r>
            <a:endParaRPr lang="zh-CN" altLang="en-US" sz="900" dirty="0"/>
          </a:p>
        </p:txBody>
      </p:sp>
      <p:cxnSp>
        <p:nvCxnSpPr>
          <p:cNvPr id="19" name="直接箭头连接符 18"/>
          <p:cNvCxnSpPr>
            <a:stCxn id="5" idx="2"/>
            <a:endCxn id="8" idx="0"/>
          </p:cNvCxnSpPr>
          <p:nvPr/>
        </p:nvCxnSpPr>
        <p:spPr>
          <a:xfrm flipH="1">
            <a:off x="6957265" y="2211709"/>
            <a:ext cx="11687" cy="288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545660" y="4407954"/>
            <a:ext cx="732361" cy="252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516216" y="4429150"/>
            <a:ext cx="7618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/>
              <a:t>结束</a:t>
            </a:r>
            <a:endParaRPr lang="zh-CN" altLang="en-US" sz="900" dirty="0"/>
          </a:p>
        </p:txBody>
      </p:sp>
      <p:sp>
        <p:nvSpPr>
          <p:cNvPr id="22" name="矩形 21"/>
          <p:cNvSpPr/>
          <p:nvPr/>
        </p:nvSpPr>
        <p:spPr>
          <a:xfrm>
            <a:off x="6411845" y="843558"/>
            <a:ext cx="1080120" cy="2784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363561" y="860313"/>
            <a:ext cx="11431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MA</a:t>
            </a:r>
            <a:r>
              <a:rPr lang="zh-CN" altLang="en-US" sz="900" dirty="0" smtClean="0"/>
              <a:t>下发盘点指令</a:t>
            </a:r>
            <a:endParaRPr lang="zh-CN" altLang="en-US" sz="900" dirty="0"/>
          </a:p>
        </p:txBody>
      </p:sp>
      <p:sp>
        <p:nvSpPr>
          <p:cNvPr id="25" name="矩形 24"/>
          <p:cNvSpPr/>
          <p:nvPr/>
        </p:nvSpPr>
        <p:spPr>
          <a:xfrm>
            <a:off x="6598053" y="1275606"/>
            <a:ext cx="723487" cy="252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531043" y="1296802"/>
            <a:ext cx="8492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MK</a:t>
            </a:r>
            <a:r>
              <a:rPr lang="zh-CN" altLang="en-US" sz="900" dirty="0" smtClean="0"/>
              <a:t>确认收到</a:t>
            </a:r>
            <a:endParaRPr lang="zh-CN" altLang="en-US" sz="900" dirty="0"/>
          </a:p>
        </p:txBody>
      </p:sp>
      <p:cxnSp>
        <p:nvCxnSpPr>
          <p:cNvPr id="27" name="直接箭头连接符 26"/>
          <p:cNvCxnSpPr>
            <a:stCxn id="22" idx="2"/>
            <a:endCxn id="26" idx="0"/>
          </p:cNvCxnSpPr>
          <p:nvPr/>
        </p:nvCxnSpPr>
        <p:spPr>
          <a:xfrm>
            <a:off x="6951905" y="1121966"/>
            <a:ext cx="3773" cy="174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8" idx="2"/>
            <a:endCxn id="21" idx="0"/>
          </p:cNvCxnSpPr>
          <p:nvPr/>
        </p:nvCxnSpPr>
        <p:spPr>
          <a:xfrm rot="16200000" flipH="1">
            <a:off x="5938609" y="3470640"/>
            <a:ext cx="1200036" cy="716984"/>
          </a:xfrm>
          <a:prstGeom prst="bentConnector3">
            <a:avLst>
              <a:gd name="adj1" fmla="val 780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5" idx="2"/>
            <a:endCxn id="5" idx="0"/>
          </p:cNvCxnSpPr>
          <p:nvPr/>
        </p:nvCxnSpPr>
        <p:spPr>
          <a:xfrm>
            <a:off x="6959797" y="1527634"/>
            <a:ext cx="9155" cy="306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7694"/>
            <a:ext cx="4412109" cy="1470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2" name="直接箭头连接符 51"/>
          <p:cNvCxnSpPr>
            <a:stCxn id="7" idx="2"/>
            <a:endCxn id="22" idx="0"/>
          </p:cNvCxnSpPr>
          <p:nvPr/>
        </p:nvCxnSpPr>
        <p:spPr>
          <a:xfrm>
            <a:off x="6948626" y="637932"/>
            <a:ext cx="3279" cy="205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11" idx="2"/>
            <a:endCxn id="20" idx="0"/>
          </p:cNvCxnSpPr>
          <p:nvPr/>
        </p:nvCxnSpPr>
        <p:spPr>
          <a:xfrm flipH="1">
            <a:off x="6911841" y="3723878"/>
            <a:ext cx="419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97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79512" y="195486"/>
            <a:ext cx="3816424" cy="42155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/>
              <a:t>管理员操作（</a:t>
            </a:r>
            <a:r>
              <a:rPr lang="en-US" altLang="zh-CN" sz="3200" dirty="0" smtClean="0"/>
              <a:t>PC</a:t>
            </a:r>
            <a:r>
              <a:rPr lang="zh-CN" altLang="en-US" sz="3200" dirty="0" smtClean="0"/>
              <a:t>端）</a:t>
            </a:r>
            <a:endParaRPr lang="zh-CN" altLang="en-US" sz="32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197305"/>
              </p:ext>
            </p:extLst>
          </p:nvPr>
        </p:nvGraphicFramePr>
        <p:xfrm>
          <a:off x="611560" y="832118"/>
          <a:ext cx="3384376" cy="731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46094"/>
                <a:gridCol w="846094"/>
                <a:gridCol w="846094"/>
                <a:gridCol w="846094"/>
              </a:tblGrid>
              <a:tr h="149736">
                <a:tc gridSpan="4">
                  <a:txBody>
                    <a:bodyPr/>
                    <a:lstStyle/>
                    <a:p>
                      <a:r>
                        <a:rPr lang="zh-CN" altLang="en-US" sz="1000" dirty="0" smtClean="0"/>
                        <a:t>涉及信息</a:t>
                      </a:r>
                      <a:endParaRPr lang="zh-CN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149736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用户信息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用户角色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系统配置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库存信息</a:t>
                      </a:r>
                      <a:endParaRPr lang="zh-CN" altLang="en-US" sz="1000" dirty="0"/>
                    </a:p>
                  </a:txBody>
                  <a:tcPr/>
                </a:tc>
              </a:tr>
              <a:tr h="149736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资产信息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其他信息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907307"/>
              </p:ext>
            </p:extLst>
          </p:nvPr>
        </p:nvGraphicFramePr>
        <p:xfrm>
          <a:off x="4139952" y="843558"/>
          <a:ext cx="86409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</a:tblGrid>
              <a:tr h="240027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涉及用户</a:t>
                      </a:r>
                      <a:endParaRPr lang="zh-CN" altLang="en-US" sz="1000" dirty="0"/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管理员</a:t>
                      </a:r>
                      <a:r>
                        <a:rPr lang="en-US" altLang="zh-CN" sz="1000" dirty="0" smtClean="0"/>
                        <a:t>SA</a:t>
                      </a:r>
                      <a:endParaRPr lang="zh-CN" altLang="en-US" sz="1000" dirty="0"/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endParaRPr lang="en-US" altLang="zh-CN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55576" y="1779662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修改用户信息。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调整用户权限。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系统参数修改。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保管员换人时，进行后台资产批量划转。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791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486</TotalTime>
  <Words>603</Words>
  <Application>Microsoft Office PowerPoint</Application>
  <PresentationFormat>全屏显示(16:9)</PresentationFormat>
  <Paragraphs>150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主管人员</vt:lpstr>
      <vt:lpstr>工程项目资产管理平台</vt:lpstr>
      <vt:lpstr>项目总览</vt:lpstr>
      <vt:lpstr>业务模型</vt:lpstr>
      <vt:lpstr>资产入库及发放（PC/App）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Win10NeT.COM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</dc:creator>
  <cp:lastModifiedBy>g</cp:lastModifiedBy>
  <cp:revision>31</cp:revision>
  <dcterms:created xsi:type="dcterms:W3CDTF">2017-08-23T02:05:21Z</dcterms:created>
  <dcterms:modified xsi:type="dcterms:W3CDTF">2017-09-04T12:17:53Z</dcterms:modified>
</cp:coreProperties>
</file>