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modernComment_108_3283E69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2" r:id="rId3"/>
    <p:sldId id="263" r:id="rId4"/>
    <p:sldId id="265" r:id="rId5"/>
    <p:sldId id="266" r:id="rId6"/>
    <p:sldId id="264" r:id="rId7"/>
    <p:sldId id="273" r:id="rId8"/>
    <p:sldId id="274" r:id="rId9"/>
    <p:sldId id="278" r:id="rId10"/>
    <p:sldId id="270" r:id="rId11"/>
    <p:sldId id="280" r:id="rId12"/>
    <p:sldId id="279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modernComment_108_3283E6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F9E141-A316-4197-8EA4-2C2EF3CB09E3}" authorId="{00000000-0000-0000-0000-000000000000}" created="2022-05-13T16:20:39.98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47505050" sldId="264"/>
      <ac:spMk id="5" creationId="{5ED9F394-B2B8-A141-BA40-DBF894D27BA1}"/>
      <ac:txMk cp="0" len="7">
        <ac:context len="8" hash="33558259"/>
      </ac:txMk>
    </ac:txMkLst>
    <p188:pos x="1924604" y="492760"/>
    <p188:txBody>
      <a:bodyPr/>
      <a:lstStyle/>
      <a:p>
        <a:r>
          <a:rPr lang="en-GB"/>
          <a:t>Are there any updates here?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Dimension: Salary, Job Satisfaction, Living expenses,...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5/18/22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569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5/18/22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848-846B-A94F-832B-16178E3B03A6}" type="datetime1">
              <a:rPr lang="en-US" smtClean="0"/>
              <a:t>5/18/22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5/18/22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730-0564-DD45-8F1C-5E45BA013EA0}" type="datetime1">
              <a:rPr lang="en-US" smtClean="0"/>
              <a:t>5/18/22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4BDF-BE8A-2242-9D5A-F1E2F70721F7}" type="datetime1">
              <a:rPr lang="en-US" smtClean="0"/>
              <a:t>5/18/22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D687-8201-8E47-9731-E3E9F0FD5216}" type="datetime1">
              <a:rPr lang="en-US" smtClean="0"/>
              <a:t>5/18/22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8C1-465D-EF44-A764-EF6CA7D66967}" type="datetime1">
              <a:rPr lang="en-US" smtClean="0"/>
              <a:t>5/18/22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099F-C466-C748-A0E5-59A3A3AE443C}" type="datetime1">
              <a:rPr lang="en-US" smtClean="0"/>
              <a:t>5/18/22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8966-86B6-344C-BB1E-74B677122E2E}" type="datetime1">
              <a:rPr lang="en-US" smtClean="0"/>
              <a:t>5/18/22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654-2B80-D14D-9D9C-A4910B756767}" type="datetime1">
              <a:rPr lang="en-US" smtClean="0"/>
              <a:t>5/18/22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C7FFC9-7FDA-B942-B124-FDACDA04F81F}" type="datetime1">
              <a:rPr lang="en-US" smtClean="0"/>
              <a:t>5/18/22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59E2701-1D2A-514F-A710-2C764D9EE1DF}" type="datetime1">
              <a:rPr lang="en-US" smtClean="0"/>
              <a:t>5/18/22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iotsoftware.com/blog/accounting/average-cost-living-by-state/" TargetMode="External"/><Relationship Id="rId2" Type="http://schemas.microsoft.com/office/2018/10/relationships/comments" Target="../comments/modernComment_108_3283E69A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8B2F92-9C5F-1B43-9F6C-34C96538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11" y="4066758"/>
            <a:ext cx="2562990" cy="89371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 err="1">
                <a:latin typeface="Arial"/>
                <a:cs typeface="Arial"/>
              </a:rPr>
              <a:t>Nina,D’Hondt</a:t>
            </a:r>
            <a:r>
              <a:rPr lang="en-US" sz="1400" dirty="0">
                <a:latin typeface="Arial"/>
                <a:cs typeface="Arial"/>
              </a:rPr>
              <a:t> Sarah </a:t>
            </a:r>
            <a:r>
              <a:rPr lang="en-US" sz="1400" dirty="0" err="1">
                <a:latin typeface="Arial"/>
                <a:cs typeface="Arial"/>
              </a:rPr>
              <a:t>Beshr</a:t>
            </a:r>
            <a:r>
              <a:rPr lang="en-US" sz="1400" dirty="0">
                <a:latin typeface="Arial"/>
                <a:cs typeface="Arial"/>
              </a:rPr>
              <a:t>, Alina </a:t>
            </a:r>
            <a:r>
              <a:rPr lang="en-US" sz="1400" dirty="0" err="1">
                <a:latin typeface="Arial"/>
                <a:cs typeface="Arial"/>
              </a:rPr>
              <a:t>Bryliakova</a:t>
            </a:r>
            <a:r>
              <a:rPr lang="en-US" sz="1400" dirty="0">
                <a:latin typeface="Arial"/>
                <a:cs typeface="Arial"/>
              </a:rPr>
              <a:t>, Karamveer Singh </a:t>
            </a:r>
            <a:r>
              <a:rPr lang="en-US" sz="1400" dirty="0" err="1">
                <a:latin typeface="Arial"/>
                <a:cs typeface="Arial"/>
              </a:rPr>
              <a:t>Aulakh</a:t>
            </a:r>
            <a:r>
              <a:rPr lang="en-US" sz="1400" dirty="0">
                <a:latin typeface="Arial"/>
                <a:cs typeface="Arial"/>
              </a:rPr>
              <a:t> and Giorgi </a:t>
            </a:r>
            <a:r>
              <a:rPr lang="en-US" sz="1400" dirty="0" err="1">
                <a:latin typeface="Arial"/>
                <a:cs typeface="Arial"/>
              </a:rPr>
              <a:t>Gobronidze</a:t>
            </a:r>
            <a:endParaRPr lang="en-US" sz="1400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90499-8B74-C843-AD6C-C8C1DBAA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presentation</a:t>
            </a:r>
            <a:br>
              <a:rPr lang="en-US" dirty="0"/>
            </a:br>
            <a:r>
              <a:rPr lang="en-US" sz="3200" i="1" dirty="0"/>
              <a:t>Group 9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FAC46F-6F2A-B44F-896B-25AEAFB8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The whole is greater than the sum of its individual components</a:t>
            </a:r>
            <a:endParaRPr lang="nl-NL" dirty="0"/>
          </a:p>
          <a:p>
            <a:r>
              <a:rPr lang="en-US" dirty="0">
                <a:latin typeface="Arial"/>
                <a:cs typeface="Arial"/>
              </a:rPr>
              <a:t>Each design choice has its trade-offs</a:t>
            </a:r>
          </a:p>
          <a:p>
            <a:r>
              <a:rPr lang="en-US" dirty="0">
                <a:latin typeface="Arial"/>
                <a:cs typeface="Arial"/>
              </a:rPr>
              <a:t>Garbage in = Garbage out </a:t>
            </a:r>
            <a:endParaRPr lang="en-US" dirty="0">
              <a:cs typeface="Arial"/>
            </a:endParaRPr>
          </a:p>
          <a:p>
            <a:endParaRPr lang="en-US" dirty="0">
              <a:cs typeface="Arial" charset="0"/>
            </a:endParaRPr>
          </a:p>
          <a:p>
            <a:pPr marL="0" indent="0">
              <a:buNone/>
            </a:pPr>
            <a:endParaRPr lang="en-US" dirty="0">
              <a:cs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29FC4-21B2-A944-ADFA-0FED707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A083-991A-664C-AE3B-7BF11095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F41FF-D894-7949-85C8-04D2C37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6280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225A7-C2CA-3C4A-866A-F4DB247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5" y="1924941"/>
            <a:ext cx="11660094" cy="31012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BC8F-5C47-B44F-A998-A69829B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286D-E6B9-2244-BA20-6793897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D589-09D8-1546-B65B-B18A422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Department</a:t>
            </a:r>
            <a:r>
              <a:rPr lang="nl-NL"/>
              <a:t>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701DB-D506-964C-BB92-E19098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2C14A-51C8-DF40-9F14-23C74C33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50DF-A38A-634A-B692-84A843F3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50" y="1656000"/>
            <a:ext cx="11602116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The visualizations will provide information concerning different data-related job titles.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Data analyst, Data Engineering, Project Manager, Data Scientist, ML Engineer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Salary, Skillsets, Company information, Sectors</a:t>
            </a:r>
          </a:p>
          <a:p>
            <a:r>
              <a:rPr lang="en-US" dirty="0">
                <a:latin typeface="Arial"/>
                <a:cs typeface="Arial"/>
              </a:rPr>
              <a:t>Important since we will all graduate this June and have the perfect background for applying to these job titles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Complex problem</a:t>
            </a:r>
          </a:p>
          <a:p>
            <a:pPr lvl="1"/>
            <a:r>
              <a:rPr lang="en-US" dirty="0">
                <a:latin typeface="Arial"/>
                <a:cs typeface="Arial"/>
              </a:rPr>
              <a:t>Information is scattered around the web</a:t>
            </a:r>
          </a:p>
          <a:p>
            <a:pPr lvl="1"/>
            <a:r>
              <a:rPr lang="en-US" dirty="0">
                <a:latin typeface="Arial"/>
                <a:cs typeface="Arial"/>
              </a:rPr>
              <a:t>Job expectations -&gt; more than one dimension</a:t>
            </a:r>
            <a:endParaRPr lang="en-US" dirty="0">
              <a:cs typeface="Arial"/>
            </a:endParaRPr>
          </a:p>
          <a:p>
            <a:pPr lvl="1"/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Department</a:t>
            </a:r>
            <a:r>
              <a:rPr lang="nl-NL" dirty="0"/>
              <a:t> of Computer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448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latin typeface="Arial"/>
                <a:cs typeface="Arial"/>
              </a:rPr>
              <a:t>Title of dataset: Data Scientist Salary Glassdoor (US)</a:t>
            </a:r>
          </a:p>
          <a:p>
            <a:r>
              <a:rPr lang="en-US" sz="2000" dirty="0">
                <a:latin typeface="Arial"/>
                <a:cs typeface="Arial"/>
              </a:rPr>
              <a:t>Source: Kaggle </a:t>
            </a:r>
          </a:p>
          <a:p>
            <a:r>
              <a:rPr lang="en-US" sz="2000" dirty="0">
                <a:latin typeface="Arial"/>
                <a:cs typeface="Arial"/>
              </a:rPr>
              <a:t>Data attributes: Job title, Salary Estimate, Job Description, Rating, Company Name, Company Location, Size, Company Founded</a:t>
            </a:r>
          </a:p>
          <a:p>
            <a:r>
              <a:rPr lang="en-US" sz="2000" dirty="0">
                <a:latin typeface="Arial"/>
                <a:cs typeface="Arial"/>
              </a:rPr>
              <a:t>License: Open Source</a:t>
            </a:r>
          </a:p>
          <a:p>
            <a:r>
              <a:rPr lang="en-US" sz="2000" dirty="0">
                <a:latin typeface="Arial"/>
                <a:cs typeface="Arial"/>
              </a:rPr>
              <a:t>There are 571 rows</a:t>
            </a:r>
          </a:p>
          <a:p>
            <a:r>
              <a:rPr lang="en-US" sz="2000" dirty="0">
                <a:latin typeface="Arial"/>
                <a:cs typeface="Arial"/>
              </a:rPr>
              <a:t>Source of information: glassdoor.com -&gt; Selenium was used to scrap the dataset from Glassdoor</a:t>
            </a:r>
          </a:p>
          <a:p>
            <a:r>
              <a:rPr lang="en-US" sz="2000" dirty="0">
                <a:latin typeface="Arial"/>
                <a:cs typeface="Arial"/>
              </a:rPr>
              <a:t>Update: expected update frequency: annually. However, this dataset was only created on 29/12/2021, and hasn’t been updated since.</a:t>
            </a:r>
          </a:p>
          <a:p>
            <a:r>
              <a:rPr lang="en-US" sz="2000" dirty="0">
                <a:latin typeface="Arial"/>
                <a:cs typeface="Arial"/>
              </a:rPr>
              <a:t>Data on rent prices per state: </a:t>
            </a:r>
            <a:r>
              <a:rPr lang="en-US" sz="2000" dirty="0">
                <a:latin typeface="Arial"/>
                <a:cs typeface="Arial"/>
                <a:hlinkClick r:id="rId3"/>
              </a:rPr>
              <a:t>https://www.patriotsoftware.com/blog/accounting/average-cost-living-by-state/</a:t>
            </a:r>
            <a:r>
              <a:rPr lang="en-US" sz="2000" dirty="0">
                <a:latin typeface="Arial"/>
                <a:cs typeface="Arial"/>
              </a:rPr>
              <a:t> -&gt; integrate</a:t>
            </a:r>
            <a:endParaRPr lang="en-US" sz="2000" dirty="0">
              <a:cs typeface="Arial"/>
            </a:endParaRPr>
          </a:p>
          <a:p>
            <a:endParaRPr lang="en-US" dirty="0">
              <a:cs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475050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184074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Insight 1: Difference between rent's share of salaries across different states</a:t>
            </a:r>
          </a:p>
          <a:p>
            <a:r>
              <a:rPr lang="en-US" dirty="0">
                <a:latin typeface="Arial"/>
                <a:cs typeface="Arial"/>
              </a:rPr>
              <a:t>Insight 2: Distribution of average annual salary</a:t>
            </a:r>
          </a:p>
          <a:p>
            <a:r>
              <a:rPr lang="en-US" dirty="0">
                <a:latin typeface="Arial"/>
                <a:cs typeface="Arial"/>
              </a:rPr>
              <a:t>Insight 3: Average annual salaries given the companies type</a:t>
            </a:r>
            <a:endParaRPr lang="en-US" b="1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Insight 4: Average annual salaries given the company size.</a:t>
            </a:r>
            <a:endParaRPr lang="en-US" b="1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Insight 5: Technical skills needed per job title </a:t>
            </a:r>
            <a:endParaRPr lang="en-US" b="1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Insight </a:t>
            </a:r>
            <a:r>
              <a:rPr lang="en-US">
                <a:latin typeface="Arial"/>
                <a:cs typeface="Arial"/>
              </a:rPr>
              <a:t>6</a:t>
            </a:r>
            <a:r>
              <a:rPr lang="en-US" dirty="0">
                <a:latin typeface="Arial"/>
                <a:cs typeface="Arial"/>
              </a:rPr>
              <a:t>: Job satisfaction given the sector</a:t>
            </a:r>
            <a:endParaRPr lang="en-US" b="1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10635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6BCD-4763-7547-A129-856042F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FA0A7-01D6-4A44-9BF3-24CEB32F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30A5FF-DB4A-4549-9B2C-219BB154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834" y="3075119"/>
            <a:ext cx="4585367" cy="1152000"/>
          </a:xfr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z="7200" dirty="0">
                <a:latin typeface="Arial"/>
                <a:cs typeface="Arial"/>
              </a:rPr>
              <a:t>Demo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0BCE696-59BD-CE03-844D-1031C174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90281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417</Words>
  <Application>Microsoft Office PowerPoint</Application>
  <PresentationFormat>Breedbeeld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KU Leuven</vt:lpstr>
      <vt:lpstr>KU Leuven Sedes</vt:lpstr>
      <vt:lpstr>Final presentation Group 9 </vt:lpstr>
      <vt:lpstr>Motivation</vt:lpstr>
      <vt:lpstr>Problem</vt:lpstr>
      <vt:lpstr>Data</vt:lpstr>
      <vt:lpstr>Dataset</vt:lpstr>
      <vt:lpstr>Insights</vt:lpstr>
      <vt:lpstr>Insights</vt:lpstr>
      <vt:lpstr>Demo</vt:lpstr>
      <vt:lpstr>Demo</vt:lpstr>
      <vt:lpstr>Reflection</vt:lpstr>
      <vt:lpstr>Reflection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Group 9 </dc:title>
  <dc:creator/>
  <cp:lastModifiedBy>Karamveer Singh</cp:lastModifiedBy>
  <cp:revision>196</cp:revision>
  <dcterms:created xsi:type="dcterms:W3CDTF">2017-09-13T11:47:32Z</dcterms:created>
  <dcterms:modified xsi:type="dcterms:W3CDTF">2022-05-18T07:34:28Z</dcterms:modified>
</cp:coreProperties>
</file>