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원"/>
          <p:cNvSpPr/>
          <p:nvPr/>
        </p:nvSpPr>
        <p:spPr>
          <a:xfrm>
            <a:off x="6160525" y="2961302"/>
            <a:ext cx="683750" cy="6837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Code Review"/>
          <p:cNvSpPr txBox="1"/>
          <p:nvPr/>
        </p:nvSpPr>
        <p:spPr>
          <a:xfrm>
            <a:off x="3884040" y="3926171"/>
            <a:ext cx="523671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Code Review</a:t>
            </a:r>
          </a:p>
        </p:txBody>
      </p:sp>
      <p:sp>
        <p:nvSpPr>
          <p:cNvPr id="121" name="원"/>
          <p:cNvSpPr/>
          <p:nvPr/>
        </p:nvSpPr>
        <p:spPr>
          <a:xfrm>
            <a:off x="6541524" y="2961302"/>
            <a:ext cx="683751" cy="6837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" name="원"/>
          <p:cNvSpPr/>
          <p:nvPr/>
        </p:nvSpPr>
        <p:spPr>
          <a:xfrm>
            <a:off x="5737191" y="2961302"/>
            <a:ext cx="683750" cy="6837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" name="인턴 나해선"/>
          <p:cNvSpPr txBox="1"/>
          <p:nvPr/>
        </p:nvSpPr>
        <p:spPr>
          <a:xfrm>
            <a:off x="5743752" y="6305939"/>
            <a:ext cx="1517296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인턴 나해선</a:t>
            </a:r>
          </a:p>
        </p:txBody>
      </p:sp>
      <p:sp>
        <p:nvSpPr>
          <p:cNvPr id="124" name="실습 프로젝트 &lt;산돌 문학의 시간&gt;"/>
          <p:cNvSpPr txBox="1"/>
          <p:nvPr/>
        </p:nvSpPr>
        <p:spPr>
          <a:xfrm>
            <a:off x="3917124" y="5103038"/>
            <a:ext cx="517055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실습 프로젝트 &lt;산돌 문학의 시간&gt;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원"/>
          <p:cNvSpPr/>
          <p:nvPr/>
        </p:nvSpPr>
        <p:spPr>
          <a:xfrm>
            <a:off x="381000" y="442317"/>
            <a:ext cx="683750" cy="6837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좋아요 기능"/>
          <p:cNvSpPr txBox="1"/>
          <p:nvPr/>
        </p:nvSpPr>
        <p:spPr>
          <a:xfrm>
            <a:off x="805894" y="611319"/>
            <a:ext cx="30276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좋아요 기능</a:t>
            </a:r>
          </a:p>
        </p:txBody>
      </p:sp>
      <p:pic>
        <p:nvPicPr>
          <p:cNvPr id="202" name="스크린샷 2018-10-01 오후 3.43.57.png" descr="스크린샷 2018-10-01 오후 3.43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9824" y="2177731"/>
            <a:ext cx="7745152" cy="5398138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선"/>
          <p:cNvSpPr/>
          <p:nvPr/>
        </p:nvSpPr>
        <p:spPr>
          <a:xfrm flipH="1" flipV="1">
            <a:off x="7493975" y="7162970"/>
            <a:ext cx="1429892" cy="44592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" name="좋아요 기능"/>
          <p:cNvSpPr txBox="1"/>
          <p:nvPr/>
        </p:nvSpPr>
        <p:spPr>
          <a:xfrm>
            <a:off x="8311438" y="7799916"/>
            <a:ext cx="151272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좋아요 기능</a:t>
            </a:r>
          </a:p>
        </p:txBody>
      </p:sp>
      <p:sp>
        <p:nvSpPr>
          <p:cNvPr id="205" name="직사각형"/>
          <p:cNvSpPr/>
          <p:nvPr/>
        </p:nvSpPr>
        <p:spPr>
          <a:xfrm>
            <a:off x="-59267" y="9249105"/>
            <a:ext cx="13123335" cy="5298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" name="모서리가 둥근 직사각형"/>
          <p:cNvSpPr/>
          <p:nvPr/>
        </p:nvSpPr>
        <p:spPr>
          <a:xfrm>
            <a:off x="5785848" y="6426199"/>
            <a:ext cx="1433104" cy="1109399"/>
          </a:xfrm>
          <a:prstGeom prst="roundRect">
            <a:avLst>
              <a:gd name="adj" fmla="val 15869"/>
            </a:avLst>
          </a:prstGeom>
          <a:solidFill>
            <a:schemeClr val="accent1">
              <a:alpha val="2942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2"/>
      <p:bldP build="whole" bldLvl="1" animBg="1" rev="0" advAuto="0" spid="20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원"/>
          <p:cNvSpPr/>
          <p:nvPr/>
        </p:nvSpPr>
        <p:spPr>
          <a:xfrm>
            <a:off x="381000" y="442317"/>
            <a:ext cx="683750" cy="6837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" name="좋아요 기능"/>
          <p:cNvSpPr txBox="1"/>
          <p:nvPr/>
        </p:nvSpPr>
        <p:spPr>
          <a:xfrm>
            <a:off x="805894" y="611319"/>
            <a:ext cx="30276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좋아요 기능</a:t>
            </a:r>
          </a:p>
        </p:txBody>
      </p:sp>
      <p:pic>
        <p:nvPicPr>
          <p:cNvPr id="210" name="스크린샷 2018-10-01 오후 3.48.21.png" descr="스크린샷 2018-10-01 오후 3.48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4921" y="2498280"/>
            <a:ext cx="11094958" cy="1582040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직사각형"/>
          <p:cNvSpPr/>
          <p:nvPr/>
        </p:nvSpPr>
        <p:spPr>
          <a:xfrm>
            <a:off x="-59267" y="9249105"/>
            <a:ext cx="13123335" cy="5298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12" name="스크린샷 2018-10-02 오전 11.13.12.png" descr="스크린샷 2018-10-02 오전 11.13.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33946" y="4761461"/>
            <a:ext cx="6736908" cy="3806504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모서리가 둥근 직사각형"/>
          <p:cNvSpPr/>
          <p:nvPr/>
        </p:nvSpPr>
        <p:spPr>
          <a:xfrm>
            <a:off x="905933" y="2616200"/>
            <a:ext cx="1604157" cy="339395"/>
          </a:xfrm>
          <a:prstGeom prst="roundRect">
            <a:avLst>
              <a:gd name="adj" fmla="val 50000"/>
            </a:avLst>
          </a:prstGeom>
          <a:solidFill>
            <a:schemeClr val="accent1">
              <a:alpha val="2942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" name="모서리가 둥근 직사각형"/>
          <p:cNvSpPr/>
          <p:nvPr/>
        </p:nvSpPr>
        <p:spPr>
          <a:xfrm>
            <a:off x="888999" y="3589866"/>
            <a:ext cx="2158128" cy="214248"/>
          </a:xfrm>
          <a:prstGeom prst="roundRect">
            <a:avLst>
              <a:gd name="adj" fmla="val 50000"/>
            </a:avLst>
          </a:prstGeom>
          <a:solidFill>
            <a:schemeClr val="accent1">
              <a:alpha val="2942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현재 게시판을 관람하는…"/>
          <p:cNvSpPr txBox="1"/>
          <p:nvPr/>
        </p:nvSpPr>
        <p:spPr>
          <a:xfrm>
            <a:off x="8122456" y="1748366"/>
            <a:ext cx="299130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현재 게시판을 관람하는</a:t>
            </a:r>
          </a:p>
          <a:p>
            <a:pPr>
              <a:def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유저의 like 여부 판단</a:t>
            </a:r>
          </a:p>
        </p:txBody>
      </p:sp>
      <p:sp>
        <p:nvSpPr>
          <p:cNvPr id="216" name="선"/>
          <p:cNvSpPr/>
          <p:nvPr/>
        </p:nvSpPr>
        <p:spPr>
          <a:xfrm flipV="1">
            <a:off x="3141133" y="2231032"/>
            <a:ext cx="4860595" cy="13875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선"/>
          <p:cNvSpPr/>
          <p:nvPr/>
        </p:nvSpPr>
        <p:spPr>
          <a:xfrm flipV="1">
            <a:off x="2641600" y="2133978"/>
            <a:ext cx="5349346" cy="65854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원"/>
          <p:cNvSpPr/>
          <p:nvPr/>
        </p:nvSpPr>
        <p:spPr>
          <a:xfrm>
            <a:off x="381000" y="442317"/>
            <a:ext cx="683750" cy="6837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제시어 알림"/>
          <p:cNvSpPr txBox="1"/>
          <p:nvPr/>
        </p:nvSpPr>
        <p:spPr>
          <a:xfrm>
            <a:off x="805894" y="611319"/>
            <a:ext cx="30276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제시어 알림</a:t>
            </a:r>
          </a:p>
        </p:txBody>
      </p:sp>
      <p:pic>
        <p:nvPicPr>
          <p:cNvPr id="221" name="스크린샷 2018-10-01 오후 3.50.44.png" descr="스크린샷 2018-10-01 오후 3.50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8411" y="2740840"/>
            <a:ext cx="10047978" cy="3997074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직사각형"/>
          <p:cNvSpPr/>
          <p:nvPr/>
        </p:nvSpPr>
        <p:spPr>
          <a:xfrm>
            <a:off x="-59267" y="9249105"/>
            <a:ext cx="13123335" cy="5298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모서리가 둥근 직사각형"/>
          <p:cNvSpPr/>
          <p:nvPr/>
        </p:nvSpPr>
        <p:spPr>
          <a:xfrm>
            <a:off x="1399123" y="4465703"/>
            <a:ext cx="10206554" cy="1012231"/>
          </a:xfrm>
          <a:prstGeom prst="roundRect">
            <a:avLst>
              <a:gd name="adj" fmla="val 40860"/>
            </a:avLst>
          </a:prstGeom>
          <a:solidFill>
            <a:schemeClr val="accent1">
              <a:alpha val="2942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선"/>
          <p:cNvSpPr/>
          <p:nvPr/>
        </p:nvSpPr>
        <p:spPr>
          <a:xfrm>
            <a:off x="8174869" y="5802640"/>
            <a:ext cx="1" cy="16312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게시물 내용에 제시어가 포함되는지 판단"/>
          <p:cNvSpPr txBox="1"/>
          <p:nvPr/>
        </p:nvSpPr>
        <p:spPr>
          <a:xfrm>
            <a:off x="5716352" y="7572292"/>
            <a:ext cx="491703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게시물 내용에 제시어가 포함되는지 판단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원"/>
          <p:cNvSpPr/>
          <p:nvPr/>
        </p:nvSpPr>
        <p:spPr>
          <a:xfrm>
            <a:off x="381000" y="442317"/>
            <a:ext cx="683750" cy="6837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" name="제시어 알림"/>
          <p:cNvSpPr txBox="1"/>
          <p:nvPr/>
        </p:nvSpPr>
        <p:spPr>
          <a:xfrm>
            <a:off x="805894" y="611319"/>
            <a:ext cx="30276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제시어 알림</a:t>
            </a:r>
          </a:p>
        </p:txBody>
      </p:sp>
      <p:pic>
        <p:nvPicPr>
          <p:cNvPr id="229" name="스크린샷 2018-10-02 오전 7.41.03.png" descr="스크린샷 2018-10-02 오전 7.41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7539" y="2614642"/>
            <a:ext cx="7989722" cy="5062795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제시된 단어가 없을 경우 게시물 등록 불가"/>
          <p:cNvSpPr txBox="1"/>
          <p:nvPr/>
        </p:nvSpPr>
        <p:spPr>
          <a:xfrm>
            <a:off x="3950004" y="7215953"/>
            <a:ext cx="5104792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제시된 단어가 없을 경우 게시물 등록 불가</a:t>
            </a:r>
          </a:p>
        </p:txBody>
      </p:sp>
      <p:sp>
        <p:nvSpPr>
          <p:cNvPr id="231" name="직사각형"/>
          <p:cNvSpPr/>
          <p:nvPr/>
        </p:nvSpPr>
        <p:spPr>
          <a:xfrm>
            <a:off x="-59267" y="9249105"/>
            <a:ext cx="13123335" cy="5298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원"/>
          <p:cNvSpPr/>
          <p:nvPr/>
        </p:nvSpPr>
        <p:spPr>
          <a:xfrm>
            <a:off x="381000" y="442317"/>
            <a:ext cx="683750" cy="6837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34" name="스크린샷 2018-10-01 오전 10.09.11.png" descr="스크린샷 2018-10-01 오전 10.09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2138" y="2306524"/>
            <a:ext cx="8360524" cy="5124453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paging"/>
          <p:cNvSpPr txBox="1"/>
          <p:nvPr/>
        </p:nvSpPr>
        <p:spPr>
          <a:xfrm>
            <a:off x="5990945" y="8510148"/>
            <a:ext cx="102291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paging</a:t>
            </a:r>
          </a:p>
        </p:txBody>
      </p:sp>
      <p:sp>
        <p:nvSpPr>
          <p:cNvPr id="236" name="선"/>
          <p:cNvSpPr/>
          <p:nvPr/>
        </p:nvSpPr>
        <p:spPr>
          <a:xfrm flipV="1">
            <a:off x="6502400" y="7686963"/>
            <a:ext cx="1" cy="7028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" name="Paging"/>
          <p:cNvSpPr txBox="1"/>
          <p:nvPr/>
        </p:nvSpPr>
        <p:spPr>
          <a:xfrm>
            <a:off x="802083" y="628253"/>
            <a:ext cx="20193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Paging</a:t>
            </a:r>
          </a:p>
        </p:txBody>
      </p:sp>
      <p:sp>
        <p:nvSpPr>
          <p:cNvPr id="238" name="직사각형"/>
          <p:cNvSpPr/>
          <p:nvPr/>
        </p:nvSpPr>
        <p:spPr>
          <a:xfrm>
            <a:off x="-59267" y="9249105"/>
            <a:ext cx="13123335" cy="5298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" name="모서리가 둥근 직사각형"/>
          <p:cNvSpPr/>
          <p:nvPr/>
        </p:nvSpPr>
        <p:spPr>
          <a:xfrm>
            <a:off x="5492617" y="6888011"/>
            <a:ext cx="2019301" cy="529895"/>
          </a:xfrm>
          <a:prstGeom prst="roundRect">
            <a:avLst>
              <a:gd name="adj" fmla="val 41203"/>
            </a:avLst>
          </a:prstGeom>
          <a:solidFill>
            <a:schemeClr val="accent1">
              <a:alpha val="2942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원"/>
          <p:cNvSpPr/>
          <p:nvPr/>
        </p:nvSpPr>
        <p:spPr>
          <a:xfrm>
            <a:off x="381000" y="442317"/>
            <a:ext cx="683750" cy="6837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42" name="스크린샷 2018-10-01 오전 10.16.02.png" descr="스크린샷 2018-10-01 오전 10.16.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137" y="4292990"/>
            <a:ext cx="11006526" cy="1723360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//글 목록 불러오기"/>
          <p:cNvSpPr txBox="1"/>
          <p:nvPr/>
        </p:nvSpPr>
        <p:spPr>
          <a:xfrm>
            <a:off x="1319987" y="3345663"/>
            <a:ext cx="233842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1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//글 목록 불러오기</a:t>
            </a:r>
          </a:p>
        </p:txBody>
      </p:sp>
      <p:sp>
        <p:nvSpPr>
          <p:cNvPr id="244" name="Paging"/>
          <p:cNvSpPr txBox="1"/>
          <p:nvPr/>
        </p:nvSpPr>
        <p:spPr>
          <a:xfrm>
            <a:off x="802083" y="628253"/>
            <a:ext cx="20193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Paging</a:t>
            </a:r>
          </a:p>
        </p:txBody>
      </p:sp>
      <p:sp>
        <p:nvSpPr>
          <p:cNvPr id="245" name="직사각형"/>
          <p:cNvSpPr/>
          <p:nvPr/>
        </p:nvSpPr>
        <p:spPr>
          <a:xfrm>
            <a:off x="-59267" y="9249105"/>
            <a:ext cx="13123335" cy="5298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6" name="select * from board…"/>
          <p:cNvSpPr txBox="1"/>
          <p:nvPr/>
        </p:nvSpPr>
        <p:spPr>
          <a:xfrm>
            <a:off x="6491884" y="2414204"/>
            <a:ext cx="5101032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2300">
                <a:solidFill>
                  <a:srgbClr val="3933FF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select * from board </a:t>
            </a:r>
          </a:p>
          <a:p>
            <a:pPr algn="l" defTabSz="457200">
              <a:defRPr b="0" sz="2300">
                <a:solidFill>
                  <a:srgbClr val="3933FF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where board_delete=0 and </a:t>
            </a:r>
          </a:p>
          <a:p>
            <a:pPr algn="l" defTabSz="457200">
              <a:defRPr b="0" sz="2300">
                <a:solidFill>
                  <a:srgbClr val="3933FF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pk &gt; (select max(pk) from board) -? and</a:t>
            </a:r>
          </a:p>
          <a:p>
            <a:pPr algn="l" defTabSz="457200">
              <a:defRPr b="0" sz="2300">
                <a:solidFill>
                  <a:srgbClr val="3933FF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pk &lt;= (select max(pk) from board) - ? </a:t>
            </a:r>
          </a:p>
          <a:p>
            <a:pPr algn="l" defTabSz="457200">
              <a:defRPr b="0" sz="2300">
                <a:solidFill>
                  <a:srgbClr val="3933FF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order by pk desc</a:t>
            </a:r>
          </a:p>
        </p:txBody>
      </p:sp>
      <p:sp>
        <p:nvSpPr>
          <p:cNvPr id="247" name="선"/>
          <p:cNvSpPr/>
          <p:nvPr/>
        </p:nvSpPr>
        <p:spPr>
          <a:xfrm flipV="1">
            <a:off x="5405434" y="3315077"/>
            <a:ext cx="884308" cy="115126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" name="10개씩 게시글 목록 불러오기"/>
          <p:cNvSpPr txBox="1"/>
          <p:nvPr/>
        </p:nvSpPr>
        <p:spPr>
          <a:xfrm>
            <a:off x="5726853" y="7491068"/>
            <a:ext cx="356616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10개씩 게시글 목록 불러오기</a:t>
            </a:r>
          </a:p>
        </p:txBody>
      </p:sp>
      <p:sp>
        <p:nvSpPr>
          <p:cNvPr id="249" name="모서리가 둥근 직사각형"/>
          <p:cNvSpPr/>
          <p:nvPr/>
        </p:nvSpPr>
        <p:spPr>
          <a:xfrm>
            <a:off x="1669395" y="5157707"/>
            <a:ext cx="4255943" cy="683143"/>
          </a:xfrm>
          <a:prstGeom prst="roundRect">
            <a:avLst>
              <a:gd name="adj" fmla="val 17657"/>
            </a:avLst>
          </a:prstGeom>
          <a:solidFill>
            <a:schemeClr val="accent1">
              <a:alpha val="2942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" name="선"/>
          <p:cNvSpPr/>
          <p:nvPr/>
        </p:nvSpPr>
        <p:spPr>
          <a:xfrm flipH="1" flipV="1">
            <a:off x="5499645" y="5982077"/>
            <a:ext cx="2005510" cy="136776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7" grpId="1"/>
      <p:bldP build="whole" bldLvl="1" animBg="1" rev="0" advAuto="0" spid="246" grpId="2"/>
      <p:bldP build="whole" bldLvl="1" animBg="1" rev="0" advAuto="0" spid="248" grpId="5"/>
      <p:bldP build="whole" bldLvl="1" animBg="1" rev="0" advAuto="0" spid="249" grpId="3"/>
      <p:bldP build="whole" bldLvl="1" animBg="1" rev="0" advAuto="0" spid="250" grpId="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원"/>
          <p:cNvSpPr/>
          <p:nvPr/>
        </p:nvSpPr>
        <p:spPr>
          <a:xfrm>
            <a:off x="381000" y="442317"/>
            <a:ext cx="683750" cy="6837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3" name="Paging"/>
          <p:cNvSpPr txBox="1"/>
          <p:nvPr/>
        </p:nvSpPr>
        <p:spPr>
          <a:xfrm>
            <a:off x="802083" y="628253"/>
            <a:ext cx="20193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Paging</a:t>
            </a:r>
          </a:p>
        </p:txBody>
      </p:sp>
      <p:pic>
        <p:nvPicPr>
          <p:cNvPr id="254" name="스크린샷 2018-10-01 오후 3.31.20.png" descr="스크린샷 2018-10-01 오후 3.31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5039" y="2441353"/>
            <a:ext cx="10874722" cy="5520423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직사각형"/>
          <p:cNvSpPr/>
          <p:nvPr/>
        </p:nvSpPr>
        <p:spPr>
          <a:xfrm>
            <a:off x="-59267" y="9249105"/>
            <a:ext cx="13123335" cy="5298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" name="시작 페이지…"/>
          <p:cNvSpPr txBox="1"/>
          <p:nvPr/>
        </p:nvSpPr>
        <p:spPr>
          <a:xfrm>
            <a:off x="8455660" y="1998437"/>
            <a:ext cx="1592886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시작 페이지</a:t>
            </a:r>
          </a:p>
          <a:p>
            <a:pPr>
              <a:def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현재 페이지</a:t>
            </a:r>
          </a:p>
          <a:p>
            <a:pPr>
              <a:def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끝 페이지</a:t>
            </a:r>
          </a:p>
        </p:txBody>
      </p:sp>
      <p:sp>
        <p:nvSpPr>
          <p:cNvPr id="257" name="모서리가 둥근 직사각형"/>
          <p:cNvSpPr/>
          <p:nvPr/>
        </p:nvSpPr>
        <p:spPr>
          <a:xfrm>
            <a:off x="1078646" y="2279040"/>
            <a:ext cx="5172327" cy="1073139"/>
          </a:xfrm>
          <a:prstGeom prst="roundRect">
            <a:avLst>
              <a:gd name="adj" fmla="val 11240"/>
            </a:avLst>
          </a:prstGeom>
          <a:solidFill>
            <a:schemeClr val="accent1">
              <a:alpha val="2942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" name="선"/>
          <p:cNvSpPr/>
          <p:nvPr/>
        </p:nvSpPr>
        <p:spPr>
          <a:xfrm>
            <a:off x="6506693" y="2449287"/>
            <a:ext cx="155327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6" grpId="3"/>
      <p:bldP build="whole" bldLvl="1" animBg="1" rev="0" advAuto="0" spid="257" grpId="1"/>
      <p:bldP build="whole" bldLvl="1" animBg="1" rev="0" advAuto="0" spid="258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에서의 1개월"/>
          <p:cNvSpPr txBox="1"/>
          <p:nvPr/>
        </p:nvSpPr>
        <p:spPr>
          <a:xfrm>
            <a:off x="6215697" y="4807008"/>
            <a:ext cx="326580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에서의 1개월</a:t>
            </a:r>
          </a:p>
        </p:txBody>
      </p:sp>
      <p:sp>
        <p:nvSpPr>
          <p:cNvPr id="261" name="직사각형"/>
          <p:cNvSpPr/>
          <p:nvPr/>
        </p:nvSpPr>
        <p:spPr>
          <a:xfrm>
            <a:off x="-59267" y="9249105"/>
            <a:ext cx="13123335" cy="5298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2" name="원"/>
          <p:cNvSpPr/>
          <p:nvPr/>
        </p:nvSpPr>
        <p:spPr>
          <a:xfrm>
            <a:off x="6160525" y="3810165"/>
            <a:ext cx="683750" cy="6837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3" name="원"/>
          <p:cNvSpPr/>
          <p:nvPr/>
        </p:nvSpPr>
        <p:spPr>
          <a:xfrm>
            <a:off x="6541524" y="3810165"/>
            <a:ext cx="683751" cy="6837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4" name="원"/>
          <p:cNvSpPr/>
          <p:nvPr/>
        </p:nvSpPr>
        <p:spPr>
          <a:xfrm>
            <a:off x="5737191" y="3810165"/>
            <a:ext cx="683750" cy="6837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65" name="sandoll2.png" descr="sandoll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1428" y="4768908"/>
            <a:ext cx="3070579" cy="86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직사각형"/>
          <p:cNvSpPr/>
          <p:nvPr/>
        </p:nvSpPr>
        <p:spPr>
          <a:xfrm>
            <a:off x="-59267" y="9249105"/>
            <a:ext cx="13123335" cy="5298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68" name="laptop.png" descr="lapto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0910" y="3262246"/>
            <a:ext cx="3229109" cy="3229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reunion.png" descr="reun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94781" y="3262246"/>
            <a:ext cx="3229109" cy="3229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8" grpId="1"/>
      <p:bldP build="whole" bldLvl="1" animBg="1" rev="0" advAuto="0" spid="269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직사각형"/>
          <p:cNvSpPr/>
          <p:nvPr/>
        </p:nvSpPr>
        <p:spPr>
          <a:xfrm>
            <a:off x="-59267" y="9249105"/>
            <a:ext cx="13123335" cy="5298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7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288" y="2795534"/>
            <a:ext cx="5964224" cy="41625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원"/>
          <p:cNvSpPr/>
          <p:nvPr/>
        </p:nvSpPr>
        <p:spPr>
          <a:xfrm>
            <a:off x="381000" y="442317"/>
            <a:ext cx="683750" cy="6837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테이블 구조도"/>
          <p:cNvSpPr txBox="1"/>
          <p:nvPr/>
        </p:nvSpPr>
        <p:spPr>
          <a:xfrm>
            <a:off x="819123" y="602853"/>
            <a:ext cx="357695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테이블 구조도</a:t>
            </a:r>
          </a:p>
        </p:txBody>
      </p:sp>
      <p:pic>
        <p:nvPicPr>
          <p:cNvPr id="128" name="스크린샷 2018-10-01 오후 5.32.43.png" descr="스크린샷 2018-10-01 오후 5.32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3622" y="2443872"/>
            <a:ext cx="9497556" cy="526258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직사각형"/>
          <p:cNvSpPr/>
          <p:nvPr/>
        </p:nvSpPr>
        <p:spPr>
          <a:xfrm>
            <a:off x="-59267" y="9249105"/>
            <a:ext cx="13123335" cy="5298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모서리가 둥근 직사각형"/>
          <p:cNvSpPr/>
          <p:nvPr/>
        </p:nvSpPr>
        <p:spPr>
          <a:xfrm>
            <a:off x="1540708" y="2298507"/>
            <a:ext cx="2426085" cy="2469742"/>
          </a:xfrm>
          <a:prstGeom prst="roundRect">
            <a:avLst>
              <a:gd name="adj" fmla="val 8999"/>
            </a:avLst>
          </a:prstGeom>
          <a:solidFill>
            <a:schemeClr val="accent1">
              <a:alpha val="2942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모서리가 둥근 직사각형"/>
          <p:cNvSpPr/>
          <p:nvPr/>
        </p:nvSpPr>
        <p:spPr>
          <a:xfrm>
            <a:off x="1630137" y="5208739"/>
            <a:ext cx="2127767" cy="2606664"/>
          </a:xfrm>
          <a:prstGeom prst="roundRect">
            <a:avLst>
              <a:gd name="adj" fmla="val 11168"/>
            </a:avLst>
          </a:prstGeom>
          <a:solidFill>
            <a:schemeClr val="accent1">
              <a:alpha val="2942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모서리가 둥근 직사각형"/>
          <p:cNvSpPr/>
          <p:nvPr/>
        </p:nvSpPr>
        <p:spPr>
          <a:xfrm>
            <a:off x="4974471" y="3573468"/>
            <a:ext cx="2127766" cy="2606664"/>
          </a:xfrm>
          <a:prstGeom prst="roundRect">
            <a:avLst>
              <a:gd name="adj" fmla="val 11168"/>
            </a:avLst>
          </a:prstGeom>
          <a:solidFill>
            <a:schemeClr val="accent1">
              <a:alpha val="2942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모서리가 둥근 직사각형"/>
          <p:cNvSpPr/>
          <p:nvPr/>
        </p:nvSpPr>
        <p:spPr>
          <a:xfrm>
            <a:off x="9030004" y="3932697"/>
            <a:ext cx="2127767" cy="1786606"/>
          </a:xfrm>
          <a:prstGeom prst="roundRect">
            <a:avLst>
              <a:gd name="adj" fmla="val 13301"/>
            </a:avLst>
          </a:prstGeom>
          <a:solidFill>
            <a:schemeClr val="accent1">
              <a:alpha val="2942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모서리가 둥근 직사각형"/>
          <p:cNvSpPr/>
          <p:nvPr/>
        </p:nvSpPr>
        <p:spPr>
          <a:xfrm>
            <a:off x="8869137" y="6074764"/>
            <a:ext cx="2449500" cy="1529629"/>
          </a:xfrm>
          <a:prstGeom prst="roundRect">
            <a:avLst>
              <a:gd name="adj" fmla="val 15536"/>
            </a:avLst>
          </a:prstGeom>
          <a:solidFill>
            <a:schemeClr val="accent1">
              <a:alpha val="2942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1"/>
      <p:bldP build="whole" bldLvl="1" animBg="1" rev="0" advAuto="0" spid="131" grpId="3"/>
      <p:bldP build="whole" bldLvl="1" animBg="1" rev="0" advAuto="0" spid="132" grpId="2"/>
      <p:bldP build="whole" bldLvl="1" animBg="1" rev="0" advAuto="0" spid="134" grpId="4"/>
      <p:bldP build="whole" bldLvl="1" animBg="1" rev="0" advAuto="0" spid="133" grpId="5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원"/>
          <p:cNvSpPr/>
          <p:nvPr/>
        </p:nvSpPr>
        <p:spPr>
          <a:xfrm>
            <a:off x="6160525" y="3810165"/>
            <a:ext cx="683750" cy="6837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5" name="감사합니다"/>
          <p:cNvSpPr txBox="1"/>
          <p:nvPr/>
        </p:nvSpPr>
        <p:spPr>
          <a:xfrm>
            <a:off x="4522787" y="4775034"/>
            <a:ext cx="39592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감사합니다</a:t>
            </a:r>
          </a:p>
        </p:txBody>
      </p:sp>
      <p:sp>
        <p:nvSpPr>
          <p:cNvPr id="276" name="원"/>
          <p:cNvSpPr/>
          <p:nvPr/>
        </p:nvSpPr>
        <p:spPr>
          <a:xfrm>
            <a:off x="6541524" y="3810165"/>
            <a:ext cx="683751" cy="6837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" name="원"/>
          <p:cNvSpPr/>
          <p:nvPr/>
        </p:nvSpPr>
        <p:spPr>
          <a:xfrm>
            <a:off x="5737191" y="3810165"/>
            <a:ext cx="683750" cy="6837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원"/>
          <p:cNvSpPr/>
          <p:nvPr/>
        </p:nvSpPr>
        <p:spPr>
          <a:xfrm>
            <a:off x="381000" y="442317"/>
            <a:ext cx="683750" cy="6837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DAO"/>
          <p:cNvSpPr txBox="1"/>
          <p:nvPr/>
        </p:nvSpPr>
        <p:spPr>
          <a:xfrm>
            <a:off x="766947" y="560519"/>
            <a:ext cx="14122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DAO</a:t>
            </a:r>
          </a:p>
        </p:txBody>
      </p:sp>
      <p:pic>
        <p:nvPicPr>
          <p:cNvPr id="138" name="스크린샷 2018-10-02 오전 7.22.25.png" descr="스크린샷 2018-10-02 오전 7.22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7264" y="1808650"/>
            <a:ext cx="3960153" cy="637488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board…"/>
          <p:cNvSpPr txBox="1"/>
          <p:nvPr/>
        </p:nvSpPr>
        <p:spPr>
          <a:xfrm>
            <a:off x="7187505" y="2095499"/>
            <a:ext cx="272765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board</a:t>
            </a:r>
          </a:p>
          <a:p>
            <a:pPr>
              <a:def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게시판 관련 기능 담당</a:t>
            </a:r>
          </a:p>
        </p:txBody>
      </p:sp>
      <p:sp>
        <p:nvSpPr>
          <p:cNvPr id="140" name="board_ like…"/>
          <p:cNvSpPr txBox="1"/>
          <p:nvPr/>
        </p:nvSpPr>
        <p:spPr>
          <a:xfrm>
            <a:off x="7186320" y="3594099"/>
            <a:ext cx="325496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board_ like</a:t>
            </a:r>
          </a:p>
          <a:p>
            <a:pPr>
              <a:def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게시판의 좋아요 기능 담당</a:t>
            </a:r>
          </a:p>
        </p:txBody>
      </p:sp>
      <p:sp>
        <p:nvSpPr>
          <p:cNvPr id="141" name="paging…"/>
          <p:cNvSpPr txBox="1"/>
          <p:nvPr/>
        </p:nvSpPr>
        <p:spPr>
          <a:xfrm>
            <a:off x="10853886" y="4457699"/>
            <a:ext cx="151272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paging</a:t>
            </a:r>
          </a:p>
          <a:p>
            <a:pPr>
              <a:def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페이징 담당</a:t>
            </a:r>
          </a:p>
        </p:txBody>
      </p:sp>
      <p:sp>
        <p:nvSpPr>
          <p:cNvPr id="142" name="reply…"/>
          <p:cNvSpPr txBox="1"/>
          <p:nvPr/>
        </p:nvSpPr>
        <p:spPr>
          <a:xfrm>
            <a:off x="7242064" y="5679440"/>
            <a:ext cx="185653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reply</a:t>
            </a:r>
          </a:p>
          <a:p>
            <a:pPr>
              <a:def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댓글 기능 담당</a:t>
            </a:r>
          </a:p>
        </p:txBody>
      </p:sp>
      <p:sp>
        <p:nvSpPr>
          <p:cNvPr id="143" name="user…"/>
          <p:cNvSpPr txBox="1"/>
          <p:nvPr/>
        </p:nvSpPr>
        <p:spPr>
          <a:xfrm>
            <a:off x="7268531" y="7135706"/>
            <a:ext cx="246400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user</a:t>
            </a:r>
          </a:p>
          <a:p>
            <a:pPr>
              <a:def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회원 정보 기능 담당</a:t>
            </a:r>
          </a:p>
        </p:txBody>
      </p:sp>
      <p:sp>
        <p:nvSpPr>
          <p:cNvPr id="144" name="선"/>
          <p:cNvSpPr/>
          <p:nvPr/>
        </p:nvSpPr>
        <p:spPr>
          <a:xfrm flipH="1" flipV="1">
            <a:off x="5550156" y="2514599"/>
            <a:ext cx="151272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선"/>
          <p:cNvSpPr/>
          <p:nvPr/>
        </p:nvSpPr>
        <p:spPr>
          <a:xfrm flipH="1">
            <a:off x="5550156" y="4013200"/>
            <a:ext cx="151272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선"/>
          <p:cNvSpPr/>
          <p:nvPr/>
        </p:nvSpPr>
        <p:spPr>
          <a:xfrm flipH="1" flipV="1">
            <a:off x="5550157" y="4876799"/>
            <a:ext cx="50009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선"/>
          <p:cNvSpPr/>
          <p:nvPr/>
        </p:nvSpPr>
        <p:spPr>
          <a:xfrm flipH="1">
            <a:off x="5550156" y="6036733"/>
            <a:ext cx="151272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선"/>
          <p:cNvSpPr/>
          <p:nvPr/>
        </p:nvSpPr>
        <p:spPr>
          <a:xfrm flipH="1">
            <a:off x="5550156" y="7442200"/>
            <a:ext cx="151272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직사각형"/>
          <p:cNvSpPr/>
          <p:nvPr/>
        </p:nvSpPr>
        <p:spPr>
          <a:xfrm>
            <a:off x="-59267" y="9249105"/>
            <a:ext cx="13123335" cy="5298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7"/>
      <p:bldP build="whole" bldLvl="1" animBg="1" rev="0" advAuto="0" spid="145" grpId="3"/>
      <p:bldP build="whole" bldLvl="1" animBg="1" rev="0" advAuto="0" spid="140" grpId="4"/>
      <p:bldP build="whole" bldLvl="1" animBg="1" rev="0" advAuto="0" spid="148" grpId="9"/>
      <p:bldP build="whole" bldLvl="1" animBg="1" rev="0" advAuto="0" spid="144" grpId="1"/>
      <p:bldP build="whole" bldLvl="1" animBg="1" rev="0" advAuto="0" spid="143" grpId="10"/>
      <p:bldP build="whole" bldLvl="1" animBg="1" rev="0" advAuto="0" spid="146" grpId="5"/>
      <p:bldP build="whole" bldLvl="1" animBg="1" rev="0" advAuto="0" spid="141" grpId="6"/>
      <p:bldP build="whole" bldLvl="1" animBg="1" rev="0" advAuto="0" spid="139" grpId="2"/>
      <p:bldP build="whole" bldLvl="1" animBg="1" rev="0" advAuto="0" spid="142" grpId="8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원"/>
          <p:cNvSpPr/>
          <p:nvPr/>
        </p:nvSpPr>
        <p:spPr>
          <a:xfrm>
            <a:off x="381000" y="442317"/>
            <a:ext cx="683750" cy="6837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Web crawling"/>
          <p:cNvSpPr txBox="1"/>
          <p:nvPr/>
        </p:nvSpPr>
        <p:spPr>
          <a:xfrm>
            <a:off x="826637" y="628253"/>
            <a:ext cx="39344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Web crawling</a:t>
            </a:r>
          </a:p>
        </p:txBody>
      </p:sp>
      <p:pic>
        <p:nvPicPr>
          <p:cNvPr id="15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0713" y="1354606"/>
            <a:ext cx="2303374" cy="2303375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Python 웹 크롤링"/>
          <p:cNvSpPr txBox="1"/>
          <p:nvPr/>
        </p:nvSpPr>
        <p:spPr>
          <a:xfrm>
            <a:off x="5350713" y="8222146"/>
            <a:ext cx="230337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Python 웹 크롤링</a:t>
            </a:r>
          </a:p>
        </p:txBody>
      </p:sp>
      <p:pic>
        <p:nvPicPr>
          <p:cNvPr id="155" name="스크린샷 2018-10-01 오전 10.32.05.png" descr="스크린샷 2018-10-01 오전 10.32.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066" y="733265"/>
            <a:ext cx="12339685" cy="923753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직사각형"/>
          <p:cNvSpPr/>
          <p:nvPr/>
        </p:nvSpPr>
        <p:spPr>
          <a:xfrm>
            <a:off x="-59267" y="9249105"/>
            <a:ext cx="13123335" cy="5298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스크린샷 2018-10-02 오전 7.56.08.png" descr="스크린샷 2018-10-02 오전 7.56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5407" y="1893887"/>
            <a:ext cx="8173986" cy="4659792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원"/>
          <p:cNvSpPr/>
          <p:nvPr/>
        </p:nvSpPr>
        <p:spPr>
          <a:xfrm>
            <a:off x="381000" y="442317"/>
            <a:ext cx="683750" cy="6837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Web crawling"/>
          <p:cNvSpPr txBox="1"/>
          <p:nvPr/>
        </p:nvSpPr>
        <p:spPr>
          <a:xfrm>
            <a:off x="826637" y="628253"/>
            <a:ext cx="39344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Web crawling</a:t>
            </a:r>
          </a:p>
        </p:txBody>
      </p:sp>
      <p:sp>
        <p:nvSpPr>
          <p:cNvPr id="161" name="랜덤으로 제시되는 산돌 서체명"/>
          <p:cNvSpPr txBox="1"/>
          <p:nvPr/>
        </p:nvSpPr>
        <p:spPr>
          <a:xfrm>
            <a:off x="4520284" y="7374812"/>
            <a:ext cx="378226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랜덤으로 제시되는 산돌 서체명</a:t>
            </a:r>
          </a:p>
        </p:txBody>
      </p:sp>
      <p:sp>
        <p:nvSpPr>
          <p:cNvPr id="162" name="선"/>
          <p:cNvSpPr/>
          <p:nvPr/>
        </p:nvSpPr>
        <p:spPr>
          <a:xfrm flipV="1">
            <a:off x="6411416" y="6313784"/>
            <a:ext cx="1" cy="6837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직사각형"/>
          <p:cNvSpPr/>
          <p:nvPr/>
        </p:nvSpPr>
        <p:spPr>
          <a:xfrm>
            <a:off x="-59267" y="9249105"/>
            <a:ext cx="13123335" cy="5298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모서리가 둥근 직사각형"/>
          <p:cNvSpPr/>
          <p:nvPr/>
        </p:nvSpPr>
        <p:spPr>
          <a:xfrm>
            <a:off x="2577875" y="4582206"/>
            <a:ext cx="7667083" cy="1236519"/>
          </a:xfrm>
          <a:prstGeom prst="roundRect">
            <a:avLst>
              <a:gd name="adj" fmla="val 17657"/>
            </a:avLst>
          </a:prstGeom>
          <a:solidFill>
            <a:schemeClr val="accent1">
              <a:alpha val="2942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1" grpId="2"/>
      <p:bldP build="whole" bldLvl="1" animBg="1" rev="0" advAuto="0" spid="16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원"/>
          <p:cNvSpPr/>
          <p:nvPr/>
        </p:nvSpPr>
        <p:spPr>
          <a:xfrm>
            <a:off x="381000" y="442317"/>
            <a:ext cx="683750" cy="6837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Web crawling"/>
          <p:cNvSpPr txBox="1"/>
          <p:nvPr/>
        </p:nvSpPr>
        <p:spPr>
          <a:xfrm>
            <a:off x="826637" y="628253"/>
            <a:ext cx="39344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Web crawling</a:t>
            </a:r>
          </a:p>
        </p:txBody>
      </p:sp>
      <p:pic>
        <p:nvPicPr>
          <p:cNvPr id="168" name="스크린샷 2018-10-01 오전 10.34.27.png" descr="스크린샷 2018-10-01 오전 10.34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7390" y="3220188"/>
            <a:ext cx="11010020" cy="3618024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직사각형"/>
          <p:cNvSpPr/>
          <p:nvPr/>
        </p:nvSpPr>
        <p:spPr>
          <a:xfrm>
            <a:off x="-59267" y="9249105"/>
            <a:ext cx="13123335" cy="5298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스크린샷 2018-10-01 오전 10.33.45.png" descr="스크린샷 2018-10-01 오전 10.33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6823" y="2617156"/>
            <a:ext cx="8368196" cy="4354424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모서리가 둥근 직사각형"/>
          <p:cNvSpPr/>
          <p:nvPr/>
        </p:nvSpPr>
        <p:spPr>
          <a:xfrm>
            <a:off x="1800769" y="2657799"/>
            <a:ext cx="3460936" cy="1463081"/>
          </a:xfrm>
          <a:prstGeom prst="roundRect">
            <a:avLst>
              <a:gd name="adj" fmla="val 14923"/>
            </a:avLst>
          </a:prstGeom>
          <a:solidFill>
            <a:schemeClr val="accent1">
              <a:alpha val="2942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" name="선"/>
          <p:cNvSpPr/>
          <p:nvPr/>
        </p:nvSpPr>
        <p:spPr>
          <a:xfrm flipH="1">
            <a:off x="5659115" y="2170710"/>
            <a:ext cx="2821782" cy="1239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홈페이지 속 dl, dt로…"/>
          <p:cNvSpPr txBox="1"/>
          <p:nvPr/>
        </p:nvSpPr>
        <p:spPr>
          <a:xfrm>
            <a:off x="8549465" y="1482757"/>
            <a:ext cx="27185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홈페이지 속 dl, dt로 </a:t>
            </a:r>
          </a:p>
          <a:p>
            <a:pPr>
              <a:def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이루어진 value 추출</a:t>
            </a:r>
          </a:p>
        </p:txBody>
      </p:sp>
      <p:sp>
        <p:nvSpPr>
          <p:cNvPr id="175" name="선"/>
          <p:cNvSpPr/>
          <p:nvPr/>
        </p:nvSpPr>
        <p:spPr>
          <a:xfrm flipH="1" flipV="1">
            <a:off x="6141715" y="5461867"/>
            <a:ext cx="1856583" cy="185658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Sandoll 글자 제거…"/>
          <p:cNvSpPr txBox="1"/>
          <p:nvPr/>
        </p:nvSpPr>
        <p:spPr>
          <a:xfrm>
            <a:off x="7970904" y="7432642"/>
            <a:ext cx="301203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Sandoll 글자 제거</a:t>
            </a:r>
          </a:p>
          <a:p>
            <a:pPr>
              <a:def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ex) Sandoll 로맨스텐실</a:t>
            </a:r>
          </a:p>
        </p:txBody>
      </p:sp>
      <p:sp>
        <p:nvSpPr>
          <p:cNvPr id="177" name="모서리가 둥근 직사각형"/>
          <p:cNvSpPr/>
          <p:nvPr/>
        </p:nvSpPr>
        <p:spPr>
          <a:xfrm>
            <a:off x="2317236" y="4715199"/>
            <a:ext cx="5289471" cy="632476"/>
          </a:xfrm>
          <a:prstGeom prst="roundRect">
            <a:avLst>
              <a:gd name="adj" fmla="val 34521"/>
            </a:avLst>
          </a:prstGeom>
          <a:solidFill>
            <a:schemeClr val="accent1">
              <a:alpha val="2942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원"/>
          <p:cNvSpPr/>
          <p:nvPr/>
        </p:nvSpPr>
        <p:spPr>
          <a:xfrm>
            <a:off x="381000" y="442317"/>
            <a:ext cx="683750" cy="6837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Web crawling"/>
          <p:cNvSpPr txBox="1"/>
          <p:nvPr/>
        </p:nvSpPr>
        <p:spPr>
          <a:xfrm>
            <a:off x="826637" y="628253"/>
            <a:ext cx="39344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Web crawling</a:t>
            </a:r>
          </a:p>
        </p:txBody>
      </p:sp>
      <p:sp>
        <p:nvSpPr>
          <p:cNvPr id="180" name="직사각형"/>
          <p:cNvSpPr/>
          <p:nvPr/>
        </p:nvSpPr>
        <p:spPr>
          <a:xfrm>
            <a:off x="-59267" y="9249105"/>
            <a:ext cx="13123335" cy="5298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2"/>
      <p:bldP build="whole" bldLvl="1" animBg="1" rev="0" advAuto="0" spid="177" grpId="4"/>
      <p:bldP build="whole" bldLvl="1" animBg="1" rev="0" advAuto="0" spid="175" grpId="5"/>
      <p:bldP build="whole" bldLvl="1" animBg="1" rev="0" advAuto="0" spid="172" grpId="1"/>
      <p:bldP build="whole" bldLvl="1" animBg="1" rev="0" advAuto="0" spid="174" grpId="3"/>
      <p:bldP build="whole" bldLvl="1" animBg="1" rev="0" advAuto="0" spid="176" grpId="6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원"/>
          <p:cNvSpPr/>
          <p:nvPr/>
        </p:nvSpPr>
        <p:spPr>
          <a:xfrm>
            <a:off x="381000" y="442317"/>
            <a:ext cx="683750" cy="6837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Web crawling"/>
          <p:cNvSpPr txBox="1"/>
          <p:nvPr/>
        </p:nvSpPr>
        <p:spPr>
          <a:xfrm>
            <a:off x="826637" y="628253"/>
            <a:ext cx="39344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Web crawling</a:t>
            </a:r>
          </a:p>
        </p:txBody>
      </p:sp>
      <p:pic>
        <p:nvPicPr>
          <p:cNvPr id="184" name="스크린샷 2018-10-01 오전 10.33.45.png" descr="스크린샷 2018-10-01 오전 10.33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302" y="2897289"/>
            <a:ext cx="8368196" cy="4354425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직사각형"/>
          <p:cNvSpPr/>
          <p:nvPr/>
        </p:nvSpPr>
        <p:spPr>
          <a:xfrm>
            <a:off x="-59267" y="9249105"/>
            <a:ext cx="13123335" cy="5298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선"/>
          <p:cNvSpPr/>
          <p:nvPr/>
        </p:nvSpPr>
        <p:spPr>
          <a:xfrm flipH="1" flipV="1">
            <a:off x="7903117" y="7365906"/>
            <a:ext cx="900762" cy="50731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font_family db에 저장"/>
          <p:cNvSpPr txBox="1"/>
          <p:nvPr/>
        </p:nvSpPr>
        <p:spPr>
          <a:xfrm>
            <a:off x="8154483" y="7987414"/>
            <a:ext cx="292730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font_family db에 저장</a:t>
            </a:r>
          </a:p>
        </p:txBody>
      </p:sp>
      <p:sp>
        <p:nvSpPr>
          <p:cNvPr id="188" name="모서리가 둥근 직사각형"/>
          <p:cNvSpPr/>
          <p:nvPr/>
        </p:nvSpPr>
        <p:spPr>
          <a:xfrm>
            <a:off x="2881782" y="6354054"/>
            <a:ext cx="7667083" cy="632476"/>
          </a:xfrm>
          <a:prstGeom prst="roundRect">
            <a:avLst>
              <a:gd name="adj" fmla="val 34521"/>
            </a:avLst>
          </a:prstGeom>
          <a:solidFill>
            <a:schemeClr val="accent1">
              <a:alpha val="2942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9" name="스크린샷 2018-10-02 오전 8.01.04.png" descr="스크린샷 2018-10-02 오전 8.01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87400" y="1896612"/>
            <a:ext cx="5455846" cy="63557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1"/>
      <p:bldP build="whole" bldLvl="1" animBg="1" rev="0" advAuto="0" spid="187" grpId="2"/>
      <p:bldP build="whole" bldLvl="1" animBg="1" rev="0" advAuto="0" spid="189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원"/>
          <p:cNvSpPr/>
          <p:nvPr/>
        </p:nvSpPr>
        <p:spPr>
          <a:xfrm>
            <a:off x="381000" y="442317"/>
            <a:ext cx="683750" cy="6837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특정 ip에서 작동"/>
          <p:cNvSpPr txBox="1"/>
          <p:nvPr/>
        </p:nvSpPr>
        <p:spPr>
          <a:xfrm>
            <a:off x="657092" y="628253"/>
            <a:ext cx="42735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특정 ip에서 작동</a:t>
            </a:r>
          </a:p>
        </p:txBody>
      </p:sp>
      <p:pic>
        <p:nvPicPr>
          <p:cNvPr id="193" name="스크린샷 2018-10-01 오후 1.55.32.png" descr="스크린샷 2018-10-01 오후 1.55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0692" y="3259155"/>
            <a:ext cx="10863416" cy="15758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스크린샷 2018-10-01 오후 3.45.46.png" descr="스크린샷 2018-10-01 오후 3.45.4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54265" y="4855980"/>
            <a:ext cx="6545165" cy="2754479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직사각형"/>
          <p:cNvSpPr/>
          <p:nvPr/>
        </p:nvSpPr>
        <p:spPr>
          <a:xfrm>
            <a:off x="-59267" y="9249105"/>
            <a:ext cx="13123335" cy="5298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모서리가 둥근 직사각형"/>
          <p:cNvSpPr/>
          <p:nvPr/>
        </p:nvSpPr>
        <p:spPr>
          <a:xfrm>
            <a:off x="1349315" y="3225800"/>
            <a:ext cx="6533939" cy="364067"/>
          </a:xfrm>
          <a:prstGeom prst="roundRect">
            <a:avLst>
              <a:gd name="adj" fmla="val 48356"/>
            </a:avLst>
          </a:prstGeom>
          <a:solidFill>
            <a:schemeClr val="accent1">
              <a:alpha val="2942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선"/>
          <p:cNvSpPr/>
          <p:nvPr/>
        </p:nvSpPr>
        <p:spPr>
          <a:xfrm flipV="1">
            <a:off x="3009436" y="3741009"/>
            <a:ext cx="454093" cy="27963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현재 사용자가 접속중인 IP가…"/>
          <p:cNvSpPr txBox="1"/>
          <p:nvPr/>
        </p:nvSpPr>
        <p:spPr>
          <a:xfrm>
            <a:off x="1127963" y="6622941"/>
            <a:ext cx="378927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현재 사용자가 접속중인 IP가 </a:t>
            </a:r>
          </a:p>
          <a:p>
            <a:pPr>
              <a:def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관리자에 허용되는 IP인지 판단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3"/>
      <p:bldP build="whole" bldLvl="1" animBg="1" rev="0" advAuto="0" spid="196" grpId="1"/>
      <p:bldP build="whole" bldLvl="1" animBg="1" rev="0" advAuto="0" spid="194" grpId="4"/>
      <p:bldP build="whole" bldLvl="1" animBg="1" rev="0" advAuto="0" spid="197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