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2" r:id="rId1"/>
    <p:sldMasterId id="2147483703" r:id="rId2"/>
  </p:sldMasterIdLst>
  <p:notesMasterIdLst>
    <p:notesMasterId r:id="rId19"/>
  </p:notesMasterIdLst>
  <p:sldIdLst>
    <p:sldId id="256" r:id="rId3"/>
    <p:sldId id="257" r:id="rId4"/>
    <p:sldId id="261" r:id="rId5"/>
    <p:sldId id="345" r:id="rId6"/>
    <p:sldId id="350" r:id="rId7"/>
    <p:sldId id="346" r:id="rId8"/>
    <p:sldId id="348" r:id="rId9"/>
    <p:sldId id="273" r:id="rId10"/>
    <p:sldId id="347" r:id="rId11"/>
    <p:sldId id="353" r:id="rId12"/>
    <p:sldId id="258" r:id="rId13"/>
    <p:sldId id="260" r:id="rId14"/>
    <p:sldId id="274" r:id="rId15"/>
    <p:sldId id="352" r:id="rId16"/>
    <p:sldId id="351" r:id="rId17"/>
    <p:sldId id="34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B9692A-F432-0347-977C-50EF37239A6F}" v="174" dt="2024-08-01T22:42:05.618"/>
  </p1510:revLst>
</p1510:revInfo>
</file>

<file path=ppt/tableStyles.xml><?xml version="1.0" encoding="utf-8"?>
<a:tblStyleLst xmlns:a="http://schemas.openxmlformats.org/drawingml/2006/main" def="{9A4628EB-1EA9-4490-B3FB-0426E776C47E}">
  <a:tblStyle styleId="{9A4628EB-1EA9-4490-B3FB-0426E776C4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/>
    <p:restoredTop sz="94830"/>
  </p:normalViewPr>
  <p:slideViewPr>
    <p:cSldViewPr snapToGrid="0">
      <p:cViewPr varScale="1">
        <p:scale>
          <a:sx n="156" d="100"/>
          <a:sy n="156" d="100"/>
        </p:scale>
        <p:origin x="102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Heading font: </a:t>
            </a:r>
            <a:r>
              <a:rPr lang="en-US" dirty="0" err="1"/>
              <a:t>playfair</a:t>
            </a:r>
            <a:r>
              <a:rPr lang="en-US" dirty="0"/>
              <a:t> display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Body font: </a:t>
            </a:r>
            <a:r>
              <a:rPr lang="en-US" dirty="0" err="1"/>
              <a:t>montesserant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8a2bc4f44_0_40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48a2bc4f44_0_40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387e4aa072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387e4aa072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2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387e4aa072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387e4aa072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37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97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9" name="Google Shape;8799;g2c8c4684a4f_1_13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0" name="Google Shape;8800;g2c8c4684a4f_1_13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0300" y="0"/>
            <a:ext cx="52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26275" y="1332150"/>
            <a:ext cx="3900600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26275" y="2914050"/>
            <a:ext cx="3904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67500" y="539400"/>
            <a:ext cx="7809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203425"/>
            <a:ext cx="77175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-28710"/>
            <a:ext cx="9144000" cy="5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0" y="4600710"/>
            <a:ext cx="9144000" cy="5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9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/>
          <p:nvPr/>
        </p:nvSpPr>
        <p:spPr>
          <a:xfrm>
            <a:off x="2275" y="-6400"/>
            <a:ext cx="323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0"/>
          <p:cNvSpPr/>
          <p:nvPr/>
        </p:nvSpPr>
        <p:spPr>
          <a:xfrm>
            <a:off x="5896500" y="-6400"/>
            <a:ext cx="324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"/>
          <p:cNvSpPr/>
          <p:nvPr/>
        </p:nvSpPr>
        <p:spPr>
          <a:xfrm>
            <a:off x="713225" y="539500"/>
            <a:ext cx="77175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title"/>
          </p:nvPr>
        </p:nvSpPr>
        <p:spPr>
          <a:xfrm>
            <a:off x="1851825" y="1267875"/>
            <a:ext cx="5447100" cy="21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13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3" name="Google Shape;143;p30"/>
          <p:cNvSpPr txBox="1">
            <a:spLocks noGrp="1"/>
          </p:cNvSpPr>
          <p:nvPr>
            <p:ph type="subTitle" idx="1"/>
          </p:nvPr>
        </p:nvSpPr>
        <p:spPr>
          <a:xfrm>
            <a:off x="1848450" y="3187125"/>
            <a:ext cx="54471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2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/>
          <p:nvPr/>
        </p:nvSpPr>
        <p:spPr>
          <a:xfrm>
            <a:off x="0" y="0"/>
            <a:ext cx="2461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1"/>
          <p:cNvSpPr/>
          <p:nvPr/>
        </p:nvSpPr>
        <p:spPr>
          <a:xfrm flipH="1">
            <a:off x="2326200" y="1459050"/>
            <a:ext cx="6817800" cy="222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2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/>
          <p:nvPr/>
        </p:nvSpPr>
        <p:spPr>
          <a:xfrm flipH="1">
            <a:off x="177" y="0"/>
            <a:ext cx="4846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2"/>
          <p:cNvSpPr/>
          <p:nvPr/>
        </p:nvSpPr>
        <p:spPr>
          <a:xfrm flipH="1">
            <a:off x="8406475" y="0"/>
            <a:ext cx="737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>
            <a:spLocks noGrp="1"/>
          </p:cNvSpPr>
          <p:nvPr>
            <p:ph type="subTitle" idx="1"/>
          </p:nvPr>
        </p:nvSpPr>
        <p:spPr>
          <a:xfrm>
            <a:off x="2780375" y="1687175"/>
            <a:ext cx="18588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9" name="Google Shape;199;p39"/>
          <p:cNvSpPr txBox="1">
            <a:spLocks noGrp="1"/>
          </p:cNvSpPr>
          <p:nvPr>
            <p:ph type="subTitle" idx="2"/>
          </p:nvPr>
        </p:nvSpPr>
        <p:spPr>
          <a:xfrm>
            <a:off x="4739163" y="1615628"/>
            <a:ext cx="23145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39"/>
          <p:cNvSpPr/>
          <p:nvPr/>
        </p:nvSpPr>
        <p:spPr>
          <a:xfrm>
            <a:off x="0" y="-22125"/>
            <a:ext cx="9162000" cy="5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9"/>
          <p:cNvSpPr/>
          <p:nvPr/>
        </p:nvSpPr>
        <p:spPr>
          <a:xfrm>
            <a:off x="0" y="4572000"/>
            <a:ext cx="9162000" cy="5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9"/>
          <p:cNvSpPr txBox="1">
            <a:spLocks noGrp="1"/>
          </p:cNvSpPr>
          <p:nvPr>
            <p:ph type="subTitle" idx="3"/>
          </p:nvPr>
        </p:nvSpPr>
        <p:spPr>
          <a:xfrm>
            <a:off x="2780375" y="3759850"/>
            <a:ext cx="18588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3" name="Google Shape;203;p39"/>
          <p:cNvSpPr txBox="1">
            <a:spLocks noGrp="1"/>
          </p:cNvSpPr>
          <p:nvPr>
            <p:ph type="subTitle" idx="4"/>
          </p:nvPr>
        </p:nvSpPr>
        <p:spPr>
          <a:xfrm>
            <a:off x="4739163" y="3688303"/>
            <a:ext cx="23145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subTitle" idx="5"/>
          </p:nvPr>
        </p:nvSpPr>
        <p:spPr>
          <a:xfrm>
            <a:off x="2780375" y="2723513"/>
            <a:ext cx="18588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5" name="Google Shape;205;p39"/>
          <p:cNvSpPr txBox="1">
            <a:spLocks noGrp="1"/>
          </p:cNvSpPr>
          <p:nvPr>
            <p:ph type="subTitle" idx="6"/>
          </p:nvPr>
        </p:nvSpPr>
        <p:spPr>
          <a:xfrm>
            <a:off x="4739163" y="2651966"/>
            <a:ext cx="23145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6" name="Google Shape;206;p39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907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4B08-D8EE-5059-89F6-F3D10B1E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3BB-0580-66F2-A4BE-2A551A474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B403E-5577-D3ED-0F31-7A5770C2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373B-C88C-4740-A49E-B50B1E63590D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679F5-E10E-60D0-6312-29F2C3E0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4600-06EE-D990-8123-2AB63990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AF70-C315-8645-86C1-CBCA8B48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1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30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76" r:id="rId5"/>
    <p:sldLayoutId id="2147483697" r:id="rId6"/>
    <p:sldLayoutId id="2147483698" r:id="rId7"/>
    <p:sldLayoutId id="2147483704" r:id="rId8"/>
    <p:sldLayoutId id="214748371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24" name="Google Shape;324;p5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>
            <a:spLocks noGrp="1"/>
          </p:cNvSpPr>
          <p:nvPr>
            <p:ph type="ctrTitle"/>
          </p:nvPr>
        </p:nvSpPr>
        <p:spPr>
          <a:xfrm>
            <a:off x="4065814" y="1332150"/>
            <a:ext cx="4931229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Communicating Your Science</a:t>
            </a:r>
            <a:endParaRPr dirty="0"/>
          </a:p>
        </p:txBody>
      </p:sp>
      <p:sp>
        <p:nvSpPr>
          <p:cNvPr id="338" name="Google Shape;338;p57"/>
          <p:cNvSpPr txBox="1">
            <a:spLocks noGrp="1"/>
          </p:cNvSpPr>
          <p:nvPr>
            <p:ph type="subTitle" idx="1"/>
          </p:nvPr>
        </p:nvSpPr>
        <p:spPr>
          <a:xfrm>
            <a:off x="4526275" y="2914050"/>
            <a:ext cx="3904500" cy="857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Colors of the Brain Workshop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August 1, 2024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Lauren! </a:t>
            </a:r>
            <a:endParaRPr dirty="0"/>
          </a:p>
        </p:txBody>
      </p:sp>
      <p:pic>
        <p:nvPicPr>
          <p:cNvPr id="1026" name="Picture 2" descr="Science Communication Is How Society Talks About Science” - ALLEA">
            <a:extLst>
              <a:ext uri="{FF2B5EF4-FFF2-40B4-BE49-F238E27FC236}">
                <a16:creationId xmlns:a16="http://schemas.microsoft.com/office/drawing/2014/main" id="{9C9758BF-21E7-A743-E59C-AA3BC324F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2412"/>
            <a:ext cx="3904500" cy="205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15DCD5-7EC3-5610-8F44-933EA34A316E}"/>
              </a:ext>
            </a:extLst>
          </p:cNvPr>
          <p:cNvSpPr txBox="1"/>
          <p:nvPr/>
        </p:nvSpPr>
        <p:spPr>
          <a:xfrm>
            <a:off x="1" y="3618011"/>
            <a:ext cx="3904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Science Communication is How Society Talks About Science. </a:t>
            </a:r>
            <a:r>
              <a:rPr lang="en-US" sz="900" i="1" dirty="0" err="1"/>
              <a:t>Allea</a:t>
            </a:r>
            <a:r>
              <a:rPr lang="en-US" sz="900" i="1" dirty="0"/>
              <a:t>—All European Academies.</a:t>
            </a:r>
            <a:r>
              <a:rPr lang="en-US" sz="900" dirty="0"/>
              <a:t> https://</a:t>
            </a:r>
            <a:r>
              <a:rPr lang="en-US" sz="900" dirty="0" err="1"/>
              <a:t>allea.org</a:t>
            </a:r>
            <a:r>
              <a:rPr lang="en-US" sz="900" dirty="0"/>
              <a:t>/</a:t>
            </a:r>
            <a:r>
              <a:rPr lang="en-US" sz="900" dirty="0" err="1"/>
              <a:t>massimiano</a:t>
            </a:r>
            <a:r>
              <a:rPr lang="en-US" sz="900" dirty="0"/>
              <a:t>-</a:t>
            </a:r>
            <a:r>
              <a:rPr lang="en-US" sz="900" dirty="0" err="1"/>
              <a:t>bucchi</a:t>
            </a:r>
            <a:r>
              <a:rPr lang="en-US" sz="900" dirty="0"/>
              <a:t>-science-communication/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B2FA-7854-6D02-FF53-010AF0DA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134138"/>
            <a:ext cx="7717500" cy="1123411"/>
          </a:xfrm>
        </p:spPr>
        <p:txBody>
          <a:bodyPr/>
          <a:lstStyle/>
          <a:p>
            <a:r>
              <a:rPr lang="en-US" sz="6600" dirty="0"/>
              <a:t>Example Slides</a:t>
            </a:r>
          </a:p>
        </p:txBody>
      </p:sp>
    </p:spTree>
    <p:extLst>
      <p:ext uri="{BB962C8B-B14F-4D97-AF65-F5344CB8AC3E}">
        <p14:creationId xmlns:p14="http://schemas.microsoft.com/office/powerpoint/2010/main" val="59946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15F7-C3E3-25ED-1480-3AF2069D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903" y="1513033"/>
            <a:ext cx="6092191" cy="99417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6600" spc="225" dirty="0">
                <a:latin typeface="Playfair Display" pitchFamily="2" charset="77"/>
              </a:rPr>
              <a:t>Big Question: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7570D-31E0-4789-75C4-2FF282E8B50D}"/>
              </a:ext>
            </a:extLst>
          </p:cNvPr>
          <p:cNvSpPr txBox="1"/>
          <p:nvPr/>
        </p:nvSpPr>
        <p:spPr>
          <a:xfrm>
            <a:off x="946396" y="2942889"/>
            <a:ext cx="72512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itchFamily="2" charset="77"/>
              </a:rPr>
              <a:t>Is there a compartmentalization component to RNA damage and RBP dysfunction in ALS?</a:t>
            </a:r>
          </a:p>
        </p:txBody>
      </p:sp>
    </p:spTree>
    <p:extLst>
      <p:ext uri="{BB962C8B-B14F-4D97-AF65-F5344CB8AC3E}">
        <p14:creationId xmlns:p14="http://schemas.microsoft.com/office/powerpoint/2010/main" val="401678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556B-2E6C-AE2F-79C8-0F51670F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367"/>
            <a:ext cx="7886700" cy="994172"/>
          </a:xfrm>
        </p:spPr>
        <p:txBody>
          <a:bodyPr/>
          <a:lstStyle/>
          <a:p>
            <a:pPr algn="ctr"/>
            <a:r>
              <a:rPr lang="en-US" dirty="0">
                <a:latin typeface="Playfair Display" pitchFamily="2" charset="77"/>
              </a:rPr>
              <a:t>Neuronal Compartments to Study</a:t>
            </a:r>
          </a:p>
        </p:txBody>
      </p:sp>
      <p:pic>
        <p:nvPicPr>
          <p:cNvPr id="5" name="Content Placeholder 4" descr="A close-up of a brain&#10;&#10;Description automatically generated">
            <a:extLst>
              <a:ext uri="{FF2B5EF4-FFF2-40B4-BE49-F238E27FC236}">
                <a16:creationId xmlns:a16="http://schemas.microsoft.com/office/drawing/2014/main" id="{0B87DC03-4102-19D0-DB6E-30142DF1A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647" y="1177199"/>
            <a:ext cx="4586707" cy="3748935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046ACBB-7C14-7F25-7A3F-1A16F56A394A}"/>
              </a:ext>
            </a:extLst>
          </p:cNvPr>
          <p:cNvGrpSpPr/>
          <p:nvPr/>
        </p:nvGrpSpPr>
        <p:grpSpPr>
          <a:xfrm>
            <a:off x="540328" y="1613647"/>
            <a:ext cx="2452988" cy="2084075"/>
            <a:chOff x="540327" y="1613647"/>
            <a:chExt cx="2452988" cy="20840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B7C5C6-65CB-07EA-DEBA-F05DC015CEA6}"/>
                </a:ext>
              </a:extLst>
            </p:cNvPr>
            <p:cNvSpPr txBox="1"/>
            <p:nvPr/>
          </p:nvSpPr>
          <p:spPr>
            <a:xfrm>
              <a:off x="540327" y="1840024"/>
              <a:ext cx="1487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876ECC"/>
                  </a:solidFill>
                  <a:latin typeface="Montserrat" pitchFamily="2" charset="77"/>
                </a:rPr>
                <a:t>1. dendrites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7F55664-747A-693D-D1E4-2386090285AD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2028235" y="1613647"/>
              <a:ext cx="965080" cy="411043"/>
            </a:xfrm>
            <a:prstGeom prst="straightConnector1">
              <a:avLst/>
            </a:prstGeom>
            <a:ln>
              <a:solidFill>
                <a:srgbClr val="876E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8DB5E92-C3FD-B4CA-B3E4-321037933BB1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028235" y="2024690"/>
              <a:ext cx="965080" cy="1673031"/>
            </a:xfrm>
            <a:prstGeom prst="straightConnector1">
              <a:avLst/>
            </a:prstGeom>
            <a:ln>
              <a:solidFill>
                <a:srgbClr val="876E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751AF8-CDE2-E046-DB64-2C7B32689FB6}"/>
              </a:ext>
            </a:extLst>
          </p:cNvPr>
          <p:cNvGrpSpPr/>
          <p:nvPr/>
        </p:nvGrpSpPr>
        <p:grpSpPr>
          <a:xfrm>
            <a:off x="4881283" y="1840025"/>
            <a:ext cx="3330641" cy="2242504"/>
            <a:chOff x="4881281" y="1840024"/>
            <a:chExt cx="3330641" cy="224250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D19B24-C0BB-4CA1-62EF-EB7949C5935B}"/>
                </a:ext>
              </a:extLst>
            </p:cNvPr>
            <p:cNvSpPr txBox="1"/>
            <p:nvPr/>
          </p:nvSpPr>
          <p:spPr>
            <a:xfrm>
              <a:off x="7227357" y="1840024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D36762"/>
                  </a:solidFill>
                  <a:latin typeface="Montserrat" pitchFamily="2" charset="77"/>
                </a:rPr>
                <a:t>3. axon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5687C93-F7A6-55B8-22CF-7E1BE6234DF3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5026510" y="2024690"/>
              <a:ext cx="2200847" cy="161582"/>
            </a:xfrm>
            <a:prstGeom prst="straightConnector1">
              <a:avLst/>
            </a:prstGeom>
            <a:ln>
              <a:solidFill>
                <a:srgbClr val="D367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1B4C78F-881B-77C6-5D8F-2A6B570751B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4881281" y="2024690"/>
              <a:ext cx="2346076" cy="2057838"/>
            </a:xfrm>
            <a:prstGeom prst="straightConnector1">
              <a:avLst/>
            </a:prstGeom>
            <a:ln>
              <a:solidFill>
                <a:srgbClr val="D367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48130F-DAE8-5F60-139B-EE11AEE95A6D}"/>
              </a:ext>
            </a:extLst>
          </p:cNvPr>
          <p:cNvGrpSpPr/>
          <p:nvPr/>
        </p:nvGrpSpPr>
        <p:grpSpPr>
          <a:xfrm>
            <a:off x="540327" y="2397937"/>
            <a:ext cx="3190159" cy="1827809"/>
            <a:chOff x="540326" y="2397938"/>
            <a:chExt cx="3190159" cy="182780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681244-D2B1-D616-1DEF-6E75512E5FC3}"/>
                </a:ext>
              </a:extLst>
            </p:cNvPr>
            <p:cNvSpPr txBox="1"/>
            <p:nvPr/>
          </p:nvSpPr>
          <p:spPr>
            <a:xfrm>
              <a:off x="540326" y="3579415"/>
              <a:ext cx="10305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60BF71"/>
                  </a:solidFill>
                  <a:latin typeface="Montserrat" pitchFamily="2" charset="77"/>
                </a:rPr>
                <a:t>2. </a:t>
              </a:r>
              <a:r>
                <a:rPr lang="en-US" sz="1800" dirty="0">
                  <a:solidFill>
                    <a:srgbClr val="5FBF71"/>
                  </a:solidFill>
                  <a:latin typeface="Montserrat" pitchFamily="2" charset="77"/>
                </a:rPr>
                <a:t>soma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F4B1E5B-2D08-BE87-2E04-387043A27FBB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570843" y="2397938"/>
              <a:ext cx="2159642" cy="1504643"/>
            </a:xfrm>
            <a:prstGeom prst="straightConnector1">
              <a:avLst/>
            </a:prstGeom>
            <a:ln>
              <a:solidFill>
                <a:srgbClr val="60BF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C7D546D-3C91-AC59-010A-AABD4E8327FA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1570843" y="3902581"/>
              <a:ext cx="1485945" cy="245264"/>
            </a:xfrm>
            <a:prstGeom prst="straightConnector1">
              <a:avLst/>
            </a:prstGeom>
            <a:ln>
              <a:solidFill>
                <a:srgbClr val="60BF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CE6A7F-39C8-BB2A-7EB7-FA4ED409862D}"/>
              </a:ext>
            </a:extLst>
          </p:cNvPr>
          <p:cNvGrpSpPr/>
          <p:nvPr/>
        </p:nvGrpSpPr>
        <p:grpSpPr>
          <a:xfrm>
            <a:off x="5818271" y="2670585"/>
            <a:ext cx="3161675" cy="1500342"/>
            <a:chOff x="5812230" y="2670585"/>
            <a:chExt cx="3462561" cy="150034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6E2774-48B0-5D6E-9296-BC51E6993E1F}"/>
                </a:ext>
              </a:extLst>
            </p:cNvPr>
            <p:cNvSpPr txBox="1"/>
            <p:nvPr/>
          </p:nvSpPr>
          <p:spPr>
            <a:xfrm>
              <a:off x="7157842" y="3524596"/>
              <a:ext cx="2116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6D97B3"/>
                  </a:solidFill>
                  <a:latin typeface="Montserrat" pitchFamily="2" charset="77"/>
                </a:rPr>
                <a:t>4. Pre-synaptic terminal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1C9F214-11EF-92F0-F579-2E1F42D340ED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5812230" y="2670585"/>
              <a:ext cx="1345612" cy="1177177"/>
            </a:xfrm>
            <a:prstGeom prst="straightConnector1">
              <a:avLst/>
            </a:prstGeom>
            <a:ln>
              <a:solidFill>
                <a:srgbClr val="6D97B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25FDF7A-AEB2-FEFA-CD9F-79E66D0969C1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6775361" y="3847762"/>
              <a:ext cx="382480" cy="118539"/>
            </a:xfrm>
            <a:prstGeom prst="straightConnector1">
              <a:avLst/>
            </a:prstGeom>
            <a:ln>
              <a:solidFill>
                <a:srgbClr val="6D97B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D573AFB-153F-3B2F-0365-68916A7E3BBC}"/>
              </a:ext>
            </a:extLst>
          </p:cNvPr>
          <p:cNvSpPr txBox="1"/>
          <p:nvPr/>
        </p:nvSpPr>
        <p:spPr>
          <a:xfrm>
            <a:off x="4034318" y="2433251"/>
            <a:ext cx="12522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ontserrat" pitchFamily="2" charset="77"/>
              </a:rPr>
              <a:t>Cortical Neuron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5563CA-BF53-A090-3923-CF08DA9089B5}"/>
              </a:ext>
            </a:extLst>
          </p:cNvPr>
          <p:cNvSpPr txBox="1"/>
          <p:nvPr/>
        </p:nvSpPr>
        <p:spPr>
          <a:xfrm>
            <a:off x="4112993" y="4145419"/>
            <a:ext cx="1140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ontserrat" pitchFamily="2" charset="77"/>
              </a:rPr>
              <a:t>Motor Neuron</a:t>
            </a:r>
          </a:p>
        </p:txBody>
      </p:sp>
    </p:spTree>
    <p:extLst>
      <p:ext uri="{BB962C8B-B14F-4D97-AF65-F5344CB8AC3E}">
        <p14:creationId xmlns:p14="http://schemas.microsoft.com/office/powerpoint/2010/main" val="180599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8D9C663-178D-4D63-ED61-9B5903471A5C}"/>
              </a:ext>
            </a:extLst>
          </p:cNvPr>
          <p:cNvGrpSpPr/>
          <p:nvPr/>
        </p:nvGrpSpPr>
        <p:grpSpPr>
          <a:xfrm>
            <a:off x="3840481" y="3624234"/>
            <a:ext cx="3274883" cy="1449873"/>
            <a:chOff x="4250744" y="4852244"/>
            <a:chExt cx="4366511" cy="1933164"/>
          </a:xfrm>
        </p:grpSpPr>
        <p:pic>
          <p:nvPicPr>
            <p:cNvPr id="25" name="Picture 24" descr="A cartoon of a plant&#10;&#10;Description automatically generated">
              <a:extLst>
                <a:ext uri="{FF2B5EF4-FFF2-40B4-BE49-F238E27FC236}">
                  <a16:creationId xmlns:a16="http://schemas.microsoft.com/office/drawing/2014/main" id="{FEC1BE0F-300C-2D3A-0781-B386CCFEB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27" t="10991" b="4343"/>
            <a:stretch/>
          </p:blipFill>
          <p:spPr>
            <a:xfrm>
              <a:off x="4250744" y="5174093"/>
              <a:ext cx="4366511" cy="161131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AAEE43-2CCB-7EBB-89C7-7C757F5FB728}"/>
                </a:ext>
              </a:extLst>
            </p:cNvPr>
            <p:cNvSpPr txBox="1"/>
            <p:nvPr/>
          </p:nvSpPr>
          <p:spPr>
            <a:xfrm>
              <a:off x="4791159" y="4852244"/>
              <a:ext cx="577509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Montserrat" pitchFamily="2" charset="77"/>
                </a:rPr>
                <a:t>POI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3ED7EF-E31A-B6B7-658A-8F961F4C46B0}"/>
                </a:ext>
              </a:extLst>
            </p:cNvPr>
            <p:cNvSpPr txBox="1"/>
            <p:nvPr/>
          </p:nvSpPr>
          <p:spPr>
            <a:xfrm>
              <a:off x="7093235" y="4852245"/>
              <a:ext cx="124649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atin typeface="Montserrat" pitchFamily="2" charset="77"/>
                </a:rPr>
                <a:t>SuperNova</a:t>
              </a:r>
              <a:endParaRPr lang="en-US" sz="1050" dirty="0">
                <a:latin typeface="Montserrat" pitchFamily="2" charset="77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64C651-192A-7683-B401-1558B428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35345"/>
            <a:ext cx="7886700" cy="994172"/>
          </a:xfrm>
        </p:spPr>
        <p:txBody>
          <a:bodyPr/>
          <a:lstStyle/>
          <a:p>
            <a:pPr algn="ctr"/>
            <a:r>
              <a:rPr lang="en-US" dirty="0">
                <a:latin typeface="Playfair Display" pitchFamily="2" charset="77"/>
              </a:rPr>
              <a:t>Creation of a </a:t>
            </a:r>
            <a:r>
              <a:rPr lang="en-US" dirty="0" err="1">
                <a:latin typeface="Playfair Display" pitchFamily="2" charset="77"/>
              </a:rPr>
              <a:t>SuperNova</a:t>
            </a:r>
            <a:r>
              <a:rPr lang="en-US" dirty="0">
                <a:latin typeface="Playfair Display" pitchFamily="2" charset="77"/>
              </a:rPr>
              <a:t> Fusion Protein</a:t>
            </a:r>
          </a:p>
        </p:txBody>
      </p:sp>
      <p:pic>
        <p:nvPicPr>
          <p:cNvPr id="5" name="Content Placeholder 4" descr="A black circle with a red stripe&#10;&#10;Description automatically generated">
            <a:extLst>
              <a:ext uri="{FF2B5EF4-FFF2-40B4-BE49-F238E27FC236}">
                <a16:creationId xmlns:a16="http://schemas.microsoft.com/office/drawing/2014/main" id="{42AA81BA-2A00-5C8E-928E-437A71C7B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5944" y="1456786"/>
            <a:ext cx="2136403" cy="19695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5D7F65-C60E-075F-6C37-5BDD6650A532}"/>
              </a:ext>
            </a:extLst>
          </p:cNvPr>
          <p:cNvSpPr txBox="1"/>
          <p:nvPr/>
        </p:nvSpPr>
        <p:spPr>
          <a:xfrm>
            <a:off x="2855825" y="746148"/>
            <a:ext cx="34323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Playfair Display" pitchFamily="2" charset="77"/>
              </a:rPr>
              <a:t>A Method for Localizing </a:t>
            </a:r>
            <a:r>
              <a:rPr lang="en-US" sz="1050" dirty="0" err="1">
                <a:latin typeface="Playfair Display" pitchFamily="2" charset="77"/>
              </a:rPr>
              <a:t>SuperNova</a:t>
            </a:r>
            <a:r>
              <a:rPr lang="en-US" sz="1050" dirty="0">
                <a:latin typeface="Playfair Display" pitchFamily="2" charset="77"/>
              </a:rPr>
              <a:t> to Compartments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F94556-0F31-A70B-C28E-3123C63F628A}"/>
              </a:ext>
            </a:extLst>
          </p:cNvPr>
          <p:cNvGrpSpPr/>
          <p:nvPr/>
        </p:nvGrpSpPr>
        <p:grpSpPr>
          <a:xfrm>
            <a:off x="1" y="3800624"/>
            <a:ext cx="3913094" cy="1296568"/>
            <a:chOff x="0" y="5036910"/>
            <a:chExt cx="4852237" cy="17287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EBF7A1-5E9A-A493-3D02-E45362306DDF}"/>
                </a:ext>
              </a:extLst>
            </p:cNvPr>
            <p:cNvSpPr txBox="1"/>
            <p:nvPr/>
          </p:nvSpPr>
          <p:spPr>
            <a:xfrm>
              <a:off x="0" y="5036910"/>
              <a:ext cx="4249271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Montserrat" pitchFamily="2" charset="77"/>
                </a:rPr>
                <a:t>There are plenty of proteins that strictly go to each compartment: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D5A72A-9009-8869-030D-0A09889BB86C}"/>
                </a:ext>
              </a:extLst>
            </p:cNvPr>
            <p:cNvSpPr txBox="1"/>
            <p:nvPr/>
          </p:nvSpPr>
          <p:spPr>
            <a:xfrm>
              <a:off x="144369" y="5657671"/>
              <a:ext cx="4707868" cy="110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buAutoNum type="arabicPeriod"/>
              </a:pPr>
              <a:r>
                <a:rPr lang="en-US" sz="1200" dirty="0">
                  <a:solidFill>
                    <a:srgbClr val="876ECC"/>
                  </a:solidFill>
                  <a:latin typeface="Montserrat" pitchFamily="2" charset="77"/>
                </a:rPr>
                <a:t>PSD95 </a:t>
              </a:r>
              <a:r>
                <a:rPr lang="en-US" sz="1200" dirty="0">
                  <a:solidFill>
                    <a:srgbClr val="876ECC"/>
                  </a:solidFill>
                  <a:latin typeface="Montserrat" pitchFamily="2" charset="77"/>
                  <a:sym typeface="Wingdings" pitchFamily="2" charset="2"/>
                </a:rPr>
                <a:t> </a:t>
              </a:r>
              <a:r>
                <a:rPr lang="en-US" sz="1200" dirty="0">
                  <a:solidFill>
                    <a:srgbClr val="876ECC"/>
                  </a:solidFill>
                  <a:latin typeface="Montserrat" pitchFamily="2" charset="77"/>
                </a:rPr>
                <a:t>Dendrites</a:t>
              </a:r>
            </a:p>
            <a:p>
              <a:pPr marL="257175" indent="-257175">
                <a:buAutoNum type="arabicPeriod"/>
              </a:pPr>
              <a:r>
                <a:rPr lang="en-US" sz="1200" dirty="0">
                  <a:solidFill>
                    <a:srgbClr val="5FBF71"/>
                  </a:solidFill>
                  <a:latin typeface="Montserrat" pitchFamily="2" charset="77"/>
                </a:rPr>
                <a:t>Soma</a:t>
              </a:r>
            </a:p>
            <a:p>
              <a:pPr marL="257175" indent="-257175">
                <a:buAutoNum type="arabicPeriod"/>
              </a:pPr>
              <a:r>
                <a:rPr lang="en-US" sz="1200" dirty="0">
                  <a:solidFill>
                    <a:srgbClr val="D36762"/>
                  </a:solidFill>
                  <a:latin typeface="Montserrat" pitchFamily="2" charset="77"/>
                </a:rPr>
                <a:t>Actin </a:t>
              </a:r>
              <a:r>
                <a:rPr lang="en-US" sz="1200" dirty="0">
                  <a:solidFill>
                    <a:srgbClr val="D36762"/>
                  </a:solidFill>
                  <a:latin typeface="Montserrat" pitchFamily="2" charset="77"/>
                  <a:sym typeface="Wingdings" pitchFamily="2" charset="2"/>
                </a:rPr>
                <a:t> </a:t>
              </a:r>
              <a:r>
                <a:rPr lang="en-US" sz="1200" dirty="0">
                  <a:solidFill>
                    <a:srgbClr val="D36762"/>
                  </a:solidFill>
                  <a:latin typeface="Montserrat" pitchFamily="2" charset="77"/>
                </a:rPr>
                <a:t>Axon</a:t>
              </a:r>
            </a:p>
            <a:p>
              <a:pPr marL="257175" indent="-257175">
                <a:buAutoNum type="arabicPeriod"/>
              </a:pPr>
              <a:r>
                <a:rPr lang="en-US" sz="1200" dirty="0" err="1">
                  <a:solidFill>
                    <a:srgbClr val="6D97B3"/>
                  </a:solidFill>
                  <a:latin typeface="Montserrat" pitchFamily="2" charset="77"/>
                </a:rPr>
                <a:t>Synaptobrevin</a:t>
              </a:r>
              <a:r>
                <a:rPr lang="en-US" sz="1200" dirty="0">
                  <a:solidFill>
                    <a:srgbClr val="6D97B3"/>
                  </a:solidFill>
                  <a:latin typeface="Montserrat" pitchFamily="2" charset="77"/>
                </a:rPr>
                <a:t> </a:t>
              </a:r>
              <a:r>
                <a:rPr lang="en-US" sz="1200" dirty="0">
                  <a:solidFill>
                    <a:srgbClr val="6D97B3"/>
                  </a:solidFill>
                  <a:latin typeface="Montserrat" pitchFamily="2" charset="77"/>
                  <a:sym typeface="Wingdings" pitchFamily="2" charset="2"/>
                </a:rPr>
                <a:t> </a:t>
              </a:r>
              <a:r>
                <a:rPr lang="en-US" sz="1200" dirty="0">
                  <a:solidFill>
                    <a:srgbClr val="6D97B3"/>
                  </a:solidFill>
                  <a:latin typeface="Montserrat" pitchFamily="2" charset="77"/>
                </a:rPr>
                <a:t>Pre-synaptic Terminal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41489BB-202D-C329-A809-B6FB7C40816C}"/>
              </a:ext>
            </a:extLst>
          </p:cNvPr>
          <p:cNvSpPr txBox="1"/>
          <p:nvPr/>
        </p:nvSpPr>
        <p:spPr>
          <a:xfrm>
            <a:off x="6923799" y="2158848"/>
            <a:ext cx="15808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" pitchFamily="2" charset="77"/>
              </a:rPr>
              <a:t>POI - </a:t>
            </a:r>
            <a:r>
              <a:rPr lang="en-US" sz="1050" dirty="0" err="1">
                <a:latin typeface="Montserrat" pitchFamily="2" charset="77"/>
              </a:rPr>
              <a:t>SuperNova</a:t>
            </a:r>
            <a:r>
              <a:rPr lang="en-US" sz="1050" dirty="0">
                <a:latin typeface="Montserrat" pitchFamily="2" charset="77"/>
              </a:rPr>
              <a:t> Fusion Plasmid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0F1942-0E74-3C1E-BB62-01E57AB02BA3}"/>
              </a:ext>
            </a:extLst>
          </p:cNvPr>
          <p:cNvCxnSpPr/>
          <p:nvPr/>
        </p:nvCxnSpPr>
        <p:spPr>
          <a:xfrm>
            <a:off x="4974977" y="2441564"/>
            <a:ext cx="13473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179916-CB92-B879-01F0-EAA22D40FBF2}"/>
              </a:ext>
            </a:extLst>
          </p:cNvPr>
          <p:cNvGrpSpPr/>
          <p:nvPr/>
        </p:nvGrpSpPr>
        <p:grpSpPr>
          <a:xfrm>
            <a:off x="243602" y="1497127"/>
            <a:ext cx="4125396" cy="1969559"/>
            <a:chOff x="324802" y="1996169"/>
            <a:chExt cx="5500528" cy="2626078"/>
          </a:xfrm>
        </p:grpSpPr>
        <p:pic>
          <p:nvPicPr>
            <p:cNvPr id="13" name="Picture 12" descr="A black circle with a white background&#10;&#10;Description automatically generated">
              <a:extLst>
                <a:ext uri="{FF2B5EF4-FFF2-40B4-BE49-F238E27FC236}">
                  <a16:creationId xmlns:a16="http://schemas.microsoft.com/office/drawing/2014/main" id="{DFDE28A3-C7F7-F490-CD27-184CAEB289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569"/>
            <a:stretch/>
          </p:blipFill>
          <p:spPr>
            <a:xfrm>
              <a:off x="838199" y="1996169"/>
              <a:ext cx="4987131" cy="262607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02E3CA-0531-1CAA-548B-4833F9B8D78A}"/>
                </a:ext>
              </a:extLst>
            </p:cNvPr>
            <p:cNvSpPr txBox="1"/>
            <p:nvPr/>
          </p:nvSpPr>
          <p:spPr>
            <a:xfrm>
              <a:off x="3331765" y="2847543"/>
              <a:ext cx="222683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Montserrat" pitchFamily="2" charset="77"/>
                </a:rPr>
                <a:t>Protein of Interest (POI) Plasmid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3909B7-6D7E-8406-8944-D5A6B85D603A}"/>
                </a:ext>
              </a:extLst>
            </p:cNvPr>
            <p:cNvSpPr txBox="1"/>
            <p:nvPr/>
          </p:nvSpPr>
          <p:spPr>
            <a:xfrm>
              <a:off x="324802" y="2266745"/>
              <a:ext cx="179983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latin typeface="Montserrat" pitchFamily="2" charset="77"/>
                </a:rPr>
                <a:t>SuperNova</a:t>
              </a:r>
              <a:r>
                <a:rPr lang="en-US" sz="1050" dirty="0">
                  <a:latin typeface="Montserrat" pitchFamily="2" charset="77"/>
                </a:rPr>
                <a:t> Sequence</a:t>
              </a:r>
            </a:p>
          </p:txBody>
        </p:sp>
        <p:sp>
          <p:nvSpPr>
            <p:cNvPr id="21" name="Plus 20">
              <a:extLst>
                <a:ext uri="{FF2B5EF4-FFF2-40B4-BE49-F238E27FC236}">
                  <a16:creationId xmlns:a16="http://schemas.microsoft.com/office/drawing/2014/main" id="{D63863DF-BFA3-A91C-437A-D5A1082C514F}"/>
                </a:ext>
              </a:extLst>
            </p:cNvPr>
            <p:cNvSpPr/>
            <p:nvPr/>
          </p:nvSpPr>
          <p:spPr>
            <a:xfrm>
              <a:off x="2219833" y="2964963"/>
              <a:ext cx="570155" cy="580913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343287-236F-F940-7D28-4F2BA8262F9F}"/>
              </a:ext>
            </a:extLst>
          </p:cNvPr>
          <p:cNvCxnSpPr>
            <a:cxnSpLocks/>
          </p:cNvCxnSpPr>
          <p:nvPr/>
        </p:nvCxnSpPr>
        <p:spPr>
          <a:xfrm flipH="1">
            <a:off x="7355020" y="3426345"/>
            <a:ext cx="579304" cy="474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78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345C-5A41-B0D0-BC5F-CEC1F2C4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705389"/>
            <a:ext cx="7717500" cy="546000"/>
          </a:xfrm>
        </p:spPr>
        <p:txBody>
          <a:bodyPr/>
          <a:lstStyle/>
          <a:p>
            <a:r>
              <a:rPr lang="en-US" dirty="0"/>
              <a:t>Your Conferences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6B99DA-1395-750A-DA04-5F662647037A}"/>
              </a:ext>
            </a:extLst>
          </p:cNvPr>
          <p:cNvGrpSpPr/>
          <p:nvPr/>
        </p:nvGrpSpPr>
        <p:grpSpPr>
          <a:xfrm>
            <a:off x="0" y="1698171"/>
            <a:ext cx="9144000" cy="2857500"/>
            <a:chOff x="0" y="1698171"/>
            <a:chExt cx="9144000" cy="28575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AA3BB4D-E263-FE29-D2B4-F439D840843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49236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185AEB4-1A30-D327-136E-18B7090EA6C9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1698171"/>
              <a:ext cx="0" cy="28575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78A0448-CDAF-EEB6-FADE-1B8663ACABF8}"/>
              </a:ext>
            </a:extLst>
          </p:cNvPr>
          <p:cNvSpPr txBox="1"/>
          <p:nvPr/>
        </p:nvSpPr>
        <p:spPr>
          <a:xfrm>
            <a:off x="665961" y="1698171"/>
            <a:ext cx="3049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Montserrat" pitchFamily="2" charset="77"/>
              </a:rPr>
              <a:t>Summer Research Conference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3657B9-F86A-DF8F-B450-F72776CA99AD}"/>
              </a:ext>
            </a:extLst>
          </p:cNvPr>
          <p:cNvSpPr txBox="1"/>
          <p:nvPr/>
        </p:nvSpPr>
        <p:spPr>
          <a:xfrm>
            <a:off x="6013859" y="1698171"/>
            <a:ext cx="1731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Montserrat" pitchFamily="2" charset="77"/>
              </a:rPr>
              <a:t>CoB</a:t>
            </a:r>
            <a:r>
              <a:rPr lang="en-US" b="1" dirty="0">
                <a:latin typeface="Montserrat" pitchFamily="2" charset="77"/>
              </a:rPr>
              <a:t> Symposium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78A06C-646E-63B5-F818-A1072001DB81}"/>
              </a:ext>
            </a:extLst>
          </p:cNvPr>
          <p:cNvSpPr txBox="1"/>
          <p:nvPr/>
        </p:nvSpPr>
        <p:spPr>
          <a:xfrm>
            <a:off x="113726" y="2230992"/>
            <a:ext cx="4153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Montserrat" pitchFamily="2" charset="77"/>
              </a:rPr>
              <a:t>10 minutes of presenting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" pitchFamily="2" charset="77"/>
              </a:rPr>
              <a:t>General crowd of people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501646-B559-DE52-6AA0-9EB8B8DFDF13}"/>
              </a:ext>
            </a:extLst>
          </p:cNvPr>
          <p:cNvSpPr txBox="1"/>
          <p:nvPr/>
        </p:nvSpPr>
        <p:spPr>
          <a:xfrm>
            <a:off x="4737208" y="2230992"/>
            <a:ext cx="44067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Montserrat" pitchFamily="2" charset="77"/>
              </a:rPr>
              <a:t>X minutes of presenting 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" pitchFamily="2" charset="77"/>
              </a:rPr>
              <a:t>A more neuroscience focused crowd of people</a:t>
            </a:r>
          </a:p>
          <a:p>
            <a:pPr marL="285750" lvl="1" indent="-285750">
              <a:buFontTx/>
              <a:buChar char="-"/>
            </a:pPr>
            <a:endParaRPr lang="en-US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220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F46F-7580-96A2-953B-E3F292C1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738046"/>
            <a:ext cx="7717500" cy="546000"/>
          </a:xfrm>
        </p:spPr>
        <p:txBody>
          <a:bodyPr/>
          <a:lstStyle/>
          <a:p>
            <a:r>
              <a:rPr lang="en-US" dirty="0"/>
              <a:t>Your Concerns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F6391-7903-2D11-D5E9-B1A7C1A7CE1E}"/>
              </a:ext>
            </a:extLst>
          </p:cNvPr>
          <p:cNvSpPr txBox="1"/>
          <p:nvPr/>
        </p:nvSpPr>
        <p:spPr>
          <a:xfrm>
            <a:off x="1127148" y="2340917"/>
            <a:ext cx="7010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tserrat" pitchFamily="2" charset="77"/>
              </a:rPr>
              <a:t>How in-depth should I go when presenting?</a:t>
            </a:r>
          </a:p>
        </p:txBody>
      </p:sp>
    </p:spTree>
    <p:extLst>
      <p:ext uri="{BB962C8B-B14F-4D97-AF65-F5344CB8AC3E}">
        <p14:creationId xmlns:p14="http://schemas.microsoft.com/office/powerpoint/2010/main" val="21814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2" name="Google Shape;8802;p14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1076" y="2402626"/>
            <a:ext cx="2241848" cy="338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8"/>
          <p:cNvSpPr txBox="1">
            <a:spLocks noGrp="1"/>
          </p:cNvSpPr>
          <p:nvPr>
            <p:ph type="title"/>
          </p:nvPr>
        </p:nvSpPr>
        <p:spPr>
          <a:xfrm>
            <a:off x="667500" y="300289"/>
            <a:ext cx="7809000" cy="957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Why is it important?</a:t>
            </a:r>
            <a:endParaRPr sz="5000" dirty="0"/>
          </a:p>
        </p:txBody>
      </p:sp>
      <p:sp>
        <p:nvSpPr>
          <p:cNvPr id="349" name="Google Shape;349;p58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93C12-F4D6-5825-82C9-BCB150900E51}"/>
              </a:ext>
            </a:extLst>
          </p:cNvPr>
          <p:cNvSpPr txBox="1"/>
          <p:nvPr/>
        </p:nvSpPr>
        <p:spPr>
          <a:xfrm>
            <a:off x="667500" y="1969555"/>
            <a:ext cx="728276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ontserrat" pitchFamily="2" charset="77"/>
              </a:rPr>
              <a:t>Avoids the spread of misinformation!</a:t>
            </a:r>
          </a:p>
          <a:p>
            <a:pPr lvl="8">
              <a:buClr>
                <a:schemeClr val="bg1"/>
              </a:buClr>
              <a:tabLst>
                <a:tab pos="684213" algn="l"/>
              </a:tabLst>
            </a:pPr>
            <a:r>
              <a:rPr lang="en-US" sz="2000" dirty="0">
                <a:solidFill>
                  <a:schemeClr val="bg1"/>
                </a:solidFill>
                <a:latin typeface="Montserrat" pitchFamily="2" charset="77"/>
              </a:rPr>
              <a:t>	(a very real) example: the pandemic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Montserrat" pitchFamily="2" charset="77"/>
            </a:endParaRP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ontserrat" pitchFamily="2" charset="77"/>
              </a:rPr>
              <a:t>People should know what you’re working so hard on!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A40BAED-F200-CAE5-4600-505FA7FA750E}"/>
              </a:ext>
            </a:extLst>
          </p:cNvPr>
          <p:cNvSpPr/>
          <p:nvPr/>
        </p:nvSpPr>
        <p:spPr>
          <a:xfrm>
            <a:off x="1169578" y="2473838"/>
            <a:ext cx="49619" cy="496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 txBox="1">
            <a:spLocks noGrp="1"/>
          </p:cNvSpPr>
          <p:nvPr>
            <p:ph type="title"/>
          </p:nvPr>
        </p:nvSpPr>
        <p:spPr>
          <a:xfrm>
            <a:off x="1579762" y="1267874"/>
            <a:ext cx="5984475" cy="2446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Know your audience and cater to them!</a:t>
            </a:r>
            <a:endParaRPr sz="5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8475D6-52D8-7779-56F5-832CE52E60AB}"/>
              </a:ext>
            </a:extLst>
          </p:cNvPr>
          <p:cNvSpPr/>
          <p:nvPr/>
        </p:nvSpPr>
        <p:spPr>
          <a:xfrm>
            <a:off x="0" y="0"/>
            <a:ext cx="9144000" cy="10241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9DD32-3BEA-679D-FB5F-02BF311168C6}"/>
              </a:ext>
            </a:extLst>
          </p:cNvPr>
          <p:cNvSpPr txBox="1"/>
          <p:nvPr/>
        </p:nvSpPr>
        <p:spPr>
          <a:xfrm>
            <a:off x="545098" y="188898"/>
            <a:ext cx="805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layfair Display" pitchFamily="2" charset="77"/>
              </a:rPr>
              <a:t>Different Settings for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6ECBB-DE84-B077-B27E-C3BFA5312344}"/>
              </a:ext>
            </a:extLst>
          </p:cNvPr>
          <p:cNvSpPr txBox="1"/>
          <p:nvPr/>
        </p:nvSpPr>
        <p:spPr>
          <a:xfrm>
            <a:off x="2049286" y="3909167"/>
            <a:ext cx="2113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Montserrat" pitchFamily="2" charset="77"/>
              </a:rPr>
              <a:t>To the General Public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1D2BA-FB96-E3D5-68D1-8004A5A397D6}"/>
              </a:ext>
            </a:extLst>
          </p:cNvPr>
          <p:cNvSpPr txBox="1"/>
          <p:nvPr/>
        </p:nvSpPr>
        <p:spPr>
          <a:xfrm>
            <a:off x="4302901" y="3909167"/>
            <a:ext cx="2472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Montserrat" pitchFamily="2" charset="77"/>
              </a:rPr>
              <a:t>To a Scientific Community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F5FE97-5B9A-B2E9-E589-2FA470E6E9FA}"/>
              </a:ext>
            </a:extLst>
          </p:cNvPr>
          <p:cNvGrpSpPr/>
          <p:nvPr/>
        </p:nvGrpSpPr>
        <p:grpSpPr>
          <a:xfrm>
            <a:off x="1051795" y="1213026"/>
            <a:ext cx="2355284" cy="1777324"/>
            <a:chOff x="1051795" y="1213026"/>
            <a:chExt cx="2355284" cy="177732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5E409C-E0D0-E5FC-411B-2D0EB4837682}"/>
                </a:ext>
              </a:extLst>
            </p:cNvPr>
            <p:cNvGrpSpPr/>
            <p:nvPr/>
          </p:nvGrpSpPr>
          <p:grpSpPr>
            <a:xfrm>
              <a:off x="1684847" y="1213026"/>
              <a:ext cx="936345" cy="965606"/>
              <a:chOff x="760781" y="2472538"/>
              <a:chExt cx="592531" cy="592531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5403769-29E1-A714-E12E-5A4560F58CB1}"/>
                  </a:ext>
                </a:extLst>
              </p:cNvPr>
              <p:cNvSpPr/>
              <p:nvPr/>
            </p:nvSpPr>
            <p:spPr>
              <a:xfrm>
                <a:off x="760781" y="2472538"/>
                <a:ext cx="592531" cy="592531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3A38BE-1A3E-2EB9-6AB5-80C74B77AF33}"/>
                  </a:ext>
                </a:extLst>
              </p:cNvPr>
              <p:cNvSpPr txBox="1"/>
              <p:nvPr/>
            </p:nvSpPr>
            <p:spPr>
              <a:xfrm>
                <a:off x="939782" y="2551611"/>
                <a:ext cx="234529" cy="434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Montserrat" pitchFamily="2" charset="77"/>
                  </a:rPr>
                  <a:t>1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EEEEC2-A7A6-74F1-E863-54D736CCEADD}"/>
                </a:ext>
              </a:extLst>
            </p:cNvPr>
            <p:cNvSpPr txBox="1"/>
            <p:nvPr/>
          </p:nvSpPr>
          <p:spPr>
            <a:xfrm>
              <a:off x="1051795" y="2682573"/>
              <a:ext cx="2355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Montserrat" pitchFamily="2" charset="77"/>
                </a:rPr>
                <a:t>Example: Elevator Pitch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26A314-87FC-7B63-E067-EEDF9B584F5E}"/>
                </a:ext>
              </a:extLst>
            </p:cNvPr>
            <p:cNvSpPr txBox="1"/>
            <p:nvPr/>
          </p:nvSpPr>
          <p:spPr>
            <a:xfrm>
              <a:off x="1199873" y="2310195"/>
              <a:ext cx="1906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Montserrat" pitchFamily="2" charset="77"/>
                </a:rPr>
                <a:t>Purely Verbal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1E0A70-FF63-075B-4BF0-EC088DE8272D}"/>
              </a:ext>
            </a:extLst>
          </p:cNvPr>
          <p:cNvGrpSpPr/>
          <p:nvPr/>
        </p:nvGrpSpPr>
        <p:grpSpPr>
          <a:xfrm>
            <a:off x="5381814" y="1213026"/>
            <a:ext cx="2355284" cy="1956774"/>
            <a:chOff x="5381814" y="1213026"/>
            <a:chExt cx="2355284" cy="195677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250C9CB-70D5-9C42-A753-E810DBC51A68}"/>
                </a:ext>
              </a:extLst>
            </p:cNvPr>
            <p:cNvGrpSpPr/>
            <p:nvPr/>
          </p:nvGrpSpPr>
          <p:grpSpPr>
            <a:xfrm>
              <a:off x="6032657" y="1213026"/>
              <a:ext cx="936345" cy="965606"/>
              <a:chOff x="746894" y="2472538"/>
              <a:chExt cx="592531" cy="592531"/>
            </a:xfrm>
            <a:solidFill>
              <a:schemeClr val="bg2"/>
            </a:solidFill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EC347B-B3CC-BE8A-34CA-172D5608AC4F}"/>
                  </a:ext>
                </a:extLst>
              </p:cNvPr>
              <p:cNvSpPr/>
              <p:nvPr/>
            </p:nvSpPr>
            <p:spPr>
              <a:xfrm>
                <a:off x="746894" y="2472538"/>
                <a:ext cx="592531" cy="592531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965312-1758-9B7B-5395-A3BFEA8E64A3}"/>
                  </a:ext>
                </a:extLst>
              </p:cNvPr>
              <p:cNvSpPr txBox="1"/>
              <p:nvPr/>
            </p:nvSpPr>
            <p:spPr>
              <a:xfrm>
                <a:off x="906306" y="2533418"/>
                <a:ext cx="301480" cy="434385"/>
              </a:xfrm>
              <a:prstGeom prst="rect">
                <a:avLst/>
              </a:prstGeom>
              <a:grp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Montserrat" pitchFamily="2" charset="77"/>
                  </a:rPr>
                  <a:t>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563C9D-F01F-604A-CDD8-A84BC2125FB5}"/>
                </a:ext>
              </a:extLst>
            </p:cNvPr>
            <p:cNvSpPr txBox="1"/>
            <p:nvPr/>
          </p:nvSpPr>
          <p:spPr>
            <a:xfrm>
              <a:off x="5539170" y="2307492"/>
              <a:ext cx="1967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Montserrat" pitchFamily="2" charset="77"/>
                </a:rPr>
                <a:t>Presentations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6C782C-4EC4-A60F-01BD-39219902CA9E}"/>
                </a:ext>
              </a:extLst>
            </p:cNvPr>
            <p:cNvSpPr txBox="1"/>
            <p:nvPr/>
          </p:nvSpPr>
          <p:spPr>
            <a:xfrm>
              <a:off x="5381814" y="2646580"/>
              <a:ext cx="2355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ontserrat" pitchFamily="2" charset="77"/>
                </a:rPr>
                <a:t>Example: poster, lab meeting, TED talk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F7C447-E423-32F4-88E4-23C4C9EC1FD6}"/>
              </a:ext>
            </a:extLst>
          </p:cNvPr>
          <p:cNvGrpSpPr/>
          <p:nvPr/>
        </p:nvGrpSpPr>
        <p:grpSpPr>
          <a:xfrm>
            <a:off x="1051795" y="3210604"/>
            <a:ext cx="6454581" cy="664946"/>
            <a:chOff x="1051795" y="3210604"/>
            <a:chExt cx="6454581" cy="664946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5AED576C-847A-6D6D-4C16-BED63C9C9FB9}"/>
                </a:ext>
              </a:extLst>
            </p:cNvPr>
            <p:cNvSpPr/>
            <p:nvPr/>
          </p:nvSpPr>
          <p:spPr>
            <a:xfrm rot="16200000">
              <a:off x="4053362" y="209037"/>
              <a:ext cx="451448" cy="6454581"/>
            </a:xfrm>
            <a:prstGeom prst="leftBrace">
              <a:avLst>
                <a:gd name="adj1" fmla="val 8333"/>
                <a:gd name="adj2" fmla="val 5038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664E4CC-6926-C986-14FB-B9FA6772B8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2652" y="3655297"/>
              <a:ext cx="620249" cy="220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319D7D4-D3AD-1FE3-0175-D9D56CB80D4F}"/>
                </a:ext>
              </a:extLst>
            </p:cNvPr>
            <p:cNvCxnSpPr/>
            <p:nvPr/>
          </p:nvCxnSpPr>
          <p:spPr>
            <a:xfrm>
              <a:off x="4302901" y="3655297"/>
              <a:ext cx="513357" cy="220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loud 25">
            <a:extLst>
              <a:ext uri="{FF2B5EF4-FFF2-40B4-BE49-F238E27FC236}">
                <a16:creationId xmlns:a16="http://schemas.microsoft.com/office/drawing/2014/main" id="{24AC9855-83DF-4844-840C-C890731F82D3}"/>
              </a:ext>
            </a:extLst>
          </p:cNvPr>
          <p:cNvSpPr/>
          <p:nvPr/>
        </p:nvSpPr>
        <p:spPr>
          <a:xfrm>
            <a:off x="7039628" y="3793989"/>
            <a:ext cx="1716065" cy="975984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Cater! To! Your! Audience!</a:t>
            </a:r>
          </a:p>
        </p:txBody>
      </p:sp>
    </p:spTree>
    <p:extLst>
      <p:ext uri="{BB962C8B-B14F-4D97-AF65-F5344CB8AC3E}">
        <p14:creationId xmlns:p14="http://schemas.microsoft.com/office/powerpoint/2010/main" val="409189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8475D6-52D8-7779-56F5-832CE52E60AB}"/>
              </a:ext>
            </a:extLst>
          </p:cNvPr>
          <p:cNvSpPr/>
          <p:nvPr/>
        </p:nvSpPr>
        <p:spPr>
          <a:xfrm>
            <a:off x="0" y="0"/>
            <a:ext cx="9144000" cy="10241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9DD32-3BEA-679D-FB5F-02BF311168C6}"/>
              </a:ext>
            </a:extLst>
          </p:cNvPr>
          <p:cNvSpPr txBox="1"/>
          <p:nvPr/>
        </p:nvSpPr>
        <p:spPr>
          <a:xfrm>
            <a:off x="545098" y="188898"/>
            <a:ext cx="805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layfair Display" pitchFamily="2" charset="77"/>
              </a:rPr>
              <a:t>Different Settings for Communication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5E409C-E0D0-E5FC-411B-2D0EB4837682}"/>
              </a:ext>
            </a:extLst>
          </p:cNvPr>
          <p:cNvGrpSpPr/>
          <p:nvPr/>
        </p:nvGrpSpPr>
        <p:grpSpPr>
          <a:xfrm>
            <a:off x="1684847" y="1213026"/>
            <a:ext cx="936345" cy="965606"/>
            <a:chOff x="760781" y="2472538"/>
            <a:chExt cx="592531" cy="5925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5403769-29E1-A714-E12E-5A4560F58CB1}"/>
                </a:ext>
              </a:extLst>
            </p:cNvPr>
            <p:cNvSpPr/>
            <p:nvPr/>
          </p:nvSpPr>
          <p:spPr>
            <a:xfrm>
              <a:off x="760781" y="2472538"/>
              <a:ext cx="592531" cy="59253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3A38BE-1A3E-2EB9-6AB5-80C74B77AF33}"/>
                </a:ext>
              </a:extLst>
            </p:cNvPr>
            <p:cNvSpPr txBox="1"/>
            <p:nvPr/>
          </p:nvSpPr>
          <p:spPr>
            <a:xfrm>
              <a:off x="939782" y="2551611"/>
              <a:ext cx="234529" cy="434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" pitchFamily="2" charset="77"/>
                </a:rPr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50C9CB-70D5-9C42-A753-E810DBC51A68}"/>
              </a:ext>
            </a:extLst>
          </p:cNvPr>
          <p:cNvGrpSpPr/>
          <p:nvPr/>
        </p:nvGrpSpPr>
        <p:grpSpPr>
          <a:xfrm>
            <a:off x="6032657" y="1213026"/>
            <a:ext cx="936345" cy="965606"/>
            <a:chOff x="746894" y="2472538"/>
            <a:chExt cx="592531" cy="592531"/>
          </a:xfrm>
          <a:solidFill>
            <a:schemeClr val="tx2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EC347B-B3CC-BE8A-34CA-172D5608AC4F}"/>
                </a:ext>
              </a:extLst>
            </p:cNvPr>
            <p:cNvSpPr/>
            <p:nvPr/>
          </p:nvSpPr>
          <p:spPr>
            <a:xfrm>
              <a:off x="746894" y="2472538"/>
              <a:ext cx="592531" cy="592531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965312-1758-9B7B-5395-A3BFEA8E64A3}"/>
                </a:ext>
              </a:extLst>
            </p:cNvPr>
            <p:cNvSpPr txBox="1"/>
            <p:nvPr/>
          </p:nvSpPr>
          <p:spPr>
            <a:xfrm>
              <a:off x="906306" y="2533418"/>
              <a:ext cx="301480" cy="43438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" pitchFamily="2" charset="77"/>
                </a:rPr>
                <a:t>2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0EEEEC2-A7A6-74F1-E863-54D736CCEADD}"/>
              </a:ext>
            </a:extLst>
          </p:cNvPr>
          <p:cNvSpPr txBox="1"/>
          <p:nvPr/>
        </p:nvSpPr>
        <p:spPr>
          <a:xfrm>
            <a:off x="1051795" y="2682573"/>
            <a:ext cx="235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" pitchFamily="2" charset="77"/>
              </a:rPr>
              <a:t>Example: Elevator Pitch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6ECBB-DE84-B077-B27E-C3BFA5312344}"/>
              </a:ext>
            </a:extLst>
          </p:cNvPr>
          <p:cNvSpPr txBox="1"/>
          <p:nvPr/>
        </p:nvSpPr>
        <p:spPr>
          <a:xfrm>
            <a:off x="2049286" y="3909167"/>
            <a:ext cx="2113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Montserrat" pitchFamily="2" charset="77"/>
              </a:rPr>
              <a:t>To the General Public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1D2BA-FB96-E3D5-68D1-8004A5A397D6}"/>
              </a:ext>
            </a:extLst>
          </p:cNvPr>
          <p:cNvSpPr txBox="1"/>
          <p:nvPr/>
        </p:nvSpPr>
        <p:spPr>
          <a:xfrm>
            <a:off x="4302901" y="3909167"/>
            <a:ext cx="2472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Montserrat" pitchFamily="2" charset="77"/>
              </a:rPr>
              <a:t>To a Scientific Community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6A314-87FC-7B63-E067-EEDF9B584F5E}"/>
              </a:ext>
            </a:extLst>
          </p:cNvPr>
          <p:cNvSpPr txBox="1"/>
          <p:nvPr/>
        </p:nvSpPr>
        <p:spPr>
          <a:xfrm>
            <a:off x="1199873" y="2310195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Montserrat" pitchFamily="2" charset="77"/>
              </a:rPr>
              <a:t>Purely Verbal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563C9D-F01F-604A-CDD8-A84BC2125FB5}"/>
              </a:ext>
            </a:extLst>
          </p:cNvPr>
          <p:cNvSpPr txBox="1"/>
          <p:nvPr/>
        </p:nvSpPr>
        <p:spPr>
          <a:xfrm>
            <a:off x="5539170" y="2307492"/>
            <a:ext cx="1967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Presentations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6C782C-4EC4-A60F-01BD-39219902CA9E}"/>
              </a:ext>
            </a:extLst>
          </p:cNvPr>
          <p:cNvSpPr txBox="1"/>
          <p:nvPr/>
        </p:nvSpPr>
        <p:spPr>
          <a:xfrm>
            <a:off x="5381814" y="2646580"/>
            <a:ext cx="235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Example: poster, lab meeting, TED talk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5AED576C-847A-6D6D-4C16-BED63C9C9FB9}"/>
              </a:ext>
            </a:extLst>
          </p:cNvPr>
          <p:cNvSpPr/>
          <p:nvPr/>
        </p:nvSpPr>
        <p:spPr>
          <a:xfrm rot="16200000">
            <a:off x="4053362" y="209037"/>
            <a:ext cx="451448" cy="6454581"/>
          </a:xfrm>
          <a:prstGeom prst="leftBrace">
            <a:avLst>
              <a:gd name="adj1" fmla="val 8333"/>
              <a:gd name="adj2" fmla="val 503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64E4CC-6926-C986-14FB-B9FA6772B8B2}"/>
              </a:ext>
            </a:extLst>
          </p:cNvPr>
          <p:cNvCxnSpPr>
            <a:cxnSpLocks/>
          </p:cNvCxnSpPr>
          <p:nvPr/>
        </p:nvCxnSpPr>
        <p:spPr>
          <a:xfrm flipH="1">
            <a:off x="3682652" y="3655297"/>
            <a:ext cx="620249" cy="22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9D7D4-D3AD-1FE3-0175-D9D56CB80D4F}"/>
              </a:ext>
            </a:extLst>
          </p:cNvPr>
          <p:cNvCxnSpPr/>
          <p:nvPr/>
        </p:nvCxnSpPr>
        <p:spPr>
          <a:xfrm>
            <a:off x="4302901" y="3655297"/>
            <a:ext cx="513357" cy="22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>
            <a:extLst>
              <a:ext uri="{FF2B5EF4-FFF2-40B4-BE49-F238E27FC236}">
                <a16:creationId xmlns:a16="http://schemas.microsoft.com/office/drawing/2014/main" id="{24AC9855-83DF-4844-840C-C890731F82D3}"/>
              </a:ext>
            </a:extLst>
          </p:cNvPr>
          <p:cNvSpPr/>
          <p:nvPr/>
        </p:nvSpPr>
        <p:spPr>
          <a:xfrm>
            <a:off x="7039628" y="3793989"/>
            <a:ext cx="1716065" cy="975984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Cater! To! Your! Audience!</a:t>
            </a:r>
          </a:p>
        </p:txBody>
      </p:sp>
    </p:spTree>
    <p:extLst>
      <p:ext uri="{BB962C8B-B14F-4D97-AF65-F5344CB8AC3E}">
        <p14:creationId xmlns:p14="http://schemas.microsoft.com/office/powerpoint/2010/main" val="316289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C407-7D00-488A-6518-D7B640B1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687048"/>
            <a:ext cx="7717500" cy="546000"/>
          </a:xfrm>
        </p:spPr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075B6-4AAB-EFC2-6FD8-2E6BF5C23134}"/>
              </a:ext>
            </a:extLst>
          </p:cNvPr>
          <p:cNvSpPr txBox="1"/>
          <p:nvPr/>
        </p:nvSpPr>
        <p:spPr>
          <a:xfrm>
            <a:off x="6078181" y="1518196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Montserrat" pitchFamily="2" charset="77"/>
              </a:rPr>
              <a:t>Your ABC’s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303A3-9EBC-ADE5-500E-AFE9A72071B7}"/>
              </a:ext>
            </a:extLst>
          </p:cNvPr>
          <p:cNvSpPr txBox="1"/>
          <p:nvPr/>
        </p:nvSpPr>
        <p:spPr>
          <a:xfrm>
            <a:off x="5156455" y="2292051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" pitchFamily="2" charset="77"/>
              </a:rPr>
              <a:t>A</a:t>
            </a:r>
            <a:r>
              <a:rPr lang="en-US" dirty="0">
                <a:latin typeface="Montserrat" pitchFamily="2" charset="77"/>
              </a:rPr>
              <a:t> is for your audience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7DEF9-7EB2-15BD-0DBD-5689C3E7A570}"/>
              </a:ext>
            </a:extLst>
          </p:cNvPr>
          <p:cNvSpPr txBox="1"/>
          <p:nvPr/>
        </p:nvSpPr>
        <p:spPr>
          <a:xfrm>
            <a:off x="5156455" y="2968011"/>
            <a:ext cx="387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" pitchFamily="2" charset="77"/>
              </a:rPr>
              <a:t>B</a:t>
            </a:r>
            <a:r>
              <a:rPr lang="en-US" dirty="0">
                <a:latin typeface="Montserrat" pitchFamily="2" charset="77"/>
              </a:rPr>
              <a:t> is for background, balance, and benefit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E2EBE-12A8-5E41-2688-6917F7B8D986}"/>
              </a:ext>
            </a:extLst>
          </p:cNvPr>
          <p:cNvSpPr txBox="1"/>
          <p:nvPr/>
        </p:nvSpPr>
        <p:spPr>
          <a:xfrm>
            <a:off x="5156455" y="3602676"/>
            <a:ext cx="2795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" pitchFamily="2" charset="77"/>
              </a:rPr>
              <a:t>C</a:t>
            </a:r>
            <a:r>
              <a:rPr lang="en-US" dirty="0">
                <a:latin typeface="Montserrat" pitchFamily="2" charset="77"/>
              </a:rPr>
              <a:t> is for concise, clear 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B645B-0816-C941-C99B-15D187544575}"/>
              </a:ext>
            </a:extLst>
          </p:cNvPr>
          <p:cNvSpPr txBox="1"/>
          <p:nvPr/>
        </p:nvSpPr>
        <p:spPr>
          <a:xfrm>
            <a:off x="1824976" y="1518196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Montserrat" pitchFamily="2" charset="77"/>
              </a:rPr>
              <a:t>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0E5B6-4DFA-2DEE-E411-0466C35E90B7}"/>
              </a:ext>
            </a:extLst>
          </p:cNvPr>
          <p:cNvSpPr txBox="1"/>
          <p:nvPr/>
        </p:nvSpPr>
        <p:spPr>
          <a:xfrm>
            <a:off x="0" y="2106236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Montserrat" pitchFamily="2" charset="77"/>
              </a:rPr>
              <a:t>Explain your research to a universal audience</a:t>
            </a:r>
          </a:p>
          <a:p>
            <a:pPr lvl="8">
              <a:tabLst>
                <a:tab pos="393700" algn="l"/>
              </a:tabLst>
            </a:pPr>
            <a:r>
              <a:rPr lang="en-US" dirty="0">
                <a:latin typeface="Montserrat" pitchFamily="2" charset="77"/>
              </a:rPr>
              <a:t>	-    Answer the typical: What? How? Why?</a:t>
            </a:r>
          </a:p>
          <a:p>
            <a:pPr lvl="3">
              <a:tabLst>
                <a:tab pos="393700" algn="l"/>
              </a:tabLst>
            </a:pPr>
            <a:r>
              <a:rPr lang="en-US" dirty="0">
                <a:latin typeface="Montserrat" pitchFamily="2" charset="77"/>
              </a:rPr>
              <a:t>	-    Avoiding the use of jargon</a:t>
            </a:r>
          </a:p>
          <a:p>
            <a:pPr marL="285750" lvl="2" indent="-285750">
              <a:buFontTx/>
              <a:buChar char="-"/>
            </a:pPr>
            <a:endParaRPr lang="en-US" dirty="0">
              <a:latin typeface="Montserrat" pitchFamily="2" charset="77"/>
            </a:endParaRPr>
          </a:p>
          <a:p>
            <a:pPr marL="285750" lvl="2" indent="-285750">
              <a:buFontTx/>
              <a:buChar char="-"/>
            </a:pPr>
            <a:r>
              <a:rPr lang="en-US" dirty="0">
                <a:latin typeface="Montserrat" pitchFamily="2" charset="77"/>
              </a:rPr>
              <a:t>Keep the talk under 2 minutes</a:t>
            </a:r>
          </a:p>
          <a:p>
            <a:pPr marL="285750" lvl="3" indent="-285750">
              <a:buFontTx/>
              <a:buChar char="-"/>
            </a:pPr>
            <a:endParaRPr lang="en-US" dirty="0">
              <a:latin typeface="Montserrat" pitchFamily="2" charset="77"/>
            </a:endParaRPr>
          </a:p>
          <a:p>
            <a:pPr marL="285750" lvl="3" indent="-285750">
              <a:buFontTx/>
              <a:buChar char="-"/>
            </a:pPr>
            <a:r>
              <a:rPr lang="en-US" dirty="0">
                <a:latin typeface="Montserrat" pitchFamily="2" charset="77"/>
              </a:rPr>
              <a:t>Maintain enthusiasm when talking about your research!</a:t>
            </a:r>
          </a:p>
          <a:p>
            <a:pPr marL="285750" lvl="3" indent="-285750">
              <a:buFontTx/>
              <a:buChar char="-"/>
            </a:pPr>
            <a:endParaRPr lang="en-US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2540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8475D6-52D8-7779-56F5-832CE52E60AB}"/>
              </a:ext>
            </a:extLst>
          </p:cNvPr>
          <p:cNvSpPr/>
          <p:nvPr/>
        </p:nvSpPr>
        <p:spPr>
          <a:xfrm>
            <a:off x="0" y="0"/>
            <a:ext cx="9144000" cy="10241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9DD32-3BEA-679D-FB5F-02BF311168C6}"/>
              </a:ext>
            </a:extLst>
          </p:cNvPr>
          <p:cNvSpPr txBox="1"/>
          <p:nvPr/>
        </p:nvSpPr>
        <p:spPr>
          <a:xfrm>
            <a:off x="545098" y="188898"/>
            <a:ext cx="805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layfair Display" pitchFamily="2" charset="77"/>
              </a:rPr>
              <a:t>Different Settings for Communication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5E409C-E0D0-E5FC-411B-2D0EB4837682}"/>
              </a:ext>
            </a:extLst>
          </p:cNvPr>
          <p:cNvGrpSpPr/>
          <p:nvPr/>
        </p:nvGrpSpPr>
        <p:grpSpPr>
          <a:xfrm>
            <a:off x="1684847" y="1213026"/>
            <a:ext cx="936345" cy="965606"/>
            <a:chOff x="760781" y="2472538"/>
            <a:chExt cx="592531" cy="592531"/>
          </a:xfrm>
          <a:solidFill>
            <a:schemeClr val="tx2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5403769-29E1-A714-E12E-5A4560F58CB1}"/>
                </a:ext>
              </a:extLst>
            </p:cNvPr>
            <p:cNvSpPr/>
            <p:nvPr/>
          </p:nvSpPr>
          <p:spPr>
            <a:xfrm>
              <a:off x="760781" y="2472538"/>
              <a:ext cx="592531" cy="592531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3A38BE-1A3E-2EB9-6AB5-80C74B77AF33}"/>
                </a:ext>
              </a:extLst>
            </p:cNvPr>
            <p:cNvSpPr txBox="1"/>
            <p:nvPr/>
          </p:nvSpPr>
          <p:spPr>
            <a:xfrm>
              <a:off x="939782" y="2551611"/>
              <a:ext cx="234529" cy="43438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" pitchFamily="2" charset="77"/>
                </a:rPr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50C9CB-70D5-9C42-A753-E810DBC51A68}"/>
              </a:ext>
            </a:extLst>
          </p:cNvPr>
          <p:cNvGrpSpPr/>
          <p:nvPr/>
        </p:nvGrpSpPr>
        <p:grpSpPr>
          <a:xfrm>
            <a:off x="6032657" y="1213026"/>
            <a:ext cx="936345" cy="965606"/>
            <a:chOff x="746894" y="2472538"/>
            <a:chExt cx="592531" cy="59253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EC347B-B3CC-BE8A-34CA-172D5608AC4F}"/>
                </a:ext>
              </a:extLst>
            </p:cNvPr>
            <p:cNvSpPr/>
            <p:nvPr/>
          </p:nvSpPr>
          <p:spPr>
            <a:xfrm>
              <a:off x="746894" y="2472538"/>
              <a:ext cx="592531" cy="59253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965312-1758-9B7B-5395-A3BFEA8E64A3}"/>
                </a:ext>
              </a:extLst>
            </p:cNvPr>
            <p:cNvSpPr txBox="1"/>
            <p:nvPr/>
          </p:nvSpPr>
          <p:spPr>
            <a:xfrm>
              <a:off x="906306" y="2533418"/>
              <a:ext cx="301480" cy="434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" pitchFamily="2" charset="77"/>
                </a:rPr>
                <a:t>2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0EEEEC2-A7A6-74F1-E863-54D736CCEADD}"/>
              </a:ext>
            </a:extLst>
          </p:cNvPr>
          <p:cNvSpPr txBox="1"/>
          <p:nvPr/>
        </p:nvSpPr>
        <p:spPr>
          <a:xfrm>
            <a:off x="1051795" y="2682573"/>
            <a:ext cx="235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Example: Elevator Pitch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6ECBB-DE84-B077-B27E-C3BFA5312344}"/>
              </a:ext>
            </a:extLst>
          </p:cNvPr>
          <p:cNvSpPr txBox="1"/>
          <p:nvPr/>
        </p:nvSpPr>
        <p:spPr>
          <a:xfrm>
            <a:off x="2049286" y="3909167"/>
            <a:ext cx="2113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Montserrat" pitchFamily="2" charset="77"/>
              </a:rPr>
              <a:t>To the General Public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1D2BA-FB96-E3D5-68D1-8004A5A397D6}"/>
              </a:ext>
            </a:extLst>
          </p:cNvPr>
          <p:cNvSpPr txBox="1"/>
          <p:nvPr/>
        </p:nvSpPr>
        <p:spPr>
          <a:xfrm>
            <a:off x="4302901" y="3909167"/>
            <a:ext cx="2472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Montserrat" pitchFamily="2" charset="77"/>
              </a:rPr>
              <a:t>To a Scientific Community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6A314-87FC-7B63-E067-EEDF9B584F5E}"/>
              </a:ext>
            </a:extLst>
          </p:cNvPr>
          <p:cNvSpPr txBox="1"/>
          <p:nvPr/>
        </p:nvSpPr>
        <p:spPr>
          <a:xfrm>
            <a:off x="1199873" y="2310195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Purely Verbal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563C9D-F01F-604A-CDD8-A84BC2125FB5}"/>
              </a:ext>
            </a:extLst>
          </p:cNvPr>
          <p:cNvSpPr txBox="1"/>
          <p:nvPr/>
        </p:nvSpPr>
        <p:spPr>
          <a:xfrm>
            <a:off x="5539170" y="2307492"/>
            <a:ext cx="1967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Montserrat" pitchFamily="2" charset="77"/>
              </a:rPr>
              <a:t>Presentations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6C782C-4EC4-A60F-01BD-39219902CA9E}"/>
              </a:ext>
            </a:extLst>
          </p:cNvPr>
          <p:cNvSpPr txBox="1"/>
          <p:nvPr/>
        </p:nvSpPr>
        <p:spPr>
          <a:xfrm>
            <a:off x="5381814" y="2646580"/>
            <a:ext cx="235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" pitchFamily="2" charset="77"/>
              </a:rPr>
              <a:t>Example: poster, lab meeting, TED talk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5AED576C-847A-6D6D-4C16-BED63C9C9FB9}"/>
              </a:ext>
            </a:extLst>
          </p:cNvPr>
          <p:cNvSpPr/>
          <p:nvPr/>
        </p:nvSpPr>
        <p:spPr>
          <a:xfrm rot="16200000">
            <a:off x="4053362" y="209037"/>
            <a:ext cx="451448" cy="6454581"/>
          </a:xfrm>
          <a:prstGeom prst="leftBrace">
            <a:avLst>
              <a:gd name="adj1" fmla="val 8333"/>
              <a:gd name="adj2" fmla="val 503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64E4CC-6926-C986-14FB-B9FA6772B8B2}"/>
              </a:ext>
            </a:extLst>
          </p:cNvPr>
          <p:cNvCxnSpPr>
            <a:cxnSpLocks/>
          </p:cNvCxnSpPr>
          <p:nvPr/>
        </p:nvCxnSpPr>
        <p:spPr>
          <a:xfrm flipH="1">
            <a:off x="3682652" y="3655297"/>
            <a:ext cx="620249" cy="22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9D7D4-D3AD-1FE3-0175-D9D56CB80D4F}"/>
              </a:ext>
            </a:extLst>
          </p:cNvPr>
          <p:cNvCxnSpPr/>
          <p:nvPr/>
        </p:nvCxnSpPr>
        <p:spPr>
          <a:xfrm>
            <a:off x="4302901" y="3655297"/>
            <a:ext cx="513357" cy="22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>
            <a:extLst>
              <a:ext uri="{FF2B5EF4-FFF2-40B4-BE49-F238E27FC236}">
                <a16:creationId xmlns:a16="http://schemas.microsoft.com/office/drawing/2014/main" id="{24AC9855-83DF-4844-840C-C890731F82D3}"/>
              </a:ext>
            </a:extLst>
          </p:cNvPr>
          <p:cNvSpPr/>
          <p:nvPr/>
        </p:nvSpPr>
        <p:spPr>
          <a:xfrm>
            <a:off x="7039628" y="3793989"/>
            <a:ext cx="1716065" cy="975984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Cater! To! Your! Audience!</a:t>
            </a:r>
          </a:p>
        </p:txBody>
      </p:sp>
    </p:spTree>
    <p:extLst>
      <p:ext uri="{BB962C8B-B14F-4D97-AF65-F5344CB8AC3E}">
        <p14:creationId xmlns:p14="http://schemas.microsoft.com/office/powerpoint/2010/main" val="195405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4"/>
          <p:cNvSpPr txBox="1">
            <a:spLocks noGrp="1"/>
          </p:cNvSpPr>
          <p:nvPr>
            <p:ph type="subTitle" idx="1"/>
          </p:nvPr>
        </p:nvSpPr>
        <p:spPr>
          <a:xfrm>
            <a:off x="2780375" y="1440705"/>
            <a:ext cx="18588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552" name="Google Shape;552;p74"/>
          <p:cNvSpPr txBox="1">
            <a:spLocks noGrp="1"/>
          </p:cNvSpPr>
          <p:nvPr>
            <p:ph type="subTitle" idx="2"/>
          </p:nvPr>
        </p:nvSpPr>
        <p:spPr>
          <a:xfrm>
            <a:off x="4739163" y="1369158"/>
            <a:ext cx="23145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Give your audience a platform</a:t>
            </a:r>
            <a:endParaRPr dirty="0"/>
          </a:p>
        </p:txBody>
      </p:sp>
      <p:sp>
        <p:nvSpPr>
          <p:cNvPr id="553" name="Google Shape;553;p74"/>
          <p:cNvSpPr txBox="1">
            <a:spLocks noGrp="1"/>
          </p:cNvSpPr>
          <p:nvPr>
            <p:ph type="title"/>
          </p:nvPr>
        </p:nvSpPr>
        <p:spPr>
          <a:xfrm>
            <a:off x="713250" y="614358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Flow</a:t>
            </a:r>
            <a:endParaRPr dirty="0"/>
          </a:p>
        </p:txBody>
      </p:sp>
      <p:sp>
        <p:nvSpPr>
          <p:cNvPr id="554" name="Google Shape;554;p74"/>
          <p:cNvSpPr/>
          <p:nvPr/>
        </p:nvSpPr>
        <p:spPr>
          <a:xfrm>
            <a:off x="2090288" y="1369155"/>
            <a:ext cx="590100" cy="590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#1</a:t>
            </a:r>
            <a:endParaRPr sz="2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55" name="Google Shape;555;p74"/>
          <p:cNvSpPr txBox="1">
            <a:spLocks noGrp="1"/>
          </p:cNvSpPr>
          <p:nvPr>
            <p:ph type="subTitle" idx="3"/>
          </p:nvPr>
        </p:nvSpPr>
        <p:spPr>
          <a:xfrm>
            <a:off x="2780375" y="3139231"/>
            <a:ext cx="18588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Methodology and Results</a:t>
            </a:r>
            <a:endParaRPr sz="1600" dirty="0"/>
          </a:p>
        </p:txBody>
      </p:sp>
      <p:sp>
        <p:nvSpPr>
          <p:cNvPr id="556" name="Google Shape;556;p74"/>
          <p:cNvSpPr txBox="1">
            <a:spLocks noGrp="1"/>
          </p:cNvSpPr>
          <p:nvPr>
            <p:ph type="subTitle" idx="4"/>
          </p:nvPr>
        </p:nvSpPr>
        <p:spPr>
          <a:xfrm>
            <a:off x="4739163" y="2960746"/>
            <a:ext cx="2551974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Walk through what you did and what you found</a:t>
            </a:r>
            <a:endParaRPr dirty="0"/>
          </a:p>
        </p:txBody>
      </p:sp>
      <p:sp>
        <p:nvSpPr>
          <p:cNvPr id="557" name="Google Shape;557;p74"/>
          <p:cNvSpPr txBox="1">
            <a:spLocks noGrp="1"/>
          </p:cNvSpPr>
          <p:nvPr>
            <p:ph type="subTitle" idx="5"/>
          </p:nvPr>
        </p:nvSpPr>
        <p:spPr>
          <a:xfrm>
            <a:off x="2780375" y="2233670"/>
            <a:ext cx="1958788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and Why</a:t>
            </a:r>
            <a:endParaRPr dirty="0"/>
          </a:p>
        </p:txBody>
      </p:sp>
      <p:sp>
        <p:nvSpPr>
          <p:cNvPr id="558" name="Google Shape;558;p74"/>
          <p:cNvSpPr txBox="1">
            <a:spLocks noGrp="1"/>
          </p:cNvSpPr>
          <p:nvPr>
            <p:ph type="subTitle" idx="6"/>
          </p:nvPr>
        </p:nvSpPr>
        <p:spPr>
          <a:xfrm>
            <a:off x="4777863" y="2162131"/>
            <a:ext cx="23145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 what your goal is and why it is important</a:t>
            </a:r>
            <a:endParaRPr dirty="0"/>
          </a:p>
        </p:txBody>
      </p:sp>
      <p:sp>
        <p:nvSpPr>
          <p:cNvPr id="559" name="Google Shape;559;p74"/>
          <p:cNvSpPr/>
          <p:nvPr/>
        </p:nvSpPr>
        <p:spPr>
          <a:xfrm>
            <a:off x="2090288" y="2162131"/>
            <a:ext cx="590100" cy="590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#2</a:t>
            </a:r>
            <a:endParaRPr sz="2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60" name="Google Shape;560;p74"/>
          <p:cNvSpPr/>
          <p:nvPr/>
        </p:nvSpPr>
        <p:spPr>
          <a:xfrm>
            <a:off x="2090288" y="2960767"/>
            <a:ext cx="590100" cy="590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#3</a:t>
            </a:r>
            <a:endParaRPr sz="20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914CAA-1B28-6719-8CC9-F35B1925EA51}"/>
              </a:ext>
            </a:extLst>
          </p:cNvPr>
          <p:cNvGrpSpPr/>
          <p:nvPr/>
        </p:nvGrpSpPr>
        <p:grpSpPr>
          <a:xfrm>
            <a:off x="3188047" y="1404928"/>
            <a:ext cx="1043400" cy="518575"/>
            <a:chOff x="3188047" y="1404928"/>
            <a:chExt cx="1043400" cy="518575"/>
          </a:xfrm>
        </p:grpSpPr>
        <p:cxnSp>
          <p:nvCxnSpPr>
            <p:cNvPr id="561" name="Google Shape;561;p74"/>
            <p:cNvCxnSpPr/>
            <p:nvPr/>
          </p:nvCxnSpPr>
          <p:spPr>
            <a:xfrm rot="10800000" flipH="1">
              <a:off x="3188047" y="1404928"/>
              <a:ext cx="1043400" cy="4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74"/>
            <p:cNvCxnSpPr/>
            <p:nvPr/>
          </p:nvCxnSpPr>
          <p:spPr>
            <a:xfrm rot="10800000" flipH="1">
              <a:off x="3188047" y="1918703"/>
              <a:ext cx="1043400" cy="4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354018-EC85-643A-83DC-CB2A67992DED}"/>
              </a:ext>
            </a:extLst>
          </p:cNvPr>
          <p:cNvGrpSpPr/>
          <p:nvPr/>
        </p:nvGrpSpPr>
        <p:grpSpPr>
          <a:xfrm>
            <a:off x="3188047" y="2197880"/>
            <a:ext cx="1043400" cy="518575"/>
            <a:chOff x="3188047" y="2197880"/>
            <a:chExt cx="1043400" cy="518575"/>
          </a:xfrm>
        </p:grpSpPr>
        <p:cxnSp>
          <p:nvCxnSpPr>
            <p:cNvPr id="563" name="Google Shape;563;p74"/>
            <p:cNvCxnSpPr/>
            <p:nvPr/>
          </p:nvCxnSpPr>
          <p:spPr>
            <a:xfrm rot="10800000" flipH="1">
              <a:off x="3188047" y="2197880"/>
              <a:ext cx="1043400" cy="4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74"/>
            <p:cNvCxnSpPr/>
            <p:nvPr/>
          </p:nvCxnSpPr>
          <p:spPr>
            <a:xfrm rot="10800000" flipH="1">
              <a:off x="3188047" y="2711655"/>
              <a:ext cx="1043400" cy="4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C050FC8-7B43-DFD2-251F-BAE7043933C4}"/>
              </a:ext>
            </a:extLst>
          </p:cNvPr>
          <p:cNvGrpSpPr/>
          <p:nvPr/>
        </p:nvGrpSpPr>
        <p:grpSpPr>
          <a:xfrm>
            <a:off x="3188047" y="2996491"/>
            <a:ext cx="1043425" cy="518575"/>
            <a:chOff x="3188047" y="2996491"/>
            <a:chExt cx="1043425" cy="518575"/>
          </a:xfrm>
        </p:grpSpPr>
        <p:cxnSp>
          <p:nvCxnSpPr>
            <p:cNvPr id="565" name="Google Shape;565;p74"/>
            <p:cNvCxnSpPr/>
            <p:nvPr/>
          </p:nvCxnSpPr>
          <p:spPr>
            <a:xfrm rot="10800000" flipH="1">
              <a:off x="3188047" y="2996491"/>
              <a:ext cx="1043400" cy="4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74"/>
            <p:cNvCxnSpPr/>
            <p:nvPr/>
          </p:nvCxnSpPr>
          <p:spPr>
            <a:xfrm rot="10800000" flipH="1">
              <a:off x="3188072" y="3510266"/>
              <a:ext cx="1043400" cy="4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555;p74">
            <a:extLst>
              <a:ext uri="{FF2B5EF4-FFF2-40B4-BE49-F238E27FC236}">
                <a16:creationId xmlns:a16="http://schemas.microsoft.com/office/drawing/2014/main" id="{C9DB0B47-788F-39B2-9C94-A13EF2D573C3}"/>
              </a:ext>
            </a:extLst>
          </p:cNvPr>
          <p:cNvSpPr txBox="1">
            <a:spLocks/>
          </p:cNvSpPr>
          <p:nvPr/>
        </p:nvSpPr>
        <p:spPr>
          <a:xfrm>
            <a:off x="2780375" y="3825245"/>
            <a:ext cx="18588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Summary </a:t>
            </a:r>
          </a:p>
        </p:txBody>
      </p:sp>
      <p:sp>
        <p:nvSpPr>
          <p:cNvPr id="8" name="Google Shape;556;p74">
            <a:extLst>
              <a:ext uri="{FF2B5EF4-FFF2-40B4-BE49-F238E27FC236}">
                <a16:creationId xmlns:a16="http://schemas.microsoft.com/office/drawing/2014/main" id="{1B0F4914-5119-93FD-E5EB-781CFE38902C}"/>
              </a:ext>
            </a:extLst>
          </p:cNvPr>
          <p:cNvSpPr txBox="1">
            <a:spLocks/>
          </p:cNvSpPr>
          <p:nvPr/>
        </p:nvSpPr>
        <p:spPr>
          <a:xfrm>
            <a:off x="4739162" y="3753698"/>
            <a:ext cx="3257356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Relay main findings, future directions, and acknowledgments </a:t>
            </a:r>
          </a:p>
        </p:txBody>
      </p:sp>
      <p:sp>
        <p:nvSpPr>
          <p:cNvPr id="9" name="Google Shape;560;p74">
            <a:extLst>
              <a:ext uri="{FF2B5EF4-FFF2-40B4-BE49-F238E27FC236}">
                <a16:creationId xmlns:a16="http://schemas.microsoft.com/office/drawing/2014/main" id="{2ADA2AE9-0111-4F72-7334-8C3E43FB0B5F}"/>
              </a:ext>
            </a:extLst>
          </p:cNvPr>
          <p:cNvSpPr/>
          <p:nvPr/>
        </p:nvSpPr>
        <p:spPr>
          <a:xfrm>
            <a:off x="2090288" y="3753719"/>
            <a:ext cx="590100" cy="590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#4</a:t>
            </a:r>
            <a:endParaRPr sz="2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1FF60F-39B9-DF3B-B3BB-4AB2DB4184FF}"/>
              </a:ext>
            </a:extLst>
          </p:cNvPr>
          <p:cNvGrpSpPr/>
          <p:nvPr/>
        </p:nvGrpSpPr>
        <p:grpSpPr>
          <a:xfrm>
            <a:off x="3188047" y="3789443"/>
            <a:ext cx="1043425" cy="518575"/>
            <a:chOff x="3188047" y="3789443"/>
            <a:chExt cx="1043425" cy="518575"/>
          </a:xfrm>
        </p:grpSpPr>
        <p:cxnSp>
          <p:nvCxnSpPr>
            <p:cNvPr id="10" name="Google Shape;565;p74">
              <a:extLst>
                <a:ext uri="{FF2B5EF4-FFF2-40B4-BE49-F238E27FC236}">
                  <a16:creationId xmlns:a16="http://schemas.microsoft.com/office/drawing/2014/main" id="{67A9D06E-A819-BA63-C131-E995B7E9E4D2}"/>
                </a:ext>
              </a:extLst>
            </p:cNvPr>
            <p:cNvCxnSpPr/>
            <p:nvPr/>
          </p:nvCxnSpPr>
          <p:spPr>
            <a:xfrm rot="10800000" flipH="1">
              <a:off x="3188047" y="3789443"/>
              <a:ext cx="1043400" cy="4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566;p74">
              <a:extLst>
                <a:ext uri="{FF2B5EF4-FFF2-40B4-BE49-F238E27FC236}">
                  <a16:creationId xmlns:a16="http://schemas.microsoft.com/office/drawing/2014/main" id="{83F63AE7-5DD9-DA7D-A7B0-03E2D74EAB0E}"/>
                </a:ext>
              </a:extLst>
            </p:cNvPr>
            <p:cNvCxnSpPr/>
            <p:nvPr/>
          </p:nvCxnSpPr>
          <p:spPr>
            <a:xfrm rot="10800000" flipH="1">
              <a:off x="3188072" y="4303218"/>
              <a:ext cx="1043400" cy="4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2970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" grpId="0" build="p"/>
      <p:bldP spid="552" grpId="0" build="p"/>
      <p:bldP spid="554" grpId="0" animBg="1"/>
      <p:bldP spid="555" grpId="0" build="p"/>
      <p:bldP spid="556" grpId="0" build="p"/>
      <p:bldP spid="557" grpId="0" build="p"/>
      <p:bldP spid="558" grpId="0" build="p"/>
      <p:bldP spid="559" grpId="0" animBg="1"/>
      <p:bldP spid="560" grpId="0" animBg="1"/>
      <p:bldP spid="7" grpId="0"/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C407-7D00-488A-6518-D7B640B1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-65837"/>
            <a:ext cx="7717500" cy="5460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Presentation Tips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40B50-3ACE-3601-F8BA-1CE2611554C3}"/>
              </a:ext>
            </a:extLst>
          </p:cNvPr>
          <p:cNvSpPr txBox="1"/>
          <p:nvPr/>
        </p:nvSpPr>
        <p:spPr>
          <a:xfrm>
            <a:off x="2982462" y="2279360"/>
            <a:ext cx="31790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Montserrat" pitchFamily="2" charset="77"/>
              </a:rPr>
              <a:t>Create a Story!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62BF50-FDB8-7E1A-F352-8534A43238FA}"/>
              </a:ext>
            </a:extLst>
          </p:cNvPr>
          <p:cNvGrpSpPr/>
          <p:nvPr/>
        </p:nvGrpSpPr>
        <p:grpSpPr>
          <a:xfrm>
            <a:off x="475246" y="2310136"/>
            <a:ext cx="2507216" cy="523220"/>
            <a:chOff x="475246" y="2310136"/>
            <a:chExt cx="2507216" cy="52322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47EE2C-5353-03DE-3C72-81A4BB9C9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4205" y="2571747"/>
              <a:ext cx="618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8C882B-3ECC-E8E5-B214-930C856E870E}"/>
                </a:ext>
              </a:extLst>
            </p:cNvPr>
            <p:cNvSpPr txBox="1"/>
            <p:nvPr/>
          </p:nvSpPr>
          <p:spPr>
            <a:xfrm>
              <a:off x="475246" y="2310136"/>
              <a:ext cx="1888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tserrat" pitchFamily="2" charset="77"/>
                </a:rPr>
                <a:t>Avoid wordy/busy slides!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CB708D1-CDA7-758B-A8E6-DEAE54EA8DC2}"/>
              </a:ext>
            </a:extLst>
          </p:cNvPr>
          <p:cNvGrpSpPr/>
          <p:nvPr/>
        </p:nvGrpSpPr>
        <p:grpSpPr>
          <a:xfrm>
            <a:off x="3130739" y="2864135"/>
            <a:ext cx="2882520" cy="892552"/>
            <a:chOff x="3130739" y="2864135"/>
            <a:chExt cx="2882520" cy="89255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F5A842-7A68-7B21-9E74-A8C85B14C26F}"/>
                </a:ext>
              </a:extLst>
            </p:cNvPr>
            <p:cNvCxnSpPr/>
            <p:nvPr/>
          </p:nvCxnSpPr>
          <p:spPr>
            <a:xfrm>
              <a:off x="4571999" y="2864135"/>
              <a:ext cx="0" cy="562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C10DF4-9589-E12A-E688-C1EBDEAF054A}"/>
                </a:ext>
              </a:extLst>
            </p:cNvPr>
            <p:cNvSpPr txBox="1"/>
            <p:nvPr/>
          </p:nvSpPr>
          <p:spPr>
            <a:xfrm>
              <a:off x="3130739" y="3448910"/>
              <a:ext cx="28825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ntserrat" pitchFamily="2" charset="77"/>
                </a:rPr>
                <a:t>Be confident and enthusiastic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6643F8D-42AB-B1FB-0C8C-2F18FC0D0F83}"/>
              </a:ext>
            </a:extLst>
          </p:cNvPr>
          <p:cNvGrpSpPr/>
          <p:nvPr/>
        </p:nvGrpSpPr>
        <p:grpSpPr>
          <a:xfrm>
            <a:off x="3433085" y="1085845"/>
            <a:ext cx="2277828" cy="1193515"/>
            <a:chOff x="3433085" y="1085845"/>
            <a:chExt cx="2277828" cy="119351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C4823B-99F4-DE71-5798-FBCE436DB78D}"/>
                </a:ext>
              </a:extLst>
            </p:cNvPr>
            <p:cNvCxnSpPr>
              <a:stCxn id="11" idx="0"/>
            </p:cNvCxnSpPr>
            <p:nvPr/>
          </p:nvCxnSpPr>
          <p:spPr>
            <a:xfrm flipH="1" flipV="1">
              <a:off x="4571999" y="1648326"/>
              <a:ext cx="1" cy="631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7D4ABD-D52C-6941-602F-8E1A1F83A1E1}"/>
                </a:ext>
              </a:extLst>
            </p:cNvPr>
            <p:cNvSpPr txBox="1"/>
            <p:nvPr/>
          </p:nvSpPr>
          <p:spPr>
            <a:xfrm>
              <a:off x="3433085" y="1085845"/>
              <a:ext cx="2277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ontserrat" pitchFamily="2" charset="77"/>
                </a:rPr>
                <a:t>Be concise, direct, and simple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EF9EDE8-ACCD-D5BD-0CE4-E4B6467AB5FB}"/>
              </a:ext>
            </a:extLst>
          </p:cNvPr>
          <p:cNvGrpSpPr/>
          <p:nvPr/>
        </p:nvGrpSpPr>
        <p:grpSpPr>
          <a:xfrm>
            <a:off x="6161537" y="2310136"/>
            <a:ext cx="2982463" cy="523220"/>
            <a:chOff x="6161537" y="2310136"/>
            <a:chExt cx="2982463" cy="52322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B0010F7-E594-3E16-0B21-F62470C4F82D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6161537" y="2571746"/>
              <a:ext cx="64833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708136-B447-0B90-6D70-A1A728FDF551}"/>
                </a:ext>
              </a:extLst>
            </p:cNvPr>
            <p:cNvSpPr txBox="1"/>
            <p:nvPr/>
          </p:nvSpPr>
          <p:spPr>
            <a:xfrm>
              <a:off x="6870031" y="2310136"/>
              <a:ext cx="2273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tserrat" pitchFamily="2" charset="77"/>
                </a:rPr>
                <a:t>Give your audience time to digest</a:t>
              </a:r>
            </a:p>
          </p:txBody>
        </p:sp>
      </p:grp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208E65C-A0BD-CDDB-08D0-2EB03DC28ABF}"/>
              </a:ext>
            </a:extLst>
          </p:cNvPr>
          <p:cNvSpPr/>
          <p:nvPr/>
        </p:nvSpPr>
        <p:spPr>
          <a:xfrm rot="390407">
            <a:off x="5426102" y="1260283"/>
            <a:ext cx="2273611" cy="1512370"/>
          </a:xfrm>
          <a:prstGeom prst="circularArrow">
            <a:avLst>
              <a:gd name="adj1" fmla="val 3758"/>
              <a:gd name="adj2" fmla="val 646306"/>
              <a:gd name="adj3" fmla="val 20416605"/>
              <a:gd name="adj4" fmla="val 13065025"/>
              <a:gd name="adj5" fmla="val 67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A0F0FAD9-C6B0-2FCF-3BFB-03A7165596F3}"/>
              </a:ext>
            </a:extLst>
          </p:cNvPr>
          <p:cNvSpPr/>
          <p:nvPr/>
        </p:nvSpPr>
        <p:spPr>
          <a:xfrm rot="19135479">
            <a:off x="1466097" y="1286020"/>
            <a:ext cx="2070567" cy="1512370"/>
          </a:xfrm>
          <a:prstGeom prst="circularArrow">
            <a:avLst>
              <a:gd name="adj1" fmla="val 3758"/>
              <a:gd name="adj2" fmla="val 607926"/>
              <a:gd name="adj3" fmla="val 20416605"/>
              <a:gd name="adj4" fmla="val 13065025"/>
              <a:gd name="adj5" fmla="val 67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ular Arrow 30">
            <a:extLst>
              <a:ext uri="{FF2B5EF4-FFF2-40B4-BE49-F238E27FC236}">
                <a16:creationId xmlns:a16="http://schemas.microsoft.com/office/drawing/2014/main" id="{55811A87-C73E-395B-8125-22136C8840E9}"/>
              </a:ext>
            </a:extLst>
          </p:cNvPr>
          <p:cNvSpPr/>
          <p:nvPr/>
        </p:nvSpPr>
        <p:spPr>
          <a:xfrm rot="11833135">
            <a:off x="1525850" y="2483257"/>
            <a:ext cx="1981511" cy="1512370"/>
          </a:xfrm>
          <a:prstGeom prst="circularArrow">
            <a:avLst>
              <a:gd name="adj1" fmla="val 3758"/>
              <a:gd name="adj2" fmla="val 646306"/>
              <a:gd name="adj3" fmla="val 20416605"/>
              <a:gd name="adj4" fmla="val 13065025"/>
              <a:gd name="adj5" fmla="val 67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05614633-0E78-AD60-261F-96F794875193}"/>
              </a:ext>
            </a:extLst>
          </p:cNvPr>
          <p:cNvSpPr/>
          <p:nvPr/>
        </p:nvSpPr>
        <p:spPr>
          <a:xfrm rot="8109632">
            <a:off x="5877306" y="2330194"/>
            <a:ext cx="1981511" cy="1512370"/>
          </a:xfrm>
          <a:prstGeom prst="circularArrow">
            <a:avLst>
              <a:gd name="adj1" fmla="val 3758"/>
              <a:gd name="adj2" fmla="val 646306"/>
              <a:gd name="adj3" fmla="val 20416605"/>
              <a:gd name="adj4" fmla="val 13065025"/>
              <a:gd name="adj5" fmla="val 67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9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animBg="1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Minimalist Green Slides Brown Variant by Slidesgo">
  <a:themeElements>
    <a:clrScheme name="Simple Light">
      <a:dk1>
        <a:srgbClr val="000000"/>
      </a:dk1>
      <a:lt1>
        <a:srgbClr val="FFFFFF"/>
      </a:lt1>
      <a:dk2>
        <a:srgbClr val="473F36"/>
      </a:dk2>
      <a:lt2>
        <a:srgbClr val="887A69"/>
      </a:lt2>
      <a:accent1>
        <a:srgbClr val="161922"/>
      </a:accent1>
      <a:accent2>
        <a:srgbClr val="FFFFFF"/>
      </a:accent2>
      <a:accent3>
        <a:srgbClr val="473F36"/>
      </a:accent3>
      <a:accent4>
        <a:srgbClr val="887A69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e470d736-e7f7-41a8-8eab-dad544b2b579}" enabled="0" method="" siteId="{e470d736-e7f7-41a8-8eab-dad544b2b57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7033</TotalTime>
  <Words>473</Words>
  <Application>Microsoft Macintosh PowerPoint</Application>
  <PresentationFormat>On-screen Show (16:9)</PresentationFormat>
  <Paragraphs>108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Inter</vt:lpstr>
      <vt:lpstr>Montserrat</vt:lpstr>
      <vt:lpstr>Playfair Display</vt:lpstr>
      <vt:lpstr>Roboto Condensed Light</vt:lpstr>
      <vt:lpstr>Minimalist Green Slides Brown Variant by Slidesgo</vt:lpstr>
      <vt:lpstr>Slidesgo Final Pages</vt:lpstr>
      <vt:lpstr>Communicating Your Science</vt:lpstr>
      <vt:lpstr>Why is it important?</vt:lpstr>
      <vt:lpstr>Know your audience and cater to them!</vt:lpstr>
      <vt:lpstr>PowerPoint Presentation</vt:lpstr>
      <vt:lpstr>PowerPoint Presentation</vt:lpstr>
      <vt:lpstr>Elevator Pitch</vt:lpstr>
      <vt:lpstr>PowerPoint Presentation</vt:lpstr>
      <vt:lpstr>Presentation Flow</vt:lpstr>
      <vt:lpstr>Presentation Tips</vt:lpstr>
      <vt:lpstr>Example Slides</vt:lpstr>
      <vt:lpstr>Big Question:</vt:lpstr>
      <vt:lpstr>Neuronal Compartments to Study</vt:lpstr>
      <vt:lpstr>Creation of a SuperNova Fusion Protein</vt:lpstr>
      <vt:lpstr>Your Conferences</vt:lpstr>
      <vt:lpstr>Your Concerns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Lauren A Valdez</cp:lastModifiedBy>
  <cp:revision>2</cp:revision>
  <dcterms:modified xsi:type="dcterms:W3CDTF">2024-08-02T16:10:07Z</dcterms:modified>
</cp:coreProperties>
</file>