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Alegreya SemiBold"/>
      <p:regular r:id="rId36"/>
      <p:bold r:id="rId37"/>
      <p:italic r:id="rId38"/>
      <p:boldItalic r:id="rId39"/>
    </p:embeddedFont>
    <p:embeddedFont>
      <p:font typeface="Alegreya Medium"/>
      <p:regular r:id="rId40"/>
      <p:bold r:id="rId41"/>
      <p:italic r:id="rId42"/>
      <p:boldItalic r:id="rId43"/>
    </p:embeddedFont>
    <p:embeddedFont>
      <p:font typeface="Alegreya ExtraBold"/>
      <p:bold r:id="rId44"/>
      <p:boldItalic r:id="rId45"/>
    </p:embeddedFont>
    <p:embeddedFont>
      <p:font typeface="Alegreya Black"/>
      <p:bold r:id="rId46"/>
      <p:boldItalic r:id="rId47"/>
    </p:embeddedFont>
    <p:embeddedFont>
      <p:font typeface="Helvetica Neue"/>
      <p:regular r:id="rId48"/>
      <p:bold r:id="rId49"/>
      <p:italic r:id="rId50"/>
      <p:boldItalic r:id="rId51"/>
    </p:embeddedFont>
    <p:embeddedFont>
      <p:font typeface="Helvetica Neue Light"/>
      <p:regular r:id="rId52"/>
      <p:bold r:id="rId53"/>
      <p:italic r:id="rId54"/>
      <p:boldItalic r:id="rId55"/>
    </p:embeddedFont>
    <p:embeddedFont>
      <p:font typeface="Alegreya"/>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legreyaMedium-regular.fntdata"/><Relationship Id="rId42" Type="http://schemas.openxmlformats.org/officeDocument/2006/relationships/font" Target="fonts/AlegreyaMedium-italic.fntdata"/><Relationship Id="rId41" Type="http://schemas.openxmlformats.org/officeDocument/2006/relationships/font" Target="fonts/AlegreyaMedium-bold.fntdata"/><Relationship Id="rId44" Type="http://schemas.openxmlformats.org/officeDocument/2006/relationships/font" Target="fonts/AlegreyaExtraBold-bold.fntdata"/><Relationship Id="rId43" Type="http://schemas.openxmlformats.org/officeDocument/2006/relationships/font" Target="fonts/AlegreyaMedium-boldItalic.fntdata"/><Relationship Id="rId46" Type="http://schemas.openxmlformats.org/officeDocument/2006/relationships/font" Target="fonts/AlegreyaBlack-bold.fntdata"/><Relationship Id="rId45" Type="http://schemas.openxmlformats.org/officeDocument/2006/relationships/font" Target="fonts/AlegreyaExtra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HelveticaNeue-regular.fntdata"/><Relationship Id="rId47" Type="http://schemas.openxmlformats.org/officeDocument/2006/relationships/font" Target="fonts/AlegreyaBlack-boldItalic.fntdata"/><Relationship Id="rId49" Type="http://schemas.openxmlformats.org/officeDocument/2006/relationships/font" Target="fonts/HelveticaNeue-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AlegreyaSemiBold-bold.fntdata"/><Relationship Id="rId36" Type="http://schemas.openxmlformats.org/officeDocument/2006/relationships/font" Target="fonts/AlegreyaSemiBold-regular.fntdata"/><Relationship Id="rId39" Type="http://schemas.openxmlformats.org/officeDocument/2006/relationships/font" Target="fonts/AlegreyaSemiBold-boldItalic.fntdata"/><Relationship Id="rId38" Type="http://schemas.openxmlformats.org/officeDocument/2006/relationships/font" Target="fonts/AlegreyaSemi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HelveticaNeue-boldItalic.fntdata"/><Relationship Id="rId50" Type="http://schemas.openxmlformats.org/officeDocument/2006/relationships/font" Target="fonts/HelveticaNeue-italic.fntdata"/><Relationship Id="rId53" Type="http://schemas.openxmlformats.org/officeDocument/2006/relationships/font" Target="fonts/HelveticaNeueLight-bold.fntdata"/><Relationship Id="rId52" Type="http://schemas.openxmlformats.org/officeDocument/2006/relationships/font" Target="fonts/HelveticaNeueLight-regular.fntdata"/><Relationship Id="rId11" Type="http://schemas.openxmlformats.org/officeDocument/2006/relationships/slide" Target="slides/slide6.xml"/><Relationship Id="rId55" Type="http://schemas.openxmlformats.org/officeDocument/2006/relationships/font" Target="fonts/HelveticaNeueLight-boldItalic.fntdata"/><Relationship Id="rId10" Type="http://schemas.openxmlformats.org/officeDocument/2006/relationships/slide" Target="slides/slide5.xml"/><Relationship Id="rId54" Type="http://schemas.openxmlformats.org/officeDocument/2006/relationships/font" Target="fonts/HelveticaNeueLight-italic.fntdata"/><Relationship Id="rId13" Type="http://schemas.openxmlformats.org/officeDocument/2006/relationships/slide" Target="slides/slide8.xml"/><Relationship Id="rId57" Type="http://schemas.openxmlformats.org/officeDocument/2006/relationships/font" Target="fonts/Alegreya-bold.fntdata"/><Relationship Id="rId12" Type="http://schemas.openxmlformats.org/officeDocument/2006/relationships/slide" Target="slides/slide7.xml"/><Relationship Id="rId56" Type="http://schemas.openxmlformats.org/officeDocument/2006/relationships/font" Target="fonts/Alegreya-regular.fntdata"/><Relationship Id="rId15" Type="http://schemas.openxmlformats.org/officeDocument/2006/relationships/slide" Target="slides/slide10.xml"/><Relationship Id="rId59" Type="http://schemas.openxmlformats.org/officeDocument/2006/relationships/font" Target="fonts/Alegreya-boldItalic.fntdata"/><Relationship Id="rId14" Type="http://schemas.openxmlformats.org/officeDocument/2006/relationships/slide" Target="slides/slide9.xml"/><Relationship Id="rId58" Type="http://schemas.openxmlformats.org/officeDocument/2006/relationships/font" Target="fonts/Alegreya-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hellmanfellows.org/" TargetMode="External"/><Relationship Id="rId3" Type="http://schemas.openxmlformats.org/officeDocument/2006/relationships/hyperlink" Target="https://wellcome.org/grant-funding/schemes?f%5B0%5D=funding_type_funding_schemes%3A8704&amp;f%5B1%5D=funding_type_funding_schemes%3A8707&amp;f%5B2%5D=funding_type_funding_schemes%3A8708" TargetMode="External"/><Relationship Id="rId4" Type="http://schemas.openxmlformats.org/officeDocument/2006/relationships/hyperlink" Target="https://research.google/outreach/phd-fellowship/"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lexhunterlang.com/nsf-fellowship"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lexhunterlang.com/nsf-fellowship"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lexhunterlang.com/nsf-fellowship"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ini intros: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 I’m Pam, a 7th year PhD student in the CogSci program, and one of the co-founders of Colors of the Brain! </a:t>
            </a:r>
            <a:endParaRPr/>
          </a:p>
          <a:p>
            <a:pPr indent="0" lvl="0" marL="0" rtl="0" algn="l">
              <a:spcBef>
                <a:spcPts val="0"/>
              </a:spcBef>
              <a:spcAft>
                <a:spcPts val="0"/>
              </a:spcAft>
              <a:buNone/>
            </a:pPr>
            <a:r>
              <a:rPr lang="en"/>
              <a:t>Hi! I’m Eena, a 3rd year PhD student in the CogSci program, and the mentorship coordinator of Colors of the Brain </a:t>
            </a:r>
            <a:r>
              <a:rPr lang="en"/>
              <a:t>this year!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Today we’ll be talking a bit about </a:t>
            </a:r>
            <a:r>
              <a:rPr lang="en"/>
              <a:t>fellowships</a:t>
            </a:r>
            <a:r>
              <a:rPr lang="en"/>
              <a:t> and grants, which are sources of money that you can apply to as a graduate student (most frequently), and also sometimes even before you have started your graduate program.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4600070fe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4600070fe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4600070fe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4600070fe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4600070fe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4600070fe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4600070fe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4600070fe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4600070fec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4600070fec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4a2f3f152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4a2f3f152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e2536e7e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fe2536e7e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fe2536e7e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fe2536e7e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fe2536e7e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fe2536e7e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fe2536e7e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fe2536e7e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44b15431d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44b15431d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min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you guys already know that getting funding is awesome, because having money allows you a large degree of financial independence as you’re pursuing your research! Different graduate programs have a variety of different funding schemes, but across the board, at some point in your graduate career you will likely want to apply to a research fellowship or grant.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table here provides a summarized overview of the broad categories of fellowships that would be available to you as you plan to start your grad program, or as you are in thick of your grad program.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two broadest categories of fellowships are federal and intramural. Federally funded fellowships are those that are granted by a government body. For example, the U.S. National Science Foundation and the U.S. National Institutes of Health offer funding options for grad students through the Graduate Research Fellowship Program (GRFP) and the more complicated but very worth it NRSA F31 fellowship from the NIH. Later in this workshop, we’ll focus a little bit more on the components of the most common and probably the most tractable entrypoint into federal fellowship applications: the NSF GRFP.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Institutions with graduate programs such as UCSD, any of the UC system universities, and public and private universities across the nation typically also have intramural fellowships. Intramural just means “within the walls”, which refers to the fact that only (or primarily) students who are registered at that institution can compete for these fellowships. These are typically shorter in funding duration, like a year or two, and they don’t always cover your tuition expenses as a grad student, unlike the federal NSF and NIH doctoral grants. One great example at UCSD is the Innovative Research Grant offered by the Kavli Institute for Brain and Mind (which has also funded your CoB-KIBM experience this summer!).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fe2536e7e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fe2536e7e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4a2f3f152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4a2f3f152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grant is different, but this one prioritizes novelty, innovation, and high risk</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4a2f3f152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4a2f3f152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4a2f3f152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4a2f3f152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4a3a9b73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4a3a9b73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4a3a9b739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4a3a9b739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4a3a9b739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4a3a9b739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an example schedule you could make for yourself. This example assumes that you basically have a single month to work on the NSF application.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Feedback</a:t>
            </a:r>
            <a:r>
              <a:rPr lang="en"/>
              <a:t> and revision are really important features of graduate school: try to get feedback givers who can ask you sharp questions that will help you refine and clarify your thoughts, and occasionally provide new insights you may not have considered! It’s not a failure if you have to rewrite your entire proposal or personal statement – it’s a chance for growth and progress!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4a3a9b739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4a3a9b739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say you don’t meet your goal for one of these colored boxes – are you going to be disappointed and give up? NO!!! You will have simply learned that a task took you longer (or less time!) than you expected. </a:t>
            </a:r>
            <a:r>
              <a:rPr b="1" lang="en"/>
              <a:t>This is information about yourself! </a:t>
            </a:r>
            <a:r>
              <a:rPr lang="en"/>
              <a:t>It is information about how much time you need to complete certain tasks, and in future application seasons, you can incorporate that knowledge about yourself to help you plan in a way that fits your preferences, personality, family obligations, etc.</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4a2f3f152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4a2f3f152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exercise, try to identify how you will physically organize the schedule – you can do this on a google calendar, you can do it on a notebook, or piece of paper, or a google sheets, or a google doc, or whatever other app/tool that you will regularly check, and where you will feel a deep satisfaction if you can cross off an item as completed!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go online, and find a grant that you </a:t>
            </a:r>
            <a:r>
              <a:rPr lang="en"/>
              <a:t>might</a:t>
            </a:r>
            <a:r>
              <a:rPr lang="en"/>
              <a:t> either actually apply to, or you could just pretend play here and pick something that you won’t apply to in the near future but that would require planning and time management to figure out how to complete all the components in time.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make your own schedule! (1) list all the components, (2) figure out what each component’s length is (3) mark the deadline (and the fake deadline!) in your scheduling tool, (4) then arrange all the components by your intended completion date for each major draft.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4a2f3f152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4a2f3f152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4600070fe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4600070fe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min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Two sub-categories of fellowship include summer programs, and international-friendly or international-only fellowships. Both of these sub-types of fellowships can be federal or intramural, or funded by private foundations and companies (which is a category that we don’t cover here in depth, but which is great to check out every so often, like the </a:t>
            </a:r>
            <a:r>
              <a:rPr lang="en" u="sng">
                <a:solidFill>
                  <a:schemeClr val="hlink"/>
                </a:solidFill>
                <a:hlinkClick r:id="rId2"/>
              </a:rPr>
              <a:t>Hellman Fellows Program</a:t>
            </a:r>
            <a:r>
              <a:rPr lang="en"/>
              <a:t>, the </a:t>
            </a:r>
            <a:r>
              <a:rPr lang="en" u="sng">
                <a:solidFill>
                  <a:schemeClr val="hlink"/>
                </a:solidFill>
                <a:hlinkClick r:id="rId3"/>
              </a:rPr>
              <a:t>Wellcome Trust</a:t>
            </a:r>
            <a:r>
              <a:rPr lang="en"/>
              <a:t>, or even </a:t>
            </a:r>
            <a:r>
              <a:rPr lang="en" u="sng">
                <a:solidFill>
                  <a:schemeClr val="hlink"/>
                </a:solidFill>
                <a:hlinkClick r:id="rId4"/>
              </a:rPr>
              <a:t>Google’s PhD Fellowship Program</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Summer programs are really similar to the CoB-KIBM fellowship, but apply once you have been accepted into a graduate program. For example, UCSD hosts a summer fellowship called Competitive Edge, which supports graduate students the summer immediately before starting their PhD program at UCSD. So that’s something that all of you can apply to if you end up deciding to apply to any of UCSD’s various grad programs.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4a2f3f152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14a2f3f152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44b15431d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44b15431d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we’ll do a deep dive into the NSF GRFP. We chose this fellowship for a couple of reasons: </a:t>
            </a:r>
            <a:endParaRPr/>
          </a:p>
          <a:p>
            <a:pPr indent="-298450" lvl="0" marL="457200" rtl="0" algn="l">
              <a:spcBef>
                <a:spcPts val="0"/>
              </a:spcBef>
              <a:spcAft>
                <a:spcPts val="0"/>
              </a:spcAft>
              <a:buSzPts val="1100"/>
              <a:buAutoNum type="arabicParenBoth"/>
            </a:pPr>
            <a:r>
              <a:rPr lang="en"/>
              <a:t>it has really few components (unlike the NRSA F31), </a:t>
            </a:r>
            <a:endParaRPr/>
          </a:p>
          <a:p>
            <a:pPr indent="-298450" lvl="0" marL="457200" rtl="0" algn="l">
              <a:spcBef>
                <a:spcPts val="0"/>
              </a:spcBef>
              <a:spcAft>
                <a:spcPts val="0"/>
              </a:spcAft>
              <a:buSzPts val="1100"/>
              <a:buAutoNum type="arabicParenBoth"/>
            </a:pPr>
            <a:r>
              <a:rPr lang="en"/>
              <a:t>y</a:t>
            </a:r>
            <a:r>
              <a:rPr lang="en"/>
              <a:t>ou’re super likely to apply to it if you intend to enroll in a grad program</a:t>
            </a:r>
            <a:endParaRPr/>
          </a:p>
          <a:p>
            <a:pPr indent="-298450" lvl="0" marL="457200" rtl="0" algn="l">
              <a:spcBef>
                <a:spcPts val="0"/>
              </a:spcBef>
              <a:spcAft>
                <a:spcPts val="0"/>
              </a:spcAft>
              <a:buSzPts val="1100"/>
              <a:buAutoNum type="arabicParenBoth"/>
            </a:pPr>
            <a:r>
              <a:rPr lang="en"/>
              <a:t>a</a:t>
            </a:r>
            <a:r>
              <a:rPr lang="en"/>
              <a:t>nd going through this example in depth will illustrate how to go about applying for this and more complex fellowship applications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one of the first things you’ll do once you find a fellowship opportunity is to check out the eligibility criteria – basically, do you meet all the requirements to be funded in the first place?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NSF’s basic eligibility criteria are the following (read off slides).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44b15431d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44b15431d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https://www.alexhunterlang.com/nsf-fellowship</a:t>
            </a:r>
            <a:r>
              <a:rPr lang="en"/>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4a2f3f152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4a2f3f152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https://www.alexhunterlang.com/nsf-fellowship</a:t>
            </a:r>
            <a:r>
              <a:rPr lang="e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44b15431d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44b15431d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https://www.alexhunterlang.com/nsf-fellowship</a:t>
            </a:r>
            <a:r>
              <a:rPr lang="en"/>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4a2f3f152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4a2f3f152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44b15431d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44b15431d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Font typeface="Helvetica Neue"/>
              <a:buNone/>
              <a:defRPr sz="5200">
                <a:latin typeface="Helvetica Neue"/>
                <a:ea typeface="Helvetica Neue"/>
                <a:cs typeface="Helvetica Neue"/>
                <a:sym typeface="Helvetica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Helvetica Neue"/>
              <a:buChar char="●"/>
              <a:defRPr sz="1800">
                <a:solidFill>
                  <a:schemeClr val="dk2"/>
                </a:solidFill>
                <a:latin typeface="Helvetica Neue"/>
                <a:ea typeface="Helvetica Neue"/>
                <a:cs typeface="Helvetica Neue"/>
                <a:sym typeface="Helvetica Neue"/>
              </a:defRPr>
            </a:lvl1pPr>
            <a:lvl2pPr indent="-317500" lvl="1" marL="914400">
              <a:lnSpc>
                <a:spcPct val="115000"/>
              </a:lnSpc>
              <a:spcBef>
                <a:spcPts val="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2pPr>
            <a:lvl3pPr indent="-317500" lvl="2" marL="1371600">
              <a:lnSpc>
                <a:spcPct val="115000"/>
              </a:lnSpc>
              <a:spcBef>
                <a:spcPts val="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3pPr>
            <a:lvl4pPr indent="-317500" lvl="3" marL="1828800">
              <a:lnSpc>
                <a:spcPct val="115000"/>
              </a:lnSpc>
              <a:spcBef>
                <a:spcPts val="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4pPr>
            <a:lvl5pPr indent="-317500" lvl="4" marL="2286000">
              <a:lnSpc>
                <a:spcPct val="115000"/>
              </a:lnSpc>
              <a:spcBef>
                <a:spcPts val="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5pPr>
            <a:lvl6pPr indent="-317500" lvl="5" marL="2743200">
              <a:lnSpc>
                <a:spcPct val="115000"/>
              </a:lnSpc>
              <a:spcBef>
                <a:spcPts val="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6pPr>
            <a:lvl7pPr indent="-317500" lvl="6" marL="3200400">
              <a:lnSpc>
                <a:spcPct val="115000"/>
              </a:lnSpc>
              <a:spcBef>
                <a:spcPts val="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7pPr>
            <a:lvl8pPr indent="-317500" lvl="7" marL="3657600">
              <a:lnSpc>
                <a:spcPct val="115000"/>
              </a:lnSpc>
              <a:spcBef>
                <a:spcPts val="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8pPr>
            <a:lvl9pPr indent="-317500" lvl="8" marL="4114800">
              <a:lnSpc>
                <a:spcPct val="115000"/>
              </a:lnSpc>
              <a:spcBef>
                <a:spcPts val="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s://kibm.ucsd.edu/research/innovative-research-grants" TargetMode="External"/><Relationship Id="rId5" Type="http://schemas.openxmlformats.org/officeDocument/2006/relationships/hyperlink" Target="https://www.nsfgrfp.org/" TargetMode="External"/><Relationship Id="rId6" Type="http://schemas.openxmlformats.org/officeDocument/2006/relationships/hyperlink" Target="https://researchtraining.nih.gov/programs/fellowships/F3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hyperlink" Target="https://www.krellinst.org/csgf/about-doe-csgf/fields-study" TargetMode="External"/><Relationship Id="rId13" Type="http://schemas.openxmlformats.org/officeDocument/2006/relationships/hyperlink" Target="https://apps.grad.illinois.edu/fellowship-finder/" TargetMode="External"/><Relationship Id="rId12" Type="http://schemas.openxmlformats.org/officeDocument/2006/relationships/hyperlink" Target="https://fundingusstudy.org/" TargetMode="External"/><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urldefense.proofpoint.com/v2/url?u=http-3A__www.aauw.org_what-2Dwe-2Ddo_educational-2Dfunding-2Dand-2Dawards_international-2Dfellowships_&amp;d=DwMDaQ&amp;c=-35OiAkTchMrZOngvJPOeA&amp;r=0hwC6dx25KGCeSUNVVJlppWrBOud5GiypLfJhj702fw&amp;m=Fx0rhEuzRaFkzFL2QjSq9i_xVEDwuVElF81PsWMgv8XE84vnZwdmhekbsjwLL1f4&amp;s=JhkE08mYElp0pUGgKlNje5Neap04jBlNjItbEFMolwE&amp;e=" TargetMode="External"/><Relationship Id="rId4" Type="http://schemas.openxmlformats.org/officeDocument/2006/relationships/hyperlink" Target="https://urldefense.proofpoint.com/v2/url?u=https-3A__www.autismspeaks.org_science_grants-2Dprogram&amp;d=DwMDaQ&amp;c=-35OiAkTchMrZOngvJPOeA&amp;r=0hwC6dx25KGCeSUNVVJlppWrBOud5GiypLfJhj702fw&amp;m=Fx0rhEuzRaFkzFL2QjSq9i_xVEDwuVElF81PsWMgv8XE84vnZwdmhekbsjwLL1f4&amp;s=r4gnTDi3HJt8fVXJ32PKOZPPV8yawYfr0BT87qhrTrs&amp;e=" TargetMode="External"/><Relationship Id="rId9" Type="http://schemas.openxmlformats.org/officeDocument/2006/relationships/hyperlink" Target="https://ndseg.sysplus.com/NDSEG/About/" TargetMode="External"/><Relationship Id="rId15" Type="http://schemas.openxmlformats.org/officeDocument/2006/relationships/hyperlink" Target="https://drive.google.com/drive/folders/1Dd-mRkmzjiEUsPeBVt2ChJ0wdw_b2NNV" TargetMode="External"/><Relationship Id="rId14" Type="http://schemas.openxmlformats.org/officeDocument/2006/relationships/hyperlink" Target="https://www.alexhunterlang.com/nsf-fellowship" TargetMode="External"/><Relationship Id="rId16" Type="http://schemas.openxmlformats.org/officeDocument/2006/relationships/hyperlink" Target="https://docs.google.com/presentation/d/1Y1We-rceiJF81G3fET4M3PztUSzjrYIYpMUb6wn1QYk/edit#slide=id.p" TargetMode="External"/><Relationship Id="rId5" Type="http://schemas.openxmlformats.org/officeDocument/2006/relationships/hyperlink" Target="https://urldefense.proofpoint.com/v2/url?u=http-3A__www.cgsnet.org_cgsproquest-2Ddistinguished-2Ddissertation-2Daward&amp;d=DwMDaQ&amp;c=-35OiAkTchMrZOngvJPOeA&amp;r=0hwC6dx25KGCeSUNVVJlppWrBOud5GiypLfJhj702fw&amp;m=Fx0rhEuzRaFkzFL2QjSq9i_xVEDwuVElF81PsWMgv8XE84vnZwdmhekbsjwLL1f4&amp;s=Fv-c_7dVl0svJOa09zdkhJIyFxUK9HcVoeuNd9z9g6Y&amp;e=" TargetMode="External"/><Relationship Id="rId6" Type="http://schemas.openxmlformats.org/officeDocument/2006/relationships/hyperlink" Target="https://urldefense.proofpoint.com/v2/url?u=https-3A__www.facebook.com_fellowship&amp;d=DwMDaQ&amp;c=-35OiAkTchMrZOngvJPOeA&amp;r=0hwC6dx25KGCeSUNVVJlppWrBOud5GiypLfJhj702fw&amp;m=Fx0rhEuzRaFkzFL2QjSq9i_xVEDwuVElF81PsWMgv8XE84vnZwdmhekbsjwLL1f4&amp;s=uutkzYTpMY6lyJ9ZRmQaUO9VirjAQ_dPcwmjmPY8uX4&amp;e=" TargetMode="External"/><Relationship Id="rId7" Type="http://schemas.openxmlformats.org/officeDocument/2006/relationships/hyperlink" Target="https://urldefense.proofpoint.com/v2/url?u=http-3A__foreign.fulbrightonline.org_&amp;d=DwMDaQ&amp;c=-35OiAkTchMrZOngvJPOeA&amp;r=0hwC6dx25KGCeSUNVVJlppWrBOud5GiypLfJhj702fw&amp;m=Fx0rhEuzRaFkzFL2QjSq9i_xVEDwuVElF81PsWMgv8XE84vnZwdmhekbsjwLL1f4&amp;s=7CE0-adp1qcR5BsIz9bHDo4ITx1he70jOFNF_C-DHQU&amp;e=" TargetMode="External"/><Relationship Id="rId8" Type="http://schemas.openxmlformats.org/officeDocument/2006/relationships/hyperlink" Target="https://urldefense.proofpoint.com/v2/url?u=https-3A__3dxn04qagts4x78mf61iym31-2Dwpengine.netdna-2Dssl.com_wp-2Dcontent_uploads_2016_04_fb-5Fflyer-5Feng-5F2016.pdf&amp;d=DwMDaQ&amp;c=-35OiAkTchMrZOngvJPOeA&amp;r=0hwC6dx25KGCeSUNVVJlppWrBOud5GiypLfJhj702fw&amp;m=Fx0rhEuzRaFkzFL2QjSq9i_xVEDwuVElF81PsWMgv8XE84vnZwdmhekbsjwLL1f4&amp;s=BziKX0TC0h_QS68pfIUhUem1LdsfnT49W5hvEyVwywA&amp;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grad.ucsd.edu/diversity/programs/competitive-edge/index.html#Benefits" TargetMode="External"/><Relationship Id="rId5" Type="http://schemas.openxmlformats.org/officeDocument/2006/relationships/hyperlink" Target="https://foreign.fulbrightonline.org/" TargetMode="External"/><Relationship Id="rId6" Type="http://schemas.openxmlformats.org/officeDocument/2006/relationships/hyperlink" Target="https://kibm.ucsd.edu/research/innovative-research-grants" TargetMode="External"/><Relationship Id="rId7" Type="http://schemas.openxmlformats.org/officeDocument/2006/relationships/hyperlink" Target="https://www.nsfgrfp.org/" TargetMode="External"/><Relationship Id="rId8" Type="http://schemas.openxmlformats.org/officeDocument/2006/relationships/hyperlink" Target="https://researchtraining.nih.gov/programs/fellowships/F31"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solidFill>
            <a:srgbClr val="66D3FF"/>
          </a:solidFill>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rPr>
              <a:t>CoB-KIBM Workshop:</a:t>
            </a:r>
            <a:endParaRPr>
              <a:solidFill>
                <a:schemeClr val="lt1"/>
              </a:solidFill>
            </a:endParaRPr>
          </a:p>
          <a:p>
            <a:pPr indent="0" lvl="0" marL="0" rtl="0" algn="ctr">
              <a:spcBef>
                <a:spcPts val="0"/>
              </a:spcBef>
              <a:spcAft>
                <a:spcPts val="0"/>
              </a:spcAft>
              <a:buNone/>
            </a:pPr>
            <a:r>
              <a:rPr b="1" lang="en">
                <a:solidFill>
                  <a:schemeClr val="lt1"/>
                </a:solidFill>
              </a:rPr>
              <a:t>Fellowships &amp; Grants</a:t>
            </a:r>
            <a:endParaRPr b="1">
              <a:solidFill>
                <a:schemeClr val="lt1"/>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999999"/>
                </a:solidFill>
                <a:latin typeface="Helvetica Neue Light"/>
                <a:ea typeface="Helvetica Neue Light"/>
                <a:cs typeface="Helvetica Neue Light"/>
                <a:sym typeface="Helvetica Neue Light"/>
              </a:rPr>
              <a:t>Pam Rivière and Eena Kosik</a:t>
            </a:r>
            <a:endParaRPr>
              <a:solidFill>
                <a:srgbClr val="999999"/>
              </a:solidFill>
              <a:latin typeface="Helvetica Neue Light"/>
              <a:ea typeface="Helvetica Neue Light"/>
              <a:cs typeface="Helvetica Neue Light"/>
              <a:sym typeface="Helvetica Neue Light"/>
            </a:endParaRPr>
          </a:p>
        </p:txBody>
      </p:sp>
      <p:pic>
        <p:nvPicPr>
          <p:cNvPr id="56" name="Google Shape;56;p13"/>
          <p:cNvPicPr preferRelativeResize="0"/>
          <p:nvPr/>
        </p:nvPicPr>
        <p:blipFill>
          <a:blip r:embed="rId3">
            <a:alphaModFix/>
          </a:blip>
          <a:stretch>
            <a:fillRect/>
          </a:stretch>
        </p:blipFill>
        <p:spPr>
          <a:xfrm>
            <a:off x="7799144" y="3736800"/>
            <a:ext cx="1240350" cy="1339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p:nvPr/>
        </p:nvSpPr>
        <p:spPr>
          <a:xfrm>
            <a:off x="126925" y="340925"/>
            <a:ext cx="8520600" cy="4735200"/>
          </a:xfrm>
          <a:prstGeom prst="roundRect">
            <a:avLst>
              <a:gd fmla="val 16667" name="adj"/>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p:nvPr/>
        </p:nvSpPr>
        <p:spPr>
          <a:xfrm>
            <a:off x="391150" y="500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a:off x="7364875" y="-3915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txBox="1"/>
          <p:nvPr/>
        </p:nvSpPr>
        <p:spPr>
          <a:xfrm>
            <a:off x="501550" y="598200"/>
            <a:ext cx="77868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rgbClr val="434343"/>
                </a:solidFill>
                <a:latin typeface="Helvetica Neue"/>
                <a:ea typeface="Helvetica Neue"/>
                <a:cs typeface="Helvetica Neue"/>
                <a:sym typeface="Helvetica Neue"/>
              </a:rPr>
              <a:t>personal statement, pam strategy → have a thesis that ties the 3 subsections together; </a:t>
            </a:r>
            <a:r>
              <a:rPr lang="en" sz="1500">
                <a:solidFill>
                  <a:srgbClr val="434343"/>
                </a:solidFill>
                <a:latin typeface="Helvetica Neue"/>
                <a:ea typeface="Helvetica Neue"/>
                <a:cs typeface="Helvetica Neue"/>
                <a:sym typeface="Helvetica Neue"/>
              </a:rPr>
              <a:t>pam’s thesis: </a:t>
            </a:r>
            <a:r>
              <a:rPr i="1" lang="en" sz="1500">
                <a:solidFill>
                  <a:srgbClr val="434343"/>
                </a:solidFill>
                <a:latin typeface="Helvetica Neue"/>
                <a:ea typeface="Helvetica Neue"/>
                <a:cs typeface="Helvetica Neue"/>
                <a:sym typeface="Helvetica Neue"/>
              </a:rPr>
              <a:t>personal motivation centered around networks</a:t>
            </a:r>
            <a:endParaRPr i="1" sz="1100"/>
          </a:p>
        </p:txBody>
      </p:sp>
      <p:pic>
        <p:nvPicPr>
          <p:cNvPr id="148" name="Google Shape;148;p22"/>
          <p:cNvPicPr preferRelativeResize="0"/>
          <p:nvPr/>
        </p:nvPicPr>
        <p:blipFill>
          <a:blip r:embed="rId3">
            <a:alphaModFix/>
          </a:blip>
          <a:stretch>
            <a:fillRect/>
          </a:stretch>
        </p:blipFill>
        <p:spPr>
          <a:xfrm>
            <a:off x="507800" y="1314388"/>
            <a:ext cx="6829425" cy="2962275"/>
          </a:xfrm>
          <a:prstGeom prst="rect">
            <a:avLst/>
          </a:prstGeom>
          <a:noFill/>
          <a:ln>
            <a:noFill/>
          </a:ln>
        </p:spPr>
      </p:pic>
      <p:sp>
        <p:nvSpPr>
          <p:cNvPr id="149" name="Google Shape;149;p22"/>
          <p:cNvSpPr txBox="1"/>
          <p:nvPr/>
        </p:nvSpPr>
        <p:spPr>
          <a:xfrm>
            <a:off x="558325" y="4212575"/>
            <a:ext cx="77868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500">
                <a:solidFill>
                  <a:srgbClr val="434343"/>
                </a:solidFill>
                <a:latin typeface="Helvetica Neue"/>
                <a:ea typeface="Helvetica Neue"/>
                <a:cs typeface="Helvetica Neue"/>
                <a:sym typeface="Helvetica Neue"/>
              </a:rPr>
              <a:t>in paragraph 1: (1) </a:t>
            </a:r>
            <a:r>
              <a:rPr lang="en" sz="1500">
                <a:solidFill>
                  <a:srgbClr val="434343"/>
                </a:solidFill>
                <a:latin typeface="Helvetica Neue"/>
                <a:ea typeface="Helvetica Neue"/>
                <a:cs typeface="Helvetica Neue"/>
                <a:sym typeface="Helvetica Neue"/>
              </a:rPr>
              <a:t>introduce my core identity</a:t>
            </a:r>
            <a:r>
              <a:rPr lang="en" sz="1500">
                <a:solidFill>
                  <a:srgbClr val="434343"/>
                </a:solidFill>
                <a:latin typeface="Helvetica Neue"/>
                <a:ea typeface="Helvetica Neue"/>
                <a:cs typeface="Helvetica Neue"/>
                <a:sym typeface="Helvetica Neue"/>
              </a:rPr>
              <a:t>, (2) </a:t>
            </a:r>
            <a:r>
              <a:rPr b="1" lang="en" sz="1500">
                <a:solidFill>
                  <a:srgbClr val="FF6767"/>
                </a:solidFill>
                <a:latin typeface="Helvetica Neue"/>
                <a:ea typeface="Helvetica Neue"/>
                <a:cs typeface="Helvetica Neue"/>
                <a:sym typeface="Helvetica Neue"/>
              </a:rPr>
              <a:t>introduce my interest in basic research</a:t>
            </a:r>
            <a:r>
              <a:rPr lang="en" sz="1500">
                <a:solidFill>
                  <a:srgbClr val="434343"/>
                </a:solidFill>
                <a:latin typeface="Helvetica Neue"/>
                <a:ea typeface="Helvetica Neue"/>
                <a:cs typeface="Helvetica Neue"/>
                <a:sym typeface="Helvetica Neue"/>
              </a:rPr>
              <a:t> </a:t>
            </a:r>
            <a:r>
              <a:rPr lang="en" sz="1500">
                <a:solidFill>
                  <a:srgbClr val="434343"/>
                </a:solidFill>
                <a:latin typeface="Helvetica Neue"/>
                <a:ea typeface="Helvetica Neue"/>
                <a:cs typeface="Helvetica Neue"/>
                <a:sym typeface="Helvetica Neue"/>
              </a:rPr>
              <a:t>and (3) indicate my goal for broader impact in the field, e.g. diversifying the field</a:t>
            </a:r>
            <a:endParaRPr sz="1100"/>
          </a:p>
        </p:txBody>
      </p:sp>
      <p:sp>
        <p:nvSpPr>
          <p:cNvPr id="150" name="Google Shape;150;p22"/>
          <p:cNvSpPr/>
          <p:nvPr/>
        </p:nvSpPr>
        <p:spPr>
          <a:xfrm>
            <a:off x="3278450" y="2390775"/>
            <a:ext cx="3867000" cy="224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558325" y="2615175"/>
            <a:ext cx="5572200" cy="224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p:nvPr/>
        </p:nvSpPr>
        <p:spPr>
          <a:xfrm>
            <a:off x="1234150" y="3365775"/>
            <a:ext cx="4287600" cy="224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3" name="Google Shape;153;p22"/>
          <p:cNvPicPr preferRelativeResize="0"/>
          <p:nvPr/>
        </p:nvPicPr>
        <p:blipFill>
          <a:blip r:embed="rId4">
            <a:alphaModFix/>
          </a:blip>
          <a:stretch>
            <a:fillRect/>
          </a:stretch>
        </p:blipFill>
        <p:spPr>
          <a:xfrm>
            <a:off x="8055298" y="4049525"/>
            <a:ext cx="874560" cy="944400"/>
          </a:xfrm>
          <a:prstGeom prst="rect">
            <a:avLst/>
          </a:prstGeom>
          <a:noFill/>
          <a:ln>
            <a:noFill/>
          </a:ln>
        </p:spPr>
      </p:pic>
      <p:sp>
        <p:nvSpPr>
          <p:cNvPr id="154" name="Google Shape;154;p22"/>
          <p:cNvSpPr txBox="1"/>
          <p:nvPr>
            <p:ph type="title"/>
          </p:nvPr>
        </p:nvSpPr>
        <p:spPr>
          <a:xfrm>
            <a:off x="480175" y="5000"/>
            <a:ext cx="6884700" cy="542700"/>
          </a:xfrm>
          <a:prstGeom prst="rect">
            <a:avLst/>
          </a:prstGeom>
          <a:solidFill>
            <a:srgbClr val="66D3FF"/>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NSF-GRFP: </a:t>
            </a:r>
            <a:r>
              <a:rPr lang="en">
                <a:solidFill>
                  <a:schemeClr val="lt1"/>
                </a:solidFill>
              </a:rPr>
              <a:t>Anatomy of a Personal Statement</a:t>
            </a:r>
            <a:endParaRPr i="1">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p:nvPr/>
        </p:nvSpPr>
        <p:spPr>
          <a:xfrm>
            <a:off x="126925" y="340925"/>
            <a:ext cx="8520600" cy="4735200"/>
          </a:xfrm>
          <a:prstGeom prst="roundRect">
            <a:avLst>
              <a:gd fmla="val 16667" name="adj"/>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a:off x="391150" y="500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a:off x="7364875" y="-3915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txBox="1"/>
          <p:nvPr/>
        </p:nvSpPr>
        <p:spPr>
          <a:xfrm>
            <a:off x="501550" y="598200"/>
            <a:ext cx="77868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rgbClr val="434343"/>
                </a:solidFill>
                <a:latin typeface="Helvetica Neue"/>
                <a:ea typeface="Helvetica Neue"/>
                <a:cs typeface="Helvetica Neue"/>
                <a:sym typeface="Helvetica Neue"/>
              </a:rPr>
              <a:t>personal statement, pam strategy → have a thesis that ties the 3 subsections together; </a:t>
            </a:r>
            <a:r>
              <a:rPr lang="en" sz="1500">
                <a:solidFill>
                  <a:srgbClr val="434343"/>
                </a:solidFill>
                <a:latin typeface="Helvetica Neue"/>
                <a:ea typeface="Helvetica Neue"/>
                <a:cs typeface="Helvetica Neue"/>
                <a:sym typeface="Helvetica Neue"/>
              </a:rPr>
              <a:t>pam’s thesis: </a:t>
            </a:r>
            <a:r>
              <a:rPr i="1" lang="en" sz="1500">
                <a:solidFill>
                  <a:srgbClr val="434343"/>
                </a:solidFill>
                <a:latin typeface="Helvetica Neue"/>
                <a:ea typeface="Helvetica Neue"/>
                <a:cs typeface="Helvetica Neue"/>
                <a:sym typeface="Helvetica Neue"/>
              </a:rPr>
              <a:t>personal motivation centered around networks</a:t>
            </a:r>
            <a:endParaRPr i="1" sz="1100"/>
          </a:p>
        </p:txBody>
      </p:sp>
      <p:pic>
        <p:nvPicPr>
          <p:cNvPr id="163" name="Google Shape;163;p23"/>
          <p:cNvPicPr preferRelativeResize="0"/>
          <p:nvPr/>
        </p:nvPicPr>
        <p:blipFill>
          <a:blip r:embed="rId3">
            <a:alphaModFix/>
          </a:blip>
          <a:stretch>
            <a:fillRect/>
          </a:stretch>
        </p:blipFill>
        <p:spPr>
          <a:xfrm>
            <a:off x="507800" y="1314388"/>
            <a:ext cx="6829425" cy="2962275"/>
          </a:xfrm>
          <a:prstGeom prst="rect">
            <a:avLst/>
          </a:prstGeom>
          <a:noFill/>
          <a:ln>
            <a:noFill/>
          </a:ln>
        </p:spPr>
      </p:pic>
      <p:sp>
        <p:nvSpPr>
          <p:cNvPr id="164" name="Google Shape;164;p23"/>
          <p:cNvSpPr txBox="1"/>
          <p:nvPr/>
        </p:nvSpPr>
        <p:spPr>
          <a:xfrm>
            <a:off x="558325" y="4212575"/>
            <a:ext cx="77868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500">
                <a:solidFill>
                  <a:srgbClr val="434343"/>
                </a:solidFill>
                <a:latin typeface="Helvetica Neue"/>
                <a:ea typeface="Helvetica Neue"/>
                <a:cs typeface="Helvetica Neue"/>
                <a:sym typeface="Helvetica Neue"/>
              </a:rPr>
              <a:t>in paragraph 1: (1) introduce my core identity, (2) </a:t>
            </a:r>
            <a:r>
              <a:rPr lang="en" sz="1500">
                <a:solidFill>
                  <a:srgbClr val="434343"/>
                </a:solidFill>
                <a:latin typeface="Helvetica Neue"/>
                <a:ea typeface="Helvetica Neue"/>
                <a:cs typeface="Helvetica Neue"/>
                <a:sym typeface="Helvetica Neue"/>
              </a:rPr>
              <a:t>introduce my interest in basic research </a:t>
            </a:r>
            <a:r>
              <a:rPr lang="en" sz="1500">
                <a:solidFill>
                  <a:srgbClr val="434343"/>
                </a:solidFill>
                <a:latin typeface="Helvetica Neue"/>
                <a:ea typeface="Helvetica Neue"/>
                <a:cs typeface="Helvetica Neue"/>
                <a:sym typeface="Helvetica Neue"/>
              </a:rPr>
              <a:t>and (3) </a:t>
            </a:r>
            <a:r>
              <a:rPr b="1" lang="en" sz="1500">
                <a:solidFill>
                  <a:srgbClr val="FFD966"/>
                </a:solidFill>
                <a:latin typeface="Helvetica Neue"/>
                <a:ea typeface="Helvetica Neue"/>
                <a:cs typeface="Helvetica Neue"/>
                <a:sym typeface="Helvetica Neue"/>
              </a:rPr>
              <a:t>indicate my goal for broader impact in the field</a:t>
            </a:r>
            <a:r>
              <a:rPr lang="en" sz="1500">
                <a:solidFill>
                  <a:srgbClr val="434343"/>
                </a:solidFill>
                <a:latin typeface="Helvetica Neue"/>
                <a:ea typeface="Helvetica Neue"/>
                <a:cs typeface="Helvetica Neue"/>
                <a:sym typeface="Helvetica Neue"/>
              </a:rPr>
              <a:t>, e.g. diversifying the field</a:t>
            </a:r>
            <a:endParaRPr sz="1100"/>
          </a:p>
        </p:txBody>
      </p:sp>
      <p:sp>
        <p:nvSpPr>
          <p:cNvPr id="165" name="Google Shape;165;p23"/>
          <p:cNvSpPr/>
          <p:nvPr/>
        </p:nvSpPr>
        <p:spPr>
          <a:xfrm>
            <a:off x="507800" y="3568725"/>
            <a:ext cx="6114300" cy="224400"/>
          </a:xfrm>
          <a:prstGeom prst="roundRect">
            <a:avLst>
              <a:gd fmla="val 16667" name="adj"/>
            </a:avLst>
          </a:prstGeom>
          <a:solidFill>
            <a:srgbClr val="FFD966">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p23"/>
          <p:cNvPicPr preferRelativeResize="0"/>
          <p:nvPr/>
        </p:nvPicPr>
        <p:blipFill>
          <a:blip r:embed="rId4">
            <a:alphaModFix/>
          </a:blip>
          <a:stretch>
            <a:fillRect/>
          </a:stretch>
        </p:blipFill>
        <p:spPr>
          <a:xfrm>
            <a:off x="8055298" y="4049525"/>
            <a:ext cx="874560" cy="944400"/>
          </a:xfrm>
          <a:prstGeom prst="rect">
            <a:avLst/>
          </a:prstGeom>
          <a:noFill/>
          <a:ln>
            <a:noFill/>
          </a:ln>
        </p:spPr>
      </p:pic>
      <p:sp>
        <p:nvSpPr>
          <p:cNvPr id="167" name="Google Shape;167;p23"/>
          <p:cNvSpPr/>
          <p:nvPr/>
        </p:nvSpPr>
        <p:spPr>
          <a:xfrm>
            <a:off x="558325" y="3793125"/>
            <a:ext cx="6213300" cy="224400"/>
          </a:xfrm>
          <a:prstGeom prst="roundRect">
            <a:avLst>
              <a:gd fmla="val 16667" name="adj"/>
            </a:avLst>
          </a:prstGeom>
          <a:solidFill>
            <a:srgbClr val="FFD966">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a:off x="558325" y="3988175"/>
            <a:ext cx="701100" cy="224400"/>
          </a:xfrm>
          <a:prstGeom prst="roundRect">
            <a:avLst>
              <a:gd fmla="val 16667" name="adj"/>
            </a:avLst>
          </a:prstGeom>
          <a:solidFill>
            <a:srgbClr val="FFD966">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txBox="1"/>
          <p:nvPr>
            <p:ph type="title"/>
          </p:nvPr>
        </p:nvSpPr>
        <p:spPr>
          <a:xfrm>
            <a:off x="480175" y="5000"/>
            <a:ext cx="6884700" cy="542700"/>
          </a:xfrm>
          <a:prstGeom prst="rect">
            <a:avLst/>
          </a:prstGeom>
          <a:solidFill>
            <a:srgbClr val="66D3FF"/>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NSF-GRFP: </a:t>
            </a:r>
            <a:r>
              <a:rPr lang="en">
                <a:solidFill>
                  <a:schemeClr val="lt1"/>
                </a:solidFill>
              </a:rPr>
              <a:t>Anatomy of a Personal Statement</a:t>
            </a:r>
            <a:endParaRPr i="1">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p:nvPr/>
        </p:nvSpPr>
        <p:spPr>
          <a:xfrm>
            <a:off x="126925" y="340925"/>
            <a:ext cx="8520600" cy="4735200"/>
          </a:xfrm>
          <a:prstGeom prst="roundRect">
            <a:avLst>
              <a:gd fmla="val 16667" name="adj"/>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300">
                <a:solidFill>
                  <a:srgbClr val="434343"/>
                </a:solidFill>
                <a:latin typeface="Helvetica Neue"/>
                <a:ea typeface="Helvetica Neue"/>
                <a:cs typeface="Helvetica Neue"/>
                <a:sym typeface="Helvetica Neue"/>
              </a:rPr>
              <a:t>personal</a:t>
            </a:r>
            <a:endParaRPr/>
          </a:p>
        </p:txBody>
      </p:sp>
      <p:sp>
        <p:nvSpPr>
          <p:cNvPr id="175" name="Google Shape;175;p24"/>
          <p:cNvSpPr/>
          <p:nvPr/>
        </p:nvSpPr>
        <p:spPr>
          <a:xfrm>
            <a:off x="391150" y="500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p:nvPr/>
        </p:nvSpPr>
        <p:spPr>
          <a:xfrm>
            <a:off x="7364875" y="-3915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4"/>
          <p:cNvSpPr txBox="1"/>
          <p:nvPr/>
        </p:nvSpPr>
        <p:spPr>
          <a:xfrm>
            <a:off x="5511025" y="598200"/>
            <a:ext cx="2777400" cy="120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rgbClr val="434343"/>
                </a:solidFill>
                <a:latin typeface="Helvetica Neue"/>
                <a:ea typeface="Helvetica Neue"/>
                <a:cs typeface="Helvetica Neue"/>
                <a:sym typeface="Helvetica Neue"/>
              </a:rPr>
              <a:t>personal</a:t>
            </a:r>
            <a:r>
              <a:rPr lang="en" sz="1300">
                <a:solidFill>
                  <a:srgbClr val="434343"/>
                </a:solidFill>
                <a:latin typeface="Helvetica Neue"/>
                <a:ea typeface="Helvetica Neue"/>
                <a:cs typeface="Helvetica Neue"/>
                <a:sym typeface="Helvetica Neue"/>
              </a:rPr>
              <a:t> statement, pam strategy → have a thesis that ties the 3 subsections together; </a:t>
            </a:r>
            <a:r>
              <a:rPr lang="en" sz="1000">
                <a:solidFill>
                  <a:srgbClr val="434343"/>
                </a:solidFill>
                <a:latin typeface="Helvetica Neue"/>
                <a:ea typeface="Helvetica Neue"/>
                <a:cs typeface="Helvetica Neue"/>
                <a:sym typeface="Helvetica Neue"/>
              </a:rPr>
              <a:t>pam’s thesis: </a:t>
            </a:r>
            <a:r>
              <a:rPr i="1" lang="en" sz="1000">
                <a:solidFill>
                  <a:srgbClr val="434343"/>
                </a:solidFill>
                <a:latin typeface="Helvetica Neue"/>
                <a:ea typeface="Helvetica Neue"/>
                <a:cs typeface="Helvetica Neue"/>
                <a:sym typeface="Helvetica Neue"/>
              </a:rPr>
              <a:t>personal motivation centered around networks</a:t>
            </a:r>
            <a:endParaRPr i="1" sz="600"/>
          </a:p>
        </p:txBody>
      </p:sp>
      <p:pic>
        <p:nvPicPr>
          <p:cNvPr id="178" name="Google Shape;178;p24"/>
          <p:cNvPicPr preferRelativeResize="0"/>
          <p:nvPr/>
        </p:nvPicPr>
        <p:blipFill>
          <a:blip r:embed="rId3">
            <a:alphaModFix/>
          </a:blip>
          <a:stretch>
            <a:fillRect/>
          </a:stretch>
        </p:blipFill>
        <p:spPr>
          <a:xfrm>
            <a:off x="8055298" y="4049525"/>
            <a:ext cx="874560" cy="944400"/>
          </a:xfrm>
          <a:prstGeom prst="rect">
            <a:avLst/>
          </a:prstGeom>
          <a:noFill/>
          <a:ln>
            <a:noFill/>
          </a:ln>
        </p:spPr>
      </p:pic>
      <p:pic>
        <p:nvPicPr>
          <p:cNvPr id="179" name="Google Shape;179;p24"/>
          <p:cNvPicPr preferRelativeResize="0"/>
          <p:nvPr/>
        </p:nvPicPr>
        <p:blipFill>
          <a:blip r:embed="rId4">
            <a:alphaModFix/>
          </a:blip>
          <a:stretch>
            <a:fillRect/>
          </a:stretch>
        </p:blipFill>
        <p:spPr>
          <a:xfrm>
            <a:off x="341300" y="723475"/>
            <a:ext cx="5244825" cy="4089050"/>
          </a:xfrm>
          <a:prstGeom prst="rect">
            <a:avLst/>
          </a:prstGeom>
          <a:noFill/>
          <a:ln>
            <a:noFill/>
          </a:ln>
        </p:spPr>
      </p:pic>
      <p:sp>
        <p:nvSpPr>
          <p:cNvPr id="180" name="Google Shape;180;p24"/>
          <p:cNvSpPr/>
          <p:nvPr/>
        </p:nvSpPr>
        <p:spPr>
          <a:xfrm>
            <a:off x="1732875" y="754000"/>
            <a:ext cx="3199200" cy="224400"/>
          </a:xfrm>
          <a:prstGeom prst="roundRect">
            <a:avLst>
              <a:gd fmla="val 16667" name="adj"/>
            </a:avLst>
          </a:prstGeom>
          <a:solidFill>
            <a:srgbClr val="66D3FF">
              <a:alpha val="41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p:nvPr/>
        </p:nvSpPr>
        <p:spPr>
          <a:xfrm>
            <a:off x="391150" y="898875"/>
            <a:ext cx="1341600" cy="224400"/>
          </a:xfrm>
          <a:prstGeom prst="roundRect">
            <a:avLst>
              <a:gd fmla="val 16667" name="adj"/>
            </a:avLst>
          </a:prstGeom>
          <a:solidFill>
            <a:srgbClr val="66D3FF">
              <a:alpha val="41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txBox="1"/>
          <p:nvPr/>
        </p:nvSpPr>
        <p:spPr>
          <a:xfrm>
            <a:off x="5511025" y="1804200"/>
            <a:ext cx="2606400" cy="306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434343"/>
                </a:solidFill>
                <a:latin typeface="Helvetica Neue"/>
                <a:ea typeface="Helvetica Neue"/>
                <a:cs typeface="Helvetica Neue"/>
                <a:sym typeface="Helvetica Neue"/>
              </a:rPr>
              <a:t>n</a:t>
            </a:r>
            <a:r>
              <a:rPr lang="en" sz="1300">
                <a:solidFill>
                  <a:srgbClr val="434343"/>
                </a:solidFill>
                <a:latin typeface="Helvetica Neue"/>
                <a:ea typeface="Helvetica Neue"/>
                <a:cs typeface="Helvetica Neue"/>
                <a:sym typeface="Helvetica Neue"/>
              </a:rPr>
              <a:t>ext, in the </a:t>
            </a:r>
            <a:r>
              <a:rPr b="1" lang="en" sz="1300">
                <a:solidFill>
                  <a:srgbClr val="434343"/>
                </a:solidFill>
                <a:latin typeface="Helvetica Neue"/>
                <a:ea typeface="Helvetica Neue"/>
                <a:cs typeface="Helvetica Neue"/>
                <a:sym typeface="Helvetica Neue"/>
              </a:rPr>
              <a:t>relevant background </a:t>
            </a:r>
            <a:r>
              <a:rPr lang="en" sz="1300">
                <a:solidFill>
                  <a:srgbClr val="434343"/>
                </a:solidFill>
                <a:latin typeface="Helvetica Neue"/>
                <a:ea typeface="Helvetica Neue"/>
                <a:cs typeface="Helvetica Neue"/>
                <a:sym typeface="Helvetica Neue"/>
              </a:rPr>
              <a:t>section, I </a:t>
            </a:r>
            <a:r>
              <a:rPr b="1" lang="en" sz="1300">
                <a:solidFill>
                  <a:srgbClr val="66D3FF"/>
                </a:solidFill>
                <a:latin typeface="Helvetica Neue"/>
                <a:ea typeface="Helvetica Neue"/>
                <a:cs typeface="Helvetica Neue"/>
                <a:sym typeface="Helvetica Neue"/>
              </a:rPr>
              <a:t>introduce</a:t>
            </a:r>
            <a:r>
              <a:rPr b="1" lang="en" sz="1300">
                <a:solidFill>
                  <a:srgbClr val="66D3FF"/>
                </a:solidFill>
                <a:latin typeface="Helvetica Neue"/>
                <a:ea typeface="Helvetica Neue"/>
                <a:cs typeface="Helvetica Neue"/>
                <a:sym typeface="Helvetica Neue"/>
              </a:rPr>
              <a:t> the concept of networks</a:t>
            </a:r>
            <a:r>
              <a:rPr lang="en" sz="1300">
                <a:solidFill>
                  <a:srgbClr val="434343"/>
                </a:solidFill>
                <a:latin typeface="Helvetica Neue"/>
                <a:ea typeface="Helvetica Neue"/>
                <a:cs typeface="Helvetica Neue"/>
                <a:sym typeface="Helvetica Neue"/>
              </a:rPr>
              <a:t>, and then go into the details of the research that I did in my undergrad that taught me about networks</a:t>
            </a:r>
            <a:endParaRPr sz="1300">
              <a:solidFill>
                <a:srgbClr val="434343"/>
              </a:solidFill>
              <a:latin typeface="Helvetica Neue"/>
              <a:ea typeface="Helvetica Neue"/>
              <a:cs typeface="Helvetica Neue"/>
              <a:sym typeface="Helvetica Neue"/>
            </a:endParaRPr>
          </a:p>
          <a:p>
            <a:pPr indent="0" lvl="0" marL="0" rtl="0" algn="l">
              <a:lnSpc>
                <a:spcPct val="115000"/>
              </a:lnSpc>
              <a:spcBef>
                <a:spcPts val="1200"/>
              </a:spcBef>
              <a:spcAft>
                <a:spcPts val="1200"/>
              </a:spcAft>
              <a:buNone/>
            </a:pPr>
            <a:r>
              <a:rPr lang="en" sz="1300">
                <a:solidFill>
                  <a:srgbClr val="434343"/>
                </a:solidFill>
                <a:latin typeface="Helvetica Neue"/>
                <a:ea typeface="Helvetica Neue"/>
                <a:cs typeface="Helvetica Neue"/>
                <a:sym typeface="Helvetica Neue"/>
              </a:rPr>
              <a:t>i</a:t>
            </a:r>
            <a:r>
              <a:rPr lang="en" sz="1300">
                <a:solidFill>
                  <a:srgbClr val="434343"/>
                </a:solidFill>
                <a:latin typeface="Helvetica Neue"/>
                <a:ea typeface="Helvetica Neue"/>
                <a:cs typeface="Helvetica Neue"/>
                <a:sym typeface="Helvetica Neue"/>
              </a:rPr>
              <a:t>n this section, you are showing the reviewers that you can effectively toggle between the </a:t>
            </a:r>
            <a:r>
              <a:rPr b="1" lang="en" sz="1300">
                <a:solidFill>
                  <a:srgbClr val="FFD966"/>
                </a:solidFill>
                <a:latin typeface="Helvetica Neue"/>
                <a:ea typeface="Helvetica Neue"/>
                <a:cs typeface="Helvetica Neue"/>
                <a:sym typeface="Helvetica Neue"/>
              </a:rPr>
              <a:t>details of your work</a:t>
            </a:r>
            <a:r>
              <a:rPr lang="en" sz="1300">
                <a:solidFill>
                  <a:srgbClr val="434343"/>
                </a:solidFill>
                <a:latin typeface="Helvetica Neue"/>
                <a:ea typeface="Helvetica Neue"/>
                <a:cs typeface="Helvetica Neue"/>
                <a:sym typeface="Helvetica Neue"/>
              </a:rPr>
              <a:t> and the </a:t>
            </a:r>
            <a:r>
              <a:rPr b="1" lang="en" sz="1300">
                <a:solidFill>
                  <a:srgbClr val="FF6767"/>
                </a:solidFill>
                <a:latin typeface="Helvetica Neue"/>
                <a:ea typeface="Helvetica Neue"/>
                <a:cs typeface="Helvetica Neue"/>
                <a:sym typeface="Helvetica Neue"/>
              </a:rPr>
              <a:t>impact of your work</a:t>
            </a:r>
            <a:endParaRPr b="1" sz="1300">
              <a:solidFill>
                <a:srgbClr val="FF6767"/>
              </a:solidFill>
              <a:latin typeface="Helvetica Neue"/>
              <a:ea typeface="Helvetica Neue"/>
              <a:cs typeface="Helvetica Neue"/>
              <a:sym typeface="Helvetica Neue"/>
            </a:endParaRPr>
          </a:p>
        </p:txBody>
      </p:sp>
      <p:sp>
        <p:nvSpPr>
          <p:cNvPr id="183" name="Google Shape;183;p24"/>
          <p:cNvSpPr/>
          <p:nvPr/>
        </p:nvSpPr>
        <p:spPr>
          <a:xfrm>
            <a:off x="501550" y="1184700"/>
            <a:ext cx="4505700" cy="224400"/>
          </a:xfrm>
          <a:prstGeom prst="roundRect">
            <a:avLst>
              <a:gd fmla="val 16667" name="adj"/>
            </a:avLst>
          </a:prstGeom>
          <a:solidFill>
            <a:srgbClr val="66D3FF">
              <a:alpha val="41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p:nvPr/>
        </p:nvSpPr>
        <p:spPr>
          <a:xfrm>
            <a:off x="341300" y="1322025"/>
            <a:ext cx="780000" cy="224400"/>
          </a:xfrm>
          <a:prstGeom prst="roundRect">
            <a:avLst>
              <a:gd fmla="val 16667" name="adj"/>
            </a:avLst>
          </a:prstGeom>
          <a:solidFill>
            <a:srgbClr val="66D3FF">
              <a:alpha val="41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p:nvPr/>
        </p:nvSpPr>
        <p:spPr>
          <a:xfrm>
            <a:off x="391150" y="1804200"/>
            <a:ext cx="4616100" cy="224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p:nvPr/>
        </p:nvSpPr>
        <p:spPr>
          <a:xfrm>
            <a:off x="391150" y="1944725"/>
            <a:ext cx="489300" cy="224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p:nvPr/>
        </p:nvSpPr>
        <p:spPr>
          <a:xfrm>
            <a:off x="391150" y="2528925"/>
            <a:ext cx="4924800" cy="224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4"/>
          <p:cNvSpPr/>
          <p:nvPr/>
        </p:nvSpPr>
        <p:spPr>
          <a:xfrm>
            <a:off x="2584375" y="2347350"/>
            <a:ext cx="2829600" cy="224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4"/>
          <p:cNvSpPr/>
          <p:nvPr/>
        </p:nvSpPr>
        <p:spPr>
          <a:xfrm>
            <a:off x="2375300" y="2854400"/>
            <a:ext cx="2556900" cy="224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4"/>
          <p:cNvSpPr/>
          <p:nvPr/>
        </p:nvSpPr>
        <p:spPr>
          <a:xfrm>
            <a:off x="391150" y="2990575"/>
            <a:ext cx="926100" cy="224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4"/>
          <p:cNvSpPr/>
          <p:nvPr/>
        </p:nvSpPr>
        <p:spPr>
          <a:xfrm>
            <a:off x="1285150" y="4467775"/>
            <a:ext cx="4030800" cy="224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391150" y="4649700"/>
            <a:ext cx="4955100" cy="224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a:off x="1360450" y="2990575"/>
            <a:ext cx="3819900" cy="224400"/>
          </a:xfrm>
          <a:prstGeom prst="roundRect">
            <a:avLst>
              <a:gd fmla="val 16667" name="adj"/>
            </a:avLst>
          </a:prstGeom>
          <a:solidFill>
            <a:srgbClr val="FFD966">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p:nvPr/>
        </p:nvSpPr>
        <p:spPr>
          <a:xfrm>
            <a:off x="391150" y="3136000"/>
            <a:ext cx="5022900" cy="1206000"/>
          </a:xfrm>
          <a:prstGeom prst="roundRect">
            <a:avLst>
              <a:gd fmla="val 16667" name="adj"/>
            </a:avLst>
          </a:prstGeom>
          <a:solidFill>
            <a:srgbClr val="FFD966">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p:nvPr/>
        </p:nvSpPr>
        <p:spPr>
          <a:xfrm>
            <a:off x="880450" y="1975700"/>
            <a:ext cx="4435500" cy="301500"/>
          </a:xfrm>
          <a:prstGeom prst="roundRect">
            <a:avLst>
              <a:gd fmla="val 16667" name="adj"/>
            </a:avLst>
          </a:prstGeom>
          <a:solidFill>
            <a:srgbClr val="FFD966">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txBox="1"/>
          <p:nvPr>
            <p:ph type="title"/>
          </p:nvPr>
        </p:nvSpPr>
        <p:spPr>
          <a:xfrm>
            <a:off x="480175" y="5000"/>
            <a:ext cx="6884700" cy="542700"/>
          </a:xfrm>
          <a:prstGeom prst="rect">
            <a:avLst/>
          </a:prstGeom>
          <a:solidFill>
            <a:srgbClr val="66D3FF"/>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NSF-GRFP: </a:t>
            </a:r>
            <a:r>
              <a:rPr lang="en">
                <a:solidFill>
                  <a:schemeClr val="lt1"/>
                </a:solidFill>
              </a:rPr>
              <a:t>Anatomy of a Personal Statement</a:t>
            </a:r>
            <a:endParaRPr i="1">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p:nvPr/>
        </p:nvSpPr>
        <p:spPr>
          <a:xfrm>
            <a:off x="126925" y="340925"/>
            <a:ext cx="8520600" cy="4735200"/>
          </a:xfrm>
          <a:prstGeom prst="roundRect">
            <a:avLst>
              <a:gd fmla="val 16667" name="adj"/>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
        <p:nvSpPr>
          <p:cNvPr id="202" name="Google Shape;202;p25"/>
          <p:cNvSpPr/>
          <p:nvPr/>
        </p:nvSpPr>
        <p:spPr>
          <a:xfrm>
            <a:off x="391150" y="500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5"/>
          <p:cNvSpPr/>
          <p:nvPr/>
        </p:nvSpPr>
        <p:spPr>
          <a:xfrm>
            <a:off x="7364875" y="-3915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nvSpPr>
        <p:spPr>
          <a:xfrm>
            <a:off x="5511025" y="598200"/>
            <a:ext cx="2777400" cy="120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rgbClr val="434343"/>
                </a:solidFill>
                <a:latin typeface="Helvetica Neue"/>
                <a:ea typeface="Helvetica Neue"/>
                <a:cs typeface="Helvetica Neue"/>
                <a:sym typeface="Helvetica Neue"/>
              </a:rPr>
              <a:t>personal statement, pam strategy → have a thesis that ties the 3 subsections together; </a:t>
            </a:r>
            <a:r>
              <a:rPr lang="en" sz="1000">
                <a:solidFill>
                  <a:srgbClr val="434343"/>
                </a:solidFill>
                <a:latin typeface="Helvetica Neue"/>
                <a:ea typeface="Helvetica Neue"/>
                <a:cs typeface="Helvetica Neue"/>
                <a:sym typeface="Helvetica Neue"/>
              </a:rPr>
              <a:t>pam’s thesis: </a:t>
            </a:r>
            <a:r>
              <a:rPr i="1" lang="en" sz="1000">
                <a:solidFill>
                  <a:srgbClr val="434343"/>
                </a:solidFill>
                <a:latin typeface="Helvetica Neue"/>
                <a:ea typeface="Helvetica Neue"/>
                <a:cs typeface="Helvetica Neue"/>
                <a:sym typeface="Helvetica Neue"/>
              </a:rPr>
              <a:t>personal motivation centered around networks</a:t>
            </a:r>
            <a:endParaRPr i="1" sz="600"/>
          </a:p>
        </p:txBody>
      </p:sp>
      <p:pic>
        <p:nvPicPr>
          <p:cNvPr id="205" name="Google Shape;205;p25"/>
          <p:cNvPicPr preferRelativeResize="0"/>
          <p:nvPr/>
        </p:nvPicPr>
        <p:blipFill>
          <a:blip r:embed="rId3">
            <a:alphaModFix/>
          </a:blip>
          <a:stretch>
            <a:fillRect/>
          </a:stretch>
        </p:blipFill>
        <p:spPr>
          <a:xfrm>
            <a:off x="8055298" y="4049525"/>
            <a:ext cx="874560" cy="944400"/>
          </a:xfrm>
          <a:prstGeom prst="rect">
            <a:avLst/>
          </a:prstGeom>
          <a:noFill/>
          <a:ln>
            <a:noFill/>
          </a:ln>
        </p:spPr>
      </p:pic>
      <p:pic>
        <p:nvPicPr>
          <p:cNvPr id="206" name="Google Shape;206;p25"/>
          <p:cNvPicPr preferRelativeResize="0"/>
          <p:nvPr/>
        </p:nvPicPr>
        <p:blipFill>
          <a:blip r:embed="rId4">
            <a:alphaModFix/>
          </a:blip>
          <a:stretch>
            <a:fillRect/>
          </a:stretch>
        </p:blipFill>
        <p:spPr>
          <a:xfrm>
            <a:off x="480175" y="954725"/>
            <a:ext cx="5009475" cy="3678392"/>
          </a:xfrm>
          <a:prstGeom prst="rect">
            <a:avLst/>
          </a:prstGeom>
          <a:noFill/>
          <a:ln>
            <a:noFill/>
          </a:ln>
        </p:spPr>
      </p:pic>
      <p:sp>
        <p:nvSpPr>
          <p:cNvPr id="207" name="Google Shape;207;p25"/>
          <p:cNvSpPr/>
          <p:nvPr/>
        </p:nvSpPr>
        <p:spPr>
          <a:xfrm>
            <a:off x="1515450" y="911450"/>
            <a:ext cx="3874800" cy="224400"/>
          </a:xfrm>
          <a:prstGeom prst="roundRect">
            <a:avLst>
              <a:gd fmla="val 16667" name="adj"/>
            </a:avLst>
          </a:prstGeom>
          <a:solidFill>
            <a:srgbClr val="66D3FF">
              <a:alpha val="41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p:nvPr/>
        </p:nvSpPr>
        <p:spPr>
          <a:xfrm>
            <a:off x="480175" y="1089000"/>
            <a:ext cx="4947600" cy="224400"/>
          </a:xfrm>
          <a:prstGeom prst="roundRect">
            <a:avLst>
              <a:gd fmla="val 16667" name="adj"/>
            </a:avLst>
          </a:prstGeom>
          <a:solidFill>
            <a:srgbClr val="66D3FF">
              <a:alpha val="41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5"/>
          <p:cNvSpPr/>
          <p:nvPr/>
        </p:nvSpPr>
        <p:spPr>
          <a:xfrm>
            <a:off x="480175" y="1241400"/>
            <a:ext cx="1236300" cy="224400"/>
          </a:xfrm>
          <a:prstGeom prst="roundRect">
            <a:avLst>
              <a:gd fmla="val 16667" name="adj"/>
            </a:avLst>
          </a:prstGeom>
          <a:solidFill>
            <a:srgbClr val="66D3FF">
              <a:alpha val="41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
          <p:cNvSpPr txBox="1"/>
          <p:nvPr/>
        </p:nvSpPr>
        <p:spPr>
          <a:xfrm>
            <a:off x="5511025" y="1804200"/>
            <a:ext cx="2606400" cy="2839800"/>
          </a:xfrm>
          <a:prstGeom prst="rect">
            <a:avLst/>
          </a:prstGeom>
          <a:noFill/>
          <a:ln>
            <a:noFill/>
          </a:ln>
        </p:spPr>
        <p:txBody>
          <a:bodyPr anchorCtr="0" anchor="t" bIns="91425" lIns="114300" spcFirstLastPara="1" rIns="91425" wrap="square" tIns="91425">
            <a:spAutoFit/>
          </a:bodyPr>
          <a:lstStyle/>
          <a:p>
            <a:pPr indent="0" lvl="0" marL="0" rtl="0" algn="l">
              <a:lnSpc>
                <a:spcPct val="115000"/>
              </a:lnSpc>
              <a:spcBef>
                <a:spcPts val="0"/>
              </a:spcBef>
              <a:spcAft>
                <a:spcPts val="0"/>
              </a:spcAft>
              <a:buNone/>
            </a:pPr>
            <a:r>
              <a:rPr lang="en" sz="1300">
                <a:solidFill>
                  <a:srgbClr val="434343"/>
                </a:solidFill>
                <a:latin typeface="Helvetica Neue"/>
                <a:ea typeface="Helvetica Neue"/>
                <a:cs typeface="Helvetica Neue"/>
                <a:sym typeface="Helvetica Neue"/>
              </a:rPr>
              <a:t>in the </a:t>
            </a:r>
            <a:r>
              <a:rPr b="1" lang="en" sz="1300">
                <a:solidFill>
                  <a:srgbClr val="434343"/>
                </a:solidFill>
                <a:latin typeface="Helvetica Neue"/>
                <a:ea typeface="Helvetica Neue"/>
                <a:cs typeface="Helvetica Neue"/>
                <a:sym typeface="Helvetica Neue"/>
              </a:rPr>
              <a:t>broader impacts </a:t>
            </a:r>
            <a:r>
              <a:rPr lang="en" sz="1300">
                <a:solidFill>
                  <a:srgbClr val="434343"/>
                </a:solidFill>
                <a:latin typeface="Helvetica Neue"/>
                <a:ea typeface="Helvetica Neue"/>
                <a:cs typeface="Helvetica Neue"/>
                <a:sym typeface="Helvetica Neue"/>
              </a:rPr>
              <a:t>section, I </a:t>
            </a:r>
            <a:r>
              <a:rPr b="1" lang="en" sz="1300">
                <a:solidFill>
                  <a:srgbClr val="66D3FF"/>
                </a:solidFill>
                <a:latin typeface="Helvetica Neue"/>
                <a:ea typeface="Helvetica Neue"/>
                <a:cs typeface="Helvetica Neue"/>
                <a:sym typeface="Helvetica Neue"/>
              </a:rPr>
              <a:t>bring back the overarching theme</a:t>
            </a:r>
            <a:r>
              <a:rPr lang="en" sz="1300">
                <a:solidFill>
                  <a:srgbClr val="434343"/>
                </a:solidFill>
                <a:latin typeface="Helvetica Neue"/>
                <a:ea typeface="Helvetica Neue"/>
                <a:cs typeface="Helvetica Neue"/>
                <a:sym typeface="Helvetica Neue"/>
              </a:rPr>
              <a:t> of networks</a:t>
            </a:r>
            <a:endParaRPr sz="1300">
              <a:solidFill>
                <a:srgbClr val="434343"/>
              </a:solidFill>
              <a:latin typeface="Helvetica Neue"/>
              <a:ea typeface="Helvetica Neue"/>
              <a:cs typeface="Helvetica Neue"/>
              <a:sym typeface="Helvetica Neue"/>
            </a:endParaRPr>
          </a:p>
          <a:p>
            <a:pPr indent="0" lvl="0" marL="0" rtl="0" algn="l">
              <a:lnSpc>
                <a:spcPct val="115000"/>
              </a:lnSpc>
              <a:spcBef>
                <a:spcPts val="1200"/>
              </a:spcBef>
              <a:spcAft>
                <a:spcPts val="1200"/>
              </a:spcAft>
              <a:buNone/>
            </a:pPr>
            <a:r>
              <a:rPr lang="en" sz="1300">
                <a:solidFill>
                  <a:srgbClr val="434343"/>
                </a:solidFill>
                <a:latin typeface="Helvetica Neue"/>
                <a:ea typeface="Helvetica Neue"/>
                <a:cs typeface="Helvetica Neue"/>
                <a:sym typeface="Helvetica Neue"/>
              </a:rPr>
              <a:t>similarly to the relevant background research experience section, I focus on toggling between </a:t>
            </a:r>
            <a:r>
              <a:rPr b="1" lang="en" sz="1300">
                <a:solidFill>
                  <a:srgbClr val="FF6767"/>
                </a:solidFill>
                <a:latin typeface="Helvetica Neue"/>
                <a:ea typeface="Helvetica Neue"/>
                <a:cs typeface="Helvetica Neue"/>
                <a:sym typeface="Helvetica Neue"/>
              </a:rPr>
              <a:t>identifying social challenges</a:t>
            </a:r>
            <a:r>
              <a:rPr lang="en" sz="1300">
                <a:solidFill>
                  <a:srgbClr val="434343"/>
                </a:solidFill>
                <a:latin typeface="Helvetica Neue"/>
                <a:ea typeface="Helvetica Neue"/>
                <a:cs typeface="Helvetica Neue"/>
                <a:sym typeface="Helvetica Neue"/>
              </a:rPr>
              <a:t> and offering </a:t>
            </a:r>
            <a:r>
              <a:rPr b="1" lang="en" sz="1300">
                <a:solidFill>
                  <a:srgbClr val="FFD966"/>
                </a:solidFill>
                <a:latin typeface="Helvetica Neue"/>
                <a:ea typeface="Helvetica Neue"/>
                <a:cs typeface="Helvetica Neue"/>
                <a:sym typeface="Helvetica Neue"/>
              </a:rPr>
              <a:t>details about how we’ve gone about addressing</a:t>
            </a:r>
            <a:r>
              <a:rPr lang="en" sz="1300">
                <a:solidFill>
                  <a:srgbClr val="434343"/>
                </a:solidFill>
                <a:latin typeface="Helvetica Neue"/>
                <a:ea typeface="Helvetica Neue"/>
                <a:cs typeface="Helvetica Neue"/>
                <a:sym typeface="Helvetica Neue"/>
              </a:rPr>
              <a:t> these challenges </a:t>
            </a:r>
            <a:endParaRPr sz="1300">
              <a:solidFill>
                <a:srgbClr val="434343"/>
              </a:solidFill>
              <a:latin typeface="Helvetica Neue"/>
              <a:ea typeface="Helvetica Neue"/>
              <a:cs typeface="Helvetica Neue"/>
              <a:sym typeface="Helvetica Neue"/>
            </a:endParaRPr>
          </a:p>
        </p:txBody>
      </p:sp>
      <p:sp>
        <p:nvSpPr>
          <p:cNvPr id="211" name="Google Shape;211;p25"/>
          <p:cNvSpPr/>
          <p:nvPr/>
        </p:nvSpPr>
        <p:spPr>
          <a:xfrm>
            <a:off x="480175" y="1423700"/>
            <a:ext cx="4910100" cy="1013100"/>
          </a:xfrm>
          <a:prstGeom prst="roundRect">
            <a:avLst>
              <a:gd fmla="val 16667" name="adj"/>
            </a:avLst>
          </a:prstGeom>
          <a:solidFill>
            <a:srgbClr val="FFD966">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a:off x="501550" y="2436800"/>
            <a:ext cx="4888500" cy="4263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a:off x="2870075" y="3558150"/>
            <a:ext cx="2520000" cy="224400"/>
          </a:xfrm>
          <a:prstGeom prst="roundRect">
            <a:avLst>
              <a:gd fmla="val 16667" name="adj"/>
            </a:avLst>
          </a:prstGeom>
          <a:solidFill>
            <a:srgbClr val="FFD966">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5"/>
          <p:cNvSpPr/>
          <p:nvPr/>
        </p:nvSpPr>
        <p:spPr>
          <a:xfrm>
            <a:off x="391150" y="3718025"/>
            <a:ext cx="4888500" cy="573000"/>
          </a:xfrm>
          <a:prstGeom prst="roundRect">
            <a:avLst>
              <a:gd fmla="val 16667" name="adj"/>
            </a:avLst>
          </a:prstGeom>
          <a:solidFill>
            <a:srgbClr val="FFD966">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p:nvPr/>
        </p:nvSpPr>
        <p:spPr>
          <a:xfrm>
            <a:off x="2941600" y="2970519"/>
            <a:ext cx="2246100" cy="224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nvSpPr>
        <p:spPr>
          <a:xfrm>
            <a:off x="480175" y="3178350"/>
            <a:ext cx="4849500" cy="3798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p:nvPr/>
        </p:nvSpPr>
        <p:spPr>
          <a:xfrm>
            <a:off x="447475" y="3558150"/>
            <a:ext cx="2422500" cy="224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txBox="1"/>
          <p:nvPr>
            <p:ph type="title"/>
          </p:nvPr>
        </p:nvSpPr>
        <p:spPr>
          <a:xfrm>
            <a:off x="480175" y="5000"/>
            <a:ext cx="6884700" cy="542700"/>
          </a:xfrm>
          <a:prstGeom prst="rect">
            <a:avLst/>
          </a:prstGeom>
          <a:solidFill>
            <a:srgbClr val="66D3FF"/>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NSF-GRFP: </a:t>
            </a:r>
            <a:r>
              <a:rPr lang="en">
                <a:solidFill>
                  <a:schemeClr val="lt1"/>
                </a:solidFill>
              </a:rPr>
              <a:t>Anatomy of a Personal Statement</a:t>
            </a:r>
            <a:endParaRPr i="1">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p:nvPr/>
        </p:nvSpPr>
        <p:spPr>
          <a:xfrm>
            <a:off x="126925" y="340925"/>
            <a:ext cx="8520600" cy="4735200"/>
          </a:xfrm>
          <a:prstGeom prst="roundRect">
            <a:avLst>
              <a:gd fmla="val 16667" name="adj"/>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
        <p:nvSpPr>
          <p:cNvPr id="224" name="Google Shape;224;p26"/>
          <p:cNvSpPr/>
          <p:nvPr/>
        </p:nvSpPr>
        <p:spPr>
          <a:xfrm>
            <a:off x="391150" y="500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p:nvPr/>
        </p:nvSpPr>
        <p:spPr>
          <a:xfrm>
            <a:off x="7364875" y="-3915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
          <p:cNvSpPr txBox="1"/>
          <p:nvPr/>
        </p:nvSpPr>
        <p:spPr>
          <a:xfrm>
            <a:off x="5511025" y="598200"/>
            <a:ext cx="2777400" cy="120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rgbClr val="434343"/>
                </a:solidFill>
                <a:latin typeface="Helvetica Neue"/>
                <a:ea typeface="Helvetica Neue"/>
                <a:cs typeface="Helvetica Neue"/>
                <a:sym typeface="Helvetica Neue"/>
              </a:rPr>
              <a:t>personal statement, pam strategy → have a thesis that ties the 3 subsections together; </a:t>
            </a:r>
            <a:r>
              <a:rPr lang="en" sz="1000">
                <a:solidFill>
                  <a:srgbClr val="434343"/>
                </a:solidFill>
                <a:latin typeface="Helvetica Neue"/>
                <a:ea typeface="Helvetica Neue"/>
                <a:cs typeface="Helvetica Neue"/>
                <a:sym typeface="Helvetica Neue"/>
              </a:rPr>
              <a:t>pam’s thesis: </a:t>
            </a:r>
            <a:r>
              <a:rPr i="1" lang="en" sz="1000">
                <a:solidFill>
                  <a:srgbClr val="434343"/>
                </a:solidFill>
                <a:latin typeface="Helvetica Neue"/>
                <a:ea typeface="Helvetica Neue"/>
                <a:cs typeface="Helvetica Neue"/>
                <a:sym typeface="Helvetica Neue"/>
              </a:rPr>
              <a:t>personal motivation centered around networks</a:t>
            </a:r>
            <a:endParaRPr i="1" sz="600"/>
          </a:p>
        </p:txBody>
      </p:sp>
      <p:pic>
        <p:nvPicPr>
          <p:cNvPr id="227" name="Google Shape;227;p26"/>
          <p:cNvPicPr preferRelativeResize="0"/>
          <p:nvPr/>
        </p:nvPicPr>
        <p:blipFill>
          <a:blip r:embed="rId3">
            <a:alphaModFix/>
          </a:blip>
          <a:stretch>
            <a:fillRect/>
          </a:stretch>
        </p:blipFill>
        <p:spPr>
          <a:xfrm>
            <a:off x="8055298" y="4049525"/>
            <a:ext cx="874560" cy="944400"/>
          </a:xfrm>
          <a:prstGeom prst="rect">
            <a:avLst/>
          </a:prstGeom>
          <a:noFill/>
          <a:ln>
            <a:noFill/>
          </a:ln>
        </p:spPr>
      </p:pic>
      <p:sp>
        <p:nvSpPr>
          <p:cNvPr id="228" name="Google Shape;228;p26"/>
          <p:cNvSpPr txBox="1"/>
          <p:nvPr/>
        </p:nvSpPr>
        <p:spPr>
          <a:xfrm>
            <a:off x="5511025" y="1804200"/>
            <a:ext cx="2737200" cy="2149500"/>
          </a:xfrm>
          <a:prstGeom prst="rect">
            <a:avLst/>
          </a:prstGeom>
          <a:noFill/>
          <a:ln>
            <a:noFill/>
          </a:ln>
        </p:spPr>
        <p:txBody>
          <a:bodyPr anchorCtr="0" anchor="t" bIns="91425" lIns="114300" spcFirstLastPara="1" rIns="91425" wrap="square" tIns="91425">
            <a:spAutoFit/>
          </a:bodyPr>
          <a:lstStyle/>
          <a:p>
            <a:pPr indent="0" lvl="0" marL="0" rtl="0" algn="l">
              <a:lnSpc>
                <a:spcPct val="115000"/>
              </a:lnSpc>
              <a:spcBef>
                <a:spcPts val="0"/>
              </a:spcBef>
              <a:spcAft>
                <a:spcPts val="0"/>
              </a:spcAft>
              <a:buNone/>
            </a:pPr>
            <a:r>
              <a:rPr lang="en" sz="1300">
                <a:solidFill>
                  <a:srgbClr val="434343"/>
                </a:solidFill>
                <a:latin typeface="Helvetica Neue"/>
                <a:ea typeface="Helvetica Neue"/>
                <a:cs typeface="Helvetica Neue"/>
                <a:sym typeface="Helvetica Neue"/>
              </a:rPr>
              <a:t>in the </a:t>
            </a:r>
            <a:r>
              <a:rPr b="1" lang="en" sz="1300">
                <a:solidFill>
                  <a:srgbClr val="434343"/>
                </a:solidFill>
                <a:latin typeface="Helvetica Neue"/>
                <a:ea typeface="Helvetica Neue"/>
                <a:cs typeface="Helvetica Neue"/>
                <a:sym typeface="Helvetica Neue"/>
              </a:rPr>
              <a:t>future goals </a:t>
            </a:r>
            <a:r>
              <a:rPr lang="en" sz="1300">
                <a:solidFill>
                  <a:srgbClr val="434343"/>
                </a:solidFill>
                <a:latin typeface="Helvetica Neue"/>
                <a:ea typeface="Helvetica Neue"/>
                <a:cs typeface="Helvetica Neue"/>
                <a:sym typeface="Helvetica Neue"/>
              </a:rPr>
              <a:t>section, tie it all together! </a:t>
            </a:r>
            <a:endParaRPr sz="1300">
              <a:solidFill>
                <a:srgbClr val="434343"/>
              </a:solidFill>
              <a:latin typeface="Helvetica Neue"/>
              <a:ea typeface="Helvetica Neue"/>
              <a:cs typeface="Helvetica Neue"/>
              <a:sym typeface="Helvetica Neue"/>
            </a:endParaRPr>
          </a:p>
          <a:p>
            <a:pPr indent="0" lvl="0" marL="0" rtl="0" algn="l">
              <a:lnSpc>
                <a:spcPct val="115000"/>
              </a:lnSpc>
              <a:spcBef>
                <a:spcPts val="1200"/>
              </a:spcBef>
              <a:spcAft>
                <a:spcPts val="1200"/>
              </a:spcAft>
              <a:buNone/>
            </a:pPr>
            <a:r>
              <a:rPr lang="en" sz="1300">
                <a:solidFill>
                  <a:srgbClr val="434343"/>
                </a:solidFill>
                <a:latin typeface="Helvetica Neue"/>
                <a:ea typeface="Helvetica Neue"/>
                <a:cs typeface="Helvetica Neue"/>
                <a:sym typeface="Helvetica Neue"/>
              </a:rPr>
              <a:t>I: </a:t>
            </a:r>
            <a:r>
              <a:rPr b="1" lang="en" sz="1300">
                <a:solidFill>
                  <a:srgbClr val="66D3FF"/>
                </a:solidFill>
                <a:latin typeface="Helvetica Neue"/>
                <a:ea typeface="Helvetica Neue"/>
                <a:cs typeface="Helvetica Neue"/>
                <a:sym typeface="Helvetica Neue"/>
              </a:rPr>
              <a:t>remind them of my identity</a:t>
            </a:r>
            <a:r>
              <a:rPr lang="en" sz="1300">
                <a:solidFill>
                  <a:srgbClr val="434343"/>
                </a:solidFill>
                <a:latin typeface="Helvetica Neue"/>
                <a:ea typeface="Helvetica Neue"/>
                <a:cs typeface="Helvetica Neue"/>
                <a:sym typeface="Helvetica Neue"/>
              </a:rPr>
              <a:t>, which I introduced in the first paragraph, </a:t>
            </a:r>
            <a:r>
              <a:rPr b="1" lang="en" sz="1300">
                <a:solidFill>
                  <a:srgbClr val="FF6767"/>
                </a:solidFill>
                <a:latin typeface="Helvetica Neue"/>
                <a:ea typeface="Helvetica Neue"/>
                <a:cs typeface="Helvetica Neue"/>
                <a:sym typeface="Helvetica Neue"/>
              </a:rPr>
              <a:t>say why UCSD will be a wonderful place for research, </a:t>
            </a:r>
            <a:r>
              <a:rPr b="1" lang="en" sz="1300">
                <a:solidFill>
                  <a:srgbClr val="FFD966"/>
                </a:solidFill>
                <a:latin typeface="Helvetica Neue"/>
                <a:ea typeface="Helvetica Neue"/>
                <a:cs typeface="Helvetica Neue"/>
                <a:sym typeface="Helvetica Neue"/>
              </a:rPr>
              <a:t>and what we plan to do with CoB</a:t>
            </a:r>
            <a:endParaRPr b="1" sz="1300">
              <a:solidFill>
                <a:srgbClr val="FFD966"/>
              </a:solidFill>
              <a:latin typeface="Helvetica Neue"/>
              <a:ea typeface="Helvetica Neue"/>
              <a:cs typeface="Helvetica Neue"/>
              <a:sym typeface="Helvetica Neue"/>
            </a:endParaRPr>
          </a:p>
        </p:txBody>
      </p:sp>
      <p:pic>
        <p:nvPicPr>
          <p:cNvPr id="229" name="Google Shape;229;p26"/>
          <p:cNvPicPr preferRelativeResize="0"/>
          <p:nvPr/>
        </p:nvPicPr>
        <p:blipFill>
          <a:blip r:embed="rId4">
            <a:alphaModFix/>
          </a:blip>
          <a:stretch>
            <a:fillRect/>
          </a:stretch>
        </p:blipFill>
        <p:spPr>
          <a:xfrm>
            <a:off x="296222" y="1352572"/>
            <a:ext cx="5287925" cy="2797725"/>
          </a:xfrm>
          <a:prstGeom prst="rect">
            <a:avLst/>
          </a:prstGeom>
          <a:noFill/>
          <a:ln>
            <a:noFill/>
          </a:ln>
        </p:spPr>
      </p:pic>
      <p:sp>
        <p:nvSpPr>
          <p:cNvPr id="230" name="Google Shape;230;p26"/>
          <p:cNvSpPr/>
          <p:nvPr/>
        </p:nvSpPr>
        <p:spPr>
          <a:xfrm>
            <a:off x="1150725" y="1352575"/>
            <a:ext cx="3874800" cy="224400"/>
          </a:xfrm>
          <a:prstGeom prst="roundRect">
            <a:avLst>
              <a:gd fmla="val 16667" name="adj"/>
            </a:avLst>
          </a:prstGeom>
          <a:solidFill>
            <a:srgbClr val="66D3FF">
              <a:alpha val="41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6"/>
          <p:cNvSpPr/>
          <p:nvPr/>
        </p:nvSpPr>
        <p:spPr>
          <a:xfrm>
            <a:off x="296225" y="1519875"/>
            <a:ext cx="3424800" cy="224400"/>
          </a:xfrm>
          <a:prstGeom prst="roundRect">
            <a:avLst>
              <a:gd fmla="val 16667" name="adj"/>
            </a:avLst>
          </a:prstGeom>
          <a:solidFill>
            <a:srgbClr val="66D3FF">
              <a:alpha val="41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p:nvPr/>
        </p:nvSpPr>
        <p:spPr>
          <a:xfrm>
            <a:off x="296225" y="1679725"/>
            <a:ext cx="2151900" cy="224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6"/>
          <p:cNvSpPr/>
          <p:nvPr/>
        </p:nvSpPr>
        <p:spPr>
          <a:xfrm>
            <a:off x="255100" y="1973550"/>
            <a:ext cx="585300" cy="224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p:nvPr/>
        </p:nvSpPr>
        <p:spPr>
          <a:xfrm>
            <a:off x="1079525" y="1939850"/>
            <a:ext cx="1100700" cy="224400"/>
          </a:xfrm>
          <a:prstGeom prst="roundRect">
            <a:avLst>
              <a:gd fmla="val 16667" name="adj"/>
            </a:avLst>
          </a:prstGeom>
          <a:solidFill>
            <a:srgbClr val="FFD966">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
          <p:cNvSpPr/>
          <p:nvPr/>
        </p:nvSpPr>
        <p:spPr>
          <a:xfrm>
            <a:off x="565425" y="2118500"/>
            <a:ext cx="1972200" cy="224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
          <p:cNvSpPr/>
          <p:nvPr/>
        </p:nvSpPr>
        <p:spPr>
          <a:xfrm>
            <a:off x="3107700" y="2118500"/>
            <a:ext cx="1972200" cy="224400"/>
          </a:xfrm>
          <a:prstGeom prst="roundRect">
            <a:avLst>
              <a:gd fmla="val 16667" name="adj"/>
            </a:avLst>
          </a:prstGeom>
          <a:solidFill>
            <a:srgbClr val="FFD966">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6"/>
          <p:cNvSpPr/>
          <p:nvPr/>
        </p:nvSpPr>
        <p:spPr>
          <a:xfrm>
            <a:off x="296225" y="2557275"/>
            <a:ext cx="5121900" cy="3678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6"/>
          <p:cNvSpPr/>
          <p:nvPr/>
        </p:nvSpPr>
        <p:spPr>
          <a:xfrm>
            <a:off x="296225" y="2884425"/>
            <a:ext cx="3874800" cy="1746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
          <p:cNvSpPr/>
          <p:nvPr/>
        </p:nvSpPr>
        <p:spPr>
          <a:xfrm>
            <a:off x="4220325" y="2884425"/>
            <a:ext cx="1153200" cy="224400"/>
          </a:xfrm>
          <a:prstGeom prst="roundRect">
            <a:avLst>
              <a:gd fmla="val 16667" name="adj"/>
            </a:avLst>
          </a:prstGeom>
          <a:solidFill>
            <a:srgbClr val="FFD966">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6"/>
          <p:cNvSpPr/>
          <p:nvPr/>
        </p:nvSpPr>
        <p:spPr>
          <a:xfrm>
            <a:off x="296225" y="3036150"/>
            <a:ext cx="5159100" cy="655500"/>
          </a:xfrm>
          <a:prstGeom prst="roundRect">
            <a:avLst>
              <a:gd fmla="val 16667" name="adj"/>
            </a:avLst>
          </a:prstGeom>
          <a:solidFill>
            <a:srgbClr val="FFD966">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
          <p:cNvSpPr txBox="1"/>
          <p:nvPr>
            <p:ph type="title"/>
          </p:nvPr>
        </p:nvSpPr>
        <p:spPr>
          <a:xfrm>
            <a:off x="480175" y="5000"/>
            <a:ext cx="6884700" cy="542700"/>
          </a:xfrm>
          <a:prstGeom prst="rect">
            <a:avLst/>
          </a:prstGeom>
          <a:solidFill>
            <a:srgbClr val="66D3FF"/>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NSF-GRFP: </a:t>
            </a:r>
            <a:r>
              <a:rPr lang="en">
                <a:solidFill>
                  <a:schemeClr val="lt1"/>
                </a:solidFill>
              </a:rPr>
              <a:t>Anatomy of a Personal Statement</a:t>
            </a:r>
            <a:endParaRPr i="1">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txBox="1"/>
          <p:nvPr>
            <p:ph type="ctrTitle"/>
          </p:nvPr>
        </p:nvSpPr>
        <p:spPr>
          <a:xfrm>
            <a:off x="311700" y="1906375"/>
            <a:ext cx="8520600" cy="890700"/>
          </a:xfrm>
          <a:prstGeom prst="rect">
            <a:avLst/>
          </a:prstGeom>
          <a:solidFill>
            <a:srgbClr val="66D3FF"/>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Research Proposal</a:t>
            </a:r>
            <a:endParaRPr b="1">
              <a:solidFill>
                <a:schemeClr val="lt1"/>
              </a:solidFill>
            </a:endParaRPr>
          </a:p>
        </p:txBody>
      </p:sp>
      <p:pic>
        <p:nvPicPr>
          <p:cNvPr id="247" name="Google Shape;247;p27"/>
          <p:cNvPicPr preferRelativeResize="0"/>
          <p:nvPr/>
        </p:nvPicPr>
        <p:blipFill>
          <a:blip r:embed="rId3">
            <a:alphaModFix/>
          </a:blip>
          <a:stretch>
            <a:fillRect/>
          </a:stretch>
        </p:blipFill>
        <p:spPr>
          <a:xfrm>
            <a:off x="7799144" y="3736800"/>
            <a:ext cx="1240350" cy="1339400"/>
          </a:xfrm>
          <a:prstGeom prst="rect">
            <a:avLst/>
          </a:prstGeom>
          <a:noFill/>
          <a:ln>
            <a:noFill/>
          </a:ln>
        </p:spPr>
      </p:pic>
      <p:sp>
        <p:nvSpPr>
          <p:cNvPr id="248" name="Google Shape;248;p2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999999"/>
                </a:solidFill>
                <a:latin typeface="Helvetica Neue Light"/>
                <a:ea typeface="Helvetica Neue Light"/>
                <a:cs typeface="Helvetica Neue Light"/>
                <a:sym typeface="Helvetica Neue Light"/>
              </a:rPr>
              <a:t>NSF-GRFP</a:t>
            </a:r>
            <a:endParaRPr>
              <a:solidFill>
                <a:srgbClr val="999999"/>
              </a:solidFill>
              <a:latin typeface="Helvetica Neue Light"/>
              <a:ea typeface="Helvetica Neue Light"/>
              <a:cs typeface="Helvetica Neue Light"/>
              <a:sym typeface="Helvetica Neue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8"/>
          <p:cNvSpPr/>
          <p:nvPr/>
        </p:nvSpPr>
        <p:spPr>
          <a:xfrm>
            <a:off x="126925" y="340925"/>
            <a:ext cx="8520600" cy="4735200"/>
          </a:xfrm>
          <a:prstGeom prst="roundRect">
            <a:avLst>
              <a:gd fmla="val 16667" name="adj"/>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
        <p:nvSpPr>
          <p:cNvPr id="254" name="Google Shape;254;p28"/>
          <p:cNvSpPr/>
          <p:nvPr/>
        </p:nvSpPr>
        <p:spPr>
          <a:xfrm>
            <a:off x="391150" y="500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8"/>
          <p:cNvSpPr/>
          <p:nvPr/>
        </p:nvSpPr>
        <p:spPr>
          <a:xfrm>
            <a:off x="7364875" y="-3915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6" name="Google Shape;256;p28"/>
          <p:cNvPicPr preferRelativeResize="0"/>
          <p:nvPr/>
        </p:nvPicPr>
        <p:blipFill>
          <a:blip r:embed="rId3">
            <a:alphaModFix/>
          </a:blip>
          <a:stretch>
            <a:fillRect/>
          </a:stretch>
        </p:blipFill>
        <p:spPr>
          <a:xfrm>
            <a:off x="8055298" y="4049525"/>
            <a:ext cx="874560" cy="944400"/>
          </a:xfrm>
          <a:prstGeom prst="rect">
            <a:avLst/>
          </a:prstGeom>
          <a:noFill/>
          <a:ln>
            <a:noFill/>
          </a:ln>
        </p:spPr>
      </p:pic>
      <p:sp>
        <p:nvSpPr>
          <p:cNvPr id="257" name="Google Shape;257;p28"/>
          <p:cNvSpPr txBox="1"/>
          <p:nvPr>
            <p:ph type="title"/>
          </p:nvPr>
        </p:nvSpPr>
        <p:spPr>
          <a:xfrm>
            <a:off x="480175" y="5000"/>
            <a:ext cx="6884700" cy="542700"/>
          </a:xfrm>
          <a:prstGeom prst="rect">
            <a:avLst/>
          </a:prstGeom>
          <a:solidFill>
            <a:srgbClr val="66D3FF"/>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NSF-GRFP: </a:t>
            </a:r>
            <a:r>
              <a:rPr lang="en">
                <a:solidFill>
                  <a:schemeClr val="lt1"/>
                </a:solidFill>
              </a:rPr>
              <a:t>Anatomy of a Research Proposal</a:t>
            </a:r>
            <a:endParaRPr i="1">
              <a:solidFill>
                <a:schemeClr val="lt1"/>
              </a:solidFill>
            </a:endParaRPr>
          </a:p>
        </p:txBody>
      </p:sp>
      <p:sp>
        <p:nvSpPr>
          <p:cNvPr id="258" name="Google Shape;258;p28"/>
          <p:cNvSpPr txBox="1"/>
          <p:nvPr>
            <p:ph idx="1" type="body"/>
          </p:nvPr>
        </p:nvSpPr>
        <p:spPr>
          <a:xfrm>
            <a:off x="311700" y="3531350"/>
            <a:ext cx="7743600" cy="1338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latin typeface="Helvetica Neue Light"/>
                <a:ea typeface="Helvetica Neue Light"/>
                <a:cs typeface="Helvetica Neue Light"/>
                <a:sym typeface="Helvetica Neue Light"/>
              </a:rPr>
              <a:t>Introduction:</a:t>
            </a:r>
            <a:endParaRPr>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None/>
            </a:pPr>
            <a:r>
              <a:rPr lang="en">
                <a:latin typeface="Helvetica Neue Light"/>
                <a:ea typeface="Helvetica Neue Light"/>
                <a:cs typeface="Helvetica Neue Light"/>
                <a:sym typeface="Helvetica Neue Light"/>
              </a:rPr>
              <a:t>(1) </a:t>
            </a:r>
            <a:r>
              <a:rPr b="1" lang="en">
                <a:solidFill>
                  <a:srgbClr val="66D3FF"/>
                </a:solidFill>
              </a:rPr>
              <a:t>Easy to grasp, straightforward introductory sentence(s).</a:t>
            </a:r>
            <a:r>
              <a:rPr lang="en">
                <a:latin typeface="Helvetica Neue Light"/>
                <a:ea typeface="Helvetica Neue Light"/>
                <a:cs typeface="Helvetica Neue Light"/>
                <a:sym typeface="Helvetica Neue Light"/>
              </a:rPr>
              <a:t> (2) </a:t>
            </a:r>
            <a:r>
              <a:rPr b="1" lang="en">
                <a:solidFill>
                  <a:srgbClr val="FF6767"/>
                </a:solidFill>
              </a:rPr>
              <a:t>The gap in the literature that you are filling.</a:t>
            </a:r>
            <a:r>
              <a:rPr lang="en">
                <a:latin typeface="Helvetica Neue Light"/>
                <a:ea typeface="Helvetica Neue Light"/>
                <a:cs typeface="Helvetica Neue Light"/>
                <a:sym typeface="Helvetica Neue Light"/>
              </a:rPr>
              <a:t> (3) </a:t>
            </a:r>
            <a:r>
              <a:rPr b="1" lang="en">
                <a:solidFill>
                  <a:srgbClr val="FFD966"/>
                </a:solidFill>
              </a:rPr>
              <a:t>Your actual proposal.</a:t>
            </a:r>
            <a:endParaRPr b="1">
              <a:solidFill>
                <a:srgbClr val="FFD966"/>
              </a:solidFill>
            </a:endParaRPr>
          </a:p>
        </p:txBody>
      </p:sp>
      <p:pic>
        <p:nvPicPr>
          <p:cNvPr id="259" name="Google Shape;259;p28"/>
          <p:cNvPicPr preferRelativeResize="0"/>
          <p:nvPr/>
        </p:nvPicPr>
        <p:blipFill>
          <a:blip r:embed="rId4">
            <a:alphaModFix/>
          </a:blip>
          <a:stretch>
            <a:fillRect/>
          </a:stretch>
        </p:blipFill>
        <p:spPr>
          <a:xfrm>
            <a:off x="704713" y="662425"/>
            <a:ext cx="7264680" cy="2754188"/>
          </a:xfrm>
          <a:prstGeom prst="rect">
            <a:avLst/>
          </a:prstGeom>
          <a:noFill/>
          <a:ln>
            <a:noFill/>
          </a:ln>
        </p:spPr>
      </p:pic>
      <p:sp>
        <p:nvSpPr>
          <p:cNvPr id="260" name="Google Shape;260;p28"/>
          <p:cNvSpPr/>
          <p:nvPr/>
        </p:nvSpPr>
        <p:spPr>
          <a:xfrm>
            <a:off x="1749025" y="883100"/>
            <a:ext cx="2341800" cy="224400"/>
          </a:xfrm>
          <a:prstGeom prst="roundRect">
            <a:avLst>
              <a:gd fmla="val 16667" name="adj"/>
            </a:avLst>
          </a:prstGeom>
          <a:solidFill>
            <a:srgbClr val="66D3FF">
              <a:alpha val="41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704725" y="1656000"/>
            <a:ext cx="7114800" cy="197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a:off x="704725" y="1853400"/>
            <a:ext cx="3867000" cy="224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p:nvPr/>
        </p:nvSpPr>
        <p:spPr>
          <a:xfrm>
            <a:off x="5688900" y="1431600"/>
            <a:ext cx="2218200" cy="224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
          <p:cNvSpPr/>
          <p:nvPr/>
        </p:nvSpPr>
        <p:spPr>
          <a:xfrm>
            <a:off x="4645900" y="2409300"/>
            <a:ext cx="3107700" cy="224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
          <p:cNvSpPr/>
          <p:nvPr/>
        </p:nvSpPr>
        <p:spPr>
          <a:xfrm>
            <a:off x="778900" y="2596325"/>
            <a:ext cx="2993700" cy="224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p:nvPr/>
        </p:nvSpPr>
        <p:spPr>
          <a:xfrm>
            <a:off x="2932925" y="2823700"/>
            <a:ext cx="4755000" cy="197400"/>
          </a:xfrm>
          <a:prstGeom prst="roundRect">
            <a:avLst>
              <a:gd fmla="val 16667" name="adj"/>
            </a:avLst>
          </a:prstGeom>
          <a:solidFill>
            <a:srgbClr val="FFD966">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p:nvPr/>
        </p:nvSpPr>
        <p:spPr>
          <a:xfrm>
            <a:off x="704725" y="2983825"/>
            <a:ext cx="6770700" cy="197400"/>
          </a:xfrm>
          <a:prstGeom prst="roundRect">
            <a:avLst>
              <a:gd fmla="val 16667" name="adj"/>
            </a:avLst>
          </a:prstGeom>
          <a:solidFill>
            <a:srgbClr val="FFD966">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p:nvPr/>
        </p:nvSpPr>
        <p:spPr>
          <a:xfrm>
            <a:off x="778900" y="3177525"/>
            <a:ext cx="3509100" cy="197400"/>
          </a:xfrm>
          <a:prstGeom prst="roundRect">
            <a:avLst>
              <a:gd fmla="val 16667" name="adj"/>
            </a:avLst>
          </a:prstGeom>
          <a:solidFill>
            <a:srgbClr val="FFD966">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9"/>
          <p:cNvSpPr/>
          <p:nvPr/>
        </p:nvSpPr>
        <p:spPr>
          <a:xfrm>
            <a:off x="126925" y="340925"/>
            <a:ext cx="8520600" cy="4735200"/>
          </a:xfrm>
          <a:prstGeom prst="roundRect">
            <a:avLst>
              <a:gd fmla="val 16667" name="adj"/>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
        <p:nvSpPr>
          <p:cNvPr id="274" name="Google Shape;274;p29"/>
          <p:cNvSpPr/>
          <p:nvPr/>
        </p:nvSpPr>
        <p:spPr>
          <a:xfrm>
            <a:off x="391150" y="500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9"/>
          <p:cNvSpPr/>
          <p:nvPr/>
        </p:nvSpPr>
        <p:spPr>
          <a:xfrm>
            <a:off x="7364875" y="-3915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6" name="Google Shape;276;p29"/>
          <p:cNvPicPr preferRelativeResize="0"/>
          <p:nvPr/>
        </p:nvPicPr>
        <p:blipFill>
          <a:blip r:embed="rId3">
            <a:alphaModFix/>
          </a:blip>
          <a:stretch>
            <a:fillRect/>
          </a:stretch>
        </p:blipFill>
        <p:spPr>
          <a:xfrm>
            <a:off x="8055298" y="4049525"/>
            <a:ext cx="874560" cy="944400"/>
          </a:xfrm>
          <a:prstGeom prst="rect">
            <a:avLst/>
          </a:prstGeom>
          <a:noFill/>
          <a:ln>
            <a:noFill/>
          </a:ln>
        </p:spPr>
      </p:pic>
      <p:sp>
        <p:nvSpPr>
          <p:cNvPr id="277" name="Google Shape;277;p29"/>
          <p:cNvSpPr txBox="1"/>
          <p:nvPr>
            <p:ph type="title"/>
          </p:nvPr>
        </p:nvSpPr>
        <p:spPr>
          <a:xfrm>
            <a:off x="480175" y="5000"/>
            <a:ext cx="6884700" cy="542700"/>
          </a:xfrm>
          <a:prstGeom prst="rect">
            <a:avLst/>
          </a:prstGeom>
          <a:solidFill>
            <a:srgbClr val="66D3FF"/>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NSF-GRFP: </a:t>
            </a:r>
            <a:r>
              <a:rPr lang="en">
                <a:solidFill>
                  <a:schemeClr val="lt1"/>
                </a:solidFill>
              </a:rPr>
              <a:t>Anatomy of a Research Proposal</a:t>
            </a:r>
            <a:endParaRPr i="1">
              <a:solidFill>
                <a:schemeClr val="lt1"/>
              </a:solidFill>
            </a:endParaRPr>
          </a:p>
        </p:txBody>
      </p:sp>
      <p:sp>
        <p:nvSpPr>
          <p:cNvPr id="278" name="Google Shape;278;p29"/>
          <p:cNvSpPr txBox="1"/>
          <p:nvPr>
            <p:ph idx="1" type="body"/>
          </p:nvPr>
        </p:nvSpPr>
        <p:spPr>
          <a:xfrm>
            <a:off x="6580175" y="625100"/>
            <a:ext cx="1913700" cy="4167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latin typeface="Helvetica Neue Light"/>
                <a:ea typeface="Helvetica Neue Light"/>
                <a:cs typeface="Helvetica Neue Light"/>
                <a:sym typeface="Helvetica Neue Light"/>
              </a:rPr>
              <a:t>Background</a:t>
            </a:r>
            <a:r>
              <a:rPr lang="en">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None/>
            </a:pPr>
            <a:r>
              <a:rPr lang="en">
                <a:latin typeface="Helvetica Neue Light"/>
                <a:ea typeface="Helvetica Neue Light"/>
                <a:cs typeface="Helvetica Neue Light"/>
                <a:sym typeface="Helvetica Neue Light"/>
              </a:rPr>
              <a:t>(1) </a:t>
            </a:r>
            <a:r>
              <a:rPr b="1" lang="en">
                <a:solidFill>
                  <a:srgbClr val="66D3FF"/>
                </a:solidFill>
              </a:rPr>
              <a:t>Setting the tone with other research to eventually</a:t>
            </a:r>
            <a:r>
              <a:rPr lang="en">
                <a:latin typeface="Helvetica Neue Light"/>
                <a:ea typeface="Helvetica Neue Light"/>
                <a:cs typeface="Helvetica Neue Light"/>
                <a:sym typeface="Helvetica Neue Light"/>
              </a:rPr>
              <a:t> (2) </a:t>
            </a:r>
            <a:r>
              <a:rPr b="1" lang="en">
                <a:solidFill>
                  <a:srgbClr val="FF6767"/>
                </a:solidFill>
              </a:rPr>
              <a:t>propose your own idea and how it fits in the context of the literature</a:t>
            </a:r>
            <a:r>
              <a:rPr lang="en">
                <a:latin typeface="Helvetica Neue Light"/>
                <a:ea typeface="Helvetica Neue Light"/>
                <a:cs typeface="Helvetica Neue Light"/>
                <a:sym typeface="Helvetica Neue Light"/>
              </a:rPr>
              <a:t>.</a:t>
            </a:r>
            <a:endParaRPr b="1">
              <a:solidFill>
                <a:srgbClr val="FFD966"/>
              </a:solidFill>
            </a:endParaRPr>
          </a:p>
        </p:txBody>
      </p:sp>
      <p:pic>
        <p:nvPicPr>
          <p:cNvPr id="279" name="Google Shape;279;p29"/>
          <p:cNvPicPr preferRelativeResize="0"/>
          <p:nvPr/>
        </p:nvPicPr>
        <p:blipFill rotWithShape="1">
          <a:blip r:embed="rId4">
            <a:alphaModFix/>
          </a:blip>
          <a:srcRect b="0" l="0" r="0" t="0"/>
          <a:stretch/>
        </p:blipFill>
        <p:spPr>
          <a:xfrm>
            <a:off x="501550" y="581775"/>
            <a:ext cx="5805176" cy="4254250"/>
          </a:xfrm>
          <a:prstGeom prst="rect">
            <a:avLst/>
          </a:prstGeom>
          <a:noFill/>
          <a:ln>
            <a:noFill/>
          </a:ln>
        </p:spPr>
      </p:pic>
      <p:sp>
        <p:nvSpPr>
          <p:cNvPr id="280" name="Google Shape;280;p29"/>
          <p:cNvSpPr/>
          <p:nvPr/>
        </p:nvSpPr>
        <p:spPr>
          <a:xfrm>
            <a:off x="1288425" y="547700"/>
            <a:ext cx="937800" cy="224400"/>
          </a:xfrm>
          <a:prstGeom prst="roundRect">
            <a:avLst>
              <a:gd fmla="val 16667" name="adj"/>
            </a:avLst>
          </a:prstGeom>
          <a:solidFill>
            <a:srgbClr val="66D3FF">
              <a:alpha val="41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9"/>
          <p:cNvSpPr/>
          <p:nvPr/>
        </p:nvSpPr>
        <p:spPr>
          <a:xfrm>
            <a:off x="5409550" y="1507475"/>
            <a:ext cx="874500" cy="197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9"/>
          <p:cNvSpPr/>
          <p:nvPr/>
        </p:nvSpPr>
        <p:spPr>
          <a:xfrm>
            <a:off x="3140700" y="1807775"/>
            <a:ext cx="1202100" cy="224400"/>
          </a:xfrm>
          <a:prstGeom prst="roundRect">
            <a:avLst>
              <a:gd fmla="val 16667" name="adj"/>
            </a:avLst>
          </a:prstGeom>
          <a:solidFill>
            <a:srgbClr val="66D3FF">
              <a:alpha val="41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9"/>
          <p:cNvSpPr/>
          <p:nvPr/>
        </p:nvSpPr>
        <p:spPr>
          <a:xfrm>
            <a:off x="550075" y="1628675"/>
            <a:ext cx="3288300" cy="197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9"/>
          <p:cNvSpPr/>
          <p:nvPr/>
        </p:nvSpPr>
        <p:spPr>
          <a:xfrm>
            <a:off x="5604675" y="2919925"/>
            <a:ext cx="558600" cy="197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9"/>
          <p:cNvSpPr/>
          <p:nvPr/>
        </p:nvSpPr>
        <p:spPr>
          <a:xfrm>
            <a:off x="501550" y="3061350"/>
            <a:ext cx="3984000" cy="197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9"/>
          <p:cNvSpPr/>
          <p:nvPr/>
        </p:nvSpPr>
        <p:spPr>
          <a:xfrm>
            <a:off x="913275" y="3528450"/>
            <a:ext cx="1202100" cy="224400"/>
          </a:xfrm>
          <a:prstGeom prst="roundRect">
            <a:avLst>
              <a:gd fmla="val 16667" name="adj"/>
            </a:avLst>
          </a:prstGeom>
          <a:solidFill>
            <a:srgbClr val="66D3FF">
              <a:alpha val="41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9"/>
          <p:cNvSpPr/>
          <p:nvPr/>
        </p:nvSpPr>
        <p:spPr>
          <a:xfrm>
            <a:off x="501550" y="3852125"/>
            <a:ext cx="5661600" cy="197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9"/>
          <p:cNvSpPr/>
          <p:nvPr/>
        </p:nvSpPr>
        <p:spPr>
          <a:xfrm>
            <a:off x="6004675" y="3654725"/>
            <a:ext cx="302100" cy="197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0"/>
          <p:cNvSpPr/>
          <p:nvPr/>
        </p:nvSpPr>
        <p:spPr>
          <a:xfrm>
            <a:off x="126925" y="340925"/>
            <a:ext cx="8520600" cy="4735200"/>
          </a:xfrm>
          <a:prstGeom prst="roundRect">
            <a:avLst>
              <a:gd fmla="val 16667" name="adj"/>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pic>
        <p:nvPicPr>
          <p:cNvPr id="294" name="Google Shape;294;p30"/>
          <p:cNvPicPr preferRelativeResize="0"/>
          <p:nvPr/>
        </p:nvPicPr>
        <p:blipFill>
          <a:blip r:embed="rId3">
            <a:alphaModFix/>
          </a:blip>
          <a:stretch>
            <a:fillRect/>
          </a:stretch>
        </p:blipFill>
        <p:spPr>
          <a:xfrm>
            <a:off x="900354" y="625100"/>
            <a:ext cx="6973725" cy="3241840"/>
          </a:xfrm>
          <a:prstGeom prst="rect">
            <a:avLst/>
          </a:prstGeom>
          <a:noFill/>
          <a:ln>
            <a:noFill/>
          </a:ln>
        </p:spPr>
      </p:pic>
      <p:sp>
        <p:nvSpPr>
          <p:cNvPr id="295" name="Google Shape;295;p30"/>
          <p:cNvSpPr/>
          <p:nvPr/>
        </p:nvSpPr>
        <p:spPr>
          <a:xfrm>
            <a:off x="391150" y="500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0"/>
          <p:cNvSpPr/>
          <p:nvPr/>
        </p:nvSpPr>
        <p:spPr>
          <a:xfrm>
            <a:off x="7364875" y="-3915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7" name="Google Shape;297;p30"/>
          <p:cNvPicPr preferRelativeResize="0"/>
          <p:nvPr/>
        </p:nvPicPr>
        <p:blipFill>
          <a:blip r:embed="rId4">
            <a:alphaModFix/>
          </a:blip>
          <a:stretch>
            <a:fillRect/>
          </a:stretch>
        </p:blipFill>
        <p:spPr>
          <a:xfrm>
            <a:off x="8055298" y="4049525"/>
            <a:ext cx="874560" cy="944400"/>
          </a:xfrm>
          <a:prstGeom prst="rect">
            <a:avLst/>
          </a:prstGeom>
          <a:noFill/>
          <a:ln>
            <a:noFill/>
          </a:ln>
        </p:spPr>
      </p:pic>
      <p:sp>
        <p:nvSpPr>
          <p:cNvPr id="298" name="Google Shape;298;p30"/>
          <p:cNvSpPr txBox="1"/>
          <p:nvPr>
            <p:ph type="title"/>
          </p:nvPr>
        </p:nvSpPr>
        <p:spPr>
          <a:xfrm>
            <a:off x="480175" y="5000"/>
            <a:ext cx="6884700" cy="542700"/>
          </a:xfrm>
          <a:prstGeom prst="rect">
            <a:avLst/>
          </a:prstGeom>
          <a:solidFill>
            <a:srgbClr val="66D3FF"/>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NSF-GRFP: </a:t>
            </a:r>
            <a:r>
              <a:rPr lang="en">
                <a:solidFill>
                  <a:schemeClr val="lt1"/>
                </a:solidFill>
              </a:rPr>
              <a:t>Anatomy of a Research Proposal</a:t>
            </a:r>
            <a:endParaRPr i="1">
              <a:solidFill>
                <a:schemeClr val="lt1"/>
              </a:solidFill>
            </a:endParaRPr>
          </a:p>
        </p:txBody>
      </p:sp>
      <p:sp>
        <p:nvSpPr>
          <p:cNvPr id="299" name="Google Shape;299;p30"/>
          <p:cNvSpPr txBox="1"/>
          <p:nvPr>
            <p:ph idx="1" type="body"/>
          </p:nvPr>
        </p:nvSpPr>
        <p:spPr>
          <a:xfrm>
            <a:off x="501550" y="3944350"/>
            <a:ext cx="7438500" cy="11319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a:latin typeface="Helvetica Neue Light"/>
                <a:ea typeface="Helvetica Neue Light"/>
                <a:cs typeface="Helvetica Neue Light"/>
                <a:sym typeface="Helvetica Neue Light"/>
              </a:rPr>
              <a:t>Aims</a:t>
            </a:r>
            <a:r>
              <a:rPr lang="en">
                <a:latin typeface="Helvetica Neue Light"/>
                <a:ea typeface="Helvetica Neue Light"/>
                <a:cs typeface="Helvetica Neue Light"/>
                <a:sym typeface="Helvetica Neue Light"/>
              </a:rPr>
              <a:t>: (1) </a:t>
            </a:r>
            <a:r>
              <a:rPr b="1" lang="en">
                <a:solidFill>
                  <a:srgbClr val="66D3FF"/>
                </a:solidFill>
              </a:rPr>
              <a:t>Useful to frame aims as “to test the hypothesis”</a:t>
            </a:r>
            <a:r>
              <a:rPr lang="en">
                <a:latin typeface="Helvetica Neue Light"/>
                <a:ea typeface="Helvetica Neue Light"/>
                <a:cs typeface="Helvetica Neue Light"/>
                <a:sym typeface="Helvetica Neue Light"/>
              </a:rPr>
              <a:t>.</a:t>
            </a:r>
            <a:r>
              <a:rPr lang="en">
                <a:latin typeface="Helvetica Neue Light"/>
                <a:ea typeface="Helvetica Neue Light"/>
                <a:cs typeface="Helvetica Neue Light"/>
                <a:sym typeface="Helvetica Neue Light"/>
              </a:rPr>
              <a:t> (2) </a:t>
            </a:r>
            <a:r>
              <a:rPr b="1" lang="en">
                <a:solidFill>
                  <a:srgbClr val="FF6767"/>
                </a:solidFill>
              </a:rPr>
              <a:t>Your expectation from this hypothesis.</a:t>
            </a:r>
            <a:r>
              <a:rPr lang="en">
                <a:latin typeface="Helvetica Neue Light"/>
                <a:ea typeface="Helvetica Neue Light"/>
                <a:cs typeface="Helvetica Neue Light"/>
                <a:sym typeface="Helvetica Neue Light"/>
              </a:rPr>
              <a:t> (3) </a:t>
            </a:r>
            <a:r>
              <a:rPr b="1" lang="en">
                <a:solidFill>
                  <a:srgbClr val="FFD966"/>
                </a:solidFill>
              </a:rPr>
              <a:t>Methods to test this hypothesis. </a:t>
            </a:r>
            <a:r>
              <a:rPr lang="en">
                <a:latin typeface="Helvetica Neue Light"/>
                <a:ea typeface="Helvetica Neue Light"/>
                <a:cs typeface="Helvetica Neue Light"/>
                <a:sym typeface="Helvetica Neue Light"/>
              </a:rPr>
              <a:t>(4) </a:t>
            </a:r>
            <a:r>
              <a:rPr b="1" lang="en">
                <a:solidFill>
                  <a:srgbClr val="93C47D"/>
                </a:solidFill>
              </a:rPr>
              <a:t>Anticipated results from this experiment, make sure to highlight if your hypothesis is wrong.</a:t>
            </a:r>
            <a:endParaRPr b="1">
              <a:solidFill>
                <a:srgbClr val="93C47D"/>
              </a:solidFill>
            </a:endParaRPr>
          </a:p>
        </p:txBody>
      </p:sp>
      <p:sp>
        <p:nvSpPr>
          <p:cNvPr id="300" name="Google Shape;300;p30"/>
          <p:cNvSpPr/>
          <p:nvPr/>
        </p:nvSpPr>
        <p:spPr>
          <a:xfrm>
            <a:off x="3015900" y="928900"/>
            <a:ext cx="4459500" cy="197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0"/>
          <p:cNvSpPr/>
          <p:nvPr/>
        </p:nvSpPr>
        <p:spPr>
          <a:xfrm>
            <a:off x="968100" y="720925"/>
            <a:ext cx="6610200" cy="224400"/>
          </a:xfrm>
          <a:prstGeom prst="roundRect">
            <a:avLst>
              <a:gd fmla="val 16667" name="adj"/>
            </a:avLst>
          </a:prstGeom>
          <a:solidFill>
            <a:srgbClr val="66D3FF">
              <a:alpha val="41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0"/>
          <p:cNvSpPr/>
          <p:nvPr/>
        </p:nvSpPr>
        <p:spPr>
          <a:xfrm>
            <a:off x="968100" y="915400"/>
            <a:ext cx="2047800" cy="224400"/>
          </a:xfrm>
          <a:prstGeom prst="roundRect">
            <a:avLst>
              <a:gd fmla="val 16667" name="adj"/>
            </a:avLst>
          </a:prstGeom>
          <a:solidFill>
            <a:srgbClr val="66D3FF">
              <a:alpha val="41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0"/>
          <p:cNvSpPr/>
          <p:nvPr/>
        </p:nvSpPr>
        <p:spPr>
          <a:xfrm>
            <a:off x="968100" y="1118550"/>
            <a:ext cx="4625100" cy="197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0"/>
          <p:cNvSpPr/>
          <p:nvPr/>
        </p:nvSpPr>
        <p:spPr>
          <a:xfrm>
            <a:off x="5518250" y="1118550"/>
            <a:ext cx="1785900" cy="197400"/>
          </a:xfrm>
          <a:prstGeom prst="roundRect">
            <a:avLst>
              <a:gd fmla="val 16667" name="adj"/>
            </a:avLst>
          </a:prstGeom>
          <a:solidFill>
            <a:srgbClr val="FFD966">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0"/>
          <p:cNvSpPr/>
          <p:nvPr/>
        </p:nvSpPr>
        <p:spPr>
          <a:xfrm>
            <a:off x="968100" y="1315950"/>
            <a:ext cx="6610200" cy="197400"/>
          </a:xfrm>
          <a:prstGeom prst="roundRect">
            <a:avLst>
              <a:gd fmla="val 16667" name="adj"/>
            </a:avLst>
          </a:prstGeom>
          <a:solidFill>
            <a:srgbClr val="FFD966">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
          <p:cNvSpPr/>
          <p:nvPr/>
        </p:nvSpPr>
        <p:spPr>
          <a:xfrm>
            <a:off x="968100" y="1489175"/>
            <a:ext cx="6785400" cy="197400"/>
          </a:xfrm>
          <a:prstGeom prst="roundRect">
            <a:avLst>
              <a:gd fmla="val 16667" name="adj"/>
            </a:avLst>
          </a:prstGeom>
          <a:solidFill>
            <a:srgbClr val="FFD966">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p:nvPr/>
        </p:nvSpPr>
        <p:spPr>
          <a:xfrm>
            <a:off x="968100" y="1689500"/>
            <a:ext cx="6160500" cy="197400"/>
          </a:xfrm>
          <a:prstGeom prst="roundRect">
            <a:avLst>
              <a:gd fmla="val 16667" name="adj"/>
            </a:avLst>
          </a:prstGeom>
          <a:solidFill>
            <a:srgbClr val="FFD966">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a:off x="968100" y="1859800"/>
            <a:ext cx="6785400" cy="197400"/>
          </a:xfrm>
          <a:prstGeom prst="roundRect">
            <a:avLst>
              <a:gd fmla="val 16667" name="adj"/>
            </a:avLst>
          </a:prstGeom>
          <a:solidFill>
            <a:srgbClr val="FFD966">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a:off x="968100" y="2035950"/>
            <a:ext cx="6610200" cy="197400"/>
          </a:xfrm>
          <a:prstGeom prst="roundRect">
            <a:avLst>
              <a:gd fmla="val 16667" name="adj"/>
            </a:avLst>
          </a:prstGeom>
          <a:solidFill>
            <a:srgbClr val="FFD966">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0"/>
          <p:cNvSpPr/>
          <p:nvPr/>
        </p:nvSpPr>
        <p:spPr>
          <a:xfrm>
            <a:off x="915700" y="2230425"/>
            <a:ext cx="6610200" cy="197400"/>
          </a:xfrm>
          <a:prstGeom prst="roundRect">
            <a:avLst>
              <a:gd fmla="val 16667" name="adj"/>
            </a:avLst>
          </a:prstGeom>
          <a:solidFill>
            <a:srgbClr val="FFD966">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
          <p:cNvSpPr/>
          <p:nvPr/>
        </p:nvSpPr>
        <p:spPr>
          <a:xfrm>
            <a:off x="968100" y="2436625"/>
            <a:ext cx="6336000" cy="197400"/>
          </a:xfrm>
          <a:prstGeom prst="roundRect">
            <a:avLst>
              <a:gd fmla="val 16667" name="adj"/>
            </a:avLst>
          </a:prstGeom>
          <a:solidFill>
            <a:srgbClr val="FFD966">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0"/>
          <p:cNvSpPr/>
          <p:nvPr/>
        </p:nvSpPr>
        <p:spPr>
          <a:xfrm>
            <a:off x="991900" y="2553950"/>
            <a:ext cx="6336000" cy="197400"/>
          </a:xfrm>
          <a:prstGeom prst="roundRect">
            <a:avLst>
              <a:gd fmla="val 16667" name="adj"/>
            </a:avLst>
          </a:prstGeom>
          <a:solidFill>
            <a:srgbClr val="FFD966">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0"/>
          <p:cNvSpPr/>
          <p:nvPr/>
        </p:nvSpPr>
        <p:spPr>
          <a:xfrm>
            <a:off x="968100" y="2716775"/>
            <a:ext cx="4877400" cy="197400"/>
          </a:xfrm>
          <a:prstGeom prst="roundRect">
            <a:avLst>
              <a:gd fmla="val 16667" name="adj"/>
            </a:avLst>
          </a:prstGeom>
          <a:solidFill>
            <a:srgbClr val="FFD966">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p:nvPr/>
        </p:nvSpPr>
        <p:spPr>
          <a:xfrm>
            <a:off x="5769300" y="2740725"/>
            <a:ext cx="1706100" cy="197400"/>
          </a:xfrm>
          <a:prstGeom prst="roundRect">
            <a:avLst>
              <a:gd fmla="val 16667" name="adj"/>
            </a:avLst>
          </a:prstGeom>
          <a:solidFill>
            <a:srgbClr val="97FF66">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0"/>
          <p:cNvSpPr/>
          <p:nvPr/>
        </p:nvSpPr>
        <p:spPr>
          <a:xfrm>
            <a:off x="968100" y="2902075"/>
            <a:ext cx="6610200" cy="197400"/>
          </a:xfrm>
          <a:prstGeom prst="roundRect">
            <a:avLst>
              <a:gd fmla="val 16667" name="adj"/>
            </a:avLst>
          </a:prstGeom>
          <a:solidFill>
            <a:srgbClr val="97FF66">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0"/>
          <p:cNvSpPr/>
          <p:nvPr/>
        </p:nvSpPr>
        <p:spPr>
          <a:xfrm>
            <a:off x="968100" y="3087388"/>
            <a:ext cx="6610200" cy="197400"/>
          </a:xfrm>
          <a:prstGeom prst="roundRect">
            <a:avLst>
              <a:gd fmla="val 16667" name="adj"/>
            </a:avLst>
          </a:prstGeom>
          <a:solidFill>
            <a:srgbClr val="97FF66">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0"/>
          <p:cNvSpPr/>
          <p:nvPr/>
        </p:nvSpPr>
        <p:spPr>
          <a:xfrm>
            <a:off x="968100" y="3254375"/>
            <a:ext cx="6730800" cy="261600"/>
          </a:xfrm>
          <a:prstGeom prst="roundRect">
            <a:avLst>
              <a:gd fmla="val 16667" name="adj"/>
            </a:avLst>
          </a:prstGeom>
          <a:solidFill>
            <a:srgbClr val="97FF66">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0"/>
          <p:cNvSpPr/>
          <p:nvPr/>
        </p:nvSpPr>
        <p:spPr>
          <a:xfrm>
            <a:off x="968100" y="3515875"/>
            <a:ext cx="6336000" cy="197400"/>
          </a:xfrm>
          <a:prstGeom prst="roundRect">
            <a:avLst>
              <a:gd fmla="val 16667" name="adj"/>
            </a:avLst>
          </a:prstGeom>
          <a:solidFill>
            <a:srgbClr val="97FF66">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
          <p:cNvSpPr/>
          <p:nvPr/>
        </p:nvSpPr>
        <p:spPr>
          <a:xfrm>
            <a:off x="968100" y="3670875"/>
            <a:ext cx="3078600" cy="197400"/>
          </a:xfrm>
          <a:prstGeom prst="roundRect">
            <a:avLst>
              <a:gd fmla="val 16667" name="adj"/>
            </a:avLst>
          </a:prstGeom>
          <a:solidFill>
            <a:srgbClr val="97FF66">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1"/>
          <p:cNvSpPr/>
          <p:nvPr/>
        </p:nvSpPr>
        <p:spPr>
          <a:xfrm>
            <a:off x="126925" y="340925"/>
            <a:ext cx="8520600" cy="4735200"/>
          </a:xfrm>
          <a:prstGeom prst="roundRect">
            <a:avLst>
              <a:gd fmla="val 16667" name="adj"/>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
        <p:nvSpPr>
          <p:cNvPr id="325" name="Google Shape;325;p31"/>
          <p:cNvSpPr/>
          <p:nvPr/>
        </p:nvSpPr>
        <p:spPr>
          <a:xfrm>
            <a:off x="391150" y="500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1"/>
          <p:cNvSpPr/>
          <p:nvPr/>
        </p:nvSpPr>
        <p:spPr>
          <a:xfrm>
            <a:off x="7364875" y="-3915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7" name="Google Shape;327;p31"/>
          <p:cNvPicPr preferRelativeResize="0"/>
          <p:nvPr/>
        </p:nvPicPr>
        <p:blipFill>
          <a:blip r:embed="rId3">
            <a:alphaModFix/>
          </a:blip>
          <a:stretch>
            <a:fillRect/>
          </a:stretch>
        </p:blipFill>
        <p:spPr>
          <a:xfrm>
            <a:off x="8055298" y="4049525"/>
            <a:ext cx="874560" cy="944400"/>
          </a:xfrm>
          <a:prstGeom prst="rect">
            <a:avLst/>
          </a:prstGeom>
          <a:noFill/>
          <a:ln>
            <a:noFill/>
          </a:ln>
        </p:spPr>
      </p:pic>
      <p:sp>
        <p:nvSpPr>
          <p:cNvPr id="328" name="Google Shape;328;p31"/>
          <p:cNvSpPr txBox="1"/>
          <p:nvPr>
            <p:ph type="title"/>
          </p:nvPr>
        </p:nvSpPr>
        <p:spPr>
          <a:xfrm>
            <a:off x="480175" y="5000"/>
            <a:ext cx="6884700" cy="542700"/>
          </a:xfrm>
          <a:prstGeom prst="rect">
            <a:avLst/>
          </a:prstGeom>
          <a:solidFill>
            <a:srgbClr val="66D3FF"/>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NSF-GRFP: </a:t>
            </a:r>
            <a:r>
              <a:rPr lang="en">
                <a:solidFill>
                  <a:schemeClr val="lt1"/>
                </a:solidFill>
              </a:rPr>
              <a:t>Anatomy of a Research Proposal</a:t>
            </a:r>
            <a:endParaRPr i="1">
              <a:solidFill>
                <a:schemeClr val="lt1"/>
              </a:solidFill>
            </a:endParaRPr>
          </a:p>
        </p:txBody>
      </p:sp>
      <p:sp>
        <p:nvSpPr>
          <p:cNvPr id="329" name="Google Shape;329;p31"/>
          <p:cNvSpPr txBox="1"/>
          <p:nvPr>
            <p:ph idx="1" type="body"/>
          </p:nvPr>
        </p:nvSpPr>
        <p:spPr>
          <a:xfrm>
            <a:off x="690925" y="3783600"/>
            <a:ext cx="7364400" cy="1009200"/>
          </a:xfrm>
          <a:prstGeom prst="rect">
            <a:avLst/>
          </a:prstGeom>
        </p:spPr>
        <p:txBody>
          <a:bodyPr anchorCtr="0" anchor="t" bIns="91425" lIns="91425" spcFirstLastPara="1" rIns="91425" wrap="square" tIns="91425">
            <a:normAutofit fontScale="92500"/>
          </a:bodyPr>
          <a:lstStyle/>
          <a:p>
            <a:pPr indent="0" lvl="0" marL="0" rtl="0" algn="l">
              <a:lnSpc>
                <a:spcPct val="100000"/>
              </a:lnSpc>
              <a:spcBef>
                <a:spcPts val="0"/>
              </a:spcBef>
              <a:spcAft>
                <a:spcPts val="0"/>
              </a:spcAft>
              <a:buNone/>
            </a:pPr>
            <a:r>
              <a:rPr lang="en">
                <a:latin typeface="Helvetica Neue Light"/>
                <a:ea typeface="Helvetica Neue Light"/>
                <a:cs typeface="Helvetica Neue Light"/>
                <a:sym typeface="Helvetica Neue Light"/>
              </a:rPr>
              <a:t>Intellectual Merit</a:t>
            </a:r>
            <a:r>
              <a:rPr lang="en">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None/>
            </a:pPr>
            <a:r>
              <a:rPr lang="en">
                <a:latin typeface="Helvetica Neue Light"/>
                <a:ea typeface="Helvetica Neue Light"/>
                <a:cs typeface="Helvetica Neue Light"/>
                <a:sym typeface="Helvetica Neue Light"/>
              </a:rPr>
              <a:t>(1) </a:t>
            </a:r>
            <a:r>
              <a:rPr b="1" lang="en">
                <a:solidFill>
                  <a:srgbClr val="FF6767"/>
                </a:solidFill>
              </a:rPr>
              <a:t>Your specific experience and why it means you will be successful. </a:t>
            </a:r>
            <a:endParaRPr b="1">
              <a:solidFill>
                <a:srgbClr val="FF6767"/>
              </a:solidFill>
            </a:endParaRPr>
          </a:p>
          <a:p>
            <a:pPr indent="0" lvl="0" marL="0" rtl="0" algn="l">
              <a:lnSpc>
                <a:spcPct val="100000"/>
              </a:lnSpc>
              <a:spcBef>
                <a:spcPts val="0"/>
              </a:spcBef>
              <a:spcAft>
                <a:spcPts val="0"/>
              </a:spcAft>
              <a:buNone/>
            </a:pPr>
            <a:r>
              <a:rPr lang="en">
                <a:latin typeface="Helvetica Neue Light"/>
                <a:ea typeface="Helvetica Neue Light"/>
                <a:cs typeface="Helvetica Neue Light"/>
                <a:sym typeface="Helvetica Neue Light"/>
              </a:rPr>
              <a:t>(2) </a:t>
            </a:r>
            <a:r>
              <a:rPr b="1" lang="en">
                <a:solidFill>
                  <a:srgbClr val="66D3FF"/>
                </a:solidFill>
              </a:rPr>
              <a:t>Your mentor and lab and why it means you will be successful.</a:t>
            </a:r>
            <a:endParaRPr b="1">
              <a:solidFill>
                <a:srgbClr val="66D3FF"/>
              </a:solidFill>
            </a:endParaRPr>
          </a:p>
        </p:txBody>
      </p:sp>
      <p:pic>
        <p:nvPicPr>
          <p:cNvPr id="330" name="Google Shape;330;p31"/>
          <p:cNvPicPr preferRelativeResize="0"/>
          <p:nvPr/>
        </p:nvPicPr>
        <p:blipFill>
          <a:blip r:embed="rId4">
            <a:alphaModFix/>
          </a:blip>
          <a:stretch>
            <a:fillRect/>
          </a:stretch>
        </p:blipFill>
        <p:spPr>
          <a:xfrm>
            <a:off x="901075" y="646125"/>
            <a:ext cx="6972300" cy="3181350"/>
          </a:xfrm>
          <a:prstGeom prst="rect">
            <a:avLst/>
          </a:prstGeom>
          <a:noFill/>
          <a:ln>
            <a:noFill/>
          </a:ln>
        </p:spPr>
      </p:pic>
      <p:sp>
        <p:nvSpPr>
          <p:cNvPr id="331" name="Google Shape;331;p31"/>
          <p:cNvSpPr/>
          <p:nvPr/>
        </p:nvSpPr>
        <p:spPr>
          <a:xfrm>
            <a:off x="2018350" y="1576700"/>
            <a:ext cx="5186400" cy="224400"/>
          </a:xfrm>
          <a:prstGeom prst="roundRect">
            <a:avLst>
              <a:gd fmla="val 16667" name="adj"/>
            </a:avLst>
          </a:prstGeom>
          <a:solidFill>
            <a:srgbClr val="66D3FF">
              <a:alpha val="41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1"/>
          <p:cNvSpPr/>
          <p:nvPr/>
        </p:nvSpPr>
        <p:spPr>
          <a:xfrm>
            <a:off x="4140000" y="646125"/>
            <a:ext cx="3288300" cy="197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1"/>
          <p:cNvSpPr/>
          <p:nvPr/>
        </p:nvSpPr>
        <p:spPr>
          <a:xfrm>
            <a:off x="901075" y="843525"/>
            <a:ext cx="5098800" cy="197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1"/>
          <p:cNvSpPr/>
          <p:nvPr/>
        </p:nvSpPr>
        <p:spPr>
          <a:xfrm>
            <a:off x="901075" y="1762125"/>
            <a:ext cx="6089100" cy="224400"/>
          </a:xfrm>
          <a:prstGeom prst="roundRect">
            <a:avLst>
              <a:gd fmla="val 16667" name="adj"/>
            </a:avLst>
          </a:prstGeom>
          <a:solidFill>
            <a:srgbClr val="66D3FF">
              <a:alpha val="41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1"/>
          <p:cNvSpPr/>
          <p:nvPr/>
        </p:nvSpPr>
        <p:spPr>
          <a:xfrm>
            <a:off x="5190950" y="1390750"/>
            <a:ext cx="2488200" cy="224400"/>
          </a:xfrm>
          <a:prstGeom prst="roundRect">
            <a:avLst>
              <a:gd fmla="val 16667" name="adj"/>
            </a:avLst>
          </a:prstGeom>
          <a:solidFill>
            <a:srgbClr val="66D3FF">
              <a:alpha val="41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126925" y="340925"/>
            <a:ext cx="8520600" cy="4735200"/>
          </a:xfrm>
          <a:prstGeom prst="roundRect">
            <a:avLst>
              <a:gd fmla="val 16667" name="adj"/>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type="title"/>
          </p:nvPr>
        </p:nvSpPr>
        <p:spPr>
          <a:xfrm>
            <a:off x="717925" y="0"/>
            <a:ext cx="3371400" cy="603300"/>
          </a:xfrm>
          <a:prstGeom prst="rect">
            <a:avLst/>
          </a:prstGeom>
          <a:solidFill>
            <a:srgbClr val="66D3FF"/>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Types of Fellowships</a:t>
            </a:r>
            <a:endParaRPr b="1">
              <a:solidFill>
                <a:schemeClr val="lt1"/>
              </a:solidFill>
            </a:endParaRPr>
          </a:p>
        </p:txBody>
      </p:sp>
      <p:pic>
        <p:nvPicPr>
          <p:cNvPr id="63" name="Google Shape;63;p14"/>
          <p:cNvPicPr preferRelativeResize="0"/>
          <p:nvPr/>
        </p:nvPicPr>
        <p:blipFill>
          <a:blip r:embed="rId3">
            <a:alphaModFix/>
          </a:blip>
          <a:stretch>
            <a:fillRect/>
          </a:stretch>
        </p:blipFill>
        <p:spPr>
          <a:xfrm>
            <a:off x="7806019" y="3804100"/>
            <a:ext cx="1240350" cy="1339400"/>
          </a:xfrm>
          <a:prstGeom prst="rect">
            <a:avLst/>
          </a:prstGeom>
          <a:noFill/>
          <a:ln>
            <a:noFill/>
          </a:ln>
        </p:spPr>
      </p:pic>
      <p:sp>
        <p:nvSpPr>
          <p:cNvPr id="64" name="Google Shape;64;p14"/>
          <p:cNvSpPr txBox="1"/>
          <p:nvPr>
            <p:ph idx="1" type="body"/>
          </p:nvPr>
        </p:nvSpPr>
        <p:spPr>
          <a:xfrm>
            <a:off x="751850" y="2932050"/>
            <a:ext cx="3515400" cy="1882500"/>
          </a:xfrm>
          <a:prstGeom prst="rect">
            <a:avLst/>
          </a:prstGeom>
          <a:ln cap="flat" cmpd="sng" w="28575">
            <a:solidFill>
              <a:srgbClr val="FF6767"/>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solidFill>
                  <a:srgbClr val="595959"/>
                </a:solidFill>
              </a:rPr>
              <a:t>Intramural</a:t>
            </a:r>
            <a:endParaRPr b="1">
              <a:solidFill>
                <a:srgbClr val="595959"/>
              </a:solidFill>
            </a:endParaRPr>
          </a:p>
          <a:p>
            <a:pPr indent="-334327" lvl="0" marL="457200" rtl="0" algn="l">
              <a:spcBef>
                <a:spcPts val="1200"/>
              </a:spcBef>
              <a:spcAft>
                <a:spcPts val="0"/>
              </a:spcAft>
              <a:buClr>
                <a:srgbClr val="595959"/>
              </a:buClr>
              <a:buSzPct val="100000"/>
              <a:buFont typeface="Helvetica Neue Light"/>
              <a:buChar char="●"/>
            </a:pPr>
            <a:r>
              <a:rPr lang="en">
                <a:solidFill>
                  <a:srgbClr val="595959"/>
                </a:solidFill>
                <a:latin typeface="Helvetica Neue Light"/>
                <a:ea typeface="Helvetica Neue Light"/>
                <a:cs typeface="Helvetica Neue Light"/>
                <a:sym typeface="Helvetica Neue Light"/>
              </a:rPr>
              <a:t>specific to your research institution (i.e. UCSD-specific funding)</a:t>
            </a:r>
            <a:endParaRPr>
              <a:solidFill>
                <a:srgbClr val="595959"/>
              </a:solidFill>
              <a:latin typeface="Helvetica Neue Light"/>
              <a:ea typeface="Helvetica Neue Light"/>
              <a:cs typeface="Helvetica Neue Light"/>
              <a:sym typeface="Helvetica Neue Light"/>
            </a:endParaRPr>
          </a:p>
          <a:p>
            <a:pPr indent="-334327" lvl="0" marL="457200" rtl="0" algn="l">
              <a:spcBef>
                <a:spcPts val="0"/>
              </a:spcBef>
              <a:spcAft>
                <a:spcPts val="0"/>
              </a:spcAft>
              <a:buSzPct val="113652"/>
              <a:buFont typeface="Helvetica Neue Light"/>
              <a:buChar char="●"/>
            </a:pPr>
            <a:r>
              <a:rPr i="1" lang="en">
                <a:solidFill>
                  <a:srgbClr val="434343"/>
                </a:solidFill>
                <a:latin typeface="Helvetica Neue Light"/>
                <a:ea typeface="Helvetica Neue Light"/>
                <a:cs typeface="Helvetica Neue Light"/>
                <a:sym typeface="Helvetica Neue Light"/>
              </a:rPr>
              <a:t>Ex:</a:t>
            </a:r>
            <a:r>
              <a:rPr i="1" lang="en">
                <a:latin typeface="Helvetica Neue Light"/>
                <a:ea typeface="Helvetica Neue Light"/>
                <a:cs typeface="Helvetica Neue Light"/>
                <a:sym typeface="Helvetica Neue Light"/>
              </a:rPr>
              <a:t> </a:t>
            </a:r>
            <a:r>
              <a:rPr i="1" lang="en" u="sng">
                <a:solidFill>
                  <a:schemeClr val="hlink"/>
                </a:solidFill>
                <a:latin typeface="Helvetica Neue Light"/>
                <a:ea typeface="Helvetica Neue Light"/>
                <a:cs typeface="Helvetica Neue Light"/>
                <a:sym typeface="Helvetica Neue Light"/>
                <a:hlinkClick r:id="rId4"/>
              </a:rPr>
              <a:t>Innovative Research Grants</a:t>
            </a:r>
            <a:r>
              <a:rPr i="1" lang="en">
                <a:latin typeface="Helvetica Neue Light"/>
                <a:ea typeface="Helvetica Neue Light"/>
                <a:cs typeface="Helvetica Neue Light"/>
                <a:sym typeface="Helvetica Neue Light"/>
              </a:rPr>
              <a:t> </a:t>
            </a:r>
            <a:r>
              <a:rPr i="1" lang="en">
                <a:solidFill>
                  <a:srgbClr val="434343"/>
                </a:solidFill>
                <a:latin typeface="Helvetica Neue Light"/>
                <a:ea typeface="Helvetica Neue Light"/>
                <a:cs typeface="Helvetica Neue Light"/>
                <a:sym typeface="Helvetica Neue Light"/>
              </a:rPr>
              <a:t>by </a:t>
            </a:r>
            <a:r>
              <a:rPr i="1" lang="en" sz="1583">
                <a:solidFill>
                  <a:srgbClr val="434343"/>
                </a:solidFill>
                <a:latin typeface="Helvetica Neue Light"/>
                <a:ea typeface="Helvetica Neue Light"/>
                <a:cs typeface="Helvetica Neue Light"/>
                <a:sym typeface="Helvetica Neue Light"/>
              </a:rPr>
              <a:t>Kavli Institute for Brain and Mind </a:t>
            </a:r>
            <a:endParaRPr i="1" sz="1583">
              <a:solidFill>
                <a:srgbClr val="434343"/>
              </a:solidFill>
              <a:latin typeface="Helvetica Neue Light"/>
              <a:ea typeface="Helvetica Neue Light"/>
              <a:cs typeface="Helvetica Neue Light"/>
              <a:sym typeface="Helvetica Neue Light"/>
            </a:endParaRPr>
          </a:p>
        </p:txBody>
      </p:sp>
      <p:sp>
        <p:nvSpPr>
          <p:cNvPr id="65" name="Google Shape;65;p14"/>
          <p:cNvSpPr txBox="1"/>
          <p:nvPr>
            <p:ph idx="1" type="body"/>
          </p:nvPr>
        </p:nvSpPr>
        <p:spPr>
          <a:xfrm>
            <a:off x="751850" y="865325"/>
            <a:ext cx="3515400" cy="2066700"/>
          </a:xfrm>
          <a:prstGeom prst="rect">
            <a:avLst/>
          </a:prstGeom>
          <a:ln cap="flat" cmpd="sng" w="28575">
            <a:solidFill>
              <a:srgbClr val="66D3FF"/>
            </a:solidFill>
            <a:prstDash val="solid"/>
            <a:round/>
            <a:headEnd len="sm" w="sm" type="none"/>
            <a:tailEnd len="sm" w="sm" type="none"/>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solidFill>
                  <a:srgbClr val="434343"/>
                </a:solidFill>
              </a:rPr>
              <a:t>Federal</a:t>
            </a:r>
            <a:endParaRPr b="1">
              <a:solidFill>
                <a:srgbClr val="434343"/>
              </a:solidFill>
            </a:endParaRPr>
          </a:p>
          <a:p>
            <a:pPr indent="-317182" lvl="0" marL="457200" rtl="0" algn="l">
              <a:spcBef>
                <a:spcPts val="1200"/>
              </a:spcBef>
              <a:spcAft>
                <a:spcPts val="0"/>
              </a:spcAft>
              <a:buClr>
                <a:srgbClr val="434343"/>
              </a:buClr>
              <a:buSzPct val="100000"/>
              <a:buFont typeface="Helvetica Neue Light"/>
              <a:buChar char="●"/>
            </a:pPr>
            <a:r>
              <a:rPr lang="en">
                <a:solidFill>
                  <a:srgbClr val="434343"/>
                </a:solidFill>
                <a:latin typeface="Helvetica Neue Light"/>
                <a:ea typeface="Helvetica Neue Light"/>
                <a:cs typeface="Helvetica Neue Light"/>
                <a:sym typeface="Helvetica Neue Light"/>
              </a:rPr>
              <a:t>must be a U.S. citizen for many of these</a:t>
            </a:r>
            <a:endParaRPr>
              <a:solidFill>
                <a:srgbClr val="434343"/>
              </a:solidFill>
              <a:latin typeface="Helvetica Neue Light"/>
              <a:ea typeface="Helvetica Neue Light"/>
              <a:cs typeface="Helvetica Neue Light"/>
              <a:sym typeface="Helvetica Neue Light"/>
            </a:endParaRPr>
          </a:p>
          <a:p>
            <a:pPr indent="-317182" lvl="0" marL="457200" rtl="0" algn="l">
              <a:spcBef>
                <a:spcPts val="0"/>
              </a:spcBef>
              <a:spcAft>
                <a:spcPts val="0"/>
              </a:spcAft>
              <a:buClr>
                <a:srgbClr val="434343"/>
              </a:buClr>
              <a:buSzPct val="100000"/>
              <a:buFont typeface="Helvetica Neue Light"/>
              <a:buChar char="●"/>
            </a:pPr>
            <a:r>
              <a:rPr i="1" lang="en">
                <a:solidFill>
                  <a:srgbClr val="434343"/>
                </a:solidFill>
                <a:latin typeface="Helvetica Neue Light"/>
                <a:ea typeface="Helvetica Neue Light"/>
                <a:cs typeface="Helvetica Neue Light"/>
                <a:sym typeface="Helvetica Neue Light"/>
              </a:rPr>
              <a:t>Ex: </a:t>
            </a:r>
            <a:r>
              <a:rPr i="1" lang="en" u="sng">
                <a:solidFill>
                  <a:schemeClr val="accent5"/>
                </a:solidFill>
                <a:latin typeface="Helvetica Neue Light"/>
                <a:ea typeface="Helvetica Neue Light"/>
                <a:cs typeface="Helvetica Neue Light"/>
                <a:sym typeface="Helvetica Neue Light"/>
                <a:hlinkClick r:id="rId5">
                  <a:extLst>
                    <a:ext uri="{A12FA001-AC4F-418D-AE19-62706E023703}">
                      <ahyp:hlinkClr val="tx"/>
                    </a:ext>
                  </a:extLst>
                </a:hlinkClick>
              </a:rPr>
              <a:t>Graduate Research Fellowship Program</a:t>
            </a:r>
            <a:r>
              <a:rPr i="1" lang="en">
                <a:solidFill>
                  <a:srgbClr val="434343"/>
                </a:solidFill>
                <a:latin typeface="Helvetica Neue Light"/>
                <a:ea typeface="Helvetica Neue Light"/>
                <a:cs typeface="Helvetica Neue Light"/>
                <a:sym typeface="Helvetica Neue Light"/>
              </a:rPr>
              <a:t> by National Science Foundation </a:t>
            </a:r>
            <a:endParaRPr i="1">
              <a:solidFill>
                <a:srgbClr val="434343"/>
              </a:solidFill>
              <a:latin typeface="Helvetica Neue Light"/>
              <a:ea typeface="Helvetica Neue Light"/>
              <a:cs typeface="Helvetica Neue Light"/>
              <a:sym typeface="Helvetica Neue Light"/>
            </a:endParaRPr>
          </a:p>
          <a:p>
            <a:pPr indent="-317182" lvl="0" marL="457200" rtl="0" algn="l">
              <a:spcBef>
                <a:spcPts val="0"/>
              </a:spcBef>
              <a:spcAft>
                <a:spcPts val="0"/>
              </a:spcAft>
              <a:buClr>
                <a:srgbClr val="434343"/>
              </a:buClr>
              <a:buSzPct val="100000"/>
              <a:buFont typeface="Helvetica Neue Light"/>
              <a:buChar char="●"/>
            </a:pPr>
            <a:r>
              <a:rPr i="1" lang="en">
                <a:solidFill>
                  <a:srgbClr val="434343"/>
                </a:solidFill>
                <a:latin typeface="Helvetica Neue Light"/>
                <a:ea typeface="Helvetica Neue Light"/>
                <a:cs typeface="Helvetica Neue Light"/>
                <a:sym typeface="Helvetica Neue Light"/>
              </a:rPr>
              <a:t>Ex: </a:t>
            </a:r>
            <a:r>
              <a:rPr i="1" lang="en" u="sng">
                <a:solidFill>
                  <a:schemeClr val="hlink"/>
                </a:solidFill>
                <a:latin typeface="Helvetica Neue Light"/>
                <a:ea typeface="Helvetica Neue Light"/>
                <a:cs typeface="Helvetica Neue Light"/>
                <a:sym typeface="Helvetica Neue Light"/>
                <a:hlinkClick r:id="rId6"/>
              </a:rPr>
              <a:t>NRSA F31</a:t>
            </a:r>
            <a:r>
              <a:rPr i="1" lang="en">
                <a:solidFill>
                  <a:srgbClr val="434343"/>
                </a:solidFill>
                <a:latin typeface="Helvetica Neue Light"/>
                <a:ea typeface="Helvetica Neue Light"/>
                <a:cs typeface="Helvetica Neue Light"/>
                <a:sym typeface="Helvetica Neue Light"/>
              </a:rPr>
              <a:t> by National Institutes of Health </a:t>
            </a:r>
            <a:endParaRPr i="1">
              <a:solidFill>
                <a:srgbClr val="434343"/>
              </a:solidFill>
              <a:latin typeface="Helvetica Neue Light"/>
              <a:ea typeface="Helvetica Neue Light"/>
              <a:cs typeface="Helvetica Neue Light"/>
              <a:sym typeface="Helvetica Neue Light"/>
            </a:endParaRPr>
          </a:p>
        </p:txBody>
      </p:sp>
      <p:sp>
        <p:nvSpPr>
          <p:cNvPr id="66" name="Google Shape;66;p14"/>
          <p:cNvSpPr txBox="1"/>
          <p:nvPr/>
        </p:nvSpPr>
        <p:spPr>
          <a:xfrm>
            <a:off x="2176575" y="541325"/>
            <a:ext cx="4187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434343"/>
                </a:solidFill>
                <a:latin typeface="Helvetica Neue"/>
                <a:ea typeface="Helvetica Neue"/>
                <a:cs typeface="Helvetica Neue"/>
                <a:sym typeface="Helvetica Neue"/>
              </a:rPr>
              <a:t>f</a:t>
            </a:r>
            <a:r>
              <a:rPr lang="en">
                <a:solidFill>
                  <a:srgbClr val="434343"/>
                </a:solidFill>
                <a:latin typeface="Helvetica Neue"/>
                <a:ea typeface="Helvetica Neue"/>
                <a:cs typeface="Helvetica Neue"/>
                <a:sym typeface="Helvetica Neue"/>
              </a:rPr>
              <a:t>ellowships → financial independence!</a:t>
            </a:r>
            <a:endParaRPr>
              <a:solidFill>
                <a:srgbClr val="434343"/>
              </a:solidFill>
              <a:latin typeface="Helvetica Neue"/>
              <a:ea typeface="Helvetica Neue"/>
              <a:cs typeface="Helvetica Neue"/>
              <a:sym typeface="Helvetica Neue"/>
            </a:endParaRPr>
          </a:p>
        </p:txBody>
      </p:sp>
      <p:sp>
        <p:nvSpPr>
          <p:cNvPr id="67" name="Google Shape;67;p14"/>
          <p:cNvSpPr/>
          <p:nvPr/>
        </p:nvSpPr>
        <p:spPr>
          <a:xfrm>
            <a:off x="605825" y="4050"/>
            <a:ext cx="110400" cy="582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4091025" y="10200"/>
            <a:ext cx="110400" cy="582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2"/>
          <p:cNvSpPr/>
          <p:nvPr/>
        </p:nvSpPr>
        <p:spPr>
          <a:xfrm>
            <a:off x="126925" y="340925"/>
            <a:ext cx="8520600" cy="4735200"/>
          </a:xfrm>
          <a:prstGeom prst="roundRect">
            <a:avLst>
              <a:gd fmla="val 16667" name="adj"/>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
        <p:nvSpPr>
          <p:cNvPr id="341" name="Google Shape;341;p32"/>
          <p:cNvSpPr/>
          <p:nvPr/>
        </p:nvSpPr>
        <p:spPr>
          <a:xfrm>
            <a:off x="391150" y="500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2"/>
          <p:cNvSpPr/>
          <p:nvPr/>
        </p:nvSpPr>
        <p:spPr>
          <a:xfrm>
            <a:off x="7364875" y="-3915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3" name="Google Shape;343;p32"/>
          <p:cNvPicPr preferRelativeResize="0"/>
          <p:nvPr/>
        </p:nvPicPr>
        <p:blipFill>
          <a:blip r:embed="rId3">
            <a:alphaModFix/>
          </a:blip>
          <a:stretch>
            <a:fillRect/>
          </a:stretch>
        </p:blipFill>
        <p:spPr>
          <a:xfrm>
            <a:off x="8055298" y="4049525"/>
            <a:ext cx="874560" cy="944400"/>
          </a:xfrm>
          <a:prstGeom prst="rect">
            <a:avLst/>
          </a:prstGeom>
          <a:noFill/>
          <a:ln>
            <a:noFill/>
          </a:ln>
        </p:spPr>
      </p:pic>
      <p:sp>
        <p:nvSpPr>
          <p:cNvPr id="344" name="Google Shape;344;p32"/>
          <p:cNvSpPr txBox="1"/>
          <p:nvPr>
            <p:ph type="title"/>
          </p:nvPr>
        </p:nvSpPr>
        <p:spPr>
          <a:xfrm>
            <a:off x="480175" y="5000"/>
            <a:ext cx="6884700" cy="542700"/>
          </a:xfrm>
          <a:prstGeom prst="rect">
            <a:avLst/>
          </a:prstGeom>
          <a:solidFill>
            <a:srgbClr val="66D3FF"/>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NSF-GRFP: </a:t>
            </a:r>
            <a:r>
              <a:rPr lang="en">
                <a:solidFill>
                  <a:schemeClr val="lt1"/>
                </a:solidFill>
              </a:rPr>
              <a:t>Anatomy of a Research Proposal</a:t>
            </a:r>
            <a:endParaRPr i="1">
              <a:solidFill>
                <a:schemeClr val="lt1"/>
              </a:solidFill>
            </a:endParaRPr>
          </a:p>
        </p:txBody>
      </p:sp>
      <p:sp>
        <p:nvSpPr>
          <p:cNvPr id="345" name="Google Shape;345;p32"/>
          <p:cNvSpPr txBox="1"/>
          <p:nvPr>
            <p:ph idx="1" type="body"/>
          </p:nvPr>
        </p:nvSpPr>
        <p:spPr>
          <a:xfrm>
            <a:off x="690925" y="3783600"/>
            <a:ext cx="7297800" cy="11514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a:latin typeface="Helvetica Neue Light"/>
                <a:ea typeface="Helvetica Neue Light"/>
                <a:cs typeface="Helvetica Neue Light"/>
                <a:sym typeface="Helvetica Neue Light"/>
              </a:rPr>
              <a:t>Broader Impacts</a:t>
            </a:r>
            <a:r>
              <a:rPr lang="en">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None/>
            </a:pPr>
            <a:r>
              <a:rPr lang="en">
                <a:latin typeface="Helvetica Neue Light"/>
                <a:ea typeface="Helvetica Neue Light"/>
                <a:cs typeface="Helvetica Neue Light"/>
                <a:sym typeface="Helvetica Neue Light"/>
              </a:rPr>
              <a:t>(1)</a:t>
            </a:r>
            <a:r>
              <a:rPr b="1" lang="en">
                <a:solidFill>
                  <a:srgbClr val="FF6767"/>
                </a:solidFill>
              </a:rPr>
              <a:t> How your research positively influences the community (NO focus on clinical)</a:t>
            </a:r>
            <a:r>
              <a:rPr lang="en">
                <a:latin typeface="Helvetica Neue Light"/>
                <a:ea typeface="Helvetica Neue Light"/>
                <a:cs typeface="Helvetica Neue Light"/>
                <a:sym typeface="Helvetica Neue Light"/>
              </a:rPr>
              <a:t>. (2) </a:t>
            </a:r>
            <a:r>
              <a:rPr b="1" lang="en">
                <a:solidFill>
                  <a:srgbClr val="66D3FF"/>
                </a:solidFill>
              </a:rPr>
              <a:t>How you as a researcher will positively impact the community.</a:t>
            </a:r>
            <a:endParaRPr b="1">
              <a:solidFill>
                <a:srgbClr val="66D3FF"/>
              </a:solidFill>
            </a:endParaRPr>
          </a:p>
        </p:txBody>
      </p:sp>
      <p:pic>
        <p:nvPicPr>
          <p:cNvPr id="346" name="Google Shape;346;p32"/>
          <p:cNvPicPr preferRelativeResize="0"/>
          <p:nvPr/>
        </p:nvPicPr>
        <p:blipFill>
          <a:blip r:embed="rId4">
            <a:alphaModFix/>
          </a:blip>
          <a:stretch>
            <a:fillRect/>
          </a:stretch>
        </p:blipFill>
        <p:spPr>
          <a:xfrm>
            <a:off x="901075" y="646125"/>
            <a:ext cx="6972300" cy="3181350"/>
          </a:xfrm>
          <a:prstGeom prst="rect">
            <a:avLst/>
          </a:prstGeom>
          <a:noFill/>
          <a:ln>
            <a:noFill/>
          </a:ln>
        </p:spPr>
      </p:pic>
      <p:sp>
        <p:nvSpPr>
          <p:cNvPr id="347" name="Google Shape;347;p32"/>
          <p:cNvSpPr/>
          <p:nvPr/>
        </p:nvSpPr>
        <p:spPr>
          <a:xfrm>
            <a:off x="3395125" y="2518825"/>
            <a:ext cx="4222200" cy="197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2"/>
          <p:cNvSpPr/>
          <p:nvPr/>
        </p:nvSpPr>
        <p:spPr>
          <a:xfrm>
            <a:off x="3763250" y="3236425"/>
            <a:ext cx="3779700" cy="224400"/>
          </a:xfrm>
          <a:prstGeom prst="roundRect">
            <a:avLst>
              <a:gd fmla="val 16667" name="adj"/>
            </a:avLst>
          </a:prstGeom>
          <a:solidFill>
            <a:srgbClr val="66D3FF">
              <a:alpha val="41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2"/>
          <p:cNvSpPr/>
          <p:nvPr/>
        </p:nvSpPr>
        <p:spPr>
          <a:xfrm>
            <a:off x="901075" y="2716225"/>
            <a:ext cx="5626800" cy="197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2"/>
          <p:cNvSpPr/>
          <p:nvPr/>
        </p:nvSpPr>
        <p:spPr>
          <a:xfrm>
            <a:off x="3253075" y="2913625"/>
            <a:ext cx="4222200" cy="197400"/>
          </a:xfrm>
          <a:prstGeom prst="roundRect">
            <a:avLst>
              <a:gd fmla="val 16667" name="adj"/>
            </a:avLst>
          </a:prstGeom>
          <a:solidFill>
            <a:srgbClr val="FF6767">
              <a:alpha val="29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2"/>
          <p:cNvSpPr/>
          <p:nvPr/>
        </p:nvSpPr>
        <p:spPr>
          <a:xfrm>
            <a:off x="901075" y="3405350"/>
            <a:ext cx="6574200" cy="224400"/>
          </a:xfrm>
          <a:prstGeom prst="roundRect">
            <a:avLst>
              <a:gd fmla="val 16667" name="adj"/>
            </a:avLst>
          </a:prstGeom>
          <a:solidFill>
            <a:srgbClr val="66D3FF">
              <a:alpha val="41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2"/>
          <p:cNvSpPr/>
          <p:nvPr/>
        </p:nvSpPr>
        <p:spPr>
          <a:xfrm>
            <a:off x="901075" y="3586225"/>
            <a:ext cx="3959700" cy="224400"/>
          </a:xfrm>
          <a:prstGeom prst="roundRect">
            <a:avLst>
              <a:gd fmla="val 16667" name="adj"/>
            </a:avLst>
          </a:prstGeom>
          <a:solidFill>
            <a:srgbClr val="66D3FF">
              <a:alpha val="41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3"/>
          <p:cNvSpPr/>
          <p:nvPr/>
        </p:nvSpPr>
        <p:spPr>
          <a:xfrm>
            <a:off x="126925" y="340925"/>
            <a:ext cx="8520600" cy="4735200"/>
          </a:xfrm>
          <a:prstGeom prst="roundRect">
            <a:avLst>
              <a:gd fmla="val 16667" name="adj"/>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3"/>
          <p:cNvSpPr txBox="1"/>
          <p:nvPr>
            <p:ph type="title"/>
          </p:nvPr>
        </p:nvSpPr>
        <p:spPr>
          <a:xfrm>
            <a:off x="476150" y="0"/>
            <a:ext cx="6000300" cy="832500"/>
          </a:xfrm>
          <a:prstGeom prst="rect">
            <a:avLst/>
          </a:prstGeom>
          <a:solidFill>
            <a:srgbClr val="66D3FF"/>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120">
                <a:solidFill>
                  <a:schemeClr val="lt1"/>
                </a:solidFill>
              </a:rPr>
              <a:t>Kavli Institute for Brain and Mind (KIBM) Innovative Research Grant Program</a:t>
            </a:r>
            <a:endParaRPr b="1" sz="2120">
              <a:solidFill>
                <a:schemeClr val="lt1"/>
              </a:solidFill>
            </a:endParaRPr>
          </a:p>
        </p:txBody>
      </p:sp>
      <p:sp>
        <p:nvSpPr>
          <p:cNvPr id="359" name="Google Shape;359;p33"/>
          <p:cNvSpPr txBox="1"/>
          <p:nvPr>
            <p:ph idx="1" type="body"/>
          </p:nvPr>
        </p:nvSpPr>
        <p:spPr>
          <a:xfrm>
            <a:off x="311700" y="998575"/>
            <a:ext cx="8240700" cy="357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34343"/>
                </a:solidFill>
              </a:rPr>
              <a:t>basic eligibility:</a:t>
            </a:r>
            <a:endParaRPr>
              <a:solidFill>
                <a:srgbClr val="434343"/>
              </a:solidFill>
            </a:endParaRPr>
          </a:p>
          <a:p>
            <a:pPr indent="-342900" lvl="0" marL="457200" rtl="0" algn="l">
              <a:spcBef>
                <a:spcPts val="1200"/>
              </a:spcBef>
              <a:spcAft>
                <a:spcPts val="0"/>
              </a:spcAft>
              <a:buClr>
                <a:srgbClr val="434343"/>
              </a:buClr>
              <a:buSzPts val="1800"/>
              <a:buChar char="●"/>
            </a:pPr>
            <a:r>
              <a:rPr lang="en">
                <a:solidFill>
                  <a:srgbClr val="434343"/>
                </a:solidFill>
              </a:rPr>
              <a:t>be a UCSD graduate student</a:t>
            </a:r>
            <a:endParaRPr>
              <a:solidFill>
                <a:srgbClr val="434343"/>
              </a:solidFill>
            </a:endParaRPr>
          </a:p>
          <a:p>
            <a:pPr indent="0" lvl="0" marL="0" rtl="0" algn="l">
              <a:spcBef>
                <a:spcPts val="1200"/>
              </a:spcBef>
              <a:spcAft>
                <a:spcPts val="0"/>
              </a:spcAft>
              <a:buNone/>
            </a:pPr>
            <a:r>
              <a:rPr lang="en">
                <a:solidFill>
                  <a:srgbClr val="434343"/>
                </a:solidFill>
              </a:rPr>
              <a:t>h</a:t>
            </a:r>
            <a:r>
              <a:rPr lang="en">
                <a:solidFill>
                  <a:srgbClr val="434343"/>
                </a:solidFill>
              </a:rPr>
              <a:t>ow to succeed:</a:t>
            </a:r>
            <a:endParaRPr>
              <a:solidFill>
                <a:srgbClr val="434343"/>
              </a:solidFill>
            </a:endParaRPr>
          </a:p>
          <a:p>
            <a:pPr indent="-342900" lvl="0" marL="457200" rtl="0" algn="l">
              <a:spcBef>
                <a:spcPts val="1200"/>
              </a:spcBef>
              <a:spcAft>
                <a:spcPts val="0"/>
              </a:spcAft>
              <a:buClr>
                <a:srgbClr val="434343"/>
              </a:buClr>
              <a:buSzPts val="1800"/>
              <a:buChar char="●"/>
            </a:pPr>
            <a:r>
              <a:rPr lang="en">
                <a:solidFill>
                  <a:srgbClr val="434343"/>
                </a:solidFill>
              </a:rPr>
              <a:t>Emphasize your work’s potential to bridge the brain-mind gap using novel techniques</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Interdisciplinarity</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Novelty</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High risk/high payoff</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Not currently fundable through other established funding mechanisms </a:t>
            </a:r>
            <a:endParaRPr>
              <a:solidFill>
                <a:srgbClr val="434343"/>
              </a:solidFill>
            </a:endParaRPr>
          </a:p>
        </p:txBody>
      </p:sp>
      <p:pic>
        <p:nvPicPr>
          <p:cNvPr id="360" name="Google Shape;360;p33"/>
          <p:cNvPicPr preferRelativeResize="0"/>
          <p:nvPr/>
        </p:nvPicPr>
        <p:blipFill>
          <a:blip r:embed="rId3">
            <a:alphaModFix/>
          </a:blip>
          <a:stretch>
            <a:fillRect/>
          </a:stretch>
        </p:blipFill>
        <p:spPr>
          <a:xfrm>
            <a:off x="8055298" y="4049525"/>
            <a:ext cx="874560" cy="944400"/>
          </a:xfrm>
          <a:prstGeom prst="rect">
            <a:avLst/>
          </a:prstGeom>
          <a:noFill/>
          <a:ln>
            <a:noFill/>
          </a:ln>
        </p:spPr>
      </p:pic>
      <p:sp>
        <p:nvSpPr>
          <p:cNvPr id="361" name="Google Shape;361;p33"/>
          <p:cNvSpPr/>
          <p:nvPr/>
        </p:nvSpPr>
        <p:spPr>
          <a:xfrm>
            <a:off x="365750" y="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3"/>
          <p:cNvSpPr/>
          <p:nvPr/>
        </p:nvSpPr>
        <p:spPr>
          <a:xfrm>
            <a:off x="6476450" y="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4"/>
          <p:cNvSpPr txBox="1"/>
          <p:nvPr>
            <p:ph type="ctrTitle"/>
          </p:nvPr>
        </p:nvSpPr>
        <p:spPr>
          <a:xfrm>
            <a:off x="311700" y="1797450"/>
            <a:ext cx="8520600" cy="1548600"/>
          </a:xfrm>
          <a:prstGeom prst="rect">
            <a:avLst/>
          </a:prstGeom>
          <a:solidFill>
            <a:srgbClr val="66D3FF"/>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Strategies for Writing Fellowships</a:t>
            </a:r>
            <a:endParaRPr b="1">
              <a:solidFill>
                <a:schemeClr val="lt1"/>
              </a:solidFill>
            </a:endParaRPr>
          </a:p>
        </p:txBody>
      </p:sp>
      <p:pic>
        <p:nvPicPr>
          <p:cNvPr id="368" name="Google Shape;368;p34"/>
          <p:cNvPicPr preferRelativeResize="0"/>
          <p:nvPr/>
        </p:nvPicPr>
        <p:blipFill>
          <a:blip r:embed="rId3">
            <a:alphaModFix/>
          </a:blip>
          <a:stretch>
            <a:fillRect/>
          </a:stretch>
        </p:blipFill>
        <p:spPr>
          <a:xfrm>
            <a:off x="7799144" y="3736800"/>
            <a:ext cx="1240350" cy="1339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5"/>
          <p:cNvSpPr/>
          <p:nvPr/>
        </p:nvSpPr>
        <p:spPr>
          <a:xfrm>
            <a:off x="126925" y="340925"/>
            <a:ext cx="8520600" cy="4735200"/>
          </a:xfrm>
          <a:prstGeom prst="roundRect">
            <a:avLst>
              <a:gd fmla="val 16667" name="adj"/>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5"/>
          <p:cNvSpPr txBox="1"/>
          <p:nvPr>
            <p:ph type="title"/>
          </p:nvPr>
        </p:nvSpPr>
        <p:spPr>
          <a:xfrm>
            <a:off x="476150" y="0"/>
            <a:ext cx="6000300" cy="832500"/>
          </a:xfrm>
          <a:prstGeom prst="rect">
            <a:avLst/>
          </a:prstGeom>
          <a:solidFill>
            <a:srgbClr val="66D3FF"/>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600">
                <a:solidFill>
                  <a:schemeClr val="lt1"/>
                </a:solidFill>
              </a:rPr>
              <a:t>Strategies!</a:t>
            </a:r>
            <a:endParaRPr b="1" sz="3600">
              <a:solidFill>
                <a:schemeClr val="lt1"/>
              </a:solidFill>
            </a:endParaRPr>
          </a:p>
        </p:txBody>
      </p:sp>
      <p:sp>
        <p:nvSpPr>
          <p:cNvPr id="375" name="Google Shape;375;p35"/>
          <p:cNvSpPr txBox="1"/>
          <p:nvPr>
            <p:ph idx="1" type="body"/>
          </p:nvPr>
        </p:nvSpPr>
        <p:spPr>
          <a:xfrm>
            <a:off x="311700" y="998575"/>
            <a:ext cx="8240700" cy="3570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Write out all </a:t>
            </a:r>
            <a:r>
              <a:rPr b="1" lang="en"/>
              <a:t>high-level components</a:t>
            </a:r>
            <a:r>
              <a:rPr lang="en"/>
              <a:t> of the application.</a:t>
            </a:r>
            <a:endParaRPr/>
          </a:p>
          <a:p>
            <a:pPr indent="-342900" lvl="0" marL="457200" rtl="0" algn="l">
              <a:spcBef>
                <a:spcPts val="0"/>
              </a:spcBef>
              <a:spcAft>
                <a:spcPts val="0"/>
              </a:spcAft>
              <a:buSzPts val="1800"/>
              <a:buAutoNum type="arabicPeriod"/>
            </a:pPr>
            <a:r>
              <a:rPr lang="en"/>
              <a:t>Go through each component:</a:t>
            </a:r>
            <a:endParaRPr/>
          </a:p>
          <a:p>
            <a:pPr indent="-317500" lvl="1" marL="914400" rtl="0" algn="l">
              <a:spcBef>
                <a:spcPts val="0"/>
              </a:spcBef>
              <a:spcAft>
                <a:spcPts val="0"/>
              </a:spcAft>
              <a:buSzPts val="1400"/>
              <a:buAutoNum type="alphaLcPeriod"/>
            </a:pPr>
            <a:r>
              <a:rPr lang="en"/>
              <a:t>What are the </a:t>
            </a:r>
            <a:r>
              <a:rPr b="1" lang="en"/>
              <a:t>length</a:t>
            </a:r>
            <a:r>
              <a:rPr lang="en"/>
              <a:t> requirements?</a:t>
            </a:r>
            <a:endParaRPr/>
          </a:p>
          <a:p>
            <a:pPr indent="-317500" lvl="1" marL="914400" rtl="0" algn="l">
              <a:spcBef>
                <a:spcPts val="0"/>
              </a:spcBef>
              <a:spcAft>
                <a:spcPts val="0"/>
              </a:spcAft>
              <a:buSzPts val="1400"/>
              <a:buAutoNum type="alphaLcPeriod"/>
            </a:pPr>
            <a:r>
              <a:rPr lang="en"/>
              <a:t>What are the </a:t>
            </a:r>
            <a:r>
              <a:rPr b="1" lang="en"/>
              <a:t>instructions</a:t>
            </a:r>
            <a:r>
              <a:rPr lang="en"/>
              <a:t>?</a:t>
            </a:r>
            <a:endParaRPr/>
          </a:p>
          <a:p>
            <a:pPr indent="-342900" lvl="0" marL="457200" rtl="0" algn="l">
              <a:spcBef>
                <a:spcPts val="0"/>
              </a:spcBef>
              <a:spcAft>
                <a:spcPts val="0"/>
              </a:spcAft>
              <a:buSzPts val="1800"/>
              <a:buAutoNum type="arabicPeriod"/>
            </a:pPr>
            <a:r>
              <a:rPr lang="en"/>
              <a:t>What is the </a:t>
            </a:r>
            <a:r>
              <a:rPr b="1" lang="en"/>
              <a:t>deadline</a:t>
            </a:r>
            <a:r>
              <a:rPr lang="en"/>
              <a:t>?</a:t>
            </a:r>
            <a:endParaRPr/>
          </a:p>
          <a:p>
            <a:pPr indent="-342900" lvl="0" marL="457200" rtl="0" algn="l">
              <a:spcBef>
                <a:spcPts val="0"/>
              </a:spcBef>
              <a:spcAft>
                <a:spcPts val="0"/>
              </a:spcAft>
              <a:buSzPts val="1800"/>
              <a:buAutoNum type="arabicPeriod"/>
            </a:pPr>
            <a:r>
              <a:rPr lang="en"/>
              <a:t>Make a </a:t>
            </a:r>
            <a:r>
              <a:rPr b="1" lang="en"/>
              <a:t>schedule</a:t>
            </a:r>
            <a:r>
              <a:rPr lang="en"/>
              <a:t>:</a:t>
            </a:r>
            <a:endParaRPr/>
          </a:p>
          <a:p>
            <a:pPr indent="-317500" lvl="1" marL="914400" rtl="0" algn="l">
              <a:spcBef>
                <a:spcPts val="0"/>
              </a:spcBef>
              <a:spcAft>
                <a:spcPts val="0"/>
              </a:spcAft>
              <a:buSzPts val="1400"/>
              <a:buAutoNum type="alphaLcPeriod"/>
            </a:pPr>
            <a:r>
              <a:rPr b="1" lang="en"/>
              <a:t>Work backwards</a:t>
            </a:r>
            <a:r>
              <a:rPr lang="en"/>
              <a:t> from the deadline and map out how long to work on each component.</a:t>
            </a:r>
            <a:endParaRPr/>
          </a:p>
          <a:p>
            <a:pPr indent="-317500" lvl="1" marL="914400" rtl="0" algn="l">
              <a:spcBef>
                <a:spcPts val="0"/>
              </a:spcBef>
              <a:spcAft>
                <a:spcPts val="0"/>
              </a:spcAft>
              <a:buSzPts val="1400"/>
              <a:buAutoNum type="alphaLcPeriod"/>
            </a:pPr>
            <a:r>
              <a:rPr lang="en"/>
              <a:t>Include asking for letters of </a:t>
            </a:r>
            <a:r>
              <a:rPr b="1" lang="en"/>
              <a:t>recommendation</a:t>
            </a:r>
            <a:r>
              <a:rPr lang="en"/>
              <a:t> in this schedule.</a:t>
            </a:r>
            <a:endParaRPr/>
          </a:p>
        </p:txBody>
      </p:sp>
      <p:pic>
        <p:nvPicPr>
          <p:cNvPr id="376" name="Google Shape;376;p35"/>
          <p:cNvPicPr preferRelativeResize="0"/>
          <p:nvPr/>
        </p:nvPicPr>
        <p:blipFill>
          <a:blip r:embed="rId3">
            <a:alphaModFix/>
          </a:blip>
          <a:stretch>
            <a:fillRect/>
          </a:stretch>
        </p:blipFill>
        <p:spPr>
          <a:xfrm>
            <a:off x="8055298" y="4049525"/>
            <a:ext cx="874560" cy="944400"/>
          </a:xfrm>
          <a:prstGeom prst="rect">
            <a:avLst/>
          </a:prstGeom>
          <a:noFill/>
          <a:ln>
            <a:noFill/>
          </a:ln>
        </p:spPr>
      </p:pic>
      <p:sp>
        <p:nvSpPr>
          <p:cNvPr id="377" name="Google Shape;377;p35"/>
          <p:cNvSpPr/>
          <p:nvPr/>
        </p:nvSpPr>
        <p:spPr>
          <a:xfrm>
            <a:off x="365750" y="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5"/>
          <p:cNvSpPr/>
          <p:nvPr/>
        </p:nvSpPr>
        <p:spPr>
          <a:xfrm>
            <a:off x="6476450" y="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0" st="0"/>
                                            </p:txEl>
                                          </p:spTgt>
                                        </p:tgtEl>
                                        <p:attrNameLst>
                                          <p:attrName>style.visibility</p:attrName>
                                        </p:attrNameLst>
                                      </p:cBhvr>
                                      <p:to>
                                        <p:strVal val="visible"/>
                                      </p:to>
                                    </p:set>
                                    <p:animEffect filter="fade" transition="in">
                                      <p:cBhvr>
                                        <p:cTn dur="1"/>
                                        <p:tgtEl>
                                          <p:spTgt spid="3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1" st="1"/>
                                            </p:txEl>
                                          </p:spTgt>
                                        </p:tgtEl>
                                        <p:attrNameLst>
                                          <p:attrName>style.visibility</p:attrName>
                                        </p:attrNameLst>
                                      </p:cBhvr>
                                      <p:to>
                                        <p:strVal val="visible"/>
                                      </p:to>
                                    </p:set>
                                    <p:animEffect filter="fade" transition="in">
                                      <p:cBhvr>
                                        <p:cTn dur="1"/>
                                        <p:tgtEl>
                                          <p:spTgt spid="3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2" st="2"/>
                                            </p:txEl>
                                          </p:spTgt>
                                        </p:tgtEl>
                                        <p:attrNameLst>
                                          <p:attrName>style.visibility</p:attrName>
                                        </p:attrNameLst>
                                      </p:cBhvr>
                                      <p:to>
                                        <p:strVal val="visible"/>
                                      </p:to>
                                    </p:set>
                                    <p:animEffect filter="fade" transition="in">
                                      <p:cBhvr>
                                        <p:cTn dur="1"/>
                                        <p:tgtEl>
                                          <p:spTgt spid="3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3" st="3"/>
                                            </p:txEl>
                                          </p:spTgt>
                                        </p:tgtEl>
                                        <p:attrNameLst>
                                          <p:attrName>style.visibility</p:attrName>
                                        </p:attrNameLst>
                                      </p:cBhvr>
                                      <p:to>
                                        <p:strVal val="visible"/>
                                      </p:to>
                                    </p:set>
                                    <p:animEffect filter="fade" transition="in">
                                      <p:cBhvr>
                                        <p:cTn dur="1"/>
                                        <p:tgtEl>
                                          <p:spTgt spid="3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4" st="4"/>
                                            </p:txEl>
                                          </p:spTgt>
                                        </p:tgtEl>
                                        <p:attrNameLst>
                                          <p:attrName>style.visibility</p:attrName>
                                        </p:attrNameLst>
                                      </p:cBhvr>
                                      <p:to>
                                        <p:strVal val="visible"/>
                                      </p:to>
                                    </p:set>
                                    <p:animEffect filter="fade" transition="in">
                                      <p:cBhvr>
                                        <p:cTn dur="1"/>
                                        <p:tgtEl>
                                          <p:spTgt spid="3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5" st="5"/>
                                            </p:txEl>
                                          </p:spTgt>
                                        </p:tgtEl>
                                        <p:attrNameLst>
                                          <p:attrName>style.visibility</p:attrName>
                                        </p:attrNameLst>
                                      </p:cBhvr>
                                      <p:to>
                                        <p:strVal val="visible"/>
                                      </p:to>
                                    </p:set>
                                    <p:animEffect filter="fade" transition="in">
                                      <p:cBhvr>
                                        <p:cTn dur="1"/>
                                        <p:tgtEl>
                                          <p:spTgt spid="3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6" st="6"/>
                                            </p:txEl>
                                          </p:spTgt>
                                        </p:tgtEl>
                                        <p:attrNameLst>
                                          <p:attrName>style.visibility</p:attrName>
                                        </p:attrNameLst>
                                      </p:cBhvr>
                                      <p:to>
                                        <p:strVal val="visible"/>
                                      </p:to>
                                    </p:set>
                                    <p:animEffect filter="fade" transition="in">
                                      <p:cBhvr>
                                        <p:cTn dur="1"/>
                                        <p:tgtEl>
                                          <p:spTgt spid="37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7" st="7"/>
                                            </p:txEl>
                                          </p:spTgt>
                                        </p:tgtEl>
                                        <p:attrNameLst>
                                          <p:attrName>style.visibility</p:attrName>
                                        </p:attrNameLst>
                                      </p:cBhvr>
                                      <p:to>
                                        <p:strVal val="visible"/>
                                      </p:to>
                                    </p:set>
                                    <p:animEffect filter="fade" transition="in">
                                      <p:cBhvr>
                                        <p:cTn dur="1"/>
                                        <p:tgtEl>
                                          <p:spTgt spid="37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6"/>
          <p:cNvSpPr/>
          <p:nvPr/>
        </p:nvSpPr>
        <p:spPr>
          <a:xfrm>
            <a:off x="126925" y="340925"/>
            <a:ext cx="8520600" cy="4735200"/>
          </a:xfrm>
          <a:prstGeom prst="roundRect">
            <a:avLst>
              <a:gd fmla="val 16667" name="adj"/>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6"/>
          <p:cNvSpPr txBox="1"/>
          <p:nvPr>
            <p:ph type="title"/>
          </p:nvPr>
        </p:nvSpPr>
        <p:spPr>
          <a:xfrm>
            <a:off x="476150" y="0"/>
            <a:ext cx="6000300" cy="832500"/>
          </a:xfrm>
          <a:prstGeom prst="rect">
            <a:avLst/>
          </a:prstGeom>
          <a:solidFill>
            <a:srgbClr val="66D3FF"/>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600">
                <a:solidFill>
                  <a:schemeClr val="lt1"/>
                </a:solidFill>
              </a:rPr>
              <a:t>Strategies!</a:t>
            </a:r>
            <a:endParaRPr b="1" sz="3600">
              <a:solidFill>
                <a:schemeClr val="lt1"/>
              </a:solidFill>
            </a:endParaRPr>
          </a:p>
        </p:txBody>
      </p:sp>
      <p:pic>
        <p:nvPicPr>
          <p:cNvPr id="385" name="Google Shape;385;p36"/>
          <p:cNvPicPr preferRelativeResize="0"/>
          <p:nvPr/>
        </p:nvPicPr>
        <p:blipFill>
          <a:blip r:embed="rId3">
            <a:alphaModFix/>
          </a:blip>
          <a:stretch>
            <a:fillRect/>
          </a:stretch>
        </p:blipFill>
        <p:spPr>
          <a:xfrm>
            <a:off x="8055298" y="4049525"/>
            <a:ext cx="874560" cy="944400"/>
          </a:xfrm>
          <a:prstGeom prst="rect">
            <a:avLst/>
          </a:prstGeom>
          <a:noFill/>
          <a:ln>
            <a:noFill/>
          </a:ln>
        </p:spPr>
      </p:pic>
      <p:sp>
        <p:nvSpPr>
          <p:cNvPr id="386" name="Google Shape;386;p36"/>
          <p:cNvSpPr/>
          <p:nvPr/>
        </p:nvSpPr>
        <p:spPr>
          <a:xfrm>
            <a:off x="365750" y="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6"/>
          <p:cNvSpPr/>
          <p:nvPr/>
        </p:nvSpPr>
        <p:spPr>
          <a:xfrm>
            <a:off x="6476450" y="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6"/>
          <p:cNvSpPr/>
          <p:nvPr/>
        </p:nvSpPr>
        <p:spPr>
          <a:xfrm>
            <a:off x="6874725" y="4020950"/>
            <a:ext cx="1002900" cy="9078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6"/>
          <p:cNvSpPr/>
          <p:nvPr/>
        </p:nvSpPr>
        <p:spPr>
          <a:xfrm>
            <a:off x="5799350" y="4020950"/>
            <a:ext cx="1002900" cy="907800"/>
          </a:xfrm>
          <a:prstGeom prst="roundRect">
            <a:avLst>
              <a:gd fmla="val 16667" name="adj"/>
            </a:avLst>
          </a:prstGeom>
          <a:solidFill>
            <a:srgbClr val="66D3FF">
              <a:alpha val="4167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66666"/>
                </a:solidFill>
                <a:latin typeface="Alegreya SemiBold"/>
                <a:ea typeface="Alegreya SemiBold"/>
                <a:cs typeface="Alegreya SemiBold"/>
                <a:sym typeface="Alegreya SemiBold"/>
              </a:rPr>
              <a:t>r</a:t>
            </a:r>
            <a:r>
              <a:rPr lang="en">
                <a:solidFill>
                  <a:srgbClr val="666666"/>
                </a:solidFill>
                <a:latin typeface="Alegreya SemiBold"/>
                <a:ea typeface="Alegreya SemiBold"/>
                <a:cs typeface="Alegreya SemiBold"/>
                <a:sym typeface="Alegreya SemiBold"/>
              </a:rPr>
              <a:t>eal deadline!</a:t>
            </a:r>
            <a:endParaRPr>
              <a:solidFill>
                <a:srgbClr val="666666"/>
              </a:solidFill>
              <a:latin typeface="Alegreya SemiBold"/>
              <a:ea typeface="Alegreya SemiBold"/>
              <a:cs typeface="Alegreya SemiBold"/>
              <a:sym typeface="Alegreya SemiBold"/>
            </a:endParaRPr>
          </a:p>
        </p:txBody>
      </p:sp>
      <p:sp>
        <p:nvSpPr>
          <p:cNvPr id="390" name="Google Shape;390;p36"/>
          <p:cNvSpPr/>
          <p:nvPr/>
        </p:nvSpPr>
        <p:spPr>
          <a:xfrm>
            <a:off x="4723975" y="40209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6"/>
          <p:cNvSpPr/>
          <p:nvPr/>
        </p:nvSpPr>
        <p:spPr>
          <a:xfrm>
            <a:off x="3648600" y="40209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6"/>
          <p:cNvSpPr/>
          <p:nvPr/>
        </p:nvSpPr>
        <p:spPr>
          <a:xfrm>
            <a:off x="2573225" y="40209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6"/>
          <p:cNvSpPr/>
          <p:nvPr/>
        </p:nvSpPr>
        <p:spPr>
          <a:xfrm>
            <a:off x="1497850" y="40209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6"/>
          <p:cNvSpPr/>
          <p:nvPr/>
        </p:nvSpPr>
        <p:spPr>
          <a:xfrm>
            <a:off x="422475" y="40209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6"/>
          <p:cNvSpPr txBox="1"/>
          <p:nvPr/>
        </p:nvSpPr>
        <p:spPr>
          <a:xfrm>
            <a:off x="668925" y="550000"/>
            <a:ext cx="51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Helvetica Neue"/>
                <a:ea typeface="Helvetica Neue"/>
                <a:cs typeface="Helvetica Neue"/>
                <a:sym typeface="Helvetica Neue"/>
              </a:rPr>
              <a:t>sun</a:t>
            </a:r>
            <a:endParaRPr b="1">
              <a:solidFill>
                <a:schemeClr val="lt1"/>
              </a:solidFill>
              <a:latin typeface="Helvetica Neue"/>
              <a:ea typeface="Helvetica Neue"/>
              <a:cs typeface="Helvetica Neue"/>
              <a:sym typeface="Helvetica Neue"/>
            </a:endParaRPr>
          </a:p>
        </p:txBody>
      </p:sp>
      <p:sp>
        <p:nvSpPr>
          <p:cNvPr id="396" name="Google Shape;396;p36"/>
          <p:cNvSpPr txBox="1"/>
          <p:nvPr/>
        </p:nvSpPr>
        <p:spPr>
          <a:xfrm>
            <a:off x="1651850" y="550000"/>
            <a:ext cx="60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Helvetica Neue"/>
                <a:ea typeface="Helvetica Neue"/>
                <a:cs typeface="Helvetica Neue"/>
                <a:sym typeface="Helvetica Neue"/>
              </a:rPr>
              <a:t>mon</a:t>
            </a:r>
            <a:endParaRPr b="1">
              <a:solidFill>
                <a:schemeClr val="lt1"/>
              </a:solidFill>
              <a:latin typeface="Helvetica Neue"/>
              <a:ea typeface="Helvetica Neue"/>
              <a:cs typeface="Helvetica Neue"/>
              <a:sym typeface="Helvetica Neue"/>
            </a:endParaRPr>
          </a:p>
        </p:txBody>
      </p:sp>
      <p:sp>
        <p:nvSpPr>
          <p:cNvPr id="397" name="Google Shape;397;p36"/>
          <p:cNvSpPr txBox="1"/>
          <p:nvPr/>
        </p:nvSpPr>
        <p:spPr>
          <a:xfrm>
            <a:off x="2713525" y="550000"/>
            <a:ext cx="60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Helvetica Neue"/>
                <a:ea typeface="Helvetica Neue"/>
                <a:cs typeface="Helvetica Neue"/>
                <a:sym typeface="Helvetica Neue"/>
              </a:rPr>
              <a:t>tues</a:t>
            </a:r>
            <a:endParaRPr b="1">
              <a:solidFill>
                <a:schemeClr val="lt1"/>
              </a:solidFill>
              <a:latin typeface="Helvetica Neue"/>
              <a:ea typeface="Helvetica Neue"/>
              <a:cs typeface="Helvetica Neue"/>
              <a:sym typeface="Helvetica Neue"/>
            </a:endParaRPr>
          </a:p>
        </p:txBody>
      </p:sp>
      <p:sp>
        <p:nvSpPr>
          <p:cNvPr id="398" name="Google Shape;398;p36"/>
          <p:cNvSpPr txBox="1"/>
          <p:nvPr/>
        </p:nvSpPr>
        <p:spPr>
          <a:xfrm>
            <a:off x="3851400" y="550000"/>
            <a:ext cx="60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Helvetica Neue"/>
                <a:ea typeface="Helvetica Neue"/>
                <a:cs typeface="Helvetica Neue"/>
                <a:sym typeface="Helvetica Neue"/>
              </a:rPr>
              <a:t>wed</a:t>
            </a:r>
            <a:endParaRPr b="1">
              <a:solidFill>
                <a:schemeClr val="lt1"/>
              </a:solidFill>
              <a:latin typeface="Helvetica Neue"/>
              <a:ea typeface="Helvetica Neue"/>
              <a:cs typeface="Helvetica Neue"/>
              <a:sym typeface="Helvetica Neue"/>
            </a:endParaRPr>
          </a:p>
        </p:txBody>
      </p:sp>
      <p:sp>
        <p:nvSpPr>
          <p:cNvPr id="399" name="Google Shape;399;p36"/>
          <p:cNvSpPr txBox="1"/>
          <p:nvPr/>
        </p:nvSpPr>
        <p:spPr>
          <a:xfrm>
            <a:off x="4921675" y="550000"/>
            <a:ext cx="607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Helvetica Neue"/>
                <a:ea typeface="Helvetica Neue"/>
                <a:cs typeface="Helvetica Neue"/>
                <a:sym typeface="Helvetica Neue"/>
              </a:rPr>
              <a:t>thurs</a:t>
            </a:r>
            <a:endParaRPr b="1">
              <a:solidFill>
                <a:schemeClr val="lt1"/>
              </a:solidFill>
              <a:latin typeface="Helvetica Neue"/>
              <a:ea typeface="Helvetica Neue"/>
              <a:cs typeface="Helvetica Neue"/>
              <a:sym typeface="Helvetica Neue"/>
            </a:endParaRPr>
          </a:p>
        </p:txBody>
      </p:sp>
      <p:sp>
        <p:nvSpPr>
          <p:cNvPr id="400" name="Google Shape;400;p36"/>
          <p:cNvSpPr txBox="1"/>
          <p:nvPr/>
        </p:nvSpPr>
        <p:spPr>
          <a:xfrm>
            <a:off x="5991950" y="550000"/>
            <a:ext cx="60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Helvetica Neue"/>
                <a:ea typeface="Helvetica Neue"/>
                <a:cs typeface="Helvetica Neue"/>
                <a:sym typeface="Helvetica Neue"/>
              </a:rPr>
              <a:t>fri</a:t>
            </a:r>
            <a:endParaRPr b="1">
              <a:solidFill>
                <a:schemeClr val="lt1"/>
              </a:solidFill>
              <a:latin typeface="Helvetica Neue"/>
              <a:ea typeface="Helvetica Neue"/>
              <a:cs typeface="Helvetica Neue"/>
              <a:sym typeface="Helvetica Neue"/>
            </a:endParaRPr>
          </a:p>
        </p:txBody>
      </p:sp>
      <p:sp>
        <p:nvSpPr>
          <p:cNvPr id="401" name="Google Shape;401;p36"/>
          <p:cNvSpPr txBox="1"/>
          <p:nvPr/>
        </p:nvSpPr>
        <p:spPr>
          <a:xfrm>
            <a:off x="7062225" y="550000"/>
            <a:ext cx="60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434343"/>
                </a:solidFill>
                <a:latin typeface="Helvetica Neue"/>
                <a:ea typeface="Helvetica Neue"/>
                <a:cs typeface="Helvetica Neue"/>
                <a:sym typeface="Helvetica Neue"/>
              </a:rPr>
              <a:t>sat</a:t>
            </a:r>
            <a:endParaRPr b="1">
              <a:solidFill>
                <a:srgbClr val="434343"/>
              </a:solidFill>
              <a:latin typeface="Helvetica Neue"/>
              <a:ea typeface="Helvetica Neue"/>
              <a:cs typeface="Helvetica Neue"/>
              <a:sym typeface="Helvetica Neue"/>
            </a:endParaRPr>
          </a:p>
        </p:txBody>
      </p:sp>
      <p:sp>
        <p:nvSpPr>
          <p:cNvPr id="402" name="Google Shape;402;p36"/>
          <p:cNvSpPr/>
          <p:nvPr/>
        </p:nvSpPr>
        <p:spPr>
          <a:xfrm>
            <a:off x="6874725" y="2997700"/>
            <a:ext cx="1002900" cy="9078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6"/>
          <p:cNvSpPr/>
          <p:nvPr/>
        </p:nvSpPr>
        <p:spPr>
          <a:xfrm>
            <a:off x="5799350" y="299770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6"/>
          <p:cNvSpPr/>
          <p:nvPr/>
        </p:nvSpPr>
        <p:spPr>
          <a:xfrm>
            <a:off x="4723975" y="299770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6"/>
          <p:cNvSpPr/>
          <p:nvPr/>
        </p:nvSpPr>
        <p:spPr>
          <a:xfrm>
            <a:off x="3648600" y="299770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6"/>
          <p:cNvSpPr/>
          <p:nvPr/>
        </p:nvSpPr>
        <p:spPr>
          <a:xfrm>
            <a:off x="2573225" y="299770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6"/>
          <p:cNvSpPr/>
          <p:nvPr/>
        </p:nvSpPr>
        <p:spPr>
          <a:xfrm>
            <a:off x="1497850" y="299770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6"/>
          <p:cNvSpPr/>
          <p:nvPr/>
        </p:nvSpPr>
        <p:spPr>
          <a:xfrm>
            <a:off x="422475" y="299770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6"/>
          <p:cNvSpPr/>
          <p:nvPr/>
        </p:nvSpPr>
        <p:spPr>
          <a:xfrm>
            <a:off x="6879825" y="1974450"/>
            <a:ext cx="1002900" cy="9078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6"/>
          <p:cNvSpPr/>
          <p:nvPr/>
        </p:nvSpPr>
        <p:spPr>
          <a:xfrm>
            <a:off x="5804450" y="19744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6"/>
          <p:cNvSpPr/>
          <p:nvPr/>
        </p:nvSpPr>
        <p:spPr>
          <a:xfrm>
            <a:off x="4729075" y="19744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6"/>
          <p:cNvSpPr/>
          <p:nvPr/>
        </p:nvSpPr>
        <p:spPr>
          <a:xfrm>
            <a:off x="3653700" y="19744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6"/>
          <p:cNvSpPr/>
          <p:nvPr/>
        </p:nvSpPr>
        <p:spPr>
          <a:xfrm>
            <a:off x="2578325" y="19744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6"/>
          <p:cNvSpPr/>
          <p:nvPr/>
        </p:nvSpPr>
        <p:spPr>
          <a:xfrm>
            <a:off x="1502950" y="19744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6"/>
          <p:cNvSpPr/>
          <p:nvPr/>
        </p:nvSpPr>
        <p:spPr>
          <a:xfrm>
            <a:off x="427575" y="19744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6"/>
          <p:cNvSpPr/>
          <p:nvPr/>
        </p:nvSpPr>
        <p:spPr>
          <a:xfrm>
            <a:off x="6874725" y="1008425"/>
            <a:ext cx="1002900" cy="9078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6"/>
          <p:cNvSpPr/>
          <p:nvPr/>
        </p:nvSpPr>
        <p:spPr>
          <a:xfrm>
            <a:off x="5799350" y="1008425"/>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6"/>
          <p:cNvSpPr/>
          <p:nvPr/>
        </p:nvSpPr>
        <p:spPr>
          <a:xfrm>
            <a:off x="4723975" y="1008425"/>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6"/>
          <p:cNvSpPr/>
          <p:nvPr/>
        </p:nvSpPr>
        <p:spPr>
          <a:xfrm>
            <a:off x="3648600" y="1008425"/>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6"/>
          <p:cNvSpPr/>
          <p:nvPr/>
        </p:nvSpPr>
        <p:spPr>
          <a:xfrm>
            <a:off x="2573225" y="1008425"/>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6"/>
          <p:cNvSpPr/>
          <p:nvPr/>
        </p:nvSpPr>
        <p:spPr>
          <a:xfrm>
            <a:off x="1497850" y="1008425"/>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6"/>
          <p:cNvSpPr/>
          <p:nvPr/>
        </p:nvSpPr>
        <p:spPr>
          <a:xfrm>
            <a:off x="422475" y="1008425"/>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6"/>
          <p:cNvSpPr txBox="1"/>
          <p:nvPr/>
        </p:nvSpPr>
        <p:spPr>
          <a:xfrm>
            <a:off x="3038925" y="30075"/>
            <a:ext cx="4023300" cy="461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en" sz="1800">
                <a:solidFill>
                  <a:srgbClr val="434343"/>
                </a:solidFill>
                <a:latin typeface="Helvetica Neue"/>
                <a:ea typeface="Helvetica Neue"/>
                <a:cs typeface="Helvetica Neue"/>
                <a:sym typeface="Helvetica Neue"/>
              </a:rPr>
              <a:t>w</a:t>
            </a:r>
            <a:r>
              <a:rPr lang="en" sz="1800">
                <a:solidFill>
                  <a:srgbClr val="434343"/>
                </a:solidFill>
                <a:latin typeface="Helvetica Neue"/>
                <a:ea typeface="Helvetica Neue"/>
                <a:cs typeface="Helvetica Neue"/>
                <a:sym typeface="Helvetica Neue"/>
              </a:rPr>
              <a:t>hat is the </a:t>
            </a:r>
            <a:r>
              <a:rPr b="1" lang="en" sz="1800">
                <a:solidFill>
                  <a:srgbClr val="434343"/>
                </a:solidFill>
                <a:latin typeface="Helvetica Neue"/>
                <a:ea typeface="Helvetica Neue"/>
                <a:cs typeface="Helvetica Neue"/>
                <a:sym typeface="Helvetica Neue"/>
              </a:rPr>
              <a:t>deadline</a:t>
            </a:r>
            <a:r>
              <a:rPr lang="en" sz="1800">
                <a:solidFill>
                  <a:srgbClr val="434343"/>
                </a:solidFill>
                <a:latin typeface="Helvetica Neue"/>
                <a:ea typeface="Helvetica Neue"/>
                <a:cs typeface="Helvetica Neue"/>
                <a:sym typeface="Helvetica Neue"/>
              </a:rPr>
              <a:t>?</a:t>
            </a:r>
            <a:endParaRPr>
              <a:solidFill>
                <a:srgbClr val="434343"/>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7"/>
          <p:cNvSpPr/>
          <p:nvPr/>
        </p:nvSpPr>
        <p:spPr>
          <a:xfrm>
            <a:off x="126925" y="340925"/>
            <a:ext cx="8520600" cy="4735200"/>
          </a:xfrm>
          <a:prstGeom prst="roundRect">
            <a:avLst>
              <a:gd fmla="val 16667" name="adj"/>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7"/>
          <p:cNvSpPr txBox="1"/>
          <p:nvPr>
            <p:ph type="title"/>
          </p:nvPr>
        </p:nvSpPr>
        <p:spPr>
          <a:xfrm>
            <a:off x="476150" y="0"/>
            <a:ext cx="6000300" cy="832500"/>
          </a:xfrm>
          <a:prstGeom prst="rect">
            <a:avLst/>
          </a:prstGeom>
          <a:solidFill>
            <a:srgbClr val="66D3FF"/>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600">
                <a:solidFill>
                  <a:schemeClr val="lt1"/>
                </a:solidFill>
              </a:rPr>
              <a:t>Strategies!</a:t>
            </a:r>
            <a:endParaRPr b="1" sz="3600">
              <a:solidFill>
                <a:schemeClr val="lt1"/>
              </a:solidFill>
            </a:endParaRPr>
          </a:p>
        </p:txBody>
      </p:sp>
      <p:pic>
        <p:nvPicPr>
          <p:cNvPr id="430" name="Google Shape;430;p37"/>
          <p:cNvPicPr preferRelativeResize="0"/>
          <p:nvPr/>
        </p:nvPicPr>
        <p:blipFill>
          <a:blip r:embed="rId3">
            <a:alphaModFix/>
          </a:blip>
          <a:stretch>
            <a:fillRect/>
          </a:stretch>
        </p:blipFill>
        <p:spPr>
          <a:xfrm>
            <a:off x="8055298" y="4049525"/>
            <a:ext cx="874560" cy="944400"/>
          </a:xfrm>
          <a:prstGeom prst="rect">
            <a:avLst/>
          </a:prstGeom>
          <a:noFill/>
          <a:ln>
            <a:noFill/>
          </a:ln>
        </p:spPr>
      </p:pic>
      <p:sp>
        <p:nvSpPr>
          <p:cNvPr id="431" name="Google Shape;431;p37"/>
          <p:cNvSpPr/>
          <p:nvPr/>
        </p:nvSpPr>
        <p:spPr>
          <a:xfrm>
            <a:off x="365750" y="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7"/>
          <p:cNvSpPr/>
          <p:nvPr/>
        </p:nvSpPr>
        <p:spPr>
          <a:xfrm>
            <a:off x="6476450" y="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7"/>
          <p:cNvSpPr/>
          <p:nvPr/>
        </p:nvSpPr>
        <p:spPr>
          <a:xfrm>
            <a:off x="6874725" y="4020950"/>
            <a:ext cx="1002900" cy="9078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7"/>
          <p:cNvSpPr/>
          <p:nvPr/>
        </p:nvSpPr>
        <p:spPr>
          <a:xfrm>
            <a:off x="5799350" y="4020950"/>
            <a:ext cx="1002900" cy="907800"/>
          </a:xfrm>
          <a:prstGeom prst="roundRect">
            <a:avLst>
              <a:gd fmla="val 16667" name="adj"/>
            </a:avLst>
          </a:prstGeom>
          <a:solidFill>
            <a:srgbClr val="66D3FF">
              <a:alpha val="4167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666666"/>
                </a:solidFill>
                <a:latin typeface="Alegreya SemiBold"/>
                <a:ea typeface="Alegreya SemiBold"/>
                <a:cs typeface="Alegreya SemiBold"/>
                <a:sym typeface="Alegreya SemiBold"/>
              </a:rPr>
              <a:t>real deadline!</a:t>
            </a:r>
            <a:endParaRPr>
              <a:solidFill>
                <a:srgbClr val="666666"/>
              </a:solidFill>
              <a:latin typeface="Alegreya SemiBold"/>
              <a:ea typeface="Alegreya SemiBold"/>
              <a:cs typeface="Alegreya SemiBold"/>
              <a:sym typeface="Alegreya SemiBold"/>
            </a:endParaRPr>
          </a:p>
          <a:p>
            <a:pPr indent="0" lvl="0" marL="0" rtl="0" algn="l">
              <a:spcBef>
                <a:spcPts val="0"/>
              </a:spcBef>
              <a:spcAft>
                <a:spcPts val="0"/>
              </a:spcAft>
              <a:buClr>
                <a:schemeClr val="dk1"/>
              </a:buClr>
              <a:buSzPts val="1100"/>
              <a:buFont typeface="Arial"/>
              <a:buNone/>
            </a:pPr>
            <a:r>
              <a:rPr lang="en">
                <a:solidFill>
                  <a:srgbClr val="666666"/>
                </a:solidFill>
                <a:latin typeface="Alegreya SemiBold"/>
                <a:ea typeface="Alegreya SemiBold"/>
                <a:cs typeface="Alegreya SemiBold"/>
                <a:sym typeface="Alegreya SemiBold"/>
              </a:rPr>
              <a:t>5 pm E.T.</a:t>
            </a:r>
            <a:endParaRPr>
              <a:solidFill>
                <a:srgbClr val="666666"/>
              </a:solidFill>
              <a:latin typeface="Alegreya SemiBold"/>
              <a:ea typeface="Alegreya SemiBold"/>
              <a:cs typeface="Alegreya SemiBold"/>
              <a:sym typeface="Alegreya SemiBold"/>
            </a:endParaRPr>
          </a:p>
        </p:txBody>
      </p:sp>
      <p:sp>
        <p:nvSpPr>
          <p:cNvPr id="435" name="Google Shape;435;p37"/>
          <p:cNvSpPr/>
          <p:nvPr/>
        </p:nvSpPr>
        <p:spPr>
          <a:xfrm>
            <a:off x="4723975" y="40209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7"/>
          <p:cNvSpPr/>
          <p:nvPr/>
        </p:nvSpPr>
        <p:spPr>
          <a:xfrm>
            <a:off x="3648600" y="40209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7"/>
          <p:cNvSpPr/>
          <p:nvPr/>
        </p:nvSpPr>
        <p:spPr>
          <a:xfrm>
            <a:off x="2573225" y="40209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7"/>
          <p:cNvSpPr/>
          <p:nvPr/>
        </p:nvSpPr>
        <p:spPr>
          <a:xfrm>
            <a:off x="1497850" y="4020950"/>
            <a:ext cx="1002900" cy="907800"/>
          </a:xfrm>
          <a:prstGeom prst="roundRect">
            <a:avLst>
              <a:gd fmla="val 16667" name="adj"/>
            </a:avLst>
          </a:prstGeom>
          <a:solidFill>
            <a:srgbClr val="66D3FF">
              <a:alpha val="4167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66666"/>
                </a:solidFill>
                <a:latin typeface="Alegreya SemiBold"/>
                <a:ea typeface="Alegreya SemiBold"/>
                <a:cs typeface="Alegreya SemiBold"/>
                <a:sym typeface="Alegreya SemiBold"/>
              </a:rPr>
              <a:t>fake deadline!</a:t>
            </a:r>
            <a:endParaRPr>
              <a:solidFill>
                <a:srgbClr val="666666"/>
              </a:solidFill>
              <a:latin typeface="Alegreya SemiBold"/>
              <a:ea typeface="Alegreya SemiBold"/>
              <a:cs typeface="Alegreya SemiBold"/>
              <a:sym typeface="Alegreya SemiBold"/>
            </a:endParaRPr>
          </a:p>
          <a:p>
            <a:pPr indent="0" lvl="0" marL="0" rtl="0" algn="l">
              <a:spcBef>
                <a:spcPts val="0"/>
              </a:spcBef>
              <a:spcAft>
                <a:spcPts val="0"/>
              </a:spcAft>
              <a:buClr>
                <a:schemeClr val="dk1"/>
              </a:buClr>
              <a:buSzPts val="1100"/>
              <a:buFont typeface="Arial"/>
              <a:buNone/>
            </a:pPr>
            <a:r>
              <a:rPr lang="en" sz="900">
                <a:solidFill>
                  <a:srgbClr val="666666"/>
                </a:solidFill>
                <a:latin typeface="Alegreya SemiBold"/>
                <a:ea typeface="Alegreya SemiBold"/>
                <a:cs typeface="Alegreya SemiBold"/>
                <a:sym typeface="Alegreya SemiBold"/>
              </a:rPr>
              <a:t>(but maybe label it as real deadline, for yourself)</a:t>
            </a:r>
            <a:endParaRPr>
              <a:solidFill>
                <a:srgbClr val="666666"/>
              </a:solidFill>
              <a:latin typeface="Alegreya SemiBold"/>
              <a:ea typeface="Alegreya SemiBold"/>
              <a:cs typeface="Alegreya SemiBold"/>
              <a:sym typeface="Alegreya SemiBold"/>
            </a:endParaRPr>
          </a:p>
          <a:p>
            <a:pPr indent="0" lvl="0" marL="0" rtl="0" algn="l">
              <a:spcBef>
                <a:spcPts val="0"/>
              </a:spcBef>
              <a:spcAft>
                <a:spcPts val="0"/>
              </a:spcAft>
              <a:buNone/>
            </a:pPr>
            <a:r>
              <a:t/>
            </a:r>
            <a:endParaRPr/>
          </a:p>
        </p:txBody>
      </p:sp>
      <p:sp>
        <p:nvSpPr>
          <p:cNvPr id="439" name="Google Shape;439;p37"/>
          <p:cNvSpPr/>
          <p:nvPr/>
        </p:nvSpPr>
        <p:spPr>
          <a:xfrm>
            <a:off x="422475" y="40209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7"/>
          <p:cNvSpPr txBox="1"/>
          <p:nvPr/>
        </p:nvSpPr>
        <p:spPr>
          <a:xfrm>
            <a:off x="668925" y="550000"/>
            <a:ext cx="51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Helvetica Neue"/>
                <a:ea typeface="Helvetica Neue"/>
                <a:cs typeface="Helvetica Neue"/>
                <a:sym typeface="Helvetica Neue"/>
              </a:rPr>
              <a:t>sun</a:t>
            </a:r>
            <a:endParaRPr b="1">
              <a:solidFill>
                <a:schemeClr val="lt1"/>
              </a:solidFill>
              <a:latin typeface="Helvetica Neue"/>
              <a:ea typeface="Helvetica Neue"/>
              <a:cs typeface="Helvetica Neue"/>
              <a:sym typeface="Helvetica Neue"/>
            </a:endParaRPr>
          </a:p>
        </p:txBody>
      </p:sp>
      <p:sp>
        <p:nvSpPr>
          <p:cNvPr id="441" name="Google Shape;441;p37"/>
          <p:cNvSpPr txBox="1"/>
          <p:nvPr/>
        </p:nvSpPr>
        <p:spPr>
          <a:xfrm>
            <a:off x="1651850" y="550000"/>
            <a:ext cx="60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Helvetica Neue"/>
                <a:ea typeface="Helvetica Neue"/>
                <a:cs typeface="Helvetica Neue"/>
                <a:sym typeface="Helvetica Neue"/>
              </a:rPr>
              <a:t>mon</a:t>
            </a:r>
            <a:endParaRPr b="1">
              <a:solidFill>
                <a:schemeClr val="lt1"/>
              </a:solidFill>
              <a:latin typeface="Helvetica Neue"/>
              <a:ea typeface="Helvetica Neue"/>
              <a:cs typeface="Helvetica Neue"/>
              <a:sym typeface="Helvetica Neue"/>
            </a:endParaRPr>
          </a:p>
        </p:txBody>
      </p:sp>
      <p:sp>
        <p:nvSpPr>
          <p:cNvPr id="442" name="Google Shape;442;p37"/>
          <p:cNvSpPr txBox="1"/>
          <p:nvPr/>
        </p:nvSpPr>
        <p:spPr>
          <a:xfrm>
            <a:off x="2713525" y="550000"/>
            <a:ext cx="60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Helvetica Neue"/>
                <a:ea typeface="Helvetica Neue"/>
                <a:cs typeface="Helvetica Neue"/>
                <a:sym typeface="Helvetica Neue"/>
              </a:rPr>
              <a:t>tues</a:t>
            </a:r>
            <a:endParaRPr b="1">
              <a:solidFill>
                <a:schemeClr val="lt1"/>
              </a:solidFill>
              <a:latin typeface="Helvetica Neue"/>
              <a:ea typeface="Helvetica Neue"/>
              <a:cs typeface="Helvetica Neue"/>
              <a:sym typeface="Helvetica Neue"/>
            </a:endParaRPr>
          </a:p>
        </p:txBody>
      </p:sp>
      <p:sp>
        <p:nvSpPr>
          <p:cNvPr id="443" name="Google Shape;443;p37"/>
          <p:cNvSpPr txBox="1"/>
          <p:nvPr/>
        </p:nvSpPr>
        <p:spPr>
          <a:xfrm>
            <a:off x="3851400" y="550000"/>
            <a:ext cx="60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Helvetica Neue"/>
                <a:ea typeface="Helvetica Neue"/>
                <a:cs typeface="Helvetica Neue"/>
                <a:sym typeface="Helvetica Neue"/>
              </a:rPr>
              <a:t>wed</a:t>
            </a:r>
            <a:endParaRPr b="1">
              <a:solidFill>
                <a:schemeClr val="lt1"/>
              </a:solidFill>
              <a:latin typeface="Helvetica Neue"/>
              <a:ea typeface="Helvetica Neue"/>
              <a:cs typeface="Helvetica Neue"/>
              <a:sym typeface="Helvetica Neue"/>
            </a:endParaRPr>
          </a:p>
        </p:txBody>
      </p:sp>
      <p:sp>
        <p:nvSpPr>
          <p:cNvPr id="444" name="Google Shape;444;p37"/>
          <p:cNvSpPr txBox="1"/>
          <p:nvPr/>
        </p:nvSpPr>
        <p:spPr>
          <a:xfrm>
            <a:off x="4921675" y="550000"/>
            <a:ext cx="607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Helvetica Neue"/>
                <a:ea typeface="Helvetica Neue"/>
                <a:cs typeface="Helvetica Neue"/>
                <a:sym typeface="Helvetica Neue"/>
              </a:rPr>
              <a:t>thurs</a:t>
            </a:r>
            <a:endParaRPr b="1">
              <a:solidFill>
                <a:schemeClr val="lt1"/>
              </a:solidFill>
              <a:latin typeface="Helvetica Neue"/>
              <a:ea typeface="Helvetica Neue"/>
              <a:cs typeface="Helvetica Neue"/>
              <a:sym typeface="Helvetica Neue"/>
            </a:endParaRPr>
          </a:p>
        </p:txBody>
      </p:sp>
      <p:sp>
        <p:nvSpPr>
          <p:cNvPr id="445" name="Google Shape;445;p37"/>
          <p:cNvSpPr txBox="1"/>
          <p:nvPr/>
        </p:nvSpPr>
        <p:spPr>
          <a:xfrm>
            <a:off x="5991950" y="550000"/>
            <a:ext cx="60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Helvetica Neue"/>
                <a:ea typeface="Helvetica Neue"/>
                <a:cs typeface="Helvetica Neue"/>
                <a:sym typeface="Helvetica Neue"/>
              </a:rPr>
              <a:t>fri</a:t>
            </a:r>
            <a:endParaRPr b="1">
              <a:solidFill>
                <a:schemeClr val="lt1"/>
              </a:solidFill>
              <a:latin typeface="Helvetica Neue"/>
              <a:ea typeface="Helvetica Neue"/>
              <a:cs typeface="Helvetica Neue"/>
              <a:sym typeface="Helvetica Neue"/>
            </a:endParaRPr>
          </a:p>
        </p:txBody>
      </p:sp>
      <p:sp>
        <p:nvSpPr>
          <p:cNvPr id="446" name="Google Shape;446;p37"/>
          <p:cNvSpPr txBox="1"/>
          <p:nvPr/>
        </p:nvSpPr>
        <p:spPr>
          <a:xfrm>
            <a:off x="7062225" y="550000"/>
            <a:ext cx="60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434343"/>
                </a:solidFill>
                <a:latin typeface="Helvetica Neue"/>
                <a:ea typeface="Helvetica Neue"/>
                <a:cs typeface="Helvetica Neue"/>
                <a:sym typeface="Helvetica Neue"/>
              </a:rPr>
              <a:t>sat</a:t>
            </a:r>
            <a:endParaRPr b="1">
              <a:solidFill>
                <a:srgbClr val="434343"/>
              </a:solidFill>
              <a:latin typeface="Helvetica Neue"/>
              <a:ea typeface="Helvetica Neue"/>
              <a:cs typeface="Helvetica Neue"/>
              <a:sym typeface="Helvetica Neue"/>
            </a:endParaRPr>
          </a:p>
        </p:txBody>
      </p:sp>
      <p:sp>
        <p:nvSpPr>
          <p:cNvPr id="447" name="Google Shape;447;p37"/>
          <p:cNvSpPr/>
          <p:nvPr/>
        </p:nvSpPr>
        <p:spPr>
          <a:xfrm>
            <a:off x="6874725" y="2997700"/>
            <a:ext cx="1002900" cy="9078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7"/>
          <p:cNvSpPr/>
          <p:nvPr/>
        </p:nvSpPr>
        <p:spPr>
          <a:xfrm>
            <a:off x="5799350" y="299770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7"/>
          <p:cNvSpPr/>
          <p:nvPr/>
        </p:nvSpPr>
        <p:spPr>
          <a:xfrm>
            <a:off x="4723975" y="299770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7"/>
          <p:cNvSpPr/>
          <p:nvPr/>
        </p:nvSpPr>
        <p:spPr>
          <a:xfrm>
            <a:off x="3648600" y="299770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7"/>
          <p:cNvSpPr/>
          <p:nvPr/>
        </p:nvSpPr>
        <p:spPr>
          <a:xfrm>
            <a:off x="2573225" y="299770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7"/>
          <p:cNvSpPr/>
          <p:nvPr/>
        </p:nvSpPr>
        <p:spPr>
          <a:xfrm>
            <a:off x="1497850" y="299770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7"/>
          <p:cNvSpPr/>
          <p:nvPr/>
        </p:nvSpPr>
        <p:spPr>
          <a:xfrm>
            <a:off x="422475" y="299770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7"/>
          <p:cNvSpPr/>
          <p:nvPr/>
        </p:nvSpPr>
        <p:spPr>
          <a:xfrm>
            <a:off x="6879825" y="1974450"/>
            <a:ext cx="1002900" cy="9078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7"/>
          <p:cNvSpPr/>
          <p:nvPr/>
        </p:nvSpPr>
        <p:spPr>
          <a:xfrm>
            <a:off x="5804450" y="19744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7"/>
          <p:cNvSpPr/>
          <p:nvPr/>
        </p:nvSpPr>
        <p:spPr>
          <a:xfrm>
            <a:off x="4729075" y="19744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7"/>
          <p:cNvSpPr/>
          <p:nvPr/>
        </p:nvSpPr>
        <p:spPr>
          <a:xfrm>
            <a:off x="3653700" y="19744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7"/>
          <p:cNvSpPr/>
          <p:nvPr/>
        </p:nvSpPr>
        <p:spPr>
          <a:xfrm>
            <a:off x="2578325" y="19744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7"/>
          <p:cNvSpPr/>
          <p:nvPr/>
        </p:nvSpPr>
        <p:spPr>
          <a:xfrm>
            <a:off x="1502950" y="19744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7"/>
          <p:cNvSpPr/>
          <p:nvPr/>
        </p:nvSpPr>
        <p:spPr>
          <a:xfrm>
            <a:off x="427575" y="19744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7"/>
          <p:cNvSpPr/>
          <p:nvPr/>
        </p:nvSpPr>
        <p:spPr>
          <a:xfrm>
            <a:off x="6874725" y="1008425"/>
            <a:ext cx="1002900" cy="9078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
          <p:cNvSpPr/>
          <p:nvPr/>
        </p:nvSpPr>
        <p:spPr>
          <a:xfrm>
            <a:off x="5799350" y="1008425"/>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7"/>
          <p:cNvSpPr/>
          <p:nvPr/>
        </p:nvSpPr>
        <p:spPr>
          <a:xfrm>
            <a:off x="4723975" y="1008425"/>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7"/>
          <p:cNvSpPr/>
          <p:nvPr/>
        </p:nvSpPr>
        <p:spPr>
          <a:xfrm>
            <a:off x="3648600" y="1008425"/>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7"/>
          <p:cNvSpPr/>
          <p:nvPr/>
        </p:nvSpPr>
        <p:spPr>
          <a:xfrm>
            <a:off x="2573225" y="1008425"/>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7"/>
          <p:cNvSpPr/>
          <p:nvPr/>
        </p:nvSpPr>
        <p:spPr>
          <a:xfrm>
            <a:off x="1497850" y="1008425"/>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7"/>
          <p:cNvSpPr/>
          <p:nvPr/>
        </p:nvSpPr>
        <p:spPr>
          <a:xfrm>
            <a:off x="422475" y="1008425"/>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7"/>
          <p:cNvSpPr txBox="1"/>
          <p:nvPr/>
        </p:nvSpPr>
        <p:spPr>
          <a:xfrm>
            <a:off x="3038925" y="30075"/>
            <a:ext cx="4023300" cy="461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en" sz="1800">
                <a:solidFill>
                  <a:srgbClr val="434343"/>
                </a:solidFill>
                <a:latin typeface="Helvetica Neue"/>
                <a:ea typeface="Helvetica Neue"/>
                <a:cs typeface="Helvetica Neue"/>
                <a:sym typeface="Helvetica Neue"/>
              </a:rPr>
              <a:t>what is the </a:t>
            </a:r>
            <a:r>
              <a:rPr b="1" lang="en" sz="1800">
                <a:solidFill>
                  <a:srgbClr val="434343"/>
                </a:solidFill>
                <a:latin typeface="Helvetica Neue"/>
                <a:ea typeface="Helvetica Neue"/>
                <a:cs typeface="Helvetica Neue"/>
                <a:sym typeface="Helvetica Neue"/>
              </a:rPr>
              <a:t>deadline</a:t>
            </a:r>
            <a:r>
              <a:rPr lang="en" sz="1800">
                <a:solidFill>
                  <a:srgbClr val="434343"/>
                </a:solidFill>
                <a:latin typeface="Helvetica Neue"/>
                <a:ea typeface="Helvetica Neue"/>
                <a:cs typeface="Helvetica Neue"/>
                <a:sym typeface="Helvetica Neue"/>
              </a:rPr>
              <a:t>?</a:t>
            </a:r>
            <a:endParaRPr>
              <a:solidFill>
                <a:srgbClr val="434343"/>
              </a:solidFill>
              <a:latin typeface="Helvetica Neue"/>
              <a:ea typeface="Helvetica Neue"/>
              <a:cs typeface="Helvetica Neue"/>
              <a:sym typeface="Helvetica Neue"/>
            </a:endParaRPr>
          </a:p>
        </p:txBody>
      </p:sp>
      <p:sp>
        <p:nvSpPr>
          <p:cNvPr id="469" name="Google Shape;469;p37"/>
          <p:cNvSpPr/>
          <p:nvPr/>
        </p:nvSpPr>
        <p:spPr>
          <a:xfrm>
            <a:off x="5932700" y="279200"/>
            <a:ext cx="1436600" cy="3881225"/>
          </a:xfrm>
          <a:custGeom>
            <a:rect b="b" l="l" r="r" t="t"/>
            <a:pathLst>
              <a:path extrusionOk="0" h="155249" w="57464">
                <a:moveTo>
                  <a:pt x="0" y="0"/>
                </a:moveTo>
                <a:cubicBezTo>
                  <a:pt x="8186" y="7270"/>
                  <a:pt x="39786" y="23299"/>
                  <a:pt x="49117" y="43621"/>
                </a:cubicBezTo>
                <a:cubicBezTo>
                  <a:pt x="58448" y="63943"/>
                  <a:pt x="58448" y="103327"/>
                  <a:pt x="55986" y="121932"/>
                </a:cubicBezTo>
                <a:cubicBezTo>
                  <a:pt x="53525" y="140537"/>
                  <a:pt x="37954" y="149696"/>
                  <a:pt x="34348" y="155249"/>
                </a:cubicBezTo>
              </a:path>
            </a:pathLst>
          </a:custGeom>
          <a:noFill/>
          <a:ln cap="flat" cmpd="sng" w="38100">
            <a:solidFill>
              <a:schemeClr val="dk2"/>
            </a:solidFill>
            <a:prstDash val="dash"/>
            <a:round/>
            <a:headEnd len="med" w="med" type="none"/>
            <a:tailEnd len="med" w="med" type="stealth"/>
          </a:ln>
        </p:spPr>
      </p:sp>
      <p:sp>
        <p:nvSpPr>
          <p:cNvPr id="470" name="Google Shape;470;p37"/>
          <p:cNvSpPr txBox="1"/>
          <p:nvPr/>
        </p:nvSpPr>
        <p:spPr>
          <a:xfrm>
            <a:off x="7062225" y="2109713"/>
            <a:ext cx="1557300" cy="7803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en" sz="1800">
                <a:solidFill>
                  <a:srgbClr val="434343"/>
                </a:solidFill>
                <a:latin typeface="Helvetica Neue"/>
                <a:ea typeface="Helvetica Neue"/>
                <a:cs typeface="Helvetica Neue"/>
                <a:sym typeface="Helvetica Neue"/>
              </a:rPr>
              <a:t>jot it down!</a:t>
            </a:r>
            <a:endParaRPr>
              <a:solidFill>
                <a:srgbClr val="434343"/>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8"/>
          <p:cNvSpPr/>
          <p:nvPr/>
        </p:nvSpPr>
        <p:spPr>
          <a:xfrm>
            <a:off x="126925" y="340925"/>
            <a:ext cx="8520600" cy="4735200"/>
          </a:xfrm>
          <a:prstGeom prst="roundRect">
            <a:avLst>
              <a:gd fmla="val 16667" name="adj"/>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
          <p:cNvSpPr txBox="1"/>
          <p:nvPr>
            <p:ph type="title"/>
          </p:nvPr>
        </p:nvSpPr>
        <p:spPr>
          <a:xfrm>
            <a:off x="476150" y="0"/>
            <a:ext cx="6000300" cy="832500"/>
          </a:xfrm>
          <a:prstGeom prst="rect">
            <a:avLst/>
          </a:prstGeom>
          <a:solidFill>
            <a:srgbClr val="66D3FF"/>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600">
                <a:solidFill>
                  <a:schemeClr val="lt1"/>
                </a:solidFill>
              </a:rPr>
              <a:t>Strategies!</a:t>
            </a:r>
            <a:endParaRPr b="1" sz="3600">
              <a:solidFill>
                <a:schemeClr val="lt1"/>
              </a:solidFill>
            </a:endParaRPr>
          </a:p>
        </p:txBody>
      </p:sp>
      <p:pic>
        <p:nvPicPr>
          <p:cNvPr id="477" name="Google Shape;477;p38"/>
          <p:cNvPicPr preferRelativeResize="0"/>
          <p:nvPr/>
        </p:nvPicPr>
        <p:blipFill>
          <a:blip r:embed="rId3">
            <a:alphaModFix/>
          </a:blip>
          <a:stretch>
            <a:fillRect/>
          </a:stretch>
        </p:blipFill>
        <p:spPr>
          <a:xfrm>
            <a:off x="8055298" y="4049525"/>
            <a:ext cx="874560" cy="944400"/>
          </a:xfrm>
          <a:prstGeom prst="rect">
            <a:avLst/>
          </a:prstGeom>
          <a:noFill/>
          <a:ln>
            <a:noFill/>
          </a:ln>
        </p:spPr>
      </p:pic>
      <p:sp>
        <p:nvSpPr>
          <p:cNvPr id="478" name="Google Shape;478;p38"/>
          <p:cNvSpPr/>
          <p:nvPr/>
        </p:nvSpPr>
        <p:spPr>
          <a:xfrm>
            <a:off x="365750" y="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8"/>
          <p:cNvSpPr/>
          <p:nvPr/>
        </p:nvSpPr>
        <p:spPr>
          <a:xfrm>
            <a:off x="6476450" y="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8"/>
          <p:cNvSpPr/>
          <p:nvPr/>
        </p:nvSpPr>
        <p:spPr>
          <a:xfrm>
            <a:off x="6874725" y="4020950"/>
            <a:ext cx="1002900" cy="9078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8"/>
          <p:cNvSpPr/>
          <p:nvPr/>
        </p:nvSpPr>
        <p:spPr>
          <a:xfrm>
            <a:off x="5799350" y="4020950"/>
            <a:ext cx="1002900" cy="907800"/>
          </a:xfrm>
          <a:prstGeom prst="roundRect">
            <a:avLst>
              <a:gd fmla="val 16667" name="adj"/>
            </a:avLst>
          </a:prstGeom>
          <a:solidFill>
            <a:srgbClr val="66D3FF">
              <a:alpha val="4167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66666"/>
                </a:solidFill>
                <a:latin typeface="Alegreya SemiBold"/>
                <a:ea typeface="Alegreya SemiBold"/>
                <a:cs typeface="Alegreya SemiBold"/>
                <a:sym typeface="Alegreya SemiBold"/>
              </a:rPr>
              <a:t>real deadline!</a:t>
            </a:r>
            <a:endParaRPr>
              <a:solidFill>
                <a:srgbClr val="666666"/>
              </a:solidFill>
              <a:latin typeface="Alegreya SemiBold"/>
              <a:ea typeface="Alegreya SemiBold"/>
              <a:cs typeface="Alegreya SemiBold"/>
              <a:sym typeface="Alegreya SemiBold"/>
            </a:endParaRPr>
          </a:p>
          <a:p>
            <a:pPr indent="0" lvl="0" marL="0" rtl="0" algn="l">
              <a:spcBef>
                <a:spcPts val="0"/>
              </a:spcBef>
              <a:spcAft>
                <a:spcPts val="0"/>
              </a:spcAft>
              <a:buNone/>
            </a:pPr>
            <a:r>
              <a:rPr lang="en">
                <a:solidFill>
                  <a:srgbClr val="666666"/>
                </a:solidFill>
                <a:latin typeface="Alegreya SemiBold"/>
                <a:ea typeface="Alegreya SemiBold"/>
                <a:cs typeface="Alegreya SemiBold"/>
                <a:sym typeface="Alegreya SemiBold"/>
              </a:rPr>
              <a:t>5 pm E.T.</a:t>
            </a:r>
            <a:endParaRPr>
              <a:solidFill>
                <a:srgbClr val="666666"/>
              </a:solidFill>
              <a:latin typeface="Alegreya SemiBold"/>
              <a:ea typeface="Alegreya SemiBold"/>
              <a:cs typeface="Alegreya SemiBold"/>
              <a:sym typeface="Alegreya SemiBold"/>
            </a:endParaRPr>
          </a:p>
        </p:txBody>
      </p:sp>
      <p:sp>
        <p:nvSpPr>
          <p:cNvPr id="482" name="Google Shape;482;p38"/>
          <p:cNvSpPr/>
          <p:nvPr/>
        </p:nvSpPr>
        <p:spPr>
          <a:xfrm>
            <a:off x="4723975" y="4020950"/>
            <a:ext cx="1002900" cy="907800"/>
          </a:xfrm>
          <a:prstGeom prst="roundRect">
            <a:avLst>
              <a:gd fmla="val 16667" name="adj"/>
            </a:avLst>
          </a:prstGeom>
          <a:solidFill>
            <a:srgbClr val="97FF66">
              <a:alpha val="303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rgbClr val="666666"/>
                </a:solidFill>
                <a:latin typeface="Alegreya SemiBold"/>
                <a:ea typeface="Alegreya SemiBold"/>
                <a:cs typeface="Alegreya SemiBold"/>
                <a:sym typeface="Alegreya SemiBold"/>
              </a:rPr>
              <a:t>s</a:t>
            </a:r>
            <a:r>
              <a:rPr lang="en" sz="800">
                <a:solidFill>
                  <a:srgbClr val="666666"/>
                </a:solidFill>
                <a:latin typeface="Alegreya SemiBold"/>
                <a:ea typeface="Alegreya SemiBold"/>
                <a:cs typeface="Alegreya SemiBold"/>
                <a:sym typeface="Alegreya SemiBold"/>
              </a:rPr>
              <a:t>end your reference letter writers </a:t>
            </a:r>
            <a:r>
              <a:rPr lang="en" sz="800">
                <a:solidFill>
                  <a:srgbClr val="666666"/>
                </a:solidFill>
                <a:latin typeface="Alegreya ExtraBold"/>
                <a:ea typeface="Alegreya ExtraBold"/>
                <a:cs typeface="Alegreya ExtraBold"/>
                <a:sym typeface="Alegreya ExtraBold"/>
              </a:rPr>
              <a:t>friendly</a:t>
            </a:r>
            <a:r>
              <a:rPr lang="en" sz="800">
                <a:solidFill>
                  <a:srgbClr val="666666"/>
                </a:solidFill>
                <a:latin typeface="Alegreya SemiBold"/>
                <a:ea typeface="Alegreya SemiBold"/>
                <a:cs typeface="Alegreya SemiBold"/>
                <a:sym typeface="Alegreya SemiBold"/>
              </a:rPr>
              <a:t> </a:t>
            </a:r>
            <a:r>
              <a:rPr lang="en" sz="800">
                <a:solidFill>
                  <a:srgbClr val="666666"/>
                </a:solidFill>
                <a:latin typeface="Alegreya ExtraBold"/>
                <a:ea typeface="Alegreya ExtraBold"/>
                <a:cs typeface="Alegreya ExtraBold"/>
                <a:sym typeface="Alegreya ExtraBold"/>
              </a:rPr>
              <a:t>reminders</a:t>
            </a:r>
            <a:r>
              <a:rPr lang="en" sz="800">
                <a:solidFill>
                  <a:srgbClr val="666666"/>
                </a:solidFill>
                <a:latin typeface="Alegreya SemiBold"/>
                <a:ea typeface="Alegreya SemiBold"/>
                <a:cs typeface="Alegreya SemiBold"/>
                <a:sym typeface="Alegreya SemiBold"/>
              </a:rPr>
              <a:t>, attaching your final docs is a nice way to do this</a:t>
            </a:r>
            <a:endParaRPr sz="1300"/>
          </a:p>
        </p:txBody>
      </p:sp>
      <p:sp>
        <p:nvSpPr>
          <p:cNvPr id="483" name="Google Shape;483;p38"/>
          <p:cNvSpPr/>
          <p:nvPr/>
        </p:nvSpPr>
        <p:spPr>
          <a:xfrm>
            <a:off x="3648600" y="40209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8"/>
          <p:cNvSpPr/>
          <p:nvPr/>
        </p:nvSpPr>
        <p:spPr>
          <a:xfrm>
            <a:off x="2573225" y="40209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8"/>
          <p:cNvSpPr/>
          <p:nvPr/>
        </p:nvSpPr>
        <p:spPr>
          <a:xfrm>
            <a:off x="1497850" y="4020950"/>
            <a:ext cx="1002900" cy="907800"/>
          </a:xfrm>
          <a:prstGeom prst="roundRect">
            <a:avLst>
              <a:gd fmla="val 16667" name="adj"/>
            </a:avLst>
          </a:prstGeom>
          <a:solidFill>
            <a:srgbClr val="66D3FF">
              <a:alpha val="4167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66666"/>
                </a:solidFill>
                <a:latin typeface="Alegreya SemiBold"/>
                <a:ea typeface="Alegreya SemiBold"/>
                <a:cs typeface="Alegreya SemiBold"/>
                <a:sym typeface="Alegreya SemiBold"/>
              </a:rPr>
              <a:t>fake deadline!</a:t>
            </a:r>
            <a:endParaRPr>
              <a:solidFill>
                <a:srgbClr val="666666"/>
              </a:solidFill>
              <a:latin typeface="Alegreya SemiBold"/>
              <a:ea typeface="Alegreya SemiBold"/>
              <a:cs typeface="Alegreya SemiBold"/>
              <a:sym typeface="Alegreya SemiBold"/>
            </a:endParaRPr>
          </a:p>
          <a:p>
            <a:pPr indent="0" lvl="0" marL="0" rtl="0" algn="l">
              <a:spcBef>
                <a:spcPts val="0"/>
              </a:spcBef>
              <a:spcAft>
                <a:spcPts val="0"/>
              </a:spcAft>
              <a:buNone/>
            </a:pPr>
            <a:r>
              <a:rPr lang="en" sz="900">
                <a:solidFill>
                  <a:srgbClr val="666666"/>
                </a:solidFill>
                <a:latin typeface="Alegreya SemiBold"/>
                <a:ea typeface="Alegreya SemiBold"/>
                <a:cs typeface="Alegreya SemiBold"/>
                <a:sym typeface="Alegreya SemiBold"/>
              </a:rPr>
              <a:t>(but maybe label it as real deadline, for yourself)</a:t>
            </a:r>
            <a:endParaRPr sz="900">
              <a:solidFill>
                <a:srgbClr val="666666"/>
              </a:solidFill>
              <a:latin typeface="Alegreya SemiBold"/>
              <a:ea typeface="Alegreya SemiBold"/>
              <a:cs typeface="Alegreya SemiBold"/>
              <a:sym typeface="Alegreya SemiBold"/>
            </a:endParaRPr>
          </a:p>
          <a:p>
            <a:pPr indent="0" lvl="0" marL="0" rtl="0" algn="l">
              <a:spcBef>
                <a:spcPts val="0"/>
              </a:spcBef>
              <a:spcAft>
                <a:spcPts val="0"/>
              </a:spcAft>
              <a:buNone/>
            </a:pPr>
            <a:r>
              <a:t/>
            </a:r>
            <a:endParaRPr/>
          </a:p>
        </p:txBody>
      </p:sp>
      <p:sp>
        <p:nvSpPr>
          <p:cNvPr id="486" name="Google Shape;486;p38"/>
          <p:cNvSpPr/>
          <p:nvPr/>
        </p:nvSpPr>
        <p:spPr>
          <a:xfrm>
            <a:off x="422475" y="40209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8"/>
          <p:cNvSpPr txBox="1"/>
          <p:nvPr/>
        </p:nvSpPr>
        <p:spPr>
          <a:xfrm>
            <a:off x="668925" y="550000"/>
            <a:ext cx="51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Helvetica Neue"/>
                <a:ea typeface="Helvetica Neue"/>
                <a:cs typeface="Helvetica Neue"/>
                <a:sym typeface="Helvetica Neue"/>
              </a:rPr>
              <a:t>sun</a:t>
            </a:r>
            <a:endParaRPr b="1">
              <a:solidFill>
                <a:schemeClr val="lt1"/>
              </a:solidFill>
              <a:latin typeface="Helvetica Neue"/>
              <a:ea typeface="Helvetica Neue"/>
              <a:cs typeface="Helvetica Neue"/>
              <a:sym typeface="Helvetica Neue"/>
            </a:endParaRPr>
          </a:p>
        </p:txBody>
      </p:sp>
      <p:sp>
        <p:nvSpPr>
          <p:cNvPr id="488" name="Google Shape;488;p38"/>
          <p:cNvSpPr txBox="1"/>
          <p:nvPr/>
        </p:nvSpPr>
        <p:spPr>
          <a:xfrm>
            <a:off x="1651850" y="550000"/>
            <a:ext cx="60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Helvetica Neue"/>
                <a:ea typeface="Helvetica Neue"/>
                <a:cs typeface="Helvetica Neue"/>
                <a:sym typeface="Helvetica Neue"/>
              </a:rPr>
              <a:t>mon</a:t>
            </a:r>
            <a:endParaRPr b="1">
              <a:solidFill>
                <a:schemeClr val="lt1"/>
              </a:solidFill>
              <a:latin typeface="Helvetica Neue"/>
              <a:ea typeface="Helvetica Neue"/>
              <a:cs typeface="Helvetica Neue"/>
              <a:sym typeface="Helvetica Neue"/>
            </a:endParaRPr>
          </a:p>
        </p:txBody>
      </p:sp>
      <p:sp>
        <p:nvSpPr>
          <p:cNvPr id="489" name="Google Shape;489;p38"/>
          <p:cNvSpPr txBox="1"/>
          <p:nvPr/>
        </p:nvSpPr>
        <p:spPr>
          <a:xfrm>
            <a:off x="2713525" y="550000"/>
            <a:ext cx="60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Helvetica Neue"/>
                <a:ea typeface="Helvetica Neue"/>
                <a:cs typeface="Helvetica Neue"/>
                <a:sym typeface="Helvetica Neue"/>
              </a:rPr>
              <a:t>tues</a:t>
            </a:r>
            <a:endParaRPr b="1">
              <a:solidFill>
                <a:schemeClr val="lt1"/>
              </a:solidFill>
              <a:latin typeface="Helvetica Neue"/>
              <a:ea typeface="Helvetica Neue"/>
              <a:cs typeface="Helvetica Neue"/>
              <a:sym typeface="Helvetica Neue"/>
            </a:endParaRPr>
          </a:p>
        </p:txBody>
      </p:sp>
      <p:sp>
        <p:nvSpPr>
          <p:cNvPr id="490" name="Google Shape;490;p38"/>
          <p:cNvSpPr txBox="1"/>
          <p:nvPr/>
        </p:nvSpPr>
        <p:spPr>
          <a:xfrm>
            <a:off x="3851400" y="550000"/>
            <a:ext cx="60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Helvetica Neue"/>
                <a:ea typeface="Helvetica Neue"/>
                <a:cs typeface="Helvetica Neue"/>
                <a:sym typeface="Helvetica Neue"/>
              </a:rPr>
              <a:t>wed</a:t>
            </a:r>
            <a:endParaRPr b="1">
              <a:solidFill>
                <a:schemeClr val="lt1"/>
              </a:solidFill>
              <a:latin typeface="Helvetica Neue"/>
              <a:ea typeface="Helvetica Neue"/>
              <a:cs typeface="Helvetica Neue"/>
              <a:sym typeface="Helvetica Neue"/>
            </a:endParaRPr>
          </a:p>
        </p:txBody>
      </p:sp>
      <p:sp>
        <p:nvSpPr>
          <p:cNvPr id="491" name="Google Shape;491;p38"/>
          <p:cNvSpPr txBox="1"/>
          <p:nvPr/>
        </p:nvSpPr>
        <p:spPr>
          <a:xfrm>
            <a:off x="4921675" y="550000"/>
            <a:ext cx="607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Helvetica Neue"/>
                <a:ea typeface="Helvetica Neue"/>
                <a:cs typeface="Helvetica Neue"/>
                <a:sym typeface="Helvetica Neue"/>
              </a:rPr>
              <a:t>thurs</a:t>
            </a:r>
            <a:endParaRPr b="1">
              <a:solidFill>
                <a:schemeClr val="lt1"/>
              </a:solidFill>
              <a:latin typeface="Helvetica Neue"/>
              <a:ea typeface="Helvetica Neue"/>
              <a:cs typeface="Helvetica Neue"/>
              <a:sym typeface="Helvetica Neue"/>
            </a:endParaRPr>
          </a:p>
        </p:txBody>
      </p:sp>
      <p:sp>
        <p:nvSpPr>
          <p:cNvPr id="492" name="Google Shape;492;p38"/>
          <p:cNvSpPr txBox="1"/>
          <p:nvPr/>
        </p:nvSpPr>
        <p:spPr>
          <a:xfrm>
            <a:off x="5991950" y="550000"/>
            <a:ext cx="60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Helvetica Neue"/>
                <a:ea typeface="Helvetica Neue"/>
                <a:cs typeface="Helvetica Neue"/>
                <a:sym typeface="Helvetica Neue"/>
              </a:rPr>
              <a:t>fri</a:t>
            </a:r>
            <a:endParaRPr b="1">
              <a:solidFill>
                <a:schemeClr val="lt1"/>
              </a:solidFill>
              <a:latin typeface="Helvetica Neue"/>
              <a:ea typeface="Helvetica Neue"/>
              <a:cs typeface="Helvetica Neue"/>
              <a:sym typeface="Helvetica Neue"/>
            </a:endParaRPr>
          </a:p>
        </p:txBody>
      </p:sp>
      <p:sp>
        <p:nvSpPr>
          <p:cNvPr id="493" name="Google Shape;493;p38"/>
          <p:cNvSpPr txBox="1"/>
          <p:nvPr/>
        </p:nvSpPr>
        <p:spPr>
          <a:xfrm>
            <a:off x="7062225" y="550000"/>
            <a:ext cx="60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434343"/>
                </a:solidFill>
                <a:latin typeface="Helvetica Neue"/>
                <a:ea typeface="Helvetica Neue"/>
                <a:cs typeface="Helvetica Neue"/>
                <a:sym typeface="Helvetica Neue"/>
              </a:rPr>
              <a:t>sat</a:t>
            </a:r>
            <a:endParaRPr b="1">
              <a:solidFill>
                <a:srgbClr val="434343"/>
              </a:solidFill>
              <a:latin typeface="Helvetica Neue"/>
              <a:ea typeface="Helvetica Neue"/>
              <a:cs typeface="Helvetica Neue"/>
              <a:sym typeface="Helvetica Neue"/>
            </a:endParaRPr>
          </a:p>
        </p:txBody>
      </p:sp>
      <p:sp>
        <p:nvSpPr>
          <p:cNvPr id="494" name="Google Shape;494;p38"/>
          <p:cNvSpPr/>
          <p:nvPr/>
        </p:nvSpPr>
        <p:spPr>
          <a:xfrm>
            <a:off x="6874725" y="2997700"/>
            <a:ext cx="1002900" cy="9078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8"/>
          <p:cNvSpPr/>
          <p:nvPr/>
        </p:nvSpPr>
        <p:spPr>
          <a:xfrm>
            <a:off x="5799350" y="2997700"/>
            <a:ext cx="1002900" cy="9078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8"/>
          <p:cNvSpPr/>
          <p:nvPr/>
        </p:nvSpPr>
        <p:spPr>
          <a:xfrm>
            <a:off x="4723975" y="2997700"/>
            <a:ext cx="1002900" cy="907800"/>
          </a:xfrm>
          <a:prstGeom prst="roundRect">
            <a:avLst>
              <a:gd fmla="val 16667" name="adj"/>
            </a:avLst>
          </a:prstGeom>
          <a:solidFill>
            <a:srgbClr val="FFD966">
              <a:alpha val="6071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666666"/>
                </a:solidFill>
                <a:latin typeface="Alegreya SemiBold"/>
                <a:ea typeface="Alegreya SemiBold"/>
                <a:cs typeface="Alegreya SemiBold"/>
                <a:sym typeface="Alegreya SemiBold"/>
              </a:rPr>
              <a:t>revised draft </a:t>
            </a:r>
            <a:r>
              <a:rPr lang="en" sz="900">
                <a:solidFill>
                  <a:srgbClr val="666666"/>
                </a:solidFill>
                <a:latin typeface="Alegreya Black"/>
                <a:ea typeface="Alegreya Black"/>
                <a:cs typeface="Alegreya Black"/>
                <a:sym typeface="Alegreya Black"/>
              </a:rPr>
              <a:t>Research Proposal  – </a:t>
            </a:r>
            <a:r>
              <a:rPr lang="en" sz="900">
                <a:solidFill>
                  <a:srgbClr val="666666"/>
                </a:solidFill>
                <a:latin typeface="Alegreya"/>
                <a:ea typeface="Alegreya"/>
                <a:cs typeface="Alegreya"/>
                <a:sym typeface="Alegreya"/>
              </a:rPr>
              <a:t>send to beta readers again</a:t>
            </a:r>
            <a:endParaRPr/>
          </a:p>
        </p:txBody>
      </p:sp>
      <p:sp>
        <p:nvSpPr>
          <p:cNvPr id="497" name="Google Shape;497;p38"/>
          <p:cNvSpPr/>
          <p:nvPr/>
        </p:nvSpPr>
        <p:spPr>
          <a:xfrm>
            <a:off x="3648600" y="299770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8"/>
          <p:cNvSpPr/>
          <p:nvPr/>
        </p:nvSpPr>
        <p:spPr>
          <a:xfrm>
            <a:off x="2573225" y="2997700"/>
            <a:ext cx="1002900" cy="907800"/>
          </a:xfrm>
          <a:prstGeom prst="roundRect">
            <a:avLst>
              <a:gd fmla="val 16667" name="adj"/>
            </a:avLst>
          </a:prstGeom>
          <a:solidFill>
            <a:srgbClr val="FFD966">
              <a:alpha val="6071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rgbClr val="666666"/>
                </a:solidFill>
                <a:latin typeface="Alegreya SemiBold"/>
                <a:ea typeface="Alegreya SemiBold"/>
                <a:cs typeface="Alegreya SemiBold"/>
                <a:sym typeface="Alegreya SemiBold"/>
              </a:rPr>
              <a:t>r</a:t>
            </a:r>
            <a:r>
              <a:rPr lang="en" sz="900">
                <a:solidFill>
                  <a:srgbClr val="666666"/>
                </a:solidFill>
                <a:latin typeface="Alegreya SemiBold"/>
                <a:ea typeface="Alegreya SemiBold"/>
                <a:cs typeface="Alegreya SemiBold"/>
                <a:sym typeface="Alegreya SemiBold"/>
              </a:rPr>
              <a:t>evised draft </a:t>
            </a:r>
            <a:r>
              <a:rPr lang="en" sz="900">
                <a:solidFill>
                  <a:srgbClr val="666666"/>
                </a:solidFill>
                <a:latin typeface="Alegreya Black"/>
                <a:ea typeface="Alegreya Black"/>
                <a:cs typeface="Alegreya Black"/>
                <a:sym typeface="Alegreya Black"/>
              </a:rPr>
              <a:t>Personal Statement – </a:t>
            </a:r>
            <a:r>
              <a:rPr lang="en" sz="900">
                <a:solidFill>
                  <a:srgbClr val="666666"/>
                </a:solidFill>
                <a:latin typeface="Alegreya"/>
                <a:ea typeface="Alegreya"/>
                <a:cs typeface="Alegreya"/>
                <a:sym typeface="Alegreya"/>
              </a:rPr>
              <a:t>send to beta readers again</a:t>
            </a:r>
            <a:endParaRPr>
              <a:latin typeface="Alegreya"/>
              <a:ea typeface="Alegreya"/>
              <a:cs typeface="Alegreya"/>
              <a:sym typeface="Alegreya"/>
            </a:endParaRPr>
          </a:p>
        </p:txBody>
      </p:sp>
      <p:sp>
        <p:nvSpPr>
          <p:cNvPr id="499" name="Google Shape;499;p38"/>
          <p:cNvSpPr/>
          <p:nvPr/>
        </p:nvSpPr>
        <p:spPr>
          <a:xfrm>
            <a:off x="1497850" y="299770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8"/>
          <p:cNvSpPr/>
          <p:nvPr/>
        </p:nvSpPr>
        <p:spPr>
          <a:xfrm>
            <a:off x="422475" y="299770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8"/>
          <p:cNvSpPr/>
          <p:nvPr/>
        </p:nvSpPr>
        <p:spPr>
          <a:xfrm>
            <a:off x="6879825" y="1974450"/>
            <a:ext cx="1002900" cy="9078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8"/>
          <p:cNvSpPr/>
          <p:nvPr/>
        </p:nvSpPr>
        <p:spPr>
          <a:xfrm>
            <a:off x="5804450" y="1974450"/>
            <a:ext cx="1002900" cy="907800"/>
          </a:xfrm>
          <a:prstGeom prst="roundRect">
            <a:avLst>
              <a:gd fmla="val 16667" name="adj"/>
            </a:avLst>
          </a:prstGeom>
          <a:solidFill>
            <a:srgbClr val="97FF66">
              <a:alpha val="303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rgbClr val="666666"/>
                </a:solidFill>
                <a:latin typeface="Alegreya SemiBold"/>
                <a:ea typeface="Alegreya SemiBold"/>
                <a:cs typeface="Alegreya SemiBold"/>
                <a:sym typeface="Alegreya SemiBold"/>
              </a:rPr>
              <a:t>completed draft </a:t>
            </a:r>
            <a:r>
              <a:rPr lang="en" sz="900">
                <a:solidFill>
                  <a:srgbClr val="666666"/>
                </a:solidFill>
                <a:latin typeface="Alegreya Black"/>
                <a:ea typeface="Alegreya Black"/>
                <a:cs typeface="Alegreya Black"/>
                <a:sym typeface="Alegreya Black"/>
              </a:rPr>
              <a:t>Research Proposal</a:t>
            </a:r>
            <a:r>
              <a:rPr lang="en" sz="900">
                <a:solidFill>
                  <a:srgbClr val="666666"/>
                </a:solidFill>
                <a:latin typeface="Alegreya SemiBold"/>
                <a:ea typeface="Alegreya SemiBold"/>
                <a:cs typeface="Alegreya SemiBold"/>
                <a:sym typeface="Alegreya SemiBold"/>
              </a:rPr>
              <a:t> – send to beta readers</a:t>
            </a:r>
            <a:endParaRPr>
              <a:latin typeface="Alegreya SemiBold"/>
              <a:ea typeface="Alegreya SemiBold"/>
              <a:cs typeface="Alegreya SemiBold"/>
              <a:sym typeface="Alegreya SemiBold"/>
            </a:endParaRPr>
          </a:p>
        </p:txBody>
      </p:sp>
      <p:sp>
        <p:nvSpPr>
          <p:cNvPr id="503" name="Google Shape;503;p38"/>
          <p:cNvSpPr/>
          <p:nvPr/>
        </p:nvSpPr>
        <p:spPr>
          <a:xfrm>
            <a:off x="4729075" y="19744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8"/>
          <p:cNvSpPr/>
          <p:nvPr/>
        </p:nvSpPr>
        <p:spPr>
          <a:xfrm>
            <a:off x="3653700" y="19744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8"/>
          <p:cNvSpPr/>
          <p:nvPr/>
        </p:nvSpPr>
        <p:spPr>
          <a:xfrm>
            <a:off x="2578325" y="19744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8"/>
          <p:cNvSpPr/>
          <p:nvPr/>
        </p:nvSpPr>
        <p:spPr>
          <a:xfrm>
            <a:off x="1502950" y="1974450"/>
            <a:ext cx="1002900" cy="907800"/>
          </a:xfrm>
          <a:prstGeom prst="roundRect">
            <a:avLst>
              <a:gd fmla="val 16667" name="adj"/>
            </a:avLst>
          </a:prstGeom>
          <a:solidFill>
            <a:srgbClr val="97FF66">
              <a:alpha val="303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666666"/>
                </a:solidFill>
                <a:latin typeface="Alegreya SemiBold"/>
                <a:ea typeface="Alegreya SemiBold"/>
                <a:cs typeface="Alegreya SemiBold"/>
                <a:sym typeface="Alegreya SemiBold"/>
              </a:rPr>
              <a:t>follow up on </a:t>
            </a:r>
            <a:r>
              <a:rPr lang="en" sz="1000">
                <a:solidFill>
                  <a:srgbClr val="666666"/>
                </a:solidFill>
                <a:latin typeface="Alegreya Black"/>
                <a:ea typeface="Alegreya Black"/>
                <a:cs typeface="Alegreya Black"/>
                <a:sym typeface="Alegreya Black"/>
              </a:rPr>
              <a:t>Reference Letters</a:t>
            </a:r>
            <a:r>
              <a:rPr lang="en" sz="1000">
                <a:solidFill>
                  <a:srgbClr val="666666"/>
                </a:solidFill>
                <a:latin typeface="Alegreya SemiBold"/>
                <a:ea typeface="Alegreya SemiBold"/>
                <a:cs typeface="Alegreya SemiBold"/>
                <a:sym typeface="Alegreya SemiBold"/>
              </a:rPr>
              <a:t>; emails to new people </a:t>
            </a:r>
            <a:r>
              <a:rPr lang="en" sz="800">
                <a:solidFill>
                  <a:srgbClr val="666666"/>
                </a:solidFill>
                <a:latin typeface="Alegreya SemiBold"/>
                <a:ea typeface="Alegreya SemiBold"/>
                <a:cs typeface="Alegreya SemiBold"/>
                <a:sym typeface="Alegreya SemiBold"/>
              </a:rPr>
              <a:t>if needed</a:t>
            </a:r>
            <a:endParaRPr sz="1200"/>
          </a:p>
        </p:txBody>
      </p:sp>
      <p:sp>
        <p:nvSpPr>
          <p:cNvPr id="507" name="Google Shape;507;p38"/>
          <p:cNvSpPr/>
          <p:nvPr/>
        </p:nvSpPr>
        <p:spPr>
          <a:xfrm>
            <a:off x="427575" y="19744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8"/>
          <p:cNvSpPr/>
          <p:nvPr/>
        </p:nvSpPr>
        <p:spPr>
          <a:xfrm>
            <a:off x="6874725" y="1008425"/>
            <a:ext cx="1002900" cy="9078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8"/>
          <p:cNvSpPr/>
          <p:nvPr/>
        </p:nvSpPr>
        <p:spPr>
          <a:xfrm>
            <a:off x="5799350" y="1008425"/>
            <a:ext cx="1002900" cy="907800"/>
          </a:xfrm>
          <a:prstGeom prst="roundRect">
            <a:avLst>
              <a:gd fmla="val 16667" name="adj"/>
            </a:avLst>
          </a:prstGeom>
          <a:solidFill>
            <a:srgbClr val="97FF66">
              <a:alpha val="303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rgbClr val="666666"/>
              </a:solidFill>
              <a:latin typeface="Alegreya SemiBold"/>
              <a:ea typeface="Alegreya SemiBold"/>
              <a:cs typeface="Alegreya SemiBold"/>
              <a:sym typeface="Alegreya SemiBold"/>
            </a:endParaRPr>
          </a:p>
          <a:p>
            <a:pPr indent="0" lvl="0" marL="0" rtl="0" algn="l">
              <a:spcBef>
                <a:spcPts val="0"/>
              </a:spcBef>
              <a:spcAft>
                <a:spcPts val="0"/>
              </a:spcAft>
              <a:buClr>
                <a:schemeClr val="dk1"/>
              </a:buClr>
              <a:buSzPts val="1100"/>
              <a:buFont typeface="Arial"/>
              <a:buNone/>
            </a:pPr>
            <a:r>
              <a:rPr lang="en" sz="900">
                <a:solidFill>
                  <a:srgbClr val="666666"/>
                </a:solidFill>
                <a:latin typeface="Alegreya SemiBold"/>
                <a:ea typeface="Alegreya SemiBold"/>
                <a:cs typeface="Alegreya SemiBold"/>
                <a:sym typeface="Alegreya SemiBold"/>
              </a:rPr>
              <a:t>c</a:t>
            </a:r>
            <a:r>
              <a:rPr lang="en" sz="900">
                <a:solidFill>
                  <a:srgbClr val="666666"/>
                </a:solidFill>
                <a:latin typeface="Alegreya SemiBold"/>
                <a:ea typeface="Alegreya SemiBold"/>
                <a:cs typeface="Alegreya SemiBold"/>
                <a:sym typeface="Alegreya SemiBold"/>
              </a:rPr>
              <a:t>ompleted draft </a:t>
            </a:r>
            <a:r>
              <a:rPr lang="en" sz="1100">
                <a:solidFill>
                  <a:srgbClr val="666666"/>
                </a:solidFill>
                <a:latin typeface="Alegreya Black"/>
                <a:ea typeface="Alegreya Black"/>
                <a:cs typeface="Alegreya Black"/>
                <a:sym typeface="Alegreya Black"/>
              </a:rPr>
              <a:t>Personal Statement – </a:t>
            </a:r>
            <a:r>
              <a:rPr lang="en" sz="1100">
                <a:solidFill>
                  <a:srgbClr val="666666"/>
                </a:solidFill>
                <a:latin typeface="Alegreya"/>
                <a:ea typeface="Alegreya"/>
                <a:cs typeface="Alegreya"/>
                <a:sym typeface="Alegreya"/>
              </a:rPr>
              <a:t>send to beta readers</a:t>
            </a:r>
            <a:endParaRPr sz="1100">
              <a:solidFill>
                <a:srgbClr val="666666"/>
              </a:solidFill>
              <a:latin typeface="Alegreya"/>
              <a:ea typeface="Alegreya"/>
              <a:cs typeface="Alegreya"/>
              <a:sym typeface="Alegreya"/>
            </a:endParaRPr>
          </a:p>
          <a:p>
            <a:pPr indent="0" lvl="0" marL="0" rtl="0" algn="l">
              <a:spcBef>
                <a:spcPts val="0"/>
              </a:spcBef>
              <a:spcAft>
                <a:spcPts val="0"/>
              </a:spcAft>
              <a:buNone/>
            </a:pPr>
            <a:r>
              <a:t/>
            </a:r>
            <a:endParaRPr/>
          </a:p>
        </p:txBody>
      </p:sp>
      <p:sp>
        <p:nvSpPr>
          <p:cNvPr id="510" name="Google Shape;510;p38"/>
          <p:cNvSpPr/>
          <p:nvPr/>
        </p:nvSpPr>
        <p:spPr>
          <a:xfrm>
            <a:off x="4723975" y="1008425"/>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8"/>
          <p:cNvSpPr/>
          <p:nvPr/>
        </p:nvSpPr>
        <p:spPr>
          <a:xfrm>
            <a:off x="3648600" y="1008425"/>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8"/>
          <p:cNvSpPr/>
          <p:nvPr/>
        </p:nvSpPr>
        <p:spPr>
          <a:xfrm>
            <a:off x="2573225" y="1008425"/>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8"/>
          <p:cNvSpPr/>
          <p:nvPr/>
        </p:nvSpPr>
        <p:spPr>
          <a:xfrm>
            <a:off x="1497850" y="1008425"/>
            <a:ext cx="1002900" cy="907800"/>
          </a:xfrm>
          <a:prstGeom prst="roundRect">
            <a:avLst>
              <a:gd fmla="val 16667" name="adj"/>
            </a:avLst>
          </a:prstGeom>
          <a:solidFill>
            <a:srgbClr val="97FF66">
              <a:alpha val="303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666666"/>
                </a:solidFill>
                <a:latin typeface="Alegreya SemiBold"/>
                <a:ea typeface="Alegreya SemiBold"/>
                <a:cs typeface="Alegreya SemiBold"/>
                <a:sym typeface="Alegreya SemiBold"/>
              </a:rPr>
              <a:t>send out email requests for </a:t>
            </a:r>
            <a:r>
              <a:rPr lang="en" sz="1000">
                <a:solidFill>
                  <a:srgbClr val="666666"/>
                </a:solidFill>
                <a:latin typeface="Alegreya Black"/>
                <a:ea typeface="Alegreya Black"/>
                <a:cs typeface="Alegreya Black"/>
                <a:sym typeface="Alegreya Black"/>
              </a:rPr>
              <a:t>Reference Letters</a:t>
            </a:r>
            <a:endParaRPr sz="1500">
              <a:latin typeface="Alegreya Black"/>
              <a:ea typeface="Alegreya Black"/>
              <a:cs typeface="Alegreya Black"/>
              <a:sym typeface="Alegreya Black"/>
            </a:endParaRPr>
          </a:p>
        </p:txBody>
      </p:sp>
      <p:sp>
        <p:nvSpPr>
          <p:cNvPr id="514" name="Google Shape;514;p38"/>
          <p:cNvSpPr/>
          <p:nvPr/>
        </p:nvSpPr>
        <p:spPr>
          <a:xfrm>
            <a:off x="422475" y="1008425"/>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8"/>
          <p:cNvSpPr txBox="1"/>
          <p:nvPr/>
        </p:nvSpPr>
        <p:spPr>
          <a:xfrm>
            <a:off x="2651475" y="-76200"/>
            <a:ext cx="5923200" cy="7803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en" sz="1800">
                <a:solidFill>
                  <a:schemeClr val="dk2"/>
                </a:solidFill>
                <a:latin typeface="Helvetica Neue"/>
                <a:ea typeface="Helvetica Neue"/>
                <a:cs typeface="Helvetica Neue"/>
                <a:sym typeface="Helvetica Neue"/>
              </a:rPr>
              <a:t>w</a:t>
            </a:r>
            <a:r>
              <a:rPr lang="en" sz="1800">
                <a:solidFill>
                  <a:schemeClr val="dk2"/>
                </a:solidFill>
                <a:latin typeface="Helvetica Neue"/>
                <a:ea typeface="Helvetica Neue"/>
                <a:cs typeface="Helvetica Neue"/>
                <a:sym typeface="Helvetica Neue"/>
              </a:rPr>
              <a:t>rite out all </a:t>
            </a:r>
            <a:r>
              <a:rPr b="1" lang="en" sz="1800">
                <a:solidFill>
                  <a:schemeClr val="dk2"/>
                </a:solidFill>
                <a:latin typeface="Helvetica Neue"/>
                <a:ea typeface="Helvetica Neue"/>
                <a:cs typeface="Helvetica Neue"/>
                <a:sym typeface="Helvetica Neue"/>
              </a:rPr>
              <a:t>high-level components</a:t>
            </a:r>
            <a:r>
              <a:rPr lang="en" sz="1800">
                <a:solidFill>
                  <a:schemeClr val="dk2"/>
                </a:solidFill>
                <a:latin typeface="Helvetica Neue"/>
                <a:ea typeface="Helvetica Neue"/>
                <a:cs typeface="Helvetica Neue"/>
                <a:sym typeface="Helvetica Neue"/>
              </a:rPr>
              <a:t> of the application &amp; </a:t>
            </a:r>
            <a:r>
              <a:rPr b="1" lang="en" sz="1800">
                <a:solidFill>
                  <a:schemeClr val="dk2"/>
                </a:solidFill>
                <a:latin typeface="Helvetica Neue"/>
                <a:ea typeface="Helvetica Neue"/>
                <a:cs typeface="Helvetica Neue"/>
                <a:sym typeface="Helvetica Neue"/>
              </a:rPr>
              <a:t>work backwards!</a:t>
            </a:r>
            <a:endParaRPr b="1">
              <a:solidFill>
                <a:schemeClr val="dk2"/>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39"/>
          <p:cNvSpPr/>
          <p:nvPr/>
        </p:nvSpPr>
        <p:spPr>
          <a:xfrm>
            <a:off x="126925" y="340925"/>
            <a:ext cx="8520600" cy="4735200"/>
          </a:xfrm>
          <a:prstGeom prst="roundRect">
            <a:avLst>
              <a:gd fmla="val 16667" name="adj"/>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9"/>
          <p:cNvSpPr txBox="1"/>
          <p:nvPr>
            <p:ph type="title"/>
          </p:nvPr>
        </p:nvSpPr>
        <p:spPr>
          <a:xfrm>
            <a:off x="476150" y="0"/>
            <a:ext cx="6000300" cy="832500"/>
          </a:xfrm>
          <a:prstGeom prst="rect">
            <a:avLst/>
          </a:prstGeom>
          <a:solidFill>
            <a:srgbClr val="66D3FF"/>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600">
                <a:solidFill>
                  <a:schemeClr val="lt1"/>
                </a:solidFill>
              </a:rPr>
              <a:t>Strategies!</a:t>
            </a:r>
            <a:endParaRPr b="1" sz="3600">
              <a:solidFill>
                <a:schemeClr val="lt1"/>
              </a:solidFill>
            </a:endParaRPr>
          </a:p>
        </p:txBody>
      </p:sp>
      <p:pic>
        <p:nvPicPr>
          <p:cNvPr id="522" name="Google Shape;522;p39"/>
          <p:cNvPicPr preferRelativeResize="0"/>
          <p:nvPr/>
        </p:nvPicPr>
        <p:blipFill>
          <a:blip r:embed="rId3">
            <a:alphaModFix/>
          </a:blip>
          <a:stretch>
            <a:fillRect/>
          </a:stretch>
        </p:blipFill>
        <p:spPr>
          <a:xfrm>
            <a:off x="8055298" y="4049525"/>
            <a:ext cx="874560" cy="944400"/>
          </a:xfrm>
          <a:prstGeom prst="rect">
            <a:avLst/>
          </a:prstGeom>
          <a:noFill/>
          <a:ln>
            <a:noFill/>
          </a:ln>
        </p:spPr>
      </p:pic>
      <p:sp>
        <p:nvSpPr>
          <p:cNvPr id="523" name="Google Shape;523;p39"/>
          <p:cNvSpPr/>
          <p:nvPr/>
        </p:nvSpPr>
        <p:spPr>
          <a:xfrm>
            <a:off x="365750" y="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9"/>
          <p:cNvSpPr/>
          <p:nvPr/>
        </p:nvSpPr>
        <p:spPr>
          <a:xfrm>
            <a:off x="6476450" y="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9"/>
          <p:cNvSpPr/>
          <p:nvPr/>
        </p:nvSpPr>
        <p:spPr>
          <a:xfrm>
            <a:off x="6874725" y="4020950"/>
            <a:ext cx="1002900" cy="907800"/>
          </a:xfrm>
          <a:prstGeom prst="roundRect">
            <a:avLst>
              <a:gd fmla="val 16667" name="adj"/>
            </a:avLst>
          </a:prstGeom>
          <a:solidFill>
            <a:srgbClr val="FF6798">
              <a:alpha val="4940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Alegreya SemiBold"/>
                <a:ea typeface="Alegreya SemiBold"/>
                <a:cs typeface="Alegreya SemiBold"/>
                <a:sym typeface="Alegreya SemiBold"/>
              </a:rPr>
              <a:t>celebrate!</a:t>
            </a:r>
            <a:endParaRPr>
              <a:solidFill>
                <a:schemeClr val="lt1"/>
              </a:solidFill>
              <a:latin typeface="Alegreya SemiBold"/>
              <a:ea typeface="Alegreya SemiBold"/>
              <a:cs typeface="Alegreya SemiBold"/>
              <a:sym typeface="Alegreya SemiBold"/>
            </a:endParaRPr>
          </a:p>
          <a:p>
            <a:pPr indent="0" lvl="0" marL="0" rtl="0" algn="l">
              <a:spcBef>
                <a:spcPts val="0"/>
              </a:spcBef>
              <a:spcAft>
                <a:spcPts val="0"/>
              </a:spcAft>
              <a:buClr>
                <a:schemeClr val="dk1"/>
              </a:buClr>
              <a:buSzPts val="1100"/>
              <a:buFont typeface="Arial"/>
              <a:buNone/>
            </a:pPr>
            <a:r>
              <a:rPr lang="en">
                <a:solidFill>
                  <a:schemeClr val="lt1"/>
                </a:solidFill>
                <a:latin typeface="Alegreya SemiBold"/>
                <a:ea typeface="Alegreya SemiBold"/>
                <a:cs typeface="Alegreya SemiBold"/>
                <a:sym typeface="Alegreya SemiBold"/>
              </a:rPr>
              <a:t>r</a:t>
            </a:r>
            <a:r>
              <a:rPr lang="en">
                <a:solidFill>
                  <a:schemeClr val="lt1"/>
                </a:solidFill>
                <a:latin typeface="Alegreya SemiBold"/>
                <a:ea typeface="Alegreya SemiBold"/>
                <a:cs typeface="Alegreya SemiBold"/>
                <a:sym typeface="Alegreya SemiBold"/>
              </a:rPr>
              <a:t>elax! </a:t>
            </a:r>
            <a:endParaRPr>
              <a:solidFill>
                <a:schemeClr val="lt1"/>
              </a:solidFill>
              <a:latin typeface="Alegreya SemiBold"/>
              <a:ea typeface="Alegreya SemiBold"/>
              <a:cs typeface="Alegreya SemiBold"/>
              <a:sym typeface="Alegreya SemiBold"/>
            </a:endParaRPr>
          </a:p>
        </p:txBody>
      </p:sp>
      <p:sp>
        <p:nvSpPr>
          <p:cNvPr id="526" name="Google Shape;526;p39"/>
          <p:cNvSpPr/>
          <p:nvPr/>
        </p:nvSpPr>
        <p:spPr>
          <a:xfrm>
            <a:off x="5799350" y="4020950"/>
            <a:ext cx="1002900" cy="907800"/>
          </a:xfrm>
          <a:prstGeom prst="roundRect">
            <a:avLst>
              <a:gd fmla="val 16667" name="adj"/>
            </a:avLst>
          </a:prstGeom>
          <a:solidFill>
            <a:srgbClr val="66D3FF">
              <a:alpha val="4167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66666"/>
                </a:solidFill>
                <a:latin typeface="Alegreya SemiBold"/>
                <a:ea typeface="Alegreya SemiBold"/>
                <a:cs typeface="Alegreya SemiBold"/>
                <a:sym typeface="Alegreya SemiBold"/>
              </a:rPr>
              <a:t>real deadline!</a:t>
            </a:r>
            <a:endParaRPr>
              <a:solidFill>
                <a:srgbClr val="666666"/>
              </a:solidFill>
              <a:latin typeface="Alegreya SemiBold"/>
              <a:ea typeface="Alegreya SemiBold"/>
              <a:cs typeface="Alegreya SemiBold"/>
              <a:sym typeface="Alegreya SemiBold"/>
            </a:endParaRPr>
          </a:p>
          <a:p>
            <a:pPr indent="0" lvl="0" marL="0" rtl="0" algn="l">
              <a:spcBef>
                <a:spcPts val="0"/>
              </a:spcBef>
              <a:spcAft>
                <a:spcPts val="0"/>
              </a:spcAft>
              <a:buNone/>
            </a:pPr>
            <a:r>
              <a:rPr lang="en">
                <a:solidFill>
                  <a:srgbClr val="666666"/>
                </a:solidFill>
                <a:latin typeface="Alegreya SemiBold"/>
                <a:ea typeface="Alegreya SemiBold"/>
                <a:cs typeface="Alegreya SemiBold"/>
                <a:sym typeface="Alegreya SemiBold"/>
              </a:rPr>
              <a:t>5 pm E.T.</a:t>
            </a:r>
            <a:endParaRPr>
              <a:solidFill>
                <a:srgbClr val="666666"/>
              </a:solidFill>
              <a:latin typeface="Alegreya SemiBold"/>
              <a:ea typeface="Alegreya SemiBold"/>
              <a:cs typeface="Alegreya SemiBold"/>
              <a:sym typeface="Alegreya SemiBold"/>
            </a:endParaRPr>
          </a:p>
        </p:txBody>
      </p:sp>
      <p:sp>
        <p:nvSpPr>
          <p:cNvPr id="527" name="Google Shape;527;p39"/>
          <p:cNvSpPr/>
          <p:nvPr/>
        </p:nvSpPr>
        <p:spPr>
          <a:xfrm>
            <a:off x="4723975" y="4020950"/>
            <a:ext cx="1002900" cy="907800"/>
          </a:xfrm>
          <a:prstGeom prst="roundRect">
            <a:avLst>
              <a:gd fmla="val 16667" name="adj"/>
            </a:avLst>
          </a:prstGeom>
          <a:solidFill>
            <a:srgbClr val="97FF66">
              <a:alpha val="303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666666"/>
                </a:solidFill>
                <a:latin typeface="Alegreya SemiBold"/>
                <a:ea typeface="Alegreya SemiBold"/>
                <a:cs typeface="Alegreya SemiBold"/>
                <a:sym typeface="Alegreya SemiBold"/>
              </a:rPr>
              <a:t>send your reference letter writers </a:t>
            </a:r>
            <a:r>
              <a:rPr lang="en" sz="800">
                <a:solidFill>
                  <a:srgbClr val="666666"/>
                </a:solidFill>
                <a:latin typeface="Alegreya ExtraBold"/>
                <a:ea typeface="Alegreya ExtraBold"/>
                <a:cs typeface="Alegreya ExtraBold"/>
                <a:sym typeface="Alegreya ExtraBold"/>
              </a:rPr>
              <a:t>friendly</a:t>
            </a:r>
            <a:r>
              <a:rPr lang="en" sz="800">
                <a:solidFill>
                  <a:srgbClr val="666666"/>
                </a:solidFill>
                <a:latin typeface="Alegreya SemiBold"/>
                <a:ea typeface="Alegreya SemiBold"/>
                <a:cs typeface="Alegreya SemiBold"/>
                <a:sym typeface="Alegreya SemiBold"/>
              </a:rPr>
              <a:t> </a:t>
            </a:r>
            <a:r>
              <a:rPr lang="en" sz="800">
                <a:solidFill>
                  <a:srgbClr val="666666"/>
                </a:solidFill>
                <a:latin typeface="Alegreya ExtraBold"/>
                <a:ea typeface="Alegreya ExtraBold"/>
                <a:cs typeface="Alegreya ExtraBold"/>
                <a:sym typeface="Alegreya ExtraBold"/>
              </a:rPr>
              <a:t>reminders</a:t>
            </a:r>
            <a:r>
              <a:rPr lang="en" sz="800">
                <a:solidFill>
                  <a:srgbClr val="666666"/>
                </a:solidFill>
                <a:latin typeface="Alegreya SemiBold"/>
                <a:ea typeface="Alegreya SemiBold"/>
                <a:cs typeface="Alegreya SemiBold"/>
                <a:sym typeface="Alegreya SemiBold"/>
              </a:rPr>
              <a:t>, attaching your final docs is a nice way to do this</a:t>
            </a:r>
            <a:endParaRPr sz="1300"/>
          </a:p>
        </p:txBody>
      </p:sp>
      <p:sp>
        <p:nvSpPr>
          <p:cNvPr id="528" name="Google Shape;528;p39"/>
          <p:cNvSpPr/>
          <p:nvPr/>
        </p:nvSpPr>
        <p:spPr>
          <a:xfrm>
            <a:off x="3648600" y="40209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9"/>
          <p:cNvSpPr/>
          <p:nvPr/>
        </p:nvSpPr>
        <p:spPr>
          <a:xfrm>
            <a:off x="2573225" y="40209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9"/>
          <p:cNvSpPr/>
          <p:nvPr/>
        </p:nvSpPr>
        <p:spPr>
          <a:xfrm>
            <a:off x="1497850" y="4020950"/>
            <a:ext cx="1002900" cy="907800"/>
          </a:xfrm>
          <a:prstGeom prst="roundRect">
            <a:avLst>
              <a:gd fmla="val 16667" name="adj"/>
            </a:avLst>
          </a:prstGeom>
          <a:solidFill>
            <a:srgbClr val="66D3FF">
              <a:alpha val="4167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66666"/>
                </a:solidFill>
                <a:latin typeface="Alegreya SemiBold"/>
                <a:ea typeface="Alegreya SemiBold"/>
                <a:cs typeface="Alegreya SemiBold"/>
                <a:sym typeface="Alegreya SemiBold"/>
              </a:rPr>
              <a:t>fake deadline!</a:t>
            </a:r>
            <a:endParaRPr>
              <a:solidFill>
                <a:srgbClr val="666666"/>
              </a:solidFill>
              <a:latin typeface="Alegreya SemiBold"/>
              <a:ea typeface="Alegreya SemiBold"/>
              <a:cs typeface="Alegreya SemiBold"/>
              <a:sym typeface="Alegreya SemiBold"/>
            </a:endParaRPr>
          </a:p>
          <a:p>
            <a:pPr indent="0" lvl="0" marL="0" rtl="0" algn="l">
              <a:spcBef>
                <a:spcPts val="0"/>
              </a:spcBef>
              <a:spcAft>
                <a:spcPts val="0"/>
              </a:spcAft>
              <a:buNone/>
            </a:pPr>
            <a:r>
              <a:rPr lang="en" sz="900">
                <a:solidFill>
                  <a:srgbClr val="666666"/>
                </a:solidFill>
                <a:latin typeface="Alegreya SemiBold"/>
                <a:ea typeface="Alegreya SemiBold"/>
                <a:cs typeface="Alegreya SemiBold"/>
                <a:sym typeface="Alegreya SemiBold"/>
              </a:rPr>
              <a:t>(but maybe label it as real deadline, for yourself)</a:t>
            </a:r>
            <a:endParaRPr sz="900">
              <a:solidFill>
                <a:srgbClr val="666666"/>
              </a:solidFill>
              <a:latin typeface="Alegreya SemiBold"/>
              <a:ea typeface="Alegreya SemiBold"/>
              <a:cs typeface="Alegreya SemiBold"/>
              <a:sym typeface="Alegreya SemiBold"/>
            </a:endParaRPr>
          </a:p>
          <a:p>
            <a:pPr indent="0" lvl="0" marL="0" rtl="0" algn="l">
              <a:spcBef>
                <a:spcPts val="0"/>
              </a:spcBef>
              <a:spcAft>
                <a:spcPts val="0"/>
              </a:spcAft>
              <a:buNone/>
            </a:pPr>
            <a:r>
              <a:t/>
            </a:r>
            <a:endParaRPr/>
          </a:p>
        </p:txBody>
      </p:sp>
      <p:sp>
        <p:nvSpPr>
          <p:cNvPr id="531" name="Google Shape;531;p39"/>
          <p:cNvSpPr/>
          <p:nvPr/>
        </p:nvSpPr>
        <p:spPr>
          <a:xfrm>
            <a:off x="422475" y="40209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9"/>
          <p:cNvSpPr txBox="1"/>
          <p:nvPr/>
        </p:nvSpPr>
        <p:spPr>
          <a:xfrm>
            <a:off x="668925" y="550000"/>
            <a:ext cx="51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Helvetica Neue"/>
                <a:ea typeface="Helvetica Neue"/>
                <a:cs typeface="Helvetica Neue"/>
                <a:sym typeface="Helvetica Neue"/>
              </a:rPr>
              <a:t>sun</a:t>
            </a:r>
            <a:endParaRPr b="1">
              <a:solidFill>
                <a:schemeClr val="lt1"/>
              </a:solidFill>
              <a:latin typeface="Helvetica Neue"/>
              <a:ea typeface="Helvetica Neue"/>
              <a:cs typeface="Helvetica Neue"/>
              <a:sym typeface="Helvetica Neue"/>
            </a:endParaRPr>
          </a:p>
        </p:txBody>
      </p:sp>
      <p:sp>
        <p:nvSpPr>
          <p:cNvPr id="533" name="Google Shape;533;p39"/>
          <p:cNvSpPr txBox="1"/>
          <p:nvPr/>
        </p:nvSpPr>
        <p:spPr>
          <a:xfrm>
            <a:off x="1651850" y="550000"/>
            <a:ext cx="60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Helvetica Neue"/>
                <a:ea typeface="Helvetica Neue"/>
                <a:cs typeface="Helvetica Neue"/>
                <a:sym typeface="Helvetica Neue"/>
              </a:rPr>
              <a:t>mon</a:t>
            </a:r>
            <a:endParaRPr b="1">
              <a:solidFill>
                <a:schemeClr val="lt1"/>
              </a:solidFill>
              <a:latin typeface="Helvetica Neue"/>
              <a:ea typeface="Helvetica Neue"/>
              <a:cs typeface="Helvetica Neue"/>
              <a:sym typeface="Helvetica Neue"/>
            </a:endParaRPr>
          </a:p>
        </p:txBody>
      </p:sp>
      <p:sp>
        <p:nvSpPr>
          <p:cNvPr id="534" name="Google Shape;534;p39"/>
          <p:cNvSpPr txBox="1"/>
          <p:nvPr/>
        </p:nvSpPr>
        <p:spPr>
          <a:xfrm>
            <a:off x="2713525" y="550000"/>
            <a:ext cx="60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Helvetica Neue"/>
                <a:ea typeface="Helvetica Neue"/>
                <a:cs typeface="Helvetica Neue"/>
                <a:sym typeface="Helvetica Neue"/>
              </a:rPr>
              <a:t>tues</a:t>
            </a:r>
            <a:endParaRPr b="1">
              <a:solidFill>
                <a:schemeClr val="lt1"/>
              </a:solidFill>
              <a:latin typeface="Helvetica Neue"/>
              <a:ea typeface="Helvetica Neue"/>
              <a:cs typeface="Helvetica Neue"/>
              <a:sym typeface="Helvetica Neue"/>
            </a:endParaRPr>
          </a:p>
        </p:txBody>
      </p:sp>
      <p:sp>
        <p:nvSpPr>
          <p:cNvPr id="535" name="Google Shape;535;p39"/>
          <p:cNvSpPr txBox="1"/>
          <p:nvPr/>
        </p:nvSpPr>
        <p:spPr>
          <a:xfrm>
            <a:off x="3851400" y="550000"/>
            <a:ext cx="60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Helvetica Neue"/>
                <a:ea typeface="Helvetica Neue"/>
                <a:cs typeface="Helvetica Neue"/>
                <a:sym typeface="Helvetica Neue"/>
              </a:rPr>
              <a:t>wed</a:t>
            </a:r>
            <a:endParaRPr b="1">
              <a:solidFill>
                <a:schemeClr val="lt1"/>
              </a:solidFill>
              <a:latin typeface="Helvetica Neue"/>
              <a:ea typeface="Helvetica Neue"/>
              <a:cs typeface="Helvetica Neue"/>
              <a:sym typeface="Helvetica Neue"/>
            </a:endParaRPr>
          </a:p>
        </p:txBody>
      </p:sp>
      <p:sp>
        <p:nvSpPr>
          <p:cNvPr id="536" name="Google Shape;536;p39"/>
          <p:cNvSpPr txBox="1"/>
          <p:nvPr/>
        </p:nvSpPr>
        <p:spPr>
          <a:xfrm>
            <a:off x="4921675" y="550000"/>
            <a:ext cx="607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Helvetica Neue"/>
                <a:ea typeface="Helvetica Neue"/>
                <a:cs typeface="Helvetica Neue"/>
                <a:sym typeface="Helvetica Neue"/>
              </a:rPr>
              <a:t>thurs</a:t>
            </a:r>
            <a:endParaRPr b="1">
              <a:solidFill>
                <a:schemeClr val="lt1"/>
              </a:solidFill>
              <a:latin typeface="Helvetica Neue"/>
              <a:ea typeface="Helvetica Neue"/>
              <a:cs typeface="Helvetica Neue"/>
              <a:sym typeface="Helvetica Neue"/>
            </a:endParaRPr>
          </a:p>
        </p:txBody>
      </p:sp>
      <p:sp>
        <p:nvSpPr>
          <p:cNvPr id="537" name="Google Shape;537;p39"/>
          <p:cNvSpPr txBox="1"/>
          <p:nvPr/>
        </p:nvSpPr>
        <p:spPr>
          <a:xfrm>
            <a:off x="5991950" y="550000"/>
            <a:ext cx="60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Helvetica Neue"/>
                <a:ea typeface="Helvetica Neue"/>
                <a:cs typeface="Helvetica Neue"/>
                <a:sym typeface="Helvetica Neue"/>
              </a:rPr>
              <a:t>fri</a:t>
            </a:r>
            <a:endParaRPr b="1">
              <a:solidFill>
                <a:schemeClr val="lt1"/>
              </a:solidFill>
              <a:latin typeface="Helvetica Neue"/>
              <a:ea typeface="Helvetica Neue"/>
              <a:cs typeface="Helvetica Neue"/>
              <a:sym typeface="Helvetica Neue"/>
            </a:endParaRPr>
          </a:p>
        </p:txBody>
      </p:sp>
      <p:sp>
        <p:nvSpPr>
          <p:cNvPr id="538" name="Google Shape;538;p39"/>
          <p:cNvSpPr txBox="1"/>
          <p:nvPr/>
        </p:nvSpPr>
        <p:spPr>
          <a:xfrm>
            <a:off x="7062225" y="550000"/>
            <a:ext cx="60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434343"/>
                </a:solidFill>
                <a:latin typeface="Helvetica Neue"/>
                <a:ea typeface="Helvetica Neue"/>
                <a:cs typeface="Helvetica Neue"/>
                <a:sym typeface="Helvetica Neue"/>
              </a:rPr>
              <a:t>sat</a:t>
            </a:r>
            <a:endParaRPr b="1">
              <a:solidFill>
                <a:srgbClr val="434343"/>
              </a:solidFill>
              <a:latin typeface="Helvetica Neue"/>
              <a:ea typeface="Helvetica Neue"/>
              <a:cs typeface="Helvetica Neue"/>
              <a:sym typeface="Helvetica Neue"/>
            </a:endParaRPr>
          </a:p>
        </p:txBody>
      </p:sp>
      <p:sp>
        <p:nvSpPr>
          <p:cNvPr id="539" name="Google Shape;539;p39"/>
          <p:cNvSpPr/>
          <p:nvPr/>
        </p:nvSpPr>
        <p:spPr>
          <a:xfrm>
            <a:off x="6874725" y="2997700"/>
            <a:ext cx="1002900" cy="9078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9"/>
          <p:cNvSpPr/>
          <p:nvPr/>
        </p:nvSpPr>
        <p:spPr>
          <a:xfrm>
            <a:off x="5799350" y="2997700"/>
            <a:ext cx="1002900" cy="9078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9"/>
          <p:cNvSpPr/>
          <p:nvPr/>
        </p:nvSpPr>
        <p:spPr>
          <a:xfrm>
            <a:off x="4723975" y="2997700"/>
            <a:ext cx="1002900" cy="907800"/>
          </a:xfrm>
          <a:prstGeom prst="roundRect">
            <a:avLst>
              <a:gd fmla="val 16667" name="adj"/>
            </a:avLst>
          </a:prstGeom>
          <a:solidFill>
            <a:srgbClr val="FFD966">
              <a:alpha val="6071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666666"/>
                </a:solidFill>
                <a:latin typeface="Alegreya SemiBold"/>
                <a:ea typeface="Alegreya SemiBold"/>
                <a:cs typeface="Alegreya SemiBold"/>
                <a:sym typeface="Alegreya SemiBold"/>
              </a:rPr>
              <a:t>revised draft </a:t>
            </a:r>
            <a:r>
              <a:rPr lang="en" sz="900">
                <a:solidFill>
                  <a:srgbClr val="666666"/>
                </a:solidFill>
                <a:latin typeface="Alegreya Black"/>
                <a:ea typeface="Alegreya Black"/>
                <a:cs typeface="Alegreya Black"/>
                <a:sym typeface="Alegreya Black"/>
              </a:rPr>
              <a:t>Research Proposal  – </a:t>
            </a:r>
            <a:r>
              <a:rPr lang="en" sz="900">
                <a:solidFill>
                  <a:srgbClr val="666666"/>
                </a:solidFill>
                <a:latin typeface="Alegreya"/>
                <a:ea typeface="Alegreya"/>
                <a:cs typeface="Alegreya"/>
                <a:sym typeface="Alegreya"/>
              </a:rPr>
              <a:t>send to beta readers again</a:t>
            </a:r>
            <a:endParaRPr/>
          </a:p>
        </p:txBody>
      </p:sp>
      <p:sp>
        <p:nvSpPr>
          <p:cNvPr id="542" name="Google Shape;542;p39"/>
          <p:cNvSpPr/>
          <p:nvPr/>
        </p:nvSpPr>
        <p:spPr>
          <a:xfrm>
            <a:off x="3648600" y="299770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9"/>
          <p:cNvSpPr/>
          <p:nvPr/>
        </p:nvSpPr>
        <p:spPr>
          <a:xfrm>
            <a:off x="2573225" y="2997700"/>
            <a:ext cx="1002900" cy="907800"/>
          </a:xfrm>
          <a:prstGeom prst="roundRect">
            <a:avLst>
              <a:gd fmla="val 16667" name="adj"/>
            </a:avLst>
          </a:prstGeom>
          <a:solidFill>
            <a:srgbClr val="FFD966">
              <a:alpha val="6071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666666"/>
                </a:solidFill>
                <a:latin typeface="Alegreya SemiBold"/>
                <a:ea typeface="Alegreya SemiBold"/>
                <a:cs typeface="Alegreya SemiBold"/>
                <a:sym typeface="Alegreya SemiBold"/>
              </a:rPr>
              <a:t>revised draft </a:t>
            </a:r>
            <a:r>
              <a:rPr lang="en" sz="900">
                <a:solidFill>
                  <a:srgbClr val="666666"/>
                </a:solidFill>
                <a:latin typeface="Alegreya Black"/>
                <a:ea typeface="Alegreya Black"/>
                <a:cs typeface="Alegreya Black"/>
                <a:sym typeface="Alegreya Black"/>
              </a:rPr>
              <a:t>Personal Statement – </a:t>
            </a:r>
            <a:r>
              <a:rPr lang="en" sz="900">
                <a:solidFill>
                  <a:srgbClr val="666666"/>
                </a:solidFill>
                <a:latin typeface="Alegreya"/>
                <a:ea typeface="Alegreya"/>
                <a:cs typeface="Alegreya"/>
                <a:sym typeface="Alegreya"/>
              </a:rPr>
              <a:t>send to beta readers again</a:t>
            </a:r>
            <a:endParaRPr>
              <a:latin typeface="Alegreya"/>
              <a:ea typeface="Alegreya"/>
              <a:cs typeface="Alegreya"/>
              <a:sym typeface="Alegreya"/>
            </a:endParaRPr>
          </a:p>
        </p:txBody>
      </p:sp>
      <p:sp>
        <p:nvSpPr>
          <p:cNvPr id="544" name="Google Shape;544;p39"/>
          <p:cNvSpPr/>
          <p:nvPr/>
        </p:nvSpPr>
        <p:spPr>
          <a:xfrm>
            <a:off x="1497850" y="299770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9"/>
          <p:cNvSpPr/>
          <p:nvPr/>
        </p:nvSpPr>
        <p:spPr>
          <a:xfrm>
            <a:off x="422475" y="299770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9"/>
          <p:cNvSpPr/>
          <p:nvPr/>
        </p:nvSpPr>
        <p:spPr>
          <a:xfrm>
            <a:off x="6879825" y="1974450"/>
            <a:ext cx="1002900" cy="9078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9"/>
          <p:cNvSpPr/>
          <p:nvPr/>
        </p:nvSpPr>
        <p:spPr>
          <a:xfrm>
            <a:off x="5804450" y="1974450"/>
            <a:ext cx="1002900" cy="907800"/>
          </a:xfrm>
          <a:prstGeom prst="roundRect">
            <a:avLst>
              <a:gd fmla="val 16667" name="adj"/>
            </a:avLst>
          </a:prstGeom>
          <a:solidFill>
            <a:srgbClr val="97FF66">
              <a:alpha val="303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666666"/>
                </a:solidFill>
                <a:latin typeface="Alegreya SemiBold"/>
                <a:ea typeface="Alegreya SemiBold"/>
                <a:cs typeface="Alegreya SemiBold"/>
                <a:sym typeface="Alegreya SemiBold"/>
              </a:rPr>
              <a:t>completed draft </a:t>
            </a:r>
            <a:r>
              <a:rPr lang="en" sz="900">
                <a:solidFill>
                  <a:srgbClr val="666666"/>
                </a:solidFill>
                <a:latin typeface="Alegreya Black"/>
                <a:ea typeface="Alegreya Black"/>
                <a:cs typeface="Alegreya Black"/>
                <a:sym typeface="Alegreya Black"/>
              </a:rPr>
              <a:t>Research Proposal</a:t>
            </a:r>
            <a:r>
              <a:rPr lang="en" sz="900">
                <a:solidFill>
                  <a:srgbClr val="666666"/>
                </a:solidFill>
                <a:latin typeface="Alegreya SemiBold"/>
                <a:ea typeface="Alegreya SemiBold"/>
                <a:cs typeface="Alegreya SemiBold"/>
                <a:sym typeface="Alegreya SemiBold"/>
              </a:rPr>
              <a:t> – send to beta readers</a:t>
            </a:r>
            <a:endParaRPr>
              <a:latin typeface="Alegreya SemiBold"/>
              <a:ea typeface="Alegreya SemiBold"/>
              <a:cs typeface="Alegreya SemiBold"/>
              <a:sym typeface="Alegreya SemiBold"/>
            </a:endParaRPr>
          </a:p>
        </p:txBody>
      </p:sp>
      <p:sp>
        <p:nvSpPr>
          <p:cNvPr id="548" name="Google Shape;548;p39"/>
          <p:cNvSpPr/>
          <p:nvPr/>
        </p:nvSpPr>
        <p:spPr>
          <a:xfrm>
            <a:off x="4729075" y="19744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9"/>
          <p:cNvSpPr/>
          <p:nvPr/>
        </p:nvSpPr>
        <p:spPr>
          <a:xfrm>
            <a:off x="3653700" y="19744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9"/>
          <p:cNvSpPr/>
          <p:nvPr/>
        </p:nvSpPr>
        <p:spPr>
          <a:xfrm>
            <a:off x="2578325" y="19744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9"/>
          <p:cNvSpPr/>
          <p:nvPr/>
        </p:nvSpPr>
        <p:spPr>
          <a:xfrm>
            <a:off x="1502950" y="1974450"/>
            <a:ext cx="1002900" cy="907800"/>
          </a:xfrm>
          <a:prstGeom prst="roundRect">
            <a:avLst>
              <a:gd fmla="val 16667" name="adj"/>
            </a:avLst>
          </a:prstGeom>
          <a:solidFill>
            <a:srgbClr val="97FF66">
              <a:alpha val="303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666666"/>
                </a:solidFill>
                <a:latin typeface="Alegreya SemiBold"/>
                <a:ea typeface="Alegreya SemiBold"/>
                <a:cs typeface="Alegreya SemiBold"/>
                <a:sym typeface="Alegreya SemiBold"/>
              </a:rPr>
              <a:t>follow up on </a:t>
            </a:r>
            <a:r>
              <a:rPr lang="en" sz="1000">
                <a:solidFill>
                  <a:srgbClr val="666666"/>
                </a:solidFill>
                <a:latin typeface="Alegreya Black"/>
                <a:ea typeface="Alegreya Black"/>
                <a:cs typeface="Alegreya Black"/>
                <a:sym typeface="Alegreya Black"/>
              </a:rPr>
              <a:t>Reference Letters</a:t>
            </a:r>
            <a:r>
              <a:rPr lang="en" sz="1000">
                <a:solidFill>
                  <a:srgbClr val="666666"/>
                </a:solidFill>
                <a:latin typeface="Alegreya SemiBold"/>
                <a:ea typeface="Alegreya SemiBold"/>
                <a:cs typeface="Alegreya SemiBold"/>
                <a:sym typeface="Alegreya SemiBold"/>
              </a:rPr>
              <a:t>; emails to new people </a:t>
            </a:r>
            <a:r>
              <a:rPr lang="en" sz="800">
                <a:solidFill>
                  <a:srgbClr val="666666"/>
                </a:solidFill>
                <a:latin typeface="Alegreya SemiBold"/>
                <a:ea typeface="Alegreya SemiBold"/>
                <a:cs typeface="Alegreya SemiBold"/>
                <a:sym typeface="Alegreya SemiBold"/>
              </a:rPr>
              <a:t>if needed</a:t>
            </a:r>
            <a:endParaRPr sz="1200"/>
          </a:p>
        </p:txBody>
      </p:sp>
      <p:sp>
        <p:nvSpPr>
          <p:cNvPr id="552" name="Google Shape;552;p39"/>
          <p:cNvSpPr/>
          <p:nvPr/>
        </p:nvSpPr>
        <p:spPr>
          <a:xfrm>
            <a:off x="427575" y="1974450"/>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9"/>
          <p:cNvSpPr/>
          <p:nvPr/>
        </p:nvSpPr>
        <p:spPr>
          <a:xfrm>
            <a:off x="6874725" y="1008425"/>
            <a:ext cx="1002900" cy="9078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9"/>
          <p:cNvSpPr/>
          <p:nvPr/>
        </p:nvSpPr>
        <p:spPr>
          <a:xfrm>
            <a:off x="5799350" y="1008425"/>
            <a:ext cx="1002900" cy="907800"/>
          </a:xfrm>
          <a:prstGeom prst="roundRect">
            <a:avLst>
              <a:gd fmla="val 16667" name="adj"/>
            </a:avLst>
          </a:prstGeom>
          <a:solidFill>
            <a:srgbClr val="97FF66">
              <a:alpha val="303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rgbClr val="666666"/>
              </a:solidFill>
              <a:latin typeface="Alegreya SemiBold"/>
              <a:ea typeface="Alegreya SemiBold"/>
              <a:cs typeface="Alegreya SemiBold"/>
              <a:sym typeface="Alegreya SemiBold"/>
            </a:endParaRPr>
          </a:p>
          <a:p>
            <a:pPr indent="0" lvl="0" marL="0" rtl="0" algn="l">
              <a:spcBef>
                <a:spcPts val="0"/>
              </a:spcBef>
              <a:spcAft>
                <a:spcPts val="0"/>
              </a:spcAft>
              <a:buNone/>
            </a:pPr>
            <a:r>
              <a:rPr lang="en" sz="900">
                <a:solidFill>
                  <a:srgbClr val="666666"/>
                </a:solidFill>
                <a:latin typeface="Alegreya SemiBold"/>
                <a:ea typeface="Alegreya SemiBold"/>
                <a:cs typeface="Alegreya SemiBold"/>
                <a:sym typeface="Alegreya SemiBold"/>
              </a:rPr>
              <a:t>completed draft </a:t>
            </a:r>
            <a:r>
              <a:rPr lang="en" sz="1100">
                <a:solidFill>
                  <a:srgbClr val="666666"/>
                </a:solidFill>
                <a:latin typeface="Alegreya Black"/>
                <a:ea typeface="Alegreya Black"/>
                <a:cs typeface="Alegreya Black"/>
                <a:sym typeface="Alegreya Black"/>
              </a:rPr>
              <a:t>Personal Statement – </a:t>
            </a:r>
            <a:r>
              <a:rPr lang="en" sz="1100">
                <a:solidFill>
                  <a:srgbClr val="666666"/>
                </a:solidFill>
                <a:latin typeface="Alegreya"/>
                <a:ea typeface="Alegreya"/>
                <a:cs typeface="Alegreya"/>
                <a:sym typeface="Alegreya"/>
              </a:rPr>
              <a:t>send to beta readers</a:t>
            </a:r>
            <a:endParaRPr sz="1100">
              <a:solidFill>
                <a:srgbClr val="666666"/>
              </a:solidFill>
              <a:latin typeface="Alegreya"/>
              <a:ea typeface="Alegreya"/>
              <a:cs typeface="Alegreya"/>
              <a:sym typeface="Alegreya"/>
            </a:endParaRPr>
          </a:p>
          <a:p>
            <a:pPr indent="0" lvl="0" marL="0" rtl="0" algn="l">
              <a:spcBef>
                <a:spcPts val="0"/>
              </a:spcBef>
              <a:spcAft>
                <a:spcPts val="0"/>
              </a:spcAft>
              <a:buNone/>
            </a:pPr>
            <a:r>
              <a:t/>
            </a:r>
            <a:endParaRPr/>
          </a:p>
        </p:txBody>
      </p:sp>
      <p:sp>
        <p:nvSpPr>
          <p:cNvPr id="555" name="Google Shape;555;p39"/>
          <p:cNvSpPr/>
          <p:nvPr/>
        </p:nvSpPr>
        <p:spPr>
          <a:xfrm>
            <a:off x="4723975" y="1008425"/>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9"/>
          <p:cNvSpPr/>
          <p:nvPr/>
        </p:nvSpPr>
        <p:spPr>
          <a:xfrm>
            <a:off x="3648600" y="1008425"/>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9"/>
          <p:cNvSpPr/>
          <p:nvPr/>
        </p:nvSpPr>
        <p:spPr>
          <a:xfrm>
            <a:off x="2573225" y="1008425"/>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9"/>
          <p:cNvSpPr/>
          <p:nvPr/>
        </p:nvSpPr>
        <p:spPr>
          <a:xfrm>
            <a:off x="1497850" y="1008425"/>
            <a:ext cx="1002900" cy="907800"/>
          </a:xfrm>
          <a:prstGeom prst="roundRect">
            <a:avLst>
              <a:gd fmla="val 16667" name="adj"/>
            </a:avLst>
          </a:prstGeom>
          <a:solidFill>
            <a:srgbClr val="97FF66">
              <a:alpha val="303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666666"/>
                </a:solidFill>
                <a:latin typeface="Alegreya SemiBold"/>
                <a:ea typeface="Alegreya SemiBold"/>
                <a:cs typeface="Alegreya SemiBold"/>
                <a:sym typeface="Alegreya SemiBold"/>
              </a:rPr>
              <a:t>send out email requests for </a:t>
            </a:r>
            <a:r>
              <a:rPr lang="en" sz="1000">
                <a:solidFill>
                  <a:srgbClr val="666666"/>
                </a:solidFill>
                <a:latin typeface="Alegreya Black"/>
                <a:ea typeface="Alegreya Black"/>
                <a:cs typeface="Alegreya Black"/>
                <a:sym typeface="Alegreya Black"/>
              </a:rPr>
              <a:t>Reference Letters</a:t>
            </a:r>
            <a:endParaRPr sz="1500">
              <a:latin typeface="Alegreya Black"/>
              <a:ea typeface="Alegreya Black"/>
              <a:cs typeface="Alegreya Black"/>
              <a:sym typeface="Alegreya Black"/>
            </a:endParaRPr>
          </a:p>
        </p:txBody>
      </p:sp>
      <p:sp>
        <p:nvSpPr>
          <p:cNvPr id="559" name="Google Shape;559;p39"/>
          <p:cNvSpPr/>
          <p:nvPr/>
        </p:nvSpPr>
        <p:spPr>
          <a:xfrm>
            <a:off x="422475" y="1008425"/>
            <a:ext cx="1002900" cy="907800"/>
          </a:xfrm>
          <a:prstGeom prst="roundRect">
            <a:avLst>
              <a:gd fmla="val 16667" name="adj"/>
            </a:avLst>
          </a:prstGeom>
          <a:solidFill>
            <a:srgbClr val="EFEFE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9"/>
          <p:cNvSpPr txBox="1"/>
          <p:nvPr/>
        </p:nvSpPr>
        <p:spPr>
          <a:xfrm>
            <a:off x="2651475" y="-76200"/>
            <a:ext cx="5923200" cy="7803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en" sz="1800">
                <a:solidFill>
                  <a:schemeClr val="dk2"/>
                </a:solidFill>
                <a:latin typeface="Helvetica Neue"/>
                <a:ea typeface="Helvetica Neue"/>
                <a:cs typeface="Helvetica Neue"/>
                <a:sym typeface="Helvetica Neue"/>
              </a:rPr>
              <a:t>write out all </a:t>
            </a:r>
            <a:r>
              <a:rPr b="1" lang="en" sz="1800">
                <a:solidFill>
                  <a:schemeClr val="dk2"/>
                </a:solidFill>
                <a:latin typeface="Helvetica Neue"/>
                <a:ea typeface="Helvetica Neue"/>
                <a:cs typeface="Helvetica Neue"/>
                <a:sym typeface="Helvetica Neue"/>
              </a:rPr>
              <a:t>high-level components</a:t>
            </a:r>
            <a:r>
              <a:rPr lang="en" sz="1800">
                <a:solidFill>
                  <a:schemeClr val="dk2"/>
                </a:solidFill>
                <a:latin typeface="Helvetica Neue"/>
                <a:ea typeface="Helvetica Neue"/>
                <a:cs typeface="Helvetica Neue"/>
                <a:sym typeface="Helvetica Neue"/>
              </a:rPr>
              <a:t> of the application &amp; </a:t>
            </a:r>
            <a:r>
              <a:rPr b="1" lang="en" sz="1800">
                <a:solidFill>
                  <a:schemeClr val="dk2"/>
                </a:solidFill>
                <a:latin typeface="Helvetica Neue"/>
                <a:ea typeface="Helvetica Neue"/>
                <a:cs typeface="Helvetica Neue"/>
                <a:sym typeface="Helvetica Neue"/>
              </a:rPr>
              <a:t>work backwards!</a:t>
            </a:r>
            <a:endParaRPr b="1">
              <a:solidFill>
                <a:schemeClr val="dk2"/>
              </a:solidFill>
              <a:latin typeface="Helvetica Neue"/>
              <a:ea typeface="Helvetica Neue"/>
              <a:cs typeface="Helvetica Neue"/>
              <a:sym typeface="Helvetica Neue"/>
            </a:endParaRPr>
          </a:p>
        </p:txBody>
      </p:sp>
      <p:sp>
        <p:nvSpPr>
          <p:cNvPr id="561" name="Google Shape;561;p39"/>
          <p:cNvSpPr/>
          <p:nvPr/>
        </p:nvSpPr>
        <p:spPr>
          <a:xfrm>
            <a:off x="2768400" y="1195775"/>
            <a:ext cx="2763300" cy="533100"/>
          </a:xfrm>
          <a:prstGeom prst="leftRightArrow">
            <a:avLst>
              <a:gd fmla="val 50000" name="adj1"/>
              <a:gd fmla="val 50000" name="adj2"/>
            </a:avLst>
          </a:prstGeom>
          <a:solidFill>
            <a:srgbClr val="97FF66">
              <a:alpha val="303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666666"/>
                </a:solidFill>
                <a:latin typeface="Alegreya SemiBold"/>
                <a:ea typeface="Alegreya SemiBold"/>
                <a:cs typeface="Alegreya SemiBold"/>
                <a:sym typeface="Alegreya SemiBold"/>
              </a:rPr>
              <a:t>d</a:t>
            </a:r>
            <a:r>
              <a:rPr lang="en" sz="900">
                <a:solidFill>
                  <a:srgbClr val="666666"/>
                </a:solidFill>
                <a:latin typeface="Alegreya SemiBold"/>
                <a:ea typeface="Alegreya SemiBold"/>
                <a:cs typeface="Alegreya SemiBold"/>
                <a:sym typeface="Alegreya SemiBold"/>
              </a:rPr>
              <a:t>rafting </a:t>
            </a:r>
            <a:r>
              <a:rPr lang="en" sz="900">
                <a:solidFill>
                  <a:srgbClr val="666666"/>
                </a:solidFill>
                <a:latin typeface="Alegreya Black"/>
                <a:ea typeface="Alegreya Black"/>
                <a:cs typeface="Alegreya Black"/>
                <a:sym typeface="Alegreya Black"/>
              </a:rPr>
              <a:t>Personal Statement</a:t>
            </a:r>
            <a:endParaRPr>
              <a:latin typeface="Alegreya Black"/>
              <a:ea typeface="Alegreya Black"/>
              <a:cs typeface="Alegreya Black"/>
              <a:sym typeface="Alegreya Black"/>
            </a:endParaRPr>
          </a:p>
        </p:txBody>
      </p:sp>
      <p:sp>
        <p:nvSpPr>
          <p:cNvPr id="562" name="Google Shape;562;p39"/>
          <p:cNvSpPr/>
          <p:nvPr/>
        </p:nvSpPr>
        <p:spPr>
          <a:xfrm>
            <a:off x="2773500" y="1916225"/>
            <a:ext cx="2763300" cy="533100"/>
          </a:xfrm>
          <a:prstGeom prst="leftRightArrow">
            <a:avLst>
              <a:gd fmla="val 50000" name="adj1"/>
              <a:gd fmla="val 50000" name="adj2"/>
            </a:avLst>
          </a:prstGeom>
          <a:solidFill>
            <a:srgbClr val="97FF66">
              <a:alpha val="303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666666"/>
                </a:solidFill>
                <a:latin typeface="Alegreya SemiBold"/>
                <a:ea typeface="Alegreya SemiBold"/>
                <a:cs typeface="Alegreya SemiBold"/>
                <a:sym typeface="Alegreya SemiBold"/>
              </a:rPr>
              <a:t>revising</a:t>
            </a:r>
            <a:r>
              <a:rPr lang="en" sz="900">
                <a:solidFill>
                  <a:srgbClr val="666666"/>
                </a:solidFill>
                <a:latin typeface="Alegreya SemiBold"/>
                <a:ea typeface="Alegreya SemiBold"/>
                <a:cs typeface="Alegreya SemiBold"/>
                <a:sym typeface="Alegreya SemiBold"/>
              </a:rPr>
              <a:t> </a:t>
            </a:r>
            <a:r>
              <a:rPr lang="en" sz="900">
                <a:solidFill>
                  <a:srgbClr val="666666"/>
                </a:solidFill>
                <a:latin typeface="Alegreya Black"/>
                <a:ea typeface="Alegreya Black"/>
                <a:cs typeface="Alegreya Black"/>
                <a:sym typeface="Alegreya Black"/>
              </a:rPr>
              <a:t>Personal Statement </a:t>
            </a:r>
            <a:r>
              <a:rPr lang="en" sz="900">
                <a:solidFill>
                  <a:srgbClr val="666666"/>
                </a:solidFill>
                <a:latin typeface="Alegreya Medium"/>
                <a:ea typeface="Alegreya Medium"/>
                <a:cs typeface="Alegreya Medium"/>
                <a:sym typeface="Alegreya Medium"/>
              </a:rPr>
              <a:t>according to feedback</a:t>
            </a:r>
            <a:endParaRPr>
              <a:latin typeface="Alegreya Medium"/>
              <a:ea typeface="Alegreya Medium"/>
              <a:cs typeface="Alegreya Medium"/>
              <a:sym typeface="Alegreya Medium"/>
            </a:endParaRPr>
          </a:p>
        </p:txBody>
      </p:sp>
      <p:sp>
        <p:nvSpPr>
          <p:cNvPr id="563" name="Google Shape;563;p39"/>
          <p:cNvSpPr/>
          <p:nvPr/>
        </p:nvSpPr>
        <p:spPr>
          <a:xfrm>
            <a:off x="2773500" y="2389600"/>
            <a:ext cx="2763300" cy="533100"/>
          </a:xfrm>
          <a:prstGeom prst="leftRightArrow">
            <a:avLst>
              <a:gd fmla="val 50000" name="adj1"/>
              <a:gd fmla="val 50000" name="adj2"/>
            </a:avLst>
          </a:prstGeom>
          <a:solidFill>
            <a:srgbClr val="97FF66">
              <a:alpha val="303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666666"/>
                </a:solidFill>
                <a:latin typeface="Alegreya SemiBold"/>
                <a:ea typeface="Alegreya SemiBold"/>
                <a:cs typeface="Alegreya SemiBold"/>
                <a:sym typeface="Alegreya SemiBold"/>
              </a:rPr>
              <a:t>drafting </a:t>
            </a:r>
            <a:r>
              <a:rPr lang="en" sz="900">
                <a:solidFill>
                  <a:srgbClr val="666666"/>
                </a:solidFill>
                <a:latin typeface="Alegreya Black"/>
                <a:ea typeface="Alegreya Black"/>
                <a:cs typeface="Alegreya Black"/>
                <a:sym typeface="Alegreya Black"/>
              </a:rPr>
              <a:t>Research Proposal</a:t>
            </a:r>
            <a:endParaRPr>
              <a:latin typeface="Alegreya Black"/>
              <a:ea typeface="Alegreya Black"/>
              <a:cs typeface="Alegreya Black"/>
              <a:sym typeface="Alegreya Black"/>
            </a:endParaRPr>
          </a:p>
        </p:txBody>
      </p:sp>
      <p:sp>
        <p:nvSpPr>
          <p:cNvPr id="564" name="Google Shape;564;p39"/>
          <p:cNvSpPr/>
          <p:nvPr/>
        </p:nvSpPr>
        <p:spPr>
          <a:xfrm>
            <a:off x="1533625" y="3215725"/>
            <a:ext cx="1002900" cy="479700"/>
          </a:xfrm>
          <a:prstGeom prst="rightArrow">
            <a:avLst>
              <a:gd fmla="val 50000" name="adj1"/>
              <a:gd fmla="val 50000" name="adj2"/>
            </a:avLst>
          </a:prstGeom>
          <a:solidFill>
            <a:srgbClr val="FFD966">
              <a:alpha val="6071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666666"/>
                </a:solidFill>
                <a:latin typeface="Alegreya SemiBold"/>
                <a:ea typeface="Alegreya SemiBold"/>
                <a:cs typeface="Alegreya SemiBold"/>
                <a:sym typeface="Alegreya SemiBold"/>
              </a:rPr>
              <a:t>r</a:t>
            </a:r>
            <a:r>
              <a:rPr lang="en" sz="900">
                <a:solidFill>
                  <a:srgbClr val="666666"/>
                </a:solidFill>
                <a:latin typeface="Alegreya SemiBold"/>
                <a:ea typeface="Alegreya SemiBold"/>
                <a:cs typeface="Alegreya SemiBold"/>
                <a:sym typeface="Alegreya SemiBold"/>
              </a:rPr>
              <a:t>evising </a:t>
            </a:r>
            <a:r>
              <a:rPr lang="en" sz="900">
                <a:solidFill>
                  <a:srgbClr val="666666"/>
                </a:solidFill>
                <a:latin typeface="Alegreya Black"/>
                <a:ea typeface="Alegreya Black"/>
                <a:cs typeface="Alegreya Black"/>
                <a:sym typeface="Alegreya Black"/>
              </a:rPr>
              <a:t>Personal Statement</a:t>
            </a:r>
            <a:endParaRPr>
              <a:latin typeface="Alegreya Black"/>
              <a:ea typeface="Alegreya Black"/>
              <a:cs typeface="Alegreya Black"/>
              <a:sym typeface="Alegreya Black"/>
            </a:endParaRPr>
          </a:p>
        </p:txBody>
      </p:sp>
      <p:sp>
        <p:nvSpPr>
          <p:cNvPr id="565" name="Google Shape;565;p39"/>
          <p:cNvSpPr/>
          <p:nvPr/>
        </p:nvSpPr>
        <p:spPr>
          <a:xfrm>
            <a:off x="3666488" y="3231975"/>
            <a:ext cx="1002900" cy="479700"/>
          </a:xfrm>
          <a:prstGeom prst="rightArrow">
            <a:avLst>
              <a:gd fmla="val 50000" name="adj1"/>
              <a:gd fmla="val 50000" name="adj2"/>
            </a:avLst>
          </a:prstGeom>
          <a:solidFill>
            <a:srgbClr val="FFD966">
              <a:alpha val="6071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666666"/>
                </a:solidFill>
                <a:latin typeface="Alegreya SemiBold"/>
                <a:ea typeface="Alegreya SemiBold"/>
                <a:cs typeface="Alegreya SemiBold"/>
                <a:sym typeface="Alegreya SemiBold"/>
              </a:rPr>
              <a:t>revising </a:t>
            </a:r>
            <a:r>
              <a:rPr lang="en" sz="900">
                <a:solidFill>
                  <a:srgbClr val="666666"/>
                </a:solidFill>
                <a:latin typeface="Alegreya Black"/>
                <a:ea typeface="Alegreya Black"/>
                <a:cs typeface="Alegreya Black"/>
                <a:sym typeface="Alegreya Black"/>
              </a:rPr>
              <a:t>Research Proposal</a:t>
            </a:r>
            <a:endParaRPr>
              <a:latin typeface="Alegreya Black"/>
              <a:ea typeface="Alegreya Black"/>
              <a:cs typeface="Alegreya Black"/>
              <a:sym typeface="Alegreya Black"/>
            </a:endParaRPr>
          </a:p>
        </p:txBody>
      </p:sp>
      <p:sp>
        <p:nvSpPr>
          <p:cNvPr id="566" name="Google Shape;566;p39"/>
          <p:cNvSpPr/>
          <p:nvPr/>
        </p:nvSpPr>
        <p:spPr>
          <a:xfrm>
            <a:off x="5835138" y="3211750"/>
            <a:ext cx="1002900" cy="479700"/>
          </a:xfrm>
          <a:prstGeom prst="rightArrow">
            <a:avLst>
              <a:gd fmla="val 50000" name="adj1"/>
              <a:gd fmla="val 50000" name="adj2"/>
            </a:avLst>
          </a:prstGeom>
          <a:solidFill>
            <a:srgbClr val="FFD966">
              <a:alpha val="6071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666666"/>
                </a:solidFill>
                <a:latin typeface="Alegreya SemiBold"/>
                <a:ea typeface="Alegreya SemiBold"/>
                <a:cs typeface="Alegreya SemiBold"/>
                <a:sym typeface="Alegreya SemiBold"/>
              </a:rPr>
              <a:t>revising </a:t>
            </a:r>
            <a:r>
              <a:rPr lang="en" sz="900">
                <a:solidFill>
                  <a:srgbClr val="666666"/>
                </a:solidFill>
                <a:latin typeface="Alegreya Black"/>
                <a:ea typeface="Alegreya Black"/>
                <a:cs typeface="Alegreya Black"/>
                <a:sym typeface="Alegreya Black"/>
              </a:rPr>
              <a:t>Personal Statement</a:t>
            </a:r>
            <a:endParaRPr>
              <a:latin typeface="Alegreya Black"/>
              <a:ea typeface="Alegreya Black"/>
              <a:cs typeface="Alegreya Black"/>
              <a:sym typeface="Alegreya Black"/>
            </a:endParaRPr>
          </a:p>
        </p:txBody>
      </p:sp>
      <p:sp>
        <p:nvSpPr>
          <p:cNvPr id="567" name="Google Shape;567;p39"/>
          <p:cNvSpPr/>
          <p:nvPr/>
        </p:nvSpPr>
        <p:spPr>
          <a:xfrm>
            <a:off x="2573238" y="4235000"/>
            <a:ext cx="2061600" cy="479700"/>
          </a:xfrm>
          <a:prstGeom prst="rightArrow">
            <a:avLst>
              <a:gd fmla="val 50000" name="adj1"/>
              <a:gd fmla="val 50000" name="adj2"/>
            </a:avLst>
          </a:prstGeom>
          <a:solidFill>
            <a:srgbClr val="66D3FF">
              <a:alpha val="4167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666666"/>
                </a:solidFill>
                <a:latin typeface="Alegreya SemiBold"/>
                <a:ea typeface="Alegreya SemiBold"/>
                <a:cs typeface="Alegreya SemiBold"/>
                <a:sym typeface="Alegreya SemiBold"/>
              </a:rPr>
              <a:t>t</a:t>
            </a:r>
            <a:r>
              <a:rPr lang="en" sz="900">
                <a:solidFill>
                  <a:srgbClr val="666666"/>
                </a:solidFill>
                <a:latin typeface="Alegreya SemiBold"/>
                <a:ea typeface="Alegreya SemiBold"/>
                <a:cs typeface="Alegreya SemiBold"/>
                <a:sym typeface="Alegreya SemiBold"/>
              </a:rPr>
              <a:t>ying up loose ends — revising/polishing Research Proposal, Personal Statement OR submission!</a:t>
            </a:r>
            <a:endParaRPr>
              <a:latin typeface="Alegreya Black"/>
              <a:ea typeface="Alegreya Black"/>
              <a:cs typeface="Alegreya Black"/>
              <a:sym typeface="Alegreya Black"/>
            </a:endParaRPr>
          </a:p>
        </p:txBody>
      </p:sp>
      <p:sp>
        <p:nvSpPr>
          <p:cNvPr id="568" name="Google Shape;568;p39"/>
          <p:cNvSpPr/>
          <p:nvPr/>
        </p:nvSpPr>
        <p:spPr>
          <a:xfrm>
            <a:off x="7551600" y="4635725"/>
            <a:ext cx="166200" cy="130200"/>
          </a:xfrm>
          <a:prstGeom prst="hear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40"/>
          <p:cNvSpPr txBox="1"/>
          <p:nvPr>
            <p:ph type="ctrTitle"/>
          </p:nvPr>
        </p:nvSpPr>
        <p:spPr>
          <a:xfrm>
            <a:off x="311700" y="966825"/>
            <a:ext cx="8520600" cy="2379300"/>
          </a:xfrm>
          <a:prstGeom prst="rect">
            <a:avLst/>
          </a:prstGeom>
          <a:solidFill>
            <a:srgbClr val="66D3FF"/>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Now, your turn! </a:t>
            </a:r>
            <a:endParaRPr b="1">
              <a:solidFill>
                <a:schemeClr val="lt1"/>
              </a:solidFill>
            </a:endParaRPr>
          </a:p>
          <a:p>
            <a:pPr indent="0" lvl="0" marL="0" rtl="0" algn="ctr">
              <a:spcBef>
                <a:spcPts val="0"/>
              </a:spcBef>
              <a:spcAft>
                <a:spcPts val="0"/>
              </a:spcAft>
              <a:buNone/>
            </a:pPr>
            <a:r>
              <a:rPr lang="en">
                <a:solidFill>
                  <a:schemeClr val="lt1"/>
                </a:solidFill>
                <a:latin typeface="Helvetica Neue Light"/>
                <a:ea typeface="Helvetica Neue Light"/>
                <a:cs typeface="Helvetica Neue Light"/>
                <a:sym typeface="Helvetica Neue Light"/>
              </a:rPr>
              <a:t>Choose a fellowship and make your own schedule.</a:t>
            </a:r>
            <a:endParaRPr>
              <a:solidFill>
                <a:schemeClr val="lt1"/>
              </a:solidFill>
              <a:latin typeface="Helvetica Neue Light"/>
              <a:ea typeface="Helvetica Neue Light"/>
              <a:cs typeface="Helvetica Neue Light"/>
              <a:sym typeface="Helvetica Neue Light"/>
            </a:endParaRPr>
          </a:p>
        </p:txBody>
      </p:sp>
      <p:pic>
        <p:nvPicPr>
          <p:cNvPr id="574" name="Google Shape;574;p40"/>
          <p:cNvPicPr preferRelativeResize="0"/>
          <p:nvPr/>
        </p:nvPicPr>
        <p:blipFill>
          <a:blip r:embed="rId3">
            <a:alphaModFix/>
          </a:blip>
          <a:stretch>
            <a:fillRect/>
          </a:stretch>
        </p:blipFill>
        <p:spPr>
          <a:xfrm>
            <a:off x="7799144" y="3736800"/>
            <a:ext cx="1240350" cy="1339400"/>
          </a:xfrm>
          <a:prstGeom prst="rect">
            <a:avLst/>
          </a:prstGeom>
          <a:noFill/>
          <a:ln>
            <a:noFill/>
          </a:ln>
        </p:spPr>
      </p:pic>
      <p:sp>
        <p:nvSpPr>
          <p:cNvPr id="575" name="Google Shape;575;p40"/>
          <p:cNvSpPr txBox="1"/>
          <p:nvPr>
            <p:ph idx="1" type="subTitle"/>
          </p:nvPr>
        </p:nvSpPr>
        <p:spPr>
          <a:xfrm>
            <a:off x="311700" y="3346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999999"/>
                </a:solidFill>
                <a:latin typeface="Helvetica Neue Light"/>
                <a:ea typeface="Helvetica Neue Light"/>
                <a:cs typeface="Helvetica Neue Light"/>
                <a:sym typeface="Helvetica Neue Light"/>
              </a:rPr>
              <a:t>~15 minutes</a:t>
            </a:r>
            <a:endParaRPr>
              <a:solidFill>
                <a:srgbClr val="999999"/>
              </a:solidFill>
              <a:latin typeface="Helvetica Neue Light"/>
              <a:ea typeface="Helvetica Neue Light"/>
              <a:cs typeface="Helvetica Neue Light"/>
              <a:sym typeface="Helvetica Neue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41"/>
          <p:cNvSpPr/>
          <p:nvPr/>
        </p:nvSpPr>
        <p:spPr>
          <a:xfrm>
            <a:off x="126925" y="340925"/>
            <a:ext cx="8520600" cy="4735200"/>
          </a:xfrm>
          <a:prstGeom prst="roundRect">
            <a:avLst>
              <a:gd fmla="val 16667" name="adj"/>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1"/>
          <p:cNvSpPr txBox="1"/>
          <p:nvPr>
            <p:ph type="title"/>
          </p:nvPr>
        </p:nvSpPr>
        <p:spPr>
          <a:xfrm>
            <a:off x="476150" y="0"/>
            <a:ext cx="6000300" cy="832500"/>
          </a:xfrm>
          <a:prstGeom prst="rect">
            <a:avLst/>
          </a:prstGeom>
          <a:solidFill>
            <a:srgbClr val="66D3FF"/>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600">
                <a:solidFill>
                  <a:schemeClr val="lt1"/>
                </a:solidFill>
              </a:rPr>
              <a:t>General Resources</a:t>
            </a:r>
            <a:endParaRPr b="1" sz="3600">
              <a:solidFill>
                <a:schemeClr val="lt1"/>
              </a:solidFill>
            </a:endParaRPr>
          </a:p>
        </p:txBody>
      </p:sp>
      <p:sp>
        <p:nvSpPr>
          <p:cNvPr id="582" name="Google Shape;582;p41"/>
          <p:cNvSpPr txBox="1"/>
          <p:nvPr>
            <p:ph idx="1" type="body"/>
          </p:nvPr>
        </p:nvSpPr>
        <p:spPr>
          <a:xfrm>
            <a:off x="321350" y="832500"/>
            <a:ext cx="4532100" cy="40776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en"/>
              <a:t>Other fellowships:</a:t>
            </a:r>
            <a:endParaRPr/>
          </a:p>
          <a:p>
            <a:pPr indent="0" lvl="0" marL="0" rtl="0" algn="l">
              <a:spcBef>
                <a:spcPts val="1000"/>
              </a:spcBef>
              <a:spcAft>
                <a:spcPts val="0"/>
              </a:spcAft>
              <a:buClr>
                <a:schemeClr val="dk1"/>
              </a:buClr>
              <a:buSzPts val="1100"/>
              <a:buFont typeface="Arial"/>
              <a:buNone/>
            </a:pPr>
            <a:r>
              <a:rPr b="1" lang="en" sz="1100" u="sng">
                <a:solidFill>
                  <a:schemeClr val="accent5"/>
                </a:solidFill>
                <a:highlight>
                  <a:schemeClr val="lt1"/>
                </a:highlight>
                <a:hlinkClick r:id="rId3">
                  <a:extLst>
                    <a:ext uri="{A12FA001-AC4F-418D-AE19-62706E023703}">
                      <ahyp:hlinkClr val="tx"/>
                    </a:ext>
                  </a:extLst>
                </a:hlinkClick>
              </a:rPr>
              <a:t>American Association of University Women (AAUW) - International Fellowships</a:t>
            </a:r>
            <a:endParaRPr b="1" sz="1100" u="sng">
              <a:solidFill>
                <a:schemeClr val="accent5"/>
              </a:solidFill>
              <a:highlight>
                <a:schemeClr val="lt1"/>
              </a:highlight>
            </a:endParaRPr>
          </a:p>
          <a:p>
            <a:pPr indent="0" lvl="0" marL="0" rtl="0" algn="l">
              <a:spcBef>
                <a:spcPts val="1000"/>
              </a:spcBef>
              <a:spcAft>
                <a:spcPts val="0"/>
              </a:spcAft>
              <a:buClr>
                <a:schemeClr val="dk1"/>
              </a:buClr>
              <a:buSzPts val="1100"/>
              <a:buFont typeface="Arial"/>
              <a:buNone/>
            </a:pPr>
            <a:r>
              <a:rPr b="1" lang="en" sz="1100" u="sng">
                <a:solidFill>
                  <a:schemeClr val="accent5"/>
                </a:solidFill>
                <a:highlight>
                  <a:schemeClr val="lt1"/>
                </a:highlight>
                <a:hlinkClick r:id="rId4">
                  <a:extLst>
                    <a:ext uri="{A12FA001-AC4F-418D-AE19-62706E023703}">
                      <ahyp:hlinkClr val="tx"/>
                    </a:ext>
                  </a:extLst>
                </a:hlinkClick>
              </a:rPr>
              <a:t>Autism Speaks - Dennis Weatherstone Predoctoral Fellowships</a:t>
            </a:r>
            <a:endParaRPr b="1" sz="1100" u="sng">
              <a:solidFill>
                <a:schemeClr val="accent5"/>
              </a:solidFill>
              <a:highlight>
                <a:schemeClr val="lt1"/>
              </a:highlight>
            </a:endParaRPr>
          </a:p>
          <a:p>
            <a:pPr indent="0" lvl="0" marL="0" rtl="0" algn="l">
              <a:spcBef>
                <a:spcPts val="1000"/>
              </a:spcBef>
              <a:spcAft>
                <a:spcPts val="0"/>
              </a:spcAft>
              <a:buClr>
                <a:schemeClr val="dk1"/>
              </a:buClr>
              <a:buSzPts val="1100"/>
              <a:buFont typeface="Arial"/>
              <a:buNone/>
            </a:pPr>
            <a:r>
              <a:rPr b="1" lang="en" sz="1100" u="sng">
                <a:solidFill>
                  <a:schemeClr val="accent5"/>
                </a:solidFill>
                <a:highlight>
                  <a:schemeClr val="lt1"/>
                </a:highlight>
                <a:hlinkClick r:id="rId5">
                  <a:extLst>
                    <a:ext uri="{A12FA001-AC4F-418D-AE19-62706E023703}">
                      <ahyp:hlinkClr val="tx"/>
                    </a:ext>
                  </a:extLst>
                </a:hlinkClick>
              </a:rPr>
              <a:t>Council of Graduate Schools (CGS)/Proquest Distinguished Dissertation Award</a:t>
            </a:r>
            <a:endParaRPr b="1" sz="1100" u="sng">
              <a:solidFill>
                <a:schemeClr val="accent5"/>
              </a:solidFill>
              <a:highlight>
                <a:schemeClr val="lt1"/>
              </a:highlight>
            </a:endParaRPr>
          </a:p>
          <a:p>
            <a:pPr indent="0" lvl="0" marL="0" rtl="0" algn="l">
              <a:spcBef>
                <a:spcPts val="1000"/>
              </a:spcBef>
              <a:spcAft>
                <a:spcPts val="0"/>
              </a:spcAft>
              <a:buClr>
                <a:schemeClr val="dk1"/>
              </a:buClr>
              <a:buSzPts val="1100"/>
              <a:buFont typeface="Arial"/>
              <a:buNone/>
            </a:pPr>
            <a:r>
              <a:rPr b="1" lang="en" sz="1100" u="sng">
                <a:solidFill>
                  <a:schemeClr val="accent5"/>
                </a:solidFill>
                <a:highlight>
                  <a:schemeClr val="lt1"/>
                </a:highlight>
                <a:hlinkClick r:id="rId6">
                  <a:extLst>
                    <a:ext uri="{A12FA001-AC4F-418D-AE19-62706E023703}">
                      <ahyp:hlinkClr val="tx"/>
                    </a:ext>
                  </a:extLst>
                </a:hlinkClick>
              </a:rPr>
              <a:t>Facebook Graduate Fellowship Program</a:t>
            </a:r>
            <a:endParaRPr b="1" sz="1100" u="sng">
              <a:solidFill>
                <a:schemeClr val="accent5"/>
              </a:solidFill>
              <a:highlight>
                <a:schemeClr val="lt1"/>
              </a:highlight>
            </a:endParaRPr>
          </a:p>
          <a:p>
            <a:pPr indent="0" lvl="0" marL="0" rtl="0" algn="l">
              <a:spcBef>
                <a:spcPts val="1000"/>
              </a:spcBef>
              <a:spcAft>
                <a:spcPts val="0"/>
              </a:spcAft>
              <a:buClr>
                <a:schemeClr val="dk1"/>
              </a:buClr>
              <a:buSzPts val="1100"/>
              <a:buFont typeface="Arial"/>
              <a:buNone/>
            </a:pPr>
            <a:r>
              <a:rPr b="1" lang="en" sz="1100" u="sng">
                <a:solidFill>
                  <a:schemeClr val="accent5"/>
                </a:solidFill>
                <a:highlight>
                  <a:schemeClr val="lt1"/>
                </a:highlight>
                <a:hlinkClick r:id="rId7">
                  <a:extLst>
                    <a:ext uri="{A12FA001-AC4F-418D-AE19-62706E023703}">
                      <ahyp:hlinkClr val="tx"/>
                    </a:ext>
                  </a:extLst>
                </a:hlinkClick>
              </a:rPr>
              <a:t>Fulbright Program for Foreign Students</a:t>
            </a:r>
            <a:endParaRPr b="1" sz="1100" u="sng">
              <a:solidFill>
                <a:schemeClr val="accent5"/>
              </a:solidFill>
              <a:highlight>
                <a:schemeClr val="lt1"/>
              </a:highlight>
            </a:endParaRPr>
          </a:p>
          <a:p>
            <a:pPr indent="0" lvl="0" marL="0" rtl="0" algn="l">
              <a:spcBef>
                <a:spcPts val="1000"/>
              </a:spcBef>
              <a:spcAft>
                <a:spcPts val="0"/>
              </a:spcAft>
              <a:buClr>
                <a:schemeClr val="dk1"/>
              </a:buClr>
              <a:buSzPts val="1100"/>
              <a:buFont typeface="Arial"/>
              <a:buNone/>
            </a:pPr>
            <a:r>
              <a:rPr b="1" lang="en" sz="1100" u="sng">
                <a:solidFill>
                  <a:schemeClr val="accent5"/>
                </a:solidFill>
                <a:highlight>
                  <a:schemeClr val="lt1"/>
                </a:highlight>
                <a:hlinkClick r:id="rId8">
                  <a:extLst>
                    <a:ext uri="{A12FA001-AC4F-418D-AE19-62706E023703}">
                      <ahyp:hlinkClr val="tx"/>
                    </a:ext>
                  </a:extLst>
                </a:hlinkClick>
              </a:rPr>
              <a:t>Latin American Scholarship Program of American Universities (LASPAU)</a:t>
            </a:r>
            <a:endParaRPr sz="1100">
              <a:solidFill>
                <a:schemeClr val="accent5"/>
              </a:solidFill>
              <a:highlight>
                <a:schemeClr val="lt1"/>
              </a:highlight>
            </a:endParaRPr>
          </a:p>
          <a:p>
            <a:pPr indent="0" lvl="0" marL="0" rtl="0" algn="l">
              <a:spcBef>
                <a:spcPts val="1000"/>
              </a:spcBef>
              <a:spcAft>
                <a:spcPts val="0"/>
              </a:spcAft>
              <a:buClr>
                <a:schemeClr val="dk1"/>
              </a:buClr>
              <a:buSzPts val="1100"/>
              <a:buFont typeface="Arial"/>
              <a:buNone/>
            </a:pPr>
            <a:r>
              <a:rPr b="1" lang="en" sz="1100" u="sng">
                <a:solidFill>
                  <a:schemeClr val="accent5"/>
                </a:solidFill>
                <a:highlight>
                  <a:schemeClr val="lt1"/>
                </a:highlight>
                <a:hlinkClick r:id="rId9">
                  <a:extLst>
                    <a:ext uri="{A12FA001-AC4F-418D-AE19-62706E023703}">
                      <ahyp:hlinkClr val="tx"/>
                    </a:ext>
                  </a:extLst>
                </a:hlinkClick>
              </a:rPr>
              <a:t>National Defense Science and Engineering Graduate Fellowship Program</a:t>
            </a:r>
            <a:endParaRPr sz="1100">
              <a:solidFill>
                <a:schemeClr val="accent5"/>
              </a:solidFill>
              <a:highlight>
                <a:schemeClr val="lt1"/>
              </a:highlight>
            </a:endParaRPr>
          </a:p>
          <a:p>
            <a:pPr indent="0" lvl="0" marL="0" rtl="0" algn="l">
              <a:spcBef>
                <a:spcPts val="1000"/>
              </a:spcBef>
              <a:spcAft>
                <a:spcPts val="1000"/>
              </a:spcAft>
              <a:buNone/>
            </a:pPr>
            <a:r>
              <a:rPr b="1" lang="en" sz="1100" u="sng">
                <a:solidFill>
                  <a:schemeClr val="accent5"/>
                </a:solidFill>
                <a:highlight>
                  <a:schemeClr val="lt1"/>
                </a:highlight>
                <a:hlinkClick r:id="rId10">
                  <a:extLst>
                    <a:ext uri="{A12FA001-AC4F-418D-AE19-62706E023703}">
                      <ahyp:hlinkClr val="tx"/>
                    </a:ext>
                  </a:extLst>
                </a:hlinkClick>
              </a:rPr>
              <a:t>Department of Energy Computational Science Fellowship</a:t>
            </a:r>
            <a:endParaRPr>
              <a:solidFill>
                <a:schemeClr val="accent5"/>
              </a:solidFill>
            </a:endParaRPr>
          </a:p>
        </p:txBody>
      </p:sp>
      <p:pic>
        <p:nvPicPr>
          <p:cNvPr id="583" name="Google Shape;583;p41"/>
          <p:cNvPicPr preferRelativeResize="0"/>
          <p:nvPr/>
        </p:nvPicPr>
        <p:blipFill>
          <a:blip r:embed="rId11">
            <a:alphaModFix/>
          </a:blip>
          <a:stretch>
            <a:fillRect/>
          </a:stretch>
        </p:blipFill>
        <p:spPr>
          <a:xfrm>
            <a:off x="8055298" y="4049525"/>
            <a:ext cx="874560" cy="944400"/>
          </a:xfrm>
          <a:prstGeom prst="rect">
            <a:avLst/>
          </a:prstGeom>
          <a:noFill/>
          <a:ln>
            <a:noFill/>
          </a:ln>
        </p:spPr>
      </p:pic>
      <p:sp>
        <p:nvSpPr>
          <p:cNvPr id="584" name="Google Shape;584;p41"/>
          <p:cNvSpPr/>
          <p:nvPr/>
        </p:nvSpPr>
        <p:spPr>
          <a:xfrm>
            <a:off x="365750" y="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1"/>
          <p:cNvSpPr/>
          <p:nvPr/>
        </p:nvSpPr>
        <p:spPr>
          <a:xfrm>
            <a:off x="6476450" y="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1"/>
          <p:cNvSpPr txBox="1"/>
          <p:nvPr>
            <p:ph idx="1" type="body"/>
          </p:nvPr>
        </p:nvSpPr>
        <p:spPr>
          <a:xfrm>
            <a:off x="5124175" y="832500"/>
            <a:ext cx="3285000" cy="40776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en"/>
              <a:t>General searches for funding:</a:t>
            </a:r>
            <a:endParaRPr/>
          </a:p>
          <a:p>
            <a:pPr indent="0" lvl="0" marL="0" rtl="0" algn="l">
              <a:spcBef>
                <a:spcPts val="1000"/>
              </a:spcBef>
              <a:spcAft>
                <a:spcPts val="0"/>
              </a:spcAft>
              <a:buNone/>
            </a:pPr>
            <a:r>
              <a:rPr b="1" lang="en" sz="1100" u="sng">
                <a:solidFill>
                  <a:schemeClr val="hlink"/>
                </a:solidFill>
                <a:hlinkClick r:id="rId12"/>
              </a:rPr>
              <a:t>Funding US Study</a:t>
            </a:r>
            <a:endParaRPr b="1" sz="1100"/>
          </a:p>
          <a:p>
            <a:pPr indent="0" lvl="0" marL="0" rtl="0" algn="l">
              <a:spcBef>
                <a:spcPts val="1000"/>
              </a:spcBef>
              <a:spcAft>
                <a:spcPts val="0"/>
              </a:spcAft>
              <a:buNone/>
            </a:pPr>
            <a:r>
              <a:rPr b="1" lang="en" sz="1100" u="sng">
                <a:solidFill>
                  <a:schemeClr val="hlink"/>
                </a:solidFill>
                <a:hlinkClick r:id="rId13"/>
              </a:rPr>
              <a:t>Illinois Fellowship Finder</a:t>
            </a:r>
            <a:endParaRPr b="1" sz="1100"/>
          </a:p>
          <a:p>
            <a:pPr indent="0" lvl="0" marL="0" rtl="0" algn="l">
              <a:spcBef>
                <a:spcPts val="1000"/>
              </a:spcBef>
              <a:spcAft>
                <a:spcPts val="0"/>
              </a:spcAft>
              <a:buNone/>
            </a:pPr>
            <a:r>
              <a:t/>
            </a:r>
            <a:endParaRPr b="1" sz="1100"/>
          </a:p>
          <a:p>
            <a:pPr indent="0" lvl="0" marL="0" rtl="0" algn="l">
              <a:spcBef>
                <a:spcPts val="1000"/>
              </a:spcBef>
              <a:spcAft>
                <a:spcPts val="0"/>
              </a:spcAft>
              <a:buNone/>
            </a:pPr>
            <a:r>
              <a:t/>
            </a:r>
            <a:endParaRPr b="1" sz="1100"/>
          </a:p>
          <a:p>
            <a:pPr indent="0" lvl="0" marL="0" rtl="0" algn="l">
              <a:spcBef>
                <a:spcPts val="1000"/>
              </a:spcBef>
              <a:spcAft>
                <a:spcPts val="0"/>
              </a:spcAft>
              <a:buNone/>
            </a:pPr>
            <a:r>
              <a:rPr lang="en"/>
              <a:t>Other links:</a:t>
            </a:r>
            <a:endParaRPr/>
          </a:p>
          <a:p>
            <a:pPr indent="0" lvl="0" marL="0" rtl="0" algn="l">
              <a:spcBef>
                <a:spcPts val="1000"/>
              </a:spcBef>
              <a:spcAft>
                <a:spcPts val="0"/>
              </a:spcAft>
              <a:buClr>
                <a:schemeClr val="dk1"/>
              </a:buClr>
              <a:buSzPts val="1100"/>
              <a:buFont typeface="Arial"/>
              <a:buNone/>
            </a:pPr>
            <a:r>
              <a:rPr b="1" lang="en" sz="1100" u="sng">
                <a:solidFill>
                  <a:schemeClr val="accent5"/>
                </a:solidFill>
                <a:highlight>
                  <a:schemeClr val="lt1"/>
                </a:highlight>
                <a:hlinkClick r:id="rId14">
                  <a:extLst>
                    <a:ext uri="{A12FA001-AC4F-418D-AE19-62706E023703}">
                      <ahyp:hlinkClr val="tx"/>
                    </a:ext>
                  </a:extLst>
                </a:hlinkClick>
              </a:rPr>
              <a:t>NSF-GRFP guide</a:t>
            </a:r>
            <a:endParaRPr b="1" sz="900" u="sng">
              <a:highlight>
                <a:schemeClr val="lt1"/>
              </a:highlight>
            </a:endParaRPr>
          </a:p>
          <a:p>
            <a:pPr indent="0" lvl="0" marL="0" rtl="0" algn="l">
              <a:spcBef>
                <a:spcPts val="1000"/>
              </a:spcBef>
              <a:spcAft>
                <a:spcPts val="0"/>
              </a:spcAft>
              <a:buNone/>
            </a:pPr>
            <a:r>
              <a:rPr b="1" lang="en" sz="1100" u="sng">
                <a:solidFill>
                  <a:schemeClr val="accent5"/>
                </a:solidFill>
                <a:highlight>
                  <a:schemeClr val="lt1"/>
                </a:highlight>
                <a:hlinkClick r:id="rId15">
                  <a:extLst>
                    <a:ext uri="{A12FA001-AC4F-418D-AE19-62706E023703}">
                      <ahyp:hlinkClr val="tx"/>
                    </a:ext>
                  </a:extLst>
                </a:hlinkClick>
              </a:rPr>
              <a:t>CoB Google Drive with many different types of application examples</a:t>
            </a:r>
            <a:endParaRPr b="1" sz="1100"/>
          </a:p>
          <a:p>
            <a:pPr indent="0" lvl="0" marL="0" rtl="0" algn="l">
              <a:spcBef>
                <a:spcPts val="1000"/>
              </a:spcBef>
              <a:spcAft>
                <a:spcPts val="0"/>
              </a:spcAft>
              <a:buClr>
                <a:schemeClr val="dk1"/>
              </a:buClr>
              <a:buSzPts val="1100"/>
              <a:buFont typeface="Arial"/>
              <a:buNone/>
            </a:pPr>
            <a:r>
              <a:rPr b="1" lang="en" sz="1100" u="sng">
                <a:solidFill>
                  <a:schemeClr val="hlink"/>
                </a:solidFill>
                <a:hlinkClick r:id="rId16"/>
              </a:rPr>
              <a:t>CoB presentation on undergraduate summer research funding</a:t>
            </a:r>
            <a:endParaRPr b="1" sz="1100"/>
          </a:p>
          <a:p>
            <a:pPr indent="0" lvl="0" marL="0" rtl="0" algn="l">
              <a:spcBef>
                <a:spcPts val="1000"/>
              </a:spcBef>
              <a:spcAft>
                <a:spcPts val="10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xEl>
                                              <p:pRg end="0" st="0"/>
                                            </p:txEl>
                                          </p:spTgt>
                                        </p:tgtEl>
                                        <p:attrNameLst>
                                          <p:attrName>style.visibility</p:attrName>
                                        </p:attrNameLst>
                                      </p:cBhvr>
                                      <p:to>
                                        <p:strVal val="visible"/>
                                      </p:to>
                                    </p:set>
                                    <p:animEffect filter="fade" transition="in">
                                      <p:cBhvr>
                                        <p:cTn dur="1"/>
                                        <p:tgtEl>
                                          <p:spTgt spid="5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xEl>
                                              <p:pRg end="1" st="1"/>
                                            </p:txEl>
                                          </p:spTgt>
                                        </p:tgtEl>
                                        <p:attrNameLst>
                                          <p:attrName>style.visibility</p:attrName>
                                        </p:attrNameLst>
                                      </p:cBhvr>
                                      <p:to>
                                        <p:strVal val="visible"/>
                                      </p:to>
                                    </p:set>
                                    <p:animEffect filter="fade" transition="in">
                                      <p:cBhvr>
                                        <p:cTn dur="1"/>
                                        <p:tgtEl>
                                          <p:spTgt spid="5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xEl>
                                              <p:pRg end="2" st="2"/>
                                            </p:txEl>
                                          </p:spTgt>
                                        </p:tgtEl>
                                        <p:attrNameLst>
                                          <p:attrName>style.visibility</p:attrName>
                                        </p:attrNameLst>
                                      </p:cBhvr>
                                      <p:to>
                                        <p:strVal val="visible"/>
                                      </p:to>
                                    </p:set>
                                    <p:animEffect filter="fade" transition="in">
                                      <p:cBhvr>
                                        <p:cTn dur="1"/>
                                        <p:tgtEl>
                                          <p:spTgt spid="5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xEl>
                                              <p:pRg end="3" st="3"/>
                                            </p:txEl>
                                          </p:spTgt>
                                        </p:tgtEl>
                                        <p:attrNameLst>
                                          <p:attrName>style.visibility</p:attrName>
                                        </p:attrNameLst>
                                      </p:cBhvr>
                                      <p:to>
                                        <p:strVal val="visible"/>
                                      </p:to>
                                    </p:set>
                                    <p:animEffect filter="fade" transition="in">
                                      <p:cBhvr>
                                        <p:cTn dur="1"/>
                                        <p:tgtEl>
                                          <p:spTgt spid="5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xEl>
                                              <p:pRg end="4" st="4"/>
                                            </p:txEl>
                                          </p:spTgt>
                                        </p:tgtEl>
                                        <p:attrNameLst>
                                          <p:attrName>style.visibility</p:attrName>
                                        </p:attrNameLst>
                                      </p:cBhvr>
                                      <p:to>
                                        <p:strVal val="visible"/>
                                      </p:to>
                                    </p:set>
                                    <p:animEffect filter="fade" transition="in">
                                      <p:cBhvr>
                                        <p:cTn dur="1"/>
                                        <p:tgtEl>
                                          <p:spTgt spid="58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xEl>
                                              <p:pRg end="5" st="5"/>
                                            </p:txEl>
                                          </p:spTgt>
                                        </p:tgtEl>
                                        <p:attrNameLst>
                                          <p:attrName>style.visibility</p:attrName>
                                        </p:attrNameLst>
                                      </p:cBhvr>
                                      <p:to>
                                        <p:strVal val="visible"/>
                                      </p:to>
                                    </p:set>
                                    <p:animEffect filter="fade" transition="in">
                                      <p:cBhvr>
                                        <p:cTn dur="1"/>
                                        <p:tgtEl>
                                          <p:spTgt spid="58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xEl>
                                              <p:pRg end="6" st="6"/>
                                            </p:txEl>
                                          </p:spTgt>
                                        </p:tgtEl>
                                        <p:attrNameLst>
                                          <p:attrName>style.visibility</p:attrName>
                                        </p:attrNameLst>
                                      </p:cBhvr>
                                      <p:to>
                                        <p:strVal val="visible"/>
                                      </p:to>
                                    </p:set>
                                    <p:animEffect filter="fade" transition="in">
                                      <p:cBhvr>
                                        <p:cTn dur="1"/>
                                        <p:tgtEl>
                                          <p:spTgt spid="58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xEl>
                                              <p:pRg end="7" st="7"/>
                                            </p:txEl>
                                          </p:spTgt>
                                        </p:tgtEl>
                                        <p:attrNameLst>
                                          <p:attrName>style.visibility</p:attrName>
                                        </p:attrNameLst>
                                      </p:cBhvr>
                                      <p:to>
                                        <p:strVal val="visible"/>
                                      </p:to>
                                    </p:set>
                                    <p:animEffect filter="fade" transition="in">
                                      <p:cBhvr>
                                        <p:cTn dur="1"/>
                                        <p:tgtEl>
                                          <p:spTgt spid="58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xEl>
                                              <p:pRg end="8" st="8"/>
                                            </p:txEl>
                                          </p:spTgt>
                                        </p:tgtEl>
                                        <p:attrNameLst>
                                          <p:attrName>style.visibility</p:attrName>
                                        </p:attrNameLst>
                                      </p:cBhvr>
                                      <p:to>
                                        <p:strVal val="visible"/>
                                      </p:to>
                                    </p:set>
                                    <p:animEffect filter="fade" transition="in">
                                      <p:cBhvr>
                                        <p:cTn dur="1"/>
                                        <p:tgtEl>
                                          <p:spTgt spid="58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p:nvPr/>
        </p:nvSpPr>
        <p:spPr>
          <a:xfrm>
            <a:off x="126925" y="340925"/>
            <a:ext cx="8520600" cy="4735200"/>
          </a:xfrm>
          <a:prstGeom prst="roundRect">
            <a:avLst>
              <a:gd fmla="val 16667" name="adj"/>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 name="Google Shape;74;p15"/>
          <p:cNvPicPr preferRelativeResize="0"/>
          <p:nvPr/>
        </p:nvPicPr>
        <p:blipFill>
          <a:blip r:embed="rId3">
            <a:alphaModFix/>
          </a:blip>
          <a:stretch>
            <a:fillRect/>
          </a:stretch>
        </p:blipFill>
        <p:spPr>
          <a:xfrm>
            <a:off x="7806019" y="3804100"/>
            <a:ext cx="1240350" cy="1339400"/>
          </a:xfrm>
          <a:prstGeom prst="rect">
            <a:avLst/>
          </a:prstGeom>
          <a:noFill/>
          <a:ln>
            <a:noFill/>
          </a:ln>
        </p:spPr>
      </p:pic>
      <p:sp>
        <p:nvSpPr>
          <p:cNvPr id="75" name="Google Shape;75;p15"/>
          <p:cNvSpPr txBox="1"/>
          <p:nvPr>
            <p:ph idx="1" type="body"/>
          </p:nvPr>
        </p:nvSpPr>
        <p:spPr>
          <a:xfrm>
            <a:off x="4267200" y="865325"/>
            <a:ext cx="3429000" cy="2066700"/>
          </a:xfrm>
          <a:prstGeom prst="rect">
            <a:avLst/>
          </a:prstGeom>
          <a:ln cap="flat" cmpd="sng" w="28575">
            <a:solidFill>
              <a:srgbClr val="666666"/>
            </a:solidFill>
            <a:prstDash val="dash"/>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rgbClr val="434343"/>
                </a:solidFill>
              </a:rPr>
              <a:t>Summer Programs</a:t>
            </a:r>
            <a:endParaRPr b="1">
              <a:solidFill>
                <a:srgbClr val="434343"/>
              </a:solidFill>
            </a:endParaRPr>
          </a:p>
          <a:p>
            <a:pPr indent="-342900" lvl="0" marL="457200" rtl="0" algn="l">
              <a:spcBef>
                <a:spcPts val="1200"/>
              </a:spcBef>
              <a:spcAft>
                <a:spcPts val="0"/>
              </a:spcAft>
              <a:buClr>
                <a:srgbClr val="434343"/>
              </a:buClr>
              <a:buSzPts val="1800"/>
              <a:buFont typeface="Helvetica Neue Light"/>
              <a:buChar char="●"/>
            </a:pPr>
            <a:r>
              <a:rPr lang="en">
                <a:solidFill>
                  <a:srgbClr val="434343"/>
                </a:solidFill>
                <a:latin typeface="Helvetica Neue Light"/>
                <a:ea typeface="Helvetica Neue Light"/>
                <a:cs typeface="Helvetica Neue Light"/>
                <a:sym typeface="Helvetica Neue Light"/>
              </a:rPr>
              <a:t>once accepted into a graduate program, can get summer funding this way</a:t>
            </a:r>
            <a:endParaRPr>
              <a:solidFill>
                <a:srgbClr val="434343"/>
              </a:solidFill>
              <a:latin typeface="Helvetica Neue Light"/>
              <a:ea typeface="Helvetica Neue Light"/>
              <a:cs typeface="Helvetica Neue Light"/>
              <a:sym typeface="Helvetica Neue Light"/>
            </a:endParaRPr>
          </a:p>
          <a:p>
            <a:pPr indent="-342900" lvl="0" marL="457200" rtl="0" algn="l">
              <a:spcBef>
                <a:spcPts val="0"/>
              </a:spcBef>
              <a:spcAft>
                <a:spcPts val="0"/>
              </a:spcAft>
              <a:buSzPts val="1800"/>
              <a:buFont typeface="Helvetica Neue Light"/>
              <a:buChar char="●"/>
            </a:pPr>
            <a:r>
              <a:rPr i="1" lang="en">
                <a:solidFill>
                  <a:srgbClr val="434343"/>
                </a:solidFill>
                <a:latin typeface="Helvetica Neue Light"/>
                <a:ea typeface="Helvetica Neue Light"/>
                <a:cs typeface="Helvetica Neue Light"/>
                <a:sym typeface="Helvetica Neue Light"/>
              </a:rPr>
              <a:t>Ex:</a:t>
            </a:r>
            <a:r>
              <a:rPr i="1" lang="en">
                <a:latin typeface="Helvetica Neue Light"/>
                <a:ea typeface="Helvetica Neue Light"/>
                <a:cs typeface="Helvetica Neue Light"/>
                <a:sym typeface="Helvetica Neue Light"/>
              </a:rPr>
              <a:t> </a:t>
            </a:r>
            <a:r>
              <a:rPr i="1" lang="en" u="sng">
                <a:solidFill>
                  <a:schemeClr val="hlink"/>
                </a:solidFill>
                <a:latin typeface="Helvetica Neue Light"/>
                <a:ea typeface="Helvetica Neue Light"/>
                <a:cs typeface="Helvetica Neue Light"/>
                <a:sym typeface="Helvetica Neue Light"/>
                <a:hlinkClick r:id="rId4"/>
              </a:rPr>
              <a:t>Competitive Edge</a:t>
            </a:r>
            <a:r>
              <a:rPr i="1" lang="en">
                <a:latin typeface="Helvetica Neue Light"/>
                <a:ea typeface="Helvetica Neue Light"/>
                <a:cs typeface="Helvetica Neue Light"/>
                <a:sym typeface="Helvetica Neue Light"/>
              </a:rPr>
              <a:t> </a:t>
            </a:r>
            <a:r>
              <a:rPr i="1" lang="en">
                <a:solidFill>
                  <a:srgbClr val="434343"/>
                </a:solidFill>
                <a:latin typeface="Helvetica Neue Light"/>
                <a:ea typeface="Helvetica Neue Light"/>
                <a:cs typeface="Helvetica Neue Light"/>
                <a:sym typeface="Helvetica Neue Light"/>
              </a:rPr>
              <a:t>by UCSD</a:t>
            </a:r>
            <a:endParaRPr i="1">
              <a:solidFill>
                <a:srgbClr val="434343"/>
              </a:solidFill>
              <a:latin typeface="Helvetica Neue Light"/>
              <a:ea typeface="Helvetica Neue Light"/>
              <a:cs typeface="Helvetica Neue Light"/>
              <a:sym typeface="Helvetica Neue Light"/>
            </a:endParaRPr>
          </a:p>
        </p:txBody>
      </p:sp>
      <p:sp>
        <p:nvSpPr>
          <p:cNvPr id="76" name="Google Shape;76;p15"/>
          <p:cNvSpPr txBox="1"/>
          <p:nvPr>
            <p:ph idx="1" type="body"/>
          </p:nvPr>
        </p:nvSpPr>
        <p:spPr>
          <a:xfrm>
            <a:off x="4267200" y="2932050"/>
            <a:ext cx="3429000" cy="1882500"/>
          </a:xfrm>
          <a:prstGeom prst="rect">
            <a:avLst/>
          </a:prstGeom>
          <a:ln cap="flat" cmpd="sng" w="28575">
            <a:solidFill>
              <a:srgbClr val="595959"/>
            </a:solidFill>
            <a:prstDash val="dash"/>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434343"/>
                </a:solidFill>
              </a:rPr>
              <a:t>International-Friendly</a:t>
            </a:r>
            <a:endParaRPr b="1">
              <a:solidFill>
                <a:srgbClr val="434343"/>
              </a:solidFill>
            </a:endParaRPr>
          </a:p>
          <a:p>
            <a:pPr indent="-342900" lvl="0" marL="457200" rtl="0" algn="l">
              <a:spcBef>
                <a:spcPts val="1200"/>
              </a:spcBef>
              <a:spcAft>
                <a:spcPts val="0"/>
              </a:spcAft>
              <a:buClr>
                <a:srgbClr val="434343"/>
              </a:buClr>
              <a:buSzPts val="1800"/>
              <a:buChar char="●"/>
            </a:pPr>
            <a:r>
              <a:rPr lang="en">
                <a:solidFill>
                  <a:srgbClr val="434343"/>
                </a:solidFill>
                <a:latin typeface="Helvetica Neue Light"/>
                <a:ea typeface="Helvetica Neue Light"/>
                <a:cs typeface="Helvetica Neue Light"/>
                <a:sym typeface="Helvetica Neue Light"/>
              </a:rPr>
              <a:t>non-U.S. citizens can apply</a:t>
            </a:r>
            <a:endParaRPr>
              <a:solidFill>
                <a:srgbClr val="434343"/>
              </a:solidFill>
              <a:latin typeface="Helvetica Neue Light"/>
              <a:ea typeface="Helvetica Neue Light"/>
              <a:cs typeface="Helvetica Neue Light"/>
              <a:sym typeface="Helvetica Neue Light"/>
            </a:endParaRPr>
          </a:p>
          <a:p>
            <a:pPr indent="-342900" lvl="0" marL="457200" rtl="0" algn="l">
              <a:spcBef>
                <a:spcPts val="0"/>
              </a:spcBef>
              <a:spcAft>
                <a:spcPts val="0"/>
              </a:spcAft>
              <a:buSzPts val="1800"/>
              <a:buFont typeface="Helvetica Neue Light"/>
              <a:buChar char="●"/>
            </a:pPr>
            <a:r>
              <a:rPr i="1" lang="en">
                <a:solidFill>
                  <a:srgbClr val="434343"/>
                </a:solidFill>
                <a:latin typeface="Helvetica Neue Light"/>
                <a:ea typeface="Helvetica Neue Light"/>
                <a:cs typeface="Helvetica Neue Light"/>
                <a:sym typeface="Helvetica Neue Light"/>
              </a:rPr>
              <a:t>Ex:</a:t>
            </a:r>
            <a:r>
              <a:rPr i="1" lang="en">
                <a:latin typeface="Helvetica Neue Light"/>
                <a:ea typeface="Helvetica Neue Light"/>
                <a:cs typeface="Helvetica Neue Light"/>
                <a:sym typeface="Helvetica Neue Light"/>
              </a:rPr>
              <a:t> </a:t>
            </a:r>
            <a:r>
              <a:rPr i="1" lang="en" u="sng">
                <a:solidFill>
                  <a:schemeClr val="hlink"/>
                </a:solidFill>
                <a:latin typeface="Helvetica Neue Light"/>
                <a:ea typeface="Helvetica Neue Light"/>
                <a:cs typeface="Helvetica Neue Light"/>
                <a:sym typeface="Helvetica Neue Light"/>
                <a:hlinkClick r:id="rId5"/>
              </a:rPr>
              <a:t>Fullbright</a:t>
            </a:r>
            <a:endParaRPr i="1">
              <a:latin typeface="Helvetica Neue Light"/>
              <a:ea typeface="Helvetica Neue Light"/>
              <a:cs typeface="Helvetica Neue Light"/>
              <a:sym typeface="Helvetica Neue Light"/>
            </a:endParaRPr>
          </a:p>
        </p:txBody>
      </p:sp>
      <p:sp>
        <p:nvSpPr>
          <p:cNvPr id="77" name="Google Shape;77;p15"/>
          <p:cNvSpPr txBox="1"/>
          <p:nvPr>
            <p:ph idx="1" type="body"/>
          </p:nvPr>
        </p:nvSpPr>
        <p:spPr>
          <a:xfrm>
            <a:off x="751850" y="2932050"/>
            <a:ext cx="3515400" cy="1882500"/>
          </a:xfrm>
          <a:prstGeom prst="rect">
            <a:avLst/>
          </a:prstGeom>
          <a:ln cap="flat" cmpd="sng" w="28575">
            <a:solidFill>
              <a:srgbClr val="FF6767"/>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solidFill>
                  <a:srgbClr val="595959"/>
                </a:solidFill>
              </a:rPr>
              <a:t>Intramural</a:t>
            </a:r>
            <a:endParaRPr b="1">
              <a:solidFill>
                <a:srgbClr val="595959"/>
              </a:solidFill>
            </a:endParaRPr>
          </a:p>
          <a:p>
            <a:pPr indent="-334327" lvl="0" marL="457200" rtl="0" algn="l">
              <a:spcBef>
                <a:spcPts val="1200"/>
              </a:spcBef>
              <a:spcAft>
                <a:spcPts val="0"/>
              </a:spcAft>
              <a:buClr>
                <a:srgbClr val="595959"/>
              </a:buClr>
              <a:buSzPct val="100000"/>
              <a:buFont typeface="Helvetica Neue Light"/>
              <a:buChar char="●"/>
            </a:pPr>
            <a:r>
              <a:rPr lang="en">
                <a:solidFill>
                  <a:srgbClr val="595959"/>
                </a:solidFill>
                <a:latin typeface="Helvetica Neue Light"/>
                <a:ea typeface="Helvetica Neue Light"/>
                <a:cs typeface="Helvetica Neue Light"/>
                <a:sym typeface="Helvetica Neue Light"/>
              </a:rPr>
              <a:t>specific to your research institution (i.e. UCSD-specific funding)</a:t>
            </a:r>
            <a:endParaRPr>
              <a:solidFill>
                <a:srgbClr val="595959"/>
              </a:solidFill>
              <a:latin typeface="Helvetica Neue Light"/>
              <a:ea typeface="Helvetica Neue Light"/>
              <a:cs typeface="Helvetica Neue Light"/>
              <a:sym typeface="Helvetica Neue Light"/>
            </a:endParaRPr>
          </a:p>
          <a:p>
            <a:pPr indent="-334327" lvl="0" marL="457200" rtl="0" algn="l">
              <a:spcBef>
                <a:spcPts val="0"/>
              </a:spcBef>
              <a:spcAft>
                <a:spcPts val="0"/>
              </a:spcAft>
              <a:buSzPct val="113652"/>
              <a:buFont typeface="Helvetica Neue Light"/>
              <a:buChar char="●"/>
            </a:pPr>
            <a:r>
              <a:rPr i="1" lang="en">
                <a:solidFill>
                  <a:srgbClr val="434343"/>
                </a:solidFill>
                <a:latin typeface="Helvetica Neue Light"/>
                <a:ea typeface="Helvetica Neue Light"/>
                <a:cs typeface="Helvetica Neue Light"/>
                <a:sym typeface="Helvetica Neue Light"/>
              </a:rPr>
              <a:t>Ex:</a:t>
            </a:r>
            <a:r>
              <a:rPr i="1" lang="en">
                <a:latin typeface="Helvetica Neue Light"/>
                <a:ea typeface="Helvetica Neue Light"/>
                <a:cs typeface="Helvetica Neue Light"/>
                <a:sym typeface="Helvetica Neue Light"/>
              </a:rPr>
              <a:t> </a:t>
            </a:r>
            <a:r>
              <a:rPr i="1" lang="en" u="sng">
                <a:solidFill>
                  <a:schemeClr val="hlink"/>
                </a:solidFill>
                <a:latin typeface="Helvetica Neue Light"/>
                <a:ea typeface="Helvetica Neue Light"/>
                <a:cs typeface="Helvetica Neue Light"/>
                <a:sym typeface="Helvetica Neue Light"/>
                <a:hlinkClick r:id="rId6"/>
              </a:rPr>
              <a:t>Innovative Research Grants</a:t>
            </a:r>
            <a:r>
              <a:rPr i="1" lang="en">
                <a:latin typeface="Helvetica Neue Light"/>
                <a:ea typeface="Helvetica Neue Light"/>
                <a:cs typeface="Helvetica Neue Light"/>
                <a:sym typeface="Helvetica Neue Light"/>
              </a:rPr>
              <a:t> </a:t>
            </a:r>
            <a:r>
              <a:rPr i="1" lang="en">
                <a:solidFill>
                  <a:srgbClr val="434343"/>
                </a:solidFill>
                <a:latin typeface="Helvetica Neue Light"/>
                <a:ea typeface="Helvetica Neue Light"/>
                <a:cs typeface="Helvetica Neue Light"/>
                <a:sym typeface="Helvetica Neue Light"/>
              </a:rPr>
              <a:t>by </a:t>
            </a:r>
            <a:r>
              <a:rPr i="1" lang="en" sz="1583">
                <a:solidFill>
                  <a:srgbClr val="434343"/>
                </a:solidFill>
                <a:latin typeface="Helvetica Neue Light"/>
                <a:ea typeface="Helvetica Neue Light"/>
                <a:cs typeface="Helvetica Neue Light"/>
                <a:sym typeface="Helvetica Neue Light"/>
              </a:rPr>
              <a:t>Kavli Institute for Brain and Mind </a:t>
            </a:r>
            <a:endParaRPr i="1" sz="1583">
              <a:solidFill>
                <a:srgbClr val="434343"/>
              </a:solidFill>
              <a:latin typeface="Helvetica Neue Light"/>
              <a:ea typeface="Helvetica Neue Light"/>
              <a:cs typeface="Helvetica Neue Light"/>
              <a:sym typeface="Helvetica Neue Light"/>
            </a:endParaRPr>
          </a:p>
        </p:txBody>
      </p:sp>
      <p:sp>
        <p:nvSpPr>
          <p:cNvPr id="78" name="Google Shape;78;p15"/>
          <p:cNvSpPr txBox="1"/>
          <p:nvPr>
            <p:ph idx="1" type="body"/>
          </p:nvPr>
        </p:nvSpPr>
        <p:spPr>
          <a:xfrm>
            <a:off x="751850" y="865325"/>
            <a:ext cx="3515400" cy="2066700"/>
          </a:xfrm>
          <a:prstGeom prst="rect">
            <a:avLst/>
          </a:prstGeom>
          <a:ln cap="flat" cmpd="sng" w="28575">
            <a:solidFill>
              <a:srgbClr val="66D3FF"/>
            </a:solidFill>
            <a:prstDash val="solid"/>
            <a:round/>
            <a:headEnd len="sm" w="sm" type="none"/>
            <a:tailEnd len="sm" w="sm" type="none"/>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solidFill>
                  <a:srgbClr val="434343"/>
                </a:solidFill>
              </a:rPr>
              <a:t>Federal</a:t>
            </a:r>
            <a:endParaRPr b="1">
              <a:solidFill>
                <a:srgbClr val="434343"/>
              </a:solidFill>
            </a:endParaRPr>
          </a:p>
          <a:p>
            <a:pPr indent="-317182" lvl="0" marL="457200" rtl="0" algn="l">
              <a:spcBef>
                <a:spcPts val="1200"/>
              </a:spcBef>
              <a:spcAft>
                <a:spcPts val="0"/>
              </a:spcAft>
              <a:buClr>
                <a:srgbClr val="434343"/>
              </a:buClr>
              <a:buSzPct val="100000"/>
              <a:buFont typeface="Helvetica Neue Light"/>
              <a:buChar char="●"/>
            </a:pPr>
            <a:r>
              <a:rPr lang="en">
                <a:solidFill>
                  <a:srgbClr val="434343"/>
                </a:solidFill>
                <a:latin typeface="Helvetica Neue Light"/>
                <a:ea typeface="Helvetica Neue Light"/>
                <a:cs typeface="Helvetica Neue Light"/>
                <a:sym typeface="Helvetica Neue Light"/>
              </a:rPr>
              <a:t>must be a U.S. citizen for many of these</a:t>
            </a:r>
            <a:endParaRPr>
              <a:solidFill>
                <a:srgbClr val="434343"/>
              </a:solidFill>
              <a:latin typeface="Helvetica Neue Light"/>
              <a:ea typeface="Helvetica Neue Light"/>
              <a:cs typeface="Helvetica Neue Light"/>
              <a:sym typeface="Helvetica Neue Light"/>
            </a:endParaRPr>
          </a:p>
          <a:p>
            <a:pPr indent="-317182" lvl="0" marL="457200" rtl="0" algn="l">
              <a:spcBef>
                <a:spcPts val="0"/>
              </a:spcBef>
              <a:spcAft>
                <a:spcPts val="0"/>
              </a:spcAft>
              <a:buClr>
                <a:srgbClr val="434343"/>
              </a:buClr>
              <a:buSzPct val="100000"/>
              <a:buFont typeface="Helvetica Neue Light"/>
              <a:buChar char="●"/>
            </a:pPr>
            <a:r>
              <a:rPr i="1" lang="en">
                <a:solidFill>
                  <a:srgbClr val="434343"/>
                </a:solidFill>
                <a:latin typeface="Helvetica Neue Light"/>
                <a:ea typeface="Helvetica Neue Light"/>
                <a:cs typeface="Helvetica Neue Light"/>
                <a:sym typeface="Helvetica Neue Light"/>
              </a:rPr>
              <a:t>Ex: </a:t>
            </a:r>
            <a:r>
              <a:rPr i="1" lang="en" u="sng">
                <a:solidFill>
                  <a:schemeClr val="accent5"/>
                </a:solidFill>
                <a:latin typeface="Helvetica Neue Light"/>
                <a:ea typeface="Helvetica Neue Light"/>
                <a:cs typeface="Helvetica Neue Light"/>
                <a:sym typeface="Helvetica Neue Light"/>
                <a:hlinkClick r:id="rId7">
                  <a:extLst>
                    <a:ext uri="{A12FA001-AC4F-418D-AE19-62706E023703}">
                      <ahyp:hlinkClr val="tx"/>
                    </a:ext>
                  </a:extLst>
                </a:hlinkClick>
              </a:rPr>
              <a:t>Graduate Research Fellowship Program</a:t>
            </a:r>
            <a:r>
              <a:rPr i="1" lang="en">
                <a:solidFill>
                  <a:srgbClr val="434343"/>
                </a:solidFill>
                <a:latin typeface="Helvetica Neue Light"/>
                <a:ea typeface="Helvetica Neue Light"/>
                <a:cs typeface="Helvetica Neue Light"/>
                <a:sym typeface="Helvetica Neue Light"/>
              </a:rPr>
              <a:t> by National Science Foundation </a:t>
            </a:r>
            <a:endParaRPr i="1">
              <a:solidFill>
                <a:srgbClr val="434343"/>
              </a:solidFill>
              <a:latin typeface="Helvetica Neue Light"/>
              <a:ea typeface="Helvetica Neue Light"/>
              <a:cs typeface="Helvetica Neue Light"/>
              <a:sym typeface="Helvetica Neue Light"/>
            </a:endParaRPr>
          </a:p>
          <a:p>
            <a:pPr indent="-317182" lvl="0" marL="457200" rtl="0" algn="l">
              <a:spcBef>
                <a:spcPts val="0"/>
              </a:spcBef>
              <a:spcAft>
                <a:spcPts val="0"/>
              </a:spcAft>
              <a:buClr>
                <a:srgbClr val="434343"/>
              </a:buClr>
              <a:buSzPct val="100000"/>
              <a:buFont typeface="Helvetica Neue Light"/>
              <a:buChar char="●"/>
            </a:pPr>
            <a:r>
              <a:rPr i="1" lang="en">
                <a:solidFill>
                  <a:srgbClr val="434343"/>
                </a:solidFill>
                <a:latin typeface="Helvetica Neue Light"/>
                <a:ea typeface="Helvetica Neue Light"/>
                <a:cs typeface="Helvetica Neue Light"/>
                <a:sym typeface="Helvetica Neue Light"/>
              </a:rPr>
              <a:t>Ex: </a:t>
            </a:r>
            <a:r>
              <a:rPr i="1" lang="en" u="sng">
                <a:solidFill>
                  <a:schemeClr val="accent5"/>
                </a:solidFill>
                <a:latin typeface="Helvetica Neue Light"/>
                <a:ea typeface="Helvetica Neue Light"/>
                <a:cs typeface="Helvetica Neue Light"/>
                <a:sym typeface="Helvetica Neue Light"/>
                <a:hlinkClick r:id="rId8">
                  <a:extLst>
                    <a:ext uri="{A12FA001-AC4F-418D-AE19-62706E023703}">
                      <ahyp:hlinkClr val="tx"/>
                    </a:ext>
                  </a:extLst>
                </a:hlinkClick>
              </a:rPr>
              <a:t>NRSA F31</a:t>
            </a:r>
            <a:r>
              <a:rPr i="1" lang="en">
                <a:solidFill>
                  <a:srgbClr val="434343"/>
                </a:solidFill>
                <a:latin typeface="Helvetica Neue Light"/>
                <a:ea typeface="Helvetica Neue Light"/>
                <a:cs typeface="Helvetica Neue Light"/>
                <a:sym typeface="Helvetica Neue Light"/>
              </a:rPr>
              <a:t> by National Institutes of Health </a:t>
            </a:r>
            <a:endParaRPr b="1">
              <a:solidFill>
                <a:srgbClr val="434343"/>
              </a:solidFill>
            </a:endParaRPr>
          </a:p>
        </p:txBody>
      </p:sp>
      <p:sp>
        <p:nvSpPr>
          <p:cNvPr id="79" name="Google Shape;79;p15"/>
          <p:cNvSpPr txBox="1"/>
          <p:nvPr/>
        </p:nvSpPr>
        <p:spPr>
          <a:xfrm>
            <a:off x="2176575" y="541325"/>
            <a:ext cx="4187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434343"/>
                </a:solidFill>
                <a:latin typeface="Helvetica Neue"/>
                <a:ea typeface="Helvetica Neue"/>
                <a:cs typeface="Helvetica Neue"/>
                <a:sym typeface="Helvetica Neue"/>
              </a:rPr>
              <a:t>fellowships → financial independence!</a:t>
            </a:r>
            <a:endParaRPr>
              <a:solidFill>
                <a:srgbClr val="434343"/>
              </a:solidFill>
              <a:latin typeface="Helvetica Neue"/>
              <a:ea typeface="Helvetica Neue"/>
              <a:cs typeface="Helvetica Neue"/>
              <a:sym typeface="Helvetica Neue"/>
            </a:endParaRPr>
          </a:p>
        </p:txBody>
      </p:sp>
      <p:sp>
        <p:nvSpPr>
          <p:cNvPr id="80" name="Google Shape;80;p15"/>
          <p:cNvSpPr txBox="1"/>
          <p:nvPr>
            <p:ph type="title"/>
          </p:nvPr>
        </p:nvSpPr>
        <p:spPr>
          <a:xfrm>
            <a:off x="717925" y="0"/>
            <a:ext cx="3371400" cy="603300"/>
          </a:xfrm>
          <a:prstGeom prst="rect">
            <a:avLst/>
          </a:prstGeom>
          <a:solidFill>
            <a:srgbClr val="66D3FF"/>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Types of Fellowships</a:t>
            </a:r>
            <a:endParaRPr b="1">
              <a:solidFill>
                <a:schemeClr val="lt1"/>
              </a:solidFill>
            </a:endParaRPr>
          </a:p>
        </p:txBody>
      </p:sp>
      <p:sp>
        <p:nvSpPr>
          <p:cNvPr id="81" name="Google Shape;81;p15"/>
          <p:cNvSpPr/>
          <p:nvPr/>
        </p:nvSpPr>
        <p:spPr>
          <a:xfrm>
            <a:off x="605825" y="4050"/>
            <a:ext cx="110400" cy="582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4091025" y="10200"/>
            <a:ext cx="110400" cy="582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42"/>
          <p:cNvSpPr txBox="1"/>
          <p:nvPr>
            <p:ph type="ctrTitle"/>
          </p:nvPr>
        </p:nvSpPr>
        <p:spPr>
          <a:xfrm>
            <a:off x="311700" y="1797450"/>
            <a:ext cx="8520600" cy="1006200"/>
          </a:xfrm>
          <a:prstGeom prst="rect">
            <a:avLst/>
          </a:prstGeom>
          <a:solidFill>
            <a:srgbClr val="66D3FF"/>
          </a:solidFill>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rPr>
              <a:t>Questions?</a:t>
            </a:r>
            <a:endParaRPr b="1">
              <a:solidFill>
                <a:schemeClr val="lt1"/>
              </a:solidFill>
            </a:endParaRPr>
          </a:p>
        </p:txBody>
      </p:sp>
      <p:pic>
        <p:nvPicPr>
          <p:cNvPr id="592" name="Google Shape;592;p42"/>
          <p:cNvPicPr preferRelativeResize="0"/>
          <p:nvPr/>
        </p:nvPicPr>
        <p:blipFill>
          <a:blip r:embed="rId3">
            <a:alphaModFix/>
          </a:blip>
          <a:stretch>
            <a:fillRect/>
          </a:stretch>
        </p:blipFill>
        <p:spPr>
          <a:xfrm>
            <a:off x="7799144" y="3736800"/>
            <a:ext cx="1240350" cy="1339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p:nvPr/>
        </p:nvSpPr>
        <p:spPr>
          <a:xfrm>
            <a:off x="126925" y="340925"/>
            <a:ext cx="8520600" cy="4735200"/>
          </a:xfrm>
          <a:prstGeom prst="roundRect">
            <a:avLst>
              <a:gd fmla="val 16667" name="adj"/>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ph type="title"/>
          </p:nvPr>
        </p:nvSpPr>
        <p:spPr>
          <a:xfrm>
            <a:off x="476150" y="0"/>
            <a:ext cx="6000300" cy="832500"/>
          </a:xfrm>
          <a:prstGeom prst="rect">
            <a:avLst/>
          </a:prstGeom>
          <a:solidFill>
            <a:srgbClr val="66D3FF"/>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120">
                <a:solidFill>
                  <a:schemeClr val="lt1"/>
                </a:solidFill>
              </a:rPr>
              <a:t>National Science Foundation Graduate Research Fellowships Program (NSF-GRFP)</a:t>
            </a:r>
            <a:endParaRPr b="1" sz="2120">
              <a:solidFill>
                <a:schemeClr val="lt1"/>
              </a:solidFill>
            </a:endParaRPr>
          </a:p>
        </p:txBody>
      </p:sp>
      <p:sp>
        <p:nvSpPr>
          <p:cNvPr id="89" name="Google Shape;89;p16"/>
          <p:cNvSpPr txBox="1"/>
          <p:nvPr>
            <p:ph idx="1" type="body"/>
          </p:nvPr>
        </p:nvSpPr>
        <p:spPr>
          <a:xfrm>
            <a:off x="311700" y="998575"/>
            <a:ext cx="8240700" cy="3570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434343"/>
                </a:solidFill>
              </a:rPr>
              <a:t>b</a:t>
            </a:r>
            <a:r>
              <a:rPr lang="en">
                <a:solidFill>
                  <a:srgbClr val="434343"/>
                </a:solidFill>
              </a:rPr>
              <a:t>asic eligibility:</a:t>
            </a:r>
            <a:endParaRPr>
              <a:solidFill>
                <a:srgbClr val="434343"/>
              </a:solidFill>
            </a:endParaRPr>
          </a:p>
          <a:p>
            <a:pPr indent="-342900" lvl="0" marL="457200" rtl="0" algn="l">
              <a:spcBef>
                <a:spcPts val="1200"/>
              </a:spcBef>
              <a:spcAft>
                <a:spcPts val="0"/>
              </a:spcAft>
              <a:buClr>
                <a:srgbClr val="434343"/>
              </a:buClr>
              <a:buSzPts val="1800"/>
              <a:buChar char="●"/>
            </a:pPr>
            <a:r>
              <a:rPr lang="en">
                <a:solidFill>
                  <a:srgbClr val="434343"/>
                </a:solidFill>
              </a:rPr>
              <a:t>be a </a:t>
            </a:r>
            <a:r>
              <a:rPr b="1" lang="en">
                <a:solidFill>
                  <a:srgbClr val="434343"/>
                </a:solidFill>
              </a:rPr>
              <a:t>US citizen</a:t>
            </a:r>
            <a:r>
              <a:rPr lang="en">
                <a:solidFill>
                  <a:srgbClr val="434343"/>
                </a:solidFill>
              </a:rPr>
              <a:t>, US national, or permanent resident</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intend to pursue a </a:t>
            </a:r>
            <a:r>
              <a:rPr b="1" lang="en">
                <a:solidFill>
                  <a:srgbClr val="434343"/>
                </a:solidFill>
              </a:rPr>
              <a:t>research-based Master’s or Ph.D. </a:t>
            </a:r>
            <a:r>
              <a:rPr lang="en">
                <a:solidFill>
                  <a:srgbClr val="434343"/>
                </a:solidFill>
              </a:rPr>
              <a:t>program in a </a:t>
            </a:r>
            <a:r>
              <a:rPr lang="en">
                <a:solidFill>
                  <a:srgbClr val="434343"/>
                </a:solidFill>
              </a:rPr>
              <a:t>GRFP</a:t>
            </a:r>
            <a:r>
              <a:rPr lang="en">
                <a:solidFill>
                  <a:srgbClr val="434343"/>
                </a:solidFill>
              </a:rPr>
              <a:t>-supported field</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be </a:t>
            </a:r>
            <a:r>
              <a:rPr b="1" lang="en">
                <a:solidFill>
                  <a:srgbClr val="434343"/>
                </a:solidFill>
              </a:rPr>
              <a:t>enrolled</a:t>
            </a:r>
            <a:r>
              <a:rPr lang="en">
                <a:solidFill>
                  <a:srgbClr val="434343"/>
                </a:solidFill>
              </a:rPr>
              <a:t> in an eligible program at an accredited </a:t>
            </a:r>
            <a:r>
              <a:rPr b="1" lang="en">
                <a:solidFill>
                  <a:srgbClr val="434343"/>
                </a:solidFill>
              </a:rPr>
              <a:t>United States graduate institution</a:t>
            </a:r>
            <a:r>
              <a:rPr lang="en">
                <a:solidFill>
                  <a:srgbClr val="434343"/>
                </a:solidFill>
              </a:rPr>
              <a:t>, with a US campus, </a:t>
            </a:r>
            <a:r>
              <a:rPr b="1" lang="en">
                <a:solidFill>
                  <a:srgbClr val="434343"/>
                </a:solidFill>
              </a:rPr>
              <a:t>by fall </a:t>
            </a:r>
            <a:r>
              <a:rPr lang="en">
                <a:solidFill>
                  <a:srgbClr val="434343"/>
                </a:solidFill>
              </a:rPr>
              <a:t>following selection</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be at an </a:t>
            </a:r>
            <a:r>
              <a:rPr b="1" lang="en">
                <a:solidFill>
                  <a:srgbClr val="434343"/>
                </a:solidFill>
              </a:rPr>
              <a:t>early stage</a:t>
            </a:r>
            <a:r>
              <a:rPr lang="en">
                <a:solidFill>
                  <a:srgbClr val="434343"/>
                </a:solidFill>
              </a:rPr>
              <a:t> in your graduate career</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have completed </a:t>
            </a:r>
            <a:r>
              <a:rPr b="1" lang="en">
                <a:solidFill>
                  <a:srgbClr val="434343"/>
                </a:solidFill>
              </a:rPr>
              <a:t>no more than one academic year</a:t>
            </a:r>
            <a:r>
              <a:rPr lang="en">
                <a:solidFill>
                  <a:srgbClr val="434343"/>
                </a:solidFill>
              </a:rPr>
              <a:t> of full-time graduate study (or the equivalent)</a:t>
            </a:r>
            <a:endParaRPr>
              <a:solidFill>
                <a:srgbClr val="434343"/>
              </a:solidFill>
            </a:endParaRPr>
          </a:p>
          <a:p>
            <a:pPr indent="0" lvl="0" marL="457200" rtl="0" algn="l">
              <a:spcBef>
                <a:spcPts val="1200"/>
              </a:spcBef>
              <a:spcAft>
                <a:spcPts val="1200"/>
              </a:spcAft>
              <a:buNone/>
            </a:pPr>
            <a:r>
              <a:t/>
            </a:r>
            <a:endParaRPr/>
          </a:p>
        </p:txBody>
      </p:sp>
      <p:pic>
        <p:nvPicPr>
          <p:cNvPr id="90" name="Google Shape;90;p16"/>
          <p:cNvPicPr preferRelativeResize="0"/>
          <p:nvPr/>
        </p:nvPicPr>
        <p:blipFill>
          <a:blip r:embed="rId3">
            <a:alphaModFix/>
          </a:blip>
          <a:stretch>
            <a:fillRect/>
          </a:stretch>
        </p:blipFill>
        <p:spPr>
          <a:xfrm>
            <a:off x="8055298" y="4049525"/>
            <a:ext cx="874560" cy="944400"/>
          </a:xfrm>
          <a:prstGeom prst="rect">
            <a:avLst/>
          </a:prstGeom>
          <a:noFill/>
          <a:ln>
            <a:noFill/>
          </a:ln>
        </p:spPr>
      </p:pic>
      <p:sp>
        <p:nvSpPr>
          <p:cNvPr id="91" name="Google Shape;91;p16"/>
          <p:cNvSpPr/>
          <p:nvPr/>
        </p:nvSpPr>
        <p:spPr>
          <a:xfrm>
            <a:off x="365750" y="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6476450" y="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p:nvPr/>
        </p:nvSpPr>
        <p:spPr>
          <a:xfrm>
            <a:off x="126925" y="340925"/>
            <a:ext cx="8520600" cy="4735200"/>
          </a:xfrm>
          <a:prstGeom prst="roundRect">
            <a:avLst>
              <a:gd fmla="val 16667" name="adj"/>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txBox="1"/>
          <p:nvPr>
            <p:ph type="title"/>
          </p:nvPr>
        </p:nvSpPr>
        <p:spPr>
          <a:xfrm>
            <a:off x="501550" y="5000"/>
            <a:ext cx="6174300" cy="723000"/>
          </a:xfrm>
          <a:prstGeom prst="rect">
            <a:avLst/>
          </a:prstGeom>
          <a:solidFill>
            <a:srgbClr val="66D3FF"/>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lt1"/>
                </a:solidFill>
              </a:rPr>
              <a:t>NSF-GRFP: </a:t>
            </a:r>
            <a:r>
              <a:rPr lang="en">
                <a:solidFill>
                  <a:schemeClr val="lt1"/>
                </a:solidFill>
              </a:rPr>
              <a:t>Application Components</a:t>
            </a:r>
            <a:endParaRPr>
              <a:solidFill>
                <a:schemeClr val="lt1"/>
              </a:solidFill>
            </a:endParaRPr>
          </a:p>
        </p:txBody>
      </p:sp>
      <p:sp>
        <p:nvSpPr>
          <p:cNvPr id="99" name="Google Shape;99;p17"/>
          <p:cNvSpPr txBox="1"/>
          <p:nvPr>
            <p:ph idx="1" type="body"/>
          </p:nvPr>
        </p:nvSpPr>
        <p:spPr>
          <a:xfrm>
            <a:off x="311700" y="1218850"/>
            <a:ext cx="7743600" cy="3633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a:t>
            </a:r>
            <a:r>
              <a:rPr lang="en"/>
              <a:t>wo essays: </a:t>
            </a:r>
            <a:endParaRPr/>
          </a:p>
          <a:p>
            <a:pPr indent="-317182" lvl="0" marL="457200" rtl="0" algn="l">
              <a:spcBef>
                <a:spcPts val="1200"/>
              </a:spcBef>
              <a:spcAft>
                <a:spcPts val="0"/>
              </a:spcAft>
              <a:buSzPct val="100000"/>
              <a:buChar char="●"/>
            </a:pPr>
            <a:r>
              <a:rPr lang="en"/>
              <a:t>Personal Statement, Relevant Background, and Future Goals (3 pages)</a:t>
            </a:r>
            <a:endParaRPr/>
          </a:p>
          <a:p>
            <a:pPr indent="-317182" lvl="0" marL="457200" rtl="0" algn="l">
              <a:spcBef>
                <a:spcPts val="0"/>
              </a:spcBef>
              <a:spcAft>
                <a:spcPts val="0"/>
              </a:spcAft>
              <a:buSzPct val="100000"/>
              <a:buChar char="●"/>
            </a:pPr>
            <a:r>
              <a:rPr lang="en"/>
              <a:t>Research Proposal (2 pages)</a:t>
            </a:r>
            <a:endParaRPr/>
          </a:p>
          <a:p>
            <a:pPr indent="0" lvl="0" marL="0" rtl="0" algn="l">
              <a:spcBef>
                <a:spcPts val="1200"/>
              </a:spcBef>
              <a:spcAft>
                <a:spcPts val="0"/>
              </a:spcAft>
              <a:buClr>
                <a:schemeClr val="dk1"/>
              </a:buClr>
              <a:buSzPct val="61111"/>
              <a:buFont typeface="Arial"/>
              <a:buNone/>
            </a:pPr>
            <a:r>
              <a:rPr lang="en"/>
              <a:t>T</a:t>
            </a:r>
            <a:r>
              <a:rPr lang="en"/>
              <a:t>hree letters of reference:</a:t>
            </a:r>
            <a:endParaRPr/>
          </a:p>
          <a:p>
            <a:pPr indent="-317182" lvl="0" marL="457200" rtl="0" algn="l">
              <a:spcBef>
                <a:spcPts val="1200"/>
              </a:spcBef>
              <a:spcAft>
                <a:spcPts val="0"/>
              </a:spcAft>
              <a:buSzPct val="100000"/>
              <a:buChar char="●"/>
            </a:pPr>
            <a:r>
              <a:rPr lang="en"/>
              <a:t>Ideally principal investigators, people you know fairly well, &amp; can speak to specific experiences and strengths</a:t>
            </a:r>
            <a:endParaRPr/>
          </a:p>
          <a:p>
            <a:pPr indent="0" lvl="0" marL="0" rtl="0" algn="l">
              <a:spcBef>
                <a:spcPts val="1200"/>
              </a:spcBef>
              <a:spcAft>
                <a:spcPts val="0"/>
              </a:spcAft>
              <a:buNone/>
            </a:pPr>
            <a:r>
              <a:rPr lang="en"/>
              <a:t>These will be reviewed on the criteria of: </a:t>
            </a:r>
            <a:endParaRPr/>
          </a:p>
          <a:p>
            <a:pPr indent="-317182" lvl="0" marL="457200" rtl="0" algn="l">
              <a:spcBef>
                <a:spcPts val="1200"/>
              </a:spcBef>
              <a:spcAft>
                <a:spcPts val="0"/>
              </a:spcAft>
              <a:buSzPct val="100000"/>
              <a:buChar char="●"/>
            </a:pPr>
            <a:r>
              <a:rPr b="1" lang="en" u="sng"/>
              <a:t>Intellectual Merit</a:t>
            </a:r>
            <a:endParaRPr b="1" u="sng"/>
          </a:p>
          <a:p>
            <a:pPr indent="-297497" lvl="1" marL="914400" rtl="0" algn="l">
              <a:spcBef>
                <a:spcPts val="0"/>
              </a:spcBef>
              <a:spcAft>
                <a:spcPts val="0"/>
              </a:spcAft>
              <a:buSzPct val="100000"/>
              <a:buChar char="○"/>
            </a:pPr>
            <a:r>
              <a:rPr lang="en"/>
              <a:t>“the potential to advance knowledge”</a:t>
            </a:r>
            <a:endParaRPr sz="1400"/>
          </a:p>
          <a:p>
            <a:pPr indent="-317182" lvl="0" marL="457200" rtl="0" algn="l">
              <a:spcBef>
                <a:spcPts val="0"/>
              </a:spcBef>
              <a:spcAft>
                <a:spcPts val="0"/>
              </a:spcAft>
              <a:buSzPct val="100000"/>
              <a:buChar char="●"/>
            </a:pPr>
            <a:r>
              <a:rPr b="1" lang="en" u="sng"/>
              <a:t>Broader Impacts</a:t>
            </a:r>
            <a:endParaRPr b="1" u="sng"/>
          </a:p>
          <a:p>
            <a:pPr indent="-297497" lvl="1" marL="914400" rtl="0" algn="l">
              <a:spcBef>
                <a:spcPts val="0"/>
              </a:spcBef>
              <a:spcAft>
                <a:spcPts val="0"/>
              </a:spcAft>
              <a:buSzPct val="100000"/>
              <a:buChar char="○"/>
            </a:pPr>
            <a:r>
              <a:rPr lang="en"/>
              <a:t>“the potential to benefit society and contribute to the achievement of specific, desired societal outcomes”</a:t>
            </a:r>
            <a:endParaRPr/>
          </a:p>
          <a:p>
            <a:pPr indent="0" lvl="0" marL="0" rtl="0" algn="l">
              <a:spcBef>
                <a:spcPts val="1200"/>
              </a:spcBef>
              <a:spcAft>
                <a:spcPts val="1200"/>
              </a:spcAft>
              <a:buNone/>
            </a:pPr>
            <a:r>
              <a:t/>
            </a:r>
            <a:endParaRPr/>
          </a:p>
        </p:txBody>
      </p:sp>
      <p:pic>
        <p:nvPicPr>
          <p:cNvPr id="100" name="Google Shape;100;p17"/>
          <p:cNvPicPr preferRelativeResize="0"/>
          <p:nvPr/>
        </p:nvPicPr>
        <p:blipFill>
          <a:blip r:embed="rId3">
            <a:alphaModFix/>
          </a:blip>
          <a:stretch>
            <a:fillRect/>
          </a:stretch>
        </p:blipFill>
        <p:spPr>
          <a:xfrm>
            <a:off x="8055298" y="4049525"/>
            <a:ext cx="874560" cy="944400"/>
          </a:xfrm>
          <a:prstGeom prst="rect">
            <a:avLst/>
          </a:prstGeom>
          <a:noFill/>
          <a:ln>
            <a:noFill/>
          </a:ln>
        </p:spPr>
      </p:pic>
      <p:sp>
        <p:nvSpPr>
          <p:cNvPr id="101" name="Google Shape;101;p17"/>
          <p:cNvSpPr/>
          <p:nvPr/>
        </p:nvSpPr>
        <p:spPr>
          <a:xfrm>
            <a:off x="391150" y="500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6675850" y="500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6" name="Shape 106"/>
        <p:cNvGrpSpPr/>
        <p:nvPr/>
      </p:nvGrpSpPr>
      <p:grpSpPr>
        <a:xfrm>
          <a:off x="0" y="0"/>
          <a:ext cx="0" cy="0"/>
          <a:chOff x="0" y="0"/>
          <a:chExt cx="0" cy="0"/>
        </a:xfrm>
      </p:grpSpPr>
      <p:sp>
        <p:nvSpPr>
          <p:cNvPr id="107" name="Google Shape;107;p18"/>
          <p:cNvSpPr/>
          <p:nvPr/>
        </p:nvSpPr>
        <p:spPr>
          <a:xfrm>
            <a:off x="126925" y="258025"/>
            <a:ext cx="8520600" cy="4818000"/>
          </a:xfrm>
          <a:prstGeom prst="roundRect">
            <a:avLst>
              <a:gd fmla="val 16667" name="adj"/>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txBox="1"/>
          <p:nvPr>
            <p:ph idx="1" type="body"/>
          </p:nvPr>
        </p:nvSpPr>
        <p:spPr>
          <a:xfrm>
            <a:off x="311700" y="619275"/>
            <a:ext cx="7743600" cy="42501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b="1" lang="en"/>
              <a:t>Personal Statement</a:t>
            </a:r>
            <a:r>
              <a:rPr lang="en">
                <a:latin typeface="Helvetica Neue Light"/>
                <a:ea typeface="Helvetica Neue Light"/>
                <a:cs typeface="Helvetica Neue Light"/>
                <a:sym typeface="Helvetica Neue Light"/>
              </a:rPr>
              <a:t> (~1 page). This is where you tell your unique story of either how you became interested in science, what makes you special, and/or any unique perspective you bring to science. Great place to mention if you had to overcome any hardships or would be adding to the diversity of the STEM field. Definitely use this section to highlight Broader Impacts.</a:t>
            </a:r>
            <a:endParaRPr>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ct val="61111"/>
              <a:buFont typeface="Arial"/>
              <a:buNone/>
            </a:pPr>
            <a:r>
              <a:t/>
            </a:r>
            <a:endParaRPr>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None/>
            </a:pPr>
            <a:r>
              <a:rPr b="1" lang="en"/>
              <a:t>Relevant Background</a:t>
            </a:r>
            <a:r>
              <a:rPr lang="en">
                <a:latin typeface="Helvetica Neue Light"/>
                <a:ea typeface="Helvetica Neue Light"/>
                <a:cs typeface="Helvetica Neue Light"/>
                <a:sym typeface="Helvetica Neue Light"/>
              </a:rPr>
              <a:t> (~1 page). Hopefully you already have research experience, so explain how that has prepared you for success in graduate school and beyond. Mainly use this section for Intellectual Merit, but also highly the Broader Impacts of your research experience.</a:t>
            </a:r>
            <a:endParaRPr>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ct val="61111"/>
              <a:buFont typeface="Arial"/>
              <a:buNone/>
            </a:pPr>
            <a:r>
              <a:t/>
            </a:r>
            <a:endParaRPr>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None/>
            </a:pPr>
            <a:r>
              <a:rPr b="1" lang="en"/>
              <a:t>Future Goals </a:t>
            </a:r>
            <a:r>
              <a:rPr lang="en">
                <a:latin typeface="Helvetica Neue Light"/>
                <a:ea typeface="Helvetica Neue Light"/>
                <a:cs typeface="Helvetica Neue Light"/>
                <a:sym typeface="Helvetica Neue Light"/>
              </a:rPr>
              <a:t>(~1/2 page). This is where you tie your personal background and scientific background into one cohesive vision for the future. </a:t>
            </a:r>
            <a:endParaRPr>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ct val="61111"/>
              <a:buFont typeface="Arial"/>
              <a:buNone/>
            </a:pPr>
            <a:r>
              <a:t/>
            </a:r>
            <a:endParaRPr>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None/>
            </a:pPr>
            <a:r>
              <a:rPr b="1" lang="en"/>
              <a:t>Intellectual Merit</a:t>
            </a:r>
            <a:r>
              <a:rPr lang="en">
                <a:latin typeface="Helvetica Neue Light"/>
                <a:ea typeface="Helvetica Neue Light"/>
                <a:cs typeface="Helvetica Neue Light"/>
                <a:sym typeface="Helvetica Neue Light"/>
              </a:rPr>
              <a:t> (~1/4 page). Conclude the essay by summarizing all of your contributions to Intellectual Merit. Make sure this is an explicit header.</a:t>
            </a:r>
            <a:endParaRPr>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ct val="61111"/>
              <a:buFont typeface="Arial"/>
              <a:buNone/>
            </a:pPr>
            <a:r>
              <a:t/>
            </a:r>
            <a:endParaRPr>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None/>
            </a:pPr>
            <a:r>
              <a:rPr b="1" lang="en"/>
              <a:t>Broader Impact </a:t>
            </a:r>
            <a:r>
              <a:rPr lang="en">
                <a:latin typeface="Helvetica Neue Light"/>
                <a:ea typeface="Helvetica Neue Light"/>
                <a:cs typeface="Helvetica Neue Light"/>
                <a:sym typeface="Helvetica Neue Light"/>
              </a:rPr>
              <a:t>(~1/4 page). Conclude the essay by summarizing all of your contributions to Broader Impact. Make sure this is an explicit header.</a:t>
            </a:r>
            <a:endParaRPr>
              <a:latin typeface="Helvetica Neue Light"/>
              <a:ea typeface="Helvetica Neue Light"/>
              <a:cs typeface="Helvetica Neue Light"/>
              <a:sym typeface="Helvetica Neue Light"/>
            </a:endParaRPr>
          </a:p>
        </p:txBody>
      </p:sp>
      <p:pic>
        <p:nvPicPr>
          <p:cNvPr id="109" name="Google Shape;109;p18"/>
          <p:cNvPicPr preferRelativeResize="0"/>
          <p:nvPr/>
        </p:nvPicPr>
        <p:blipFill>
          <a:blip r:embed="rId3">
            <a:alphaModFix/>
          </a:blip>
          <a:stretch>
            <a:fillRect/>
          </a:stretch>
        </p:blipFill>
        <p:spPr>
          <a:xfrm>
            <a:off x="8055298" y="4049525"/>
            <a:ext cx="874560" cy="944400"/>
          </a:xfrm>
          <a:prstGeom prst="rect">
            <a:avLst/>
          </a:prstGeom>
          <a:noFill/>
          <a:ln>
            <a:noFill/>
          </a:ln>
        </p:spPr>
      </p:pic>
      <p:sp>
        <p:nvSpPr>
          <p:cNvPr id="110" name="Google Shape;110;p18"/>
          <p:cNvSpPr txBox="1"/>
          <p:nvPr>
            <p:ph type="title"/>
          </p:nvPr>
        </p:nvSpPr>
        <p:spPr>
          <a:xfrm>
            <a:off x="480175" y="5000"/>
            <a:ext cx="6884700" cy="542700"/>
          </a:xfrm>
          <a:prstGeom prst="rect">
            <a:avLst/>
          </a:prstGeom>
          <a:solidFill>
            <a:srgbClr val="66D3FF"/>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NSF-GRFP: </a:t>
            </a:r>
            <a:r>
              <a:rPr lang="en">
                <a:solidFill>
                  <a:schemeClr val="lt1"/>
                </a:solidFill>
              </a:rPr>
              <a:t>Personal Statement</a:t>
            </a:r>
            <a:r>
              <a:rPr lang="en">
                <a:solidFill>
                  <a:schemeClr val="lt1"/>
                </a:solidFill>
              </a:rPr>
              <a:t> Advice</a:t>
            </a:r>
            <a:endParaRPr i="1">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4" name="Shape 114"/>
        <p:cNvGrpSpPr/>
        <p:nvPr/>
      </p:nvGrpSpPr>
      <p:grpSpPr>
        <a:xfrm>
          <a:off x="0" y="0"/>
          <a:ext cx="0" cy="0"/>
          <a:chOff x="0" y="0"/>
          <a:chExt cx="0" cy="0"/>
        </a:xfrm>
      </p:grpSpPr>
      <p:sp>
        <p:nvSpPr>
          <p:cNvPr id="115" name="Google Shape;115;p19"/>
          <p:cNvSpPr/>
          <p:nvPr/>
        </p:nvSpPr>
        <p:spPr>
          <a:xfrm>
            <a:off x="126925" y="258025"/>
            <a:ext cx="8520600" cy="4818000"/>
          </a:xfrm>
          <a:prstGeom prst="roundRect">
            <a:avLst>
              <a:gd fmla="val 16667" name="adj"/>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txBox="1"/>
          <p:nvPr>
            <p:ph idx="1" type="body"/>
          </p:nvPr>
        </p:nvSpPr>
        <p:spPr>
          <a:xfrm>
            <a:off x="311700" y="619275"/>
            <a:ext cx="7743600" cy="42501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en"/>
              <a:t>Introduction</a:t>
            </a:r>
            <a:r>
              <a:rPr lang="en">
                <a:latin typeface="Helvetica Neue Light"/>
                <a:ea typeface="Helvetica Neue Light"/>
                <a:cs typeface="Helvetica Neue Light"/>
                <a:sym typeface="Helvetica Neue Light"/>
              </a:rPr>
              <a:t>: Introduce the scientific problem and its impact on science and society</a:t>
            </a:r>
            <a:endParaRPr>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None/>
            </a:pPr>
            <a:r>
              <a:rPr b="1" lang="en"/>
              <a:t>Research Plan</a:t>
            </a:r>
            <a:r>
              <a:rPr lang="en">
                <a:latin typeface="Helvetica Neue Light"/>
                <a:ea typeface="Helvetica Neue Light"/>
                <a:cs typeface="Helvetica Neue Light"/>
                <a:sym typeface="Helvetica Neue Light"/>
              </a:rPr>
              <a:t>: Show the major steps that need to be accomplished</a:t>
            </a:r>
            <a:endParaRPr>
              <a:latin typeface="Helvetica Neue Light"/>
              <a:ea typeface="Helvetica Neue Light"/>
              <a:cs typeface="Helvetica Neue Light"/>
              <a:sym typeface="Helvetica Neue Light"/>
            </a:endParaRPr>
          </a:p>
          <a:p>
            <a:pPr indent="-342900" lvl="0" marL="457200" rtl="0" algn="l">
              <a:lnSpc>
                <a:spcPct val="100000"/>
              </a:lnSpc>
              <a:spcBef>
                <a:spcPts val="0"/>
              </a:spcBef>
              <a:spcAft>
                <a:spcPts val="0"/>
              </a:spcAft>
              <a:buSzPts val="1800"/>
              <a:buFont typeface="Helvetica Neue Light"/>
              <a:buChar char="●"/>
            </a:pPr>
            <a:r>
              <a:rPr lang="en">
                <a:latin typeface="Helvetica Neue Light"/>
                <a:ea typeface="Helvetica Neue Light"/>
                <a:cs typeface="Helvetica Neue Light"/>
                <a:sym typeface="Helvetica Neue Light"/>
              </a:rPr>
              <a:t>What is the creative part of your approach?</a:t>
            </a:r>
            <a:endParaRPr>
              <a:latin typeface="Helvetica Neue Light"/>
              <a:ea typeface="Helvetica Neue Light"/>
              <a:cs typeface="Helvetica Neue Light"/>
              <a:sym typeface="Helvetica Neue Light"/>
            </a:endParaRPr>
          </a:p>
          <a:p>
            <a:pPr indent="-342900" lvl="0" marL="457200" rtl="0" algn="l">
              <a:lnSpc>
                <a:spcPct val="100000"/>
              </a:lnSpc>
              <a:spcBef>
                <a:spcPts val="0"/>
              </a:spcBef>
              <a:spcAft>
                <a:spcPts val="0"/>
              </a:spcAft>
              <a:buSzPts val="1800"/>
              <a:buFont typeface="Helvetica Neue Light"/>
              <a:buChar char="●"/>
            </a:pPr>
            <a:r>
              <a:rPr lang="en">
                <a:latin typeface="Helvetica Neue Light"/>
                <a:ea typeface="Helvetica Neue Light"/>
                <a:cs typeface="Helvetica Neue Light"/>
                <a:sym typeface="Helvetica Neue Light"/>
              </a:rPr>
              <a:t>Have you thought of alternatives for hard or crucial steps?</a:t>
            </a:r>
            <a:endParaRPr>
              <a:latin typeface="Helvetica Neue Light"/>
              <a:ea typeface="Helvetica Neue Light"/>
              <a:cs typeface="Helvetica Neue Light"/>
              <a:sym typeface="Helvetica Neue Light"/>
            </a:endParaRPr>
          </a:p>
          <a:p>
            <a:pPr indent="-342900" lvl="0" marL="457200" rtl="0" algn="l">
              <a:lnSpc>
                <a:spcPct val="100000"/>
              </a:lnSpc>
              <a:spcBef>
                <a:spcPts val="0"/>
              </a:spcBef>
              <a:spcAft>
                <a:spcPts val="0"/>
              </a:spcAft>
              <a:buSzPts val="1800"/>
              <a:buFont typeface="Helvetica Neue Light"/>
              <a:buChar char="●"/>
            </a:pPr>
            <a:r>
              <a:rPr lang="en">
                <a:latin typeface="Helvetica Neue Light"/>
                <a:ea typeface="Helvetica Neue Light"/>
                <a:cs typeface="Helvetica Neue Light"/>
                <a:sym typeface="Helvetica Neue Light"/>
              </a:rPr>
              <a:t>What skills do you have to make this plan successful?</a:t>
            </a:r>
            <a:endParaRPr>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None/>
            </a:pPr>
            <a:r>
              <a:rPr b="1" lang="en"/>
              <a:t>Intellectual Merit</a:t>
            </a:r>
            <a:r>
              <a:rPr lang="en">
                <a:latin typeface="Helvetica Neue Light"/>
                <a:ea typeface="Helvetica Neue Light"/>
                <a:cs typeface="Helvetica Neue Light"/>
                <a:sym typeface="Helvetica Neue Light"/>
              </a:rPr>
              <a:t>: Have a clear header for this section</a:t>
            </a:r>
            <a:endParaRPr>
              <a:latin typeface="Helvetica Neue Light"/>
              <a:ea typeface="Helvetica Neue Light"/>
              <a:cs typeface="Helvetica Neue Light"/>
              <a:sym typeface="Helvetica Neue Light"/>
            </a:endParaRPr>
          </a:p>
          <a:p>
            <a:pPr indent="-342900" lvl="0" marL="457200" rtl="0" algn="l">
              <a:lnSpc>
                <a:spcPct val="100000"/>
              </a:lnSpc>
              <a:spcBef>
                <a:spcPts val="0"/>
              </a:spcBef>
              <a:spcAft>
                <a:spcPts val="0"/>
              </a:spcAft>
              <a:buSzPts val="1800"/>
              <a:buFont typeface="Helvetica Neue Light"/>
              <a:buChar char="●"/>
            </a:pPr>
            <a:r>
              <a:rPr lang="en">
                <a:latin typeface="Helvetica Neue Light"/>
                <a:ea typeface="Helvetica Neue Light"/>
                <a:cs typeface="Helvetica Neue Light"/>
                <a:sym typeface="Helvetica Neue Light"/>
              </a:rPr>
              <a:t>Clearly demonstrate that tackling this problem will make an impact and advance science</a:t>
            </a:r>
            <a:endParaRPr>
              <a:latin typeface="Helvetica Neue Light"/>
              <a:ea typeface="Helvetica Neue Light"/>
              <a:cs typeface="Helvetica Neue Light"/>
              <a:sym typeface="Helvetica Neue Light"/>
            </a:endParaRPr>
          </a:p>
          <a:p>
            <a:pPr indent="-342900" lvl="0" marL="457200" rtl="0" algn="l">
              <a:lnSpc>
                <a:spcPct val="100000"/>
              </a:lnSpc>
              <a:spcBef>
                <a:spcPts val="0"/>
              </a:spcBef>
              <a:spcAft>
                <a:spcPts val="0"/>
              </a:spcAft>
              <a:buSzPts val="1800"/>
              <a:buFont typeface="Helvetica Neue Light"/>
              <a:buChar char="●"/>
            </a:pPr>
            <a:r>
              <a:rPr lang="en">
                <a:latin typeface="Helvetica Neue Light"/>
                <a:ea typeface="Helvetica Neue Light"/>
                <a:cs typeface="Helvetica Neue Light"/>
                <a:sym typeface="Helvetica Neue Light"/>
              </a:rPr>
              <a:t>Try to summarize how you hit all five Review Criteria</a:t>
            </a:r>
            <a:endParaRPr>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None/>
            </a:pPr>
            <a:r>
              <a:rPr b="1" lang="en"/>
              <a:t>Broader Impacts:</a:t>
            </a:r>
            <a:r>
              <a:rPr lang="en">
                <a:latin typeface="Helvetica Neue Light"/>
                <a:ea typeface="Helvetica Neue Light"/>
                <a:cs typeface="Helvetica Neue Light"/>
                <a:sym typeface="Helvetica Neue Light"/>
              </a:rPr>
              <a:t> Have a clear header for this section</a:t>
            </a:r>
            <a:endParaRPr>
              <a:latin typeface="Helvetica Neue Light"/>
              <a:ea typeface="Helvetica Neue Light"/>
              <a:cs typeface="Helvetica Neue Light"/>
              <a:sym typeface="Helvetica Neue Light"/>
            </a:endParaRPr>
          </a:p>
          <a:p>
            <a:pPr indent="-342900" lvl="0" marL="457200" rtl="0" algn="l">
              <a:lnSpc>
                <a:spcPct val="100000"/>
              </a:lnSpc>
              <a:spcBef>
                <a:spcPts val="0"/>
              </a:spcBef>
              <a:spcAft>
                <a:spcPts val="0"/>
              </a:spcAft>
              <a:buSzPts val="1800"/>
              <a:buFont typeface="Helvetica Neue Light"/>
              <a:buChar char="●"/>
            </a:pPr>
            <a:r>
              <a:rPr lang="en">
                <a:latin typeface="Helvetica Neue Light"/>
                <a:ea typeface="Helvetica Neue Light"/>
                <a:cs typeface="Helvetica Neue Light"/>
                <a:sym typeface="Helvetica Neue Light"/>
              </a:rPr>
              <a:t>Paragraphs to address how this research impacts all five Review Criteria.</a:t>
            </a:r>
            <a:endParaRPr>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None/>
            </a:pPr>
            <a:r>
              <a:rPr b="1" lang="en"/>
              <a:t>Conclusion</a:t>
            </a:r>
            <a:r>
              <a:rPr lang="en">
                <a:latin typeface="Helvetica Neue Light"/>
                <a:ea typeface="Helvetica Neue Light"/>
                <a:cs typeface="Helvetica Neue Light"/>
                <a:sym typeface="Helvetica Neue Light"/>
              </a:rPr>
              <a:t> (</a:t>
            </a:r>
            <a:r>
              <a:rPr i="1" lang="en">
                <a:latin typeface="Helvetica Neue Light"/>
                <a:ea typeface="Helvetica Neue Light"/>
                <a:cs typeface="Helvetica Neue Light"/>
                <a:sym typeface="Helvetica Neue Light"/>
              </a:rPr>
              <a:t>Optional</a:t>
            </a:r>
            <a:r>
              <a:rPr lang="en">
                <a:latin typeface="Helvetica Neue Light"/>
                <a:ea typeface="Helvetica Neue Light"/>
                <a:cs typeface="Helvetica Neue Light"/>
                <a:sym typeface="Helvetica Neue Light"/>
              </a:rPr>
              <a:t>). Could use the Intellectual Merit and Broader Impacts sections as conclusion. If not, end with several sentences summarizing your project.</a:t>
            </a:r>
            <a:endParaRPr>
              <a:latin typeface="Helvetica Neue Light"/>
              <a:ea typeface="Helvetica Neue Light"/>
              <a:cs typeface="Helvetica Neue Light"/>
              <a:sym typeface="Helvetica Neue Light"/>
            </a:endParaRPr>
          </a:p>
        </p:txBody>
      </p:sp>
      <p:pic>
        <p:nvPicPr>
          <p:cNvPr id="117" name="Google Shape;117;p19"/>
          <p:cNvPicPr preferRelativeResize="0"/>
          <p:nvPr/>
        </p:nvPicPr>
        <p:blipFill>
          <a:blip r:embed="rId3">
            <a:alphaModFix/>
          </a:blip>
          <a:stretch>
            <a:fillRect/>
          </a:stretch>
        </p:blipFill>
        <p:spPr>
          <a:xfrm>
            <a:off x="8055298" y="4049525"/>
            <a:ext cx="874560" cy="944400"/>
          </a:xfrm>
          <a:prstGeom prst="rect">
            <a:avLst/>
          </a:prstGeom>
          <a:noFill/>
          <a:ln>
            <a:noFill/>
          </a:ln>
        </p:spPr>
      </p:pic>
      <p:sp>
        <p:nvSpPr>
          <p:cNvPr id="118" name="Google Shape;118;p19"/>
          <p:cNvSpPr txBox="1"/>
          <p:nvPr>
            <p:ph type="title"/>
          </p:nvPr>
        </p:nvSpPr>
        <p:spPr>
          <a:xfrm>
            <a:off x="480175" y="5000"/>
            <a:ext cx="6884700" cy="542700"/>
          </a:xfrm>
          <a:prstGeom prst="rect">
            <a:avLst/>
          </a:prstGeom>
          <a:solidFill>
            <a:srgbClr val="66D3FF"/>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NSF-GRFP: </a:t>
            </a:r>
            <a:r>
              <a:rPr lang="en">
                <a:solidFill>
                  <a:schemeClr val="lt1"/>
                </a:solidFill>
              </a:rPr>
              <a:t>Research Proposal Advice</a:t>
            </a:r>
            <a:endParaRPr i="1">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ctrTitle"/>
          </p:nvPr>
        </p:nvSpPr>
        <p:spPr>
          <a:xfrm>
            <a:off x="311700" y="1906375"/>
            <a:ext cx="8520600" cy="890700"/>
          </a:xfrm>
          <a:prstGeom prst="rect">
            <a:avLst/>
          </a:prstGeom>
          <a:solidFill>
            <a:srgbClr val="66D3FF"/>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Personal Statement</a:t>
            </a:r>
            <a:endParaRPr b="1">
              <a:solidFill>
                <a:schemeClr val="lt1"/>
              </a:solidFill>
            </a:endParaRPr>
          </a:p>
        </p:txBody>
      </p:sp>
      <p:pic>
        <p:nvPicPr>
          <p:cNvPr id="124" name="Google Shape;124;p20"/>
          <p:cNvPicPr preferRelativeResize="0"/>
          <p:nvPr/>
        </p:nvPicPr>
        <p:blipFill>
          <a:blip r:embed="rId3">
            <a:alphaModFix/>
          </a:blip>
          <a:stretch>
            <a:fillRect/>
          </a:stretch>
        </p:blipFill>
        <p:spPr>
          <a:xfrm>
            <a:off x="7799144" y="3736800"/>
            <a:ext cx="1240350" cy="1339400"/>
          </a:xfrm>
          <a:prstGeom prst="rect">
            <a:avLst/>
          </a:prstGeom>
          <a:noFill/>
          <a:ln>
            <a:noFill/>
          </a:ln>
        </p:spPr>
      </p:pic>
      <p:sp>
        <p:nvSpPr>
          <p:cNvPr id="125" name="Google Shape;125;p2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999999"/>
                </a:solidFill>
                <a:latin typeface="Helvetica Neue Light"/>
                <a:ea typeface="Helvetica Neue Light"/>
                <a:cs typeface="Helvetica Neue Light"/>
                <a:sym typeface="Helvetica Neue Light"/>
              </a:rPr>
              <a:t>NSF-GRFP</a:t>
            </a:r>
            <a:endParaRPr>
              <a:solidFill>
                <a:srgbClr val="999999"/>
              </a:solidFill>
              <a:latin typeface="Helvetica Neue Light"/>
              <a:ea typeface="Helvetica Neue Light"/>
              <a:cs typeface="Helvetica Neue Light"/>
              <a:sym typeface="Helvetica Neue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p:nvPr/>
        </p:nvSpPr>
        <p:spPr>
          <a:xfrm>
            <a:off x="126925" y="340925"/>
            <a:ext cx="8520600" cy="4735200"/>
          </a:xfrm>
          <a:prstGeom prst="roundRect">
            <a:avLst>
              <a:gd fmla="val 16667" name="adj"/>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txBox="1"/>
          <p:nvPr>
            <p:ph type="title"/>
          </p:nvPr>
        </p:nvSpPr>
        <p:spPr>
          <a:xfrm>
            <a:off x="480175" y="5000"/>
            <a:ext cx="6884700" cy="542700"/>
          </a:xfrm>
          <a:prstGeom prst="rect">
            <a:avLst/>
          </a:prstGeom>
          <a:solidFill>
            <a:srgbClr val="66D3FF"/>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NSF-GRFP: </a:t>
            </a:r>
            <a:r>
              <a:rPr lang="en">
                <a:solidFill>
                  <a:schemeClr val="lt1"/>
                </a:solidFill>
              </a:rPr>
              <a:t>Anatomy of a Personal Statement</a:t>
            </a:r>
            <a:endParaRPr i="1">
              <a:solidFill>
                <a:schemeClr val="lt1"/>
              </a:solidFill>
            </a:endParaRPr>
          </a:p>
        </p:txBody>
      </p:sp>
      <p:sp>
        <p:nvSpPr>
          <p:cNvPr id="132" name="Google Shape;132;p21"/>
          <p:cNvSpPr/>
          <p:nvPr/>
        </p:nvSpPr>
        <p:spPr>
          <a:xfrm>
            <a:off x="391150" y="500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p:nvPr/>
        </p:nvSpPr>
        <p:spPr>
          <a:xfrm>
            <a:off x="7364875" y="-39150"/>
            <a:ext cx="110400" cy="83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txBox="1"/>
          <p:nvPr/>
        </p:nvSpPr>
        <p:spPr>
          <a:xfrm>
            <a:off x="501550" y="598200"/>
            <a:ext cx="77868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rgbClr val="434343"/>
                </a:solidFill>
                <a:latin typeface="Helvetica Neue"/>
                <a:ea typeface="Helvetica Neue"/>
                <a:cs typeface="Helvetica Neue"/>
                <a:sym typeface="Helvetica Neue"/>
              </a:rPr>
              <a:t>p</a:t>
            </a:r>
            <a:r>
              <a:rPr lang="en" sz="1800">
                <a:solidFill>
                  <a:srgbClr val="434343"/>
                </a:solidFill>
                <a:latin typeface="Helvetica Neue"/>
                <a:ea typeface="Helvetica Neue"/>
                <a:cs typeface="Helvetica Neue"/>
                <a:sym typeface="Helvetica Neue"/>
              </a:rPr>
              <a:t>ersonal statement, pam strategy → have a thesis that ties the 3 subsections together; </a:t>
            </a:r>
            <a:r>
              <a:rPr lang="en" sz="1500">
                <a:solidFill>
                  <a:srgbClr val="434343"/>
                </a:solidFill>
                <a:latin typeface="Helvetica Neue"/>
                <a:ea typeface="Helvetica Neue"/>
                <a:cs typeface="Helvetica Neue"/>
                <a:sym typeface="Helvetica Neue"/>
              </a:rPr>
              <a:t>pam’s thesis: </a:t>
            </a:r>
            <a:r>
              <a:rPr i="1" lang="en" sz="1500">
                <a:solidFill>
                  <a:srgbClr val="434343"/>
                </a:solidFill>
                <a:latin typeface="Helvetica Neue"/>
                <a:ea typeface="Helvetica Neue"/>
                <a:cs typeface="Helvetica Neue"/>
                <a:sym typeface="Helvetica Neue"/>
              </a:rPr>
              <a:t>personal motivation centered around networks</a:t>
            </a:r>
            <a:endParaRPr i="1" sz="1100"/>
          </a:p>
        </p:txBody>
      </p:sp>
      <p:pic>
        <p:nvPicPr>
          <p:cNvPr id="135" name="Google Shape;135;p21"/>
          <p:cNvPicPr preferRelativeResize="0"/>
          <p:nvPr/>
        </p:nvPicPr>
        <p:blipFill>
          <a:blip r:embed="rId3">
            <a:alphaModFix/>
          </a:blip>
          <a:stretch>
            <a:fillRect/>
          </a:stretch>
        </p:blipFill>
        <p:spPr>
          <a:xfrm>
            <a:off x="507800" y="1314388"/>
            <a:ext cx="6829425" cy="2962275"/>
          </a:xfrm>
          <a:prstGeom prst="rect">
            <a:avLst/>
          </a:prstGeom>
          <a:noFill/>
          <a:ln>
            <a:noFill/>
          </a:ln>
        </p:spPr>
      </p:pic>
      <p:sp>
        <p:nvSpPr>
          <p:cNvPr id="136" name="Google Shape;136;p21"/>
          <p:cNvSpPr txBox="1"/>
          <p:nvPr/>
        </p:nvSpPr>
        <p:spPr>
          <a:xfrm>
            <a:off x="558325" y="4212575"/>
            <a:ext cx="75699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500">
                <a:solidFill>
                  <a:srgbClr val="434343"/>
                </a:solidFill>
                <a:latin typeface="Helvetica Neue"/>
                <a:ea typeface="Helvetica Neue"/>
                <a:cs typeface="Helvetica Neue"/>
                <a:sym typeface="Helvetica Neue"/>
              </a:rPr>
              <a:t>i</a:t>
            </a:r>
            <a:r>
              <a:rPr lang="en" sz="1500">
                <a:solidFill>
                  <a:srgbClr val="434343"/>
                </a:solidFill>
                <a:latin typeface="Helvetica Neue"/>
                <a:ea typeface="Helvetica Neue"/>
                <a:cs typeface="Helvetica Neue"/>
                <a:sym typeface="Helvetica Neue"/>
              </a:rPr>
              <a:t>n paragraph 1: (1) </a:t>
            </a:r>
            <a:r>
              <a:rPr b="1" lang="en" sz="1500">
                <a:solidFill>
                  <a:srgbClr val="66D3FF"/>
                </a:solidFill>
                <a:latin typeface="Helvetica Neue"/>
                <a:ea typeface="Helvetica Neue"/>
                <a:cs typeface="Helvetica Neue"/>
                <a:sym typeface="Helvetica Neue"/>
              </a:rPr>
              <a:t>introduce my core identity</a:t>
            </a:r>
            <a:r>
              <a:rPr lang="en" sz="1500">
                <a:solidFill>
                  <a:srgbClr val="434343"/>
                </a:solidFill>
                <a:latin typeface="Helvetica Neue"/>
                <a:ea typeface="Helvetica Neue"/>
                <a:cs typeface="Helvetica Neue"/>
                <a:sym typeface="Helvetica Neue"/>
              </a:rPr>
              <a:t>, (2) </a:t>
            </a:r>
            <a:r>
              <a:rPr lang="en" sz="1500">
                <a:solidFill>
                  <a:srgbClr val="434343"/>
                </a:solidFill>
                <a:latin typeface="Helvetica Neue"/>
                <a:ea typeface="Helvetica Neue"/>
                <a:cs typeface="Helvetica Neue"/>
                <a:sym typeface="Helvetica Neue"/>
              </a:rPr>
              <a:t>introduce my</a:t>
            </a:r>
            <a:r>
              <a:rPr lang="en" sz="1500">
                <a:solidFill>
                  <a:srgbClr val="434343"/>
                </a:solidFill>
                <a:latin typeface="Helvetica Neue"/>
                <a:ea typeface="Helvetica Neue"/>
                <a:cs typeface="Helvetica Neue"/>
                <a:sym typeface="Helvetica Neue"/>
              </a:rPr>
              <a:t> interest in basic research and (3) indicate my goal for broader impact in the field, e.g. diversifying the field</a:t>
            </a:r>
            <a:endParaRPr sz="1100"/>
          </a:p>
        </p:txBody>
      </p:sp>
      <p:sp>
        <p:nvSpPr>
          <p:cNvPr id="137" name="Google Shape;137;p21"/>
          <p:cNvSpPr/>
          <p:nvPr/>
        </p:nvSpPr>
        <p:spPr>
          <a:xfrm>
            <a:off x="1409050" y="1853475"/>
            <a:ext cx="5490600" cy="224400"/>
          </a:xfrm>
          <a:prstGeom prst="roundRect">
            <a:avLst>
              <a:gd fmla="val 16667" name="adj"/>
            </a:avLst>
          </a:prstGeom>
          <a:solidFill>
            <a:srgbClr val="66D3FF">
              <a:alpha val="41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a:off x="4229175" y="2198175"/>
            <a:ext cx="2342100" cy="224400"/>
          </a:xfrm>
          <a:prstGeom prst="roundRect">
            <a:avLst>
              <a:gd fmla="val 16667" name="adj"/>
            </a:avLst>
          </a:prstGeom>
          <a:solidFill>
            <a:srgbClr val="66D3FF">
              <a:alpha val="41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9" name="Google Shape;139;p21"/>
          <p:cNvPicPr preferRelativeResize="0"/>
          <p:nvPr/>
        </p:nvPicPr>
        <p:blipFill>
          <a:blip r:embed="rId4">
            <a:alphaModFix/>
          </a:blip>
          <a:stretch>
            <a:fillRect/>
          </a:stretch>
        </p:blipFill>
        <p:spPr>
          <a:xfrm>
            <a:off x="8055298" y="4049525"/>
            <a:ext cx="874560" cy="94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