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325" r:id="rId2"/>
    <p:sldId id="416" r:id="rId3"/>
    <p:sldId id="398" r:id="rId4"/>
    <p:sldId id="393" r:id="rId5"/>
    <p:sldId id="401" r:id="rId6"/>
    <p:sldId id="402" r:id="rId7"/>
    <p:sldId id="404" r:id="rId8"/>
    <p:sldId id="403" r:id="rId9"/>
    <p:sldId id="415" r:id="rId10"/>
    <p:sldId id="392" r:id="rId11"/>
    <p:sldId id="405" r:id="rId12"/>
    <p:sldId id="406" r:id="rId13"/>
    <p:sldId id="409" r:id="rId14"/>
    <p:sldId id="410" r:id="rId15"/>
    <p:sldId id="411" r:id="rId16"/>
    <p:sldId id="412" r:id="rId17"/>
    <p:sldId id="413" r:id="rId18"/>
    <p:sldId id="414" r:id="rId19"/>
    <p:sldId id="41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neider, Douglas F" initials="SDF" lastIdx="1" clrIdx="0">
    <p:extLst>
      <p:ext uri="{19B8F6BF-5375-455C-9EA6-DF929625EA0E}">
        <p15:presenceInfo xmlns:p15="http://schemas.microsoft.com/office/powerpoint/2012/main" userId="S::Douglas.F.Schneider@FISGLOBAL.COM::fc8c8548-1e23-41c9-aa39-b6cc5c19fa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00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37" autoAdjust="0"/>
  </p:normalViewPr>
  <p:slideViewPr>
    <p:cSldViewPr snapToGrid="0">
      <p:cViewPr varScale="1">
        <p:scale>
          <a:sx n="58" d="100"/>
          <a:sy n="58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73BAE-A77F-48C4-8B40-777C454B39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908A6-DE19-42CA-B147-7251A4DDE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Crypto Wallet address (public keys)</a:t>
          </a:r>
        </a:p>
      </dgm:t>
    </dgm:pt>
    <dgm:pt modelId="{941C923F-3FF5-4FA5-8128-BAE10A1F62B7}" type="parTrans" cxnId="{1A7C37B4-3AE9-4913-988E-52783BE6BDB7}">
      <dgm:prSet/>
      <dgm:spPr/>
      <dgm:t>
        <a:bodyPr/>
        <a:lstStyle/>
        <a:p>
          <a:endParaRPr lang="en-US"/>
        </a:p>
      </dgm:t>
    </dgm:pt>
    <dgm:pt modelId="{87CA0B6D-DBCD-44F2-B2A0-10151053091B}" type="sibTrans" cxnId="{1A7C37B4-3AE9-4913-988E-52783BE6BDB7}">
      <dgm:prSet/>
      <dgm:spPr/>
      <dgm:t>
        <a:bodyPr/>
        <a:lstStyle/>
        <a:p>
          <a:endParaRPr lang="en-US"/>
        </a:p>
      </dgm:t>
    </dgm:pt>
    <dgm:pt modelId="{F2D9002F-134D-4FA5-B3AC-E9589B8D1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 Keys (recovery phase)</a:t>
          </a:r>
        </a:p>
      </dgm:t>
    </dgm:pt>
    <dgm:pt modelId="{F23F5D11-C488-4BE1-8D09-47D80E2E8DD8}" type="parTrans" cxnId="{25B64EA2-0322-444D-9764-C1DCB1D29F6E}">
      <dgm:prSet/>
      <dgm:spPr/>
      <dgm:t>
        <a:bodyPr/>
        <a:lstStyle/>
        <a:p>
          <a:endParaRPr lang="en-US"/>
        </a:p>
      </dgm:t>
    </dgm:pt>
    <dgm:pt modelId="{45AF3491-6929-4CA1-BCC9-A9B444CB85F9}" type="sibTrans" cxnId="{25B64EA2-0322-444D-9764-C1DCB1D29F6E}">
      <dgm:prSet/>
      <dgm:spPr/>
      <dgm:t>
        <a:bodyPr/>
        <a:lstStyle/>
        <a:p>
          <a:endParaRPr lang="en-US"/>
        </a:p>
      </dgm:t>
    </dgm:pt>
    <dgm:pt modelId="{8CFC682D-4E67-482B-83F0-7E397BCD863B}" type="pres">
      <dgm:prSet presAssocID="{FFF73BAE-A77F-48C4-8B40-777C454B393C}" presName="root" presStyleCnt="0">
        <dgm:presLayoutVars>
          <dgm:dir/>
          <dgm:resizeHandles val="exact"/>
        </dgm:presLayoutVars>
      </dgm:prSet>
      <dgm:spPr/>
    </dgm:pt>
    <dgm:pt modelId="{F6B941F4-730C-41E5-92DF-28BD915767FF}" type="pres">
      <dgm:prSet presAssocID="{25D908A6-DE19-42CA-B147-7251A4DDE2F8}" presName="compNode" presStyleCnt="0"/>
      <dgm:spPr/>
    </dgm:pt>
    <dgm:pt modelId="{7526AB95-E289-4D9B-8B48-CA9A150851C0}" type="pres">
      <dgm:prSet presAssocID="{25D908A6-DE19-42CA-B147-7251A4DDE2F8}" presName="bgRect" presStyleLbl="bgShp" presStyleIdx="0" presStyleCnt="2"/>
      <dgm:spPr/>
    </dgm:pt>
    <dgm:pt modelId="{012A9A53-816B-44D7-B5B7-BE2CA7D46E01}" type="pres">
      <dgm:prSet presAssocID="{25D908A6-DE19-42CA-B147-7251A4DDE2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244BC91A-D386-43D7-9C5D-6CAD1BD793E3}" type="pres">
      <dgm:prSet presAssocID="{25D908A6-DE19-42CA-B147-7251A4DDE2F8}" presName="spaceRect" presStyleCnt="0"/>
      <dgm:spPr/>
    </dgm:pt>
    <dgm:pt modelId="{EEF2F34E-42C1-4F49-8E0B-481DBD63A531}" type="pres">
      <dgm:prSet presAssocID="{25D908A6-DE19-42CA-B147-7251A4DDE2F8}" presName="parTx" presStyleLbl="revTx" presStyleIdx="0" presStyleCnt="2">
        <dgm:presLayoutVars>
          <dgm:chMax val="0"/>
          <dgm:chPref val="0"/>
        </dgm:presLayoutVars>
      </dgm:prSet>
      <dgm:spPr/>
    </dgm:pt>
    <dgm:pt modelId="{C9FD6F1B-907D-4DDC-9C79-15E534EB9B39}" type="pres">
      <dgm:prSet presAssocID="{87CA0B6D-DBCD-44F2-B2A0-10151053091B}" presName="sibTrans" presStyleCnt="0"/>
      <dgm:spPr/>
    </dgm:pt>
    <dgm:pt modelId="{61FC4475-26BA-4417-B367-C3E839063AAA}" type="pres">
      <dgm:prSet presAssocID="{F2D9002F-134D-4FA5-B3AC-E9589B8D1C2A}" presName="compNode" presStyleCnt="0"/>
      <dgm:spPr/>
    </dgm:pt>
    <dgm:pt modelId="{3F271BF7-DA2B-4F0E-A209-9CDB7404D0B9}" type="pres">
      <dgm:prSet presAssocID="{F2D9002F-134D-4FA5-B3AC-E9589B8D1C2A}" presName="bgRect" presStyleLbl="bgShp" presStyleIdx="1" presStyleCnt="2"/>
      <dgm:spPr/>
    </dgm:pt>
    <dgm:pt modelId="{1EDABAA1-D326-4B9D-BFD3-9BDECE6DAD89}" type="pres">
      <dgm:prSet presAssocID="{F2D9002F-134D-4FA5-B3AC-E9589B8D1C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48D16D1-622F-4056-BEA9-A7627E15B4E7}" type="pres">
      <dgm:prSet presAssocID="{F2D9002F-134D-4FA5-B3AC-E9589B8D1C2A}" presName="spaceRect" presStyleCnt="0"/>
      <dgm:spPr/>
    </dgm:pt>
    <dgm:pt modelId="{C9DB27F8-ED72-45DB-B5C2-3F04D9376878}" type="pres">
      <dgm:prSet presAssocID="{F2D9002F-134D-4FA5-B3AC-E9589B8D1C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791225-E3C2-48F9-A3BB-6E978453FEAF}" type="presOf" srcId="{25D908A6-DE19-42CA-B147-7251A4DDE2F8}" destId="{EEF2F34E-42C1-4F49-8E0B-481DBD63A531}" srcOrd="0" destOrd="0" presId="urn:microsoft.com/office/officeart/2018/2/layout/IconVerticalSolidList"/>
    <dgm:cxn modelId="{B57DC742-4412-4643-830A-DE47D00DC475}" type="presOf" srcId="{FFF73BAE-A77F-48C4-8B40-777C454B393C}" destId="{8CFC682D-4E67-482B-83F0-7E397BCD863B}" srcOrd="0" destOrd="0" presId="urn:microsoft.com/office/officeart/2018/2/layout/IconVerticalSolidList"/>
    <dgm:cxn modelId="{A1D92E92-1680-4AB7-8D0B-E3F28F8BDE95}" type="presOf" srcId="{F2D9002F-134D-4FA5-B3AC-E9589B8D1C2A}" destId="{C9DB27F8-ED72-45DB-B5C2-3F04D9376878}" srcOrd="0" destOrd="0" presId="urn:microsoft.com/office/officeart/2018/2/layout/IconVerticalSolidList"/>
    <dgm:cxn modelId="{25B64EA2-0322-444D-9764-C1DCB1D29F6E}" srcId="{FFF73BAE-A77F-48C4-8B40-777C454B393C}" destId="{F2D9002F-134D-4FA5-B3AC-E9589B8D1C2A}" srcOrd="1" destOrd="0" parTransId="{F23F5D11-C488-4BE1-8D09-47D80E2E8DD8}" sibTransId="{45AF3491-6929-4CA1-BCC9-A9B444CB85F9}"/>
    <dgm:cxn modelId="{1A7C37B4-3AE9-4913-988E-52783BE6BDB7}" srcId="{FFF73BAE-A77F-48C4-8B40-777C454B393C}" destId="{25D908A6-DE19-42CA-B147-7251A4DDE2F8}" srcOrd="0" destOrd="0" parTransId="{941C923F-3FF5-4FA5-8128-BAE10A1F62B7}" sibTransId="{87CA0B6D-DBCD-44F2-B2A0-10151053091B}"/>
    <dgm:cxn modelId="{F957638D-DD05-4E8D-BA25-D95DCF919853}" type="presParOf" srcId="{8CFC682D-4E67-482B-83F0-7E397BCD863B}" destId="{F6B941F4-730C-41E5-92DF-28BD915767FF}" srcOrd="0" destOrd="0" presId="urn:microsoft.com/office/officeart/2018/2/layout/IconVerticalSolidList"/>
    <dgm:cxn modelId="{5C5C9A2C-3D1A-4A35-A561-0AD8D001E889}" type="presParOf" srcId="{F6B941F4-730C-41E5-92DF-28BD915767FF}" destId="{7526AB95-E289-4D9B-8B48-CA9A150851C0}" srcOrd="0" destOrd="0" presId="urn:microsoft.com/office/officeart/2018/2/layout/IconVerticalSolidList"/>
    <dgm:cxn modelId="{F131D62D-96BC-4692-A0A5-12DC79441D6F}" type="presParOf" srcId="{F6B941F4-730C-41E5-92DF-28BD915767FF}" destId="{012A9A53-816B-44D7-B5B7-BE2CA7D46E01}" srcOrd="1" destOrd="0" presId="urn:microsoft.com/office/officeart/2018/2/layout/IconVerticalSolidList"/>
    <dgm:cxn modelId="{1ACA89E7-8755-40DB-B87D-31A68B4F3E41}" type="presParOf" srcId="{F6B941F4-730C-41E5-92DF-28BD915767FF}" destId="{244BC91A-D386-43D7-9C5D-6CAD1BD793E3}" srcOrd="2" destOrd="0" presId="urn:microsoft.com/office/officeart/2018/2/layout/IconVerticalSolidList"/>
    <dgm:cxn modelId="{4B8614C0-13E3-4883-A776-2C71DAC397FF}" type="presParOf" srcId="{F6B941F4-730C-41E5-92DF-28BD915767FF}" destId="{EEF2F34E-42C1-4F49-8E0B-481DBD63A531}" srcOrd="3" destOrd="0" presId="urn:microsoft.com/office/officeart/2018/2/layout/IconVerticalSolidList"/>
    <dgm:cxn modelId="{08ADB470-7BCD-4D93-BC7C-CCF50530C7E8}" type="presParOf" srcId="{8CFC682D-4E67-482B-83F0-7E397BCD863B}" destId="{C9FD6F1B-907D-4DDC-9C79-15E534EB9B39}" srcOrd="1" destOrd="0" presId="urn:microsoft.com/office/officeart/2018/2/layout/IconVerticalSolidList"/>
    <dgm:cxn modelId="{4812E925-919D-4B9E-A1C6-DF8058F91AE7}" type="presParOf" srcId="{8CFC682D-4E67-482B-83F0-7E397BCD863B}" destId="{61FC4475-26BA-4417-B367-C3E839063AAA}" srcOrd="2" destOrd="0" presId="urn:microsoft.com/office/officeart/2018/2/layout/IconVerticalSolidList"/>
    <dgm:cxn modelId="{73C12658-74D2-4245-945F-D764AD336C97}" type="presParOf" srcId="{61FC4475-26BA-4417-B367-C3E839063AAA}" destId="{3F271BF7-DA2B-4F0E-A209-9CDB7404D0B9}" srcOrd="0" destOrd="0" presId="urn:microsoft.com/office/officeart/2018/2/layout/IconVerticalSolidList"/>
    <dgm:cxn modelId="{FA7706CD-58CC-43AD-8A69-E086FFC4FF6D}" type="presParOf" srcId="{61FC4475-26BA-4417-B367-C3E839063AAA}" destId="{1EDABAA1-D326-4B9D-BFD3-9BDECE6DAD89}" srcOrd="1" destOrd="0" presId="urn:microsoft.com/office/officeart/2018/2/layout/IconVerticalSolidList"/>
    <dgm:cxn modelId="{A5AC7242-A14A-400D-93F9-0C11055E7493}" type="presParOf" srcId="{61FC4475-26BA-4417-B367-C3E839063AAA}" destId="{548D16D1-622F-4056-BEA9-A7627E15B4E7}" srcOrd="2" destOrd="0" presId="urn:microsoft.com/office/officeart/2018/2/layout/IconVerticalSolidList"/>
    <dgm:cxn modelId="{83780F93-95A9-44A3-98F4-EEAC09524CF3}" type="presParOf" srcId="{61FC4475-26BA-4417-B367-C3E839063AAA}" destId="{C9DB27F8-ED72-45DB-B5C2-3F04D93768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C5FFB-C3E9-4E7C-B606-6970FC52A0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EDB3B5-53A9-4164-9DFF-0949518D13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</a:t>
          </a:r>
        </a:p>
      </dgm:t>
    </dgm:pt>
    <dgm:pt modelId="{CCD5A708-3AD1-49ED-A1D9-8491DED07CD2}" type="parTrans" cxnId="{FF569235-FEF6-4B64-A3FA-3EDD82BD4F24}">
      <dgm:prSet/>
      <dgm:spPr/>
      <dgm:t>
        <a:bodyPr/>
        <a:lstStyle/>
        <a:p>
          <a:endParaRPr lang="en-US"/>
        </a:p>
      </dgm:t>
    </dgm:pt>
    <dgm:pt modelId="{12CA409B-0A82-4B32-8301-288EB25400B7}" type="sibTrans" cxnId="{FF569235-FEF6-4B64-A3FA-3EDD82BD4F24}">
      <dgm:prSet/>
      <dgm:spPr/>
      <dgm:t>
        <a:bodyPr/>
        <a:lstStyle/>
        <a:p>
          <a:endParaRPr lang="en-US"/>
        </a:p>
      </dgm:t>
    </dgm:pt>
    <dgm:pt modelId="{DF331568-FFB3-4490-8390-5FF6231BD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Web</a:t>
          </a:r>
        </a:p>
      </dgm:t>
    </dgm:pt>
    <dgm:pt modelId="{121E825C-CF55-4BF1-907C-88D45AFAAC3D}" type="parTrans" cxnId="{D9EDD8C3-0522-48B7-8D72-EE31459E8A35}">
      <dgm:prSet/>
      <dgm:spPr/>
      <dgm:t>
        <a:bodyPr/>
        <a:lstStyle/>
        <a:p>
          <a:endParaRPr lang="en-US"/>
        </a:p>
      </dgm:t>
    </dgm:pt>
    <dgm:pt modelId="{1525A793-F774-4985-B845-B131AED62C7C}" type="sibTrans" cxnId="{D9EDD8C3-0522-48B7-8D72-EE31459E8A35}">
      <dgm:prSet/>
      <dgm:spPr/>
      <dgm:t>
        <a:bodyPr/>
        <a:lstStyle/>
        <a:p>
          <a:endParaRPr lang="en-US"/>
        </a:p>
      </dgm:t>
    </dgm:pt>
    <dgm:pt modelId="{B72107C6-116D-45E1-9896-5E42A47A7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Desktop</a:t>
          </a:r>
        </a:p>
      </dgm:t>
    </dgm:pt>
    <dgm:pt modelId="{64DF4766-B951-488C-B191-049941344995}" type="sibTrans" cxnId="{7FA04BC0-AEB9-46F7-9C7B-60A36A84AD66}">
      <dgm:prSet/>
      <dgm:spPr/>
      <dgm:t>
        <a:bodyPr/>
        <a:lstStyle/>
        <a:p>
          <a:endParaRPr lang="en-US"/>
        </a:p>
      </dgm:t>
    </dgm:pt>
    <dgm:pt modelId="{B016FDE8-D646-40A8-B214-DA1F8B336808}" type="parTrans" cxnId="{7FA04BC0-AEB9-46F7-9C7B-60A36A84AD66}">
      <dgm:prSet/>
      <dgm:spPr/>
      <dgm:t>
        <a:bodyPr/>
        <a:lstStyle/>
        <a:p>
          <a:endParaRPr lang="en-US"/>
        </a:p>
      </dgm:t>
    </dgm:pt>
    <dgm:pt modelId="{811BCFE0-0BF7-4121-AF6D-19FE2E6104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Hardware</a:t>
          </a:r>
        </a:p>
      </dgm:t>
    </dgm:pt>
    <dgm:pt modelId="{E16752C5-CB4C-419D-9660-0AD6D87DF3D2}" type="sibTrans" cxnId="{10DACBF3-F7FF-4F83-904A-AC1316881E3C}">
      <dgm:prSet/>
      <dgm:spPr/>
      <dgm:t>
        <a:bodyPr/>
        <a:lstStyle/>
        <a:p>
          <a:endParaRPr lang="en-US"/>
        </a:p>
      </dgm:t>
    </dgm:pt>
    <dgm:pt modelId="{55C54F82-C6E0-4949-8C18-4BBCA45AD4D3}" type="parTrans" cxnId="{10DACBF3-F7FF-4F83-904A-AC1316881E3C}">
      <dgm:prSet/>
      <dgm:spPr/>
      <dgm:t>
        <a:bodyPr/>
        <a:lstStyle/>
        <a:p>
          <a:endParaRPr lang="en-US"/>
        </a:p>
      </dgm:t>
    </dgm:pt>
    <dgm:pt modelId="{5F434C5E-51AA-460D-B254-790672921EB4}" type="pres">
      <dgm:prSet presAssocID="{67BC5FFB-C3E9-4E7C-B606-6970FC52A0F5}" presName="root" presStyleCnt="0">
        <dgm:presLayoutVars>
          <dgm:dir/>
          <dgm:resizeHandles val="exact"/>
        </dgm:presLayoutVars>
      </dgm:prSet>
      <dgm:spPr/>
    </dgm:pt>
    <dgm:pt modelId="{4420A9CF-D42C-4A04-A9E6-FBD65DB70543}" type="pres">
      <dgm:prSet presAssocID="{B72107C6-116D-45E1-9896-5E42A47A7D6C}" presName="compNode" presStyleCnt="0"/>
      <dgm:spPr/>
    </dgm:pt>
    <dgm:pt modelId="{0CB8ED41-549A-4DA6-88FB-7D27D6B0AB1E}" type="pres">
      <dgm:prSet presAssocID="{B72107C6-116D-45E1-9896-5E42A47A7D6C}" presName="bgRect" presStyleLbl="bgShp" presStyleIdx="0" presStyleCnt="4"/>
      <dgm:spPr/>
    </dgm:pt>
    <dgm:pt modelId="{6E1654A9-F281-4110-AF0D-B262A970F669}" type="pres">
      <dgm:prSet presAssocID="{B72107C6-116D-45E1-9896-5E42A47A7D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0CDF098-10E7-45A8-B3EE-8DD10CF192D1}" type="pres">
      <dgm:prSet presAssocID="{B72107C6-116D-45E1-9896-5E42A47A7D6C}" presName="spaceRect" presStyleCnt="0"/>
      <dgm:spPr/>
    </dgm:pt>
    <dgm:pt modelId="{E4B1D45D-8950-4206-9780-3CE6231A21DA}" type="pres">
      <dgm:prSet presAssocID="{B72107C6-116D-45E1-9896-5E42A47A7D6C}" presName="parTx" presStyleLbl="revTx" presStyleIdx="0" presStyleCnt="4">
        <dgm:presLayoutVars>
          <dgm:chMax val="0"/>
          <dgm:chPref val="0"/>
        </dgm:presLayoutVars>
      </dgm:prSet>
      <dgm:spPr/>
    </dgm:pt>
    <dgm:pt modelId="{D741ACA1-7D0D-4685-90F1-9F6CCE3834AC}" type="pres">
      <dgm:prSet presAssocID="{64DF4766-B951-488C-B191-049941344995}" presName="sibTrans" presStyleCnt="0"/>
      <dgm:spPr/>
    </dgm:pt>
    <dgm:pt modelId="{E0D3109C-A96A-4348-AAB0-CFDAA4FCEEE9}" type="pres">
      <dgm:prSet presAssocID="{07EDB3B5-53A9-4164-9DFF-0949518D1373}" presName="compNode" presStyleCnt="0"/>
      <dgm:spPr/>
    </dgm:pt>
    <dgm:pt modelId="{AA4C2242-0017-49C9-B42E-DB61E3599791}" type="pres">
      <dgm:prSet presAssocID="{07EDB3B5-53A9-4164-9DFF-0949518D1373}" presName="bgRect" presStyleLbl="bgShp" presStyleIdx="1" presStyleCnt="4"/>
      <dgm:spPr/>
    </dgm:pt>
    <dgm:pt modelId="{DF7EF454-850F-483F-9B1E-A78BD8BEEC22}" type="pres">
      <dgm:prSet presAssocID="{07EDB3B5-53A9-4164-9DFF-0949518D13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24EB05B-6858-42C6-9448-69205E99DCD2}" type="pres">
      <dgm:prSet presAssocID="{07EDB3B5-53A9-4164-9DFF-0949518D1373}" presName="spaceRect" presStyleCnt="0"/>
      <dgm:spPr/>
    </dgm:pt>
    <dgm:pt modelId="{991ACE8C-9CD1-4A76-A56D-DE38227B4F7A}" type="pres">
      <dgm:prSet presAssocID="{07EDB3B5-53A9-4164-9DFF-0949518D1373}" presName="parTx" presStyleLbl="revTx" presStyleIdx="1" presStyleCnt="4">
        <dgm:presLayoutVars>
          <dgm:chMax val="0"/>
          <dgm:chPref val="0"/>
        </dgm:presLayoutVars>
      </dgm:prSet>
      <dgm:spPr/>
    </dgm:pt>
    <dgm:pt modelId="{4732C40C-9D7E-4F14-8813-6D967CB70A8B}" type="pres">
      <dgm:prSet presAssocID="{12CA409B-0A82-4B32-8301-288EB25400B7}" presName="sibTrans" presStyleCnt="0"/>
      <dgm:spPr/>
    </dgm:pt>
    <dgm:pt modelId="{32F4C6BF-7F25-4F68-80D5-C3128661BA2C}" type="pres">
      <dgm:prSet presAssocID="{DF331568-FFB3-4490-8390-5FF6231BD938}" presName="compNode" presStyleCnt="0"/>
      <dgm:spPr/>
    </dgm:pt>
    <dgm:pt modelId="{DAEF9A63-38DE-457F-99FC-C0C914D4FF9C}" type="pres">
      <dgm:prSet presAssocID="{DF331568-FFB3-4490-8390-5FF6231BD938}" presName="bgRect" presStyleLbl="bgShp" presStyleIdx="2" presStyleCnt="4"/>
      <dgm:spPr/>
    </dgm:pt>
    <dgm:pt modelId="{C68292CA-6E03-4591-9DCB-DA5D211D305B}" type="pres">
      <dgm:prSet presAssocID="{DF331568-FFB3-4490-8390-5FF6231BD9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2A49154-86E4-435E-865E-7F6D24A84872}" type="pres">
      <dgm:prSet presAssocID="{DF331568-FFB3-4490-8390-5FF6231BD938}" presName="spaceRect" presStyleCnt="0"/>
      <dgm:spPr/>
    </dgm:pt>
    <dgm:pt modelId="{2B080677-637E-4C58-9373-F674A8C9C2A1}" type="pres">
      <dgm:prSet presAssocID="{DF331568-FFB3-4490-8390-5FF6231BD938}" presName="parTx" presStyleLbl="revTx" presStyleIdx="2" presStyleCnt="4">
        <dgm:presLayoutVars>
          <dgm:chMax val="0"/>
          <dgm:chPref val="0"/>
        </dgm:presLayoutVars>
      </dgm:prSet>
      <dgm:spPr/>
    </dgm:pt>
    <dgm:pt modelId="{510EB276-801C-4B71-A9DC-323BF8C282A5}" type="pres">
      <dgm:prSet presAssocID="{1525A793-F774-4985-B845-B131AED62C7C}" presName="sibTrans" presStyleCnt="0"/>
      <dgm:spPr/>
    </dgm:pt>
    <dgm:pt modelId="{063592FA-FA8D-437A-B8A9-F050EB982BE1}" type="pres">
      <dgm:prSet presAssocID="{811BCFE0-0BF7-4121-AF6D-19FE2E61046C}" presName="compNode" presStyleCnt="0"/>
      <dgm:spPr/>
    </dgm:pt>
    <dgm:pt modelId="{687BDD1C-097A-4AE1-8085-AB1489F3F9EB}" type="pres">
      <dgm:prSet presAssocID="{811BCFE0-0BF7-4121-AF6D-19FE2E61046C}" presName="bgRect" presStyleLbl="bgShp" presStyleIdx="3" presStyleCnt="4"/>
      <dgm:spPr/>
    </dgm:pt>
    <dgm:pt modelId="{85DC1FB8-B5B4-4975-B83F-F3550A5C00B1}" type="pres">
      <dgm:prSet presAssocID="{811BCFE0-0BF7-4121-AF6D-19FE2E6104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0595824-BBC4-4ECA-81D3-67C37AE9B1F1}" type="pres">
      <dgm:prSet presAssocID="{811BCFE0-0BF7-4121-AF6D-19FE2E61046C}" presName="spaceRect" presStyleCnt="0"/>
      <dgm:spPr/>
    </dgm:pt>
    <dgm:pt modelId="{66E07D71-E1E6-40FA-818B-1F9E9652AED6}" type="pres">
      <dgm:prSet presAssocID="{811BCFE0-0BF7-4121-AF6D-19FE2E6104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569235-FEF6-4B64-A3FA-3EDD82BD4F24}" srcId="{67BC5FFB-C3E9-4E7C-B606-6970FC52A0F5}" destId="{07EDB3B5-53A9-4164-9DFF-0949518D1373}" srcOrd="1" destOrd="0" parTransId="{CCD5A708-3AD1-49ED-A1D9-8491DED07CD2}" sibTransId="{12CA409B-0A82-4B32-8301-288EB25400B7}"/>
    <dgm:cxn modelId="{6DB80B47-62F5-4D91-9325-60697485523E}" type="presOf" srcId="{67BC5FFB-C3E9-4E7C-B606-6970FC52A0F5}" destId="{5F434C5E-51AA-460D-B254-790672921EB4}" srcOrd="0" destOrd="0" presId="urn:microsoft.com/office/officeart/2018/2/layout/IconVerticalSolidList"/>
    <dgm:cxn modelId="{CA7BE779-FEEB-4CAF-A8E2-1507425F28F6}" type="presOf" srcId="{DF331568-FFB3-4490-8390-5FF6231BD938}" destId="{2B080677-637E-4C58-9373-F674A8C9C2A1}" srcOrd="0" destOrd="0" presId="urn:microsoft.com/office/officeart/2018/2/layout/IconVerticalSolidList"/>
    <dgm:cxn modelId="{0E24A781-7C24-424C-953D-C94EB4217A3A}" type="presOf" srcId="{811BCFE0-0BF7-4121-AF6D-19FE2E61046C}" destId="{66E07D71-E1E6-40FA-818B-1F9E9652AED6}" srcOrd="0" destOrd="0" presId="urn:microsoft.com/office/officeart/2018/2/layout/IconVerticalSolidList"/>
    <dgm:cxn modelId="{73B68088-AC21-4E2D-8774-433C33D0FFC0}" type="presOf" srcId="{B72107C6-116D-45E1-9896-5E42A47A7D6C}" destId="{E4B1D45D-8950-4206-9780-3CE6231A21DA}" srcOrd="0" destOrd="0" presId="urn:microsoft.com/office/officeart/2018/2/layout/IconVerticalSolidList"/>
    <dgm:cxn modelId="{7FA04BC0-AEB9-46F7-9C7B-60A36A84AD66}" srcId="{67BC5FFB-C3E9-4E7C-B606-6970FC52A0F5}" destId="{B72107C6-116D-45E1-9896-5E42A47A7D6C}" srcOrd="0" destOrd="0" parTransId="{B016FDE8-D646-40A8-B214-DA1F8B336808}" sibTransId="{64DF4766-B951-488C-B191-049941344995}"/>
    <dgm:cxn modelId="{D9EDD8C3-0522-48B7-8D72-EE31459E8A35}" srcId="{67BC5FFB-C3E9-4E7C-B606-6970FC52A0F5}" destId="{DF331568-FFB3-4490-8390-5FF6231BD938}" srcOrd="2" destOrd="0" parTransId="{121E825C-CF55-4BF1-907C-88D45AFAAC3D}" sibTransId="{1525A793-F774-4985-B845-B131AED62C7C}"/>
    <dgm:cxn modelId="{698CE7D8-D794-4E98-9EE8-951377A92413}" type="presOf" srcId="{07EDB3B5-53A9-4164-9DFF-0949518D1373}" destId="{991ACE8C-9CD1-4A76-A56D-DE38227B4F7A}" srcOrd="0" destOrd="0" presId="urn:microsoft.com/office/officeart/2018/2/layout/IconVerticalSolidList"/>
    <dgm:cxn modelId="{10DACBF3-F7FF-4F83-904A-AC1316881E3C}" srcId="{67BC5FFB-C3E9-4E7C-B606-6970FC52A0F5}" destId="{811BCFE0-0BF7-4121-AF6D-19FE2E61046C}" srcOrd="3" destOrd="0" parTransId="{55C54F82-C6E0-4949-8C18-4BBCA45AD4D3}" sibTransId="{E16752C5-CB4C-419D-9660-0AD6D87DF3D2}"/>
    <dgm:cxn modelId="{61C212AD-5DD2-4960-8307-D857A8159A17}" type="presParOf" srcId="{5F434C5E-51AA-460D-B254-790672921EB4}" destId="{4420A9CF-D42C-4A04-A9E6-FBD65DB70543}" srcOrd="0" destOrd="0" presId="urn:microsoft.com/office/officeart/2018/2/layout/IconVerticalSolidList"/>
    <dgm:cxn modelId="{C1C8E00E-4EC1-47F1-A041-0AB35684AC93}" type="presParOf" srcId="{4420A9CF-D42C-4A04-A9E6-FBD65DB70543}" destId="{0CB8ED41-549A-4DA6-88FB-7D27D6B0AB1E}" srcOrd="0" destOrd="0" presId="urn:microsoft.com/office/officeart/2018/2/layout/IconVerticalSolidList"/>
    <dgm:cxn modelId="{39568900-B7DD-4382-8824-4AEA44197060}" type="presParOf" srcId="{4420A9CF-D42C-4A04-A9E6-FBD65DB70543}" destId="{6E1654A9-F281-4110-AF0D-B262A970F669}" srcOrd="1" destOrd="0" presId="urn:microsoft.com/office/officeart/2018/2/layout/IconVerticalSolidList"/>
    <dgm:cxn modelId="{014073FE-C608-447E-895D-ECFC275D1EE7}" type="presParOf" srcId="{4420A9CF-D42C-4A04-A9E6-FBD65DB70543}" destId="{50CDF098-10E7-45A8-B3EE-8DD10CF192D1}" srcOrd="2" destOrd="0" presId="urn:microsoft.com/office/officeart/2018/2/layout/IconVerticalSolidList"/>
    <dgm:cxn modelId="{F53E2210-D3DC-49C2-8C74-21AECBB1D9F2}" type="presParOf" srcId="{4420A9CF-D42C-4A04-A9E6-FBD65DB70543}" destId="{E4B1D45D-8950-4206-9780-3CE6231A21DA}" srcOrd="3" destOrd="0" presId="urn:microsoft.com/office/officeart/2018/2/layout/IconVerticalSolidList"/>
    <dgm:cxn modelId="{102B4650-D246-4846-873A-9E689DE46EE9}" type="presParOf" srcId="{5F434C5E-51AA-460D-B254-790672921EB4}" destId="{D741ACA1-7D0D-4685-90F1-9F6CCE3834AC}" srcOrd="1" destOrd="0" presId="urn:microsoft.com/office/officeart/2018/2/layout/IconVerticalSolidList"/>
    <dgm:cxn modelId="{822B2B85-7DD0-46B5-81E2-67C6D75846DA}" type="presParOf" srcId="{5F434C5E-51AA-460D-B254-790672921EB4}" destId="{E0D3109C-A96A-4348-AAB0-CFDAA4FCEEE9}" srcOrd="2" destOrd="0" presId="urn:microsoft.com/office/officeart/2018/2/layout/IconVerticalSolidList"/>
    <dgm:cxn modelId="{4511B037-5A07-4D15-B5A7-6BF9C472F3DA}" type="presParOf" srcId="{E0D3109C-A96A-4348-AAB0-CFDAA4FCEEE9}" destId="{AA4C2242-0017-49C9-B42E-DB61E3599791}" srcOrd="0" destOrd="0" presId="urn:microsoft.com/office/officeart/2018/2/layout/IconVerticalSolidList"/>
    <dgm:cxn modelId="{A28B60DB-BCD0-44E3-A96F-42B54AE24598}" type="presParOf" srcId="{E0D3109C-A96A-4348-AAB0-CFDAA4FCEEE9}" destId="{DF7EF454-850F-483F-9B1E-A78BD8BEEC22}" srcOrd="1" destOrd="0" presId="urn:microsoft.com/office/officeart/2018/2/layout/IconVerticalSolidList"/>
    <dgm:cxn modelId="{DB01B7D9-1BFF-44A2-9BFE-AADDA60BB81C}" type="presParOf" srcId="{E0D3109C-A96A-4348-AAB0-CFDAA4FCEEE9}" destId="{424EB05B-6858-42C6-9448-69205E99DCD2}" srcOrd="2" destOrd="0" presId="urn:microsoft.com/office/officeart/2018/2/layout/IconVerticalSolidList"/>
    <dgm:cxn modelId="{DA92C366-FB54-4467-AC00-4E5CD21C1FB3}" type="presParOf" srcId="{E0D3109C-A96A-4348-AAB0-CFDAA4FCEEE9}" destId="{991ACE8C-9CD1-4A76-A56D-DE38227B4F7A}" srcOrd="3" destOrd="0" presId="urn:microsoft.com/office/officeart/2018/2/layout/IconVerticalSolidList"/>
    <dgm:cxn modelId="{19B09F2E-CCFA-4A32-A3EE-A7C86DAB5CF2}" type="presParOf" srcId="{5F434C5E-51AA-460D-B254-790672921EB4}" destId="{4732C40C-9D7E-4F14-8813-6D967CB70A8B}" srcOrd="3" destOrd="0" presId="urn:microsoft.com/office/officeart/2018/2/layout/IconVerticalSolidList"/>
    <dgm:cxn modelId="{FF90FB49-BDF0-4AD7-849B-CE2B3BA3A8B9}" type="presParOf" srcId="{5F434C5E-51AA-460D-B254-790672921EB4}" destId="{32F4C6BF-7F25-4F68-80D5-C3128661BA2C}" srcOrd="4" destOrd="0" presId="urn:microsoft.com/office/officeart/2018/2/layout/IconVerticalSolidList"/>
    <dgm:cxn modelId="{EC1145D2-A225-48C0-A167-C0CB00939AFA}" type="presParOf" srcId="{32F4C6BF-7F25-4F68-80D5-C3128661BA2C}" destId="{DAEF9A63-38DE-457F-99FC-C0C914D4FF9C}" srcOrd="0" destOrd="0" presId="urn:microsoft.com/office/officeart/2018/2/layout/IconVerticalSolidList"/>
    <dgm:cxn modelId="{B2090D3D-57B9-4734-ADA6-2D8653276FFB}" type="presParOf" srcId="{32F4C6BF-7F25-4F68-80D5-C3128661BA2C}" destId="{C68292CA-6E03-4591-9DCB-DA5D211D305B}" srcOrd="1" destOrd="0" presId="urn:microsoft.com/office/officeart/2018/2/layout/IconVerticalSolidList"/>
    <dgm:cxn modelId="{B1DB610D-4BDF-4A07-904D-5310E6483CAC}" type="presParOf" srcId="{32F4C6BF-7F25-4F68-80D5-C3128661BA2C}" destId="{22A49154-86E4-435E-865E-7F6D24A84872}" srcOrd="2" destOrd="0" presId="urn:microsoft.com/office/officeart/2018/2/layout/IconVerticalSolidList"/>
    <dgm:cxn modelId="{695F2BB4-ED8E-46D2-820C-E43889EE88AA}" type="presParOf" srcId="{32F4C6BF-7F25-4F68-80D5-C3128661BA2C}" destId="{2B080677-637E-4C58-9373-F674A8C9C2A1}" srcOrd="3" destOrd="0" presId="urn:microsoft.com/office/officeart/2018/2/layout/IconVerticalSolidList"/>
    <dgm:cxn modelId="{649A397A-AD53-4857-A8F5-AD8A3A53EDA5}" type="presParOf" srcId="{5F434C5E-51AA-460D-B254-790672921EB4}" destId="{510EB276-801C-4B71-A9DC-323BF8C282A5}" srcOrd="5" destOrd="0" presId="urn:microsoft.com/office/officeart/2018/2/layout/IconVerticalSolidList"/>
    <dgm:cxn modelId="{8464C8BE-91D0-41FA-BA47-4D060E2814C2}" type="presParOf" srcId="{5F434C5E-51AA-460D-B254-790672921EB4}" destId="{063592FA-FA8D-437A-B8A9-F050EB982BE1}" srcOrd="6" destOrd="0" presId="urn:microsoft.com/office/officeart/2018/2/layout/IconVerticalSolidList"/>
    <dgm:cxn modelId="{4D6226BE-99DF-43E2-8CD4-B02FB1163724}" type="presParOf" srcId="{063592FA-FA8D-437A-B8A9-F050EB982BE1}" destId="{687BDD1C-097A-4AE1-8085-AB1489F3F9EB}" srcOrd="0" destOrd="0" presId="urn:microsoft.com/office/officeart/2018/2/layout/IconVerticalSolidList"/>
    <dgm:cxn modelId="{B332942B-C041-4616-8C1F-B828826AC54C}" type="presParOf" srcId="{063592FA-FA8D-437A-B8A9-F050EB982BE1}" destId="{85DC1FB8-B5B4-4975-B83F-F3550A5C00B1}" srcOrd="1" destOrd="0" presId="urn:microsoft.com/office/officeart/2018/2/layout/IconVerticalSolidList"/>
    <dgm:cxn modelId="{0237B7F5-048A-4D69-820E-24407820258E}" type="presParOf" srcId="{063592FA-FA8D-437A-B8A9-F050EB982BE1}" destId="{50595824-BBC4-4ECA-81D3-67C37AE9B1F1}" srcOrd="2" destOrd="0" presId="urn:microsoft.com/office/officeart/2018/2/layout/IconVerticalSolidList"/>
    <dgm:cxn modelId="{E564063C-050C-434F-B9EA-6AD6B4D1CB2C}" type="presParOf" srcId="{063592FA-FA8D-437A-B8A9-F050EB982BE1}" destId="{66E07D71-E1E6-40FA-818B-1F9E9652AE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62BFA-8331-4D0F-A02C-889A341E1F5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BB9A15-9D7E-427E-BB46-C0E1D53733AC}">
      <dgm:prSet/>
      <dgm:spPr/>
      <dgm:t>
        <a:bodyPr/>
        <a:lstStyle/>
        <a:p>
          <a:r>
            <a:rPr lang="en-US" dirty="0"/>
            <a:t>No longer use </a:t>
          </a:r>
          <a:r>
            <a:rPr lang="en-US"/>
            <a:t>Metamask</a:t>
          </a:r>
          <a:endParaRPr lang="en-US" dirty="0"/>
        </a:p>
      </dgm:t>
    </dgm:pt>
    <dgm:pt modelId="{3E4F0C95-A402-4939-9594-8AE0C3674A64}" type="parTrans" cxnId="{A03A547D-8805-464B-899A-05A4D1F0085C}">
      <dgm:prSet/>
      <dgm:spPr/>
      <dgm:t>
        <a:bodyPr/>
        <a:lstStyle/>
        <a:p>
          <a:endParaRPr lang="en-US"/>
        </a:p>
      </dgm:t>
    </dgm:pt>
    <dgm:pt modelId="{9AFE5EDE-CF54-448C-8010-E2007E6CE13C}" type="sibTrans" cxnId="{A03A547D-8805-464B-899A-05A4D1F0085C}">
      <dgm:prSet/>
      <dgm:spPr/>
      <dgm:t>
        <a:bodyPr/>
        <a:lstStyle/>
        <a:p>
          <a:endParaRPr lang="en-US"/>
        </a:p>
      </dgm:t>
    </dgm:pt>
    <dgm:pt modelId="{B80DACF6-7740-4830-B861-6A3CE08C5709}">
      <dgm:prSet/>
      <dgm:spPr/>
      <dgm:t>
        <a:bodyPr/>
        <a:lstStyle/>
        <a:p>
          <a:r>
            <a:rPr lang="en-US"/>
            <a:t>Mine to an Exchange (requires MFA)</a:t>
          </a:r>
        </a:p>
      </dgm:t>
    </dgm:pt>
    <dgm:pt modelId="{54CBE545-DE58-47B8-BFFC-043F63718F68}" type="parTrans" cxnId="{A1F5874E-422F-40C2-AED3-F2FF75BF00F7}">
      <dgm:prSet/>
      <dgm:spPr/>
      <dgm:t>
        <a:bodyPr/>
        <a:lstStyle/>
        <a:p>
          <a:endParaRPr lang="en-US"/>
        </a:p>
      </dgm:t>
    </dgm:pt>
    <dgm:pt modelId="{2276E112-B56A-4AEB-A4DF-C491A9D52946}" type="sibTrans" cxnId="{A1F5874E-422F-40C2-AED3-F2FF75BF00F7}">
      <dgm:prSet/>
      <dgm:spPr/>
      <dgm:t>
        <a:bodyPr/>
        <a:lstStyle/>
        <a:p>
          <a:endParaRPr lang="en-US"/>
        </a:p>
      </dgm:t>
    </dgm:pt>
    <dgm:pt modelId="{BD7FE8B5-DE13-41BE-B5EA-9F2D0E31B3AD}">
      <dgm:prSet/>
      <dgm:spPr/>
      <dgm:t>
        <a:bodyPr/>
        <a:lstStyle/>
        <a:p>
          <a:r>
            <a:rPr lang="en-US"/>
            <a:t>Transfer funds from Exchange to Hardware wallet</a:t>
          </a:r>
        </a:p>
      </dgm:t>
    </dgm:pt>
    <dgm:pt modelId="{4F2EBF86-171D-455E-9128-FB223CF41B95}" type="parTrans" cxnId="{6543DE94-E4B9-4859-84D5-1F0676FC547C}">
      <dgm:prSet/>
      <dgm:spPr/>
      <dgm:t>
        <a:bodyPr/>
        <a:lstStyle/>
        <a:p>
          <a:endParaRPr lang="en-US"/>
        </a:p>
      </dgm:t>
    </dgm:pt>
    <dgm:pt modelId="{47C117A8-3FC4-4588-8BCD-D9CCF8373C17}" type="sibTrans" cxnId="{6543DE94-E4B9-4859-84D5-1F0676FC547C}">
      <dgm:prSet/>
      <dgm:spPr/>
      <dgm:t>
        <a:bodyPr/>
        <a:lstStyle/>
        <a:p>
          <a:endParaRPr lang="en-US"/>
        </a:p>
      </dgm:t>
    </dgm:pt>
    <dgm:pt modelId="{ECB83488-F67E-4890-86A1-032C3FDAD787}" type="pres">
      <dgm:prSet presAssocID="{0AF62BFA-8331-4D0F-A02C-889A341E1F50}" presName="linear" presStyleCnt="0">
        <dgm:presLayoutVars>
          <dgm:animLvl val="lvl"/>
          <dgm:resizeHandles val="exact"/>
        </dgm:presLayoutVars>
      </dgm:prSet>
      <dgm:spPr/>
    </dgm:pt>
    <dgm:pt modelId="{3E23A83A-3886-464E-8E30-1746EEF65DFC}" type="pres">
      <dgm:prSet presAssocID="{7CBB9A15-9D7E-427E-BB46-C0E1D53733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0CF5A7-435E-405B-9367-A126BADE70B7}" type="pres">
      <dgm:prSet presAssocID="{9AFE5EDE-CF54-448C-8010-E2007E6CE13C}" presName="spacer" presStyleCnt="0"/>
      <dgm:spPr/>
    </dgm:pt>
    <dgm:pt modelId="{40A98390-F2CE-4E47-AA31-A7FCA94AEB40}" type="pres">
      <dgm:prSet presAssocID="{B80DACF6-7740-4830-B861-6A3CE08C57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72B135-F844-447C-AF50-66D6F3354ABA}" type="pres">
      <dgm:prSet presAssocID="{2276E112-B56A-4AEB-A4DF-C491A9D52946}" presName="spacer" presStyleCnt="0"/>
      <dgm:spPr/>
    </dgm:pt>
    <dgm:pt modelId="{FBF6037C-AC97-49D9-85C1-2CAFDE6DBF57}" type="pres">
      <dgm:prSet presAssocID="{BD7FE8B5-DE13-41BE-B5EA-9F2D0E31B3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18504A-295F-436E-882A-612F07A47F88}" type="presOf" srcId="{7CBB9A15-9D7E-427E-BB46-C0E1D53733AC}" destId="{3E23A83A-3886-464E-8E30-1746EEF65DFC}" srcOrd="0" destOrd="0" presId="urn:microsoft.com/office/officeart/2005/8/layout/vList2"/>
    <dgm:cxn modelId="{A1F5874E-422F-40C2-AED3-F2FF75BF00F7}" srcId="{0AF62BFA-8331-4D0F-A02C-889A341E1F50}" destId="{B80DACF6-7740-4830-B861-6A3CE08C5709}" srcOrd="1" destOrd="0" parTransId="{54CBE545-DE58-47B8-BFFC-043F63718F68}" sibTransId="{2276E112-B56A-4AEB-A4DF-C491A9D52946}"/>
    <dgm:cxn modelId="{A03A547D-8805-464B-899A-05A4D1F0085C}" srcId="{0AF62BFA-8331-4D0F-A02C-889A341E1F50}" destId="{7CBB9A15-9D7E-427E-BB46-C0E1D53733AC}" srcOrd="0" destOrd="0" parTransId="{3E4F0C95-A402-4939-9594-8AE0C3674A64}" sibTransId="{9AFE5EDE-CF54-448C-8010-E2007E6CE13C}"/>
    <dgm:cxn modelId="{6543DE94-E4B9-4859-84D5-1F0676FC547C}" srcId="{0AF62BFA-8331-4D0F-A02C-889A341E1F50}" destId="{BD7FE8B5-DE13-41BE-B5EA-9F2D0E31B3AD}" srcOrd="2" destOrd="0" parTransId="{4F2EBF86-171D-455E-9128-FB223CF41B95}" sibTransId="{47C117A8-3FC4-4588-8BCD-D9CCF8373C17}"/>
    <dgm:cxn modelId="{B47B26A1-7687-4C9E-9A3F-761AF7A2C935}" type="presOf" srcId="{B80DACF6-7740-4830-B861-6A3CE08C5709}" destId="{40A98390-F2CE-4E47-AA31-A7FCA94AEB40}" srcOrd="0" destOrd="0" presId="urn:microsoft.com/office/officeart/2005/8/layout/vList2"/>
    <dgm:cxn modelId="{1C742EA5-5C2C-4930-9214-F49EAC7ABDFB}" type="presOf" srcId="{BD7FE8B5-DE13-41BE-B5EA-9F2D0E31B3AD}" destId="{FBF6037C-AC97-49D9-85C1-2CAFDE6DBF57}" srcOrd="0" destOrd="0" presId="urn:microsoft.com/office/officeart/2005/8/layout/vList2"/>
    <dgm:cxn modelId="{D2EB28D2-6B44-4C0E-93ED-7FA1F120A6DF}" type="presOf" srcId="{0AF62BFA-8331-4D0F-A02C-889A341E1F50}" destId="{ECB83488-F67E-4890-86A1-032C3FDAD787}" srcOrd="0" destOrd="0" presId="urn:microsoft.com/office/officeart/2005/8/layout/vList2"/>
    <dgm:cxn modelId="{4BDBBAF4-C8DF-4B02-B64E-A468978E33D7}" type="presParOf" srcId="{ECB83488-F67E-4890-86A1-032C3FDAD787}" destId="{3E23A83A-3886-464E-8E30-1746EEF65DFC}" srcOrd="0" destOrd="0" presId="urn:microsoft.com/office/officeart/2005/8/layout/vList2"/>
    <dgm:cxn modelId="{AC98C523-AAFB-42B4-AAF4-CC176475EBDD}" type="presParOf" srcId="{ECB83488-F67E-4890-86A1-032C3FDAD787}" destId="{D30CF5A7-435E-405B-9367-A126BADE70B7}" srcOrd="1" destOrd="0" presId="urn:microsoft.com/office/officeart/2005/8/layout/vList2"/>
    <dgm:cxn modelId="{3BCEEB06-F215-444A-B64D-569DED64EE03}" type="presParOf" srcId="{ECB83488-F67E-4890-86A1-032C3FDAD787}" destId="{40A98390-F2CE-4E47-AA31-A7FCA94AEB40}" srcOrd="2" destOrd="0" presId="urn:microsoft.com/office/officeart/2005/8/layout/vList2"/>
    <dgm:cxn modelId="{8ED896FB-4D2E-43E2-830D-7E6B4651338A}" type="presParOf" srcId="{ECB83488-F67E-4890-86A1-032C3FDAD787}" destId="{9872B135-F844-447C-AF50-66D6F3354ABA}" srcOrd="3" destOrd="0" presId="urn:microsoft.com/office/officeart/2005/8/layout/vList2"/>
    <dgm:cxn modelId="{812E897A-0E28-4D58-B2F8-F55CD148D71C}" type="presParOf" srcId="{ECB83488-F67E-4890-86A1-032C3FDAD787}" destId="{FBF6037C-AC97-49D9-85C1-2CAFDE6DBF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AB95-E289-4D9B-8B48-CA9A150851C0}">
      <dsp:nvSpPr>
        <dsp:cNvPr id="0" name=""/>
        <dsp:cNvSpPr/>
      </dsp:nvSpPr>
      <dsp:spPr>
        <a:xfrm>
          <a:off x="0" y="898046"/>
          <a:ext cx="4513541" cy="1657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A9A53-816B-44D7-B5B7-BE2CA7D46E01}">
      <dsp:nvSpPr>
        <dsp:cNvPr id="0" name=""/>
        <dsp:cNvSpPr/>
      </dsp:nvSpPr>
      <dsp:spPr>
        <a:xfrm>
          <a:off x="501524" y="1271080"/>
          <a:ext cx="911862" cy="911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2F34E-42C1-4F49-8E0B-481DBD63A531}">
      <dsp:nvSpPr>
        <dsp:cNvPr id="0" name=""/>
        <dsp:cNvSpPr/>
      </dsp:nvSpPr>
      <dsp:spPr>
        <a:xfrm>
          <a:off x="1914910" y="898046"/>
          <a:ext cx="2598630" cy="1657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64" tIns="175464" rIns="175464" bIns="1754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Crypto Wallet address (public keys)</a:t>
          </a:r>
        </a:p>
      </dsp:txBody>
      <dsp:txXfrm>
        <a:off x="1914910" y="898046"/>
        <a:ext cx="2598630" cy="1657931"/>
      </dsp:txXfrm>
    </dsp:sp>
    <dsp:sp modelId="{3F271BF7-DA2B-4F0E-A209-9CDB7404D0B9}">
      <dsp:nvSpPr>
        <dsp:cNvPr id="0" name=""/>
        <dsp:cNvSpPr/>
      </dsp:nvSpPr>
      <dsp:spPr>
        <a:xfrm>
          <a:off x="0" y="2970459"/>
          <a:ext cx="4513541" cy="16579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BAA1-D326-4B9D-BFD3-9BDECE6DAD89}">
      <dsp:nvSpPr>
        <dsp:cNvPr id="0" name=""/>
        <dsp:cNvSpPr/>
      </dsp:nvSpPr>
      <dsp:spPr>
        <a:xfrm>
          <a:off x="501524" y="3343494"/>
          <a:ext cx="911862" cy="911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B27F8-ED72-45DB-B5C2-3F04D9376878}">
      <dsp:nvSpPr>
        <dsp:cNvPr id="0" name=""/>
        <dsp:cNvSpPr/>
      </dsp:nvSpPr>
      <dsp:spPr>
        <a:xfrm>
          <a:off x="1914910" y="2970459"/>
          <a:ext cx="2598630" cy="1657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64" tIns="175464" rIns="175464" bIns="1754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Private Keys (recovery phase)</a:t>
          </a:r>
        </a:p>
      </dsp:txBody>
      <dsp:txXfrm>
        <a:off x="1914910" y="2970459"/>
        <a:ext cx="2598630" cy="165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8ED41-549A-4DA6-88FB-7D27D6B0AB1E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654A9-F281-4110-AF0D-B262A970F669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D45D-8950-4206-9780-3CE6231A21DA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Desktop</a:t>
          </a:r>
        </a:p>
      </dsp:txBody>
      <dsp:txXfrm>
        <a:off x="1209819" y="2066"/>
        <a:ext cx="5418984" cy="1047462"/>
      </dsp:txXfrm>
    </dsp:sp>
    <dsp:sp modelId="{AA4C2242-0017-49C9-B42E-DB61E359979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F454-850F-483F-9B1E-A78BD8BEEC22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ACE8C-9CD1-4A76-A56D-DE38227B4F7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</a:t>
          </a:r>
        </a:p>
      </dsp:txBody>
      <dsp:txXfrm>
        <a:off x="1209819" y="1311395"/>
        <a:ext cx="5418984" cy="1047462"/>
      </dsp:txXfrm>
    </dsp:sp>
    <dsp:sp modelId="{DAEF9A63-38DE-457F-99FC-C0C914D4FF9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292CA-6E03-4591-9DCB-DA5D211D305B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0677-637E-4C58-9373-F674A8C9C2A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Web</a:t>
          </a:r>
        </a:p>
      </dsp:txBody>
      <dsp:txXfrm>
        <a:off x="1209819" y="2620723"/>
        <a:ext cx="5418984" cy="1047462"/>
      </dsp:txXfrm>
    </dsp:sp>
    <dsp:sp modelId="{687BDD1C-097A-4AE1-8085-AB1489F3F9E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1FB8-B5B4-4975-B83F-F3550A5C00B1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07D71-E1E6-40FA-818B-1F9E9652AED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Hardware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A83A-3886-464E-8E30-1746EEF65DFC}">
      <dsp:nvSpPr>
        <dsp:cNvPr id="0" name=""/>
        <dsp:cNvSpPr/>
      </dsp:nvSpPr>
      <dsp:spPr>
        <a:xfrm>
          <a:off x="0" y="272842"/>
          <a:ext cx="6628804" cy="14069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 longer use </a:t>
          </a:r>
          <a:r>
            <a:rPr lang="en-US" sz="3700" kern="1200"/>
            <a:t>Metamask</a:t>
          </a:r>
          <a:endParaRPr lang="en-US" sz="3700" kern="1200" dirty="0"/>
        </a:p>
      </dsp:txBody>
      <dsp:txXfrm>
        <a:off x="68680" y="341522"/>
        <a:ext cx="6491444" cy="1269565"/>
      </dsp:txXfrm>
    </dsp:sp>
    <dsp:sp modelId="{40A98390-F2CE-4E47-AA31-A7FCA94AEB40}">
      <dsp:nvSpPr>
        <dsp:cNvPr id="0" name=""/>
        <dsp:cNvSpPr/>
      </dsp:nvSpPr>
      <dsp:spPr>
        <a:xfrm>
          <a:off x="0" y="1786328"/>
          <a:ext cx="6628804" cy="14069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Mine to an Exchange (requires MFA)</a:t>
          </a:r>
        </a:p>
      </dsp:txBody>
      <dsp:txXfrm>
        <a:off x="68680" y="1855008"/>
        <a:ext cx="6491444" cy="1269565"/>
      </dsp:txXfrm>
    </dsp:sp>
    <dsp:sp modelId="{FBF6037C-AC97-49D9-85C1-2CAFDE6DBF57}">
      <dsp:nvSpPr>
        <dsp:cNvPr id="0" name=""/>
        <dsp:cNvSpPr/>
      </dsp:nvSpPr>
      <dsp:spPr>
        <a:xfrm>
          <a:off x="0" y="3299812"/>
          <a:ext cx="6628804" cy="14069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Transfer funds from Exchange to Hardware wallet</a:t>
          </a:r>
        </a:p>
      </dsp:txBody>
      <dsp:txXfrm>
        <a:off x="68680" y="3368492"/>
        <a:ext cx="6491444" cy="1269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97A1-DE6C-4929-9A2D-D1CC465136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45B9-A71E-4601-8583-B018B953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1/08/11/cryptocurrency-theft-hackers-steal-600-million-in-poly-network-hack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hacked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– run from your personal computer/laptop</a:t>
            </a:r>
          </a:p>
          <a:p>
            <a:r>
              <a:rPr lang="en-US" dirty="0"/>
              <a:t>Mobile – runs as apps on phone</a:t>
            </a:r>
          </a:p>
          <a:p>
            <a:r>
              <a:rPr lang="en-US" dirty="0"/>
              <a:t>Web – hosted on server from the internet</a:t>
            </a:r>
          </a:p>
          <a:p>
            <a:r>
              <a:rPr lang="en-US" dirty="0"/>
              <a:t>Hardware – on a device you physically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80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4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7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1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updates - Must connect to the internet to download the whole Blockchain each time one wants to make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Poly Network, a so-called decentralized finance or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yon"/>
              </a:rPr>
              <a:t>DeFi</a:t>
            </a:r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” project, was hit with a </a:t>
            </a:r>
            <a:r>
              <a:rPr lang="en-US" b="0" i="0" u="sng" dirty="0">
                <a:solidFill>
                  <a:srgbClr val="2077B6"/>
                </a:solidFill>
                <a:effectLst/>
                <a:latin typeface="Lyon"/>
                <a:hlinkClick r:id="rId3"/>
              </a:rPr>
              <a:t>major attack</a:t>
            </a:r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 last week which saw the hacker, or hackers, make off with more than $600 million worth of tokens.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- Freeze the funds from the hacker’s (Mr. White Hat ) account.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- Poly Network had offered a $500,000 “bug bounty” to send all of the money back.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Hacker returned the money. The hacker initially turned down the bounty offer. However, in a message embedded in a digital currency transaction Monday, the hacker said “I am considering taking the bounty as a bonus for public hackers if they can hack the Poly Network.”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yon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Lyon"/>
              </a:rPr>
              <a:t> Invite Mr. White Hat to be the Chief Security Advisor of Poly Network</a:t>
            </a:r>
            <a:endParaRPr lang="en-US" b="0" i="0" dirty="0">
              <a:solidFill>
                <a:srgbClr val="000000"/>
              </a:solidFill>
              <a:effectLst/>
              <a:latin typeface="Lyo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 wallet is a digital wallet used for storing, sending, receiving digital currencies.</a:t>
            </a:r>
          </a:p>
          <a:p>
            <a:r>
              <a:rPr lang="en-US" dirty="0"/>
              <a:t>Some examples (Bitcoin, Ethereum, Dogecoin)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Crypto are not actually store in a wallet, instead, only private and public keys</a:t>
            </a:r>
          </a:p>
          <a:p>
            <a:r>
              <a:rPr lang="en-US" dirty="0"/>
              <a:t>Crypto do not have any physical form and cannot be store the same way as money can. </a:t>
            </a:r>
          </a:p>
          <a:p>
            <a:r>
              <a:rPr lang="en-US" dirty="0"/>
              <a:t>All that determines that one owns a crypto are records stored by the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key = a special hexadecimal code that is only known by the owner and the wallet. Shows that one is the owner of a certain Public Key.</a:t>
            </a:r>
          </a:p>
          <a:p>
            <a:r>
              <a:rPr lang="en-US" dirty="0"/>
              <a:t>Public key = what is connected to the amount of crypto that one holds.</a:t>
            </a:r>
          </a:p>
          <a:p>
            <a:r>
              <a:rPr lang="en-US" dirty="0"/>
              <a:t>If a private key is stolen, that person can then import the address to a wallet and transfer it to another wallet.</a:t>
            </a:r>
          </a:p>
          <a:p>
            <a:r>
              <a:rPr lang="en-US" dirty="0"/>
              <a:t>Public key can easily be generated from the Private key. It is a hash of the private key.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can have very many wallets address. One can use a new address of for every transaction.</a:t>
            </a:r>
          </a:p>
          <a:p>
            <a:r>
              <a:rPr lang="en-US" dirty="0"/>
              <a:t>Raven coin, a new wallet address generated after each transaction.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Are platforms where one change from one crypto to another.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If Bitcoin owner see Bitcoin is not gaining value as fast as Ethereum, he can go to an exchange to convert Bitcoin to Ethereum.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Wallet is personal. Exchange is owned by another party.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Exchange owns the private keys. If the exchange were to disappear, the crypto you purchased is gone.</a:t>
            </a:r>
          </a:p>
          <a:p>
            <a:r>
              <a:rPr lang="en-US" dirty="0"/>
              <a:t>Crypto exchanges are not regulated.</a:t>
            </a:r>
          </a:p>
          <a:p>
            <a:r>
              <a:rPr lang="en-US" dirty="0"/>
              <a:t>If an exchange is hacked, the exchange is not required to compensate you.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https://www.yahoo.com/now/turkish-crypto-founder-flees-reported-141606649.html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45B9-A71E-4601-8583-B018B953F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4" cy="6866467"/>
            <a:chOff x="0" y="-8467"/>
            <a:chExt cx="12188824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1/08/17/poly-network-cryptocurrency-hack-la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hoo.com/now/turkish-crypto-founder-flees-reported-14160664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A9D47-7A14-4558-9A5B-1F9C1223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Crypto Wallet?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84D3-1AF6-40BF-A730-09ECA2DB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4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31CA-A837-4126-B644-7D20786D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Types of cryptocurrency wallets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C886AD-DFE0-449A-9E85-EFD8FAAA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055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35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Desktop Wallet (software)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Owns the private keys.</a:t>
            </a:r>
          </a:p>
          <a:p>
            <a:pPr lvl="1"/>
            <a:r>
              <a:rPr lang="en-US" dirty="0"/>
              <a:t>Restore wallet if required</a:t>
            </a:r>
          </a:p>
          <a:p>
            <a:pPr lvl="1"/>
            <a:r>
              <a:rPr lang="en-US" dirty="0"/>
              <a:t>Add additional security – antivirus, firewall, IPS, hard drive encryption</a:t>
            </a:r>
          </a:p>
          <a:p>
            <a:pPr lvl="1"/>
            <a:r>
              <a:rPr lang="en-US" dirty="0"/>
              <a:t>Option to disconnect from internet and stay offline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Cons</a:t>
            </a:r>
          </a:p>
          <a:p>
            <a:pPr lvl="1"/>
            <a:r>
              <a:rPr lang="en-US" dirty="0"/>
              <a:t>Defend against hackers from stealing private keys.</a:t>
            </a:r>
          </a:p>
          <a:p>
            <a:pPr lvl="1"/>
            <a:r>
              <a:rPr lang="en-US" dirty="0"/>
              <a:t>Cost of license for security products</a:t>
            </a:r>
          </a:p>
          <a:p>
            <a:pPr lvl="1"/>
            <a:r>
              <a:rPr lang="en-US" dirty="0"/>
              <a:t>Hard drive failures (back ups)</a:t>
            </a:r>
          </a:p>
          <a:p>
            <a:pPr lvl="1"/>
            <a:r>
              <a:rPr lang="en-US" dirty="0"/>
              <a:t>Blockchain updates</a:t>
            </a:r>
          </a:p>
          <a:p>
            <a:pPr lvl="1"/>
            <a:r>
              <a:rPr lang="en-US" dirty="0"/>
              <a:t>Must be on device to make transactions.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4C889-1D38-4A25-9110-A346649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Software applications downloaded and installed on a computer/laptop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9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Wallet (software)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232746" cy="3880772"/>
          </a:xfrm>
        </p:spPr>
        <p:txBody>
          <a:bodyPr/>
          <a:lstStyle/>
          <a:p>
            <a:r>
              <a:rPr lang="en-US" sz="2800" dirty="0"/>
              <a:t>Exodus</a:t>
            </a:r>
          </a:p>
          <a:p>
            <a:r>
              <a:rPr lang="en-US" sz="2800" dirty="0"/>
              <a:t>Copay</a:t>
            </a:r>
          </a:p>
          <a:p>
            <a:r>
              <a:rPr lang="en-US" sz="2800" dirty="0"/>
              <a:t>Armory Wallet</a:t>
            </a:r>
          </a:p>
          <a:p>
            <a:r>
              <a:rPr lang="en-US" sz="2800" dirty="0"/>
              <a:t>Electrum</a:t>
            </a:r>
          </a:p>
          <a:p>
            <a:r>
              <a:rPr lang="en-US" sz="2800" dirty="0" err="1"/>
              <a:t>Etherwall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1" name="Content Placeholder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9B084D4-60CE-4339-ADB5-2324A29B76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0080" y="1644257"/>
            <a:ext cx="7952615" cy="4604143"/>
          </a:xfrm>
        </p:spPr>
      </p:pic>
    </p:spTree>
    <p:extLst>
      <p:ext uri="{BB962C8B-B14F-4D97-AF65-F5344CB8AC3E}">
        <p14:creationId xmlns:p14="http://schemas.microsoft.com/office/powerpoint/2010/main" val="275905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Mobile Wallet (software)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Same as Desktop Wallet</a:t>
            </a:r>
          </a:p>
          <a:p>
            <a:pPr lvl="1"/>
            <a:r>
              <a:rPr lang="en-US" dirty="0"/>
              <a:t>Offers portability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Cons</a:t>
            </a:r>
          </a:p>
          <a:p>
            <a:pPr lvl="1"/>
            <a:r>
              <a:rPr lang="en-US" dirty="0"/>
              <a:t>Same as Desktop</a:t>
            </a:r>
          </a:p>
          <a:p>
            <a:pPr lvl="1"/>
            <a:r>
              <a:rPr lang="en-US" dirty="0"/>
              <a:t>Less security products available than Desktop products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4C889-1D38-4A25-9110-A346649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Software applications downloaded and installed on a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Wallet (software)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232746" cy="3880772"/>
          </a:xfrm>
        </p:spPr>
        <p:txBody>
          <a:bodyPr/>
          <a:lstStyle/>
          <a:p>
            <a:r>
              <a:rPr lang="en-US" sz="2800" dirty="0" err="1"/>
              <a:t>Coinomi</a:t>
            </a:r>
            <a:endParaRPr lang="en-US" sz="2800" dirty="0"/>
          </a:p>
          <a:p>
            <a:r>
              <a:rPr lang="en-US" sz="2800" dirty="0" err="1"/>
              <a:t>Enjin</a:t>
            </a:r>
            <a:endParaRPr lang="en-US" sz="2800" dirty="0"/>
          </a:p>
          <a:p>
            <a:r>
              <a:rPr lang="en-US" sz="2800" dirty="0"/>
              <a:t>Bread Wallet</a:t>
            </a:r>
          </a:p>
          <a:p>
            <a:r>
              <a:rPr lang="en-US" sz="2800" dirty="0"/>
              <a:t>Jaxx</a:t>
            </a:r>
          </a:p>
          <a:p>
            <a:r>
              <a:rPr lang="en-US" sz="2800" dirty="0" err="1"/>
              <a:t>imToken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A8E526-5CEC-4F06-AF74-31085A889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6837" y="258755"/>
            <a:ext cx="3362380" cy="6340490"/>
          </a:xfrm>
        </p:spPr>
      </p:pic>
    </p:spTree>
    <p:extLst>
      <p:ext uri="{BB962C8B-B14F-4D97-AF65-F5344CB8AC3E}">
        <p14:creationId xmlns:p14="http://schemas.microsoft.com/office/powerpoint/2010/main" val="100654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Web-based Wallet  (online)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Offers portability</a:t>
            </a:r>
          </a:p>
          <a:p>
            <a:pPr lvl="1"/>
            <a:r>
              <a:rPr lang="en-US" dirty="0"/>
              <a:t>Offers convenience of trading, sending, and receiving crypto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Cons</a:t>
            </a:r>
          </a:p>
          <a:p>
            <a:pPr lvl="1"/>
            <a:r>
              <a:rPr lang="en-US" dirty="0"/>
              <a:t>Security fears from many threats</a:t>
            </a:r>
          </a:p>
          <a:p>
            <a:pPr lvl="1"/>
            <a:r>
              <a:rPr lang="en-US" dirty="0"/>
              <a:t>Private keys own by third party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4C889-1D38-4A25-9110-A346649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Runs on web browsers. Exchange wallets.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3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Wallet (online)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232746" cy="3880772"/>
          </a:xfrm>
        </p:spPr>
        <p:txBody>
          <a:bodyPr/>
          <a:lstStyle/>
          <a:p>
            <a:r>
              <a:rPr lang="en-US" sz="2800" dirty="0" err="1"/>
              <a:t>GreenAddress</a:t>
            </a:r>
            <a:endParaRPr lang="en-US" sz="2800" dirty="0"/>
          </a:p>
          <a:p>
            <a:r>
              <a:rPr lang="en-US" sz="2800" dirty="0" err="1"/>
              <a:t>BitGo</a:t>
            </a:r>
            <a:endParaRPr lang="en-US" sz="2800" dirty="0"/>
          </a:p>
          <a:p>
            <a:r>
              <a:rPr lang="en-US" sz="2800" dirty="0"/>
              <a:t>Coinbase</a:t>
            </a:r>
          </a:p>
          <a:p>
            <a:r>
              <a:rPr lang="en-US" sz="2800" dirty="0" err="1"/>
              <a:t>Binance</a:t>
            </a:r>
            <a:endParaRPr lang="en-US" sz="2800" dirty="0"/>
          </a:p>
          <a:p>
            <a:r>
              <a:rPr lang="en-US" sz="2800" dirty="0" err="1"/>
              <a:t>MetaMask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44DEE-E640-4D27-8FC8-2A5D52AAB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85445" y="1708402"/>
            <a:ext cx="8006555" cy="4332959"/>
          </a:xfrm>
        </p:spPr>
      </p:pic>
    </p:spTree>
    <p:extLst>
      <p:ext uri="{BB962C8B-B14F-4D97-AF65-F5344CB8AC3E}">
        <p14:creationId xmlns:p14="http://schemas.microsoft.com/office/powerpoint/2010/main" val="111734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Wallet (offline)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Private keys stay on device</a:t>
            </a:r>
          </a:p>
          <a:p>
            <a:pPr lvl="1"/>
            <a:r>
              <a:rPr lang="en-US" dirty="0"/>
              <a:t>Restore wallet if required</a:t>
            </a:r>
          </a:p>
          <a:p>
            <a:pPr lvl="1"/>
            <a:r>
              <a:rPr lang="en-US" dirty="0"/>
              <a:t>Offers the most security (require hardware inputs)</a:t>
            </a:r>
          </a:p>
          <a:p>
            <a:pPr lvl="1"/>
            <a:r>
              <a:rPr lang="en-US" dirty="0"/>
              <a:t>Stays offline (connect to software online to make transaction)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Cons</a:t>
            </a:r>
          </a:p>
          <a:p>
            <a:pPr lvl="1"/>
            <a:r>
              <a:rPr lang="en-US" dirty="0"/>
              <a:t>Not free. </a:t>
            </a:r>
          </a:p>
          <a:p>
            <a:pPr lvl="1"/>
            <a:r>
              <a:rPr lang="en-US" dirty="0"/>
              <a:t>Lose crypto if locked out </a:t>
            </a:r>
          </a:p>
          <a:p>
            <a:pPr lvl="1"/>
            <a:r>
              <a:rPr lang="en-US" dirty="0"/>
              <a:t>Easy to misplace</a:t>
            </a:r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4C889-1D38-4A25-9110-A346649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Physical wallet kept offline.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6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2FFA1A-6814-4E5D-A9DE-FD26DD8A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Hardware Wallet (offline)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67593-B108-490F-AA51-89B38B49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Trezor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Ledger</a:t>
            </a:r>
          </a:p>
          <a:p>
            <a:r>
              <a:rPr lang="en-US" dirty="0" err="1">
                <a:solidFill>
                  <a:schemeClr val="bg1"/>
                </a:solidFill>
              </a:rPr>
              <a:t>Keepkey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Jaxx</a:t>
            </a:r>
          </a:p>
          <a:p>
            <a:r>
              <a:rPr lang="en-US" dirty="0" err="1">
                <a:solidFill>
                  <a:schemeClr val="bg1"/>
                </a:solidFill>
              </a:rPr>
              <a:t>imToken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658B9-333C-4928-B70C-3FD69B32E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1" y="1481071"/>
            <a:ext cx="5143500" cy="3883342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31B5B-3FE5-4CA5-8E9A-6AA0652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F57C7-3E36-403A-AE04-D4805C801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46923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7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4B46-57B6-4BCA-B2F6-2739BB6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9F80-56DF-43B4-8110-6B9233D2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00C4524-19EC-40B0-B37D-7335D6E10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3" y="115956"/>
            <a:ext cx="10314500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935B9-7789-4ADB-A448-151BC461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What is a cryptocurrency wallet?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F9F2-43B3-4D99-AA5E-9FEF3400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Digital wallet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Keep track of balance, send, receive crypto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Single wallet, different currencies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Both crypto and tokens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F62C306-DC54-4B2D-A758-C388D878A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0946" y="1864113"/>
            <a:ext cx="6166354" cy="2853659"/>
          </a:xfrm>
        </p:spPr>
      </p:pic>
    </p:spTree>
    <p:extLst>
      <p:ext uri="{BB962C8B-B14F-4D97-AF65-F5344CB8AC3E}">
        <p14:creationId xmlns:p14="http://schemas.microsoft.com/office/powerpoint/2010/main" val="414533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31CA-A837-4126-B644-7D20786D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Crypto Keys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42C42D-6C0B-4832-A8A8-E7C258DE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63428"/>
              </p:ext>
            </p:extLst>
          </p:nvPr>
        </p:nvGraphicFramePr>
        <p:xfrm>
          <a:off x="4760461" y="514924"/>
          <a:ext cx="4513541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4BDC-B92A-4802-83B0-B5503220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Crypto are not actually store in a wallet, instead, only private and public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51915EE-E781-46E7-B861-F1621914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Create a new wallet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D5603FF-4EC9-4A2B-840E-BA76690D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private key (recovery phrase) is created.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wallet address (public key) is created. Wallet Import Format (WIF)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Elliptical curve cryptography are mostly used to generate Private keys.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Placeholder 13" descr="Diagram&#10;&#10;Description automatically generated">
            <a:extLst>
              <a:ext uri="{FF2B5EF4-FFF2-40B4-BE49-F238E27FC236}">
                <a16:creationId xmlns:a16="http://schemas.microsoft.com/office/drawing/2014/main" id="{5CDA1729-279C-4BE8-A174-AF65A671E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2664076"/>
            <a:ext cx="5143500" cy="1517332"/>
          </a:xfrm>
          <a:prstGeom prst="rect">
            <a:avLst/>
          </a:prstGeom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51915EE-E781-46E7-B861-F1621914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8" y="256759"/>
            <a:ext cx="6690875" cy="763192"/>
          </a:xfrm>
        </p:spPr>
        <p:txBody>
          <a:bodyPr>
            <a:normAutofit/>
          </a:bodyPr>
          <a:lstStyle/>
          <a:p>
            <a:r>
              <a:rPr lang="en-US" sz="3200" dirty="0"/>
              <a:t>Create a new wallet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D5603FF-4EC9-4A2B-840E-BA76690D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072" y="4184872"/>
            <a:ext cx="10229205" cy="18043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private key (recovery phrase) is created.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wallet address (public key) is created. Wallet Import Format (WIF)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Elliptical curve cryptography are mostly used to generate Private keys.</a:t>
            </a:r>
          </a:p>
          <a:p>
            <a:endParaRPr lang="en-US" dirty="0"/>
          </a:p>
        </p:txBody>
      </p:sp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10E5C9-C435-4FFE-9F63-D442C680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072" y="1294117"/>
            <a:ext cx="10401486" cy="2407412"/>
          </a:xfrm>
        </p:spPr>
      </p:pic>
    </p:spTree>
    <p:extLst>
      <p:ext uri="{BB962C8B-B14F-4D97-AF65-F5344CB8AC3E}">
        <p14:creationId xmlns:p14="http://schemas.microsoft.com/office/powerpoint/2010/main" val="137538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ock exchange numbers">
            <a:extLst>
              <a:ext uri="{FF2B5EF4-FFF2-40B4-BE49-F238E27FC236}">
                <a16:creationId xmlns:a16="http://schemas.microsoft.com/office/drawing/2014/main" id="{D5DFED3B-0D16-48B6-9310-7233F7E91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6" r="1070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C3988-8F56-40CF-B006-F39F60AB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200"/>
              <a:t>Exchanges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2506CC-5493-497A-A3F4-8C5B0F77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505"/>
            <a:ext cx="3851122" cy="4490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Change from one crypto to another.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Private keys are owned by the Exchange.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80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503751-CF32-4869-A30D-10582FEE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wallet vs Exchange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5A332F-D03B-4EDB-AA39-FADC6EC8E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 Wallet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0B382-5BE0-4110-A9F5-D14D98C65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Owned by you</a:t>
            </a:r>
          </a:p>
          <a:p>
            <a:r>
              <a:rPr lang="en-US" dirty="0"/>
              <a:t>You own the private keys</a:t>
            </a:r>
          </a:p>
          <a:p>
            <a:r>
              <a:rPr lang="en-US" dirty="0"/>
              <a:t>Receive and send crypto</a:t>
            </a:r>
          </a:p>
          <a:p>
            <a:r>
              <a:rPr lang="en-US" dirty="0"/>
              <a:t>More secure (offline)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2E63B9-EC02-43F4-B1A7-7D5CA8FB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Exchange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0D0C02-3856-4CCB-9DB4-9F33A7BBC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Owned by a third party</a:t>
            </a:r>
          </a:p>
          <a:p>
            <a:r>
              <a:rPr lang="en-US" dirty="0"/>
              <a:t>Crypto owned by exchange</a:t>
            </a:r>
          </a:p>
          <a:p>
            <a:r>
              <a:rPr lang="en-US" dirty="0"/>
              <a:t>Receive, Send, and trade cryptos</a:t>
            </a:r>
          </a:p>
          <a:p>
            <a:r>
              <a:rPr lang="en-US" dirty="0"/>
              <a:t>Restrictions (withdrawal limits)</a:t>
            </a:r>
          </a:p>
        </p:txBody>
      </p:sp>
    </p:spTree>
    <p:extLst>
      <p:ext uri="{BB962C8B-B14F-4D97-AF65-F5344CB8AC3E}">
        <p14:creationId xmlns:p14="http://schemas.microsoft.com/office/powerpoint/2010/main" val="19519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E9B0-98C7-4B6D-AE21-DA614CF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BAD4-4456-4313-9D23-7C3554318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7B3F-A915-4A46-A84A-203951A0BA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2C3E9-2B60-4884-BCB5-BDC5C1E7E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95759-FB1F-4237-9FE3-53B8D277E1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30C77D20-8257-4977-AC4B-B9272292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3" y="53047"/>
            <a:ext cx="10280271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87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1117</Words>
  <Application>Microsoft Office PowerPoint</Application>
  <PresentationFormat>Widescreen</PresentationFormat>
  <Paragraphs>171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Lyon</vt:lpstr>
      <vt:lpstr>Trebuchet MS</vt:lpstr>
      <vt:lpstr>Wingdings</vt:lpstr>
      <vt:lpstr>Wingdings 3</vt:lpstr>
      <vt:lpstr>Facet</vt:lpstr>
      <vt:lpstr>Why Crypto Wallet?</vt:lpstr>
      <vt:lpstr>PowerPoint Presentation</vt:lpstr>
      <vt:lpstr>What is a cryptocurrency wallet?</vt:lpstr>
      <vt:lpstr>Crypto Keys</vt:lpstr>
      <vt:lpstr>Create a new wallet</vt:lpstr>
      <vt:lpstr>Create a new wallet</vt:lpstr>
      <vt:lpstr>Exchanges</vt:lpstr>
      <vt:lpstr>Crypto wallet vs Exchange</vt:lpstr>
      <vt:lpstr>PowerPoint Presentation</vt:lpstr>
      <vt:lpstr>Types of cryptocurrency wallets</vt:lpstr>
      <vt:lpstr>Desktop Wallet (software)</vt:lpstr>
      <vt:lpstr>Desktop Wallet (software)</vt:lpstr>
      <vt:lpstr>Mobile Wallet (software)</vt:lpstr>
      <vt:lpstr>Mobile Wallet (software)</vt:lpstr>
      <vt:lpstr>Web-based Wallet  (online)</vt:lpstr>
      <vt:lpstr>Web-based Wallet (online) </vt:lpstr>
      <vt:lpstr>Hardware Wallet (offline)</vt:lpstr>
      <vt:lpstr>Hardware Wallet (offline)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AppSec Pipeline for DevSecOps</dc:title>
  <dc:creator>Wear, Sunny</dc:creator>
  <cp:lastModifiedBy>Tammy Lieu</cp:lastModifiedBy>
  <cp:revision>5</cp:revision>
  <dcterms:created xsi:type="dcterms:W3CDTF">2017-10-02T12:41:29Z</dcterms:created>
  <dcterms:modified xsi:type="dcterms:W3CDTF">2021-10-22T12:14:18Z</dcterms:modified>
</cp:coreProperties>
</file>