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8" r:id="rId2"/>
    <p:sldMasterId id="2147483672" r:id="rId3"/>
    <p:sldMasterId id="2147483684" r:id="rId4"/>
    <p:sldMasterId id="2147483696" r:id="rId5"/>
  </p:sldMasterIdLst>
  <p:notesMasterIdLst>
    <p:notesMasterId r:id="rId15"/>
  </p:notesMasterIdLst>
  <p:sldIdLst>
    <p:sldId id="268" r:id="rId6"/>
    <p:sldId id="269" r:id="rId7"/>
    <p:sldId id="267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wei Liu" initials="LL" lastIdx="2" clrIdx="0">
    <p:extLst>
      <p:ext uri="{19B8F6BF-5375-455C-9EA6-DF929625EA0E}">
        <p15:presenceInfo xmlns:p15="http://schemas.microsoft.com/office/powerpoint/2012/main" userId="ae6b2bd59c853f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68"/>
    <a:srgbClr val="FDC700"/>
    <a:srgbClr val="F8B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8118" autoAdjust="0"/>
  </p:normalViewPr>
  <p:slideViewPr>
    <p:cSldViewPr snapToGrid="0" snapToObjects="1">
      <p:cViewPr varScale="1">
        <p:scale>
          <a:sx n="81" d="100"/>
          <a:sy n="81" d="100"/>
        </p:scale>
        <p:origin x="72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5T12:58:22.315" idx="2">
    <p:pos x="3108" y="1086"/>
    <p:text>you can revise these two if not accurace @Gregory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59018-6AF1-E143-86C9-CA28F167CE2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BE1EE-CD29-2047-8800-BBF04764B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0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BI: index related to the efforts to contain fire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E1EE-CD29-2047-8800-BBF04764B3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37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feature redundancy after merging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E1EE-CD29-2047-8800-BBF04764B3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72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Use decision tree because it is easier to interpret the model, good at irrelevant feature and outliers; random forest and </a:t>
            </a:r>
            <a:r>
              <a:rPr lang="en-US" dirty="0" err="1"/>
              <a:t>xgboost</a:t>
            </a:r>
            <a:r>
              <a:rPr lang="en-US" dirty="0"/>
              <a:t> can help to increase classification accuracy; </a:t>
            </a:r>
          </a:p>
          <a:p>
            <a:r>
              <a:rPr lang="en-US" dirty="0"/>
              <a:t>2. random forest can handle high dimension data better than the other models, good at unbalanced data</a:t>
            </a:r>
          </a:p>
          <a:p>
            <a:r>
              <a:rPr lang="en-US" dirty="0"/>
              <a:t>3. </a:t>
            </a:r>
            <a:r>
              <a:rPr lang="en-US" dirty="0" err="1"/>
              <a:t>xgboost</a:t>
            </a:r>
            <a:r>
              <a:rPr lang="en-US" dirty="0"/>
              <a:t> can reach a higher accuracy.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E1EE-CD29-2047-8800-BBF04764B3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0"/>
            <a:ext cx="12192000" cy="603099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472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168323" y="1447952"/>
            <a:ext cx="5868737" cy="1800557"/>
          </a:xfr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15620" y="6296025"/>
            <a:ext cx="5011738" cy="561975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First Last, Title, Date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B4930-187D-DD4F-8042-42FFC809D85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4D657-F843-3B47-8E0D-0F58E88BBCD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1F4C7-4CFE-724E-91FC-FACCCE48F2A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2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7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0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40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91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6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05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8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5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95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1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46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86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782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888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724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370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338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60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61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699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6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06363"/>
            <a:ext cx="12192000" cy="58832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326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31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246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884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291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657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349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759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719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884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0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710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350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654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131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0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64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392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594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562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117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4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876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601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629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679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315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342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8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1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741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6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5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29E5C-3CB6-F744-AF51-17F6E760A20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61766-F84B-674E-88A4-13A4D1DD0E6C}"/>
              </a:ext>
            </a:extLst>
          </p:cNvPr>
          <p:cNvSpPr/>
          <p:nvPr userDrawn="1"/>
        </p:nvSpPr>
        <p:spPr bwMode="auto">
          <a:xfrm>
            <a:off x="0" y="5995365"/>
            <a:ext cx="12192000" cy="908671"/>
          </a:xfrm>
          <a:prstGeom prst="rect">
            <a:avLst/>
          </a:prstGeom>
          <a:solidFill>
            <a:srgbClr val="FDC7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3C68"/>
              </a:solidFill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032634" y="5901701"/>
            <a:ext cx="2927770" cy="10959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2C9BCF-E56E-F147-A78E-9173EF6556CE}"/>
              </a:ext>
            </a:extLst>
          </p:cNvPr>
          <p:cNvSpPr/>
          <p:nvPr userDrawn="1"/>
        </p:nvSpPr>
        <p:spPr>
          <a:xfrm>
            <a:off x="1" y="0"/>
            <a:ext cx="12192000" cy="123687"/>
          </a:xfrm>
          <a:prstGeom prst="rect">
            <a:avLst/>
          </a:prstGeom>
          <a:solidFill>
            <a:srgbClr val="003C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8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 typeface="Lucida Grande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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B63A9-DDF0-F44C-8B6A-263F00DFB10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1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799DD-6023-CA40-A56A-FFABB179F54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2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0234-BC12-BE42-88BE-92A199E146B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5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AD7F8-53C5-3641-8148-7D47216075E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3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redwoods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" b="159"/>
          <a:stretch>
            <a:fillRect/>
          </a:stretch>
        </p:blipFill>
        <p:spPr>
          <a:xfrm>
            <a:off x="6691" y="0"/>
            <a:ext cx="12192000" cy="6030994"/>
          </a:xfr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Gregory </a:t>
            </a:r>
            <a:r>
              <a:rPr lang="en-US" dirty="0" err="1"/>
              <a:t>Klevans</a:t>
            </a:r>
            <a:endParaRPr lang="en-US" dirty="0"/>
          </a:p>
          <a:p>
            <a:r>
              <a:rPr lang="en-US" dirty="0"/>
              <a:t>Liwei Liu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32292" y="1447952"/>
            <a:ext cx="6327416" cy="1800557"/>
          </a:xfrm>
        </p:spPr>
        <p:txBody>
          <a:bodyPr>
            <a:normAutofit/>
          </a:bodyPr>
          <a:lstStyle/>
          <a:p>
            <a:r>
              <a:rPr lang="en-US" sz="4000" dirty="0"/>
              <a:t>US Wildfire Patterns Detection and Prediction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7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380C-F71D-41C8-B049-9F7FC17F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25"/>
            <a:ext cx="10515600" cy="641552"/>
          </a:xfrm>
        </p:spPr>
        <p:txBody>
          <a:bodyPr/>
          <a:lstStyle/>
          <a:p>
            <a:r>
              <a:rPr lang="en-US" dirty="0"/>
              <a:t>Problems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D0377-8564-4331-B6D8-2EA1C1D31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0177"/>
            <a:ext cx="10515600" cy="5396786"/>
          </a:xfrm>
        </p:spPr>
        <p:txBody>
          <a:bodyPr/>
          <a:lstStyle/>
          <a:p>
            <a:r>
              <a:rPr lang="en-US" dirty="0"/>
              <a:t>Tasks</a:t>
            </a:r>
            <a:r>
              <a:rPr lang="en-US" sz="2000" dirty="0"/>
              <a:t>*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Exploratory analysis on fire distributions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Fire weather clustering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Predict wildfires using weather information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Predict fire size using merged data (239216 observations)</a:t>
            </a:r>
            <a:endParaRPr lang="en-US" baseline="30000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fire data: Kaggle 1.88 Million US Wildfires (</a:t>
            </a:r>
            <a:r>
              <a:rPr lang="en-US" dirty="0" err="1"/>
              <a:t>Tatman</a:t>
            </a:r>
            <a:r>
              <a:rPr lang="en-US" dirty="0"/>
              <a:t> 2020)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weather information: Wildland Fire Assessment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land cover: Commission for Environmental Cooperation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population density by county: United States Census Bureau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0E7D9-B1D7-4827-A2F1-A3F0DB9C8C54}"/>
              </a:ext>
            </a:extLst>
          </p:cNvPr>
          <p:cNvSpPr txBox="1"/>
          <p:nvPr/>
        </p:nvSpPr>
        <p:spPr>
          <a:xfrm>
            <a:off x="838200" y="5494302"/>
            <a:ext cx="922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 For all tasks, we focus on the following states: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California, Washington, Oregon, Arizona, Nevada, Idaho, Utah, Wyoming, Montana, New Mexico, Colorado, Florida, Georgia, South Carolina, North Carolina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43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897"/>
            <a:ext cx="10515600" cy="600724"/>
          </a:xfrm>
        </p:spPr>
        <p:txBody>
          <a:bodyPr/>
          <a:lstStyle/>
          <a:p>
            <a:r>
              <a:rPr lang="en-US" dirty="0"/>
              <a:t>Exploratory Analysis on Wildfire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6622"/>
            <a:ext cx="10515600" cy="5430342"/>
          </a:xfrm>
        </p:spPr>
        <p:txBody>
          <a:bodyPr/>
          <a:lstStyle/>
          <a:p>
            <a:r>
              <a:rPr lang="en-US" dirty="0"/>
              <a:t>Fire distribution with weather information, 2005-2015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C647C-5CE5-4971-AC4D-31935514F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0597"/>
            <a:ext cx="6009937" cy="4249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F740DC-B525-423A-B82F-B5F9C76D7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625" y="1128118"/>
            <a:ext cx="6140741" cy="434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2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897"/>
            <a:ext cx="10515600" cy="600724"/>
          </a:xfrm>
        </p:spPr>
        <p:txBody>
          <a:bodyPr/>
          <a:lstStyle/>
          <a:p>
            <a:r>
              <a:rPr lang="en-US" dirty="0"/>
              <a:t>Fire Size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6622"/>
            <a:ext cx="10515600" cy="5430342"/>
          </a:xfrm>
        </p:spPr>
        <p:txBody>
          <a:bodyPr/>
          <a:lstStyle/>
          <a:p>
            <a:r>
              <a:rPr lang="en-US" dirty="0"/>
              <a:t>Data distribution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A47DAE-5740-47AD-80BD-B7FE91551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019" y="1128094"/>
            <a:ext cx="3431795" cy="25523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69D594-6ABE-4F1A-B349-55C57CA94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019" y="3616860"/>
            <a:ext cx="3165605" cy="23544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2BEAF7-3B24-4F0D-86D2-B9A6F9D32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624" y="1128094"/>
            <a:ext cx="3286926" cy="24446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8EEB8F-9813-4938-8F15-66CAEDD0E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2624" y="3577984"/>
            <a:ext cx="3270148" cy="24321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25ED06-D2D0-4A34-80E0-659CFEBFB9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8055" y="1122855"/>
            <a:ext cx="3286926" cy="24446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A37F7C-262C-4DE8-8239-A7EC0B76D8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8229" y="3564564"/>
            <a:ext cx="3288192" cy="244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8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897"/>
            <a:ext cx="10515600" cy="600724"/>
          </a:xfrm>
        </p:spPr>
        <p:txBody>
          <a:bodyPr/>
          <a:lstStyle/>
          <a:p>
            <a:r>
              <a:rPr lang="en-US" dirty="0"/>
              <a:t>Fire Size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6622"/>
            <a:ext cx="10515600" cy="5430342"/>
          </a:xfrm>
        </p:spPr>
        <p:txBody>
          <a:bodyPr/>
          <a:lstStyle/>
          <a:p>
            <a:r>
              <a:rPr lang="en-US" dirty="0"/>
              <a:t>Feature correlation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91838-7437-464C-85F9-285EDF0DB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43" y="1188597"/>
            <a:ext cx="5711547" cy="4546391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2E3F3A5-4174-4A0A-AC9E-84B97641D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63386"/>
              </p:ext>
            </p:extLst>
          </p:nvPr>
        </p:nvGraphicFramePr>
        <p:xfrm>
          <a:off x="5823824" y="1592121"/>
          <a:ext cx="5830464" cy="3754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232">
                  <a:extLst>
                    <a:ext uri="{9D8B030D-6E8A-4147-A177-3AD203B41FA5}">
                      <a16:colId xmlns:a16="http://schemas.microsoft.com/office/drawing/2014/main" val="2265766945"/>
                    </a:ext>
                  </a:extLst>
                </a:gridCol>
                <a:gridCol w="2915232">
                  <a:extLst>
                    <a:ext uri="{9D8B030D-6E8A-4147-A177-3AD203B41FA5}">
                      <a16:colId xmlns:a16="http://schemas.microsoft.com/office/drawing/2014/main" val="3800167747"/>
                    </a:ext>
                  </a:extLst>
                </a:gridCol>
              </a:tblGrid>
              <a:tr h="4583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Explanation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55021"/>
                  </a:ext>
                </a:extLst>
              </a:tr>
              <a:tr h="4583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tmp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Temperature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570607"/>
                  </a:ext>
                </a:extLst>
              </a:tr>
              <a:tr h="4583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Wind speed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083743"/>
                  </a:ext>
                </a:extLst>
              </a:tr>
              <a:tr h="4583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Relative humidity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916919"/>
                  </a:ext>
                </a:extLst>
              </a:tr>
              <a:tr h="6057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burning index: a number related to the contribution of fire behavior to the effort of containing a fire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196994"/>
                  </a:ext>
                </a:extLst>
              </a:tr>
              <a:tr h="458337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spread component: a rating of the forward rate of spread of a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headfire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904320"/>
                  </a:ext>
                </a:extLst>
              </a:tr>
              <a:tr h="77877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kbdi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Keetch</a:t>
                      </a:r>
                      <a:r>
                        <a:rPr lang="en-US" sz="1200" dirty="0"/>
                        <a:t>-Byram Drought Index: a stand-alone index that can be used to measure the effects of seasonal drought on fire potential.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388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86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897"/>
            <a:ext cx="10515600" cy="600724"/>
          </a:xfrm>
        </p:spPr>
        <p:txBody>
          <a:bodyPr/>
          <a:lstStyle/>
          <a:p>
            <a:r>
              <a:rPr lang="en-US" dirty="0"/>
              <a:t>Fire Size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6622"/>
            <a:ext cx="10515600" cy="5430342"/>
          </a:xfrm>
        </p:spPr>
        <p:txBody>
          <a:bodyPr/>
          <a:lstStyle/>
          <a:p>
            <a:r>
              <a:rPr lang="en-US" dirty="0"/>
              <a:t>Response variable: fire size class (A-G)</a:t>
            </a:r>
          </a:p>
          <a:p>
            <a:r>
              <a:rPr lang="en-US" dirty="0"/>
              <a:t>Training: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70% training and 30% test sets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stratified sampling</a:t>
            </a:r>
          </a:p>
          <a:p>
            <a:r>
              <a:rPr lang="en-US" dirty="0"/>
              <a:t>Experiment results</a:t>
            </a:r>
          </a:p>
          <a:p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F360EF7-36F6-408A-A5E1-946097DA5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101980"/>
              </p:ext>
            </p:extLst>
          </p:nvPr>
        </p:nvGraphicFramePr>
        <p:xfrm>
          <a:off x="1822742" y="3045204"/>
          <a:ext cx="8546515" cy="2879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303">
                  <a:extLst>
                    <a:ext uri="{9D8B030D-6E8A-4147-A177-3AD203B41FA5}">
                      <a16:colId xmlns:a16="http://schemas.microsoft.com/office/drawing/2014/main" val="2946198221"/>
                    </a:ext>
                  </a:extLst>
                </a:gridCol>
                <a:gridCol w="1709303">
                  <a:extLst>
                    <a:ext uri="{9D8B030D-6E8A-4147-A177-3AD203B41FA5}">
                      <a16:colId xmlns:a16="http://schemas.microsoft.com/office/drawing/2014/main" val="3915720244"/>
                    </a:ext>
                  </a:extLst>
                </a:gridCol>
                <a:gridCol w="1709303">
                  <a:extLst>
                    <a:ext uri="{9D8B030D-6E8A-4147-A177-3AD203B41FA5}">
                      <a16:colId xmlns:a16="http://schemas.microsoft.com/office/drawing/2014/main" val="731720883"/>
                    </a:ext>
                  </a:extLst>
                </a:gridCol>
                <a:gridCol w="1709303">
                  <a:extLst>
                    <a:ext uri="{9D8B030D-6E8A-4147-A177-3AD203B41FA5}">
                      <a16:colId xmlns:a16="http://schemas.microsoft.com/office/drawing/2014/main" val="1626731673"/>
                    </a:ext>
                  </a:extLst>
                </a:gridCol>
                <a:gridCol w="1709303">
                  <a:extLst>
                    <a:ext uri="{9D8B030D-6E8A-4147-A177-3AD203B41FA5}">
                      <a16:colId xmlns:a16="http://schemas.microsoft.com/office/drawing/2014/main" val="1845055695"/>
                    </a:ext>
                  </a:extLst>
                </a:gridCol>
              </a:tblGrid>
              <a:tr h="6076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ROC-AUC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808094"/>
                  </a:ext>
                </a:extLst>
              </a:tr>
              <a:tr h="8680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Baseline: predict class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970805"/>
                  </a:ext>
                </a:extLst>
              </a:tr>
              <a:tr h="352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83003"/>
                  </a:ext>
                </a:extLst>
              </a:tr>
              <a:tr h="5634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185302"/>
                  </a:ext>
                </a:extLst>
              </a:tr>
              <a:tr h="35204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08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23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897"/>
            <a:ext cx="10515600" cy="600724"/>
          </a:xfrm>
        </p:spPr>
        <p:txBody>
          <a:bodyPr/>
          <a:lstStyle/>
          <a:p>
            <a:r>
              <a:rPr lang="en-US" dirty="0"/>
              <a:t>Fire Size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4960560"/>
          </a:xfrm>
        </p:spPr>
        <p:txBody>
          <a:bodyPr/>
          <a:lstStyle/>
          <a:p>
            <a:r>
              <a:rPr lang="en-US" dirty="0"/>
              <a:t>Model improvements: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reduce number of classes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 3 classes: Class A as small; Class B as medium; Class C-G as large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 2 classes: Class A as small; Class B-G as large (large is positive label)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results: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F360EF7-36F6-408A-A5E1-946097DA5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348559"/>
              </p:ext>
            </p:extLst>
          </p:nvPr>
        </p:nvGraphicFramePr>
        <p:xfrm>
          <a:off x="1822742" y="3296873"/>
          <a:ext cx="854651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303">
                  <a:extLst>
                    <a:ext uri="{9D8B030D-6E8A-4147-A177-3AD203B41FA5}">
                      <a16:colId xmlns:a16="http://schemas.microsoft.com/office/drawing/2014/main" val="2946198221"/>
                    </a:ext>
                  </a:extLst>
                </a:gridCol>
                <a:gridCol w="1709303">
                  <a:extLst>
                    <a:ext uri="{9D8B030D-6E8A-4147-A177-3AD203B41FA5}">
                      <a16:colId xmlns:a16="http://schemas.microsoft.com/office/drawing/2014/main" val="3915720244"/>
                    </a:ext>
                  </a:extLst>
                </a:gridCol>
                <a:gridCol w="1709303">
                  <a:extLst>
                    <a:ext uri="{9D8B030D-6E8A-4147-A177-3AD203B41FA5}">
                      <a16:colId xmlns:a16="http://schemas.microsoft.com/office/drawing/2014/main" val="731720883"/>
                    </a:ext>
                  </a:extLst>
                </a:gridCol>
                <a:gridCol w="1709303">
                  <a:extLst>
                    <a:ext uri="{9D8B030D-6E8A-4147-A177-3AD203B41FA5}">
                      <a16:colId xmlns:a16="http://schemas.microsoft.com/office/drawing/2014/main" val="1626731673"/>
                    </a:ext>
                  </a:extLst>
                </a:gridCol>
                <a:gridCol w="1709303">
                  <a:extLst>
                    <a:ext uri="{9D8B030D-6E8A-4147-A177-3AD203B41FA5}">
                      <a16:colId xmlns:a16="http://schemas.microsoft.com/office/drawing/2014/main" val="1845055695"/>
                    </a:ext>
                  </a:extLst>
                </a:gridCol>
              </a:tblGrid>
              <a:tr h="6076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classes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ROC-AUC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808094"/>
                  </a:ext>
                </a:extLst>
              </a:tr>
              <a:tr h="352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83003"/>
                  </a:ext>
                </a:extLst>
              </a:tr>
              <a:tr h="352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08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1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897"/>
            <a:ext cx="10515600" cy="600724"/>
          </a:xfrm>
        </p:spPr>
        <p:txBody>
          <a:bodyPr/>
          <a:lstStyle/>
          <a:p>
            <a:r>
              <a:rPr lang="en-US" dirty="0"/>
              <a:t>Fire Size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6621"/>
            <a:ext cx="10515600" cy="5430343"/>
          </a:xfrm>
        </p:spPr>
        <p:txBody>
          <a:bodyPr/>
          <a:lstStyle/>
          <a:p>
            <a:r>
              <a:rPr lang="en-US" dirty="0"/>
              <a:t>Feature correlation with fire size and feature importance: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F360EF7-36F6-408A-A5E1-946097DA5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697278"/>
              </p:ext>
            </p:extLst>
          </p:nvPr>
        </p:nvGraphicFramePr>
        <p:xfrm>
          <a:off x="1330470" y="1258348"/>
          <a:ext cx="9531064" cy="448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383">
                  <a:extLst>
                    <a:ext uri="{9D8B030D-6E8A-4147-A177-3AD203B41FA5}">
                      <a16:colId xmlns:a16="http://schemas.microsoft.com/office/drawing/2014/main" val="2946198221"/>
                    </a:ext>
                  </a:extLst>
                </a:gridCol>
                <a:gridCol w="1191383">
                  <a:extLst>
                    <a:ext uri="{9D8B030D-6E8A-4147-A177-3AD203B41FA5}">
                      <a16:colId xmlns:a16="http://schemas.microsoft.com/office/drawing/2014/main" val="3915720244"/>
                    </a:ext>
                  </a:extLst>
                </a:gridCol>
                <a:gridCol w="1191383">
                  <a:extLst>
                    <a:ext uri="{9D8B030D-6E8A-4147-A177-3AD203B41FA5}">
                      <a16:colId xmlns:a16="http://schemas.microsoft.com/office/drawing/2014/main" val="731720883"/>
                    </a:ext>
                  </a:extLst>
                </a:gridCol>
                <a:gridCol w="1191383">
                  <a:extLst>
                    <a:ext uri="{9D8B030D-6E8A-4147-A177-3AD203B41FA5}">
                      <a16:colId xmlns:a16="http://schemas.microsoft.com/office/drawing/2014/main" val="1626731673"/>
                    </a:ext>
                  </a:extLst>
                </a:gridCol>
                <a:gridCol w="1191383">
                  <a:extLst>
                    <a:ext uri="{9D8B030D-6E8A-4147-A177-3AD203B41FA5}">
                      <a16:colId xmlns:a16="http://schemas.microsoft.com/office/drawing/2014/main" val="1845055695"/>
                    </a:ext>
                  </a:extLst>
                </a:gridCol>
                <a:gridCol w="1191383">
                  <a:extLst>
                    <a:ext uri="{9D8B030D-6E8A-4147-A177-3AD203B41FA5}">
                      <a16:colId xmlns:a16="http://schemas.microsoft.com/office/drawing/2014/main" val="3173546488"/>
                    </a:ext>
                  </a:extLst>
                </a:gridCol>
                <a:gridCol w="1191383">
                  <a:extLst>
                    <a:ext uri="{9D8B030D-6E8A-4147-A177-3AD203B41FA5}">
                      <a16:colId xmlns:a16="http://schemas.microsoft.com/office/drawing/2014/main" val="1836830387"/>
                    </a:ext>
                  </a:extLst>
                </a:gridCol>
                <a:gridCol w="1191383">
                  <a:extLst>
                    <a:ext uri="{9D8B030D-6E8A-4147-A177-3AD203B41FA5}">
                      <a16:colId xmlns:a16="http://schemas.microsoft.com/office/drawing/2014/main" val="1408938881"/>
                    </a:ext>
                  </a:extLst>
                </a:gridCol>
              </a:tblGrid>
              <a:tr h="11678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Top positive correlation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Top negative correlation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Top feature importance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Top feature importance</a:t>
                      </a:r>
                    </a:p>
                    <a:p>
                      <a:pPr algn="ctr"/>
                      <a:r>
                        <a:rPr lang="en-US" sz="1400" dirty="0"/>
                        <a:t>(CA)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808094"/>
                  </a:ext>
                </a:extLst>
              </a:tr>
              <a:tr h="46713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lightning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rh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-0.030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campfire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83003"/>
                  </a:ext>
                </a:extLst>
              </a:tr>
              <a:tr h="46713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debris burning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campfire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y2008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081624"/>
                  </a:ext>
                </a:extLst>
              </a:tr>
              <a:tr h="46713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sc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lightning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027039"/>
                  </a:ext>
                </a:extLst>
              </a:tr>
              <a:tr h="46713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tmp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lightning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y2015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770780"/>
                  </a:ext>
                </a:extLst>
              </a:tr>
              <a:tr h="46713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urban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woodland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310963"/>
                  </a:ext>
                </a:extLst>
              </a:tr>
              <a:tr h="46713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grassland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cropland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grassland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4598205"/>
                  </a:ext>
                </a:extLst>
              </a:tr>
              <a:tr h="46713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pop_dens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smoking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048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3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C1AD-D0E6-48BD-92F7-407309E3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013"/>
            <a:ext cx="10515600" cy="717053"/>
          </a:xfrm>
        </p:spPr>
        <p:txBody>
          <a:bodyPr/>
          <a:lstStyle/>
          <a:p>
            <a:r>
              <a:rPr lang="en-US" dirty="0"/>
              <a:t>Conclusion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A882-FA1D-43F5-AADC-FAC61BFF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235"/>
            <a:ext cx="10515600" cy="5136728"/>
          </a:xfrm>
        </p:spPr>
        <p:txBody>
          <a:bodyPr>
            <a:normAutofit/>
          </a:bodyPr>
          <a:lstStyle/>
          <a:p>
            <a:r>
              <a:rPr lang="en-US" sz="2400" dirty="0"/>
              <a:t>The most common reason for wildfires are lightnings. Wildfires turn to occur more frequently in western states and during summer (Jun-Sep).</a:t>
            </a:r>
          </a:p>
          <a:p>
            <a:r>
              <a:rPr lang="en-US" sz="2400" dirty="0"/>
              <a:t>Lightning-caused fires have larger sizes and impacts. Campfires is also a main predictor of large fire sizes. While fire size is positively correlated with temperature and wind speed, it is negatively correlated with relative humidity and is smaller in developed areas.</a:t>
            </a:r>
          </a:p>
          <a:p>
            <a:r>
              <a:rPr lang="en-US" sz="2400" dirty="0"/>
              <a:t>To avoid severe wildfires influences, we can have more restrictions on campfires, monitor weather more carefully, and have more precautious measures in undeveloped areas.</a:t>
            </a:r>
          </a:p>
        </p:txBody>
      </p:sp>
    </p:spTree>
    <p:extLst>
      <p:ext uri="{BB962C8B-B14F-4D97-AF65-F5344CB8AC3E}">
        <p14:creationId xmlns:p14="http://schemas.microsoft.com/office/powerpoint/2010/main" val="201333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B6A"/>
      </a:accent1>
      <a:accent2>
        <a:srgbClr val="FDC701"/>
      </a:accent2>
      <a:accent3>
        <a:srgbClr val="0069AD"/>
      </a:accent3>
      <a:accent4>
        <a:srgbClr val="13A5DC"/>
      </a:accent4>
      <a:accent5>
        <a:srgbClr val="007888"/>
      </a:accent5>
      <a:accent6>
        <a:srgbClr val="FF9F15"/>
      </a:accent6>
      <a:hlink>
        <a:srgbClr val="FFC003"/>
      </a:hlink>
      <a:folHlink>
        <a:srgbClr val="DA206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SC Template (Widescreen Edition)" id="{9F8A7A27-C923-5646-822B-F56B55A0414F}" vid="{B3A8500F-76B8-0B4B-8D86-BD2EECB1A19A}"/>
    </a:ext>
  </a:ext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20529</TotalTime>
  <Words>624</Words>
  <Application>Microsoft Office PowerPoint</Application>
  <PresentationFormat>Widescreen</PresentationFormat>
  <Paragraphs>167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Lucida Grande</vt:lpstr>
      <vt:lpstr>Arial</vt:lpstr>
      <vt:lpstr>Calibri</vt:lpstr>
      <vt:lpstr>Courier New</vt:lpstr>
      <vt:lpstr>Wingdings</vt:lpstr>
      <vt:lpstr>Office Theme</vt:lpstr>
      <vt:lpstr>3_Custom Design</vt:lpstr>
      <vt:lpstr>Custom Design</vt:lpstr>
      <vt:lpstr>1_Custom Design</vt:lpstr>
      <vt:lpstr>2_Custom Design</vt:lpstr>
      <vt:lpstr>US Wildfire Patterns Detection and Prediction</vt:lpstr>
      <vt:lpstr>Problems and Data</vt:lpstr>
      <vt:lpstr>Exploratory Analysis on Wildfire Patterns</vt:lpstr>
      <vt:lpstr>Fire Size Prediction</vt:lpstr>
      <vt:lpstr>Fire Size Prediction</vt:lpstr>
      <vt:lpstr>Fire Size Prediction</vt:lpstr>
      <vt:lpstr>Fire Size Prediction</vt:lpstr>
      <vt:lpstr>Fire Size Prediction</vt:lpstr>
      <vt:lpstr>Conclusion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oodiase@ucsc.edu</dc:creator>
  <cp:lastModifiedBy>Liwei Liu</cp:lastModifiedBy>
  <cp:revision>39</cp:revision>
  <cp:lastPrinted>2018-05-03T22:16:03Z</cp:lastPrinted>
  <dcterms:created xsi:type="dcterms:W3CDTF">2018-05-03T19:26:35Z</dcterms:created>
  <dcterms:modified xsi:type="dcterms:W3CDTF">2020-12-08T05:11:23Z</dcterms:modified>
</cp:coreProperties>
</file>