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  <p:sldMasterId id="2147483672" r:id="rId3"/>
    <p:sldMasterId id="2147483684" r:id="rId4"/>
    <p:sldMasterId id="2147483696" r:id="rId5"/>
  </p:sldMasterIdLst>
  <p:notesMasterIdLst>
    <p:notesMasterId r:id="rId15"/>
  </p:notesMasterIdLst>
  <p:sldIdLst>
    <p:sldId id="268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wei Liu" initials="LL" lastIdx="2" clrIdx="0">
    <p:extLst>
      <p:ext uri="{19B8F6BF-5375-455C-9EA6-DF929625EA0E}">
        <p15:presenceInfo xmlns:p15="http://schemas.microsoft.com/office/powerpoint/2012/main" userId="ae6b2bd59c853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12:58:22.315" idx="2">
    <p:pos x="3108" y="1086"/>
    <p:text>you can revise these two if not accurace @Gregory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09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620" y="6296025"/>
            <a:ext cx="5011738" cy="561975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First Last, Title,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4930-187D-DD4F-8042-42FFC809D8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657-F843-3B47-8E0D-0F58E88BBC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F4C7-4CFE-724E-91FC-FACCCE48F2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5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6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8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2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83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3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4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8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5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5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1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8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5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5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3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6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9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6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0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2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7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15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dwood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>
          <a:xfrm>
            <a:off x="6691" y="0"/>
            <a:ext cx="12192000" cy="6030994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</a:t>
            </a:r>
            <a:r>
              <a:rPr lang="en-US" dirty="0" err="1"/>
              <a:t>Klevans</a:t>
            </a:r>
            <a:endParaRPr lang="en-US" dirty="0"/>
          </a:p>
          <a:p>
            <a:r>
              <a:rPr lang="en-US" dirty="0"/>
              <a:t>Liwei Liu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2292" y="1447952"/>
            <a:ext cx="6327416" cy="1800557"/>
          </a:xfrm>
        </p:spPr>
        <p:txBody>
          <a:bodyPr>
            <a:normAutofit/>
          </a:bodyPr>
          <a:lstStyle/>
          <a:p>
            <a:r>
              <a:rPr lang="en-US" sz="4000" dirty="0"/>
              <a:t>US Wildfire Patterns Detection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80C-F71D-41C8-B049-9F7FC17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5"/>
            <a:ext cx="10515600" cy="641552"/>
          </a:xfrm>
        </p:spPr>
        <p:txBody>
          <a:bodyPr/>
          <a:lstStyle/>
          <a:p>
            <a:r>
              <a:rPr lang="en-US" dirty="0"/>
              <a:t>Problems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377-8564-4331-B6D8-2EA1C1D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7"/>
            <a:ext cx="10515600" cy="5396786"/>
          </a:xfrm>
        </p:spPr>
        <p:txBody>
          <a:bodyPr/>
          <a:lstStyle/>
          <a:p>
            <a:r>
              <a:rPr lang="en-US" dirty="0"/>
              <a:t>Tasks</a:t>
            </a:r>
            <a:r>
              <a:rPr lang="en-US" sz="2000" dirty="0"/>
              <a:t>*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Exploratory analysis on fire distributions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weather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wildfires using weather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fire size using merged data (239216 observations)</a:t>
            </a:r>
            <a:endParaRPr lang="en-US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data: Kaggle 1.88 Million US Wildfires (</a:t>
            </a:r>
            <a:r>
              <a:rPr lang="en-US" dirty="0" err="1"/>
              <a:t>Tatman</a:t>
            </a:r>
            <a:r>
              <a:rPr lang="en-US" dirty="0"/>
              <a:t> 2020)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weather information: Wildland Fire Assessment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land cover: Commission for Environmental Cooperation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population density by county: United States Census Bureau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E7D9-B1D7-4827-A2F1-A3F0DB9C8C54}"/>
              </a:ext>
            </a:extLst>
          </p:cNvPr>
          <p:cNvSpPr txBox="1"/>
          <p:nvPr/>
        </p:nvSpPr>
        <p:spPr>
          <a:xfrm>
            <a:off x="838200" y="5494302"/>
            <a:ext cx="922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For all tasks, we focus on the following states: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California, Washington, Oregon, Arizona, Nevada, Idaho, Utah, Wyoming, Montana, New Mexico, Colorado, Florida, Georgia, South Carolina, North Carolina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Exploratory Analysis on Wildfire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Fire distribution with weather information, 2005-2015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C647C-5CE5-4971-AC4D-31935514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597"/>
            <a:ext cx="6009937" cy="42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740DC-B525-423A-B82F-B5F9C76D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25" y="1128118"/>
            <a:ext cx="6140741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Data 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47DAE-5740-47AD-80BD-B7FE9155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9" y="1128094"/>
            <a:ext cx="3431795" cy="255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D594-6ABE-4F1A-B349-55C57CA9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9" y="3616860"/>
            <a:ext cx="3165605" cy="235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BEAF7-3B24-4F0D-86D2-B9A6F9D3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24" y="1128094"/>
            <a:ext cx="3286926" cy="2444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8EEB8F-9813-4938-8F15-66CAEDD0E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24" y="3577984"/>
            <a:ext cx="3270148" cy="2432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25ED06-D2D0-4A34-80E0-659CFEBFB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055" y="1122855"/>
            <a:ext cx="3286926" cy="2444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A37F7C-262C-4DE8-8239-A7EC0B76D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229" y="3564564"/>
            <a:ext cx="3288192" cy="24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Feature 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1838-7437-464C-85F9-285EDF0D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3" y="1188597"/>
            <a:ext cx="5711547" cy="454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E3F3A5-4174-4A0A-AC9E-84B97641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3386"/>
              </p:ext>
            </p:extLst>
          </p:nvPr>
        </p:nvGraphicFramePr>
        <p:xfrm>
          <a:off x="5823824" y="1592121"/>
          <a:ext cx="5830464" cy="37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32">
                  <a:extLst>
                    <a:ext uri="{9D8B030D-6E8A-4147-A177-3AD203B41FA5}">
                      <a16:colId xmlns:a16="http://schemas.microsoft.com/office/drawing/2014/main" val="2265766945"/>
                    </a:ext>
                  </a:extLst>
                </a:gridCol>
                <a:gridCol w="2915232">
                  <a:extLst>
                    <a:ext uri="{9D8B030D-6E8A-4147-A177-3AD203B41FA5}">
                      <a16:colId xmlns:a16="http://schemas.microsoft.com/office/drawing/2014/main" val="3800167747"/>
                    </a:ext>
                  </a:extLst>
                </a:gridCol>
              </a:tblGrid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5021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tmp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0607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83743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Relative humidity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16919"/>
                  </a:ext>
                </a:extLst>
              </a:tr>
              <a:tr h="605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burning index: a number related to the contribution of fire behavior to the effort of containing a 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96994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spread component: a rating of the forward rate of spread of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04320"/>
                  </a:ext>
                </a:extLst>
              </a:tr>
              <a:tr h="7787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kbdi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Keetch</a:t>
                      </a:r>
                      <a:r>
                        <a:rPr lang="en-US" sz="1200" dirty="0"/>
                        <a:t>-Byram Drought Index: a stand-alone index that can be used to measure the effects of seasonal drought on fire potential.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38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Response variable: fire size class (A-G)</a:t>
            </a:r>
          </a:p>
          <a:p>
            <a:r>
              <a:rPr lang="en-US" dirty="0"/>
              <a:t>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70% training and 30% test 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stratified sampling</a:t>
            </a:r>
          </a:p>
          <a:p>
            <a:r>
              <a:rPr lang="en-US" dirty="0"/>
              <a:t>Experiment results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980"/>
              </p:ext>
            </p:extLst>
          </p:nvPr>
        </p:nvGraphicFramePr>
        <p:xfrm>
          <a:off x="1822742" y="3045204"/>
          <a:ext cx="8546515" cy="287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86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 predict 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70805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56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5302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3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60"/>
          </a:xfrm>
        </p:spPr>
        <p:txBody>
          <a:bodyPr/>
          <a:lstStyle/>
          <a:p>
            <a:r>
              <a:rPr lang="en-US" dirty="0"/>
              <a:t>Model improvements: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reduce number of classes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3 classes: Class A as small; Class B as medium; Class C-G as large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2 classes: Class A as small; Class B-G as large (large is positive label)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results: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8559"/>
              </p:ext>
            </p:extLst>
          </p:nvPr>
        </p:nvGraphicFramePr>
        <p:xfrm>
          <a:off x="1822742" y="3296873"/>
          <a:ext cx="85465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1"/>
            <a:ext cx="10515600" cy="5430343"/>
          </a:xfrm>
        </p:spPr>
        <p:txBody>
          <a:bodyPr/>
          <a:lstStyle/>
          <a:p>
            <a:r>
              <a:rPr lang="en-US" dirty="0"/>
              <a:t>Feature correlation with fire size and feature importance: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97278"/>
              </p:ext>
            </p:extLst>
          </p:nvPr>
        </p:nvGraphicFramePr>
        <p:xfrm>
          <a:off x="1330470" y="1258348"/>
          <a:ext cx="9531064" cy="44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8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173546488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36830387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408938881"/>
                    </a:ext>
                  </a:extLst>
                </a:gridCol>
              </a:tblGrid>
              <a:tr h="1167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positive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negative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feature 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Top feature importance</a:t>
                      </a:r>
                    </a:p>
                    <a:p>
                      <a:pPr algn="ctr"/>
                      <a:r>
                        <a:rPr lang="en-US" sz="1400" dirty="0"/>
                        <a:t>(CA)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campfire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debris burning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campfire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sc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27039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tmp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770780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urban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woodland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1096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cropland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598205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pop_dens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04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1AD-D0E6-48BD-92F7-407309E3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3"/>
            <a:ext cx="10515600" cy="71705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82-FA1D-43F5-AADC-FAC61BFF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>
            <a:normAutofit/>
          </a:bodyPr>
          <a:lstStyle/>
          <a:p>
            <a:r>
              <a:rPr lang="en-US" sz="2400" dirty="0"/>
              <a:t>The most common reason for wildfires are lightnings. Wildfires turn to occur more frequently in western states and during summer (Jun-Sep).</a:t>
            </a:r>
          </a:p>
          <a:p>
            <a:r>
              <a:rPr lang="en-US" sz="2400" dirty="0"/>
              <a:t>Lightning-caused fires have larger sizes and impacts. Campfires is also a main predictor of large fire sizes. While fire size is positively correlated with temperature and wind speed, it is negatively correlated with relative humidity and is smaller in developed areas.</a:t>
            </a:r>
          </a:p>
          <a:p>
            <a:r>
              <a:rPr lang="en-US" sz="2400" dirty="0"/>
              <a:t>To avoid severe wildfires influences, we can have more restrictions on campfires, monitor weather more carefully, and have more precautious measures in undeveloped areas.</a:t>
            </a:r>
          </a:p>
        </p:txBody>
      </p:sp>
    </p:spTree>
    <p:extLst>
      <p:ext uri="{BB962C8B-B14F-4D97-AF65-F5344CB8AC3E}">
        <p14:creationId xmlns:p14="http://schemas.microsoft.com/office/powerpoint/2010/main" val="2013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20502</TotalTime>
  <Words>545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Lucida Grande</vt:lpstr>
      <vt:lpstr>Arial</vt:lpstr>
      <vt:lpstr>Calibri</vt:lpstr>
      <vt:lpstr>Courier New</vt:lpstr>
      <vt:lpstr>Wingdings</vt:lpstr>
      <vt:lpstr>Office Theme</vt:lpstr>
      <vt:lpstr>3_Custom Design</vt:lpstr>
      <vt:lpstr>Custom Design</vt:lpstr>
      <vt:lpstr>1_Custom Design</vt:lpstr>
      <vt:lpstr>2_Custom Design</vt:lpstr>
      <vt:lpstr>US Wildfire Patterns Detection and Prediction</vt:lpstr>
      <vt:lpstr>Problems and Data</vt:lpstr>
      <vt:lpstr>Exploratory Analysis on Wildfire Patterns</vt:lpstr>
      <vt:lpstr>Fire Size Prediction</vt:lpstr>
      <vt:lpstr>Fire Size Prediction</vt:lpstr>
      <vt:lpstr>Fire Size Prediction</vt:lpstr>
      <vt:lpstr>Fire Size Prediction</vt:lpstr>
      <vt:lpstr>Fire Size Prediction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Liwei Liu</cp:lastModifiedBy>
  <cp:revision>36</cp:revision>
  <cp:lastPrinted>2018-05-03T22:16:03Z</cp:lastPrinted>
  <dcterms:created xsi:type="dcterms:W3CDTF">2018-05-03T19:26:35Z</dcterms:created>
  <dcterms:modified xsi:type="dcterms:W3CDTF">2020-12-06T02:41:09Z</dcterms:modified>
</cp:coreProperties>
</file>