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708" r:id="rId2"/>
    <p:sldMasterId id="2147483672" r:id="rId3"/>
    <p:sldMasterId id="2147483684" r:id="rId4"/>
    <p:sldMasterId id="2147483696" r:id="rId5"/>
  </p:sldMasterIdLst>
  <p:notesMasterIdLst>
    <p:notesMasterId r:id="rId15"/>
  </p:notesMasterIdLst>
  <p:sldIdLst>
    <p:sldId id="268" r:id="rId6"/>
    <p:sldId id="269" r:id="rId7"/>
    <p:sldId id="267" r:id="rId8"/>
    <p:sldId id="270" r:id="rId9"/>
    <p:sldId id="271" r:id="rId10"/>
    <p:sldId id="272" r:id="rId11"/>
    <p:sldId id="273" r:id="rId12"/>
    <p:sldId id="274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wei Liu" initials="LL" lastIdx="2" clrIdx="0">
    <p:extLst>
      <p:ext uri="{19B8F6BF-5375-455C-9EA6-DF929625EA0E}">
        <p15:presenceInfo xmlns:p15="http://schemas.microsoft.com/office/powerpoint/2012/main" userId="ae6b2bd59c853f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C68"/>
    <a:srgbClr val="FDC700"/>
    <a:srgbClr val="F8B3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43"/>
  </p:normalViewPr>
  <p:slideViewPr>
    <p:cSldViewPr snapToGrid="0" snapToObjects="1">
      <p:cViewPr varScale="1">
        <p:scale>
          <a:sx n="91" d="100"/>
          <a:sy n="91" d="100"/>
        </p:scale>
        <p:origin x="341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05T12:58:22.315" idx="2">
    <p:pos x="3108" y="1086"/>
    <p:text>you can revise these two if not accurace @Gregory</p:text>
    <p:extLst>
      <p:ext uri="{C676402C-5697-4E1C-873F-D02D1690AC5C}">
        <p15:threadingInfo xmlns:p15="http://schemas.microsoft.com/office/powerpoint/2012/main" timeZoneBias="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D59018-6AF1-E143-86C9-CA28F167CE25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BE1EE-CD29-2047-8800-BBF04764B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03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0"/>
            <a:ext cx="12192000" cy="603099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7472" y="3602038"/>
            <a:ext cx="9144000" cy="1655762"/>
          </a:xfrm>
          <a:ln>
            <a:noFill/>
          </a:ln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3168323" y="1447952"/>
            <a:ext cx="5868737" cy="1800557"/>
          </a:xfr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15620" y="6296025"/>
            <a:ext cx="5011738" cy="561975"/>
          </a:xfr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 dirty="0"/>
              <a:t>First Last, Title, Date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B4930-187D-DD4F-8042-42FFC809D85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C729E5C-3CB6-F744-AF51-17F6E760A20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4D657-F843-3B47-8E0D-0F58E88BBCD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1F4C7-4CFE-724E-91FC-FACCCE48F2A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8559091-6C77-B943-BED1-B59029955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20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9E5C-3CB6-F744-AF51-17F6E760A20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9091-6C77-B943-BED1-B59029955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73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9E5C-3CB6-F744-AF51-17F6E760A20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9091-6C77-B943-BED1-B59029955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90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63A9-DDF0-F44C-8B6A-263F00DFB10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FBC8-8D37-0E4E-AD29-9DD81D14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40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63A9-DDF0-F44C-8B6A-263F00DFB10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FBC8-8D37-0E4E-AD29-9DD81D14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91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63A9-DDF0-F44C-8B6A-263F00DFB10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FBC8-8D37-0E4E-AD29-9DD81D14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60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63A9-DDF0-F44C-8B6A-263F00DFB10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FBC8-8D37-0E4E-AD29-9DD81D14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05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63A9-DDF0-F44C-8B6A-263F00DFB10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FBC8-8D37-0E4E-AD29-9DD81D14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81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63A9-DDF0-F44C-8B6A-263F00DFB10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FBC8-8D37-0E4E-AD29-9DD81D14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598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63A9-DDF0-F44C-8B6A-263F00DFB10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FBC8-8D37-0E4E-AD29-9DD81D14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956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63A9-DDF0-F44C-8B6A-263F00DFB10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FBC8-8D37-0E4E-AD29-9DD81D14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1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9E5C-3CB6-F744-AF51-17F6E760A20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9091-6C77-B943-BED1-B59029955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462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63A9-DDF0-F44C-8B6A-263F00DFB10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FBC8-8D37-0E4E-AD29-9DD81D14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860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63A9-DDF0-F44C-8B6A-263F00DFB10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FBC8-8D37-0E4E-AD29-9DD81D14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782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63A9-DDF0-F44C-8B6A-263F00DFB10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FBC8-8D37-0E4E-AD29-9DD81D14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888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799DD-6023-CA40-A56A-FFABB179F54E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5078-90D0-8C4C-BD7F-F8DE5A2E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724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799DD-6023-CA40-A56A-FFABB179F54E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5078-90D0-8C4C-BD7F-F8DE5A2E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370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799DD-6023-CA40-A56A-FFABB179F54E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5078-90D0-8C4C-BD7F-F8DE5A2E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338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799DD-6023-CA40-A56A-FFABB179F54E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5078-90D0-8C4C-BD7F-F8DE5A2E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60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799DD-6023-CA40-A56A-FFABB179F54E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5078-90D0-8C4C-BD7F-F8DE5A2E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61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799DD-6023-CA40-A56A-FFABB179F54E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5078-90D0-8C4C-BD7F-F8DE5A2E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699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799DD-6023-CA40-A56A-FFABB179F54E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5078-90D0-8C4C-BD7F-F8DE5A2E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6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9E5C-3CB6-F744-AF51-17F6E760A20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9091-6C77-B943-BED1-B59029955D4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106363"/>
            <a:ext cx="12192000" cy="58832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5326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799DD-6023-CA40-A56A-FFABB179F54E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5078-90D0-8C4C-BD7F-F8DE5A2E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831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799DD-6023-CA40-A56A-FFABB179F54E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5078-90D0-8C4C-BD7F-F8DE5A2E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246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799DD-6023-CA40-A56A-FFABB179F54E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5078-90D0-8C4C-BD7F-F8DE5A2E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884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799DD-6023-CA40-A56A-FFABB179F54E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5078-90D0-8C4C-BD7F-F8DE5A2E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291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0234-BC12-BE42-88BE-92A199E146BB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9378-9AED-AD40-9FFA-42C40E3AC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6573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0234-BC12-BE42-88BE-92A199E146BB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9378-9AED-AD40-9FFA-42C40E3AC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3496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0234-BC12-BE42-88BE-92A199E146BB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9378-9AED-AD40-9FFA-42C40E3AC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7590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0234-BC12-BE42-88BE-92A199E146BB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9378-9AED-AD40-9FFA-42C40E3AC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7190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0234-BC12-BE42-88BE-92A199E146BB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9378-9AED-AD40-9FFA-42C40E3AC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884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0234-BC12-BE42-88BE-92A199E146BB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9378-9AED-AD40-9FFA-42C40E3AC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01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9E5C-3CB6-F744-AF51-17F6E760A20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9091-6C77-B943-BED1-B59029955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7108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0234-BC12-BE42-88BE-92A199E146BB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9378-9AED-AD40-9FFA-42C40E3AC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350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0234-BC12-BE42-88BE-92A199E146BB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9378-9AED-AD40-9FFA-42C40E3AC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6543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0234-BC12-BE42-88BE-92A199E146BB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9378-9AED-AD40-9FFA-42C40E3AC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1314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0234-BC12-BE42-88BE-92A199E146BB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9378-9AED-AD40-9FFA-42C40E3AC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0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0234-BC12-BE42-88BE-92A199E146BB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9378-9AED-AD40-9FFA-42C40E3AC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1642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AD7F8-53C5-3641-8148-7D47216075EF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EAF5-CA73-CC4E-BABC-3B83D4D10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3926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AD7F8-53C5-3641-8148-7D47216075EF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EAF5-CA73-CC4E-BABC-3B83D4D10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5944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AD7F8-53C5-3641-8148-7D47216075EF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EAF5-CA73-CC4E-BABC-3B83D4D10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5629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AD7F8-53C5-3641-8148-7D47216075EF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EAF5-CA73-CC4E-BABC-3B83D4D10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1179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AD7F8-53C5-3641-8148-7D47216075EF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EAF5-CA73-CC4E-BABC-3B83D4D10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48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9E5C-3CB6-F744-AF51-17F6E760A20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9091-6C77-B943-BED1-B59029955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8763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AD7F8-53C5-3641-8148-7D47216075EF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EAF5-CA73-CC4E-BABC-3B83D4D10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6010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AD7F8-53C5-3641-8148-7D47216075EF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EAF5-CA73-CC4E-BABC-3B83D4D10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6297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AD7F8-53C5-3641-8148-7D47216075EF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EAF5-CA73-CC4E-BABC-3B83D4D10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679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AD7F8-53C5-3641-8148-7D47216075EF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EAF5-CA73-CC4E-BABC-3B83D4D10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3152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AD7F8-53C5-3641-8148-7D47216075EF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EAF5-CA73-CC4E-BABC-3B83D4D10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3423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AD7F8-53C5-3641-8148-7D47216075EF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EAF5-CA73-CC4E-BABC-3B83D4D10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89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9E5C-3CB6-F744-AF51-17F6E760A20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9091-6C77-B943-BED1-B59029955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14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7411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9E5C-3CB6-F744-AF51-17F6E760A20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9091-6C77-B943-BED1-B59029955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6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9E5C-3CB6-F744-AF51-17F6E760A20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9091-6C77-B943-BED1-B59029955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55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29E5C-3CB6-F744-AF51-17F6E760A20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59091-6C77-B943-BED1-B59029955D4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C61766-F84B-674E-88A4-13A4D1DD0E6C}"/>
              </a:ext>
            </a:extLst>
          </p:cNvPr>
          <p:cNvSpPr/>
          <p:nvPr userDrawn="1"/>
        </p:nvSpPr>
        <p:spPr bwMode="auto">
          <a:xfrm>
            <a:off x="0" y="5995365"/>
            <a:ext cx="12192000" cy="908671"/>
          </a:xfrm>
          <a:prstGeom prst="rect">
            <a:avLst/>
          </a:prstGeom>
          <a:solidFill>
            <a:srgbClr val="FDC7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3C68"/>
              </a:solidFill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032634" y="5901701"/>
            <a:ext cx="2927770" cy="109599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02C9BCF-E56E-F147-A78E-9173EF6556CE}"/>
              </a:ext>
            </a:extLst>
          </p:cNvPr>
          <p:cNvSpPr/>
          <p:nvPr userDrawn="1"/>
        </p:nvSpPr>
        <p:spPr>
          <a:xfrm>
            <a:off x="1" y="0"/>
            <a:ext cx="12192000" cy="123687"/>
          </a:xfrm>
          <a:prstGeom prst="rect">
            <a:avLst/>
          </a:prstGeom>
          <a:solidFill>
            <a:srgbClr val="003C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8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7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90000"/>
        <a:buFont typeface="Lucida Grande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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B63A9-DDF0-F44C-8B6A-263F00DFB10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FFBC8-8D37-0E4E-AD29-9DD81D14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81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799DD-6023-CA40-A56A-FFABB179F54E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D5078-90D0-8C4C-BD7F-F8DE5A2E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27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D0234-BC12-BE42-88BE-92A199E146BB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29378-9AED-AD40-9FFA-42C40E3AC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52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AD7F8-53C5-3641-8148-7D47216075EF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EEAF5-CA73-CC4E-BABC-3B83D4D10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36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redwoods.jp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" b="159"/>
          <a:stretch>
            <a:fillRect/>
          </a:stretch>
        </p:blipFill>
        <p:spPr>
          <a:xfrm>
            <a:off x="6691" y="0"/>
            <a:ext cx="12192000" cy="6030994"/>
          </a:xfr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Gregory </a:t>
            </a:r>
            <a:r>
              <a:rPr lang="en-US" dirty="0" err="1"/>
              <a:t>Klevans</a:t>
            </a:r>
            <a:endParaRPr lang="en-US" dirty="0"/>
          </a:p>
          <a:p>
            <a:r>
              <a:rPr lang="en-US" dirty="0"/>
              <a:t>Liwei Liu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32292" y="1447952"/>
            <a:ext cx="6327416" cy="1800557"/>
          </a:xfrm>
        </p:spPr>
        <p:txBody>
          <a:bodyPr>
            <a:normAutofit/>
          </a:bodyPr>
          <a:lstStyle/>
          <a:p>
            <a:r>
              <a:rPr lang="en-US" sz="4000" dirty="0"/>
              <a:t>US Wildfire Patterns Detection and Prediction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74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9380C-F71D-41C8-B049-9F7FC17F6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625"/>
            <a:ext cx="10515600" cy="641552"/>
          </a:xfrm>
        </p:spPr>
        <p:txBody>
          <a:bodyPr/>
          <a:lstStyle/>
          <a:p>
            <a:r>
              <a:rPr lang="en-US" dirty="0"/>
              <a:t>Problems and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D0377-8564-4331-B6D8-2EA1C1D31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0177"/>
            <a:ext cx="10515600" cy="5396786"/>
          </a:xfrm>
        </p:spPr>
        <p:txBody>
          <a:bodyPr/>
          <a:lstStyle/>
          <a:p>
            <a:r>
              <a:rPr lang="en-US" dirty="0"/>
              <a:t>Tasks</a:t>
            </a:r>
            <a:r>
              <a:rPr lang="en-US" sz="2000" dirty="0"/>
              <a:t>*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Exploratory analysis on fire distributions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Fire weather clustering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Predict wildfires using weather information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Predict fire size using merged data</a:t>
            </a:r>
            <a:endParaRPr lang="en-US" baseline="30000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fire data: Kaggle 1.88 Million US Wildfires (</a:t>
            </a:r>
            <a:r>
              <a:rPr lang="en-US" dirty="0" err="1"/>
              <a:t>Tatman</a:t>
            </a:r>
            <a:r>
              <a:rPr lang="en-US" dirty="0"/>
              <a:t> 2020)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weather information: Wildland Fire Assessment System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land cover: Commission for Environmental Cooperation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population density by county: United States Census Bureau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50E7D9-B1D7-4827-A2F1-A3F0DB9C8C54}"/>
              </a:ext>
            </a:extLst>
          </p:cNvPr>
          <p:cNvSpPr txBox="1"/>
          <p:nvPr/>
        </p:nvSpPr>
        <p:spPr>
          <a:xfrm>
            <a:off x="838200" y="5494302"/>
            <a:ext cx="9228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* For all tasks, we focus on the following states: 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California, Washington, Oregon, Arizona, Nevada, Idaho, Utah, Wyoming, Montana, New Mexico, Colorado, Florida, Georgia, South Carolina, North Carolina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432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5897"/>
            <a:ext cx="10515600" cy="600724"/>
          </a:xfrm>
        </p:spPr>
        <p:txBody>
          <a:bodyPr/>
          <a:lstStyle/>
          <a:p>
            <a:r>
              <a:rPr lang="en-US" dirty="0"/>
              <a:t>Exploratory Analysis on Wildfire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46622"/>
            <a:ext cx="10515600" cy="5430342"/>
          </a:xfrm>
        </p:spPr>
        <p:txBody>
          <a:bodyPr/>
          <a:lstStyle/>
          <a:p>
            <a:r>
              <a:rPr lang="en-US" dirty="0"/>
              <a:t>Fire distribution with weather information, 2005-2015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CC647C-5CE5-4971-AC4D-31935514F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0597"/>
            <a:ext cx="6009937" cy="4249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F740DC-B525-423A-B82F-B5F9C76D7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625" y="1128118"/>
            <a:ext cx="6140741" cy="434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029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5897"/>
            <a:ext cx="10515600" cy="600724"/>
          </a:xfrm>
        </p:spPr>
        <p:txBody>
          <a:bodyPr/>
          <a:lstStyle/>
          <a:p>
            <a:r>
              <a:rPr lang="en-US" dirty="0"/>
              <a:t>Fire Size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46622"/>
            <a:ext cx="10515600" cy="5430342"/>
          </a:xfrm>
        </p:spPr>
        <p:txBody>
          <a:bodyPr/>
          <a:lstStyle/>
          <a:p>
            <a:r>
              <a:rPr lang="en-US" dirty="0"/>
              <a:t>Data distribution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A47DAE-5740-47AD-80BD-B7FE91551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019" y="1128094"/>
            <a:ext cx="3431795" cy="25523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69D594-6ABE-4F1A-B349-55C57CA94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019" y="3616860"/>
            <a:ext cx="3165605" cy="23544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2BEAF7-3B24-4F0D-86D2-B9A6F9D32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2624" y="1128094"/>
            <a:ext cx="3286926" cy="24446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8EEB8F-9813-4938-8F15-66CAEDD0E1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2624" y="3577984"/>
            <a:ext cx="3270148" cy="24321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C25ED06-D2D0-4A34-80E0-659CFEBFB9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8055" y="1122855"/>
            <a:ext cx="3286926" cy="24446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FA37F7C-262C-4DE8-8239-A7EC0B76D8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8229" y="3564564"/>
            <a:ext cx="3288192" cy="244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983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5897"/>
            <a:ext cx="10515600" cy="600724"/>
          </a:xfrm>
        </p:spPr>
        <p:txBody>
          <a:bodyPr/>
          <a:lstStyle/>
          <a:p>
            <a:r>
              <a:rPr lang="en-US" dirty="0"/>
              <a:t>Fire Size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46622"/>
            <a:ext cx="10515600" cy="5430342"/>
          </a:xfrm>
        </p:spPr>
        <p:txBody>
          <a:bodyPr/>
          <a:lstStyle/>
          <a:p>
            <a:r>
              <a:rPr lang="en-US" dirty="0"/>
              <a:t>Feature correlation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291838-7437-464C-85F9-285EDF0DB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43" y="1188597"/>
            <a:ext cx="5711547" cy="4546391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2E3F3A5-4174-4A0A-AC9E-84B97641D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463386"/>
              </p:ext>
            </p:extLst>
          </p:nvPr>
        </p:nvGraphicFramePr>
        <p:xfrm>
          <a:off x="5823824" y="1592121"/>
          <a:ext cx="5830464" cy="3754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5232">
                  <a:extLst>
                    <a:ext uri="{9D8B030D-6E8A-4147-A177-3AD203B41FA5}">
                      <a16:colId xmlns:a16="http://schemas.microsoft.com/office/drawing/2014/main" val="2265766945"/>
                    </a:ext>
                  </a:extLst>
                </a:gridCol>
                <a:gridCol w="2915232">
                  <a:extLst>
                    <a:ext uri="{9D8B030D-6E8A-4147-A177-3AD203B41FA5}">
                      <a16:colId xmlns:a16="http://schemas.microsoft.com/office/drawing/2014/main" val="3800167747"/>
                    </a:ext>
                  </a:extLst>
                </a:gridCol>
              </a:tblGrid>
              <a:tr h="45833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Explanation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755021"/>
                  </a:ext>
                </a:extLst>
              </a:tr>
              <a:tr h="45833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tmp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Temperature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9570607"/>
                  </a:ext>
                </a:extLst>
              </a:tr>
              <a:tr h="45833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wind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Wind speed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083743"/>
                  </a:ext>
                </a:extLst>
              </a:tr>
              <a:tr h="45833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Relative humidity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0916919"/>
                  </a:ext>
                </a:extLst>
              </a:tr>
              <a:tr h="6057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burning index: a number related to the contribution of fire behavior to the effort of containing a fire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7196994"/>
                  </a:ext>
                </a:extLst>
              </a:tr>
              <a:tr h="458337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spread component: a rating of the forward rate of spread of a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headfire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4904320"/>
                  </a:ext>
                </a:extLst>
              </a:tr>
              <a:tr h="77877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kbdi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Keetch</a:t>
                      </a:r>
                      <a:r>
                        <a:rPr lang="en-US" sz="1200" dirty="0"/>
                        <a:t>-Byram Drought Index: a stand-alone index that can be used to measure the effects of seasonal drought on fire potential.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4388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7863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5897"/>
            <a:ext cx="10515600" cy="600724"/>
          </a:xfrm>
        </p:spPr>
        <p:txBody>
          <a:bodyPr/>
          <a:lstStyle/>
          <a:p>
            <a:r>
              <a:rPr lang="en-US" dirty="0"/>
              <a:t>Fire Size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46622"/>
            <a:ext cx="10515600" cy="5430342"/>
          </a:xfrm>
        </p:spPr>
        <p:txBody>
          <a:bodyPr/>
          <a:lstStyle/>
          <a:p>
            <a:r>
              <a:rPr lang="en-US" dirty="0"/>
              <a:t>Response variable: fire size class (A-G)</a:t>
            </a:r>
          </a:p>
          <a:p>
            <a:r>
              <a:rPr lang="en-US" dirty="0"/>
              <a:t>Training: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70% training and 30% test sets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stratified sampling</a:t>
            </a:r>
          </a:p>
          <a:p>
            <a:r>
              <a:rPr lang="en-US" dirty="0"/>
              <a:t>Experiment results</a:t>
            </a:r>
          </a:p>
          <a:p>
            <a:endParaRPr lang="en-US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8F360EF7-36F6-408A-A5E1-946097DA5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101980"/>
              </p:ext>
            </p:extLst>
          </p:nvPr>
        </p:nvGraphicFramePr>
        <p:xfrm>
          <a:off x="1822742" y="3045204"/>
          <a:ext cx="8546515" cy="2879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303">
                  <a:extLst>
                    <a:ext uri="{9D8B030D-6E8A-4147-A177-3AD203B41FA5}">
                      <a16:colId xmlns:a16="http://schemas.microsoft.com/office/drawing/2014/main" val="2946198221"/>
                    </a:ext>
                  </a:extLst>
                </a:gridCol>
                <a:gridCol w="1709303">
                  <a:extLst>
                    <a:ext uri="{9D8B030D-6E8A-4147-A177-3AD203B41FA5}">
                      <a16:colId xmlns:a16="http://schemas.microsoft.com/office/drawing/2014/main" val="3915720244"/>
                    </a:ext>
                  </a:extLst>
                </a:gridCol>
                <a:gridCol w="1709303">
                  <a:extLst>
                    <a:ext uri="{9D8B030D-6E8A-4147-A177-3AD203B41FA5}">
                      <a16:colId xmlns:a16="http://schemas.microsoft.com/office/drawing/2014/main" val="731720883"/>
                    </a:ext>
                  </a:extLst>
                </a:gridCol>
                <a:gridCol w="1709303">
                  <a:extLst>
                    <a:ext uri="{9D8B030D-6E8A-4147-A177-3AD203B41FA5}">
                      <a16:colId xmlns:a16="http://schemas.microsoft.com/office/drawing/2014/main" val="1626731673"/>
                    </a:ext>
                  </a:extLst>
                </a:gridCol>
                <a:gridCol w="1709303">
                  <a:extLst>
                    <a:ext uri="{9D8B030D-6E8A-4147-A177-3AD203B41FA5}">
                      <a16:colId xmlns:a16="http://schemas.microsoft.com/office/drawing/2014/main" val="1845055695"/>
                    </a:ext>
                  </a:extLst>
                </a:gridCol>
              </a:tblGrid>
              <a:tr h="6076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ROC-AUC 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7808094"/>
                  </a:ext>
                </a:extLst>
              </a:tr>
              <a:tr h="8680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Baseline: predict class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0.377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9970805"/>
                  </a:ext>
                </a:extLst>
              </a:tr>
              <a:tr h="3520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 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0.560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0.536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83003"/>
                  </a:ext>
                </a:extLst>
              </a:tr>
              <a:tr h="5634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0.547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6185302"/>
                  </a:ext>
                </a:extLst>
              </a:tr>
              <a:tr h="35204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1081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3236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5897"/>
            <a:ext cx="10515600" cy="600724"/>
          </a:xfrm>
        </p:spPr>
        <p:txBody>
          <a:bodyPr/>
          <a:lstStyle/>
          <a:p>
            <a:r>
              <a:rPr lang="en-US" dirty="0"/>
              <a:t>Fire Size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6404"/>
            <a:ext cx="10515600" cy="4960560"/>
          </a:xfrm>
        </p:spPr>
        <p:txBody>
          <a:bodyPr/>
          <a:lstStyle/>
          <a:p>
            <a:r>
              <a:rPr lang="en-US" dirty="0"/>
              <a:t>Model improvements: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reduce number of classes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 3 classes: Class A as small; Class B as medium; Class C-G as large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 2 classes: Class A as small; Class B-G as large (large is positive label)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results: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8F360EF7-36F6-408A-A5E1-946097DA5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348559"/>
              </p:ext>
            </p:extLst>
          </p:nvPr>
        </p:nvGraphicFramePr>
        <p:xfrm>
          <a:off x="1822742" y="3296873"/>
          <a:ext cx="854651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303">
                  <a:extLst>
                    <a:ext uri="{9D8B030D-6E8A-4147-A177-3AD203B41FA5}">
                      <a16:colId xmlns:a16="http://schemas.microsoft.com/office/drawing/2014/main" val="2946198221"/>
                    </a:ext>
                  </a:extLst>
                </a:gridCol>
                <a:gridCol w="1709303">
                  <a:extLst>
                    <a:ext uri="{9D8B030D-6E8A-4147-A177-3AD203B41FA5}">
                      <a16:colId xmlns:a16="http://schemas.microsoft.com/office/drawing/2014/main" val="3915720244"/>
                    </a:ext>
                  </a:extLst>
                </a:gridCol>
                <a:gridCol w="1709303">
                  <a:extLst>
                    <a:ext uri="{9D8B030D-6E8A-4147-A177-3AD203B41FA5}">
                      <a16:colId xmlns:a16="http://schemas.microsoft.com/office/drawing/2014/main" val="731720883"/>
                    </a:ext>
                  </a:extLst>
                </a:gridCol>
                <a:gridCol w="1709303">
                  <a:extLst>
                    <a:ext uri="{9D8B030D-6E8A-4147-A177-3AD203B41FA5}">
                      <a16:colId xmlns:a16="http://schemas.microsoft.com/office/drawing/2014/main" val="1626731673"/>
                    </a:ext>
                  </a:extLst>
                </a:gridCol>
                <a:gridCol w="1709303">
                  <a:extLst>
                    <a:ext uri="{9D8B030D-6E8A-4147-A177-3AD203B41FA5}">
                      <a16:colId xmlns:a16="http://schemas.microsoft.com/office/drawing/2014/main" val="1845055695"/>
                    </a:ext>
                  </a:extLst>
                </a:gridCol>
              </a:tblGrid>
              <a:tr h="6076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classes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ROC-AUC 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7808094"/>
                  </a:ext>
                </a:extLst>
              </a:tr>
              <a:tr h="3520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0.536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83003"/>
                  </a:ext>
                </a:extLst>
              </a:tr>
              <a:tr h="3520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0.649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0.665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1081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19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5897"/>
            <a:ext cx="10515600" cy="600724"/>
          </a:xfrm>
        </p:spPr>
        <p:txBody>
          <a:bodyPr/>
          <a:lstStyle/>
          <a:p>
            <a:r>
              <a:rPr lang="en-US" dirty="0"/>
              <a:t>Fire Size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46621"/>
            <a:ext cx="10515600" cy="5430343"/>
          </a:xfrm>
        </p:spPr>
        <p:txBody>
          <a:bodyPr/>
          <a:lstStyle/>
          <a:p>
            <a:r>
              <a:rPr lang="en-US" dirty="0"/>
              <a:t>Feature correlations and importance: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8F360EF7-36F6-408A-A5E1-946097DA5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375636"/>
              </p:ext>
            </p:extLst>
          </p:nvPr>
        </p:nvGraphicFramePr>
        <p:xfrm>
          <a:off x="1330470" y="1258348"/>
          <a:ext cx="9531064" cy="448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383">
                  <a:extLst>
                    <a:ext uri="{9D8B030D-6E8A-4147-A177-3AD203B41FA5}">
                      <a16:colId xmlns:a16="http://schemas.microsoft.com/office/drawing/2014/main" val="2946198221"/>
                    </a:ext>
                  </a:extLst>
                </a:gridCol>
                <a:gridCol w="1191383">
                  <a:extLst>
                    <a:ext uri="{9D8B030D-6E8A-4147-A177-3AD203B41FA5}">
                      <a16:colId xmlns:a16="http://schemas.microsoft.com/office/drawing/2014/main" val="3915720244"/>
                    </a:ext>
                  </a:extLst>
                </a:gridCol>
                <a:gridCol w="1191383">
                  <a:extLst>
                    <a:ext uri="{9D8B030D-6E8A-4147-A177-3AD203B41FA5}">
                      <a16:colId xmlns:a16="http://schemas.microsoft.com/office/drawing/2014/main" val="731720883"/>
                    </a:ext>
                  </a:extLst>
                </a:gridCol>
                <a:gridCol w="1191383">
                  <a:extLst>
                    <a:ext uri="{9D8B030D-6E8A-4147-A177-3AD203B41FA5}">
                      <a16:colId xmlns:a16="http://schemas.microsoft.com/office/drawing/2014/main" val="1626731673"/>
                    </a:ext>
                  </a:extLst>
                </a:gridCol>
                <a:gridCol w="1191383">
                  <a:extLst>
                    <a:ext uri="{9D8B030D-6E8A-4147-A177-3AD203B41FA5}">
                      <a16:colId xmlns:a16="http://schemas.microsoft.com/office/drawing/2014/main" val="1845055695"/>
                    </a:ext>
                  </a:extLst>
                </a:gridCol>
                <a:gridCol w="1191383">
                  <a:extLst>
                    <a:ext uri="{9D8B030D-6E8A-4147-A177-3AD203B41FA5}">
                      <a16:colId xmlns:a16="http://schemas.microsoft.com/office/drawing/2014/main" val="3173546488"/>
                    </a:ext>
                  </a:extLst>
                </a:gridCol>
                <a:gridCol w="1191383">
                  <a:extLst>
                    <a:ext uri="{9D8B030D-6E8A-4147-A177-3AD203B41FA5}">
                      <a16:colId xmlns:a16="http://schemas.microsoft.com/office/drawing/2014/main" val="1836830387"/>
                    </a:ext>
                  </a:extLst>
                </a:gridCol>
                <a:gridCol w="1191383">
                  <a:extLst>
                    <a:ext uri="{9D8B030D-6E8A-4147-A177-3AD203B41FA5}">
                      <a16:colId xmlns:a16="http://schemas.microsoft.com/office/drawing/2014/main" val="1408938881"/>
                    </a:ext>
                  </a:extLst>
                </a:gridCol>
              </a:tblGrid>
              <a:tr h="116783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Top positive correlation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Top negative correlation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Top feature importance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Top feature importance</a:t>
                      </a:r>
                    </a:p>
                    <a:p>
                      <a:pPr algn="ctr"/>
                      <a:r>
                        <a:rPr lang="en-US" sz="1400" dirty="0"/>
                        <a:t>(CA)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7808094"/>
                  </a:ext>
                </a:extLst>
              </a:tr>
              <a:tr h="4671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lightning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rh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-0.030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campfire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83003"/>
                  </a:ext>
                </a:extLst>
              </a:tr>
              <a:tr h="4671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debris burning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-0.013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campfire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y2008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1081624"/>
                  </a:ext>
                </a:extLst>
              </a:tr>
              <a:tr h="4671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sc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-0.012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lightning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9027039"/>
                  </a:ext>
                </a:extLst>
              </a:tr>
              <a:tr h="4671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tmp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-0.010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lightning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6770780"/>
                  </a:ext>
                </a:extLst>
              </a:tr>
              <a:tr h="4671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wind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urban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-0.010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woodland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310963"/>
                  </a:ext>
                </a:extLst>
              </a:tr>
              <a:tr h="4671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grassland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cropland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-0.009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grassland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4598205"/>
                  </a:ext>
                </a:extLst>
              </a:tr>
              <a:tr h="4671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pop_dens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-0.008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smoking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3048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35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9C1AD-D0E6-48BD-92F7-407309E38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013"/>
            <a:ext cx="10515600" cy="717053"/>
          </a:xfrm>
        </p:spPr>
        <p:txBody>
          <a:bodyPr/>
          <a:lstStyle/>
          <a:p>
            <a:r>
              <a:rPr lang="en-US" dirty="0"/>
              <a:t>Conclusion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2A882-FA1D-43F5-AADC-FAC61BFF2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0235"/>
            <a:ext cx="10515600" cy="5136728"/>
          </a:xfrm>
        </p:spPr>
        <p:txBody>
          <a:bodyPr>
            <a:normAutofit/>
          </a:bodyPr>
          <a:lstStyle/>
          <a:p>
            <a:r>
              <a:rPr lang="en-US" sz="2400" dirty="0"/>
              <a:t>The most common reason for wildfires are lightnings. Wildfires turn to occur more frequently in western states and during summer (Jun-Sep).</a:t>
            </a:r>
          </a:p>
          <a:p>
            <a:r>
              <a:rPr lang="en-US" sz="2400" dirty="0"/>
              <a:t>Lightning-caused fires have larger sizes and impacts. Campfires is also a main predictor of large fire sizes. While fire size is positively correlated with temperature and wind speed, it is negatively correlated with relative humidity and is smaller in developed areas.</a:t>
            </a:r>
          </a:p>
          <a:p>
            <a:r>
              <a:rPr lang="en-US" sz="2400" dirty="0"/>
              <a:t>To avoid severe wildfires influences, we can have more restrictions on campfires, monitor weather more carefully, and have more precautious measures in </a:t>
            </a:r>
            <a:r>
              <a:rPr lang="en-US" sz="2400"/>
              <a:t>undeveloped areas.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3335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3B6A"/>
      </a:accent1>
      <a:accent2>
        <a:srgbClr val="FDC701"/>
      </a:accent2>
      <a:accent3>
        <a:srgbClr val="0069AD"/>
      </a:accent3>
      <a:accent4>
        <a:srgbClr val="13A5DC"/>
      </a:accent4>
      <a:accent5>
        <a:srgbClr val="007888"/>
      </a:accent5>
      <a:accent6>
        <a:srgbClr val="FF9F15"/>
      </a:accent6>
      <a:hlink>
        <a:srgbClr val="FFC003"/>
      </a:hlink>
      <a:folHlink>
        <a:srgbClr val="DA206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SC Template (Widescreen Edition)" id="{9F8A7A27-C923-5646-822B-F56B55A0414F}" vid="{B3A8500F-76B8-0B4B-8D86-BD2EECB1A19A}"/>
    </a:ext>
  </a:extLst>
</a:theme>
</file>

<file path=ppt/theme/theme2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20493</TotalTime>
  <Words>537</Words>
  <Application>Microsoft Office PowerPoint</Application>
  <PresentationFormat>Widescreen</PresentationFormat>
  <Paragraphs>159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Lucida Grande</vt:lpstr>
      <vt:lpstr>Arial</vt:lpstr>
      <vt:lpstr>Calibri</vt:lpstr>
      <vt:lpstr>Courier New</vt:lpstr>
      <vt:lpstr>Wingdings</vt:lpstr>
      <vt:lpstr>Office Theme</vt:lpstr>
      <vt:lpstr>3_Custom Design</vt:lpstr>
      <vt:lpstr>Custom Design</vt:lpstr>
      <vt:lpstr>1_Custom Design</vt:lpstr>
      <vt:lpstr>2_Custom Design</vt:lpstr>
      <vt:lpstr>US Wildfire Patterns Detection and Prediction</vt:lpstr>
      <vt:lpstr>Problems and Data</vt:lpstr>
      <vt:lpstr>Exploratory Analysis on Wildfire Patterns</vt:lpstr>
      <vt:lpstr>Fire Size Prediction</vt:lpstr>
      <vt:lpstr>Fire Size Prediction</vt:lpstr>
      <vt:lpstr>Fire Size Prediction</vt:lpstr>
      <vt:lpstr>Fire Size Prediction</vt:lpstr>
      <vt:lpstr>Fire Size Prediction</vt:lpstr>
      <vt:lpstr>Conclusion and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oodiase@ucsc.edu</dc:creator>
  <cp:lastModifiedBy>Liwei Liu</cp:lastModifiedBy>
  <cp:revision>33</cp:revision>
  <cp:lastPrinted>2018-05-03T22:16:03Z</cp:lastPrinted>
  <dcterms:created xsi:type="dcterms:W3CDTF">2018-05-03T19:26:35Z</dcterms:created>
  <dcterms:modified xsi:type="dcterms:W3CDTF">2020-12-05T23:44:27Z</dcterms:modified>
</cp:coreProperties>
</file>