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0" r:id="rId5"/>
    <p:sldId id="258" r:id="rId6"/>
    <p:sldId id="268" r:id="rId7"/>
    <p:sldId id="272" r:id="rId8"/>
    <p:sldId id="271" r:id="rId9"/>
    <p:sldId id="270"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69" autoAdjust="0"/>
  </p:normalViewPr>
  <p:slideViewPr>
    <p:cSldViewPr showGuides="1">
      <p:cViewPr varScale="1">
        <p:scale>
          <a:sx n="65" d="100"/>
          <a:sy n="65" d="100"/>
        </p:scale>
        <p:origin x="153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99F514-E434-4529-AA11-33D8E872EC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BD39CB-1D45-4639-9E67-4CBC1B9132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706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480" eaLnBrk="0" hangingPunct="0">
              <a:defRPr sz="2400">
                <a:solidFill>
                  <a:schemeClr val="tx1"/>
                </a:solidFill>
                <a:latin typeface="Arial" panose="020B0604020202020204" pitchFamily="34" charset="0"/>
                <a:ea typeface="宋体" panose="02010600030101010101" pitchFamily="2" charset="-122"/>
              </a:defRPr>
            </a:lvl1pPr>
            <a:lvl2pPr marL="742950" indent="-285750" defTabSz="919480" eaLnBrk="0" hangingPunct="0">
              <a:defRPr sz="2400">
                <a:solidFill>
                  <a:schemeClr val="tx1"/>
                </a:solidFill>
                <a:latin typeface="Arial" panose="020B0604020202020204" pitchFamily="34" charset="0"/>
                <a:ea typeface="宋体" panose="02010600030101010101" pitchFamily="2" charset="-122"/>
              </a:defRPr>
            </a:lvl2pPr>
            <a:lvl3pPr marL="1143000" indent="-228600" defTabSz="919480" eaLnBrk="0" hangingPunct="0">
              <a:defRPr sz="2400">
                <a:solidFill>
                  <a:schemeClr val="tx1"/>
                </a:solidFill>
                <a:latin typeface="Arial" panose="020B0604020202020204" pitchFamily="34" charset="0"/>
                <a:ea typeface="宋体" panose="02010600030101010101" pitchFamily="2" charset="-122"/>
              </a:defRPr>
            </a:lvl3pPr>
            <a:lvl4pPr marL="1600200" indent="-228600" defTabSz="919480" eaLnBrk="0" hangingPunct="0">
              <a:defRPr sz="2400">
                <a:solidFill>
                  <a:schemeClr val="tx1"/>
                </a:solidFill>
                <a:latin typeface="Arial" panose="020B0604020202020204" pitchFamily="34" charset="0"/>
                <a:ea typeface="宋体" panose="02010600030101010101" pitchFamily="2" charset="-122"/>
              </a:defRPr>
            </a:lvl4pPr>
            <a:lvl5pPr marL="2057400" indent="-228600" defTabSz="91948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75CB6D54-3ACB-466A-96FD-584CF6B5C8DB}" type="slidenum">
              <a:rPr lang="en-US" altLang="zh-CN" sz="1200" smtClean="0"/>
            </a:fld>
            <a:endParaRPr lang="en-US" altLang="zh-CN"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706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480" eaLnBrk="0" hangingPunct="0">
              <a:defRPr sz="2400">
                <a:solidFill>
                  <a:schemeClr val="tx1"/>
                </a:solidFill>
                <a:latin typeface="Arial" panose="020B0604020202020204" pitchFamily="34" charset="0"/>
                <a:ea typeface="宋体" panose="02010600030101010101" pitchFamily="2" charset="-122"/>
              </a:defRPr>
            </a:lvl1pPr>
            <a:lvl2pPr marL="742950" indent="-285750" defTabSz="919480" eaLnBrk="0" hangingPunct="0">
              <a:defRPr sz="2400">
                <a:solidFill>
                  <a:schemeClr val="tx1"/>
                </a:solidFill>
                <a:latin typeface="Arial" panose="020B0604020202020204" pitchFamily="34" charset="0"/>
                <a:ea typeface="宋体" panose="02010600030101010101" pitchFamily="2" charset="-122"/>
              </a:defRPr>
            </a:lvl2pPr>
            <a:lvl3pPr marL="1143000" indent="-228600" defTabSz="919480" eaLnBrk="0" hangingPunct="0">
              <a:defRPr sz="2400">
                <a:solidFill>
                  <a:schemeClr val="tx1"/>
                </a:solidFill>
                <a:latin typeface="Arial" panose="020B0604020202020204" pitchFamily="34" charset="0"/>
                <a:ea typeface="宋体" panose="02010600030101010101" pitchFamily="2" charset="-122"/>
              </a:defRPr>
            </a:lvl3pPr>
            <a:lvl4pPr marL="1600200" indent="-228600" defTabSz="919480" eaLnBrk="0" hangingPunct="0">
              <a:defRPr sz="2400">
                <a:solidFill>
                  <a:schemeClr val="tx1"/>
                </a:solidFill>
                <a:latin typeface="Arial" panose="020B0604020202020204" pitchFamily="34" charset="0"/>
                <a:ea typeface="宋体" panose="02010600030101010101" pitchFamily="2" charset="-122"/>
              </a:defRPr>
            </a:lvl4pPr>
            <a:lvl5pPr marL="2057400" indent="-228600" defTabSz="91948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75CB6D54-3ACB-466A-96FD-584CF6B5C8DB}" type="slidenum">
              <a:rPr lang="en-US" altLang="zh-CN" sz="1200" smtClean="0"/>
            </a:fld>
            <a:endParaRPr lang="en-US" altLang="zh-CN"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706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480" eaLnBrk="0" hangingPunct="0">
              <a:defRPr sz="2400">
                <a:solidFill>
                  <a:schemeClr val="tx1"/>
                </a:solidFill>
                <a:latin typeface="Arial" panose="020B0604020202020204" pitchFamily="34" charset="0"/>
                <a:ea typeface="宋体" panose="02010600030101010101" pitchFamily="2" charset="-122"/>
              </a:defRPr>
            </a:lvl1pPr>
            <a:lvl2pPr marL="742950" indent="-285750" defTabSz="919480" eaLnBrk="0" hangingPunct="0">
              <a:defRPr sz="2400">
                <a:solidFill>
                  <a:schemeClr val="tx1"/>
                </a:solidFill>
                <a:latin typeface="Arial" panose="020B0604020202020204" pitchFamily="34" charset="0"/>
                <a:ea typeface="宋体" panose="02010600030101010101" pitchFamily="2" charset="-122"/>
              </a:defRPr>
            </a:lvl2pPr>
            <a:lvl3pPr marL="1143000" indent="-228600" defTabSz="919480" eaLnBrk="0" hangingPunct="0">
              <a:defRPr sz="2400">
                <a:solidFill>
                  <a:schemeClr val="tx1"/>
                </a:solidFill>
                <a:latin typeface="Arial" panose="020B0604020202020204" pitchFamily="34" charset="0"/>
                <a:ea typeface="宋体" panose="02010600030101010101" pitchFamily="2" charset="-122"/>
              </a:defRPr>
            </a:lvl3pPr>
            <a:lvl4pPr marL="1600200" indent="-228600" defTabSz="919480" eaLnBrk="0" hangingPunct="0">
              <a:defRPr sz="2400">
                <a:solidFill>
                  <a:schemeClr val="tx1"/>
                </a:solidFill>
                <a:latin typeface="Arial" panose="020B0604020202020204" pitchFamily="34" charset="0"/>
                <a:ea typeface="宋体" panose="02010600030101010101" pitchFamily="2" charset="-122"/>
              </a:defRPr>
            </a:lvl4pPr>
            <a:lvl5pPr marL="2057400" indent="-228600" defTabSz="91948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75CB6D54-3ACB-466A-96FD-584CF6B5C8DB}" type="slidenum">
              <a:rPr lang="en-US" altLang="zh-CN" sz="1200" smtClean="0"/>
            </a:fld>
            <a:endParaRPr lang="en-US" altLang="zh-CN"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706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480" eaLnBrk="0" hangingPunct="0">
              <a:defRPr sz="2400">
                <a:solidFill>
                  <a:schemeClr val="tx1"/>
                </a:solidFill>
                <a:latin typeface="Arial" panose="020B0604020202020204" pitchFamily="34" charset="0"/>
                <a:ea typeface="宋体" panose="02010600030101010101" pitchFamily="2" charset="-122"/>
              </a:defRPr>
            </a:lvl1pPr>
            <a:lvl2pPr marL="742950" indent="-285750" defTabSz="919480" eaLnBrk="0" hangingPunct="0">
              <a:defRPr sz="2400">
                <a:solidFill>
                  <a:schemeClr val="tx1"/>
                </a:solidFill>
                <a:latin typeface="Arial" panose="020B0604020202020204" pitchFamily="34" charset="0"/>
                <a:ea typeface="宋体" panose="02010600030101010101" pitchFamily="2" charset="-122"/>
              </a:defRPr>
            </a:lvl2pPr>
            <a:lvl3pPr marL="1143000" indent="-228600" defTabSz="919480" eaLnBrk="0" hangingPunct="0">
              <a:defRPr sz="2400">
                <a:solidFill>
                  <a:schemeClr val="tx1"/>
                </a:solidFill>
                <a:latin typeface="Arial" panose="020B0604020202020204" pitchFamily="34" charset="0"/>
                <a:ea typeface="宋体" panose="02010600030101010101" pitchFamily="2" charset="-122"/>
              </a:defRPr>
            </a:lvl3pPr>
            <a:lvl4pPr marL="1600200" indent="-228600" defTabSz="919480" eaLnBrk="0" hangingPunct="0">
              <a:defRPr sz="2400">
                <a:solidFill>
                  <a:schemeClr val="tx1"/>
                </a:solidFill>
                <a:latin typeface="Arial" panose="020B0604020202020204" pitchFamily="34" charset="0"/>
                <a:ea typeface="宋体" panose="02010600030101010101" pitchFamily="2" charset="-122"/>
              </a:defRPr>
            </a:lvl4pPr>
            <a:lvl5pPr marL="2057400" indent="-228600" defTabSz="91948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75CB6D54-3ACB-466A-96FD-584CF6B5C8DB}" type="slidenum">
              <a:rPr lang="en-US" altLang="zh-CN" sz="1200" smtClean="0"/>
            </a:fld>
            <a:endParaRPr lang="en-US" altLang="zh-CN"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706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480" eaLnBrk="0" hangingPunct="0">
              <a:defRPr sz="2400">
                <a:solidFill>
                  <a:schemeClr val="tx1"/>
                </a:solidFill>
                <a:latin typeface="Arial" panose="020B0604020202020204" pitchFamily="34" charset="0"/>
                <a:ea typeface="宋体" panose="02010600030101010101" pitchFamily="2" charset="-122"/>
              </a:defRPr>
            </a:lvl1pPr>
            <a:lvl2pPr marL="742950" indent="-285750" defTabSz="919480" eaLnBrk="0" hangingPunct="0">
              <a:defRPr sz="2400">
                <a:solidFill>
                  <a:schemeClr val="tx1"/>
                </a:solidFill>
                <a:latin typeface="Arial" panose="020B0604020202020204" pitchFamily="34" charset="0"/>
                <a:ea typeface="宋体" panose="02010600030101010101" pitchFamily="2" charset="-122"/>
              </a:defRPr>
            </a:lvl2pPr>
            <a:lvl3pPr marL="1143000" indent="-228600" defTabSz="919480" eaLnBrk="0" hangingPunct="0">
              <a:defRPr sz="2400">
                <a:solidFill>
                  <a:schemeClr val="tx1"/>
                </a:solidFill>
                <a:latin typeface="Arial" panose="020B0604020202020204" pitchFamily="34" charset="0"/>
                <a:ea typeface="宋体" panose="02010600030101010101" pitchFamily="2" charset="-122"/>
              </a:defRPr>
            </a:lvl3pPr>
            <a:lvl4pPr marL="1600200" indent="-228600" defTabSz="919480" eaLnBrk="0" hangingPunct="0">
              <a:defRPr sz="2400">
                <a:solidFill>
                  <a:schemeClr val="tx1"/>
                </a:solidFill>
                <a:latin typeface="Arial" panose="020B0604020202020204" pitchFamily="34" charset="0"/>
                <a:ea typeface="宋体" panose="02010600030101010101" pitchFamily="2" charset="-122"/>
              </a:defRPr>
            </a:lvl4pPr>
            <a:lvl5pPr marL="2057400" indent="-228600" defTabSz="91948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75CB6D54-3ACB-466A-96FD-584CF6B5C8DB}" type="slidenum">
              <a:rPr lang="en-US" altLang="zh-CN" sz="1200" smtClean="0"/>
            </a:fld>
            <a:endParaRPr lang="en-US" altLang="zh-CN"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706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480" eaLnBrk="0" hangingPunct="0">
              <a:defRPr sz="2400">
                <a:solidFill>
                  <a:schemeClr val="tx1"/>
                </a:solidFill>
                <a:latin typeface="Arial" panose="020B0604020202020204" pitchFamily="34" charset="0"/>
                <a:ea typeface="宋体" panose="02010600030101010101" pitchFamily="2" charset="-122"/>
              </a:defRPr>
            </a:lvl1pPr>
            <a:lvl2pPr marL="742950" indent="-285750" defTabSz="919480" eaLnBrk="0" hangingPunct="0">
              <a:defRPr sz="2400">
                <a:solidFill>
                  <a:schemeClr val="tx1"/>
                </a:solidFill>
                <a:latin typeface="Arial" panose="020B0604020202020204" pitchFamily="34" charset="0"/>
                <a:ea typeface="宋体" panose="02010600030101010101" pitchFamily="2" charset="-122"/>
              </a:defRPr>
            </a:lvl2pPr>
            <a:lvl3pPr marL="1143000" indent="-228600" defTabSz="919480" eaLnBrk="0" hangingPunct="0">
              <a:defRPr sz="2400">
                <a:solidFill>
                  <a:schemeClr val="tx1"/>
                </a:solidFill>
                <a:latin typeface="Arial" panose="020B0604020202020204" pitchFamily="34" charset="0"/>
                <a:ea typeface="宋体" panose="02010600030101010101" pitchFamily="2" charset="-122"/>
              </a:defRPr>
            </a:lvl3pPr>
            <a:lvl4pPr marL="1600200" indent="-228600" defTabSz="919480" eaLnBrk="0" hangingPunct="0">
              <a:defRPr sz="2400">
                <a:solidFill>
                  <a:schemeClr val="tx1"/>
                </a:solidFill>
                <a:latin typeface="Arial" panose="020B0604020202020204" pitchFamily="34" charset="0"/>
                <a:ea typeface="宋体" panose="02010600030101010101" pitchFamily="2" charset="-122"/>
              </a:defRPr>
            </a:lvl4pPr>
            <a:lvl5pPr marL="2057400" indent="-228600" defTabSz="91948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defTabSz="91948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75CB6D54-3ACB-466A-96FD-584CF6B5C8DB}" type="slidenum">
              <a:rPr lang="en-US" altLang="zh-CN" sz="1200" smtClean="0"/>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1B2FB8-5479-403C-8D14-652E1327C0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63C795-905A-40C2-86D2-C3140444E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1B2FB8-5479-403C-8D14-652E1327C0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63C795-905A-40C2-86D2-C3140444E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1B2FB8-5479-403C-8D14-652E1327C0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63C795-905A-40C2-86D2-C3140444E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0"/>
            <a:ext cx="8243888" cy="6126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0"/>
          </p:nvPr>
        </p:nvSpPr>
        <p:spPr/>
        <p:txBody>
          <a:bodyPr/>
          <a:lstStyle>
            <a:lvl1pPr>
              <a:defRPr/>
            </a:lvl1pPr>
          </a:lstStyle>
          <a:p>
            <a:pPr>
              <a:defRPr/>
            </a:pPr>
            <a:fld id="{80F06CB1-FD77-4C8D-B035-B92B1D927128}" type="datetime1">
              <a:rPr lang="zh-CN" altLang="en-US"/>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DF03E8A1-5F12-429D-B324-01F5D09121D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1B2FB8-5479-403C-8D14-652E1327C0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63C795-905A-40C2-86D2-C3140444E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11B2FB8-5479-403C-8D14-652E1327C0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63C795-905A-40C2-86D2-C3140444E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1B2FB8-5479-403C-8D14-652E1327C0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63C795-905A-40C2-86D2-C3140444E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1B2FB8-5479-403C-8D14-652E1327C0C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63C795-905A-40C2-86D2-C3140444E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1B2FB8-5479-403C-8D14-652E1327C0C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63C795-905A-40C2-86D2-C3140444E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1B2FB8-5479-403C-8D14-652E1327C0C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63C795-905A-40C2-86D2-C3140444E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1B2FB8-5479-403C-8D14-652E1327C0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63C795-905A-40C2-86D2-C3140444E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1B2FB8-5479-403C-8D14-652E1327C0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63C795-905A-40C2-86D2-C3140444E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B2FB8-5479-403C-8D14-652E1327C0C4}"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C795-905A-40C2-86D2-C3140444E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hyperlink" Target="mailto:tangjiafu@ise.neu.edu.cn" TargetMode="External"/><Relationship Id="rId2" Type="http://schemas.openxmlformats.org/officeDocument/2006/relationships/hyperlink" Target="mailto:jftang@mail.neu.edu.cn" TargetMode="Externa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6" descr="背景.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Box 17"/>
          <p:cNvSpPr txBox="1">
            <a:spLocks noChangeArrowheads="1"/>
          </p:cNvSpPr>
          <p:nvPr/>
        </p:nvSpPr>
        <p:spPr bwMode="auto">
          <a:xfrm>
            <a:off x="8229600" y="62404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1400">
                <a:cs typeface="Arial" panose="020B0604020202020204" pitchFamily="34" charset="0"/>
              </a:rPr>
              <a:t>2</a:t>
            </a:r>
            <a:endParaRPr lang="zh-CN" altLang="en-US" sz="1400">
              <a:cs typeface="Arial" panose="020B0604020202020204" pitchFamily="34" charset="0"/>
            </a:endParaRPr>
          </a:p>
        </p:txBody>
      </p:sp>
      <p:sp>
        <p:nvSpPr>
          <p:cNvPr id="19" name="日期占位符 1"/>
          <p:cNvSpPr>
            <a:spLocks noGrp="1"/>
          </p:cNvSpPr>
          <p:nvPr>
            <p:ph type="dt" sz="quarter" idx="10"/>
          </p:nvPr>
        </p:nvSpPr>
        <p:spPr/>
        <p:txBody>
          <a:bodyPr/>
          <a:lstStyle/>
          <a:p>
            <a:pPr>
              <a:defRPr/>
            </a:pPr>
            <a:fld id="{4D0C3640-FD9C-4C1C-839A-B884534BFAEE}" type="datetime1">
              <a:rPr lang="zh-CN" altLang="en-US" sz="1400">
                <a:solidFill>
                  <a:schemeClr val="tx1">
                    <a:lumMod val="95000"/>
                    <a:lumOff val="5000"/>
                  </a:schemeClr>
                </a:solidFill>
              </a:rPr>
            </a:fld>
            <a:endParaRPr lang="en-US" altLang="zh-CN" sz="1400" dirty="0">
              <a:solidFill>
                <a:schemeClr val="tx1">
                  <a:lumMod val="95000"/>
                  <a:lumOff val="5000"/>
                </a:schemeClr>
              </a:solidFill>
            </a:endParaRPr>
          </a:p>
        </p:txBody>
      </p:sp>
      <p:sp>
        <p:nvSpPr>
          <p:cNvPr id="2053" name="Rectangle 2"/>
          <p:cNvSpPr>
            <a:spLocks noChangeArrowheads="1"/>
          </p:cNvSpPr>
          <p:nvPr/>
        </p:nvSpPr>
        <p:spPr bwMode="auto">
          <a:xfrm>
            <a:off x="227013" y="1263183"/>
            <a:ext cx="8674100" cy="10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170000"/>
              </a:lnSpc>
            </a:pPr>
            <a:r>
              <a:rPr lang="en-US" altLang="zh-CN" sz="4000" b="1" dirty="0">
                <a:solidFill>
                  <a:srgbClr val="FFFF00"/>
                </a:solidFill>
                <a:ea typeface="黑体" panose="02010609060101010101" pitchFamily="49" charset="-122"/>
              </a:rPr>
              <a:t>《</a:t>
            </a:r>
            <a:r>
              <a:rPr lang="zh-CN" altLang="en-US" sz="4000" b="1" dirty="0">
                <a:solidFill>
                  <a:srgbClr val="FFFF00"/>
                </a:solidFill>
                <a:ea typeface="黑体" panose="02010609060101010101" pitchFamily="49" charset="-122"/>
              </a:rPr>
              <a:t>工程管理概论</a:t>
            </a:r>
            <a:r>
              <a:rPr lang="en-US" altLang="zh-CN" sz="4000" b="1" dirty="0">
                <a:solidFill>
                  <a:srgbClr val="FFFF00"/>
                </a:solidFill>
                <a:ea typeface="黑体" panose="02010609060101010101" pitchFamily="49" charset="-122"/>
              </a:rPr>
              <a:t>》</a:t>
            </a:r>
            <a:r>
              <a:rPr lang="zh-CN" altLang="en-US" sz="4000" b="1" dirty="0">
                <a:solidFill>
                  <a:srgbClr val="FFFF00"/>
                </a:solidFill>
                <a:ea typeface="黑体" panose="02010609060101010101" pitchFamily="49" charset="-122"/>
              </a:rPr>
              <a:t>课程</a:t>
            </a:r>
            <a:endParaRPr lang="zh-CN" altLang="en-US" sz="4000" b="1" dirty="0">
              <a:solidFill>
                <a:srgbClr val="FFFF00"/>
              </a:solidFill>
              <a:ea typeface="黑体" panose="02010609060101010101" pitchFamily="49" charset="-122"/>
            </a:endParaRPr>
          </a:p>
        </p:txBody>
      </p:sp>
      <p:sp>
        <p:nvSpPr>
          <p:cNvPr id="2054" name="Rectangle 3"/>
          <p:cNvSpPr>
            <a:spLocks noChangeArrowheads="1"/>
          </p:cNvSpPr>
          <p:nvPr/>
        </p:nvSpPr>
        <p:spPr bwMode="auto">
          <a:xfrm>
            <a:off x="711200" y="3762375"/>
            <a:ext cx="8064500" cy="2416175"/>
          </a:xfrm>
          <a:prstGeom prst="rect">
            <a:avLst/>
          </a:prstGeom>
          <a:solidFill>
            <a:schemeClr val="bg1">
              <a:alpha val="8784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0" bIns="72000"/>
          <a:lstStyle/>
          <a:p>
            <a:pPr algn="ctr">
              <a:spcBef>
                <a:spcPct val="20000"/>
              </a:spcBef>
            </a:pPr>
            <a:r>
              <a:rPr lang="zh-CN" altLang="en-US" sz="2400" b="1" dirty="0">
                <a:solidFill>
                  <a:srgbClr val="0000FF"/>
                </a:solidFill>
                <a:latin typeface="华文新魏" panose="02010800040101010101" pitchFamily="2" charset="-122"/>
                <a:ea typeface="华文新魏" panose="02010800040101010101" pitchFamily="2" charset="-122"/>
              </a:rPr>
              <a:t>唐加福</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spcBef>
                <a:spcPct val="20000"/>
              </a:spcBef>
            </a:pPr>
            <a:r>
              <a:rPr lang="zh-CN" altLang="en-US" sz="2400" b="1" dirty="0">
                <a:solidFill>
                  <a:srgbClr val="0000FF"/>
                </a:solidFill>
                <a:latin typeface="华文新魏" panose="02010800040101010101" pitchFamily="2" charset="-122"/>
                <a:ea typeface="华文新魏" panose="02010800040101010101" pitchFamily="2" charset="-122"/>
              </a:rPr>
              <a:t>东北财经大学管理科学与工程学院</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spcBef>
                <a:spcPct val="20000"/>
              </a:spcBef>
            </a:pPr>
            <a:r>
              <a:rPr lang="en-US" altLang="zh-CN" sz="2400" b="1" dirty="0">
                <a:solidFill>
                  <a:srgbClr val="0000FF"/>
                </a:solidFill>
                <a:latin typeface="华文新魏" panose="02010800040101010101" pitchFamily="2" charset="-122"/>
                <a:ea typeface="华文新魏" panose="02010800040101010101" pitchFamily="2" charset="-122"/>
                <a:hlinkClick r:id="rId2"/>
              </a:rPr>
              <a:t>jftang@mail.neu.edu.cn</a:t>
            </a:r>
            <a:r>
              <a:rPr lang="en-US" altLang="zh-CN" sz="2400" b="1" dirty="0">
                <a:solidFill>
                  <a:srgbClr val="0000FF"/>
                </a:solidFill>
                <a:latin typeface="华文新魏" panose="02010800040101010101" pitchFamily="2" charset="-122"/>
                <a:ea typeface="华文新魏" panose="02010800040101010101" pitchFamily="2" charset="-122"/>
              </a:rPr>
              <a:t>   </a:t>
            </a:r>
            <a:r>
              <a:rPr lang="en-US" altLang="zh-CN" sz="2400" b="1" dirty="0">
                <a:solidFill>
                  <a:srgbClr val="0000FF"/>
                </a:solidFill>
                <a:latin typeface="华文新魏" panose="02010800040101010101" pitchFamily="2" charset="-122"/>
                <a:ea typeface="华文新魏" panose="02010800040101010101" pitchFamily="2" charset="-122"/>
                <a:hlinkClick r:id="rId3"/>
              </a:rPr>
              <a:t>tangjiafu@dufe.edu.cn</a:t>
            </a:r>
            <a:r>
              <a:rPr lang="en-US" altLang="zh-CN" sz="2400" b="1" dirty="0">
                <a:solidFill>
                  <a:srgbClr val="0000FF"/>
                </a:solidFill>
                <a:latin typeface="华文新魏" panose="02010800040101010101" pitchFamily="2" charset="-122"/>
                <a:ea typeface="华文新魏" panose="02010800040101010101" pitchFamily="2" charset="-122"/>
              </a:rPr>
              <a:t> </a:t>
            </a:r>
            <a:endParaRPr lang="en-US" altLang="zh-CN" sz="2400" b="1" dirty="0">
              <a:solidFill>
                <a:srgbClr val="0000FF"/>
              </a:solidFill>
              <a:latin typeface="华文新魏" panose="02010800040101010101" pitchFamily="2" charset="-122"/>
              <a:ea typeface="华文新魏" panose="02010800040101010101" pitchFamily="2" charset="-122"/>
            </a:endParaRPr>
          </a:p>
          <a:p>
            <a:pPr algn="ctr">
              <a:spcBef>
                <a:spcPct val="20000"/>
              </a:spcBef>
            </a:pPr>
            <a:r>
              <a:rPr lang="en-US" altLang="zh-CN" sz="2400" b="1" dirty="0">
                <a:solidFill>
                  <a:srgbClr val="0000FF"/>
                </a:solidFill>
                <a:latin typeface="Times New Roman" panose="02020603050405020304" pitchFamily="18" charset="0"/>
                <a:ea typeface="华文新魏" panose="02010800040101010101" pitchFamily="2" charset="-122"/>
              </a:rPr>
              <a:t>Tel:0411-84711310 / 84713593</a:t>
            </a:r>
            <a:endParaRPr lang="en-US" altLang="zh-CN" sz="2400" b="1" dirty="0">
              <a:solidFill>
                <a:srgbClr val="0000FF"/>
              </a:solidFill>
              <a:latin typeface="Times New Roman" panose="02020603050405020304" pitchFamily="18" charset="0"/>
              <a:ea typeface="华文新魏" panose="02010800040101010101" pitchFamily="2" charset="-122"/>
            </a:endParaRPr>
          </a:p>
        </p:txBody>
      </p:sp>
      <p:sp>
        <p:nvSpPr>
          <p:cNvPr id="2055" name="Rectangle 2"/>
          <p:cNvSpPr>
            <a:spLocks noChangeArrowheads="1"/>
          </p:cNvSpPr>
          <p:nvPr/>
        </p:nvSpPr>
        <p:spPr bwMode="auto">
          <a:xfrm>
            <a:off x="165100" y="2459564"/>
            <a:ext cx="86741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170000"/>
              </a:lnSpc>
            </a:pPr>
            <a:r>
              <a:rPr lang="zh-CN" altLang="en-US" sz="4000" b="1" dirty="0" smtClean="0">
                <a:solidFill>
                  <a:srgbClr val="FFFF00"/>
                </a:solidFill>
                <a:ea typeface="黑体" panose="02010609060101010101" pitchFamily="49" charset="-122"/>
              </a:rPr>
              <a:t>考试（查）题</a:t>
            </a:r>
            <a:endParaRPr lang="zh-CN" altLang="en-US" sz="4000" b="1" dirty="0">
              <a:solidFill>
                <a:srgbClr val="FFFF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6" descr="背景.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Title 1"/>
          <p:cNvSpPr>
            <a:spLocks noGrp="1"/>
          </p:cNvSpPr>
          <p:nvPr>
            <p:ph type="title"/>
          </p:nvPr>
        </p:nvSpPr>
        <p:spPr>
          <a:xfrm>
            <a:off x="457200" y="889843"/>
            <a:ext cx="8229600" cy="1143000"/>
          </a:xfrm>
        </p:spPr>
        <p:txBody>
          <a:bodyPr/>
          <a:lstStyle/>
          <a:p>
            <a:pPr marL="177800" indent="-177800">
              <a:spcBef>
                <a:spcPct val="20000"/>
              </a:spcBef>
            </a:pPr>
            <a:r>
              <a:rPr lang="zh-CN" altLang="en-US" sz="4200" dirty="0" smtClean="0">
                <a:solidFill>
                  <a:srgbClr val="FFFF00"/>
                </a:solidFill>
                <a:latin typeface="黑体" panose="02010609060101010101" pitchFamily="49" charset="-122"/>
                <a:ea typeface="黑体" panose="02010609060101010101" pitchFamily="49" charset="-122"/>
              </a:rPr>
              <a:t>成绩确定</a:t>
            </a:r>
            <a:r>
              <a:rPr lang="en-US" altLang="en-US" sz="4200" dirty="0" err="1" smtClean="0">
                <a:solidFill>
                  <a:srgbClr val="FFFF00"/>
                </a:solidFill>
                <a:latin typeface="黑体" panose="02010609060101010101" pitchFamily="49" charset="-122"/>
                <a:ea typeface="黑体" panose="02010609060101010101" pitchFamily="49" charset="-122"/>
              </a:rPr>
              <a:t>方式</a:t>
            </a:r>
            <a:endParaRPr kumimoji="1" lang="en-US" sz="4200" b="1" dirty="0" smtClean="0">
              <a:solidFill>
                <a:srgbClr val="FFFF00"/>
              </a:solidFill>
              <a:latin typeface="黑体" panose="02010609060101010101" pitchFamily="49" charset="-122"/>
              <a:ea typeface="黑体" panose="02010609060101010101" pitchFamily="49" charset="-122"/>
            </a:endParaRPr>
          </a:p>
        </p:txBody>
      </p:sp>
      <p:sp>
        <p:nvSpPr>
          <p:cNvPr id="4099" name="Content Placeholder 2"/>
          <p:cNvSpPr>
            <a:spLocks noGrp="1"/>
          </p:cNvSpPr>
          <p:nvPr>
            <p:ph idx="1"/>
          </p:nvPr>
        </p:nvSpPr>
        <p:spPr>
          <a:xfrm>
            <a:off x="457200" y="2215405"/>
            <a:ext cx="8229600" cy="3013795"/>
          </a:xfrm>
        </p:spPr>
        <p:txBody>
          <a:bodyPr>
            <a:normAutofit fontScale="92500" lnSpcReduction="10000"/>
          </a:bodyPr>
          <a:lstStyle/>
          <a:p>
            <a:pPr>
              <a:lnSpc>
                <a:spcPct val="150000"/>
              </a:lnSpc>
              <a:spcBef>
                <a:spcPct val="0"/>
              </a:spcBef>
            </a:pPr>
            <a:r>
              <a:rPr lang="zh-CN" altLang="en-US" dirty="0" smtClean="0">
                <a:solidFill>
                  <a:schemeClr val="bg1"/>
                </a:solidFill>
                <a:latin typeface="仿宋_GB2312" pitchFamily="49" charset="-122"/>
                <a:ea typeface="仿宋_GB2312" pitchFamily="49" charset="-122"/>
              </a:rPr>
              <a:t>平时出勤与课堂讨论成绩 </a:t>
            </a:r>
            <a:r>
              <a:rPr lang="en-US" altLang="zh-CN" dirty="0" smtClean="0">
                <a:solidFill>
                  <a:schemeClr val="bg1"/>
                </a:solidFill>
                <a:latin typeface="仿宋_GB2312" pitchFamily="49" charset="-122"/>
                <a:ea typeface="仿宋_GB2312" pitchFamily="49" charset="-122"/>
              </a:rPr>
              <a:t>3</a:t>
            </a:r>
            <a:r>
              <a:rPr lang="en-US" altLang="zh-CN" dirty="0" smtClean="0">
                <a:solidFill>
                  <a:schemeClr val="bg1"/>
                </a:solidFill>
                <a:latin typeface="仿宋_GB2312" pitchFamily="49" charset="-122"/>
                <a:ea typeface="仿宋_GB2312" pitchFamily="49" charset="-122"/>
              </a:rPr>
              <a:t>0%</a:t>
            </a:r>
            <a:endParaRPr lang="en-US" altLang="zh-CN" dirty="0" smtClean="0">
              <a:solidFill>
                <a:schemeClr val="bg1"/>
              </a:solidFill>
              <a:latin typeface="仿宋_GB2312" pitchFamily="49" charset="-122"/>
              <a:ea typeface="仿宋_GB2312" pitchFamily="49" charset="-122"/>
            </a:endParaRPr>
          </a:p>
          <a:p>
            <a:pPr>
              <a:lnSpc>
                <a:spcPct val="150000"/>
              </a:lnSpc>
              <a:spcBef>
                <a:spcPct val="0"/>
              </a:spcBef>
            </a:pPr>
            <a:r>
              <a:rPr lang="zh-CN" altLang="en-US" dirty="0" smtClean="0">
                <a:solidFill>
                  <a:schemeClr val="bg1"/>
                </a:solidFill>
                <a:latin typeface="仿宋_GB2312" pitchFamily="49" charset="-122"/>
                <a:ea typeface="仿宋_GB2312" pitchFamily="49" charset="-122"/>
              </a:rPr>
              <a:t>期末作业 </a:t>
            </a:r>
            <a:r>
              <a:rPr lang="en-US" altLang="zh-CN" dirty="0" smtClean="0">
                <a:solidFill>
                  <a:schemeClr val="bg1"/>
                </a:solidFill>
                <a:latin typeface="仿宋_GB2312" pitchFamily="49" charset="-122"/>
                <a:ea typeface="仿宋_GB2312" pitchFamily="49" charset="-122"/>
              </a:rPr>
              <a:t>7</a:t>
            </a:r>
            <a:r>
              <a:rPr lang="en-US" altLang="zh-CN" dirty="0" smtClean="0">
                <a:solidFill>
                  <a:schemeClr val="bg1"/>
                </a:solidFill>
                <a:latin typeface="仿宋_GB2312" pitchFamily="49" charset="-122"/>
                <a:ea typeface="仿宋_GB2312" pitchFamily="49" charset="-122"/>
              </a:rPr>
              <a:t>0%</a:t>
            </a:r>
            <a:endParaRPr lang="en-US" altLang="zh-CN" dirty="0" smtClean="0">
              <a:solidFill>
                <a:schemeClr val="bg1"/>
              </a:solidFill>
              <a:latin typeface="仿宋_GB2312" pitchFamily="49" charset="-122"/>
              <a:ea typeface="仿宋_GB2312" pitchFamily="49" charset="-122"/>
            </a:endParaRPr>
          </a:p>
          <a:p>
            <a:pPr lvl="1">
              <a:lnSpc>
                <a:spcPct val="150000"/>
              </a:lnSpc>
              <a:spcBef>
                <a:spcPct val="0"/>
              </a:spcBef>
            </a:pPr>
            <a:r>
              <a:rPr lang="zh-CN" altLang="en-US" dirty="0" smtClean="0">
                <a:solidFill>
                  <a:schemeClr val="bg1"/>
                </a:solidFill>
                <a:latin typeface="仿宋_GB2312" pitchFamily="49" charset="-122"/>
                <a:ea typeface="仿宋_GB2312" pitchFamily="49" charset="-122"/>
              </a:rPr>
              <a:t>论述</a:t>
            </a:r>
            <a:r>
              <a:rPr lang="zh-CN" altLang="en-US" dirty="0">
                <a:solidFill>
                  <a:schemeClr val="bg1"/>
                </a:solidFill>
                <a:latin typeface="仿宋_GB2312" pitchFamily="49" charset="-122"/>
                <a:ea typeface="仿宋_GB2312" pitchFamily="49" charset="-122"/>
              </a:rPr>
              <a:t>题 </a:t>
            </a:r>
            <a:r>
              <a:rPr lang="en-US" altLang="zh-CN" dirty="0" smtClean="0">
                <a:solidFill>
                  <a:schemeClr val="bg1"/>
                </a:solidFill>
                <a:latin typeface="仿宋_GB2312" pitchFamily="49" charset="-122"/>
                <a:ea typeface="仿宋_GB2312" pitchFamily="49" charset="-122"/>
              </a:rPr>
              <a:t>3</a:t>
            </a:r>
            <a:r>
              <a:rPr lang="en-US" altLang="zh-CN" dirty="0" smtClean="0">
                <a:solidFill>
                  <a:schemeClr val="bg1"/>
                </a:solidFill>
                <a:latin typeface="仿宋_GB2312" pitchFamily="49" charset="-122"/>
                <a:ea typeface="仿宋_GB2312" pitchFamily="49" charset="-122"/>
              </a:rPr>
              <a:t>0</a:t>
            </a:r>
            <a:r>
              <a:rPr lang="zh-CN" altLang="en-US" dirty="0" smtClean="0">
                <a:solidFill>
                  <a:schemeClr val="bg1"/>
                </a:solidFill>
                <a:latin typeface="仿宋_GB2312" pitchFamily="49" charset="-122"/>
                <a:ea typeface="仿宋_GB2312" pitchFamily="49" charset="-122"/>
              </a:rPr>
              <a:t>分</a:t>
            </a:r>
            <a:endParaRPr lang="en-US" altLang="zh-CN" dirty="0">
              <a:solidFill>
                <a:schemeClr val="bg1"/>
              </a:solidFill>
              <a:latin typeface="仿宋_GB2312" pitchFamily="49" charset="-122"/>
              <a:ea typeface="仿宋_GB2312" pitchFamily="49" charset="-122"/>
            </a:endParaRPr>
          </a:p>
          <a:p>
            <a:pPr lvl="1">
              <a:lnSpc>
                <a:spcPct val="150000"/>
              </a:lnSpc>
              <a:spcBef>
                <a:spcPct val="0"/>
              </a:spcBef>
            </a:pPr>
            <a:r>
              <a:rPr lang="zh-CN" altLang="en-US" dirty="0" smtClean="0">
                <a:solidFill>
                  <a:schemeClr val="bg1"/>
                </a:solidFill>
                <a:latin typeface="仿宋_GB2312" pitchFamily="49" charset="-122"/>
                <a:ea typeface="仿宋_GB2312" pitchFamily="49" charset="-122"/>
              </a:rPr>
              <a:t>分析</a:t>
            </a:r>
            <a:r>
              <a:rPr lang="zh-CN" altLang="en-US" dirty="0">
                <a:solidFill>
                  <a:schemeClr val="bg1"/>
                </a:solidFill>
                <a:latin typeface="仿宋_GB2312" pitchFamily="49" charset="-122"/>
                <a:ea typeface="仿宋_GB2312" pitchFamily="49" charset="-122"/>
              </a:rPr>
              <a:t>与</a:t>
            </a:r>
            <a:r>
              <a:rPr lang="zh-CN" altLang="en-US" dirty="0" smtClean="0">
                <a:solidFill>
                  <a:schemeClr val="bg1"/>
                </a:solidFill>
                <a:latin typeface="仿宋_GB2312" pitchFamily="49" charset="-122"/>
                <a:ea typeface="仿宋_GB2312" pitchFamily="49" charset="-122"/>
              </a:rPr>
              <a:t>设计题 </a:t>
            </a:r>
            <a:r>
              <a:rPr lang="en-US" altLang="zh-CN" dirty="0" smtClean="0">
                <a:solidFill>
                  <a:schemeClr val="bg1"/>
                </a:solidFill>
                <a:latin typeface="仿宋_GB2312" pitchFamily="49" charset="-122"/>
                <a:ea typeface="仿宋_GB2312" pitchFamily="49" charset="-122"/>
              </a:rPr>
              <a:t>5</a:t>
            </a:r>
            <a:r>
              <a:rPr lang="en-US" altLang="zh-CN" dirty="0" smtClean="0">
                <a:solidFill>
                  <a:schemeClr val="bg1"/>
                </a:solidFill>
                <a:latin typeface="仿宋_GB2312" pitchFamily="49" charset="-122"/>
                <a:ea typeface="仿宋_GB2312" pitchFamily="49" charset="-122"/>
              </a:rPr>
              <a:t>0</a:t>
            </a:r>
            <a:r>
              <a:rPr lang="zh-CN" altLang="en-US" dirty="0" smtClean="0">
                <a:solidFill>
                  <a:schemeClr val="bg1"/>
                </a:solidFill>
                <a:latin typeface="仿宋_GB2312" pitchFamily="49" charset="-122"/>
                <a:ea typeface="仿宋_GB2312" pitchFamily="49" charset="-122"/>
              </a:rPr>
              <a:t>分；</a:t>
            </a:r>
            <a:endParaRPr lang="en-US" altLang="zh-CN" dirty="0" smtClean="0">
              <a:solidFill>
                <a:schemeClr val="bg1"/>
              </a:solidFill>
              <a:latin typeface="仿宋_GB2312" pitchFamily="49" charset="-122"/>
              <a:ea typeface="仿宋_GB2312" pitchFamily="49" charset="-122"/>
            </a:endParaRPr>
          </a:p>
          <a:p>
            <a:pPr lvl="1"/>
            <a:r>
              <a:rPr lang="zh-CN" altLang="en-US" dirty="0">
                <a:solidFill>
                  <a:schemeClr val="bg1"/>
                </a:solidFill>
                <a:ea typeface="仿宋_GB2312" pitchFamily="49" charset="-122"/>
              </a:rPr>
              <a:t>管理</a:t>
            </a:r>
            <a:r>
              <a:rPr lang="zh-CN" altLang="en-US" dirty="0" smtClean="0">
                <a:solidFill>
                  <a:schemeClr val="bg1"/>
                </a:solidFill>
                <a:ea typeface="仿宋_GB2312" pitchFamily="49" charset="-122"/>
              </a:rPr>
              <a:t>思想拓展题 </a:t>
            </a:r>
            <a:r>
              <a:rPr lang="en-US" altLang="zh-CN" dirty="0" smtClean="0">
                <a:solidFill>
                  <a:schemeClr val="bg1"/>
                </a:solidFill>
                <a:ea typeface="仿宋_GB2312" pitchFamily="49" charset="-122"/>
              </a:rPr>
              <a:t>2</a:t>
            </a:r>
            <a:r>
              <a:rPr lang="en-US" altLang="zh-CN" dirty="0" smtClean="0">
                <a:solidFill>
                  <a:schemeClr val="bg1"/>
                </a:solidFill>
                <a:ea typeface="仿宋_GB2312" pitchFamily="49" charset="-122"/>
              </a:rPr>
              <a:t>0</a:t>
            </a:r>
            <a:r>
              <a:rPr lang="zh-CN" altLang="en-US" dirty="0" smtClean="0">
                <a:solidFill>
                  <a:schemeClr val="bg1"/>
                </a:solidFill>
                <a:ea typeface="仿宋_GB2312" pitchFamily="49" charset="-122"/>
              </a:rPr>
              <a:t>分</a:t>
            </a:r>
            <a:endParaRPr lang="en-US" dirty="0" smtClean="0">
              <a:solidFill>
                <a:schemeClr val="bg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6" descr="背景.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Box 17"/>
          <p:cNvSpPr txBox="1">
            <a:spLocks noChangeArrowheads="1"/>
          </p:cNvSpPr>
          <p:nvPr/>
        </p:nvSpPr>
        <p:spPr bwMode="auto">
          <a:xfrm>
            <a:off x="8229600" y="62404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1400">
                <a:cs typeface="Arial" panose="020B0604020202020204" pitchFamily="34" charset="0"/>
              </a:rPr>
              <a:t>2</a:t>
            </a:r>
            <a:endParaRPr lang="zh-CN" altLang="en-US" sz="1400">
              <a:cs typeface="Arial" panose="020B0604020202020204" pitchFamily="34" charset="0"/>
            </a:endParaRPr>
          </a:p>
        </p:txBody>
      </p:sp>
      <p:sp>
        <p:nvSpPr>
          <p:cNvPr id="19" name="日期占位符 1"/>
          <p:cNvSpPr>
            <a:spLocks noGrp="1"/>
          </p:cNvSpPr>
          <p:nvPr>
            <p:ph type="dt" sz="quarter" idx="10"/>
          </p:nvPr>
        </p:nvSpPr>
        <p:spPr/>
        <p:txBody>
          <a:bodyPr/>
          <a:lstStyle/>
          <a:p>
            <a:pPr>
              <a:defRPr/>
            </a:pPr>
            <a:fld id="{4D0C3640-FD9C-4C1C-839A-B884534BFAEE}" type="datetime1">
              <a:rPr lang="zh-CN" altLang="en-US" sz="1400">
                <a:solidFill>
                  <a:schemeClr val="tx1">
                    <a:lumMod val="95000"/>
                    <a:lumOff val="5000"/>
                  </a:schemeClr>
                </a:solidFill>
              </a:rPr>
            </a:fld>
            <a:endParaRPr lang="en-US" altLang="zh-CN" sz="1400" dirty="0">
              <a:solidFill>
                <a:schemeClr val="tx1">
                  <a:lumMod val="95000"/>
                  <a:lumOff val="5000"/>
                </a:schemeClr>
              </a:solidFill>
            </a:endParaRPr>
          </a:p>
        </p:txBody>
      </p:sp>
      <p:sp>
        <p:nvSpPr>
          <p:cNvPr id="7" name="Content Placeholder 2"/>
          <p:cNvSpPr>
            <a:spLocks noGrp="1"/>
          </p:cNvSpPr>
          <p:nvPr>
            <p:ph idx="4294967295"/>
          </p:nvPr>
        </p:nvSpPr>
        <p:spPr>
          <a:xfrm>
            <a:off x="0" y="1124744"/>
            <a:ext cx="8893175" cy="5184775"/>
          </a:xfrm>
          <a:prstGeom prst="rect">
            <a:avLst/>
          </a:prstGeom>
        </p:spPr>
        <p:txBody>
          <a:bodyPr>
            <a:normAutofit/>
          </a:bodyPr>
          <a:lstStyle/>
          <a:p>
            <a:pPr eaLnBrk="1" hangingPunct="1">
              <a:lnSpc>
                <a:spcPct val="110000"/>
              </a:lnSpc>
              <a:spcAft>
                <a:spcPts val="600"/>
              </a:spcAft>
            </a:pPr>
            <a:r>
              <a:rPr lang="zh-CN" altLang="en-US" sz="2800" b="1" dirty="0" smtClean="0">
                <a:solidFill>
                  <a:srgbClr val="FFFF00"/>
                </a:solidFill>
                <a:latin typeface="仿宋_GB2312" pitchFamily="49" charset="-122"/>
                <a:ea typeface="仿宋_GB2312" pitchFamily="49" charset="-122"/>
              </a:rPr>
              <a:t>一、论述</a:t>
            </a:r>
            <a:r>
              <a:rPr lang="zh-CN" altLang="en-US" sz="2800" b="1" dirty="0" smtClean="0">
                <a:solidFill>
                  <a:srgbClr val="FFFF00"/>
                </a:solidFill>
                <a:latin typeface="仿宋_GB2312" pitchFamily="49" charset="-122"/>
                <a:ea typeface="仿宋_GB2312" pitchFamily="49" charset="-122"/>
              </a:rPr>
              <a:t>题</a:t>
            </a:r>
            <a:r>
              <a:rPr lang="zh-CN" altLang="en-US" sz="2800" b="1" dirty="0" smtClean="0">
                <a:solidFill>
                  <a:srgbClr val="FFFF00"/>
                </a:solidFill>
                <a:latin typeface="仿宋_GB2312" pitchFamily="49" charset="-122"/>
                <a:ea typeface="仿宋_GB2312" pitchFamily="49" charset="-122"/>
                <a:sym typeface="Wingdings" panose="05000000000000000000" pitchFamily="2" charset="2"/>
              </a:rPr>
              <a:t>（</a:t>
            </a:r>
            <a:r>
              <a:rPr lang="en-US" altLang="zh-CN" sz="2800" b="1" dirty="0" smtClean="0">
                <a:solidFill>
                  <a:srgbClr val="FFFF00"/>
                </a:solidFill>
                <a:latin typeface="仿宋_GB2312" pitchFamily="49" charset="-122"/>
                <a:ea typeface="仿宋_GB2312" pitchFamily="49" charset="-122"/>
                <a:sym typeface="Wingdings" panose="05000000000000000000" pitchFamily="2" charset="2"/>
              </a:rPr>
              <a:t>3</a:t>
            </a:r>
            <a:r>
              <a:rPr lang="en-US" altLang="zh-CN" sz="2800" b="1" dirty="0" smtClean="0">
                <a:solidFill>
                  <a:srgbClr val="FFFF00"/>
                </a:solidFill>
                <a:latin typeface="仿宋_GB2312" pitchFamily="49" charset="-122"/>
                <a:ea typeface="仿宋_GB2312" pitchFamily="49" charset="-122"/>
                <a:sym typeface="Wingdings" panose="05000000000000000000" pitchFamily="2" charset="2"/>
              </a:rPr>
              <a:t>0</a:t>
            </a:r>
            <a:r>
              <a:rPr lang="zh-CN" altLang="en-US" sz="2800" b="1" dirty="0" smtClean="0">
                <a:solidFill>
                  <a:srgbClr val="FFFF00"/>
                </a:solidFill>
                <a:latin typeface="仿宋_GB2312" pitchFamily="49" charset="-122"/>
                <a:ea typeface="仿宋_GB2312" pitchFamily="49" charset="-122"/>
                <a:sym typeface="Wingdings" panose="05000000000000000000" pitchFamily="2" charset="2"/>
              </a:rPr>
              <a:t>分</a:t>
            </a:r>
            <a:r>
              <a:rPr lang="zh-CN" altLang="en-US" sz="2800" b="1" dirty="0" smtClean="0">
                <a:solidFill>
                  <a:srgbClr val="FFFF00"/>
                </a:solidFill>
                <a:latin typeface="仿宋_GB2312" pitchFamily="49" charset="-122"/>
                <a:ea typeface="仿宋_GB2312" pitchFamily="49" charset="-122"/>
              </a:rPr>
              <a:t>）</a:t>
            </a:r>
            <a:endParaRPr lang="en-US" altLang="zh-CN" sz="2800" b="1" dirty="0" smtClean="0">
              <a:solidFill>
                <a:srgbClr val="FFFF00"/>
              </a:solidFill>
              <a:latin typeface="仿宋_GB2312" pitchFamily="49" charset="-122"/>
              <a:ea typeface="仿宋_GB2312" pitchFamily="49" charset="-122"/>
            </a:endParaRPr>
          </a:p>
          <a:p>
            <a:pPr eaLnBrk="1" hangingPunct="1">
              <a:lnSpc>
                <a:spcPct val="110000"/>
              </a:lnSpc>
              <a:spcAft>
                <a:spcPts val="600"/>
              </a:spcAft>
            </a:pPr>
            <a:r>
              <a:rPr lang="en-US" altLang="zh-CN" sz="2400" b="1" dirty="0" smtClean="0">
                <a:solidFill>
                  <a:schemeClr val="bg1"/>
                </a:solidFill>
                <a:latin typeface="仿宋_GB2312" pitchFamily="49" charset="-122"/>
                <a:ea typeface="仿宋_GB2312" pitchFamily="49" charset="-122"/>
              </a:rPr>
              <a:t>1</a:t>
            </a:r>
            <a:r>
              <a:rPr lang="zh-CN" altLang="en-US" sz="2400" b="1" dirty="0" smtClean="0">
                <a:solidFill>
                  <a:schemeClr val="bg1"/>
                </a:solidFill>
                <a:latin typeface="仿宋_GB2312" pitchFamily="49" charset="-122"/>
                <a:ea typeface="仿宋_GB2312" pitchFamily="49" charset="-122"/>
              </a:rPr>
              <a:t>、请</a:t>
            </a:r>
            <a:r>
              <a:rPr lang="zh-CN" altLang="en-US" sz="2400" b="1" dirty="0" smtClean="0">
                <a:solidFill>
                  <a:schemeClr val="bg1"/>
                </a:solidFill>
                <a:latin typeface="仿宋_GB2312" pitchFamily="49" charset="-122"/>
                <a:ea typeface="仿宋_GB2312" pitchFamily="49" charset="-122"/>
              </a:rPr>
              <a:t>你从系统论的角度总结本门课程的主要内容，给出课程内容及其之间的联系、课程重点、课程学习的总体目标等，要求突出重点、有图有文字，给出课程的建议改进方向；</a:t>
            </a:r>
            <a:r>
              <a:rPr lang="zh-CN" altLang="en-US" sz="2400" b="1" dirty="0" smtClean="0">
                <a:solidFill>
                  <a:srgbClr val="FFFF00"/>
                </a:solidFill>
                <a:latin typeface="仿宋_GB2312" pitchFamily="49" charset="-122"/>
                <a:ea typeface="仿宋_GB2312" pitchFamily="49" charset="-122"/>
              </a:rPr>
              <a:t>（</a:t>
            </a:r>
            <a:r>
              <a:rPr lang="en-US" altLang="zh-CN" sz="2400" b="1" dirty="0" smtClean="0">
                <a:solidFill>
                  <a:srgbClr val="FFFF00"/>
                </a:solidFill>
                <a:latin typeface="仿宋_GB2312" pitchFamily="49" charset="-122"/>
                <a:ea typeface="仿宋_GB2312" pitchFamily="49" charset="-122"/>
              </a:rPr>
              <a:t>10</a:t>
            </a:r>
            <a:r>
              <a:rPr lang="zh-CN" altLang="en-US" sz="2400" b="1" dirty="0" smtClean="0">
                <a:solidFill>
                  <a:srgbClr val="FFFF00"/>
                </a:solidFill>
                <a:latin typeface="仿宋_GB2312" pitchFamily="49" charset="-122"/>
                <a:ea typeface="仿宋_GB2312" pitchFamily="49" charset="-122"/>
              </a:rPr>
              <a:t>分）</a:t>
            </a:r>
            <a:endParaRPr lang="en-US" altLang="zh-CN" sz="2400" b="1" dirty="0" smtClean="0">
              <a:solidFill>
                <a:srgbClr val="FFFF00"/>
              </a:solidFill>
              <a:latin typeface="仿宋_GB2312" pitchFamily="49" charset="-122"/>
              <a:ea typeface="仿宋_GB2312" pitchFamily="49" charset="-122"/>
            </a:endParaRPr>
          </a:p>
        </p:txBody>
      </p:sp>
      <p:sp>
        <p:nvSpPr>
          <p:cNvPr id="2" name="Content Placeholder 2"/>
          <p:cNvSpPr>
            <a:spLocks noGrp="1"/>
          </p:cNvSpPr>
          <p:nvPr/>
        </p:nvSpPr>
        <p:spPr>
          <a:xfrm>
            <a:off x="0" y="3213735"/>
            <a:ext cx="8893175" cy="28301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lnSpc>
                <a:spcPct val="120000"/>
              </a:lnSpc>
              <a:spcAft>
                <a:spcPts val="600"/>
              </a:spcAft>
            </a:pPr>
            <a:r>
              <a:rPr lang="en-US" altLang="zh-CN" sz="2400" b="1" dirty="0" smtClean="0">
                <a:solidFill>
                  <a:schemeClr val="bg1"/>
                </a:solidFill>
                <a:latin typeface="仿宋_GB2312" pitchFamily="49" charset="-122"/>
                <a:ea typeface="仿宋_GB2312" pitchFamily="49" charset="-122"/>
              </a:rPr>
              <a:t>2</a:t>
            </a:r>
            <a:r>
              <a:rPr lang="zh-CN" altLang="en-US" sz="2400" b="1" dirty="0" smtClean="0">
                <a:solidFill>
                  <a:schemeClr val="bg1"/>
                </a:solidFill>
                <a:latin typeface="仿宋_GB2312" pitchFamily="49" charset="-122"/>
                <a:ea typeface="仿宋_GB2312" pitchFamily="49" charset="-122"/>
              </a:rPr>
              <a:t>、请你结合工作</a:t>
            </a:r>
            <a:r>
              <a:rPr lang="zh-CN" altLang="en-US" sz="2400" b="1" dirty="0" smtClean="0">
                <a:solidFill>
                  <a:schemeClr val="bg1"/>
                </a:solidFill>
                <a:latin typeface="仿宋_GB2312" pitchFamily="49" charset="-122"/>
                <a:ea typeface="仿宋_GB2312" pitchFamily="49" charset="-122"/>
              </a:rPr>
              <a:t>（公司）所在的行业，总结和分析行业现状和发展趋势</a:t>
            </a:r>
            <a:r>
              <a:rPr lang="en-US" altLang="zh-CN" sz="2400" b="1" dirty="0" smtClean="0">
                <a:solidFill>
                  <a:schemeClr val="bg1"/>
                </a:solidFill>
                <a:latin typeface="仿宋_GB2312" pitchFamily="49" charset="-122"/>
                <a:ea typeface="仿宋_GB2312" pitchFamily="49" charset="-122"/>
              </a:rPr>
              <a:t>; </a:t>
            </a:r>
            <a:r>
              <a:rPr lang="zh-CN" altLang="en-US" sz="2400" b="1" dirty="0" smtClean="0">
                <a:solidFill>
                  <a:schemeClr val="bg1"/>
                </a:solidFill>
                <a:latin typeface="仿宋_GB2312" pitchFamily="49" charset="-122"/>
                <a:ea typeface="仿宋_GB2312" pitchFamily="49" charset="-122"/>
              </a:rPr>
              <a:t>系统总结</a:t>
            </a:r>
            <a:r>
              <a:rPr lang="zh-CN" altLang="en-US" sz="2400" b="1" dirty="0" smtClean="0">
                <a:solidFill>
                  <a:schemeClr val="bg1"/>
                </a:solidFill>
                <a:latin typeface="仿宋_GB2312" pitchFamily="49" charset="-122"/>
                <a:ea typeface="仿宋_GB2312" pitchFamily="49" charset="-122"/>
              </a:rPr>
              <a:t>目前公司面临的</a:t>
            </a:r>
            <a:r>
              <a:rPr lang="zh-CN" altLang="en-US" sz="2400" b="1" dirty="0" smtClean="0">
                <a:solidFill>
                  <a:schemeClr val="bg1"/>
                </a:solidFill>
                <a:latin typeface="仿宋_GB2312" pitchFamily="49" charset="-122"/>
                <a:ea typeface="仿宋_GB2312" pitchFamily="49" charset="-122"/>
              </a:rPr>
              <a:t>问题（关键）、从组织、流程、文化、技术等角度描述问题产生的可能原因，提出</a:t>
            </a:r>
            <a:r>
              <a:rPr lang="zh-CN" altLang="en-US" sz="2400" b="1" dirty="0" smtClean="0">
                <a:solidFill>
                  <a:schemeClr val="bg1"/>
                </a:solidFill>
                <a:latin typeface="仿宋_GB2312" pitchFamily="49" charset="-122"/>
                <a:ea typeface="仿宋_GB2312" pitchFamily="49" charset="-122"/>
              </a:rPr>
              <a:t>行业分析报告及研究解决问题的工作</a:t>
            </a:r>
            <a:r>
              <a:rPr lang="zh-CN" altLang="en-US" sz="2400" b="1" dirty="0" smtClean="0">
                <a:solidFill>
                  <a:schemeClr val="bg1"/>
                </a:solidFill>
                <a:latin typeface="仿宋_GB2312" pitchFamily="49" charset="-122"/>
                <a:ea typeface="仿宋_GB2312" pitchFamily="49" charset="-122"/>
              </a:rPr>
              <a:t>思路（为你工程管理硕士论文开题做准备）。</a:t>
            </a:r>
            <a:r>
              <a:rPr lang="zh-CN" altLang="en-US" sz="2400" b="1" dirty="0" smtClean="0">
                <a:solidFill>
                  <a:schemeClr val="bg1"/>
                </a:solidFill>
                <a:latin typeface="仿宋_GB2312" pitchFamily="49" charset="-122"/>
                <a:ea typeface="仿宋_GB2312" pitchFamily="49" charset="-122"/>
                <a:sym typeface="+mn-ea"/>
              </a:rPr>
              <a:t>要求：给出论点、论据；有系统性、思路清晰、观点明确、论据充分</a:t>
            </a:r>
            <a:r>
              <a:rPr lang="zh-CN" altLang="en-US" sz="2400" b="1" dirty="0" smtClean="0">
                <a:solidFill>
                  <a:schemeClr val="bg1"/>
                </a:solidFill>
                <a:latin typeface="仿宋_GB2312" pitchFamily="49" charset="-122"/>
                <a:ea typeface="仿宋_GB2312" pitchFamily="49" charset="-122"/>
              </a:rPr>
              <a:t>（</a:t>
            </a:r>
            <a:r>
              <a:rPr lang="en-US" altLang="zh-CN" sz="2400" b="1" dirty="0" smtClean="0">
                <a:solidFill>
                  <a:srgbClr val="FFFF00"/>
                </a:solidFill>
                <a:latin typeface="仿宋_GB2312" pitchFamily="49" charset="-122"/>
                <a:ea typeface="仿宋_GB2312" pitchFamily="49" charset="-122"/>
              </a:rPr>
              <a:t>20</a:t>
            </a:r>
            <a:r>
              <a:rPr lang="zh-CN" altLang="en-US" sz="2400" b="1" dirty="0" smtClean="0">
                <a:solidFill>
                  <a:srgbClr val="FFFF00"/>
                </a:solidFill>
                <a:latin typeface="仿宋_GB2312" pitchFamily="49" charset="-122"/>
                <a:ea typeface="仿宋_GB2312" pitchFamily="49" charset="-122"/>
              </a:rPr>
              <a:t>分</a:t>
            </a:r>
            <a:r>
              <a:rPr lang="zh-CN" altLang="en-US" sz="2400" b="1" dirty="0" smtClean="0">
                <a:solidFill>
                  <a:schemeClr val="bg1"/>
                </a:solidFill>
                <a:latin typeface="仿宋_GB2312" pitchFamily="49" charset="-122"/>
                <a:ea typeface="仿宋_GB2312" pitchFamily="49" charset="-122"/>
              </a:rPr>
              <a:t>）。</a:t>
            </a:r>
            <a:endParaRPr lang="en-US" altLang="zh-CN" sz="2400" b="1" dirty="0" smtClean="0">
              <a:solidFill>
                <a:schemeClr val="bg1"/>
              </a:solidFill>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6" descr="背景.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Box 17"/>
          <p:cNvSpPr txBox="1">
            <a:spLocks noChangeArrowheads="1"/>
          </p:cNvSpPr>
          <p:nvPr/>
        </p:nvSpPr>
        <p:spPr bwMode="auto">
          <a:xfrm>
            <a:off x="8229600" y="62404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1400">
                <a:cs typeface="Arial" panose="020B0604020202020204" pitchFamily="34" charset="0"/>
              </a:rPr>
              <a:t>2</a:t>
            </a:r>
            <a:endParaRPr lang="zh-CN" altLang="en-US" sz="1400">
              <a:cs typeface="Arial" panose="020B0604020202020204" pitchFamily="34" charset="0"/>
            </a:endParaRPr>
          </a:p>
        </p:txBody>
      </p:sp>
      <p:sp>
        <p:nvSpPr>
          <p:cNvPr id="19" name="日期占位符 1"/>
          <p:cNvSpPr>
            <a:spLocks noGrp="1"/>
          </p:cNvSpPr>
          <p:nvPr>
            <p:ph type="dt" sz="quarter" idx="10"/>
          </p:nvPr>
        </p:nvSpPr>
        <p:spPr/>
        <p:txBody>
          <a:bodyPr/>
          <a:lstStyle/>
          <a:p>
            <a:pPr>
              <a:defRPr/>
            </a:pPr>
            <a:fld id="{4D0C3640-FD9C-4C1C-839A-B884534BFAEE}" type="datetime1">
              <a:rPr lang="zh-CN" altLang="en-US" sz="1400">
                <a:solidFill>
                  <a:schemeClr val="tx1">
                    <a:lumMod val="95000"/>
                    <a:lumOff val="5000"/>
                  </a:schemeClr>
                </a:solidFill>
              </a:rPr>
            </a:fld>
            <a:endParaRPr lang="en-US" altLang="zh-CN" sz="1400" dirty="0">
              <a:solidFill>
                <a:schemeClr val="tx1">
                  <a:lumMod val="95000"/>
                  <a:lumOff val="5000"/>
                </a:schemeClr>
              </a:solidFill>
            </a:endParaRPr>
          </a:p>
        </p:txBody>
      </p:sp>
      <p:sp>
        <p:nvSpPr>
          <p:cNvPr id="8" name="Text Box 3"/>
          <p:cNvSpPr txBox="1">
            <a:spLocks noChangeArrowheads="1"/>
          </p:cNvSpPr>
          <p:nvPr/>
        </p:nvSpPr>
        <p:spPr bwMode="auto">
          <a:xfrm>
            <a:off x="251520" y="1556792"/>
            <a:ext cx="8587679" cy="2550795"/>
          </a:xfrm>
          <a:prstGeom prst="rect">
            <a:avLst/>
          </a:prstGeom>
          <a:noFill/>
          <a:ln w="12700">
            <a:solidFill>
              <a:schemeClr val="hlink"/>
            </a:solidFill>
            <a:prstDash val="dash"/>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marL="177800" indent="-177800">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a:r>
              <a:rPr lang="zh-CN" altLang="en-US" sz="2000" dirty="0">
                <a:solidFill>
                  <a:schemeClr val="bg1"/>
                </a:solidFill>
                <a:latin typeface="华文仿宋" panose="02010600040101010101" pitchFamily="2" charset="-122"/>
                <a:ea typeface="华文仿宋" panose="02010600040101010101" pitchFamily="2" charset="-122"/>
              </a:rPr>
              <a:t> </a:t>
            </a:r>
            <a:r>
              <a:rPr lang="en-US" altLang="zh-CN" sz="2000" dirty="0" smtClean="0">
                <a:solidFill>
                  <a:schemeClr val="bg1"/>
                </a:solidFill>
                <a:latin typeface="华文仿宋" panose="02010600040101010101" pitchFamily="2" charset="-122"/>
                <a:ea typeface="华文仿宋" panose="02010600040101010101" pitchFamily="2" charset="-122"/>
              </a:rPr>
              <a:t>2.1 </a:t>
            </a:r>
            <a:r>
              <a:rPr lang="zh-CN" altLang="en-US" sz="2000" dirty="0" smtClean="0">
                <a:solidFill>
                  <a:schemeClr val="bg1"/>
                </a:solidFill>
                <a:latin typeface="华文仿宋" panose="02010600040101010101" pitchFamily="2" charset="-122"/>
                <a:ea typeface="华文仿宋" panose="02010600040101010101" pitchFamily="2" charset="-122"/>
              </a:rPr>
              <a:t>结合你熟悉的实际</a:t>
            </a:r>
            <a:r>
              <a:rPr lang="zh-CN" altLang="en-US" sz="2000" dirty="0">
                <a:solidFill>
                  <a:schemeClr val="bg1"/>
                </a:solidFill>
                <a:latin typeface="华文仿宋" panose="02010600040101010101" pitchFamily="2" charset="-122"/>
                <a:ea typeface="华文仿宋" panose="02010600040101010101" pitchFamily="2" charset="-122"/>
              </a:rPr>
              <a:t>问题</a:t>
            </a:r>
            <a:r>
              <a:rPr lang="en-US" altLang="zh-CN" sz="2000" dirty="0">
                <a:solidFill>
                  <a:schemeClr val="bg1"/>
                </a:solidFill>
                <a:latin typeface="华文仿宋" panose="02010600040101010101" pitchFamily="2" charset="-122"/>
                <a:ea typeface="华文仿宋" panose="02010600040101010101" pitchFamily="2" charset="-122"/>
              </a:rPr>
              <a:t>,</a:t>
            </a:r>
            <a:r>
              <a:rPr lang="zh-CN" altLang="en-US" sz="2000" dirty="0">
                <a:solidFill>
                  <a:schemeClr val="bg1"/>
                </a:solidFill>
                <a:latin typeface="华文仿宋" panose="02010600040101010101" pitchFamily="2" charset="-122"/>
                <a:ea typeface="华文仿宋" panose="02010600040101010101" pitchFamily="2" charset="-122"/>
              </a:rPr>
              <a:t>选定一个优化项目</a:t>
            </a:r>
            <a:r>
              <a:rPr lang="en-US" altLang="zh-CN" sz="2000" dirty="0">
                <a:solidFill>
                  <a:schemeClr val="bg1"/>
                </a:solidFill>
                <a:latin typeface="华文仿宋" panose="02010600040101010101" pitchFamily="2" charset="-122"/>
                <a:ea typeface="华文仿宋" panose="02010600040101010101" pitchFamily="2" charset="-122"/>
              </a:rPr>
              <a:t>,</a:t>
            </a:r>
            <a:r>
              <a:rPr lang="zh-CN" altLang="en-US" sz="2000" dirty="0">
                <a:solidFill>
                  <a:schemeClr val="bg1"/>
                </a:solidFill>
                <a:latin typeface="华文仿宋" panose="02010600040101010101" pitchFamily="2" charset="-122"/>
                <a:ea typeface="华文仿宋" panose="02010600040101010101" pitchFamily="2" charset="-122"/>
              </a:rPr>
              <a:t>完成以下</a:t>
            </a:r>
            <a:r>
              <a:rPr lang="zh-CN" altLang="en-US" sz="2000" dirty="0" smtClean="0">
                <a:solidFill>
                  <a:schemeClr val="bg1"/>
                </a:solidFill>
                <a:latin typeface="华文仿宋" panose="02010600040101010101" pitchFamily="2" charset="-122"/>
                <a:ea typeface="华文仿宋" panose="02010600040101010101" pitchFamily="2" charset="-122"/>
              </a:rPr>
              <a:t>工作</a:t>
            </a:r>
            <a:r>
              <a:rPr lang="zh-CN" altLang="en-US" sz="2000" dirty="0" smtClean="0">
                <a:solidFill>
                  <a:srgbClr val="FFFF00"/>
                </a:solidFill>
                <a:latin typeface="华文仿宋" panose="02010600040101010101" pitchFamily="2" charset="-122"/>
                <a:ea typeface="华文仿宋" panose="02010600040101010101" pitchFamily="2" charset="-122"/>
              </a:rPr>
              <a:t>（</a:t>
            </a:r>
            <a:r>
              <a:rPr lang="en-US" altLang="zh-CN" sz="2000" dirty="0" smtClean="0">
                <a:solidFill>
                  <a:srgbClr val="FFFF00"/>
                </a:solidFill>
                <a:latin typeface="华文仿宋" panose="02010600040101010101" pitchFamily="2" charset="-122"/>
                <a:ea typeface="华文仿宋" panose="02010600040101010101" pitchFamily="2" charset="-122"/>
              </a:rPr>
              <a:t>30</a:t>
            </a:r>
            <a:r>
              <a:rPr lang="zh-CN" altLang="en-US" sz="2000" dirty="0" smtClean="0">
                <a:solidFill>
                  <a:srgbClr val="FFFF00"/>
                </a:solidFill>
                <a:latin typeface="华文仿宋" panose="02010600040101010101" pitchFamily="2" charset="-122"/>
                <a:ea typeface="华文仿宋" panose="02010600040101010101" pitchFamily="2" charset="-122"/>
              </a:rPr>
              <a:t>分）</a:t>
            </a:r>
            <a:r>
              <a:rPr lang="en-US" altLang="zh-CN" sz="2000" dirty="0" smtClean="0">
                <a:solidFill>
                  <a:schemeClr val="bg1"/>
                </a:solidFill>
                <a:latin typeface="华文仿宋" panose="02010600040101010101" pitchFamily="2" charset="-122"/>
                <a:ea typeface="华文仿宋" panose="02010600040101010101" pitchFamily="2" charset="-122"/>
              </a:rPr>
              <a:t>:</a:t>
            </a:r>
            <a:endParaRPr lang="en-US" altLang="zh-CN" sz="2000" dirty="0">
              <a:solidFill>
                <a:schemeClr val="bg1"/>
              </a:solidFill>
              <a:latin typeface="华文仿宋" panose="02010600040101010101" pitchFamily="2" charset="-122"/>
              <a:ea typeface="华文仿宋" panose="02010600040101010101" pitchFamily="2" charset="-122"/>
            </a:endParaRPr>
          </a:p>
          <a:p>
            <a:pPr marL="342900" indent="-342900" algn="l">
              <a:buFont typeface="Wingdings" panose="05000000000000000000" pitchFamily="2" charset="2"/>
              <a:buChar char="l"/>
            </a:pPr>
            <a:r>
              <a:rPr lang="zh-CN" altLang="en-US" sz="2000" dirty="0" smtClean="0">
                <a:solidFill>
                  <a:schemeClr val="bg1"/>
                </a:solidFill>
                <a:latin typeface="华文仿宋" panose="02010600040101010101" pitchFamily="2" charset="-122"/>
                <a:ea typeface="华文仿宋" panose="02010600040101010101" pitchFamily="2" charset="-122"/>
              </a:rPr>
              <a:t>描述</a:t>
            </a:r>
            <a:r>
              <a:rPr lang="zh-CN" altLang="en-US" sz="2000" dirty="0">
                <a:solidFill>
                  <a:schemeClr val="bg1"/>
                </a:solidFill>
                <a:latin typeface="华文仿宋" panose="02010600040101010101" pitchFamily="2" charset="-122"/>
                <a:ea typeface="华文仿宋" panose="02010600040101010101" pitchFamily="2" charset="-122"/>
              </a:rPr>
              <a:t>问题的产生背景</a:t>
            </a:r>
            <a:r>
              <a:rPr lang="zh-CN" altLang="en-US" sz="2000" dirty="0" smtClean="0">
                <a:solidFill>
                  <a:schemeClr val="bg1"/>
                </a:solidFill>
                <a:latin typeface="华文仿宋" panose="02010600040101010101" pitchFamily="2" charset="-122"/>
                <a:ea typeface="华文仿宋" panose="02010600040101010101" pitchFamily="2" charset="-122"/>
              </a:rPr>
              <a:t>；定义</a:t>
            </a:r>
            <a:r>
              <a:rPr lang="zh-CN" altLang="en-US" sz="2000" dirty="0">
                <a:solidFill>
                  <a:schemeClr val="bg1"/>
                </a:solidFill>
                <a:latin typeface="华文仿宋" panose="02010600040101010101" pitchFamily="2" charset="-122"/>
                <a:ea typeface="华文仿宋" panose="02010600040101010101" pitchFamily="2" charset="-122"/>
              </a:rPr>
              <a:t>问题、定义问题的目标</a:t>
            </a:r>
            <a:endParaRPr lang="zh-CN" altLang="en-US" sz="2000" dirty="0">
              <a:solidFill>
                <a:schemeClr val="bg1"/>
              </a:solidFill>
              <a:latin typeface="华文仿宋" panose="02010600040101010101" pitchFamily="2" charset="-122"/>
              <a:ea typeface="华文仿宋" panose="02010600040101010101" pitchFamily="2" charset="-122"/>
            </a:endParaRPr>
          </a:p>
          <a:p>
            <a:pPr marL="342900" indent="-342900" algn="l">
              <a:buFont typeface="Wingdings" panose="05000000000000000000" pitchFamily="2" charset="2"/>
              <a:buChar char="l"/>
            </a:pPr>
            <a:r>
              <a:rPr lang="zh-CN" altLang="en-US" sz="2000" dirty="0" smtClean="0">
                <a:solidFill>
                  <a:schemeClr val="bg1"/>
                </a:solidFill>
                <a:latin typeface="华文仿宋" panose="02010600040101010101" pitchFamily="2" charset="-122"/>
                <a:ea typeface="华文仿宋" panose="02010600040101010101" pitchFamily="2" charset="-122"/>
              </a:rPr>
              <a:t>成立</a:t>
            </a:r>
            <a:r>
              <a:rPr lang="zh-CN" altLang="en-US" sz="2000" dirty="0">
                <a:solidFill>
                  <a:schemeClr val="bg1"/>
                </a:solidFill>
                <a:latin typeface="华文仿宋" panose="02010600040101010101" pitchFamily="2" charset="-122"/>
                <a:ea typeface="华文仿宋" panose="02010600040101010101" pitchFamily="2" charset="-122"/>
              </a:rPr>
              <a:t>项目组，写出所需配合部门及其人员要求</a:t>
            </a:r>
            <a:r>
              <a:rPr lang="zh-CN" altLang="en-US" sz="2000" dirty="0" smtClean="0">
                <a:solidFill>
                  <a:schemeClr val="bg1"/>
                </a:solidFill>
                <a:latin typeface="华文仿宋" panose="02010600040101010101" pitchFamily="2" charset="-122"/>
                <a:ea typeface="华文仿宋" panose="02010600040101010101" pitchFamily="2" charset="-122"/>
              </a:rPr>
              <a:t>；作出</a:t>
            </a:r>
            <a:r>
              <a:rPr lang="zh-CN" altLang="en-US" sz="2000" dirty="0">
                <a:solidFill>
                  <a:schemeClr val="bg1"/>
                </a:solidFill>
                <a:latin typeface="华文仿宋" panose="02010600040101010101" pitchFamily="2" charset="-122"/>
                <a:ea typeface="华文仿宋" panose="02010600040101010101" pitchFamily="2" charset="-122"/>
              </a:rPr>
              <a:t>总体工作</a:t>
            </a:r>
            <a:r>
              <a:rPr lang="zh-CN" altLang="en-US" sz="2000" dirty="0" smtClean="0">
                <a:solidFill>
                  <a:schemeClr val="bg1"/>
                </a:solidFill>
                <a:latin typeface="华文仿宋" panose="02010600040101010101" pitchFamily="2" charset="-122"/>
                <a:ea typeface="华文仿宋" panose="02010600040101010101" pitchFamily="2" charset="-122"/>
              </a:rPr>
              <a:t>计划；</a:t>
            </a:r>
            <a:endParaRPr lang="zh-CN" altLang="en-US" sz="2000" dirty="0">
              <a:solidFill>
                <a:schemeClr val="bg1"/>
              </a:solidFill>
              <a:latin typeface="华文仿宋" panose="02010600040101010101" pitchFamily="2" charset="-122"/>
              <a:ea typeface="华文仿宋" panose="02010600040101010101" pitchFamily="2" charset="-122"/>
            </a:endParaRPr>
          </a:p>
          <a:p>
            <a:pPr marL="342900" indent="-342900" algn="l">
              <a:buFont typeface="Wingdings" panose="05000000000000000000" pitchFamily="2" charset="2"/>
              <a:buChar char="l"/>
            </a:pPr>
            <a:r>
              <a:rPr lang="zh-CN" altLang="en-US" sz="2000" dirty="0" smtClean="0">
                <a:solidFill>
                  <a:schemeClr val="bg1"/>
                </a:solidFill>
                <a:latin typeface="华文仿宋" panose="02010600040101010101" pitchFamily="2" charset="-122"/>
                <a:ea typeface="华文仿宋" panose="02010600040101010101" pitchFamily="2" charset="-122"/>
              </a:rPr>
              <a:t>列出</a:t>
            </a:r>
            <a:r>
              <a:rPr lang="zh-CN" altLang="en-US" sz="2000" dirty="0">
                <a:solidFill>
                  <a:schemeClr val="bg1"/>
                </a:solidFill>
                <a:latin typeface="华文仿宋" panose="02010600040101010101" pitchFamily="2" charset="-122"/>
                <a:ea typeface="华文仿宋" panose="02010600040101010101" pitchFamily="2" charset="-122"/>
              </a:rPr>
              <a:t>客户需求（</a:t>
            </a:r>
            <a:r>
              <a:rPr lang="en-US" altLang="zh-CN" sz="2000" dirty="0">
                <a:solidFill>
                  <a:schemeClr val="bg1"/>
                </a:solidFill>
                <a:latin typeface="华文仿宋" panose="02010600040101010101" pitchFamily="2" charset="-122"/>
                <a:ea typeface="华文仿宋" panose="02010600040101010101" pitchFamily="2" charset="-122"/>
              </a:rPr>
              <a:t>VOC</a:t>
            </a:r>
            <a:r>
              <a:rPr lang="zh-CN" altLang="en-US" sz="2000" dirty="0">
                <a:solidFill>
                  <a:schemeClr val="bg1"/>
                </a:solidFill>
                <a:latin typeface="华文仿宋" panose="02010600040101010101" pitchFamily="2" charset="-122"/>
                <a:ea typeface="华文仿宋" panose="02010600040101010101" pitchFamily="2" charset="-122"/>
              </a:rPr>
              <a:t>）；</a:t>
            </a:r>
            <a:endParaRPr lang="zh-CN" altLang="en-US" sz="2000" dirty="0">
              <a:solidFill>
                <a:schemeClr val="bg1"/>
              </a:solidFill>
              <a:latin typeface="华文仿宋" panose="02010600040101010101" pitchFamily="2" charset="-122"/>
              <a:ea typeface="华文仿宋" panose="02010600040101010101" pitchFamily="2" charset="-122"/>
            </a:endParaRPr>
          </a:p>
          <a:p>
            <a:pPr marL="342900" indent="-342900" algn="l">
              <a:buFont typeface="Wingdings" panose="05000000000000000000" pitchFamily="2" charset="2"/>
              <a:buChar char="l"/>
            </a:pPr>
            <a:r>
              <a:rPr lang="zh-CN" altLang="en-US" sz="2000" dirty="0" smtClean="0">
                <a:solidFill>
                  <a:schemeClr val="bg1"/>
                </a:solidFill>
                <a:latin typeface="华文仿宋" panose="02010600040101010101" pitchFamily="2" charset="-122"/>
                <a:ea typeface="华文仿宋" panose="02010600040101010101" pitchFamily="2" charset="-122"/>
              </a:rPr>
              <a:t>制作</a:t>
            </a:r>
            <a:r>
              <a:rPr lang="zh-CN" altLang="en-US" sz="2000" dirty="0">
                <a:solidFill>
                  <a:schemeClr val="bg1"/>
                </a:solidFill>
                <a:latin typeface="华文仿宋" panose="02010600040101010101" pitchFamily="2" charset="-122"/>
                <a:ea typeface="华文仿宋" panose="02010600040101010101" pitchFamily="2" charset="-122"/>
              </a:rPr>
              <a:t>关键因素分析表</a:t>
            </a:r>
            <a:r>
              <a:rPr lang="en-US" altLang="zh-CN" sz="2000" dirty="0">
                <a:solidFill>
                  <a:schemeClr val="bg1"/>
                </a:solidFill>
                <a:latin typeface="华文仿宋" panose="02010600040101010101" pitchFamily="2" charset="-122"/>
                <a:ea typeface="华文仿宋" panose="02010600040101010101" pitchFamily="2" charset="-122"/>
              </a:rPr>
              <a:t>(CTQ’S),</a:t>
            </a:r>
            <a:r>
              <a:rPr lang="zh-CN" altLang="en-US" sz="2000" dirty="0">
                <a:solidFill>
                  <a:schemeClr val="bg1"/>
                </a:solidFill>
                <a:latin typeface="华文仿宋" panose="02010600040101010101" pitchFamily="2" charset="-122"/>
                <a:ea typeface="华文仿宋" panose="02010600040101010101" pitchFamily="2" charset="-122"/>
              </a:rPr>
              <a:t>并进行关联分析；</a:t>
            </a:r>
            <a:endParaRPr lang="zh-CN" altLang="en-US" sz="2000" dirty="0">
              <a:solidFill>
                <a:schemeClr val="bg1"/>
              </a:solidFill>
              <a:latin typeface="华文仿宋" panose="02010600040101010101" pitchFamily="2" charset="-122"/>
              <a:ea typeface="华文仿宋" panose="02010600040101010101" pitchFamily="2" charset="-122"/>
            </a:endParaRPr>
          </a:p>
          <a:p>
            <a:pPr marL="342900" indent="-342900" algn="l">
              <a:buFont typeface="Wingdings" panose="05000000000000000000" pitchFamily="2" charset="2"/>
              <a:buChar char="l"/>
            </a:pPr>
            <a:r>
              <a:rPr lang="zh-CN" altLang="en-US" sz="2000" dirty="0" smtClean="0">
                <a:solidFill>
                  <a:srgbClr val="F2FD19"/>
                </a:solidFill>
                <a:latin typeface="华文仿宋" panose="02010600040101010101" pitchFamily="2" charset="-122"/>
                <a:ea typeface="华文仿宋" panose="02010600040101010101" pitchFamily="2" charset="-122"/>
              </a:rPr>
              <a:t>组</a:t>
            </a:r>
            <a:r>
              <a:rPr lang="zh-CN" altLang="en-US" sz="2000" dirty="0">
                <a:solidFill>
                  <a:srgbClr val="F2FD19"/>
                </a:solidFill>
                <a:latin typeface="华文仿宋" panose="02010600040101010101" pitchFamily="2" charset="-122"/>
                <a:ea typeface="华文仿宋" panose="02010600040101010101" pitchFamily="2" charset="-122"/>
              </a:rPr>
              <a:t>讨论确定所要分析的流程</a:t>
            </a:r>
            <a:r>
              <a:rPr lang="zh-CN" altLang="en-US" sz="2000" dirty="0" smtClean="0">
                <a:solidFill>
                  <a:srgbClr val="F2FD19"/>
                </a:solidFill>
                <a:latin typeface="华文仿宋" panose="02010600040101010101" pitchFamily="2" charset="-122"/>
                <a:ea typeface="华文仿宋" panose="02010600040101010101" pitchFamily="2" charset="-122"/>
              </a:rPr>
              <a:t>；描绘</a:t>
            </a:r>
            <a:r>
              <a:rPr lang="zh-CN" altLang="en-US" sz="2000" dirty="0">
                <a:solidFill>
                  <a:srgbClr val="F2FD19"/>
                </a:solidFill>
                <a:latin typeface="华文仿宋" panose="02010600040101010101" pitchFamily="2" charset="-122"/>
                <a:ea typeface="华文仿宋" panose="02010600040101010101" pitchFamily="2" charset="-122"/>
              </a:rPr>
              <a:t>流程图；</a:t>
            </a:r>
            <a:endParaRPr lang="zh-CN" altLang="en-US" sz="2000" dirty="0">
              <a:solidFill>
                <a:srgbClr val="F2FD19"/>
              </a:solidFill>
              <a:latin typeface="华文仿宋" panose="02010600040101010101" pitchFamily="2" charset="-122"/>
              <a:ea typeface="华文仿宋" panose="02010600040101010101" pitchFamily="2" charset="-122"/>
            </a:endParaRPr>
          </a:p>
          <a:p>
            <a:pPr marL="342900" indent="-342900" algn="l">
              <a:buFont typeface="Wingdings" panose="05000000000000000000" pitchFamily="2" charset="2"/>
              <a:buChar char="l"/>
            </a:pPr>
            <a:r>
              <a:rPr lang="zh-CN" altLang="en-US" sz="2000" dirty="0" smtClean="0">
                <a:solidFill>
                  <a:srgbClr val="F2FD19"/>
                </a:solidFill>
                <a:latin typeface="华文仿宋" panose="02010600040101010101" pitchFamily="2" charset="-122"/>
                <a:ea typeface="华文仿宋" panose="02010600040101010101" pitchFamily="2" charset="-122"/>
              </a:rPr>
              <a:t>进行</a:t>
            </a:r>
            <a:r>
              <a:rPr lang="en-US" altLang="zh-CN" sz="2000" dirty="0">
                <a:solidFill>
                  <a:srgbClr val="F2FD19"/>
                </a:solidFill>
                <a:latin typeface="华文仿宋" panose="02010600040101010101" pitchFamily="2" charset="-122"/>
                <a:ea typeface="华文仿宋" panose="02010600040101010101" pitchFamily="2" charset="-122"/>
              </a:rPr>
              <a:t>FMEA</a:t>
            </a:r>
            <a:r>
              <a:rPr lang="zh-CN" altLang="en-US" sz="2000" dirty="0">
                <a:solidFill>
                  <a:srgbClr val="F2FD19"/>
                </a:solidFill>
                <a:latin typeface="华文仿宋" panose="02010600040101010101" pitchFamily="2" charset="-122"/>
                <a:ea typeface="华文仿宋" panose="02010600040101010101" pitchFamily="2" charset="-122"/>
              </a:rPr>
              <a:t>分析，选定关键影响因素</a:t>
            </a:r>
            <a:r>
              <a:rPr lang="en-US" altLang="zh-CN" sz="2000" dirty="0">
                <a:solidFill>
                  <a:srgbClr val="F2FD19"/>
                </a:solidFill>
                <a:latin typeface="华文仿宋" panose="02010600040101010101" pitchFamily="2" charset="-122"/>
                <a:ea typeface="华文仿宋" panose="02010600040101010101" pitchFamily="2" charset="-122"/>
              </a:rPr>
              <a:t>X</a:t>
            </a:r>
            <a:r>
              <a:rPr lang="zh-CN" altLang="en-US" sz="2000" dirty="0">
                <a:solidFill>
                  <a:srgbClr val="F2FD19"/>
                </a:solidFill>
                <a:latin typeface="华文仿宋" panose="02010600040101010101" pitchFamily="2" charset="-122"/>
                <a:ea typeface="华文仿宋" panose="02010600040101010101" pitchFamily="2" charset="-122"/>
              </a:rPr>
              <a:t>；</a:t>
            </a:r>
            <a:endParaRPr lang="zh-CN" altLang="en-US" sz="2000" dirty="0">
              <a:solidFill>
                <a:srgbClr val="F2FD19"/>
              </a:solidFill>
              <a:latin typeface="华文仿宋" panose="02010600040101010101" pitchFamily="2" charset="-122"/>
              <a:ea typeface="华文仿宋" panose="02010600040101010101" pitchFamily="2" charset="-122"/>
            </a:endParaRPr>
          </a:p>
          <a:p>
            <a:pPr marL="342900" indent="-342900" algn="l">
              <a:buFont typeface="Wingdings" panose="05000000000000000000" pitchFamily="2" charset="2"/>
              <a:buChar char="l"/>
            </a:pPr>
            <a:r>
              <a:rPr lang="zh-CN" altLang="en-US" sz="2000" dirty="0" smtClean="0">
                <a:solidFill>
                  <a:srgbClr val="F2FD19"/>
                </a:solidFill>
                <a:latin typeface="华文仿宋" panose="02010600040101010101" pitchFamily="2" charset="-122"/>
                <a:ea typeface="华文仿宋" panose="02010600040101010101" pitchFamily="2" charset="-122"/>
              </a:rPr>
              <a:t>制定</a:t>
            </a:r>
            <a:r>
              <a:rPr lang="zh-CN" altLang="en-US" sz="2000" dirty="0">
                <a:solidFill>
                  <a:srgbClr val="F2FD19"/>
                </a:solidFill>
                <a:latin typeface="华文仿宋" panose="02010600040101010101" pitchFamily="2" charset="-122"/>
                <a:ea typeface="华文仿宋" panose="02010600040101010101" pitchFamily="2" charset="-122"/>
              </a:rPr>
              <a:t>改进方案，并进行风险评估</a:t>
            </a:r>
            <a:r>
              <a:rPr lang="zh-CN" altLang="en-US" sz="2000" dirty="0" smtClean="0">
                <a:solidFill>
                  <a:srgbClr val="F2FD19"/>
                </a:solidFill>
                <a:latin typeface="华文仿宋" panose="02010600040101010101" pitchFamily="2" charset="-122"/>
                <a:ea typeface="华文仿宋" panose="02010600040101010101" pitchFamily="2" charset="-122"/>
              </a:rPr>
              <a:t>；制定</a:t>
            </a:r>
            <a:r>
              <a:rPr lang="zh-CN" altLang="en-US" sz="2000" dirty="0">
                <a:solidFill>
                  <a:srgbClr val="F2FD19"/>
                </a:solidFill>
                <a:latin typeface="华文仿宋" panose="02010600040101010101" pitchFamily="2" charset="-122"/>
                <a:ea typeface="华文仿宋" panose="02010600040101010101" pitchFamily="2" charset="-122"/>
              </a:rPr>
              <a:t>实施与控制计划；</a:t>
            </a:r>
            <a:endParaRPr lang="zh-CN" altLang="en-US" sz="2000" dirty="0">
              <a:solidFill>
                <a:srgbClr val="F2FD19"/>
              </a:solidFill>
              <a:latin typeface="华文仿宋" panose="02010600040101010101" pitchFamily="2" charset="-122"/>
              <a:ea typeface="华文仿宋" panose="02010600040101010101" pitchFamily="2" charset="-122"/>
            </a:endParaRPr>
          </a:p>
        </p:txBody>
      </p:sp>
      <p:sp>
        <p:nvSpPr>
          <p:cNvPr id="2" name="矩形 1"/>
          <p:cNvSpPr/>
          <p:nvPr/>
        </p:nvSpPr>
        <p:spPr>
          <a:xfrm>
            <a:off x="269776" y="980728"/>
            <a:ext cx="8604448" cy="497205"/>
          </a:xfrm>
          <a:prstGeom prst="rect">
            <a:avLst/>
          </a:prstGeom>
        </p:spPr>
        <p:txBody>
          <a:bodyPr wrap="square">
            <a:spAutoFit/>
          </a:bodyPr>
          <a:lstStyle/>
          <a:p>
            <a:pPr>
              <a:lnSpc>
                <a:spcPct val="110000"/>
              </a:lnSpc>
              <a:spcAft>
                <a:spcPts val="600"/>
              </a:spcAft>
            </a:pPr>
            <a:r>
              <a:rPr lang="zh-CN" altLang="en-US" sz="2400" b="1" dirty="0">
                <a:solidFill>
                  <a:srgbClr val="FFFF00"/>
                </a:solidFill>
                <a:latin typeface="仿宋_GB2312" pitchFamily="49" charset="-122"/>
                <a:ea typeface="仿宋_GB2312" pitchFamily="49" charset="-122"/>
              </a:rPr>
              <a:t>二</a:t>
            </a:r>
            <a:r>
              <a:rPr lang="zh-CN" altLang="en-US" sz="2400" b="1" dirty="0" smtClean="0">
                <a:solidFill>
                  <a:srgbClr val="FFFF00"/>
                </a:solidFill>
                <a:latin typeface="仿宋_GB2312" pitchFamily="49" charset="-122"/>
                <a:ea typeface="仿宋_GB2312" pitchFamily="49" charset="-122"/>
              </a:rPr>
              <a:t>、分析与设计</a:t>
            </a:r>
            <a:r>
              <a:rPr lang="en-US" altLang="zh-CN" sz="2400" b="1" dirty="0" smtClean="0">
                <a:solidFill>
                  <a:srgbClr val="FFFF00"/>
                </a:solidFill>
                <a:latin typeface="仿宋_GB2312" pitchFamily="49" charset="-122"/>
                <a:ea typeface="仿宋_GB2312" pitchFamily="49" charset="-122"/>
              </a:rPr>
              <a:t>(50</a:t>
            </a:r>
            <a:r>
              <a:rPr lang="zh-CN" altLang="en-US" sz="2400" b="1" dirty="0" smtClean="0">
                <a:solidFill>
                  <a:srgbClr val="FFFF00"/>
                </a:solidFill>
                <a:latin typeface="仿宋_GB2312" pitchFamily="49" charset="-122"/>
                <a:ea typeface="仿宋_GB2312" pitchFamily="49" charset="-122"/>
              </a:rPr>
              <a:t>分</a:t>
            </a:r>
            <a:r>
              <a:rPr lang="en-US" altLang="zh-CN" sz="2400" b="1" dirty="0" smtClean="0">
                <a:solidFill>
                  <a:srgbClr val="FFFF00"/>
                </a:solidFill>
                <a:latin typeface="仿宋_GB2312" pitchFamily="49" charset="-122"/>
                <a:ea typeface="仿宋_GB2312" pitchFamily="49" charset="-122"/>
              </a:rPr>
              <a:t>)</a:t>
            </a:r>
            <a:r>
              <a:rPr lang="zh-CN" altLang="en-US" sz="2400" b="1" dirty="0" smtClean="0">
                <a:solidFill>
                  <a:srgbClr val="FFFF00"/>
                </a:solidFill>
                <a:latin typeface="仿宋_GB2312" pitchFamily="49" charset="-122"/>
                <a:ea typeface="仿宋_GB2312" pitchFamily="49" charset="-122"/>
              </a:rPr>
              <a:t>：</a:t>
            </a:r>
            <a:r>
              <a:rPr lang="en-US" altLang="zh-CN" sz="2400" b="1" dirty="0" smtClean="0">
                <a:solidFill>
                  <a:srgbClr val="FFFF00"/>
                </a:solidFill>
                <a:latin typeface="仿宋_GB2312" pitchFamily="49" charset="-122"/>
                <a:ea typeface="仿宋_GB2312" pitchFamily="49" charset="-122"/>
              </a:rPr>
              <a:t>2.1/2.2/2.3</a:t>
            </a:r>
            <a:r>
              <a:rPr lang="zh-CN" altLang="en-US" sz="2400" b="1" dirty="0" smtClean="0">
                <a:solidFill>
                  <a:srgbClr val="FFFF00"/>
                </a:solidFill>
                <a:latin typeface="仿宋_GB2312" pitchFamily="49" charset="-122"/>
                <a:ea typeface="仿宋_GB2312" pitchFamily="49" charset="-122"/>
              </a:rPr>
              <a:t>任选</a:t>
            </a:r>
            <a:r>
              <a:rPr lang="zh-CN" altLang="en-US" sz="2400" b="1" dirty="0">
                <a:solidFill>
                  <a:srgbClr val="FFFF00"/>
                </a:solidFill>
                <a:latin typeface="仿宋_GB2312" pitchFamily="49" charset="-122"/>
                <a:ea typeface="仿宋_GB2312" pitchFamily="49" charset="-122"/>
              </a:rPr>
              <a:t>二</a:t>
            </a:r>
            <a:r>
              <a:rPr lang="zh-CN" altLang="en-US" sz="2400" b="1" dirty="0" smtClean="0">
                <a:solidFill>
                  <a:srgbClr val="FFFF00"/>
                </a:solidFill>
                <a:latin typeface="仿宋_GB2312" pitchFamily="49" charset="-122"/>
                <a:ea typeface="仿宋_GB2312" pitchFamily="49" charset="-122"/>
              </a:rPr>
              <a:t>题</a:t>
            </a:r>
            <a:r>
              <a:rPr lang="en-US" altLang="zh-CN" sz="2400" b="1" dirty="0" smtClean="0">
                <a:solidFill>
                  <a:srgbClr val="FFFF00"/>
                </a:solidFill>
                <a:latin typeface="仿宋_GB2312" pitchFamily="49" charset="-122"/>
                <a:ea typeface="仿宋_GB2312" pitchFamily="49" charset="-122"/>
              </a:rPr>
              <a:t>, 2.4 </a:t>
            </a:r>
            <a:r>
              <a:rPr lang="zh-CN" altLang="en-US" sz="2400" b="1" dirty="0" smtClean="0">
                <a:solidFill>
                  <a:srgbClr val="FFFF00"/>
                </a:solidFill>
                <a:latin typeface="仿宋_GB2312" pitchFamily="49" charset="-122"/>
                <a:ea typeface="仿宋_GB2312" pitchFamily="49" charset="-122"/>
              </a:rPr>
              <a:t>必做题</a:t>
            </a:r>
            <a:endParaRPr lang="zh-CN" altLang="en-US" sz="2400" b="1" dirty="0" smtClean="0">
              <a:solidFill>
                <a:srgbClr val="FFFF00"/>
              </a:solidFill>
              <a:latin typeface="仿宋_GB2312" pitchFamily="49" charset="-122"/>
              <a:ea typeface="仿宋_GB2312" pitchFamily="49" charset="-122"/>
            </a:endParaRPr>
          </a:p>
        </p:txBody>
      </p:sp>
      <p:sp>
        <p:nvSpPr>
          <p:cNvPr id="9" name="Text Box 3"/>
          <p:cNvSpPr txBox="1">
            <a:spLocks noChangeArrowheads="1"/>
          </p:cNvSpPr>
          <p:nvPr/>
        </p:nvSpPr>
        <p:spPr bwMode="auto">
          <a:xfrm>
            <a:off x="251520" y="4437112"/>
            <a:ext cx="8587679" cy="1935480"/>
          </a:xfrm>
          <a:prstGeom prst="rect">
            <a:avLst/>
          </a:prstGeom>
          <a:noFill/>
          <a:ln w="12700">
            <a:solidFill>
              <a:schemeClr val="hlink"/>
            </a:solidFill>
            <a:prstDash val="dash"/>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marL="177800" indent="-177800">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a:r>
              <a:rPr lang="zh-CN" altLang="en-US" sz="2000" dirty="0">
                <a:solidFill>
                  <a:schemeClr val="bg1"/>
                </a:solidFill>
                <a:latin typeface="华文仿宋" panose="02010600040101010101" pitchFamily="2" charset="-122"/>
                <a:ea typeface="华文仿宋" panose="02010600040101010101" pitchFamily="2" charset="-122"/>
              </a:rPr>
              <a:t> </a:t>
            </a:r>
            <a:r>
              <a:rPr lang="en-US" altLang="zh-CN" sz="2000" dirty="0" smtClean="0">
                <a:solidFill>
                  <a:schemeClr val="bg1"/>
                </a:solidFill>
                <a:latin typeface="华文仿宋" panose="02010600040101010101" pitchFamily="2" charset="-122"/>
                <a:ea typeface="华文仿宋" panose="02010600040101010101" pitchFamily="2" charset="-122"/>
              </a:rPr>
              <a:t>2.2</a:t>
            </a:r>
            <a:r>
              <a:rPr lang="zh-CN" altLang="en-US" sz="2000" dirty="0" smtClean="0">
                <a:solidFill>
                  <a:schemeClr val="bg1"/>
                </a:solidFill>
                <a:latin typeface="华文仿宋" panose="02010600040101010101" pitchFamily="2" charset="-122"/>
                <a:ea typeface="华文仿宋" panose="02010600040101010101" pitchFamily="2" charset="-122"/>
              </a:rPr>
              <a:t>用你所学的系统工程</a:t>
            </a:r>
            <a:r>
              <a:rPr lang="zh-CN" altLang="en-US" sz="2000" dirty="0" smtClean="0">
                <a:solidFill>
                  <a:schemeClr val="bg1"/>
                </a:solidFill>
                <a:latin typeface="华文仿宋" panose="02010600040101010101" pitchFamily="2" charset="-122"/>
                <a:ea typeface="华文仿宋" panose="02010600040101010101" pitchFamily="2" charset="-122"/>
              </a:rPr>
              <a:t>方法论中的决策分析</a:t>
            </a:r>
            <a:r>
              <a:rPr lang="zh-CN" altLang="en-US" sz="2000" dirty="0" smtClean="0">
                <a:solidFill>
                  <a:schemeClr val="bg1"/>
                </a:solidFill>
                <a:latin typeface="华文仿宋" panose="02010600040101010101" pitchFamily="2" charset="-122"/>
                <a:ea typeface="华文仿宋" panose="02010600040101010101" pitchFamily="2" charset="-122"/>
              </a:rPr>
              <a:t>、工程优化、系统评价的其中任一方法</a:t>
            </a:r>
            <a:r>
              <a:rPr lang="zh-CN" altLang="en-US" sz="2000" dirty="0" smtClean="0">
                <a:solidFill>
                  <a:schemeClr val="bg1"/>
                </a:solidFill>
                <a:latin typeface="华文仿宋" panose="02010600040101010101" pitchFamily="2" charset="-122"/>
                <a:ea typeface="华文仿宋" panose="02010600040101010101" pitchFamily="2" charset="-122"/>
              </a:rPr>
              <a:t>解决工作</a:t>
            </a:r>
            <a:r>
              <a:rPr lang="zh-CN" altLang="en-US" sz="2000" dirty="0" smtClean="0">
                <a:solidFill>
                  <a:schemeClr val="bg1"/>
                </a:solidFill>
                <a:latin typeface="华文仿宋" panose="02010600040101010101" pitchFamily="2" charset="-122"/>
                <a:ea typeface="华文仿宋" panose="02010600040101010101" pitchFamily="2" charset="-122"/>
              </a:rPr>
              <a:t>中遇到的现实问题，要求给</a:t>
            </a:r>
            <a:r>
              <a:rPr lang="zh-CN" altLang="en-US" sz="2000" dirty="0" smtClean="0">
                <a:solidFill>
                  <a:schemeClr val="bg1"/>
                </a:solidFill>
                <a:latin typeface="华文仿宋" panose="02010600040101010101" pitchFamily="2" charset="-122"/>
                <a:ea typeface="华文仿宋" panose="02010600040101010101" pitchFamily="2" charset="-122"/>
              </a:rPr>
              <a:t>出 </a:t>
            </a:r>
            <a:r>
              <a:rPr lang="zh-CN" altLang="en-US" sz="2000" dirty="0" smtClean="0">
                <a:solidFill>
                  <a:srgbClr val="FFFF00"/>
                </a:solidFill>
                <a:latin typeface="华文仿宋" panose="02010600040101010101" pitchFamily="2" charset="-122"/>
                <a:ea typeface="华文仿宋" panose="02010600040101010101" pitchFamily="2" charset="-122"/>
              </a:rPr>
              <a:t>（</a:t>
            </a:r>
            <a:r>
              <a:rPr lang="en-US" altLang="zh-CN" sz="2000" dirty="0" smtClean="0">
                <a:solidFill>
                  <a:srgbClr val="FFFF00"/>
                </a:solidFill>
                <a:latin typeface="华文仿宋" panose="02010600040101010101" pitchFamily="2" charset="-122"/>
                <a:ea typeface="华文仿宋" panose="02010600040101010101" pitchFamily="2" charset="-122"/>
              </a:rPr>
              <a:t>30</a:t>
            </a:r>
            <a:r>
              <a:rPr lang="zh-CN" altLang="en-US" sz="2000" dirty="0" smtClean="0">
                <a:solidFill>
                  <a:srgbClr val="FFFF00"/>
                </a:solidFill>
                <a:latin typeface="华文仿宋" panose="02010600040101010101" pitchFamily="2" charset="-122"/>
                <a:ea typeface="华文仿宋" panose="02010600040101010101" pitchFamily="2" charset="-122"/>
              </a:rPr>
              <a:t>分）</a:t>
            </a:r>
            <a:r>
              <a:rPr lang="zh-CN" altLang="en-US" sz="2000" dirty="0" smtClean="0">
                <a:solidFill>
                  <a:schemeClr val="bg1"/>
                </a:solidFill>
                <a:latin typeface="华文仿宋" panose="02010600040101010101" pitchFamily="2" charset="-122"/>
                <a:ea typeface="华文仿宋" panose="02010600040101010101" pitchFamily="2" charset="-122"/>
              </a:rPr>
              <a:t>：</a:t>
            </a:r>
            <a:endParaRPr lang="en-US" altLang="zh-CN" sz="2000" dirty="0" smtClean="0">
              <a:solidFill>
                <a:schemeClr val="bg1"/>
              </a:solidFill>
              <a:latin typeface="华文仿宋" panose="02010600040101010101" pitchFamily="2" charset="-122"/>
              <a:ea typeface="华文仿宋" panose="02010600040101010101" pitchFamily="2" charset="-122"/>
            </a:endParaRPr>
          </a:p>
          <a:p>
            <a:pPr algn="l"/>
            <a:r>
              <a:rPr lang="en-US" altLang="zh-CN" sz="2000" dirty="0" smtClean="0">
                <a:solidFill>
                  <a:schemeClr val="bg1"/>
                </a:solidFill>
                <a:latin typeface="华文仿宋" panose="02010600040101010101" pitchFamily="2" charset="-122"/>
                <a:ea typeface="华文仿宋" panose="02010600040101010101" pitchFamily="2" charset="-122"/>
              </a:rPr>
              <a:t>1</a:t>
            </a:r>
            <a:r>
              <a:rPr lang="zh-CN" altLang="en-US" sz="2000" dirty="0" smtClean="0">
                <a:solidFill>
                  <a:schemeClr val="bg1"/>
                </a:solidFill>
                <a:latin typeface="华文仿宋" panose="02010600040101010101" pitchFamily="2" charset="-122"/>
                <a:ea typeface="华文仿宋" panose="02010600040101010101" pitchFamily="2" charset="-122"/>
              </a:rPr>
              <a:t>）现实问题及描述</a:t>
            </a:r>
            <a:endParaRPr lang="en-US" altLang="zh-CN" sz="2000" dirty="0" smtClean="0">
              <a:solidFill>
                <a:schemeClr val="bg1"/>
              </a:solidFill>
              <a:latin typeface="华文仿宋" panose="02010600040101010101" pitchFamily="2" charset="-122"/>
              <a:ea typeface="华文仿宋" panose="02010600040101010101" pitchFamily="2" charset="-122"/>
            </a:endParaRPr>
          </a:p>
          <a:p>
            <a:pPr algn="l"/>
            <a:r>
              <a:rPr lang="en-US" altLang="zh-CN" sz="2000" dirty="0" smtClean="0">
                <a:solidFill>
                  <a:schemeClr val="bg1"/>
                </a:solidFill>
                <a:latin typeface="华文仿宋" panose="02010600040101010101" pitchFamily="2" charset="-122"/>
                <a:ea typeface="华文仿宋" panose="02010600040101010101" pitchFamily="2" charset="-122"/>
              </a:rPr>
              <a:t>2</a:t>
            </a:r>
            <a:r>
              <a:rPr lang="zh-CN" altLang="en-US" sz="2000" dirty="0" smtClean="0">
                <a:solidFill>
                  <a:schemeClr val="bg1"/>
                </a:solidFill>
                <a:latin typeface="华文仿宋" panose="02010600040101010101" pitchFamily="2" charset="-122"/>
                <a:ea typeface="华文仿宋" panose="02010600040101010101" pitchFamily="2" charset="-122"/>
              </a:rPr>
              <a:t>）解决问题的思路与方法</a:t>
            </a:r>
            <a:endParaRPr lang="en-US" altLang="zh-CN" sz="2000" dirty="0" smtClean="0">
              <a:solidFill>
                <a:schemeClr val="bg1"/>
              </a:solidFill>
              <a:latin typeface="华文仿宋" panose="02010600040101010101" pitchFamily="2" charset="-122"/>
              <a:ea typeface="华文仿宋" panose="02010600040101010101" pitchFamily="2" charset="-122"/>
            </a:endParaRPr>
          </a:p>
          <a:p>
            <a:pPr algn="l"/>
            <a:r>
              <a:rPr lang="en-US" altLang="zh-CN" sz="2000" dirty="0" smtClean="0">
                <a:solidFill>
                  <a:schemeClr val="bg1"/>
                </a:solidFill>
                <a:latin typeface="华文仿宋" panose="02010600040101010101" pitchFamily="2" charset="-122"/>
                <a:ea typeface="华文仿宋" panose="02010600040101010101" pitchFamily="2" charset="-122"/>
              </a:rPr>
              <a:t>3</a:t>
            </a:r>
            <a:r>
              <a:rPr lang="zh-CN" altLang="en-US" sz="2000" dirty="0" smtClean="0">
                <a:solidFill>
                  <a:schemeClr val="bg1"/>
                </a:solidFill>
                <a:latin typeface="华文仿宋" panose="02010600040101010101" pitchFamily="2" charset="-122"/>
                <a:ea typeface="华文仿宋" panose="02010600040101010101" pitchFamily="2" charset="-122"/>
              </a:rPr>
              <a:t>）方法的具体应用过程及</a:t>
            </a:r>
            <a:r>
              <a:rPr lang="zh-CN" altLang="en-US" sz="2000" dirty="0" smtClean="0">
                <a:solidFill>
                  <a:schemeClr val="bg1"/>
                </a:solidFill>
                <a:latin typeface="华文仿宋" panose="02010600040101010101" pitchFamily="2" charset="-122"/>
                <a:ea typeface="华文仿宋" panose="02010600040101010101" pitchFamily="2" charset="-122"/>
              </a:rPr>
              <a:t>结果</a:t>
            </a:r>
            <a:endParaRPr lang="en-US" altLang="zh-CN" sz="2000" dirty="0" smtClean="0">
              <a:solidFill>
                <a:schemeClr val="bg1"/>
              </a:solidFill>
              <a:latin typeface="华文仿宋" panose="02010600040101010101" pitchFamily="2" charset="-122"/>
              <a:ea typeface="华文仿宋" panose="02010600040101010101" pitchFamily="2" charset="-122"/>
            </a:endParaRPr>
          </a:p>
          <a:p>
            <a:r>
              <a:rPr lang="zh-CN" altLang="en-US" sz="2000" dirty="0">
                <a:solidFill>
                  <a:schemeClr val="bg1"/>
                </a:solidFill>
                <a:latin typeface="华文仿宋" panose="02010600040101010101" pitchFamily="2" charset="-122"/>
                <a:ea typeface="华文仿宋" panose="02010600040101010101" pitchFamily="2" charset="-122"/>
              </a:rPr>
              <a:t>要求问题明确具体，描述清楚，方法应用得当，应用过程</a:t>
            </a:r>
            <a:r>
              <a:rPr lang="zh-CN" altLang="en-US" sz="2000" dirty="0" smtClean="0">
                <a:solidFill>
                  <a:schemeClr val="bg1"/>
                </a:solidFill>
                <a:latin typeface="华文仿宋" panose="02010600040101010101" pitchFamily="2" charset="-122"/>
                <a:ea typeface="华文仿宋" panose="02010600040101010101" pitchFamily="2" charset="-122"/>
              </a:rPr>
              <a:t>完整</a:t>
            </a:r>
            <a:endParaRPr lang="zh-CN" altLang="en-US" sz="2000" dirty="0">
              <a:solidFill>
                <a:srgbClr val="F2FD19"/>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6" descr="背景.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Box 17"/>
          <p:cNvSpPr txBox="1">
            <a:spLocks noChangeArrowheads="1"/>
          </p:cNvSpPr>
          <p:nvPr/>
        </p:nvSpPr>
        <p:spPr bwMode="auto">
          <a:xfrm>
            <a:off x="8229600" y="62404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1400">
                <a:cs typeface="Arial" panose="020B0604020202020204" pitchFamily="34" charset="0"/>
              </a:rPr>
              <a:t>2</a:t>
            </a:r>
            <a:endParaRPr lang="zh-CN" altLang="en-US" sz="1400">
              <a:cs typeface="Arial" panose="020B0604020202020204" pitchFamily="34" charset="0"/>
            </a:endParaRPr>
          </a:p>
        </p:txBody>
      </p:sp>
      <p:sp>
        <p:nvSpPr>
          <p:cNvPr id="19" name="日期占位符 1"/>
          <p:cNvSpPr>
            <a:spLocks noGrp="1"/>
          </p:cNvSpPr>
          <p:nvPr>
            <p:ph type="dt" sz="quarter" idx="10"/>
          </p:nvPr>
        </p:nvSpPr>
        <p:spPr/>
        <p:txBody>
          <a:bodyPr/>
          <a:lstStyle/>
          <a:p>
            <a:pPr>
              <a:defRPr/>
            </a:pPr>
            <a:fld id="{4D0C3640-FD9C-4C1C-839A-B884534BFAEE}" type="datetime1">
              <a:rPr lang="zh-CN" altLang="en-US" sz="1400">
                <a:solidFill>
                  <a:schemeClr val="tx1">
                    <a:lumMod val="95000"/>
                    <a:lumOff val="5000"/>
                  </a:schemeClr>
                </a:solidFill>
              </a:rPr>
            </a:fld>
            <a:endParaRPr lang="en-US" altLang="zh-CN" sz="1400" dirty="0">
              <a:solidFill>
                <a:schemeClr val="tx1">
                  <a:lumMod val="95000"/>
                  <a:lumOff val="5000"/>
                </a:schemeClr>
              </a:solidFill>
            </a:endParaRPr>
          </a:p>
        </p:txBody>
      </p:sp>
      <p:sp>
        <p:nvSpPr>
          <p:cNvPr id="11" name="矩形 4"/>
          <p:cNvSpPr>
            <a:spLocks noChangeArrowheads="1"/>
          </p:cNvSpPr>
          <p:nvPr/>
        </p:nvSpPr>
        <p:spPr bwMode="auto">
          <a:xfrm>
            <a:off x="278406" y="2118188"/>
            <a:ext cx="8505825" cy="243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spcBef>
                <a:spcPct val="30000"/>
              </a:spcBef>
              <a:buNone/>
            </a:pPr>
            <a:r>
              <a:rPr lang="en-US" altLang="zh-CN" sz="2000" b="1" dirty="0" smtClean="0">
                <a:solidFill>
                  <a:schemeClr val="bg1"/>
                </a:solidFill>
                <a:latin typeface="宋体" panose="02010600030101010101" pitchFamily="2" charset="-122"/>
              </a:rPr>
              <a:t>2.3 </a:t>
            </a:r>
            <a:r>
              <a:rPr lang="zh-CN" altLang="en-US" sz="2000" b="1" dirty="0" smtClean="0">
                <a:solidFill>
                  <a:schemeClr val="bg1"/>
                </a:solidFill>
                <a:latin typeface="宋体" panose="02010600030101010101" pitchFamily="2" charset="-122"/>
              </a:rPr>
              <a:t>以</a:t>
            </a:r>
            <a:r>
              <a:rPr lang="zh-CN" altLang="en-US" sz="2000" b="1" dirty="0">
                <a:solidFill>
                  <a:schemeClr val="bg1"/>
                </a:solidFill>
                <a:latin typeface="宋体" panose="02010600030101010101" pitchFamily="2" charset="-122"/>
              </a:rPr>
              <a:t>保险公司运行为背景，说明其盈利的原理，并给出一个</a:t>
            </a:r>
            <a:r>
              <a:rPr lang="zh-CN" altLang="en-US" sz="2000" b="1" dirty="0" smtClean="0">
                <a:solidFill>
                  <a:schemeClr val="bg1"/>
                </a:solidFill>
                <a:latin typeface="宋体" panose="02010600030101010101" pitchFamily="2" charset="-122"/>
              </a:rPr>
              <a:t>实例（如车险、寿险、公司财险）说明</a:t>
            </a:r>
            <a:r>
              <a:rPr lang="zh-CN" altLang="en-US" sz="2000" b="1" dirty="0">
                <a:solidFill>
                  <a:schemeClr val="bg1"/>
                </a:solidFill>
                <a:latin typeface="宋体" panose="02010600030101010101" pitchFamily="2" charset="-122"/>
              </a:rPr>
              <a:t>盈利行为</a:t>
            </a:r>
            <a:r>
              <a:rPr lang="zh-CN" altLang="en-US" sz="2000" b="1" dirty="0" smtClean="0">
                <a:solidFill>
                  <a:schemeClr val="bg1"/>
                </a:solidFill>
                <a:latin typeface="宋体" panose="02010600030101010101" pitchFamily="2" charset="-122"/>
              </a:rPr>
              <a:t>。要求给出具体的问题描述，包括各种参数，如发生风险的概率、保险额、赔偿额等</a:t>
            </a:r>
            <a:r>
              <a:rPr lang="zh-CN" altLang="en-US" sz="2000" b="1" dirty="0" smtClean="0">
                <a:solidFill>
                  <a:srgbClr val="FFFF00"/>
                </a:solidFill>
                <a:latin typeface="宋体" panose="02010600030101010101" pitchFamily="2" charset="-122"/>
              </a:rPr>
              <a:t>（</a:t>
            </a:r>
            <a:r>
              <a:rPr lang="en-US" altLang="zh-CN" sz="2000" b="1" dirty="0" smtClean="0">
                <a:solidFill>
                  <a:srgbClr val="FFFF00"/>
                </a:solidFill>
                <a:latin typeface="宋体" panose="02010600030101010101" pitchFamily="2" charset="-122"/>
              </a:rPr>
              <a:t>30</a:t>
            </a:r>
            <a:r>
              <a:rPr lang="zh-CN" altLang="en-US" sz="2000" b="1" dirty="0" smtClean="0">
                <a:solidFill>
                  <a:srgbClr val="FFFF00"/>
                </a:solidFill>
                <a:latin typeface="宋体" panose="02010600030101010101" pitchFamily="2" charset="-122"/>
              </a:rPr>
              <a:t>分）</a:t>
            </a:r>
            <a:endParaRPr lang="zh-CN" altLang="en-US" sz="2000" b="1" dirty="0" smtClean="0">
              <a:solidFill>
                <a:srgbClr val="FFFF00"/>
              </a:solidFill>
              <a:latin typeface="宋体" panose="02010600030101010101" pitchFamily="2" charset="-122"/>
            </a:endParaRPr>
          </a:p>
          <a:p>
            <a:pPr marL="0" indent="0">
              <a:spcBef>
                <a:spcPct val="30000"/>
              </a:spcBef>
              <a:buNone/>
            </a:pPr>
            <a:endParaRPr lang="en-US" altLang="zh-CN" sz="2000" b="1" dirty="0">
              <a:solidFill>
                <a:srgbClr val="FFFF00"/>
              </a:solidFill>
              <a:latin typeface="宋体" panose="02010600030101010101" pitchFamily="2" charset="-122"/>
            </a:endParaRPr>
          </a:p>
          <a:p>
            <a:pPr marL="0" indent="0">
              <a:spcBef>
                <a:spcPct val="30000"/>
              </a:spcBef>
              <a:buNone/>
            </a:pPr>
            <a:r>
              <a:rPr lang="en-US" altLang="zh-CN" sz="2000" b="1" dirty="0">
                <a:solidFill>
                  <a:srgbClr val="FFFF00"/>
                </a:solidFill>
                <a:latin typeface="宋体" panose="02010600030101010101" pitchFamily="2" charset="-122"/>
              </a:rPr>
              <a:t>2.4 </a:t>
            </a:r>
            <a:r>
              <a:rPr lang="en-US" altLang="zh-CN" sz="2000" b="1" dirty="0" smtClean="0">
                <a:solidFill>
                  <a:schemeClr val="bg1"/>
                </a:solidFill>
                <a:latin typeface="仿宋_GB2312" pitchFamily="49" charset="-122"/>
                <a:ea typeface="仿宋_GB2312" pitchFamily="49" charset="-122"/>
                <a:sym typeface="+mn-ea"/>
              </a:rPr>
              <a:t> </a:t>
            </a:r>
            <a:r>
              <a:rPr lang="zh-CN" altLang="en-US" sz="2000" b="1" dirty="0" smtClean="0">
                <a:solidFill>
                  <a:schemeClr val="bg1"/>
                </a:solidFill>
                <a:latin typeface="仿宋_GB2312" pitchFamily="49" charset="-122"/>
                <a:ea typeface="仿宋_GB2312" pitchFamily="49" charset="-122"/>
                <a:sym typeface="+mn-ea"/>
              </a:rPr>
              <a:t>请结合你的工作岗位和性质，描述和总结岗位目标、职责、流程、目前存在的问题及其有哪些可以用工程管理所学的立论和方法来解决，如何</a:t>
            </a:r>
            <a:r>
              <a:rPr lang="zh-CN" altLang="en-US" sz="2000" b="1" dirty="0">
                <a:solidFill>
                  <a:schemeClr val="bg1"/>
                </a:solidFill>
                <a:latin typeface="仿宋_GB2312" pitchFamily="49" charset="-122"/>
                <a:ea typeface="仿宋_GB2312" pitchFamily="49" charset="-122"/>
                <a:sym typeface="+mn-ea"/>
              </a:rPr>
              <a:t>解决</a:t>
            </a:r>
            <a:r>
              <a:rPr lang="zh-CN" altLang="en-US" sz="2000" b="1" dirty="0" smtClean="0">
                <a:solidFill>
                  <a:schemeClr val="bg1"/>
                </a:solidFill>
                <a:latin typeface="仿宋_GB2312" pitchFamily="49" charset="-122"/>
                <a:ea typeface="仿宋_GB2312" pitchFamily="49" charset="-122"/>
                <a:sym typeface="+mn-ea"/>
              </a:rPr>
              <a:t>。</a:t>
            </a:r>
            <a:r>
              <a:rPr lang="zh-CN" altLang="en-US" sz="2000" b="1" dirty="0" smtClean="0">
                <a:solidFill>
                  <a:srgbClr val="FFFF00"/>
                </a:solidFill>
                <a:latin typeface="仿宋_GB2312" pitchFamily="49" charset="-122"/>
                <a:ea typeface="仿宋_GB2312" pitchFamily="49" charset="-122"/>
                <a:sym typeface="+mn-ea"/>
              </a:rPr>
              <a:t>（</a:t>
            </a:r>
            <a:r>
              <a:rPr lang="en-US" altLang="zh-CN" sz="2000" b="1" dirty="0" smtClean="0">
                <a:solidFill>
                  <a:srgbClr val="FFFF00"/>
                </a:solidFill>
                <a:latin typeface="仿宋_GB2312" pitchFamily="49" charset="-122"/>
                <a:ea typeface="仿宋_GB2312" pitchFamily="49" charset="-122"/>
                <a:sym typeface="+mn-ea"/>
              </a:rPr>
              <a:t>20</a:t>
            </a:r>
            <a:r>
              <a:rPr lang="zh-CN" altLang="en-US" sz="2000" b="1" dirty="0" smtClean="0">
                <a:solidFill>
                  <a:srgbClr val="FFFF00"/>
                </a:solidFill>
                <a:latin typeface="仿宋_GB2312" pitchFamily="49" charset="-122"/>
                <a:ea typeface="仿宋_GB2312" pitchFamily="49" charset="-122"/>
                <a:sym typeface="+mn-ea"/>
              </a:rPr>
              <a:t>分）</a:t>
            </a:r>
            <a:endParaRPr lang="zh-CN" altLang="en-US" sz="2000" b="1" dirty="0" smtClean="0">
              <a:solidFill>
                <a:srgbClr val="FFFF00"/>
              </a:solidFill>
              <a:latin typeface="仿宋_GB2312" pitchFamily="49" charset="-122"/>
              <a:ea typeface="仿宋_GB2312" pitchFamily="49" charset="-122"/>
              <a:sym typeface="+mn-ea"/>
            </a:endParaRPr>
          </a:p>
        </p:txBody>
      </p:sp>
      <p:sp>
        <p:nvSpPr>
          <p:cNvPr id="12" name="矩形 11"/>
          <p:cNvSpPr/>
          <p:nvPr/>
        </p:nvSpPr>
        <p:spPr>
          <a:xfrm>
            <a:off x="269776" y="1202210"/>
            <a:ext cx="8604448" cy="497205"/>
          </a:xfrm>
          <a:prstGeom prst="rect">
            <a:avLst/>
          </a:prstGeom>
        </p:spPr>
        <p:txBody>
          <a:bodyPr wrap="square">
            <a:spAutoFit/>
          </a:bodyPr>
          <a:lstStyle/>
          <a:p>
            <a:pPr>
              <a:lnSpc>
                <a:spcPct val="110000"/>
              </a:lnSpc>
              <a:spcAft>
                <a:spcPts val="600"/>
              </a:spcAft>
            </a:pPr>
            <a:r>
              <a:rPr lang="zh-CN" altLang="en-US" sz="2400" b="1" dirty="0">
                <a:solidFill>
                  <a:srgbClr val="FFFF00"/>
                </a:solidFill>
                <a:latin typeface="仿宋_GB2312" pitchFamily="49" charset="-122"/>
                <a:ea typeface="仿宋_GB2312" pitchFamily="49" charset="-122"/>
              </a:rPr>
              <a:t>二</a:t>
            </a:r>
            <a:r>
              <a:rPr lang="zh-CN" altLang="en-US" sz="2400" b="1" dirty="0" smtClean="0">
                <a:solidFill>
                  <a:srgbClr val="FFFF00"/>
                </a:solidFill>
                <a:latin typeface="仿宋_GB2312" pitchFamily="49" charset="-122"/>
                <a:ea typeface="仿宋_GB2312" pitchFamily="49" charset="-122"/>
              </a:rPr>
              <a:t>、分析与设计</a:t>
            </a:r>
            <a:r>
              <a:rPr lang="en-US" altLang="zh-CN" sz="2400" b="1" dirty="0" smtClean="0">
                <a:solidFill>
                  <a:srgbClr val="FFFF00"/>
                </a:solidFill>
                <a:latin typeface="仿宋_GB2312" pitchFamily="49" charset="-122"/>
                <a:ea typeface="仿宋_GB2312" pitchFamily="49" charset="-122"/>
              </a:rPr>
              <a:t>(50</a:t>
            </a:r>
            <a:r>
              <a:rPr lang="zh-CN" altLang="en-US" sz="2400" b="1" dirty="0" smtClean="0">
                <a:solidFill>
                  <a:srgbClr val="FFFF00"/>
                </a:solidFill>
                <a:latin typeface="仿宋_GB2312" pitchFamily="49" charset="-122"/>
                <a:ea typeface="仿宋_GB2312" pitchFamily="49" charset="-122"/>
              </a:rPr>
              <a:t>分</a:t>
            </a:r>
            <a:r>
              <a:rPr lang="en-US" altLang="zh-CN" sz="2400" b="1" dirty="0" smtClean="0">
                <a:solidFill>
                  <a:srgbClr val="FFFF00"/>
                </a:solidFill>
                <a:latin typeface="仿宋_GB2312" pitchFamily="49" charset="-122"/>
                <a:ea typeface="仿宋_GB2312" pitchFamily="49" charset="-122"/>
              </a:rPr>
              <a:t>)</a:t>
            </a:r>
            <a:r>
              <a:rPr lang="zh-CN" altLang="en-US" sz="2400" b="1" dirty="0" smtClean="0">
                <a:solidFill>
                  <a:srgbClr val="FFFF00"/>
                </a:solidFill>
                <a:latin typeface="仿宋_GB2312" pitchFamily="49" charset="-122"/>
                <a:ea typeface="仿宋_GB2312" pitchFamily="49" charset="-122"/>
              </a:rPr>
              <a:t>：</a:t>
            </a:r>
            <a:r>
              <a:rPr lang="en-US" altLang="zh-CN" sz="2400" b="1" dirty="0" smtClean="0">
                <a:solidFill>
                  <a:srgbClr val="FFFF00"/>
                </a:solidFill>
                <a:latin typeface="仿宋_GB2312" pitchFamily="49" charset="-122"/>
                <a:ea typeface="仿宋_GB2312" pitchFamily="49" charset="-122"/>
              </a:rPr>
              <a:t>2.1/2.2/2.3</a:t>
            </a:r>
            <a:r>
              <a:rPr lang="zh-CN" altLang="en-US" sz="2400" b="1" dirty="0" smtClean="0">
                <a:solidFill>
                  <a:srgbClr val="FFFF00"/>
                </a:solidFill>
                <a:latin typeface="仿宋_GB2312" pitchFamily="49" charset="-122"/>
                <a:ea typeface="仿宋_GB2312" pitchFamily="49" charset="-122"/>
              </a:rPr>
              <a:t>任选</a:t>
            </a:r>
            <a:r>
              <a:rPr lang="zh-CN" altLang="en-US" sz="2400" b="1" dirty="0">
                <a:solidFill>
                  <a:srgbClr val="FFFF00"/>
                </a:solidFill>
                <a:latin typeface="仿宋_GB2312" pitchFamily="49" charset="-122"/>
                <a:ea typeface="仿宋_GB2312" pitchFamily="49" charset="-122"/>
              </a:rPr>
              <a:t>二</a:t>
            </a:r>
            <a:r>
              <a:rPr lang="zh-CN" altLang="en-US" sz="2400" b="1" dirty="0" smtClean="0">
                <a:solidFill>
                  <a:srgbClr val="FFFF00"/>
                </a:solidFill>
                <a:latin typeface="仿宋_GB2312" pitchFamily="49" charset="-122"/>
                <a:ea typeface="仿宋_GB2312" pitchFamily="49" charset="-122"/>
              </a:rPr>
              <a:t>题</a:t>
            </a:r>
            <a:r>
              <a:rPr lang="en-US" altLang="zh-CN" sz="2400" b="1" dirty="0" smtClean="0">
                <a:solidFill>
                  <a:srgbClr val="FFFF00"/>
                </a:solidFill>
                <a:latin typeface="仿宋_GB2312" pitchFamily="49" charset="-122"/>
                <a:ea typeface="仿宋_GB2312" pitchFamily="49" charset="-122"/>
              </a:rPr>
              <a:t>,2.4</a:t>
            </a:r>
            <a:r>
              <a:rPr lang="zh-CN" altLang="en-US" sz="2400" b="1" dirty="0" smtClean="0">
                <a:solidFill>
                  <a:srgbClr val="FFFF00"/>
                </a:solidFill>
                <a:latin typeface="仿宋_GB2312" pitchFamily="49" charset="-122"/>
                <a:ea typeface="仿宋_GB2312" pitchFamily="49" charset="-122"/>
              </a:rPr>
              <a:t>必做题</a:t>
            </a:r>
            <a:endParaRPr lang="zh-CN" altLang="en-US" sz="2400" b="1" dirty="0" smtClean="0">
              <a:solidFill>
                <a:srgbClr val="FFFF00"/>
              </a:solidFill>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6" descr="背景.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1775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Box 17"/>
          <p:cNvSpPr txBox="1">
            <a:spLocks noChangeArrowheads="1"/>
          </p:cNvSpPr>
          <p:nvPr/>
        </p:nvSpPr>
        <p:spPr bwMode="auto">
          <a:xfrm>
            <a:off x="8229600" y="62404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1400">
                <a:cs typeface="Arial" panose="020B0604020202020204" pitchFamily="34" charset="0"/>
              </a:rPr>
              <a:t>2</a:t>
            </a:r>
            <a:endParaRPr lang="zh-CN" altLang="en-US" sz="1400">
              <a:cs typeface="Arial" panose="020B0604020202020204" pitchFamily="34" charset="0"/>
            </a:endParaRPr>
          </a:p>
        </p:txBody>
      </p:sp>
      <p:sp>
        <p:nvSpPr>
          <p:cNvPr id="19" name="日期占位符 1"/>
          <p:cNvSpPr>
            <a:spLocks noGrp="1"/>
          </p:cNvSpPr>
          <p:nvPr>
            <p:ph type="dt" sz="quarter" idx="10"/>
          </p:nvPr>
        </p:nvSpPr>
        <p:spPr/>
        <p:txBody>
          <a:bodyPr/>
          <a:lstStyle/>
          <a:p>
            <a:pPr>
              <a:defRPr/>
            </a:pPr>
            <a:fld id="{4D0C3640-FD9C-4C1C-839A-B884534BFAEE}" type="datetime1">
              <a:rPr lang="zh-CN" altLang="en-US" sz="1400">
                <a:solidFill>
                  <a:schemeClr val="tx1">
                    <a:lumMod val="95000"/>
                    <a:lumOff val="5000"/>
                  </a:schemeClr>
                </a:solidFill>
              </a:rPr>
            </a:fld>
            <a:endParaRPr lang="en-US" altLang="zh-CN" sz="1400" dirty="0">
              <a:solidFill>
                <a:schemeClr val="tx1">
                  <a:lumMod val="95000"/>
                  <a:lumOff val="5000"/>
                </a:schemeClr>
              </a:solidFill>
            </a:endParaRPr>
          </a:p>
        </p:txBody>
      </p:sp>
      <p:sp>
        <p:nvSpPr>
          <p:cNvPr id="8" name="Text Box 3"/>
          <p:cNvSpPr txBox="1">
            <a:spLocks noChangeArrowheads="1"/>
          </p:cNvSpPr>
          <p:nvPr/>
        </p:nvSpPr>
        <p:spPr bwMode="auto">
          <a:xfrm>
            <a:off x="251520" y="2021357"/>
            <a:ext cx="8622704" cy="1935480"/>
          </a:xfrm>
          <a:prstGeom prst="rect">
            <a:avLst/>
          </a:prstGeom>
          <a:noFill/>
          <a:ln w="12700">
            <a:solidFill>
              <a:schemeClr val="hlink"/>
            </a:solidFill>
            <a:prstDash val="dash"/>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marL="177800" indent="-177800">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b="1">
                <a:solidFill>
                  <a:schemeClr val="tx1"/>
                </a:solidFill>
                <a:latin typeface="Times New Roman" panose="02020603050405020304" pitchFamily="18" charset="0"/>
                <a:ea typeface="宋体" panose="02010600030101010101" pitchFamily="2" charset="-122"/>
              </a:defRPr>
            </a:lvl9pPr>
          </a:lstStyle>
          <a:p>
            <a:pPr>
              <a:lnSpc>
                <a:spcPct val="150000"/>
              </a:lnSpc>
            </a:pPr>
            <a:r>
              <a:rPr lang="en-US" altLang="zh-CN" sz="2000" dirty="0" smtClean="0">
                <a:solidFill>
                  <a:schemeClr val="bg1"/>
                </a:solidFill>
              </a:rPr>
              <a:t>3.1 </a:t>
            </a:r>
            <a:r>
              <a:rPr lang="zh-CN" altLang="en-US" sz="2000" dirty="0" smtClean="0">
                <a:solidFill>
                  <a:schemeClr val="bg1"/>
                </a:solidFill>
              </a:rPr>
              <a:t>试以国家</a:t>
            </a:r>
            <a:r>
              <a:rPr lang="zh-CN" altLang="en-US" sz="2000" dirty="0">
                <a:solidFill>
                  <a:schemeClr val="bg1"/>
                </a:solidFill>
              </a:rPr>
              <a:t>之间的军备</a:t>
            </a:r>
            <a:r>
              <a:rPr lang="zh-CN" altLang="en-US" sz="2000" dirty="0" smtClean="0">
                <a:solidFill>
                  <a:schemeClr val="bg1"/>
                </a:solidFill>
              </a:rPr>
              <a:t>竞赛、或商业</a:t>
            </a:r>
            <a:r>
              <a:rPr lang="zh-CN" altLang="en-US" sz="2000" dirty="0">
                <a:solidFill>
                  <a:schemeClr val="bg1"/>
                </a:solidFill>
              </a:rPr>
              <a:t>领域的价格战、广告</a:t>
            </a:r>
            <a:r>
              <a:rPr lang="zh-CN" altLang="en-US" sz="2000" dirty="0" smtClean="0">
                <a:solidFill>
                  <a:schemeClr val="bg1"/>
                </a:solidFill>
              </a:rPr>
              <a:t>战为例，描述现象，揭示其中的管理哲理，并给出解决之道</a:t>
            </a:r>
            <a:r>
              <a:rPr lang="zh-CN" altLang="en-US" sz="2000" dirty="0" smtClean="0">
                <a:solidFill>
                  <a:srgbClr val="FFFF00"/>
                </a:solidFill>
              </a:rPr>
              <a:t>（</a:t>
            </a:r>
            <a:r>
              <a:rPr lang="en-US" altLang="zh-CN" sz="2000" dirty="0" smtClean="0">
                <a:solidFill>
                  <a:srgbClr val="FFFF00"/>
                </a:solidFill>
              </a:rPr>
              <a:t>20</a:t>
            </a:r>
            <a:r>
              <a:rPr lang="zh-CN" altLang="en-US" sz="2000" dirty="0" smtClean="0">
                <a:solidFill>
                  <a:srgbClr val="FFFF00"/>
                </a:solidFill>
              </a:rPr>
              <a:t>分）</a:t>
            </a:r>
            <a:endParaRPr lang="en-US" altLang="zh-CN" sz="2000" dirty="0" smtClean="0">
              <a:solidFill>
                <a:srgbClr val="FFFF00"/>
              </a:solidFill>
            </a:endParaRPr>
          </a:p>
          <a:p>
            <a:pPr>
              <a:lnSpc>
                <a:spcPct val="150000"/>
              </a:lnSpc>
            </a:pPr>
            <a:r>
              <a:rPr lang="en-US" altLang="zh-CN" sz="2000" dirty="0" smtClean="0">
                <a:solidFill>
                  <a:schemeClr val="bg1"/>
                </a:solidFill>
              </a:rPr>
              <a:t>3.2 </a:t>
            </a:r>
            <a:r>
              <a:rPr lang="zh-CN" altLang="en-US" sz="2000" dirty="0" smtClean="0">
                <a:solidFill>
                  <a:schemeClr val="bg1"/>
                </a:solidFill>
              </a:rPr>
              <a:t>以现实中的某种现象为例，说明智猪博弈过程，给出支付矩阵，并提出解决之道 </a:t>
            </a:r>
            <a:r>
              <a:rPr lang="zh-CN" altLang="en-US" sz="2000" dirty="0" smtClean="0">
                <a:solidFill>
                  <a:srgbClr val="FFFF00"/>
                </a:solidFill>
              </a:rPr>
              <a:t>（</a:t>
            </a:r>
            <a:r>
              <a:rPr lang="en-US" altLang="zh-CN" sz="2000" dirty="0" smtClean="0">
                <a:solidFill>
                  <a:srgbClr val="FFFF00"/>
                </a:solidFill>
              </a:rPr>
              <a:t>20</a:t>
            </a:r>
            <a:r>
              <a:rPr lang="zh-CN" altLang="en-US" sz="2000" dirty="0" smtClean="0">
                <a:solidFill>
                  <a:srgbClr val="FFFF00"/>
                </a:solidFill>
              </a:rPr>
              <a:t>分）</a:t>
            </a:r>
            <a:endParaRPr lang="en-US" altLang="zh-CN" sz="2000" dirty="0" smtClean="0">
              <a:solidFill>
                <a:srgbClr val="FFFF00"/>
              </a:solidFill>
            </a:endParaRPr>
          </a:p>
        </p:txBody>
      </p:sp>
      <p:sp>
        <p:nvSpPr>
          <p:cNvPr id="2" name="矩形 1"/>
          <p:cNvSpPr/>
          <p:nvPr/>
        </p:nvSpPr>
        <p:spPr>
          <a:xfrm>
            <a:off x="234752" y="1227780"/>
            <a:ext cx="8604448" cy="497205"/>
          </a:xfrm>
          <a:prstGeom prst="rect">
            <a:avLst/>
          </a:prstGeom>
        </p:spPr>
        <p:txBody>
          <a:bodyPr wrap="square">
            <a:spAutoFit/>
          </a:bodyPr>
          <a:lstStyle/>
          <a:p>
            <a:pPr>
              <a:lnSpc>
                <a:spcPct val="110000"/>
              </a:lnSpc>
              <a:spcAft>
                <a:spcPts val="600"/>
              </a:spcAft>
            </a:pPr>
            <a:r>
              <a:rPr lang="zh-CN" altLang="en-US" sz="2400" b="1" dirty="0">
                <a:solidFill>
                  <a:srgbClr val="FFFF00"/>
                </a:solidFill>
                <a:latin typeface="仿宋_GB2312" pitchFamily="49" charset="-122"/>
                <a:ea typeface="仿宋_GB2312" pitchFamily="49" charset="-122"/>
              </a:rPr>
              <a:t>三</a:t>
            </a:r>
            <a:r>
              <a:rPr lang="zh-CN" altLang="en-US" sz="2400" b="1" dirty="0" smtClean="0">
                <a:solidFill>
                  <a:srgbClr val="FFFF00"/>
                </a:solidFill>
                <a:latin typeface="仿宋_GB2312" pitchFamily="49" charset="-122"/>
                <a:ea typeface="仿宋_GB2312" pitchFamily="49" charset="-122"/>
              </a:rPr>
              <a:t>、管理思想拓展题（</a:t>
            </a:r>
            <a:r>
              <a:rPr lang="en-US" altLang="zh-CN" sz="2400" b="1" dirty="0" smtClean="0">
                <a:solidFill>
                  <a:srgbClr val="FFFF00"/>
                </a:solidFill>
                <a:latin typeface="仿宋_GB2312" pitchFamily="49" charset="-122"/>
                <a:ea typeface="仿宋_GB2312" pitchFamily="49" charset="-122"/>
              </a:rPr>
              <a:t>20</a:t>
            </a:r>
            <a:r>
              <a:rPr lang="zh-CN" altLang="en-US" sz="2400" b="1" dirty="0" smtClean="0">
                <a:solidFill>
                  <a:srgbClr val="FFFF00"/>
                </a:solidFill>
                <a:latin typeface="仿宋_GB2312" pitchFamily="49" charset="-122"/>
                <a:ea typeface="仿宋_GB2312" pitchFamily="49" charset="-122"/>
              </a:rPr>
              <a:t>分）：从</a:t>
            </a:r>
            <a:r>
              <a:rPr lang="en-US" altLang="zh-CN" sz="2400" b="1" dirty="0" smtClean="0">
                <a:solidFill>
                  <a:srgbClr val="FFFF00"/>
                </a:solidFill>
                <a:latin typeface="仿宋_GB2312" pitchFamily="49" charset="-122"/>
                <a:ea typeface="仿宋_GB2312" pitchFamily="49" charset="-122"/>
              </a:rPr>
              <a:t>3.1</a:t>
            </a:r>
            <a:r>
              <a:rPr lang="en-US" altLang="zh-CN" sz="2400" b="1" dirty="0" smtClean="0">
                <a:solidFill>
                  <a:srgbClr val="FFFF00"/>
                </a:solidFill>
                <a:latin typeface="仿宋_GB2312" pitchFamily="49" charset="-122"/>
                <a:ea typeface="仿宋_GB2312" pitchFamily="49" charset="-122"/>
              </a:rPr>
              <a:t>/3.2</a:t>
            </a:r>
            <a:r>
              <a:rPr lang="zh-CN" altLang="en-US" sz="2400" b="1" dirty="0" smtClean="0">
                <a:solidFill>
                  <a:srgbClr val="FFFF00"/>
                </a:solidFill>
                <a:latin typeface="仿宋_GB2312" pitchFamily="49" charset="-122"/>
                <a:ea typeface="仿宋_GB2312" pitchFamily="49" charset="-122"/>
              </a:rPr>
              <a:t>任选一题</a:t>
            </a:r>
            <a:endParaRPr lang="en-US" altLang="zh-CN" sz="2400" b="1" dirty="0">
              <a:solidFill>
                <a:srgbClr val="FFFF00"/>
              </a:solidFill>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6" descr="背景.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Box 17"/>
          <p:cNvSpPr txBox="1">
            <a:spLocks noChangeArrowheads="1"/>
          </p:cNvSpPr>
          <p:nvPr/>
        </p:nvSpPr>
        <p:spPr bwMode="auto">
          <a:xfrm>
            <a:off x="8229600" y="62404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1400">
                <a:cs typeface="Arial" panose="020B0604020202020204" pitchFamily="34" charset="0"/>
              </a:rPr>
              <a:t>2</a:t>
            </a:r>
            <a:endParaRPr lang="zh-CN" altLang="en-US" sz="1400">
              <a:cs typeface="Arial" panose="020B0604020202020204" pitchFamily="34" charset="0"/>
            </a:endParaRPr>
          </a:p>
        </p:txBody>
      </p:sp>
      <p:sp>
        <p:nvSpPr>
          <p:cNvPr id="19" name="日期占位符 1"/>
          <p:cNvSpPr>
            <a:spLocks noGrp="1"/>
          </p:cNvSpPr>
          <p:nvPr>
            <p:ph type="dt" sz="quarter" idx="10"/>
          </p:nvPr>
        </p:nvSpPr>
        <p:spPr/>
        <p:txBody>
          <a:bodyPr/>
          <a:lstStyle/>
          <a:p>
            <a:pPr>
              <a:defRPr/>
            </a:pPr>
            <a:fld id="{4D0C3640-FD9C-4C1C-839A-B884534BFAEE}" type="datetime1">
              <a:rPr lang="zh-CN" altLang="en-US" sz="1400">
                <a:solidFill>
                  <a:schemeClr val="tx1">
                    <a:lumMod val="95000"/>
                    <a:lumOff val="5000"/>
                  </a:schemeClr>
                </a:solidFill>
              </a:rPr>
            </a:fld>
            <a:endParaRPr lang="en-US" altLang="zh-CN" sz="1400" dirty="0">
              <a:solidFill>
                <a:schemeClr val="tx1">
                  <a:lumMod val="95000"/>
                  <a:lumOff val="5000"/>
                </a:schemeClr>
              </a:solidFill>
            </a:endParaRPr>
          </a:p>
        </p:txBody>
      </p:sp>
      <p:sp>
        <p:nvSpPr>
          <p:cNvPr id="7" name="Content Placeholder 2"/>
          <p:cNvSpPr>
            <a:spLocks noGrp="1"/>
          </p:cNvSpPr>
          <p:nvPr>
            <p:ph idx="4294967295"/>
          </p:nvPr>
        </p:nvSpPr>
        <p:spPr>
          <a:xfrm>
            <a:off x="468630" y="1412875"/>
            <a:ext cx="8229600" cy="3367405"/>
          </a:xfrm>
          <a:prstGeom prst="rect">
            <a:avLst/>
          </a:prstGeom>
        </p:spPr>
        <p:txBody>
          <a:bodyPr>
            <a:normAutofit lnSpcReduction="20000"/>
          </a:bodyPr>
          <a:lstStyle/>
          <a:p>
            <a:pPr eaLnBrk="1" hangingPunct="1">
              <a:lnSpc>
                <a:spcPct val="120000"/>
              </a:lnSpc>
            </a:pPr>
            <a:r>
              <a:rPr lang="zh-CN" altLang="en-US" sz="2800" b="1" dirty="0" smtClean="0">
                <a:solidFill>
                  <a:schemeClr val="bg1"/>
                </a:solidFill>
                <a:latin typeface="仿宋_GB2312" pitchFamily="49" charset="-122"/>
                <a:ea typeface="仿宋_GB2312" pitchFamily="49" charset="-122"/>
              </a:rPr>
              <a:t>三、总体要求：</a:t>
            </a:r>
            <a:endParaRPr lang="en-US" altLang="zh-CN" sz="2800" b="1" dirty="0" smtClean="0">
              <a:solidFill>
                <a:schemeClr val="bg1"/>
              </a:solidFill>
              <a:latin typeface="楷体_GB2312" pitchFamily="49" charset="-122"/>
              <a:ea typeface="楷体_GB2312" pitchFamily="49" charset="-122"/>
            </a:endParaRPr>
          </a:p>
          <a:p>
            <a:pPr eaLnBrk="1" hangingPunct="1">
              <a:lnSpc>
                <a:spcPct val="120000"/>
              </a:lnSpc>
              <a:buFont typeface="Arial" panose="020B0604020202020204" pitchFamily="34" charset="0"/>
              <a:buNone/>
            </a:pPr>
            <a:r>
              <a:rPr lang="zh-CN" altLang="zh-CN" sz="2600" b="1" dirty="0" smtClean="0">
                <a:solidFill>
                  <a:schemeClr val="bg1"/>
                </a:solidFill>
                <a:latin typeface="楷体_GB2312" pitchFamily="49" charset="-122"/>
                <a:ea typeface="楷体_GB2312" pitchFamily="49" charset="-122"/>
              </a:rPr>
              <a:t> </a:t>
            </a:r>
            <a:r>
              <a:rPr lang="zh-CN" altLang="en-US" sz="2600" b="1" dirty="0" smtClean="0">
                <a:solidFill>
                  <a:schemeClr val="bg1"/>
                </a:solidFill>
                <a:latin typeface="楷体_GB2312" pitchFamily="49" charset="-122"/>
                <a:ea typeface="楷体_GB2312" pitchFamily="49" charset="-122"/>
              </a:rPr>
              <a:t>   </a:t>
            </a:r>
            <a:r>
              <a:rPr lang="en-US" altLang="zh-CN" sz="2600" b="1" dirty="0" smtClean="0">
                <a:solidFill>
                  <a:schemeClr val="bg1"/>
                </a:solidFill>
                <a:latin typeface="楷体_GB2312" pitchFamily="49" charset="-122"/>
                <a:ea typeface="楷体_GB2312" pitchFamily="49" charset="-122"/>
              </a:rPr>
              <a:t>1</a:t>
            </a:r>
            <a:r>
              <a:rPr lang="zh-CN" altLang="en-US" sz="2600" b="1" dirty="0" smtClean="0">
                <a:solidFill>
                  <a:schemeClr val="bg1"/>
                </a:solidFill>
                <a:latin typeface="楷体_GB2312" pitchFamily="49" charset="-122"/>
                <a:ea typeface="楷体_GB2312" pitchFamily="49" charset="-122"/>
              </a:rPr>
              <a:t>）</a:t>
            </a:r>
            <a:r>
              <a:rPr lang="zh-CN" sz="2600" b="1" dirty="0" smtClean="0">
                <a:solidFill>
                  <a:schemeClr val="bg1"/>
                </a:solidFill>
                <a:latin typeface="楷体_GB2312" pitchFamily="49" charset="-122"/>
                <a:ea typeface="楷体_GB2312" pitchFamily="49" charset="-122"/>
              </a:rPr>
              <a:t>提交课程作业及查重电子文档各一份（要求查重不超过</a:t>
            </a:r>
            <a:r>
              <a:rPr lang="en-US" altLang="zh-CN" sz="2600" b="1" dirty="0" smtClean="0">
                <a:solidFill>
                  <a:schemeClr val="bg1"/>
                </a:solidFill>
                <a:latin typeface="楷体_GB2312" pitchFamily="49" charset="-122"/>
                <a:ea typeface="楷体_GB2312" pitchFamily="49" charset="-122"/>
              </a:rPr>
              <a:t>25%</a:t>
            </a:r>
            <a:r>
              <a:rPr lang="zh-CN" altLang="en-US" sz="2600" b="1" dirty="0" smtClean="0">
                <a:solidFill>
                  <a:schemeClr val="bg1"/>
                </a:solidFill>
                <a:latin typeface="楷体_GB2312" pitchFamily="49" charset="-122"/>
                <a:ea typeface="楷体_GB2312" pitchFamily="49" charset="-122"/>
              </a:rPr>
              <a:t>）；</a:t>
            </a:r>
            <a:endParaRPr lang="zh-CN" altLang="en-US" sz="2600" b="1" dirty="0" smtClean="0">
              <a:solidFill>
                <a:schemeClr val="bg1"/>
              </a:solidFill>
              <a:latin typeface="楷体_GB2312" pitchFamily="49" charset="-122"/>
              <a:ea typeface="楷体_GB2312" pitchFamily="49" charset="-122"/>
            </a:endParaRPr>
          </a:p>
          <a:p>
            <a:pPr eaLnBrk="1" hangingPunct="1">
              <a:lnSpc>
                <a:spcPct val="120000"/>
              </a:lnSpc>
              <a:buFont typeface="Arial" panose="020B0604020202020204" pitchFamily="34" charset="0"/>
              <a:buNone/>
            </a:pPr>
            <a:r>
              <a:rPr lang="zh-CN" altLang="en-US" sz="2600" b="1" dirty="0" smtClean="0">
                <a:solidFill>
                  <a:schemeClr val="bg1"/>
                </a:solidFill>
                <a:latin typeface="楷体_GB2312" pitchFamily="49" charset="-122"/>
                <a:ea typeface="楷体_GB2312" pitchFamily="49" charset="-122"/>
              </a:rPr>
              <a:t>    </a:t>
            </a:r>
            <a:r>
              <a:rPr lang="en-US" altLang="zh-CN" sz="2600" b="1" dirty="0" smtClean="0">
                <a:solidFill>
                  <a:schemeClr val="bg1"/>
                </a:solidFill>
                <a:latin typeface="楷体_GB2312" pitchFamily="49" charset="-122"/>
                <a:ea typeface="楷体_GB2312" pitchFamily="49" charset="-122"/>
              </a:rPr>
              <a:t>2</a:t>
            </a:r>
            <a:r>
              <a:rPr lang="zh-CN" altLang="en-US" sz="2600" b="1" dirty="0" smtClean="0">
                <a:solidFill>
                  <a:schemeClr val="bg1"/>
                </a:solidFill>
                <a:latin typeface="楷体_GB2312" pitchFamily="49" charset="-122"/>
                <a:ea typeface="楷体_GB2312" pitchFamily="49" charset="-122"/>
              </a:rPr>
              <a:t>）按照研究生院课程作业的规范标准页，作业封面写明：课程名称、学生姓名、专业、学号；</a:t>
            </a:r>
            <a:endParaRPr lang="zh-CN" altLang="en-US" sz="2600" b="1" dirty="0" smtClean="0">
              <a:solidFill>
                <a:schemeClr val="bg1"/>
              </a:solidFill>
              <a:latin typeface="楷体_GB2312" pitchFamily="49" charset="-122"/>
              <a:ea typeface="楷体_GB2312" pitchFamily="49" charset="-122"/>
            </a:endParaRPr>
          </a:p>
          <a:p>
            <a:pPr eaLnBrk="1" hangingPunct="1">
              <a:lnSpc>
                <a:spcPct val="120000"/>
              </a:lnSpc>
              <a:buFont typeface="Arial" panose="020B0604020202020204" pitchFamily="34" charset="0"/>
              <a:buNone/>
            </a:pPr>
            <a:r>
              <a:rPr lang="zh-CN" altLang="en-US" sz="2600" b="1" dirty="0" smtClean="0">
                <a:solidFill>
                  <a:schemeClr val="bg1"/>
                </a:solidFill>
                <a:latin typeface="楷体_GB2312" pitchFamily="49" charset="-122"/>
                <a:ea typeface="楷体_GB2312" pitchFamily="49" charset="-122"/>
              </a:rPr>
              <a:t>    </a:t>
            </a:r>
            <a:r>
              <a:rPr lang="en-US" altLang="zh-CN" sz="2600" b="1" dirty="0" smtClean="0">
                <a:solidFill>
                  <a:schemeClr val="bg1"/>
                </a:solidFill>
                <a:latin typeface="楷体_GB2312" pitchFamily="49" charset="-122"/>
                <a:ea typeface="楷体_GB2312" pitchFamily="49" charset="-122"/>
              </a:rPr>
              <a:t>3</a:t>
            </a:r>
            <a:r>
              <a:rPr lang="zh-CN" altLang="en-US" sz="2600" b="1" dirty="0" smtClean="0">
                <a:solidFill>
                  <a:schemeClr val="bg1"/>
                </a:solidFill>
                <a:latin typeface="楷体_GB2312" pitchFamily="49" charset="-122"/>
                <a:ea typeface="楷体_GB2312" pitchFamily="49" charset="-122"/>
              </a:rPr>
              <a:t>）</a:t>
            </a:r>
            <a:r>
              <a:rPr lang="en-US" altLang="zh-CN" sz="2600" b="1" dirty="0" smtClean="0">
                <a:solidFill>
                  <a:schemeClr val="bg1"/>
                </a:solidFill>
                <a:latin typeface="楷体_GB2312" pitchFamily="49" charset="-122"/>
                <a:ea typeface="楷体_GB2312" pitchFamily="49" charset="-122"/>
              </a:rPr>
              <a:t>12</a:t>
            </a:r>
            <a:r>
              <a:rPr lang="zh-CN" altLang="en-US" sz="2600" b="1" dirty="0" smtClean="0">
                <a:solidFill>
                  <a:schemeClr val="bg1"/>
                </a:solidFill>
                <a:latin typeface="楷体_GB2312" pitchFamily="49" charset="-122"/>
                <a:ea typeface="楷体_GB2312" pitchFamily="49" charset="-122"/>
              </a:rPr>
              <a:t>月</a:t>
            </a:r>
            <a:r>
              <a:rPr lang="en-US" altLang="zh-CN" sz="2600" b="1" dirty="0" smtClean="0">
                <a:solidFill>
                  <a:schemeClr val="bg1"/>
                </a:solidFill>
                <a:latin typeface="楷体_GB2312" pitchFamily="49" charset="-122"/>
                <a:ea typeface="楷体_GB2312" pitchFamily="49" charset="-122"/>
              </a:rPr>
              <a:t>30</a:t>
            </a:r>
            <a:r>
              <a:rPr lang="zh-CN" altLang="en-US" sz="2600" b="1" dirty="0" smtClean="0">
                <a:solidFill>
                  <a:schemeClr val="bg1"/>
                </a:solidFill>
                <a:latin typeface="楷体_GB2312" pitchFamily="49" charset="-122"/>
                <a:ea typeface="楷体_GB2312" pitchFamily="49" charset="-122"/>
              </a:rPr>
              <a:t>日前交给由班长统一打包</a:t>
            </a:r>
            <a:r>
              <a:rPr lang="zh-CN" altLang="en-US" sz="2600" b="1" dirty="0">
                <a:solidFill>
                  <a:schemeClr val="bg1"/>
                </a:solidFill>
                <a:latin typeface="楷体_GB2312" pitchFamily="49" charset="-122"/>
                <a:ea typeface="楷体_GB2312" pitchFamily="49" charset="-122"/>
              </a:rPr>
              <a:t>电子邮件发给我</a:t>
            </a:r>
            <a:r>
              <a:rPr lang="zh-CN" altLang="en-US" sz="2600" b="1" dirty="0" smtClean="0">
                <a:solidFill>
                  <a:schemeClr val="bg1"/>
                </a:solidFill>
                <a:latin typeface="楷体_GB2312" pitchFamily="49" charset="-122"/>
                <a:ea typeface="楷体_GB2312" pitchFamily="49" charset="-122"/>
              </a:rPr>
              <a:t>（</a:t>
            </a:r>
            <a:r>
              <a:rPr lang="en-US" altLang="zh-CN" sz="2600" b="1" dirty="0" smtClean="0">
                <a:solidFill>
                  <a:schemeClr val="bg1"/>
                </a:solidFill>
                <a:latin typeface="楷体_GB2312" pitchFamily="49" charset="-122"/>
                <a:ea typeface="楷体_GB2312" pitchFamily="49" charset="-122"/>
              </a:rPr>
              <a:t>tangjiafu@dufe.edu.cn)</a:t>
            </a:r>
            <a:r>
              <a:rPr lang="zh-CN" altLang="en-US" sz="2600" b="1" dirty="0" smtClean="0">
                <a:solidFill>
                  <a:schemeClr val="bg1"/>
                </a:solidFill>
                <a:latin typeface="楷体_GB2312" pitchFamily="49" charset="-122"/>
                <a:ea typeface="楷体_GB2312" pitchFamily="49" charset="-122"/>
              </a:rPr>
              <a:t>；</a:t>
            </a:r>
            <a:endParaRPr lang="en-US" sz="2600" b="1" dirty="0" smtClean="0">
              <a:solidFill>
                <a:schemeClr val="bg1"/>
              </a:solidFill>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1250</Words>
  <Application>WPS 演示</Application>
  <PresentationFormat>全屏显示(4:3)</PresentationFormat>
  <Paragraphs>79</Paragraphs>
  <Slides>7</Slides>
  <Notes>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Arial</vt:lpstr>
      <vt:lpstr>宋体</vt:lpstr>
      <vt:lpstr>Wingdings</vt:lpstr>
      <vt:lpstr>黑体</vt:lpstr>
      <vt:lpstr>华文新魏</vt:lpstr>
      <vt:lpstr>Times New Roman</vt:lpstr>
      <vt:lpstr>仿宋_GB2312</vt:lpstr>
      <vt:lpstr>仿宋</vt:lpstr>
      <vt:lpstr>华文仿宋</vt:lpstr>
      <vt:lpstr>Calibri</vt:lpstr>
      <vt:lpstr>楷体_GB2312</vt:lpstr>
      <vt:lpstr>微软雅黑</vt:lpstr>
      <vt:lpstr>Arial Unicode MS</vt:lpstr>
      <vt:lpstr>新宋体</vt:lpstr>
      <vt:lpstr>Office 主题​​</vt:lpstr>
      <vt:lpstr>PowerPoint 演示文稿</vt:lpstr>
      <vt:lpstr>成绩确定方式</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gk</dc:creator>
  <cp:lastModifiedBy>唐加福</cp:lastModifiedBy>
  <cp:revision>28</cp:revision>
  <dcterms:created xsi:type="dcterms:W3CDTF">2015-12-06T01:19:00Z</dcterms:created>
  <dcterms:modified xsi:type="dcterms:W3CDTF">2025-10-02T10:14:32Z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27CE4AAE92D9454497C651FA4DCA1F9F_13</vt:lpwstr>
  </property>
  <property fmtid="{D5CDD505-2E9C-101B-9397-08002B2CF9AE}" pid="3" name="KSOProductBuildVer">
    <vt:lpwstr>2052-12.1.0.21915</vt:lpwstr>
  </property>
</Properties>
</file>