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lobste.r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lobste.r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loring…"/>
          <p:cNvSpPr txBox="1"/>
          <p:nvPr>
            <p:ph type="ctrTitle"/>
          </p:nvPr>
        </p:nvSpPr>
        <p:spPr>
          <a:xfrm>
            <a:off x="1297913" y="1333500"/>
            <a:ext cx="11334354" cy="3238500"/>
          </a:xfrm>
          <a:prstGeom prst="rect">
            <a:avLst/>
          </a:prstGeom>
        </p:spPr>
        <p:txBody>
          <a:bodyPr/>
          <a:lstStyle/>
          <a:p>
            <a:pPr algn="l"/>
            <a:r>
              <a:t>Exploring </a:t>
            </a:r>
          </a:p>
          <a:p>
            <a:pPr algn="l"/>
            <a:r>
              <a:t>The Metrics</a:t>
            </a:r>
          </a:p>
          <a:p>
            <a:pPr algn="l"/>
            <a:r>
              <a:t>of Social Capital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shot 2019-07-10 12.12.41.png" descr="Screenshot 2019-07-10 12.1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607" y="2127815"/>
            <a:ext cx="11945586" cy="549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shot 2019-07-10 10.51.24.png" descr="Screenshot 2019-07-10 10.51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49" y="1854199"/>
            <a:ext cx="12661901" cy="604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shot 2019-07-10 10.56.03.png" descr="Screenshot 2019-07-10 10.5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7201" y="649312"/>
            <a:ext cx="7390398" cy="4315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shot 2019-07-10 10.56.20.png" descr="Screenshot 2019-07-10 10.56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7201" y="4951888"/>
            <a:ext cx="7390398" cy="4205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velopment of more robust metrics…"/>
          <p:cNvSpPr txBox="1"/>
          <p:nvPr/>
        </p:nvSpPr>
        <p:spPr>
          <a:xfrm>
            <a:off x="2998502" y="3003549"/>
            <a:ext cx="7007796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Development of more robust metrics</a:t>
            </a:r>
          </a:p>
          <a:p>
            <a:pPr/>
          </a:p>
          <a:p>
            <a:pPr/>
            <a:r>
              <a:t>Information density</a:t>
            </a:r>
          </a:p>
          <a:p>
            <a:pPr/>
            <a:r>
              <a:t>Liquidity</a:t>
            </a:r>
          </a:p>
          <a:p>
            <a:pPr/>
            <a:r>
              <a:t>Staying power</a:t>
            </a:r>
          </a:p>
          <a:p>
            <a:pPr/>
          </a:p>
          <a:p>
            <a:pPr/>
            <a:r>
              <a:t>Network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RIMA Forecasting"/>
          <p:cNvSpPr txBox="1"/>
          <p:nvPr/>
        </p:nvSpPr>
        <p:spPr>
          <a:xfrm>
            <a:off x="4714676" y="806450"/>
            <a:ext cx="35754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ARIMA Forecasting</a:t>
            </a:r>
          </a:p>
        </p:txBody>
      </p:sp>
      <p:pic>
        <p:nvPicPr>
          <p:cNvPr id="149" name="Screenshot 2019-07-10 10.35.25.png" descr="Screenshot 2019-07-10 10.3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845" y="2250856"/>
            <a:ext cx="12051233" cy="6031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SOCIAL CAPITAL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7200"/>
            </a:pPr>
            <a:r>
              <a:t>WHAT IS SOCIAL CAPITAL?</a:t>
            </a:r>
          </a:p>
          <a:p>
            <a:pPr marL="635000" indent="-635000">
              <a:buSzTx/>
              <a:buNone/>
              <a:defRPr sz="3600"/>
            </a:pPr>
            <a:r>
              <a:t>Macro view — a society’s capacity to build cooperative institutions that promote stability and prosperity</a:t>
            </a:r>
          </a:p>
          <a:p>
            <a:pPr marL="635000" indent="-635000">
              <a:buSzTx/>
              <a:buNone/>
              <a:defRPr sz="3600"/>
            </a:pPr>
            <a:r>
              <a:t>Micro view — the ease with which a social network facilitates social transactions, like smiles and hugs between friends</a:t>
            </a:r>
          </a:p>
          <a:p>
            <a:pPr marL="635000" indent="-635000">
              <a:buSzTx/>
              <a:buNone/>
              <a:defRPr sz="3600"/>
            </a:pPr>
            <a:r>
              <a:t>Venture capitalist’s view — the enablement of deal flow and the secret to unicorn-hunting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obste.rs — the hacker news for software engineers"/>
          <p:cNvSpPr txBox="1"/>
          <p:nvPr/>
        </p:nvSpPr>
        <p:spPr>
          <a:xfrm>
            <a:off x="1023350" y="3784599"/>
            <a:ext cx="1095810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200"/>
            </a:pPr>
            <a:r>
              <a:rPr u="sng">
                <a:hlinkClick r:id="rId2" invalidUrl="" action="" tgtFrame="" tooltip="" history="1" highlightClick="0" endSnd="0"/>
              </a:rPr>
              <a:t>lobste.rs</a:t>
            </a:r>
            <a:r>
              <a:t> — the hacker news for software engineers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shot 2019-07-09 15.12.35.png" descr="Screenshot 2019-07-09 15.1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19" y="1741639"/>
            <a:ext cx="12128562" cy="4030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shot 2019-07-09 15.13.02.png" descr="Screenshot 2019-07-09 15.13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6700" y="5994333"/>
            <a:ext cx="9931400" cy="309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obste.rs — scraped data"/>
          <p:cNvSpPr txBox="1"/>
          <p:nvPr/>
        </p:nvSpPr>
        <p:spPr>
          <a:xfrm>
            <a:off x="767689" y="376766"/>
            <a:ext cx="114694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200"/>
            </a:pPr>
            <a:r>
              <a:rPr u="sng">
                <a:hlinkClick r:id="rId4" invalidUrl="" action="" tgtFrame="" tooltip="" history="1" highlightClick="0" endSnd="0"/>
              </a:rPr>
              <a:t>lobste.rs</a:t>
            </a:r>
            <a:r>
              <a:t> — scraped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shot 2019-07-10 10.35.25.png" descr="Screenshot 2019-07-10 10.35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" y="1708149"/>
            <a:ext cx="12661901" cy="633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shot 2019-07-09 15.19.20.png" descr="Screenshot 2019-07-09 15.19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" y="1898650"/>
            <a:ext cx="122555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shot 2019-07-10 11.00.52.png" descr="Screenshot 2019-07-10 11.00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58" y="1720379"/>
            <a:ext cx="12063884" cy="6312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shot 2019-07-10 11.11.30.png" descr="Screenshot 2019-07-10 11.1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49" y="1816100"/>
            <a:ext cx="12534901" cy="612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shot 2019-07-10 10.47.52.png" descr="Screenshot 2019-07-10 10.4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99" y="1974850"/>
            <a:ext cx="12319001" cy="580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