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17" r:id="rId6"/>
    <p:sldId id="397" r:id="rId7"/>
    <p:sldId id="279" r:id="rId8"/>
    <p:sldId id="396" r:id="rId9"/>
    <p:sldId id="395" r:id="rId10"/>
    <p:sldId id="321" r:id="rId11"/>
  </p:sldIdLst>
  <p:sldSz cx="12192000" cy="6858000"/>
  <p:notesSz cx="6889750"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1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02AD0-0326-4786-8C1E-E8471C69632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5FDE368-C55C-4A41-A558-0F3008858BF4}">
      <dgm:prSet/>
      <dgm:spPr/>
      <dgm:t>
        <a:bodyPr/>
        <a:lstStyle/>
        <a:p>
          <a:r>
            <a:rPr lang="en-US" dirty="0"/>
            <a:t>Codes of Conduct in Data Science have been left to individual organisations or national associations to implement and compliance is largely voluntary</a:t>
          </a:r>
        </a:p>
      </dgm:t>
    </dgm:pt>
    <dgm:pt modelId="{E9AE0B2D-0343-401A-993D-0FF1B52E295E}" type="parTrans" cxnId="{F9788437-659E-4759-AD95-B082434278D6}">
      <dgm:prSet/>
      <dgm:spPr/>
      <dgm:t>
        <a:bodyPr/>
        <a:lstStyle/>
        <a:p>
          <a:endParaRPr lang="en-US"/>
        </a:p>
      </dgm:t>
    </dgm:pt>
    <dgm:pt modelId="{34858BE0-E43D-4BBC-9BF9-85EF701ECA13}" type="sibTrans" cxnId="{F9788437-659E-4759-AD95-B082434278D6}">
      <dgm:prSet/>
      <dgm:spPr/>
      <dgm:t>
        <a:bodyPr/>
        <a:lstStyle/>
        <a:p>
          <a:endParaRPr lang="en-US"/>
        </a:p>
      </dgm:t>
    </dgm:pt>
    <dgm:pt modelId="{07663DE7-FE82-4134-A0BC-FA922B13F01E}">
      <dgm:prSet/>
      <dgm:spPr/>
      <dgm:t>
        <a:bodyPr/>
        <a:lstStyle/>
        <a:p>
          <a:r>
            <a:rPr lang="en-US" dirty="0"/>
            <a:t>Any framework should exist to protect individuals and organisations from misuse of their data by ensuring that it is handled correctly by competent people, but without being overly prohibitive and stifling innovation</a:t>
          </a:r>
        </a:p>
      </dgm:t>
    </dgm:pt>
    <dgm:pt modelId="{C0D302DA-B973-4158-9E99-D089EB2BF65F}" type="parTrans" cxnId="{4A57F607-5D7E-4914-B54C-F34928DC9022}">
      <dgm:prSet/>
      <dgm:spPr/>
      <dgm:t>
        <a:bodyPr/>
        <a:lstStyle/>
        <a:p>
          <a:endParaRPr lang="en-US"/>
        </a:p>
      </dgm:t>
    </dgm:pt>
    <dgm:pt modelId="{6A31EDA0-4E8C-416E-A4C4-C7EDBB492DBA}" type="sibTrans" cxnId="{4A57F607-5D7E-4914-B54C-F34928DC9022}">
      <dgm:prSet/>
      <dgm:spPr/>
      <dgm:t>
        <a:bodyPr/>
        <a:lstStyle/>
        <a:p>
          <a:endParaRPr lang="en-US"/>
        </a:p>
      </dgm:t>
    </dgm:pt>
    <dgm:pt modelId="{E21D56DD-4CE2-42B3-AAEE-044ACFEBCD46}">
      <dgm:prSet/>
      <dgm:spPr/>
      <dgm:t>
        <a:bodyPr/>
        <a:lstStyle/>
        <a:p>
          <a:r>
            <a:rPr lang="en-US" dirty="0"/>
            <a:t>More trust in the data industry could be generated by establishing a framework defining competency, good practice and in what contexts data transactions should be complying with them</a:t>
          </a:r>
        </a:p>
      </dgm:t>
    </dgm:pt>
    <dgm:pt modelId="{90C92025-47C2-4ABC-A6F7-515C653FAFDD}" type="sibTrans" cxnId="{F1451DB2-98E2-482A-8E8E-DE09154AE8CB}">
      <dgm:prSet/>
      <dgm:spPr/>
      <dgm:t>
        <a:bodyPr/>
        <a:lstStyle/>
        <a:p>
          <a:endParaRPr lang="en-US"/>
        </a:p>
      </dgm:t>
    </dgm:pt>
    <dgm:pt modelId="{2C35B0A0-E050-4386-8DD1-51106CDB6293}" type="parTrans" cxnId="{F1451DB2-98E2-482A-8E8E-DE09154AE8CB}">
      <dgm:prSet/>
      <dgm:spPr/>
      <dgm:t>
        <a:bodyPr/>
        <a:lstStyle/>
        <a:p>
          <a:endParaRPr lang="en-US"/>
        </a:p>
      </dgm:t>
    </dgm:pt>
    <dgm:pt modelId="{E3B23485-5650-4410-87E0-EEFFB07FB405}" type="pres">
      <dgm:prSet presAssocID="{64202AD0-0326-4786-8C1E-E8471C69632D}" presName="vert0" presStyleCnt="0">
        <dgm:presLayoutVars>
          <dgm:dir/>
          <dgm:animOne val="branch"/>
          <dgm:animLvl val="lvl"/>
        </dgm:presLayoutVars>
      </dgm:prSet>
      <dgm:spPr/>
    </dgm:pt>
    <dgm:pt modelId="{3F4F5E4A-443C-41F6-A88D-AB3C3708C120}" type="pres">
      <dgm:prSet presAssocID="{A5FDE368-C55C-4A41-A558-0F3008858BF4}" presName="thickLine" presStyleLbl="alignNode1" presStyleIdx="0" presStyleCnt="3"/>
      <dgm:spPr/>
    </dgm:pt>
    <dgm:pt modelId="{5EBD3773-D40F-4597-B033-6EF21337E694}" type="pres">
      <dgm:prSet presAssocID="{A5FDE368-C55C-4A41-A558-0F3008858BF4}" presName="horz1" presStyleCnt="0"/>
      <dgm:spPr/>
    </dgm:pt>
    <dgm:pt modelId="{08282F19-3DB0-40B7-8FB2-778FB52E6132}" type="pres">
      <dgm:prSet presAssocID="{A5FDE368-C55C-4A41-A558-0F3008858BF4}" presName="tx1" presStyleLbl="revTx" presStyleIdx="0" presStyleCnt="3"/>
      <dgm:spPr/>
    </dgm:pt>
    <dgm:pt modelId="{B034B5DC-003A-41D9-9726-D633ED8A47AC}" type="pres">
      <dgm:prSet presAssocID="{A5FDE368-C55C-4A41-A558-0F3008858BF4}" presName="vert1" presStyleCnt="0"/>
      <dgm:spPr/>
    </dgm:pt>
    <dgm:pt modelId="{520A7E88-3B11-4E3D-98DF-D2A2075F20B6}" type="pres">
      <dgm:prSet presAssocID="{E21D56DD-4CE2-42B3-AAEE-044ACFEBCD46}" presName="thickLine" presStyleLbl="alignNode1" presStyleIdx="1" presStyleCnt="3"/>
      <dgm:spPr/>
    </dgm:pt>
    <dgm:pt modelId="{F0A5A3BB-5199-4BC1-A0D8-B88AC416287C}" type="pres">
      <dgm:prSet presAssocID="{E21D56DD-4CE2-42B3-AAEE-044ACFEBCD46}" presName="horz1" presStyleCnt="0"/>
      <dgm:spPr/>
    </dgm:pt>
    <dgm:pt modelId="{6FF0C0F6-232C-4007-9B64-B97EF02C6263}" type="pres">
      <dgm:prSet presAssocID="{E21D56DD-4CE2-42B3-AAEE-044ACFEBCD46}" presName="tx1" presStyleLbl="revTx" presStyleIdx="1" presStyleCnt="3" custScaleY="98506"/>
      <dgm:spPr/>
    </dgm:pt>
    <dgm:pt modelId="{7DDB1608-6F6E-4560-8C12-C80BCCA1DE11}" type="pres">
      <dgm:prSet presAssocID="{E21D56DD-4CE2-42B3-AAEE-044ACFEBCD46}" presName="vert1" presStyleCnt="0"/>
      <dgm:spPr/>
    </dgm:pt>
    <dgm:pt modelId="{5BC50F3E-9120-4D11-BC1E-41D4CF050D81}" type="pres">
      <dgm:prSet presAssocID="{07663DE7-FE82-4134-A0BC-FA922B13F01E}" presName="thickLine" presStyleLbl="alignNode1" presStyleIdx="2" presStyleCnt="3"/>
      <dgm:spPr/>
    </dgm:pt>
    <dgm:pt modelId="{593E0AE8-728A-4DAE-9BC2-2275B256A4A7}" type="pres">
      <dgm:prSet presAssocID="{07663DE7-FE82-4134-A0BC-FA922B13F01E}" presName="horz1" presStyleCnt="0"/>
      <dgm:spPr/>
    </dgm:pt>
    <dgm:pt modelId="{A250517B-A74A-4219-BD3C-105207E4C697}" type="pres">
      <dgm:prSet presAssocID="{07663DE7-FE82-4134-A0BC-FA922B13F01E}" presName="tx1" presStyleLbl="revTx" presStyleIdx="2" presStyleCnt="3"/>
      <dgm:spPr/>
    </dgm:pt>
    <dgm:pt modelId="{C2C5C6B0-420B-4DB1-966A-156C9BEBE215}" type="pres">
      <dgm:prSet presAssocID="{07663DE7-FE82-4134-A0BC-FA922B13F01E}" presName="vert1" presStyleCnt="0"/>
      <dgm:spPr/>
    </dgm:pt>
  </dgm:ptLst>
  <dgm:cxnLst>
    <dgm:cxn modelId="{4A57F607-5D7E-4914-B54C-F34928DC9022}" srcId="{64202AD0-0326-4786-8C1E-E8471C69632D}" destId="{07663DE7-FE82-4134-A0BC-FA922B13F01E}" srcOrd="2" destOrd="0" parTransId="{C0D302DA-B973-4158-9E99-D089EB2BF65F}" sibTransId="{6A31EDA0-4E8C-416E-A4C4-C7EDBB492DBA}"/>
    <dgm:cxn modelId="{FC29911D-09C5-403C-AA4F-DB0432801F1D}" type="presOf" srcId="{07663DE7-FE82-4134-A0BC-FA922B13F01E}" destId="{A250517B-A74A-4219-BD3C-105207E4C697}" srcOrd="0" destOrd="0" presId="urn:microsoft.com/office/officeart/2008/layout/LinedList"/>
    <dgm:cxn modelId="{F9788437-659E-4759-AD95-B082434278D6}" srcId="{64202AD0-0326-4786-8C1E-E8471C69632D}" destId="{A5FDE368-C55C-4A41-A558-0F3008858BF4}" srcOrd="0" destOrd="0" parTransId="{E9AE0B2D-0343-401A-993D-0FF1B52E295E}" sibTransId="{34858BE0-E43D-4BBC-9BF9-85EF701ECA13}"/>
    <dgm:cxn modelId="{E539FEA3-0BA0-45C2-9F39-725239860FE3}" type="presOf" srcId="{64202AD0-0326-4786-8C1E-E8471C69632D}" destId="{E3B23485-5650-4410-87E0-EEFFB07FB405}" srcOrd="0" destOrd="0" presId="urn:microsoft.com/office/officeart/2008/layout/LinedList"/>
    <dgm:cxn modelId="{CBB08EB0-6BCA-4C24-93D8-BA9DE67C40EB}" type="presOf" srcId="{E21D56DD-4CE2-42B3-AAEE-044ACFEBCD46}" destId="{6FF0C0F6-232C-4007-9B64-B97EF02C6263}" srcOrd="0" destOrd="0" presId="urn:microsoft.com/office/officeart/2008/layout/LinedList"/>
    <dgm:cxn modelId="{F1451DB2-98E2-482A-8E8E-DE09154AE8CB}" srcId="{64202AD0-0326-4786-8C1E-E8471C69632D}" destId="{E21D56DD-4CE2-42B3-AAEE-044ACFEBCD46}" srcOrd="1" destOrd="0" parTransId="{2C35B0A0-E050-4386-8DD1-51106CDB6293}" sibTransId="{90C92025-47C2-4ABC-A6F7-515C653FAFDD}"/>
    <dgm:cxn modelId="{59212CC5-DBC9-4A9A-A136-BDC54E36B6CF}" type="presOf" srcId="{A5FDE368-C55C-4A41-A558-0F3008858BF4}" destId="{08282F19-3DB0-40B7-8FB2-778FB52E6132}" srcOrd="0" destOrd="0" presId="urn:microsoft.com/office/officeart/2008/layout/LinedList"/>
    <dgm:cxn modelId="{28029177-39AD-4016-BD68-DB9C8F6DD895}" type="presParOf" srcId="{E3B23485-5650-4410-87E0-EEFFB07FB405}" destId="{3F4F5E4A-443C-41F6-A88D-AB3C3708C120}" srcOrd="0" destOrd="0" presId="urn:microsoft.com/office/officeart/2008/layout/LinedList"/>
    <dgm:cxn modelId="{ED8E081B-AEB0-4A2B-8D12-DA86595865B6}" type="presParOf" srcId="{E3B23485-5650-4410-87E0-EEFFB07FB405}" destId="{5EBD3773-D40F-4597-B033-6EF21337E694}" srcOrd="1" destOrd="0" presId="urn:microsoft.com/office/officeart/2008/layout/LinedList"/>
    <dgm:cxn modelId="{73AE5D1C-D632-4B2B-B2A6-106A7B0DBED9}" type="presParOf" srcId="{5EBD3773-D40F-4597-B033-6EF21337E694}" destId="{08282F19-3DB0-40B7-8FB2-778FB52E6132}" srcOrd="0" destOrd="0" presId="urn:microsoft.com/office/officeart/2008/layout/LinedList"/>
    <dgm:cxn modelId="{B5A4C4C6-053F-4579-BAA9-87A41E86609B}" type="presParOf" srcId="{5EBD3773-D40F-4597-B033-6EF21337E694}" destId="{B034B5DC-003A-41D9-9726-D633ED8A47AC}" srcOrd="1" destOrd="0" presId="urn:microsoft.com/office/officeart/2008/layout/LinedList"/>
    <dgm:cxn modelId="{F7F849A2-9528-4C38-A7E0-4DF83750C1A5}" type="presParOf" srcId="{E3B23485-5650-4410-87E0-EEFFB07FB405}" destId="{520A7E88-3B11-4E3D-98DF-D2A2075F20B6}" srcOrd="2" destOrd="0" presId="urn:microsoft.com/office/officeart/2008/layout/LinedList"/>
    <dgm:cxn modelId="{D9F98E00-1676-4BA8-84E3-03D2E6188ACE}" type="presParOf" srcId="{E3B23485-5650-4410-87E0-EEFFB07FB405}" destId="{F0A5A3BB-5199-4BC1-A0D8-B88AC416287C}" srcOrd="3" destOrd="0" presId="urn:microsoft.com/office/officeart/2008/layout/LinedList"/>
    <dgm:cxn modelId="{F16BCBF2-FE52-40A3-BAB1-CF9A696A9450}" type="presParOf" srcId="{F0A5A3BB-5199-4BC1-A0D8-B88AC416287C}" destId="{6FF0C0F6-232C-4007-9B64-B97EF02C6263}" srcOrd="0" destOrd="0" presId="urn:microsoft.com/office/officeart/2008/layout/LinedList"/>
    <dgm:cxn modelId="{5097957F-6E7B-4FB2-B070-57872304D51E}" type="presParOf" srcId="{F0A5A3BB-5199-4BC1-A0D8-B88AC416287C}" destId="{7DDB1608-6F6E-4560-8C12-C80BCCA1DE11}" srcOrd="1" destOrd="0" presId="urn:microsoft.com/office/officeart/2008/layout/LinedList"/>
    <dgm:cxn modelId="{AE15534E-5200-4084-9176-27A41A0C2372}" type="presParOf" srcId="{E3B23485-5650-4410-87E0-EEFFB07FB405}" destId="{5BC50F3E-9120-4D11-BC1E-41D4CF050D81}" srcOrd="4" destOrd="0" presId="urn:microsoft.com/office/officeart/2008/layout/LinedList"/>
    <dgm:cxn modelId="{ED4CA77A-4FC2-4147-982C-EEFC9FFAEA0E}" type="presParOf" srcId="{E3B23485-5650-4410-87E0-EEFFB07FB405}" destId="{593E0AE8-728A-4DAE-9BC2-2275B256A4A7}" srcOrd="5" destOrd="0" presId="urn:microsoft.com/office/officeart/2008/layout/LinedList"/>
    <dgm:cxn modelId="{7E27F6F0-AF0D-4873-A283-4D18EC8C8587}" type="presParOf" srcId="{593E0AE8-728A-4DAE-9BC2-2275B256A4A7}" destId="{A250517B-A74A-4219-BD3C-105207E4C697}" srcOrd="0" destOrd="0" presId="urn:microsoft.com/office/officeart/2008/layout/LinedList"/>
    <dgm:cxn modelId="{05C688B4-1C2C-4F31-81DA-49473F1D0957}" type="presParOf" srcId="{593E0AE8-728A-4DAE-9BC2-2275B256A4A7}" destId="{C2C5C6B0-420B-4DB1-966A-156C9BEBE21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F5E4A-443C-41F6-A88D-AB3C3708C120}">
      <dsp:nvSpPr>
        <dsp:cNvPr id="0" name=""/>
        <dsp:cNvSpPr/>
      </dsp:nvSpPr>
      <dsp:spPr>
        <a:xfrm>
          <a:off x="0" y="316"/>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82F19-3DB0-40B7-8FB2-778FB52E6132}">
      <dsp:nvSpPr>
        <dsp:cNvPr id="0" name=""/>
        <dsp:cNvSpPr/>
      </dsp:nvSpPr>
      <dsp:spPr>
        <a:xfrm>
          <a:off x="0" y="316"/>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Codes of Conduct in Data Science have been left to individual organisations or national associations to implement and compliance is largely voluntary</a:t>
          </a:r>
        </a:p>
      </dsp:txBody>
      <dsp:txXfrm>
        <a:off x="0" y="316"/>
        <a:ext cx="6311028" cy="1745457"/>
      </dsp:txXfrm>
    </dsp:sp>
    <dsp:sp modelId="{520A7E88-3B11-4E3D-98DF-D2A2075F20B6}">
      <dsp:nvSpPr>
        <dsp:cNvPr id="0" name=""/>
        <dsp:cNvSpPr/>
      </dsp:nvSpPr>
      <dsp:spPr>
        <a:xfrm>
          <a:off x="0" y="1745774"/>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0C0F6-232C-4007-9B64-B97EF02C6263}">
      <dsp:nvSpPr>
        <dsp:cNvPr id="0" name=""/>
        <dsp:cNvSpPr/>
      </dsp:nvSpPr>
      <dsp:spPr>
        <a:xfrm>
          <a:off x="0" y="1745774"/>
          <a:ext cx="6311028" cy="171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More trust in the data industry could be generated by establishing a framework defining competency, good practice and in what contexts data transactions should be complying with them</a:t>
          </a:r>
        </a:p>
      </dsp:txBody>
      <dsp:txXfrm>
        <a:off x="0" y="1745774"/>
        <a:ext cx="6311028" cy="1719380"/>
      </dsp:txXfrm>
    </dsp:sp>
    <dsp:sp modelId="{5BC50F3E-9120-4D11-BC1E-41D4CF050D81}">
      <dsp:nvSpPr>
        <dsp:cNvPr id="0" name=""/>
        <dsp:cNvSpPr/>
      </dsp:nvSpPr>
      <dsp:spPr>
        <a:xfrm>
          <a:off x="0" y="3465155"/>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0517B-A74A-4219-BD3C-105207E4C697}">
      <dsp:nvSpPr>
        <dsp:cNvPr id="0" name=""/>
        <dsp:cNvSpPr/>
      </dsp:nvSpPr>
      <dsp:spPr>
        <a:xfrm>
          <a:off x="0" y="3465155"/>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Any framework should exist to protect individuals and organisations from misuse of their data by ensuring that it is handled correctly by competent people, but without being overly prohibitive and stifling innovation</a:t>
          </a:r>
        </a:p>
      </dsp:txBody>
      <dsp:txXfrm>
        <a:off x="0" y="3465155"/>
        <a:ext cx="6311028" cy="17454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902597" y="0"/>
            <a:ext cx="2985558" cy="502676"/>
          </a:xfrm>
          <a:prstGeom prst="rect">
            <a:avLst/>
          </a:prstGeom>
        </p:spPr>
        <p:txBody>
          <a:bodyPr vert="horz" lIns="96616" tIns="48308" rIns="96616" bIns="48308" rtlCol="0"/>
          <a:lstStyle>
            <a:lvl1pPr algn="r">
              <a:defRPr sz="1300"/>
            </a:lvl1pPr>
          </a:lstStyle>
          <a:p>
            <a:fld id="{C17F2C1D-F243-42AB-ADF2-E7CB4E04900E}" type="datetimeFigureOut">
              <a:rPr lang="en-US" smtClean="0"/>
              <a:t>3/25/2022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902597" y="9516039"/>
            <a:ext cx="2985558" cy="502674"/>
          </a:xfrm>
          <a:prstGeom prst="rect">
            <a:avLst/>
          </a:prstGeom>
        </p:spPr>
        <p:txBody>
          <a:bodyPr vert="horz" lIns="96616" tIns="48308" rIns="96616" bIns="48308" rtlCol="0" anchor="b"/>
          <a:lstStyle>
            <a:lvl1pPr algn="r">
              <a:defRPr sz="13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020CE34E-5667-4A32-A6BA-10C7A552BC63}" type="datetimeFigureOut">
              <a:rPr lang="en-US" smtClean="0"/>
              <a:t>3/25/2022</a:t>
            </a:fld>
            <a:endParaRPr lang="en-US"/>
          </a:p>
        </p:txBody>
      </p:sp>
      <p:sp>
        <p:nvSpPr>
          <p:cNvPr id="4" name="Slide Image Placeholder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lvl1pPr>
              <a:defRPr/>
            </a:lvl1p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forbes.com/sites/gilpress/2021/12/30/54-predictions-about-the-state-of-data-in-202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965953"/>
            <a:ext cx="3565524" cy="2384898"/>
          </a:xfrm>
        </p:spPr>
        <p:txBody>
          <a:bodyPr anchor="b" anchorCtr="0">
            <a:normAutofit fontScale="90000"/>
          </a:bodyPr>
          <a:lstStyle/>
          <a:p>
            <a:r>
              <a:rPr lang="en-US" dirty="0"/>
              <a:t>Should there be a mandatory code of conduct for all data scientists?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501764"/>
            <a:ext cx="3565524" cy="1731963"/>
          </a:xfrm>
        </p:spPr>
        <p:txBody>
          <a:bodyPr>
            <a:normAutofit/>
          </a:bodyPr>
          <a:lstStyle/>
          <a:p>
            <a:endParaRPr lang="en-US" dirty="0"/>
          </a:p>
          <a:p>
            <a:endParaRPr lang="en-US" dirty="0"/>
          </a:p>
          <a:p>
            <a:r>
              <a:rPr lang="en-US" dirty="0"/>
              <a:t>Colin Scotland</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425267"/>
            <a:ext cx="7230868" cy="3869097"/>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From 2010 to 2020, the amount of data created, captured, copied, and consumed in the world increased from 1.2 trillion gigabytes to 59 trillion gigabytes, an almost 5,000% growth</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8" y="5835848"/>
            <a:ext cx="3274688" cy="431681"/>
          </a:xfrm>
        </p:spPr>
        <p:txBody>
          <a:bodyPr vert="horz" wrap="square" lIns="0" tIns="0" rIns="0" bIns="0" rtlCol="0">
            <a:normAutofit/>
          </a:bodyPr>
          <a:lstStyle/>
          <a:p>
            <a:pPr marL="0" indent="0">
              <a:lnSpc>
                <a:spcPct val="100000"/>
              </a:lnSpc>
              <a:buNone/>
            </a:pPr>
            <a:r>
              <a:rPr lang="en-US" sz="1800" kern="1200" dirty="0">
                <a:latin typeface="+mn-lt"/>
                <a:ea typeface="+mn-ea"/>
                <a:cs typeface="+mn-cs"/>
              </a:rPr>
              <a:t>Source: </a:t>
            </a:r>
            <a:r>
              <a:rPr lang="en-US" sz="1800" kern="1200" dirty="0">
                <a:latin typeface="+mn-lt"/>
                <a:ea typeface="+mn-ea"/>
                <a:cs typeface="+mn-cs"/>
                <a:hlinkClick r:id="rId4"/>
              </a:rPr>
              <a:t>Forbes.com</a:t>
            </a:r>
            <a:endParaRPr lang="en-US" sz="1800"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51789D-B137-4CA4-9A06-7DEA6298BDB4}"/>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A49EDD2F-66B1-4AF0-88DD-FAC92D950D4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8537A00-168A-48F2-9B10-3866C5EBADC2}"/>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9" name="Picture 8">
            <a:extLst>
              <a:ext uri="{FF2B5EF4-FFF2-40B4-BE49-F238E27FC236}">
                <a16:creationId xmlns:a16="http://schemas.microsoft.com/office/drawing/2014/main" id="{26A8BBB0-E1E0-45D6-8B79-CDC6B444EACA}"/>
              </a:ext>
            </a:extLst>
          </p:cNvPr>
          <p:cNvPicPr>
            <a:picLocks noChangeAspect="1"/>
          </p:cNvPicPr>
          <p:nvPr/>
        </p:nvPicPr>
        <p:blipFill>
          <a:blip r:embed="rId2"/>
          <a:stretch>
            <a:fillRect/>
          </a:stretch>
        </p:blipFill>
        <p:spPr>
          <a:xfrm rot="21114213">
            <a:off x="803402" y="613877"/>
            <a:ext cx="6055882" cy="1901919"/>
          </a:xfrm>
          <a:prstGeom prst="rect">
            <a:avLst/>
          </a:prstGeom>
        </p:spPr>
      </p:pic>
      <p:pic>
        <p:nvPicPr>
          <p:cNvPr id="11" name="Picture 10">
            <a:extLst>
              <a:ext uri="{FF2B5EF4-FFF2-40B4-BE49-F238E27FC236}">
                <a16:creationId xmlns:a16="http://schemas.microsoft.com/office/drawing/2014/main" id="{294C6715-6AB9-42EA-871F-847772DE4C6A}"/>
              </a:ext>
            </a:extLst>
          </p:cNvPr>
          <p:cNvPicPr>
            <a:picLocks noChangeAspect="1"/>
          </p:cNvPicPr>
          <p:nvPr/>
        </p:nvPicPr>
        <p:blipFill>
          <a:blip r:embed="rId3"/>
          <a:stretch>
            <a:fillRect/>
          </a:stretch>
        </p:blipFill>
        <p:spPr>
          <a:xfrm rot="509659">
            <a:off x="4025015" y="3022007"/>
            <a:ext cx="8077900" cy="1806097"/>
          </a:xfrm>
          <a:prstGeom prst="rect">
            <a:avLst/>
          </a:prstGeom>
        </p:spPr>
      </p:pic>
      <p:pic>
        <p:nvPicPr>
          <p:cNvPr id="13" name="Picture 12">
            <a:extLst>
              <a:ext uri="{FF2B5EF4-FFF2-40B4-BE49-F238E27FC236}">
                <a16:creationId xmlns:a16="http://schemas.microsoft.com/office/drawing/2014/main" id="{E201053A-C5DD-413B-815B-20A8E615B530}"/>
              </a:ext>
            </a:extLst>
          </p:cNvPr>
          <p:cNvPicPr>
            <a:picLocks noChangeAspect="1"/>
          </p:cNvPicPr>
          <p:nvPr/>
        </p:nvPicPr>
        <p:blipFill>
          <a:blip r:embed="rId4"/>
          <a:stretch>
            <a:fillRect/>
          </a:stretch>
        </p:blipFill>
        <p:spPr>
          <a:xfrm rot="21367172">
            <a:off x="1733216" y="4580528"/>
            <a:ext cx="7696867" cy="2004234"/>
          </a:xfrm>
          <a:prstGeom prst="rect">
            <a:avLst/>
          </a:prstGeom>
        </p:spPr>
      </p:pic>
    </p:spTree>
    <p:extLst>
      <p:ext uri="{BB962C8B-B14F-4D97-AF65-F5344CB8AC3E}">
        <p14:creationId xmlns:p14="http://schemas.microsoft.com/office/powerpoint/2010/main" val="112434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 who is a  “Data Scientist”?</a:t>
            </a:r>
          </a:p>
        </p:txBody>
      </p:sp>
      <p:pic>
        <p:nvPicPr>
          <p:cNvPr id="33" name="Picture Placeholder 32" descr="A dog wearing glasses and looking at a computer&#10;&#10;Description automatically generated with medium confidence">
            <a:extLst>
              <a:ext uri="{FF2B5EF4-FFF2-40B4-BE49-F238E27FC236}">
                <a16:creationId xmlns:a16="http://schemas.microsoft.com/office/drawing/2014/main" id="{D4947E9F-968F-43F0-8CE8-B042C0BEABE8}"/>
              </a:ext>
            </a:extLst>
          </p:cNvPr>
          <p:cNvPicPr>
            <a:picLocks noGrp="1" noChangeAspect="1"/>
          </p:cNvPicPr>
          <p:nvPr>
            <p:ph type="pic" sz="quarter" idx="13"/>
          </p:nvPr>
        </p:nvPicPr>
        <p:blipFill rotWithShape="1">
          <a:blip r:embed="rId2"/>
          <a:srcRect l="25547" r="7702" b="-2"/>
          <a:stretch/>
        </p:blipFill>
        <p:spPr>
          <a:xfrm>
            <a:off x="5659860" y="68741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2" name="Group 51">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3" name="Freeform: Shape 52">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What types of “data” would need to be protected?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pic>
        <p:nvPicPr>
          <p:cNvPr id="9" name="Picture Placeholder 8" descr="A picture containing background pattern&#10;&#10;Description automatically generated">
            <a:extLst>
              <a:ext uri="{FF2B5EF4-FFF2-40B4-BE49-F238E27FC236}">
                <a16:creationId xmlns:a16="http://schemas.microsoft.com/office/drawing/2014/main" id="{B58C7ED4-C3CA-474F-8B5A-FFFC865880D4}"/>
              </a:ext>
            </a:extLst>
          </p:cNvPr>
          <p:cNvPicPr>
            <a:picLocks noGrp="1" noChangeAspect="1"/>
          </p:cNvPicPr>
          <p:nvPr>
            <p:ph type="pic" sz="quarter" idx="13"/>
          </p:nvPr>
        </p:nvPicPr>
        <p:blipFill>
          <a:blip r:embed="rId2"/>
          <a:srcRect l="12553" r="12553"/>
          <a:stretch>
            <a:fillRect/>
          </a:stretch>
        </p:blipFill>
        <p:spPr/>
      </p:pic>
    </p:spTree>
    <p:extLst>
      <p:ext uri="{BB962C8B-B14F-4D97-AF65-F5344CB8AC3E}">
        <p14:creationId xmlns:p14="http://schemas.microsoft.com/office/powerpoint/2010/main" val="1820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30355" y="2471223"/>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Who would be responsible for maintaining and policing the standard?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pic>
        <p:nvPicPr>
          <p:cNvPr id="29" name="Picture Placeholder 4" descr="A picture containing text&#10;&#10;Description automatically generated">
            <a:extLst>
              <a:ext uri="{FF2B5EF4-FFF2-40B4-BE49-F238E27FC236}">
                <a16:creationId xmlns:a16="http://schemas.microsoft.com/office/drawing/2014/main" id="{95931723-2D52-4753-B3DD-57EC5C97A775}"/>
              </a:ext>
            </a:extLst>
          </p:cNvPr>
          <p:cNvPicPr>
            <a:picLocks noGrp="1" noChangeAspect="1"/>
          </p:cNvPicPr>
          <p:nvPr>
            <p:ph type="pic" sz="quarter" idx="13"/>
          </p:nvPr>
        </p:nvPicPr>
        <p:blipFill>
          <a:blip r:embed="rId2"/>
          <a:srcRect l="25211" r="25211"/>
          <a:stretch>
            <a:fillRect/>
          </a:stretch>
        </p:blipFill>
        <p:spPr>
          <a:xfrm>
            <a:off x="5862198" y="657225"/>
            <a:ext cx="5132387" cy="5132388"/>
          </a:xfrm>
        </p:spPr>
      </p:pic>
    </p:spTree>
    <p:extLst>
      <p:ext uri="{BB962C8B-B14F-4D97-AF65-F5344CB8AC3E}">
        <p14:creationId xmlns:p14="http://schemas.microsoft.com/office/powerpoint/2010/main" val="406156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kern="1200">
                <a:solidFill>
                  <a:schemeClr val="tx1"/>
                </a:solidFill>
                <a:latin typeface="+mj-lt"/>
                <a:ea typeface="+mj-ea"/>
                <a:cs typeface="+mj-cs"/>
              </a:rPr>
              <a:t>Summary</a:t>
            </a:r>
            <a:endParaRPr lang="en-US" kern="1200" dirty="0">
              <a:solidFill>
                <a:schemeClr val="tx1"/>
              </a:solidFill>
              <a:latin typeface="+mj-lt"/>
              <a:ea typeface="+mj-ea"/>
              <a:cs typeface="+mj-cs"/>
            </a:endParaRPr>
          </a:p>
        </p:txBody>
      </p:sp>
      <p:grpSp>
        <p:nvGrpSpPr>
          <p:cNvPr id="29"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66"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7907" r="14741" b="1"/>
          <a:stretch/>
        </p:blipFill>
        <p:spPr>
          <a:xfrm>
            <a:off x="550863" y="3582888"/>
            <a:ext cx="4166166" cy="2727424"/>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68" name="Content Placeholder 12">
            <a:extLst>
              <a:ext uri="{FF2B5EF4-FFF2-40B4-BE49-F238E27FC236}">
                <a16:creationId xmlns:a16="http://schemas.microsoft.com/office/drawing/2014/main" id="{87C62BD8-22A9-5FF7-2D3F-71516A8D7018}"/>
              </a:ext>
            </a:extLst>
          </p:cNvPr>
          <p:cNvGraphicFramePr>
            <a:graphicFrameLocks noGrp="1"/>
          </p:cNvGraphicFramePr>
          <p:nvPr>
            <p:ph sz="quarter" idx="15"/>
            <p:extLst>
              <p:ext uri="{D42A27DB-BD31-4B8C-83A1-F6EECF244321}">
                <p14:modId xmlns:p14="http://schemas.microsoft.com/office/powerpoint/2010/main" val="2960424401"/>
              </p:ext>
            </p:extLst>
          </p:nvPr>
        </p:nvGraphicFramePr>
        <p:xfrm>
          <a:off x="5330110" y="1067289"/>
          <a:ext cx="6311028" cy="52109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25</a:t>
            </a:r>
            <a:r>
              <a:rPr lang="en-US" baseline="30000" dirty="0">
                <a:solidFill>
                  <a:schemeClr val="tx1">
                    <a:alpha val="80000"/>
                  </a:schemeClr>
                </a:solidFill>
              </a:rPr>
              <a:t>th</a:t>
            </a:r>
            <a:r>
              <a:rPr lang="en-US" dirty="0">
                <a:solidFill>
                  <a:schemeClr val="tx1">
                    <a:alpha val="80000"/>
                  </a:schemeClr>
                </a:solidFill>
              </a:rPr>
              <a:t> March 2022</a:t>
            </a:r>
          </a:p>
        </p:txBody>
      </p:sp>
      <p:sp>
        <p:nvSpPr>
          <p:cNvPr id="3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www.w3.org/XML/1998/namespace"/>
    <ds:schemaRef ds:uri="http://purl.org/dc/dcmitype/"/>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purl.org/dc/terms/"/>
    <ds:schemaRef ds:uri="230e9df3-be65-4c73-a93b-d1236ebd677e"/>
    <ds:schemaRef ds:uri="http://schemas.microsoft.com/office/2006/metadata/properties"/>
    <ds:schemaRef ds:uri="16c05727-aa75-4e4a-9b5f-8a80a1165891"/>
    <ds:schemaRef ds:uri="71af3243-3dd4-4a8d-8c0d-dd76da1f02a5"/>
    <ds:schemaRef ds:uri="http://purl.org/dc/elements/1.1/"/>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{9AF708F1-3B4C-4086-8C70-81AB4CE32783}tf33713516_win32</Template>
  <TotalTime>232</TotalTime>
  <Words>205</Words>
  <Application>Microsoft Office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Should there be a mandatory code of conduct for all data scientists?</vt:lpstr>
      <vt:lpstr>From 2010 to 2020, the amount of data created, captured, copied, and consumed in the world increased from 1.2 trillion gigabytes to 59 trillion gigabytes, an almost 5,000% growth</vt:lpstr>
      <vt:lpstr>PowerPoint Presentation</vt:lpstr>
      <vt:lpstr>What / who is a  “Data Scientist”?</vt:lpstr>
      <vt:lpstr>What types of “data” would need to be protected?</vt:lpstr>
      <vt:lpstr>Who would be responsible for maintaining and policing the standard?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there be a mandatory code of conduct for all data scientists?</dc:title>
  <dc:creator>Colin Scotland</dc:creator>
  <cp:lastModifiedBy>Colin Scotland</cp:lastModifiedBy>
  <cp:revision>14</cp:revision>
  <cp:lastPrinted>2022-03-25T07:54:15Z</cp:lastPrinted>
  <dcterms:created xsi:type="dcterms:W3CDTF">2022-03-24T18:57:27Z</dcterms:created>
  <dcterms:modified xsi:type="dcterms:W3CDTF">2022-03-25T09:49:44Z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