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17" r:id="rId6"/>
    <p:sldId id="279" r:id="rId7"/>
    <p:sldId id="396" r:id="rId8"/>
    <p:sldId id="395" r:id="rId9"/>
    <p:sldId id="321" r:id="rId10"/>
  </p:sldIdLst>
  <p:sldSz cx="12192000" cy="6858000"/>
  <p:notesSz cx="6889750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02AD0-0326-4786-8C1E-E8471C69632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FDE368-C55C-4A41-A558-0F3008858BF4}">
      <dgm:prSet/>
      <dgm:spPr/>
      <dgm:t>
        <a:bodyPr/>
        <a:lstStyle/>
        <a:p>
          <a:r>
            <a:rPr lang="en-US" dirty="0"/>
            <a:t>Codes of Conduct in Data Science have been left to individual organisations or national associations to implement and compliance is largely voluntary</a:t>
          </a:r>
        </a:p>
      </dgm:t>
    </dgm:pt>
    <dgm:pt modelId="{E9AE0B2D-0343-401A-993D-0FF1B52E295E}" type="parTrans" cxnId="{F9788437-659E-4759-AD95-B082434278D6}">
      <dgm:prSet/>
      <dgm:spPr/>
      <dgm:t>
        <a:bodyPr/>
        <a:lstStyle/>
        <a:p>
          <a:endParaRPr lang="en-US"/>
        </a:p>
      </dgm:t>
    </dgm:pt>
    <dgm:pt modelId="{34858BE0-E43D-4BBC-9BF9-85EF701ECA13}" type="sibTrans" cxnId="{F9788437-659E-4759-AD95-B082434278D6}">
      <dgm:prSet/>
      <dgm:spPr/>
      <dgm:t>
        <a:bodyPr/>
        <a:lstStyle/>
        <a:p>
          <a:endParaRPr lang="en-US"/>
        </a:p>
      </dgm:t>
    </dgm:pt>
    <dgm:pt modelId="{E21D56DD-4CE2-42B3-AAEE-044ACFEBCD46}">
      <dgm:prSet/>
      <dgm:spPr/>
      <dgm:t>
        <a:bodyPr/>
        <a:lstStyle/>
        <a:p>
          <a:r>
            <a:rPr lang="en-US" dirty="0"/>
            <a:t>More public trust in the data industry could be generated by establishing a framework defining competency, good practice and what types of data transactions should be adhering to them</a:t>
          </a:r>
        </a:p>
      </dgm:t>
    </dgm:pt>
    <dgm:pt modelId="{2C35B0A0-E050-4386-8DD1-51106CDB6293}" type="parTrans" cxnId="{F1451DB2-98E2-482A-8E8E-DE09154AE8CB}">
      <dgm:prSet/>
      <dgm:spPr/>
      <dgm:t>
        <a:bodyPr/>
        <a:lstStyle/>
        <a:p>
          <a:endParaRPr lang="en-US"/>
        </a:p>
      </dgm:t>
    </dgm:pt>
    <dgm:pt modelId="{90C92025-47C2-4ABC-A6F7-515C653FAFDD}" type="sibTrans" cxnId="{F1451DB2-98E2-482A-8E8E-DE09154AE8CB}">
      <dgm:prSet/>
      <dgm:spPr/>
      <dgm:t>
        <a:bodyPr/>
        <a:lstStyle/>
        <a:p>
          <a:endParaRPr lang="en-US"/>
        </a:p>
      </dgm:t>
    </dgm:pt>
    <dgm:pt modelId="{07663DE7-FE82-4134-A0BC-FA922B13F01E}">
      <dgm:prSet/>
      <dgm:spPr/>
      <dgm:t>
        <a:bodyPr/>
        <a:lstStyle/>
        <a:p>
          <a:r>
            <a:rPr lang="en-US" dirty="0"/>
            <a:t>Ultimately the framework should exist to protect individuals and organisations from inappropriate use of their data by ensuring that it is handled correctly by competent people</a:t>
          </a:r>
        </a:p>
      </dgm:t>
    </dgm:pt>
    <dgm:pt modelId="{C0D302DA-B973-4158-9E99-D089EB2BF65F}" type="parTrans" cxnId="{4A57F607-5D7E-4914-B54C-F34928DC9022}">
      <dgm:prSet/>
      <dgm:spPr/>
      <dgm:t>
        <a:bodyPr/>
        <a:lstStyle/>
        <a:p>
          <a:endParaRPr lang="en-US"/>
        </a:p>
      </dgm:t>
    </dgm:pt>
    <dgm:pt modelId="{6A31EDA0-4E8C-416E-A4C4-C7EDBB492DBA}" type="sibTrans" cxnId="{4A57F607-5D7E-4914-B54C-F34928DC9022}">
      <dgm:prSet/>
      <dgm:spPr/>
      <dgm:t>
        <a:bodyPr/>
        <a:lstStyle/>
        <a:p>
          <a:endParaRPr lang="en-US"/>
        </a:p>
      </dgm:t>
    </dgm:pt>
    <dgm:pt modelId="{E3B23485-5650-4410-87E0-EEFFB07FB405}" type="pres">
      <dgm:prSet presAssocID="{64202AD0-0326-4786-8C1E-E8471C69632D}" presName="vert0" presStyleCnt="0">
        <dgm:presLayoutVars>
          <dgm:dir/>
          <dgm:animOne val="branch"/>
          <dgm:animLvl val="lvl"/>
        </dgm:presLayoutVars>
      </dgm:prSet>
      <dgm:spPr/>
    </dgm:pt>
    <dgm:pt modelId="{3F4F5E4A-443C-41F6-A88D-AB3C3708C120}" type="pres">
      <dgm:prSet presAssocID="{A5FDE368-C55C-4A41-A558-0F3008858BF4}" presName="thickLine" presStyleLbl="alignNode1" presStyleIdx="0" presStyleCnt="3"/>
      <dgm:spPr/>
    </dgm:pt>
    <dgm:pt modelId="{5EBD3773-D40F-4597-B033-6EF21337E694}" type="pres">
      <dgm:prSet presAssocID="{A5FDE368-C55C-4A41-A558-0F3008858BF4}" presName="horz1" presStyleCnt="0"/>
      <dgm:spPr/>
    </dgm:pt>
    <dgm:pt modelId="{08282F19-3DB0-40B7-8FB2-778FB52E6132}" type="pres">
      <dgm:prSet presAssocID="{A5FDE368-C55C-4A41-A558-0F3008858BF4}" presName="tx1" presStyleLbl="revTx" presStyleIdx="0" presStyleCnt="3"/>
      <dgm:spPr/>
    </dgm:pt>
    <dgm:pt modelId="{B034B5DC-003A-41D9-9726-D633ED8A47AC}" type="pres">
      <dgm:prSet presAssocID="{A5FDE368-C55C-4A41-A558-0F3008858BF4}" presName="vert1" presStyleCnt="0"/>
      <dgm:spPr/>
    </dgm:pt>
    <dgm:pt modelId="{520A7E88-3B11-4E3D-98DF-D2A2075F20B6}" type="pres">
      <dgm:prSet presAssocID="{E21D56DD-4CE2-42B3-AAEE-044ACFEBCD46}" presName="thickLine" presStyleLbl="alignNode1" presStyleIdx="1" presStyleCnt="3"/>
      <dgm:spPr/>
    </dgm:pt>
    <dgm:pt modelId="{F0A5A3BB-5199-4BC1-A0D8-B88AC416287C}" type="pres">
      <dgm:prSet presAssocID="{E21D56DD-4CE2-42B3-AAEE-044ACFEBCD46}" presName="horz1" presStyleCnt="0"/>
      <dgm:spPr/>
    </dgm:pt>
    <dgm:pt modelId="{6FF0C0F6-232C-4007-9B64-B97EF02C6263}" type="pres">
      <dgm:prSet presAssocID="{E21D56DD-4CE2-42B3-AAEE-044ACFEBCD46}" presName="tx1" presStyleLbl="revTx" presStyleIdx="1" presStyleCnt="3" custScaleY="98506"/>
      <dgm:spPr/>
    </dgm:pt>
    <dgm:pt modelId="{7DDB1608-6F6E-4560-8C12-C80BCCA1DE11}" type="pres">
      <dgm:prSet presAssocID="{E21D56DD-4CE2-42B3-AAEE-044ACFEBCD46}" presName="vert1" presStyleCnt="0"/>
      <dgm:spPr/>
    </dgm:pt>
    <dgm:pt modelId="{5BC50F3E-9120-4D11-BC1E-41D4CF050D81}" type="pres">
      <dgm:prSet presAssocID="{07663DE7-FE82-4134-A0BC-FA922B13F01E}" presName="thickLine" presStyleLbl="alignNode1" presStyleIdx="2" presStyleCnt="3"/>
      <dgm:spPr/>
    </dgm:pt>
    <dgm:pt modelId="{593E0AE8-728A-4DAE-9BC2-2275B256A4A7}" type="pres">
      <dgm:prSet presAssocID="{07663DE7-FE82-4134-A0BC-FA922B13F01E}" presName="horz1" presStyleCnt="0"/>
      <dgm:spPr/>
    </dgm:pt>
    <dgm:pt modelId="{A250517B-A74A-4219-BD3C-105207E4C697}" type="pres">
      <dgm:prSet presAssocID="{07663DE7-FE82-4134-A0BC-FA922B13F01E}" presName="tx1" presStyleLbl="revTx" presStyleIdx="2" presStyleCnt="3"/>
      <dgm:spPr/>
    </dgm:pt>
    <dgm:pt modelId="{C2C5C6B0-420B-4DB1-966A-156C9BEBE215}" type="pres">
      <dgm:prSet presAssocID="{07663DE7-FE82-4134-A0BC-FA922B13F01E}" presName="vert1" presStyleCnt="0"/>
      <dgm:spPr/>
    </dgm:pt>
  </dgm:ptLst>
  <dgm:cxnLst>
    <dgm:cxn modelId="{4A57F607-5D7E-4914-B54C-F34928DC9022}" srcId="{64202AD0-0326-4786-8C1E-E8471C69632D}" destId="{07663DE7-FE82-4134-A0BC-FA922B13F01E}" srcOrd="2" destOrd="0" parTransId="{C0D302DA-B973-4158-9E99-D089EB2BF65F}" sibTransId="{6A31EDA0-4E8C-416E-A4C4-C7EDBB492DBA}"/>
    <dgm:cxn modelId="{FC29911D-09C5-403C-AA4F-DB0432801F1D}" type="presOf" srcId="{07663DE7-FE82-4134-A0BC-FA922B13F01E}" destId="{A250517B-A74A-4219-BD3C-105207E4C697}" srcOrd="0" destOrd="0" presId="urn:microsoft.com/office/officeart/2008/layout/LinedList"/>
    <dgm:cxn modelId="{F9788437-659E-4759-AD95-B082434278D6}" srcId="{64202AD0-0326-4786-8C1E-E8471C69632D}" destId="{A5FDE368-C55C-4A41-A558-0F3008858BF4}" srcOrd="0" destOrd="0" parTransId="{E9AE0B2D-0343-401A-993D-0FF1B52E295E}" sibTransId="{34858BE0-E43D-4BBC-9BF9-85EF701ECA13}"/>
    <dgm:cxn modelId="{E539FEA3-0BA0-45C2-9F39-725239860FE3}" type="presOf" srcId="{64202AD0-0326-4786-8C1E-E8471C69632D}" destId="{E3B23485-5650-4410-87E0-EEFFB07FB405}" srcOrd="0" destOrd="0" presId="urn:microsoft.com/office/officeart/2008/layout/LinedList"/>
    <dgm:cxn modelId="{CBB08EB0-6BCA-4C24-93D8-BA9DE67C40EB}" type="presOf" srcId="{E21D56DD-4CE2-42B3-AAEE-044ACFEBCD46}" destId="{6FF0C0F6-232C-4007-9B64-B97EF02C6263}" srcOrd="0" destOrd="0" presId="urn:microsoft.com/office/officeart/2008/layout/LinedList"/>
    <dgm:cxn modelId="{F1451DB2-98E2-482A-8E8E-DE09154AE8CB}" srcId="{64202AD0-0326-4786-8C1E-E8471C69632D}" destId="{E21D56DD-4CE2-42B3-AAEE-044ACFEBCD46}" srcOrd="1" destOrd="0" parTransId="{2C35B0A0-E050-4386-8DD1-51106CDB6293}" sibTransId="{90C92025-47C2-4ABC-A6F7-515C653FAFDD}"/>
    <dgm:cxn modelId="{59212CC5-DBC9-4A9A-A136-BDC54E36B6CF}" type="presOf" srcId="{A5FDE368-C55C-4A41-A558-0F3008858BF4}" destId="{08282F19-3DB0-40B7-8FB2-778FB52E6132}" srcOrd="0" destOrd="0" presId="urn:microsoft.com/office/officeart/2008/layout/LinedList"/>
    <dgm:cxn modelId="{28029177-39AD-4016-BD68-DB9C8F6DD895}" type="presParOf" srcId="{E3B23485-5650-4410-87E0-EEFFB07FB405}" destId="{3F4F5E4A-443C-41F6-A88D-AB3C3708C120}" srcOrd="0" destOrd="0" presId="urn:microsoft.com/office/officeart/2008/layout/LinedList"/>
    <dgm:cxn modelId="{ED8E081B-AEB0-4A2B-8D12-DA86595865B6}" type="presParOf" srcId="{E3B23485-5650-4410-87E0-EEFFB07FB405}" destId="{5EBD3773-D40F-4597-B033-6EF21337E694}" srcOrd="1" destOrd="0" presId="urn:microsoft.com/office/officeart/2008/layout/LinedList"/>
    <dgm:cxn modelId="{73AE5D1C-D632-4B2B-B2A6-106A7B0DBED9}" type="presParOf" srcId="{5EBD3773-D40F-4597-B033-6EF21337E694}" destId="{08282F19-3DB0-40B7-8FB2-778FB52E6132}" srcOrd="0" destOrd="0" presId="urn:microsoft.com/office/officeart/2008/layout/LinedList"/>
    <dgm:cxn modelId="{B5A4C4C6-053F-4579-BAA9-87A41E86609B}" type="presParOf" srcId="{5EBD3773-D40F-4597-B033-6EF21337E694}" destId="{B034B5DC-003A-41D9-9726-D633ED8A47AC}" srcOrd="1" destOrd="0" presId="urn:microsoft.com/office/officeart/2008/layout/LinedList"/>
    <dgm:cxn modelId="{F7F849A2-9528-4C38-A7E0-4DF83750C1A5}" type="presParOf" srcId="{E3B23485-5650-4410-87E0-EEFFB07FB405}" destId="{520A7E88-3B11-4E3D-98DF-D2A2075F20B6}" srcOrd="2" destOrd="0" presId="urn:microsoft.com/office/officeart/2008/layout/LinedList"/>
    <dgm:cxn modelId="{D9F98E00-1676-4BA8-84E3-03D2E6188ACE}" type="presParOf" srcId="{E3B23485-5650-4410-87E0-EEFFB07FB405}" destId="{F0A5A3BB-5199-4BC1-A0D8-B88AC416287C}" srcOrd="3" destOrd="0" presId="urn:microsoft.com/office/officeart/2008/layout/LinedList"/>
    <dgm:cxn modelId="{F16BCBF2-FE52-40A3-BAB1-CF9A696A9450}" type="presParOf" srcId="{F0A5A3BB-5199-4BC1-A0D8-B88AC416287C}" destId="{6FF0C0F6-232C-4007-9B64-B97EF02C6263}" srcOrd="0" destOrd="0" presId="urn:microsoft.com/office/officeart/2008/layout/LinedList"/>
    <dgm:cxn modelId="{5097957F-6E7B-4FB2-B070-57872304D51E}" type="presParOf" srcId="{F0A5A3BB-5199-4BC1-A0D8-B88AC416287C}" destId="{7DDB1608-6F6E-4560-8C12-C80BCCA1DE11}" srcOrd="1" destOrd="0" presId="urn:microsoft.com/office/officeart/2008/layout/LinedList"/>
    <dgm:cxn modelId="{AE15534E-5200-4084-9176-27A41A0C2372}" type="presParOf" srcId="{E3B23485-5650-4410-87E0-EEFFB07FB405}" destId="{5BC50F3E-9120-4D11-BC1E-41D4CF050D81}" srcOrd="4" destOrd="0" presId="urn:microsoft.com/office/officeart/2008/layout/LinedList"/>
    <dgm:cxn modelId="{ED4CA77A-4FC2-4147-982C-EEFC9FFAEA0E}" type="presParOf" srcId="{E3B23485-5650-4410-87E0-EEFFB07FB405}" destId="{593E0AE8-728A-4DAE-9BC2-2275B256A4A7}" srcOrd="5" destOrd="0" presId="urn:microsoft.com/office/officeart/2008/layout/LinedList"/>
    <dgm:cxn modelId="{7E27F6F0-AF0D-4873-A283-4D18EC8C8587}" type="presParOf" srcId="{593E0AE8-728A-4DAE-9BC2-2275B256A4A7}" destId="{A250517B-A74A-4219-BD3C-105207E4C697}" srcOrd="0" destOrd="0" presId="urn:microsoft.com/office/officeart/2008/layout/LinedList"/>
    <dgm:cxn modelId="{05C688B4-1C2C-4F31-81DA-49473F1D0957}" type="presParOf" srcId="{593E0AE8-728A-4DAE-9BC2-2275B256A4A7}" destId="{C2C5C6B0-420B-4DB1-966A-156C9BEBE2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F5E4A-443C-41F6-A88D-AB3C3708C120}">
      <dsp:nvSpPr>
        <dsp:cNvPr id="0" name=""/>
        <dsp:cNvSpPr/>
      </dsp:nvSpPr>
      <dsp:spPr>
        <a:xfrm>
          <a:off x="0" y="316"/>
          <a:ext cx="6311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2F19-3DB0-40B7-8FB2-778FB52E6132}">
      <dsp:nvSpPr>
        <dsp:cNvPr id="0" name=""/>
        <dsp:cNvSpPr/>
      </dsp:nvSpPr>
      <dsp:spPr>
        <a:xfrm>
          <a:off x="0" y="316"/>
          <a:ext cx="6311028" cy="174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Codes of Conduct in Data Science have been left to individual organisations or national associations to implement and compliance is largely voluntary</a:t>
          </a:r>
        </a:p>
      </dsp:txBody>
      <dsp:txXfrm>
        <a:off x="0" y="316"/>
        <a:ext cx="6311028" cy="1745457"/>
      </dsp:txXfrm>
    </dsp:sp>
    <dsp:sp modelId="{520A7E88-3B11-4E3D-98DF-D2A2075F20B6}">
      <dsp:nvSpPr>
        <dsp:cNvPr id="0" name=""/>
        <dsp:cNvSpPr/>
      </dsp:nvSpPr>
      <dsp:spPr>
        <a:xfrm>
          <a:off x="0" y="1745774"/>
          <a:ext cx="6311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0C0F6-232C-4007-9B64-B97EF02C6263}">
      <dsp:nvSpPr>
        <dsp:cNvPr id="0" name=""/>
        <dsp:cNvSpPr/>
      </dsp:nvSpPr>
      <dsp:spPr>
        <a:xfrm>
          <a:off x="0" y="1745774"/>
          <a:ext cx="6311028" cy="1719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More public trust in the data industry could be generated by establishing a framework defining competency, good practice and what types of data transactions should be adhering to them</a:t>
          </a:r>
        </a:p>
      </dsp:txBody>
      <dsp:txXfrm>
        <a:off x="0" y="1745774"/>
        <a:ext cx="6311028" cy="1719380"/>
      </dsp:txXfrm>
    </dsp:sp>
    <dsp:sp modelId="{5BC50F3E-9120-4D11-BC1E-41D4CF050D81}">
      <dsp:nvSpPr>
        <dsp:cNvPr id="0" name=""/>
        <dsp:cNvSpPr/>
      </dsp:nvSpPr>
      <dsp:spPr>
        <a:xfrm>
          <a:off x="0" y="3465155"/>
          <a:ext cx="6311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0517B-A74A-4219-BD3C-105207E4C697}">
      <dsp:nvSpPr>
        <dsp:cNvPr id="0" name=""/>
        <dsp:cNvSpPr/>
      </dsp:nvSpPr>
      <dsp:spPr>
        <a:xfrm>
          <a:off x="0" y="3465155"/>
          <a:ext cx="6311028" cy="174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Ultimately the framework should exist to protect individuals and organisations from inappropriate use of their data by ensuring that it is handled correctly by competent people</a:t>
          </a:r>
        </a:p>
      </dsp:txBody>
      <dsp:txXfrm>
        <a:off x="0" y="3465155"/>
        <a:ext cx="6311028" cy="174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17F2C1D-F243-42AB-ADF2-E7CB4E04900E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20CE34E-5667-4A32-A6BA-10C7A552BC6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March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rbes.com/sites/gilpress/2021/12/30/54-predictions-about-the-state-of-data-in-202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965953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Should there be a mandatory code of conduct for all data scientists?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4501764"/>
            <a:ext cx="3565524" cy="1731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Colin Scotland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88" y="1425267"/>
            <a:ext cx="7230868" cy="386909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2010 to 2020, the amount of data created, captured, copied, and consumed in the world increased from 1.2 trillion gigabytes to 59 trillion gigabytes, an almost 5,000% growth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088" y="5835848"/>
            <a:ext cx="3274688" cy="431681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Source: </a:t>
            </a:r>
            <a:r>
              <a:rPr lang="en-US" sz="1800" kern="1200" dirty="0">
                <a:latin typeface="+mn-lt"/>
                <a:ea typeface="+mn-ea"/>
                <a:cs typeface="+mn-cs"/>
                <a:hlinkClick r:id="rId4"/>
              </a:rPr>
              <a:t>Forbes.com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March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33" y="1930048"/>
            <a:ext cx="5498816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/ who is a  “Data Scientist”?</a:t>
            </a:r>
          </a:p>
        </p:txBody>
      </p:sp>
      <p:pic>
        <p:nvPicPr>
          <p:cNvPr id="33" name="Picture Placeholder 32" descr="A dog wearing glasses and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D4947E9F-968F-43F0-8CE8-B042C0BEAB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5547" r="7702" b="-2"/>
          <a:stretch/>
        </p:blipFill>
        <p:spPr>
          <a:xfrm>
            <a:off x="5659860" y="687412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25</a:t>
            </a:r>
            <a:r>
              <a:rPr lang="en-US" baseline="3000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>
                <a:solidFill>
                  <a:schemeClr val="tx1">
                    <a:alpha val="80000"/>
                  </a:schemeClr>
                </a:solidFill>
              </a:rPr>
              <a:t> March 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33" y="1930048"/>
            <a:ext cx="5498816" cy="298623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types of “data” would need to be protected?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25</a:t>
            </a:r>
            <a:r>
              <a:rPr lang="en-US" baseline="3000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>
                <a:solidFill>
                  <a:schemeClr val="tx1">
                    <a:alpha val="80000"/>
                  </a:schemeClr>
                </a:solidFill>
              </a:rPr>
              <a:t> March 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9" name="Picture Placeholder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58C7ED4-C3CA-474F-8B5A-FFFC865880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553" r="125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085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55" y="2471223"/>
            <a:ext cx="5498816" cy="298623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would be responsible for maintaining and policing the standard?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25</a:t>
            </a:r>
            <a:r>
              <a:rPr lang="en-US" baseline="3000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>
                <a:solidFill>
                  <a:schemeClr val="tx1">
                    <a:alpha val="80000"/>
                  </a:schemeClr>
                </a:solidFill>
              </a:rPr>
              <a:t> March 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9" name="Picture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5931723-2D52-4753-B3DD-57EC5C97A7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211" r="25211"/>
          <a:stretch>
            <a:fillRect/>
          </a:stretch>
        </p:blipFill>
        <p:spPr>
          <a:xfrm>
            <a:off x="5862198" y="657225"/>
            <a:ext cx="5132387" cy="5132388"/>
          </a:xfrm>
        </p:spPr>
      </p:pic>
    </p:spTree>
    <p:extLst>
      <p:ext uri="{BB962C8B-B14F-4D97-AF65-F5344CB8AC3E}">
        <p14:creationId xmlns:p14="http://schemas.microsoft.com/office/powerpoint/2010/main" val="406156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66" name="Freeform: Shape 29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30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7" r="14741" b="1"/>
          <a:stretch/>
        </p:blipFill>
        <p:spPr>
          <a:xfrm>
            <a:off x="550863" y="3582888"/>
            <a:ext cx="4166166" cy="2727424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aphicFrame>
        <p:nvGraphicFramePr>
          <p:cNvPr id="68" name="Content Placeholder 12">
            <a:extLst>
              <a:ext uri="{FF2B5EF4-FFF2-40B4-BE49-F238E27FC236}">
                <a16:creationId xmlns:a16="http://schemas.microsoft.com/office/drawing/2014/main" id="{87C62BD8-22A9-5FF7-2D3F-71516A8D7018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635437343"/>
              </p:ext>
            </p:extLst>
          </p:nvPr>
        </p:nvGraphicFramePr>
        <p:xfrm>
          <a:off x="5330110" y="1141933"/>
          <a:ext cx="6311028" cy="5210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25</a:t>
            </a:r>
            <a:r>
              <a:rPr lang="en-US" baseline="30000" dirty="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March 2022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71af3243-3dd4-4a8d-8c0d-dd76da1f02a5"/>
    <ds:schemaRef ds:uri="http://schemas.microsoft.com/sharepoint/v3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230e9df3-be65-4c73-a93b-d1236ebd677e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{9AF708F1-3B4C-4086-8C70-81AB4CE32783}tf33713516_win32</Template>
  <TotalTime>189</TotalTime>
  <Words>189</Words>
  <Application>Microsoft Office PowerPoint</Application>
  <PresentationFormat>Widescreen</PresentationFormat>
  <Paragraphs>26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3DFloatVTI</vt:lpstr>
      <vt:lpstr>Should there be a mandatory code of conduct for all data scientists?</vt:lpstr>
      <vt:lpstr>From 2010 to 2020, the amount of data created, captured, copied, and consumed in the world increased from 1.2 trillion gigabytes to 59 trillion gigabytes, an almost 5,000% growth</vt:lpstr>
      <vt:lpstr>What / who is a  “Data Scientist”?</vt:lpstr>
      <vt:lpstr>What types of “data” would need to be protected?</vt:lpstr>
      <vt:lpstr>Who would be responsible for maintaining and policing the standard?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there be a mandatory code of conduct for all data scientists?</dc:title>
  <dc:creator>Colin Scotland</dc:creator>
  <cp:lastModifiedBy>Colin Scotland</cp:lastModifiedBy>
  <cp:revision>12</cp:revision>
  <cp:lastPrinted>2022-03-24T20:37:10Z</cp:lastPrinted>
  <dcterms:created xsi:type="dcterms:W3CDTF">2022-03-24T18:57:27Z</dcterms:created>
  <dcterms:modified xsi:type="dcterms:W3CDTF">2022-03-24T22:08:35Z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