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3" r:id="rId3"/>
    <p:sldId id="257" r:id="rId4"/>
    <p:sldId id="258" r:id="rId5"/>
    <p:sldId id="270" r:id="rId6"/>
    <p:sldId id="259" r:id="rId7"/>
    <p:sldId id="260" r:id="rId8"/>
    <p:sldId id="264" r:id="rId9"/>
    <p:sldId id="265" r:id="rId10"/>
    <p:sldId id="266" r:id="rId11"/>
    <p:sldId id="262" r:id="rId12"/>
    <p:sldId id="268" r:id="rId13"/>
    <p:sldId id="269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03"/>
  </p:normalViewPr>
  <p:slideViewPr>
    <p:cSldViewPr snapToGrid="0">
      <p:cViewPr varScale="1">
        <p:scale>
          <a:sx n="90" d="100"/>
          <a:sy n="90" d="100"/>
        </p:scale>
        <p:origin x="23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8"/>
            <a:ext cx="10356915" cy="582576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F55106-BA85-A046-A450-43480962F8F7}"/>
              </a:ext>
            </a:extLst>
          </p:cNvPr>
          <p:cNvSpPr/>
          <p:nvPr/>
        </p:nvSpPr>
        <p:spPr>
          <a:xfrm>
            <a:off x="-48638" y="-9728"/>
            <a:ext cx="12260094" cy="6265544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82356" y="6356352"/>
            <a:ext cx="3371044" cy="3825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95371" y="2243579"/>
            <a:ext cx="10803672" cy="719056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5400">
                <a:solidFill>
                  <a:schemeClr val="bg1"/>
                </a:solidFill>
              </a:rPr>
              <a:t>Click to edit Master title style</a:t>
            </a:r>
            <a:endParaRPr lang="en-US" sz="54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20878" y="3287006"/>
            <a:ext cx="911199" cy="0"/>
          </a:xfrm>
          <a:prstGeom prst="line">
            <a:avLst/>
          </a:prstGeom>
          <a:ln w="28575">
            <a:solidFill>
              <a:srgbClr val="D249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8E7ABF0-DEE6-F34C-98A7-7FC5808DF58A}"/>
              </a:ext>
            </a:extLst>
          </p:cNvPr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4424" y="6321114"/>
            <a:ext cx="4464148" cy="4502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8B3FD82-CB41-C84B-B706-06F09C4B7CF1}"/>
              </a:ext>
            </a:extLst>
          </p:cNvPr>
          <p:cNvSpPr txBox="1"/>
          <p:nvPr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Arial" panose="020B0604020202020204" pitchFamily="34" charset="0"/>
                <a:ea typeface="Gotham Book" charset="0"/>
                <a:cs typeface="Arial" panose="020B0604020202020204" pitchFamily="34" charset="0"/>
              </a:rPr>
              <a:t>EDU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5371" y="3737295"/>
            <a:ext cx="9144000" cy="1655762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Click to edit Master subtitle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3429AB2-51CA-D34A-933D-348196C30A2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4256" y="-12784"/>
            <a:ext cx="6962859" cy="659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7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131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lnSpc>
                <a:spcPct val="110000"/>
              </a:lnSpc>
              <a:spcBef>
                <a:spcPts val="1000"/>
              </a:spcBef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000"/>
              </a:spcBef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000"/>
              </a:spcBef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00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10000"/>
              </a:lnSpc>
              <a:spcBef>
                <a:spcPts val="100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000"/>
              </a:spcBef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16478-27A8-5948-917C-6E6357F4BB0B}"/>
              </a:ext>
            </a:extLst>
          </p:cNvPr>
          <p:cNvSpPr txBox="1"/>
          <p:nvPr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Arial" panose="020B0604020202020204" pitchFamily="34" charset="0"/>
                <a:ea typeface="Gotham Book" charset="0"/>
                <a:cs typeface="Arial" panose="020B0604020202020204" pitchFamily="34" charset="0"/>
              </a:rPr>
              <a:t>EDU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62048D-C5A5-5716-CE8C-6DCFFC526B8F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4424" y="6354364"/>
            <a:ext cx="4464148" cy="4502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0597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0048" y="-10049"/>
            <a:ext cx="5183189" cy="694341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0058" y="472281"/>
            <a:ext cx="3932237" cy="160020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2"/>
            <a:ext cx="7008812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0058" y="2072481"/>
            <a:ext cx="3932237" cy="3811588"/>
          </a:xfrm>
        </p:spPr>
        <p:txBody>
          <a:bodyPr>
            <a:normAutofit/>
          </a:bodyPr>
          <a:lstStyle>
            <a:lvl1pPr marL="457189" indent="-457189">
              <a:lnSpc>
                <a:spcPct val="110000"/>
              </a:lnSpc>
              <a:buFont typeface="Arial" charset="0"/>
              <a:buChar char="•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Supporting text goes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D60575-13BE-A36C-FFF8-09C00954738A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4424" y="6354364"/>
            <a:ext cx="4464148" cy="4502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7141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29638-9519-5646-BC6C-4C995584BC00}"/>
              </a:ext>
            </a:extLst>
          </p:cNvPr>
          <p:cNvSpPr txBox="1"/>
          <p:nvPr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Arial" panose="020B0604020202020204" pitchFamily="34" charset="0"/>
                <a:ea typeface="Gotham Book" charset="0"/>
                <a:cs typeface="Arial" panose="020B0604020202020204" pitchFamily="34" charset="0"/>
              </a:rPr>
              <a:t>EDU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C4A11B-5897-B590-CDE1-005B75AD4842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4424" y="6354364"/>
            <a:ext cx="4464148" cy="4502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50155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2131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6899B-D311-B446-8DBB-7D61E82846C1}"/>
              </a:ext>
            </a:extLst>
          </p:cNvPr>
          <p:cNvSpPr txBox="1"/>
          <p:nvPr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Arial" panose="020B0604020202020204" pitchFamily="34" charset="0"/>
                <a:ea typeface="Gotham Book" charset="0"/>
                <a:cs typeface="Arial" panose="020B0604020202020204" pitchFamily="34" charset="0"/>
              </a:rPr>
              <a:t>EDU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6B92B-1ACD-2D28-1E66-7DDC8A3DCC43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4424" y="6354364"/>
            <a:ext cx="4464148" cy="4502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9312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9728" y="-9729"/>
            <a:ext cx="12201728" cy="626554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92A2B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15021-AF61-AF4F-9B48-1343FD8CB059}"/>
              </a:ext>
            </a:extLst>
          </p:cNvPr>
          <p:cNvSpPr txBox="1"/>
          <p:nvPr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Arial" panose="020B0604020202020204" pitchFamily="34" charset="0"/>
                <a:ea typeface="Gotham Book" charset="0"/>
                <a:cs typeface="Arial" panose="020B0604020202020204" pitchFamily="34" charset="0"/>
              </a:rPr>
              <a:t>EDU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33754F-5694-8D25-7AE6-8357A14ED4C2}"/>
              </a:ext>
            </a:extLst>
          </p:cNvPr>
          <p:cNvPicPr/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4424" y="6321114"/>
            <a:ext cx="4464148" cy="4502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5871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2131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-9728" y="6265545"/>
            <a:ext cx="1220172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Arial" panose="020B0604020202020204" pitchFamily="34" charset="0"/>
                <a:ea typeface="Gotham Book" charset="0"/>
                <a:cs typeface="Arial" panose="020B0604020202020204" pitchFamily="34" charset="0"/>
              </a:rPr>
              <a:t>EDU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4F96ED-A9FD-072C-2FFC-0F1493AF7718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4424" y="6354364"/>
            <a:ext cx="4464148" cy="4502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8195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29617-3EE6-934F-B272-92B6163ABCA3}"/>
              </a:ext>
            </a:extLst>
          </p:cNvPr>
          <p:cNvSpPr txBox="1"/>
          <p:nvPr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Arial" panose="020B0604020202020204" pitchFamily="34" charset="0"/>
                <a:ea typeface="Gotham Book" charset="0"/>
                <a:cs typeface="Arial" panose="020B0604020202020204" pitchFamily="34" charset="0"/>
              </a:rPr>
              <a:t>EDU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726A8A-EE8D-5E46-29B1-40AD18CE5254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4424" y="6354364"/>
            <a:ext cx="4464148" cy="4502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1960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solidFill>
                  <a:srgbClr val="2131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53E08-80AB-B043-979E-87B7A1E7EB21}"/>
              </a:ext>
            </a:extLst>
          </p:cNvPr>
          <p:cNvSpPr txBox="1"/>
          <p:nvPr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Arial" panose="020B0604020202020204" pitchFamily="34" charset="0"/>
                <a:ea typeface="Gotham Book" charset="0"/>
                <a:cs typeface="Arial" panose="020B0604020202020204" pitchFamily="34" charset="0"/>
              </a:rPr>
              <a:t>EDU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A8F548-3D17-FF48-BB13-6F2532012EE8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4424" y="6354364"/>
            <a:ext cx="4464148" cy="4502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765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0EA07-1225-FE4C-917E-74A024F5E428}"/>
              </a:ext>
            </a:extLst>
          </p:cNvPr>
          <p:cNvSpPr txBox="1"/>
          <p:nvPr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Arial" panose="020B0604020202020204" pitchFamily="34" charset="0"/>
                <a:ea typeface="Gotham Book" charset="0"/>
                <a:cs typeface="Arial" panose="020B0604020202020204" pitchFamily="34" charset="0"/>
              </a:rPr>
              <a:t>EDU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05503D-B792-5157-3D4E-2AFBA3EE76AF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4424" y="6354364"/>
            <a:ext cx="4464148" cy="4502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4832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557703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195860-2CCD-1BF3-2ABA-D0CFB21B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2436"/>
            <a:ext cx="10515600" cy="132556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2131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0048" y="-10048"/>
            <a:ext cx="12202048" cy="6868048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25E2E4-05B3-B9EC-A480-E55FE3BFE96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4256" y="-12784"/>
            <a:ext cx="6962859" cy="6599580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46399" y="2531096"/>
            <a:ext cx="9144000" cy="1655762"/>
          </a:xfrm>
        </p:spPr>
        <p:txBody>
          <a:bodyPr>
            <a:normAutofit/>
          </a:bodyPr>
          <a:lstStyle>
            <a:lvl1pPr marL="0" indent="0">
              <a:buNone/>
              <a:defRPr sz="40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“Quote goes here.”</a:t>
            </a:r>
          </a:p>
        </p:txBody>
      </p:sp>
    </p:spTree>
    <p:extLst>
      <p:ext uri="{BB962C8B-B14F-4D97-AF65-F5344CB8AC3E}">
        <p14:creationId xmlns:p14="http://schemas.microsoft.com/office/powerpoint/2010/main" val="147312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60252" y="982464"/>
            <a:ext cx="4862405" cy="179408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60253" y="3052261"/>
            <a:ext cx="4862404" cy="1975926"/>
          </a:xfrm>
        </p:spPr>
        <p:txBody>
          <a:bodyPr/>
          <a:lstStyle>
            <a:lvl1pPr>
              <a:lnSpc>
                <a:spcPct val="11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/>
          </p:nvPr>
        </p:nvSpPr>
        <p:spPr>
          <a:xfrm>
            <a:off x="0" y="3"/>
            <a:ext cx="6890995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Arial" panose="020B0604020202020204" pitchFamily="34" charset="0"/>
                <a:ea typeface="Gotham Book" charset="0"/>
                <a:cs typeface="Arial" panose="020B0604020202020204" pitchFamily="34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363505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9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2131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1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110000"/>
        </a:lnSpc>
        <a:spcBef>
          <a:spcPts val="1000"/>
        </a:spcBef>
        <a:buFont typeface="Arial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11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110000"/>
        </a:lnSpc>
        <a:spcBef>
          <a:spcPts val="10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110000"/>
        </a:lnSpc>
        <a:spcBef>
          <a:spcPts val="10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F149-847D-C7BE-39D6-A55CB01400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Databases for Use with Timeseries IoT 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68874-A70A-5733-513A-642F8E686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Colter Snyder</a:t>
            </a:r>
          </a:p>
        </p:txBody>
      </p:sp>
    </p:spTree>
    <p:extLst>
      <p:ext uri="{BB962C8B-B14F-4D97-AF65-F5344CB8AC3E}">
        <p14:creationId xmlns:p14="http://schemas.microsoft.com/office/powerpoint/2010/main" val="390480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DFEB-32C3-A949-6C17-C69942E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 descr="A graph of ports contacted by ip address&#10;&#10;Description automatically generated">
            <a:extLst>
              <a:ext uri="{FF2B5EF4-FFF2-40B4-BE49-F238E27FC236}">
                <a16:creationId xmlns:a16="http://schemas.microsoft.com/office/drawing/2014/main" id="{CDFA7B2A-D662-ACA7-8C14-5A9FADCD7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933" y="2044917"/>
            <a:ext cx="4608067" cy="2768165"/>
          </a:xfrm>
          <a:prstGeom prst="rect">
            <a:avLst/>
          </a:prstGeom>
        </p:spPr>
      </p:pic>
      <p:pic>
        <p:nvPicPr>
          <p:cNvPr id="6" name="Picture 5" descr="A graph with blue bars and numbers&#10;&#10;Description automatically generated">
            <a:extLst>
              <a:ext uri="{FF2B5EF4-FFF2-40B4-BE49-F238E27FC236}">
                <a16:creationId xmlns:a16="http://schemas.microsoft.com/office/drawing/2014/main" id="{2954A0FA-F470-409B-5ACF-E767E50DC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4916"/>
            <a:ext cx="4596983" cy="276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273A-8546-C1FD-B9AD-DC218683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DEE5-8CAC-60BF-AB14-BD7720ABE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Databases shown to be effective</a:t>
            </a:r>
          </a:p>
          <a:p>
            <a:pPr lvl="1"/>
            <a:r>
              <a:rPr lang="en-US" dirty="0"/>
              <a:t>Can answer questions that need to be answered</a:t>
            </a:r>
          </a:p>
          <a:p>
            <a:pPr lvl="1"/>
            <a:r>
              <a:rPr lang="en-US" dirty="0"/>
              <a:t>Do not take very long</a:t>
            </a:r>
          </a:p>
          <a:p>
            <a:r>
              <a:rPr lang="en-US" dirty="0"/>
              <a:t>A good solution</a:t>
            </a:r>
          </a:p>
          <a:p>
            <a:r>
              <a:rPr lang="en-US" dirty="0"/>
              <a:t>Only the beginning</a:t>
            </a:r>
          </a:p>
        </p:txBody>
      </p:sp>
    </p:spTree>
    <p:extLst>
      <p:ext uri="{BB962C8B-B14F-4D97-AF65-F5344CB8AC3E}">
        <p14:creationId xmlns:p14="http://schemas.microsoft.com/office/powerpoint/2010/main" val="23455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CDEB-2D16-5943-9559-B0F5BF11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CBFA9-6CA4-628D-425A-CE5FC5072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advanced queries</a:t>
            </a:r>
          </a:p>
          <a:p>
            <a:pPr lvl="1"/>
            <a:r>
              <a:rPr lang="en-US" dirty="0"/>
              <a:t>Answer larger questions</a:t>
            </a:r>
          </a:p>
          <a:p>
            <a:r>
              <a:rPr lang="en-US" dirty="0"/>
              <a:t>Scale</a:t>
            </a:r>
          </a:p>
          <a:p>
            <a:pPr lvl="1"/>
            <a:r>
              <a:rPr lang="en-US" dirty="0"/>
              <a:t>Large amounts of timeseries data</a:t>
            </a:r>
          </a:p>
          <a:p>
            <a:pPr lvl="1"/>
            <a:r>
              <a:rPr lang="en-US" dirty="0"/>
              <a:t>Large amounts of nodes</a:t>
            </a:r>
          </a:p>
          <a:p>
            <a:r>
              <a:rPr lang="en-US" dirty="0"/>
              <a:t>Benchmarking</a:t>
            </a:r>
          </a:p>
          <a:p>
            <a:pPr lvl="1"/>
            <a:r>
              <a:rPr lang="en-US" dirty="0"/>
              <a:t>Comparing these results to other systems</a:t>
            </a:r>
          </a:p>
        </p:txBody>
      </p:sp>
    </p:spTree>
    <p:extLst>
      <p:ext uri="{BB962C8B-B14F-4D97-AF65-F5344CB8AC3E}">
        <p14:creationId xmlns:p14="http://schemas.microsoft.com/office/powerpoint/2010/main" val="346427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48C2-74E3-B430-8F16-4F00A7D1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03B1-4848-513C-819C-FAC5B1DF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graphs are good</a:t>
            </a:r>
          </a:p>
          <a:p>
            <a:pPr lvl="1"/>
            <a:r>
              <a:rPr lang="en-US" dirty="0"/>
              <a:t>Answers what needs to be answered</a:t>
            </a:r>
          </a:p>
          <a:p>
            <a:pPr lvl="1"/>
            <a:r>
              <a:rPr lang="en-US" dirty="0"/>
              <a:t>Efficient</a:t>
            </a:r>
          </a:p>
          <a:p>
            <a:pPr lvl="1"/>
            <a:r>
              <a:rPr lang="en-US" dirty="0"/>
              <a:t>Much potential for the future!</a:t>
            </a:r>
          </a:p>
        </p:txBody>
      </p:sp>
    </p:spTree>
    <p:extLst>
      <p:ext uri="{BB962C8B-B14F-4D97-AF65-F5344CB8AC3E}">
        <p14:creationId xmlns:p14="http://schemas.microsoft.com/office/powerpoint/2010/main" val="373329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B190-FD13-923E-452C-06FB7E5E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6813E-1147-017D-096A-D59FE5E03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[1] Danny </a:t>
            </a:r>
            <a:r>
              <a:rPr lang="en-US" dirty="0" err="1"/>
              <a:t>Yuxing</a:t>
            </a:r>
            <a:r>
              <a:rPr lang="en-US" dirty="0"/>
              <a:t> Huang et al. “IoT Inspector: Crowdsourcing Labeled Network Traffic from Smart Home Devices at Scale”. In: Proc. ACM Interact. Mob. Wearable Ubiquitous Technol. 4.2 (June 2020). DOI: 10.1145/3397333. URL: https://doi.org/10.1145/3397333. </a:t>
            </a:r>
          </a:p>
          <a:p>
            <a:pPr marL="0" indent="0">
              <a:buNone/>
            </a:pPr>
            <a:r>
              <a:rPr lang="en-US" dirty="0"/>
              <a:t>[2] Rohit </a:t>
            </a:r>
            <a:r>
              <a:rPr lang="en-US" dirty="0" err="1"/>
              <a:t>kumar</a:t>
            </a:r>
            <a:r>
              <a:rPr lang="en-US" dirty="0"/>
              <a:t> </a:t>
            </a:r>
            <a:r>
              <a:rPr lang="en-US" dirty="0" err="1"/>
              <a:t>Kaliyar</a:t>
            </a:r>
            <a:r>
              <a:rPr lang="en-US" dirty="0"/>
              <a:t>. “Graph databases: A survey”. In: International Conference on Computing, Communication &amp; Automation. 2015, pp. 785–790. DOI: 10.1109/CCAA. 2015.7148480.</a:t>
            </a:r>
          </a:p>
          <a:p>
            <a:pPr marL="0" indent="0">
              <a:buNone/>
            </a:pPr>
            <a:r>
              <a:rPr lang="en-US" dirty="0"/>
              <a:t>[3] Nour </a:t>
            </a:r>
            <a:r>
              <a:rPr lang="en-US" dirty="0" err="1"/>
              <a:t>Moustafa</a:t>
            </a:r>
            <a:r>
              <a:rPr lang="en-US" dirty="0"/>
              <a:t>. The Bot-IoT dataset. 2019. DOI: 10 . 21227/r7v2- x988. URL: https://dx.doi.org/10.21227/ r7v2-x988.</a:t>
            </a:r>
          </a:p>
          <a:p>
            <a:pPr marL="0" indent="0">
              <a:buNone/>
            </a:pPr>
            <a:r>
              <a:rPr lang="en-US" dirty="0"/>
              <a:t>[4] Danh Le-Phuoc et al. “The Graph of Things: A step towards the Live Knowledge Graph of connected things”. In: Journal of Web Semantics 37-38 (2016), pp. 25–35. ISSN: 1570-8268. DOI: https://doi.org/10.1016/j.websem. 2016 . 02 . 003. URL: https : / / www. </a:t>
            </a:r>
            <a:r>
              <a:rPr lang="en-US" dirty="0" err="1"/>
              <a:t>sciencedirect</a:t>
            </a:r>
            <a:r>
              <a:rPr lang="en-US" dirty="0"/>
              <a:t> . com / science/article/</a:t>
            </a:r>
            <a:r>
              <a:rPr lang="en-US" dirty="0" err="1"/>
              <a:t>pii</a:t>
            </a:r>
            <a:r>
              <a:rPr lang="en-US" dirty="0"/>
              <a:t>/S1570826816000196.</a:t>
            </a:r>
          </a:p>
        </p:txBody>
      </p:sp>
    </p:spTree>
    <p:extLst>
      <p:ext uri="{BB962C8B-B14F-4D97-AF65-F5344CB8AC3E}">
        <p14:creationId xmlns:p14="http://schemas.microsoft.com/office/powerpoint/2010/main" val="1806956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8F5E-B39F-A085-A5D6-33238E3F4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0475C-47DA-356F-F874-8B1D388F5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9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640E-4780-57C5-DCE5-D277736C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EA38-3D38-DF66-4186-E30ECF866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Devices have a lot of data</a:t>
            </a:r>
          </a:p>
          <a:p>
            <a:r>
              <a:rPr lang="en-US" dirty="0"/>
              <a:t>Many send thousands of flows per second</a:t>
            </a:r>
          </a:p>
          <a:p>
            <a:r>
              <a:rPr lang="en-US" dirty="0"/>
              <a:t>Need an efficient way to analyze</a:t>
            </a:r>
          </a:p>
          <a:p>
            <a:r>
              <a:rPr lang="en-US" dirty="0"/>
              <a:t>Relational Databases ok</a:t>
            </a:r>
          </a:p>
          <a:p>
            <a:pPr lvl="1"/>
            <a:r>
              <a:rPr lang="en-US" dirty="0"/>
              <a:t>Not great for connected data [2]</a:t>
            </a:r>
          </a:p>
          <a:p>
            <a:r>
              <a:rPr lang="en-US" dirty="0"/>
              <a:t>Solution: Graph Databases</a:t>
            </a:r>
          </a:p>
        </p:txBody>
      </p:sp>
    </p:spTree>
    <p:extLst>
      <p:ext uri="{BB962C8B-B14F-4D97-AF65-F5344CB8AC3E}">
        <p14:creationId xmlns:p14="http://schemas.microsoft.com/office/powerpoint/2010/main" val="903035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0B92-601D-EA4B-CC4A-366BDBF4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799D8-EA89-9FC3-957B-6C10F8322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Databases</a:t>
            </a:r>
          </a:p>
          <a:p>
            <a:pPr lvl="1"/>
            <a:r>
              <a:rPr lang="en-US" dirty="0"/>
              <a:t>Graph Theory</a:t>
            </a:r>
          </a:p>
          <a:p>
            <a:pPr lvl="1"/>
            <a:r>
              <a:rPr lang="en-US" dirty="0"/>
              <a:t>Nodes and Edges</a:t>
            </a:r>
          </a:p>
          <a:p>
            <a:r>
              <a:rPr lang="en-US" dirty="0"/>
              <a:t>Timeseries Data</a:t>
            </a:r>
          </a:p>
          <a:p>
            <a:pPr lvl="1"/>
            <a:r>
              <a:rPr lang="en-US" dirty="0"/>
              <a:t>Flow data over time</a:t>
            </a:r>
          </a:p>
          <a:p>
            <a:pPr lvl="1"/>
            <a:r>
              <a:rPr lang="en-US" dirty="0"/>
              <a:t>5-triple with timestamp</a:t>
            </a:r>
          </a:p>
        </p:txBody>
      </p:sp>
    </p:spTree>
    <p:extLst>
      <p:ext uri="{BB962C8B-B14F-4D97-AF65-F5344CB8AC3E}">
        <p14:creationId xmlns:p14="http://schemas.microsoft.com/office/powerpoint/2010/main" val="16480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D5E8-724F-0171-3A8E-9C5A38B4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94B2-2665-178A-92A1-A802546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devices everywhere</a:t>
            </a:r>
          </a:p>
          <a:p>
            <a:pPr lvl="1"/>
            <a:r>
              <a:rPr lang="en-US" dirty="0"/>
              <a:t>Producing data all the time</a:t>
            </a:r>
          </a:p>
          <a:p>
            <a:pPr lvl="1"/>
            <a:r>
              <a:rPr lang="en-US" dirty="0"/>
              <a:t>Sometime transfers this data over the internet</a:t>
            </a:r>
          </a:p>
          <a:p>
            <a:r>
              <a:rPr lang="en-US" dirty="0"/>
              <a:t>Have a need to analyze timeseries data</a:t>
            </a:r>
          </a:p>
          <a:p>
            <a:pPr lvl="1"/>
            <a:r>
              <a:rPr lang="en-US" dirty="0"/>
              <a:t>Important to observe trends</a:t>
            </a:r>
          </a:p>
          <a:p>
            <a:r>
              <a:rPr lang="en-US" dirty="0"/>
              <a:t>Need an efficient method for small networks and homes</a:t>
            </a:r>
          </a:p>
          <a:p>
            <a:pPr lvl="1"/>
            <a:r>
              <a:rPr lang="en-US" dirty="0"/>
              <a:t>Not everyone has a powerful computer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4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044A-0ACC-4B04-6256-EFC1B6BB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AF25-7F92-0FC0-5D95-BA0A6F94F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Graph Databases</a:t>
            </a:r>
          </a:p>
          <a:p>
            <a:pPr lvl="1"/>
            <a:r>
              <a:rPr lang="en-US" dirty="0"/>
              <a:t>Great for connected data [2]</a:t>
            </a:r>
          </a:p>
          <a:p>
            <a:pPr lvl="1"/>
            <a:r>
              <a:rPr lang="en-US" dirty="0"/>
              <a:t>Very efficient for such data [2]</a:t>
            </a:r>
          </a:p>
          <a:p>
            <a:pPr lvl="1"/>
            <a:r>
              <a:rPr lang="en-US" dirty="0"/>
              <a:t>This timeseries data </a:t>
            </a:r>
            <a:r>
              <a:rPr lang="en-US" i="1" dirty="0"/>
              <a:t>is</a:t>
            </a:r>
            <a:r>
              <a:rPr lang="en-US" dirty="0"/>
              <a:t> connected data</a:t>
            </a:r>
          </a:p>
          <a:p>
            <a:pPr lvl="1"/>
            <a:r>
              <a:rPr lang="en-US" dirty="0"/>
              <a:t>An ideal choice to work with</a:t>
            </a:r>
          </a:p>
        </p:txBody>
      </p:sp>
    </p:spTree>
    <p:extLst>
      <p:ext uri="{BB962C8B-B14F-4D97-AF65-F5344CB8AC3E}">
        <p14:creationId xmlns:p14="http://schemas.microsoft.com/office/powerpoint/2010/main" val="424069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955B-A110-1530-1ABF-E17BE1EE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2AF96-0E3E-80C9-02B5-F9F00369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Inspector [1]</a:t>
            </a:r>
          </a:p>
          <a:p>
            <a:pPr lvl="1"/>
            <a:r>
              <a:rPr lang="en-US" dirty="0"/>
              <a:t>Lot of Inspiration</a:t>
            </a:r>
          </a:p>
          <a:p>
            <a:pPr lvl="1"/>
            <a:r>
              <a:rPr lang="en-US" dirty="0"/>
              <a:t>Not focused on graph databases and their advantages</a:t>
            </a:r>
          </a:p>
          <a:p>
            <a:r>
              <a:rPr lang="en-US" dirty="0"/>
              <a:t>The Graph of Things [4]</a:t>
            </a:r>
          </a:p>
          <a:p>
            <a:pPr lvl="1"/>
            <a:r>
              <a:rPr lang="en-US" dirty="0"/>
              <a:t>Global IoT Experiment</a:t>
            </a:r>
          </a:p>
          <a:p>
            <a:pPr lvl="1"/>
            <a:r>
              <a:rPr lang="en-US" dirty="0"/>
              <a:t>Not focused on small networks and homes</a:t>
            </a:r>
          </a:p>
        </p:txBody>
      </p:sp>
    </p:spTree>
    <p:extLst>
      <p:ext uri="{BB962C8B-B14F-4D97-AF65-F5344CB8AC3E}">
        <p14:creationId xmlns:p14="http://schemas.microsoft.com/office/powerpoint/2010/main" val="102417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52A0-9409-7272-7FEC-1B29F493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E327-CC8E-FB77-D0E1-9A8BF41BA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Decide on tech stack</a:t>
            </a:r>
          </a:p>
          <a:p>
            <a:pPr lvl="1"/>
            <a:r>
              <a:rPr lang="en-US" dirty="0"/>
              <a:t>Neo4J</a:t>
            </a:r>
          </a:p>
          <a:p>
            <a:pPr lvl="1"/>
            <a:r>
              <a:rPr lang="en-US" dirty="0"/>
              <a:t>Python</a:t>
            </a:r>
          </a:p>
          <a:p>
            <a:r>
              <a:rPr lang="en-US" dirty="0"/>
              <a:t>Decide on dataset</a:t>
            </a:r>
          </a:p>
          <a:p>
            <a:pPr lvl="1"/>
            <a:r>
              <a:rPr lang="en-US" dirty="0" err="1"/>
              <a:t>BoT</a:t>
            </a:r>
            <a:r>
              <a:rPr lang="en-US" dirty="0"/>
              <a:t> IoT [3]</a:t>
            </a:r>
          </a:p>
          <a:p>
            <a:pPr lvl="2"/>
            <a:r>
              <a:rPr lang="en-US" dirty="0"/>
              <a:t>Real and Simulated IoT Data</a:t>
            </a:r>
          </a:p>
          <a:p>
            <a:pPr lvl="2"/>
            <a:r>
              <a:rPr lang="en-US" dirty="0"/>
              <a:t>Timeseries</a:t>
            </a:r>
          </a:p>
          <a:p>
            <a:r>
              <a:rPr lang="en-US" dirty="0"/>
              <a:t>Create Queries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Lots of info</a:t>
            </a:r>
          </a:p>
          <a:p>
            <a:r>
              <a:rPr lang="en-US" dirty="0"/>
              <a:t>Analyze Data</a:t>
            </a:r>
          </a:p>
        </p:txBody>
      </p:sp>
    </p:spTree>
    <p:extLst>
      <p:ext uri="{BB962C8B-B14F-4D97-AF65-F5344CB8AC3E}">
        <p14:creationId xmlns:p14="http://schemas.microsoft.com/office/powerpoint/2010/main" val="92685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DFEB-32C3-A949-6C17-C69942E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379B2737-CA5D-116C-9E2D-AFFD216DE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17" y="2044917"/>
            <a:ext cx="4596983" cy="2768165"/>
          </a:xfrm>
          <a:prstGeom prst="rect">
            <a:avLst/>
          </a:prstGeom>
        </p:spPr>
      </p:pic>
      <p:pic>
        <p:nvPicPr>
          <p:cNvPr id="6" name="Picture 5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96C48BCA-7607-EA20-2A73-08D0D1C96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4916"/>
            <a:ext cx="4596983" cy="276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2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DFEB-32C3-A949-6C17-C69942E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3254A0CF-5468-AD45-0E34-D25BFDF7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17" y="2044917"/>
            <a:ext cx="4596983" cy="2768165"/>
          </a:xfrm>
          <a:prstGeom prst="rect">
            <a:avLst/>
          </a:prstGeom>
        </p:spPr>
      </p:pic>
      <p:pic>
        <p:nvPicPr>
          <p:cNvPr id="6" name="Picture 5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A55A0BE4-09F3-7CF5-74AC-271BCD4A2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9374"/>
            <a:ext cx="4596983" cy="277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0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Mines_PPT_Template-1</Template>
  <TotalTime>307</TotalTime>
  <Words>489</Words>
  <Application>Microsoft Macintosh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Graph Databases for Use with Timeseries IoT Datasets</vt:lpstr>
      <vt:lpstr>Introduction</vt:lpstr>
      <vt:lpstr>Definitions</vt:lpstr>
      <vt:lpstr>Motivation</vt:lpstr>
      <vt:lpstr>Motivation</vt:lpstr>
      <vt:lpstr>Related Works</vt:lpstr>
      <vt:lpstr>Methodology</vt:lpstr>
      <vt:lpstr>Results</vt:lpstr>
      <vt:lpstr>Results</vt:lpstr>
      <vt:lpstr>Results</vt:lpstr>
      <vt:lpstr>Discussion</vt:lpstr>
      <vt:lpstr>Future Work</vt:lpstr>
      <vt:lpstr>Conclusion</vt:lpstr>
      <vt:lpstr>Sources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Colter Snyder</dc:creator>
  <cp:lastModifiedBy>Colter Snyder</cp:lastModifiedBy>
  <cp:revision>19</cp:revision>
  <dcterms:created xsi:type="dcterms:W3CDTF">2023-11-29T02:22:22Z</dcterms:created>
  <dcterms:modified xsi:type="dcterms:W3CDTF">2023-12-05T18:25:27Z</dcterms:modified>
</cp:coreProperties>
</file>