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6" r:id="rId6"/>
    <p:sldId id="258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8D7B9-1A28-4EB7-8473-DC8682CF1131}" v="10" dt="2021-05-10T21:25:14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B28CC-E9CA-4F17-A754-70BC351B26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93291-6B75-4F75-A296-7651FDD47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linkedin.com/in/coltonflower/</a:t>
          </a:r>
        </a:p>
      </dgm:t>
    </dgm:pt>
    <dgm:pt modelId="{7396D2CA-6695-49C9-AD79-C6757AA9BAF7}" type="parTrans" cxnId="{381A9B1D-1B9C-46E3-BBD7-C06D058CBE92}">
      <dgm:prSet/>
      <dgm:spPr/>
      <dgm:t>
        <a:bodyPr/>
        <a:lstStyle/>
        <a:p>
          <a:endParaRPr lang="en-US"/>
        </a:p>
      </dgm:t>
    </dgm:pt>
    <dgm:pt modelId="{536E432D-D734-4F2F-AB43-BBFAC76BB1EE}" type="sibTrans" cxnId="{381A9B1D-1B9C-46E3-BBD7-C06D058CBE92}">
      <dgm:prSet/>
      <dgm:spPr/>
      <dgm:t>
        <a:bodyPr/>
        <a:lstStyle/>
        <a:p>
          <a:endParaRPr lang="en-US"/>
        </a:p>
      </dgm:t>
    </dgm:pt>
    <dgm:pt modelId="{69CF6AE6-63E7-4DEA-9A65-16D6BBC03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github.com/coltonflower/whatbeertobrew</a:t>
          </a:r>
        </a:p>
      </dgm:t>
    </dgm:pt>
    <dgm:pt modelId="{71CF1204-99EA-4862-8B7A-6ABC6745E2A9}" type="parTrans" cxnId="{AFA05C95-2241-4348-9DB4-C0E9E3321C7F}">
      <dgm:prSet/>
      <dgm:spPr/>
      <dgm:t>
        <a:bodyPr/>
        <a:lstStyle/>
        <a:p>
          <a:endParaRPr lang="en-US"/>
        </a:p>
      </dgm:t>
    </dgm:pt>
    <dgm:pt modelId="{140FE8EB-18EF-4889-9C96-0EEAD4D714FE}" type="sibTrans" cxnId="{AFA05C95-2241-4348-9DB4-C0E9E3321C7F}">
      <dgm:prSet/>
      <dgm:spPr/>
      <dgm:t>
        <a:bodyPr/>
        <a:lstStyle/>
        <a:p>
          <a:endParaRPr lang="en-US"/>
        </a:p>
      </dgm:t>
    </dgm:pt>
    <dgm:pt modelId="{B4316BAF-1FBD-4651-A90D-2648E9DDEFF3}" type="pres">
      <dgm:prSet presAssocID="{4EEB28CC-E9CA-4F17-A754-70BC351B2684}" presName="root" presStyleCnt="0">
        <dgm:presLayoutVars>
          <dgm:dir/>
          <dgm:resizeHandles val="exact"/>
        </dgm:presLayoutVars>
      </dgm:prSet>
      <dgm:spPr/>
    </dgm:pt>
    <dgm:pt modelId="{2C362439-4402-420F-BF29-BD2A1284698B}" type="pres">
      <dgm:prSet presAssocID="{C8B93291-6B75-4F75-A296-7651FDD47995}" presName="compNode" presStyleCnt="0"/>
      <dgm:spPr/>
    </dgm:pt>
    <dgm:pt modelId="{06823FC2-13CD-4987-930C-26E07A3A299F}" type="pres">
      <dgm:prSet presAssocID="{C8B93291-6B75-4F75-A296-7651FDD47995}" presName="bgRect" presStyleLbl="bgShp" presStyleIdx="0" presStyleCnt="2"/>
      <dgm:spPr/>
    </dgm:pt>
    <dgm:pt modelId="{1A6EA322-381F-4A41-A8CC-0511B32F8C7A}" type="pres">
      <dgm:prSet presAssocID="{C8B93291-6B75-4F75-A296-7651FDD479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B9261EE-58F5-4261-BD2B-8305E1DAF9A9}" type="pres">
      <dgm:prSet presAssocID="{C8B93291-6B75-4F75-A296-7651FDD47995}" presName="spaceRect" presStyleCnt="0"/>
      <dgm:spPr/>
    </dgm:pt>
    <dgm:pt modelId="{1D76628B-157F-44C9-8AB0-3FD7A6B70DAB}" type="pres">
      <dgm:prSet presAssocID="{C8B93291-6B75-4F75-A296-7651FDD47995}" presName="parTx" presStyleLbl="revTx" presStyleIdx="0" presStyleCnt="2">
        <dgm:presLayoutVars>
          <dgm:chMax val="0"/>
          <dgm:chPref val="0"/>
        </dgm:presLayoutVars>
      </dgm:prSet>
      <dgm:spPr/>
    </dgm:pt>
    <dgm:pt modelId="{DC02C250-11E2-42BB-8666-5CFC72B1FF25}" type="pres">
      <dgm:prSet presAssocID="{536E432D-D734-4F2F-AB43-BBFAC76BB1EE}" presName="sibTrans" presStyleCnt="0"/>
      <dgm:spPr/>
    </dgm:pt>
    <dgm:pt modelId="{8A9D3B24-AD35-45B4-B1CC-5E8B146A30DF}" type="pres">
      <dgm:prSet presAssocID="{69CF6AE6-63E7-4DEA-9A65-16D6BBC03C9A}" presName="compNode" presStyleCnt="0"/>
      <dgm:spPr/>
    </dgm:pt>
    <dgm:pt modelId="{379D0A1E-4F45-4CE0-B50B-D493EE6D07DE}" type="pres">
      <dgm:prSet presAssocID="{69CF6AE6-63E7-4DEA-9A65-16D6BBC03C9A}" presName="bgRect" presStyleLbl="bgShp" presStyleIdx="1" presStyleCnt="2"/>
      <dgm:spPr/>
    </dgm:pt>
    <dgm:pt modelId="{D9E58A2E-C9C3-4F38-BDC4-C1AF7D16BC34}" type="pres">
      <dgm:prSet presAssocID="{69CF6AE6-63E7-4DEA-9A65-16D6BBC03C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F975814-E065-4999-B9DA-0F8FAAEDAC6F}" type="pres">
      <dgm:prSet presAssocID="{69CF6AE6-63E7-4DEA-9A65-16D6BBC03C9A}" presName="spaceRect" presStyleCnt="0"/>
      <dgm:spPr/>
    </dgm:pt>
    <dgm:pt modelId="{2E2B62BD-C259-43A6-AB05-195457E59971}" type="pres">
      <dgm:prSet presAssocID="{69CF6AE6-63E7-4DEA-9A65-16D6BBC03C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8B2201-2556-4C77-88EB-162DA6E5BDDE}" type="presOf" srcId="{4EEB28CC-E9CA-4F17-A754-70BC351B2684}" destId="{B4316BAF-1FBD-4651-A90D-2648E9DDEFF3}" srcOrd="0" destOrd="0" presId="urn:microsoft.com/office/officeart/2018/2/layout/IconVerticalSolidList"/>
    <dgm:cxn modelId="{381A9B1D-1B9C-46E3-BBD7-C06D058CBE92}" srcId="{4EEB28CC-E9CA-4F17-A754-70BC351B2684}" destId="{C8B93291-6B75-4F75-A296-7651FDD47995}" srcOrd="0" destOrd="0" parTransId="{7396D2CA-6695-49C9-AD79-C6757AA9BAF7}" sibTransId="{536E432D-D734-4F2F-AB43-BBFAC76BB1EE}"/>
    <dgm:cxn modelId="{FC7E4228-39A8-41E4-91A9-2174245760FC}" type="presOf" srcId="{69CF6AE6-63E7-4DEA-9A65-16D6BBC03C9A}" destId="{2E2B62BD-C259-43A6-AB05-195457E59971}" srcOrd="0" destOrd="0" presId="urn:microsoft.com/office/officeart/2018/2/layout/IconVerticalSolidList"/>
    <dgm:cxn modelId="{70DEBD29-F3AB-4B58-87CF-DFE1981DE95E}" type="presOf" srcId="{C8B93291-6B75-4F75-A296-7651FDD47995}" destId="{1D76628B-157F-44C9-8AB0-3FD7A6B70DAB}" srcOrd="0" destOrd="0" presId="urn:microsoft.com/office/officeart/2018/2/layout/IconVerticalSolidList"/>
    <dgm:cxn modelId="{AFA05C95-2241-4348-9DB4-C0E9E3321C7F}" srcId="{4EEB28CC-E9CA-4F17-A754-70BC351B2684}" destId="{69CF6AE6-63E7-4DEA-9A65-16D6BBC03C9A}" srcOrd="1" destOrd="0" parTransId="{71CF1204-99EA-4862-8B7A-6ABC6745E2A9}" sibTransId="{140FE8EB-18EF-4889-9C96-0EEAD4D714FE}"/>
    <dgm:cxn modelId="{2D89020E-41AB-4A06-9C92-58F7841D000A}" type="presParOf" srcId="{B4316BAF-1FBD-4651-A90D-2648E9DDEFF3}" destId="{2C362439-4402-420F-BF29-BD2A1284698B}" srcOrd="0" destOrd="0" presId="urn:microsoft.com/office/officeart/2018/2/layout/IconVerticalSolidList"/>
    <dgm:cxn modelId="{E04984F5-198D-4A57-809C-F2B4AE6DC1F5}" type="presParOf" srcId="{2C362439-4402-420F-BF29-BD2A1284698B}" destId="{06823FC2-13CD-4987-930C-26E07A3A299F}" srcOrd="0" destOrd="0" presId="urn:microsoft.com/office/officeart/2018/2/layout/IconVerticalSolidList"/>
    <dgm:cxn modelId="{3DF62FA4-2C88-4FC7-81CD-AF2A1B871DA5}" type="presParOf" srcId="{2C362439-4402-420F-BF29-BD2A1284698B}" destId="{1A6EA322-381F-4A41-A8CC-0511B32F8C7A}" srcOrd="1" destOrd="0" presId="urn:microsoft.com/office/officeart/2018/2/layout/IconVerticalSolidList"/>
    <dgm:cxn modelId="{74122020-69E8-4F30-A2CE-94AAB23EB7ED}" type="presParOf" srcId="{2C362439-4402-420F-BF29-BD2A1284698B}" destId="{5B9261EE-58F5-4261-BD2B-8305E1DAF9A9}" srcOrd="2" destOrd="0" presId="urn:microsoft.com/office/officeart/2018/2/layout/IconVerticalSolidList"/>
    <dgm:cxn modelId="{139B37E2-458B-45E6-BC70-1AB7E7730273}" type="presParOf" srcId="{2C362439-4402-420F-BF29-BD2A1284698B}" destId="{1D76628B-157F-44C9-8AB0-3FD7A6B70DAB}" srcOrd="3" destOrd="0" presId="urn:microsoft.com/office/officeart/2018/2/layout/IconVerticalSolidList"/>
    <dgm:cxn modelId="{3B41DD03-6AEC-45BC-8F18-CD5697A96413}" type="presParOf" srcId="{B4316BAF-1FBD-4651-A90D-2648E9DDEFF3}" destId="{DC02C250-11E2-42BB-8666-5CFC72B1FF25}" srcOrd="1" destOrd="0" presId="urn:microsoft.com/office/officeart/2018/2/layout/IconVerticalSolidList"/>
    <dgm:cxn modelId="{44FE6D84-F327-4353-98CA-F7B07A041D68}" type="presParOf" srcId="{B4316BAF-1FBD-4651-A90D-2648E9DDEFF3}" destId="{8A9D3B24-AD35-45B4-B1CC-5E8B146A30DF}" srcOrd="2" destOrd="0" presId="urn:microsoft.com/office/officeart/2018/2/layout/IconVerticalSolidList"/>
    <dgm:cxn modelId="{060A4121-7D7F-42B7-B71B-AFA37DA437CB}" type="presParOf" srcId="{8A9D3B24-AD35-45B4-B1CC-5E8B146A30DF}" destId="{379D0A1E-4F45-4CE0-B50B-D493EE6D07DE}" srcOrd="0" destOrd="0" presId="urn:microsoft.com/office/officeart/2018/2/layout/IconVerticalSolidList"/>
    <dgm:cxn modelId="{00DE667A-7942-466F-8770-2A1B0FBE6A9D}" type="presParOf" srcId="{8A9D3B24-AD35-45B4-B1CC-5E8B146A30DF}" destId="{D9E58A2E-C9C3-4F38-BDC4-C1AF7D16BC34}" srcOrd="1" destOrd="0" presId="urn:microsoft.com/office/officeart/2018/2/layout/IconVerticalSolidList"/>
    <dgm:cxn modelId="{85995D32-C661-4462-8A94-5D55CA409AFC}" type="presParOf" srcId="{8A9D3B24-AD35-45B4-B1CC-5E8B146A30DF}" destId="{BF975814-E065-4999-B9DA-0F8FAAEDAC6F}" srcOrd="2" destOrd="0" presId="urn:microsoft.com/office/officeart/2018/2/layout/IconVerticalSolidList"/>
    <dgm:cxn modelId="{355A1FD9-814F-4030-8864-722E158138E1}" type="presParOf" srcId="{8A9D3B24-AD35-45B4-B1CC-5E8B146A30DF}" destId="{2E2B62BD-C259-43A6-AB05-195457E599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23FC2-13CD-4987-930C-26E07A3A299F}">
      <dsp:nvSpPr>
        <dsp:cNvPr id="0" name=""/>
        <dsp:cNvSpPr/>
      </dsp:nvSpPr>
      <dsp:spPr>
        <a:xfrm>
          <a:off x="0" y="658253"/>
          <a:ext cx="10058399" cy="1215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EA322-381F-4A41-A8CC-0511B32F8C7A}">
      <dsp:nvSpPr>
        <dsp:cNvPr id="0" name=""/>
        <dsp:cNvSpPr/>
      </dsp:nvSpPr>
      <dsp:spPr>
        <a:xfrm>
          <a:off x="367609" y="931682"/>
          <a:ext cx="668380" cy="668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6628B-157F-44C9-8AB0-3FD7A6B70DAB}">
      <dsp:nvSpPr>
        <dsp:cNvPr id="0" name=""/>
        <dsp:cNvSpPr/>
      </dsp:nvSpPr>
      <dsp:spPr>
        <a:xfrm>
          <a:off x="1403599" y="658253"/>
          <a:ext cx="8654800" cy="121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3" tIns="128613" rIns="128613" bIns="1286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linkedin.com/in/coltonflower/</a:t>
          </a:r>
        </a:p>
      </dsp:txBody>
      <dsp:txXfrm>
        <a:off x="1403599" y="658253"/>
        <a:ext cx="8654800" cy="1215237"/>
      </dsp:txXfrm>
    </dsp:sp>
    <dsp:sp modelId="{379D0A1E-4F45-4CE0-B50B-D493EE6D07DE}">
      <dsp:nvSpPr>
        <dsp:cNvPr id="0" name=""/>
        <dsp:cNvSpPr/>
      </dsp:nvSpPr>
      <dsp:spPr>
        <a:xfrm>
          <a:off x="0" y="2177300"/>
          <a:ext cx="10058399" cy="1215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58A2E-C9C3-4F38-BDC4-C1AF7D16BC34}">
      <dsp:nvSpPr>
        <dsp:cNvPr id="0" name=""/>
        <dsp:cNvSpPr/>
      </dsp:nvSpPr>
      <dsp:spPr>
        <a:xfrm>
          <a:off x="367609" y="2450729"/>
          <a:ext cx="668380" cy="668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62BD-C259-43A6-AB05-195457E59971}">
      <dsp:nvSpPr>
        <dsp:cNvPr id="0" name=""/>
        <dsp:cNvSpPr/>
      </dsp:nvSpPr>
      <dsp:spPr>
        <a:xfrm>
          <a:off x="1403599" y="2177300"/>
          <a:ext cx="8654800" cy="121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3" tIns="128613" rIns="128613" bIns="1286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github.com/coltonflower/whatbeertobrew</a:t>
          </a:r>
        </a:p>
      </dsp:txBody>
      <dsp:txXfrm>
        <a:off x="1403599" y="2177300"/>
        <a:ext cx="8654800" cy="1215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C0F2-F983-47AB-8657-14DCBC57BB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95833-081A-420B-8C7E-A2790B64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</a:t>
            </a:r>
          </a:p>
          <a:p>
            <a:endParaRPr lang="en-US" dirty="0"/>
          </a:p>
          <a:p>
            <a:r>
              <a:rPr lang="en-US" dirty="0"/>
              <a:t>Prior to joining </a:t>
            </a:r>
            <a:r>
              <a:rPr lang="en-US" dirty="0" err="1"/>
              <a:t>brainstation</a:t>
            </a:r>
            <a:r>
              <a:rPr lang="en-US" dirty="0"/>
              <a:t> I work in public policy and investment banking</a:t>
            </a:r>
          </a:p>
          <a:p>
            <a:endParaRPr lang="en-US" dirty="0"/>
          </a:p>
          <a:p>
            <a:r>
              <a:rPr lang="en-US" dirty="0"/>
              <a:t>For my project I chose to look at craft beer to see what insights I could find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95833-081A-420B-8C7E-A2790B643C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7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2019 there was nearly 6000 breweries in the US so I wanted to see what type of beer a brewery could produce that drinkers would enjoy.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95833-081A-420B-8C7E-A2790B643C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95833-081A-420B-8C7E-A2790B643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95833-081A-420B-8C7E-A2790B643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3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82A90A0-CCE8-45B8-A9C5-5A6734C42CC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A36899-48DD-4202-AEE5-35209F8D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DE2B1-EBA2-4F9C-90AB-462B4F10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8896" y="2061728"/>
            <a:ext cx="2942706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 Colton Flower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D7419C-C781-4A6C-AB26-57B6C560B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What is The Best Brew?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FF64AD8-3567-4738-AA48-82F20902F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4493" y="2829615"/>
            <a:ext cx="1197421" cy="1192762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E00E782-839B-4FA3-A20A-BF0C3DE75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49" y="4701022"/>
            <a:ext cx="1754383" cy="1175657"/>
          </a:xfrm>
          <a:prstGeom prst="rect">
            <a:avLst/>
          </a:prstGeom>
        </p:spPr>
      </p:pic>
      <p:pic>
        <p:nvPicPr>
          <p:cNvPr id="22" name="Picture 2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F5986A37-8053-420F-8309-4F99750D0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352" y="366526"/>
            <a:ext cx="3570395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5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E4F2-616C-4352-99A9-7449B2E9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99D8-F6FD-46E5-AEFC-11282976C9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Taste</a:t>
            </a:r>
          </a:p>
          <a:p>
            <a:r>
              <a:rPr lang="en-US" sz="1800" dirty="0"/>
              <a:t>ABV</a:t>
            </a:r>
          </a:p>
          <a:p>
            <a:r>
              <a:rPr lang="en-US" sz="1800" dirty="0"/>
              <a:t>Palate</a:t>
            </a:r>
          </a:p>
          <a:p>
            <a:r>
              <a:rPr lang="en-US" sz="1800" dirty="0"/>
              <a:t>Appearance/Aroma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9AFC4-54C9-4447-86D2-54A6E9D0D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Styles:</a:t>
            </a:r>
          </a:p>
          <a:p>
            <a:pPr lvl="1"/>
            <a:r>
              <a:rPr lang="en-US" sz="1600" dirty="0"/>
              <a:t>American Porter</a:t>
            </a:r>
          </a:p>
          <a:p>
            <a:pPr lvl="1"/>
            <a:r>
              <a:rPr lang="en-US" sz="1600" dirty="0"/>
              <a:t>American Pale Ale</a:t>
            </a:r>
          </a:p>
          <a:p>
            <a:pPr lvl="1"/>
            <a:r>
              <a:rPr lang="en-US" sz="1600" dirty="0"/>
              <a:t>American Strong Ale</a:t>
            </a:r>
          </a:p>
          <a:p>
            <a:pPr lvl="1"/>
            <a:r>
              <a:rPr lang="en-US" sz="1600" dirty="0"/>
              <a:t>American Pale Wheat Ale</a:t>
            </a:r>
          </a:p>
          <a:p>
            <a:pPr lvl="1"/>
            <a:r>
              <a:rPr lang="en-US" sz="1600" dirty="0"/>
              <a:t>Scotch Ale/Wee Heavy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42A-47B4-441A-9296-448F2C15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F99EED-0EF0-443B-888C-1927A07CE0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5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2CC9C-C0D7-4ABD-B592-945039E5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2E86-9DA7-464A-A0BB-CCDC2DA7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What characteristics are vital to brewing a good craft beer?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2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F16F-E168-42F7-AA08-1FBAA0FC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2E11-DC0C-4395-B184-72364DA0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Beertadvocate.com</a:t>
            </a:r>
          </a:p>
          <a:p>
            <a:r>
              <a:rPr lang="en-US" dirty="0"/>
              <a:t>1.5 million individual reviews </a:t>
            </a:r>
          </a:p>
          <a:p>
            <a:r>
              <a:rPr lang="en-US" dirty="0"/>
              <a:t>66,055 beers</a:t>
            </a:r>
          </a:p>
          <a:p>
            <a:r>
              <a:rPr lang="en-US" dirty="0"/>
              <a:t>33,387 users</a:t>
            </a:r>
          </a:p>
          <a:p>
            <a:r>
              <a:rPr lang="en-US" dirty="0"/>
              <a:t>104 styles of beer</a:t>
            </a:r>
          </a:p>
          <a:p>
            <a:r>
              <a:rPr lang="en-US" dirty="0"/>
              <a:t>5,840 breweries</a:t>
            </a:r>
          </a:p>
          <a:p>
            <a:r>
              <a:rPr lang="en-US" dirty="0"/>
              <a:t>5 ratings</a:t>
            </a:r>
          </a:p>
          <a:p>
            <a:pPr lvl="1"/>
            <a:r>
              <a:rPr lang="en-US" dirty="0"/>
              <a:t>Overall</a:t>
            </a:r>
          </a:p>
          <a:p>
            <a:pPr lvl="1"/>
            <a:r>
              <a:rPr lang="en-US" dirty="0"/>
              <a:t>Taste</a:t>
            </a:r>
          </a:p>
          <a:p>
            <a:pPr lvl="1"/>
            <a:r>
              <a:rPr lang="en-US" dirty="0"/>
              <a:t>Aroma</a:t>
            </a:r>
          </a:p>
          <a:p>
            <a:pPr lvl="1"/>
            <a:r>
              <a:rPr lang="en-US" dirty="0"/>
              <a:t>Appearance</a:t>
            </a:r>
          </a:p>
          <a:p>
            <a:pPr lvl="1"/>
            <a:r>
              <a:rPr lang="en-US" dirty="0"/>
              <a:t>Palate</a:t>
            </a:r>
          </a:p>
        </p:txBody>
      </p:sp>
      <p:pic>
        <p:nvPicPr>
          <p:cNvPr id="5" name="Graphic 4" descr="Beer with solid fill">
            <a:extLst>
              <a:ext uri="{FF2B5EF4-FFF2-40B4-BE49-F238E27FC236}">
                <a16:creationId xmlns:a16="http://schemas.microsoft.com/office/drawing/2014/main" id="{D0441A54-4A45-4B7A-8E63-32BB5D38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724" y="1668780"/>
            <a:ext cx="352044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61872-8E58-42C9-98B3-516FF476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272C-AA34-451D-B6AC-D6820249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/>
              <a:t>Drinking beer is a favorable thing</a:t>
            </a:r>
          </a:p>
          <a:p>
            <a:r>
              <a:rPr lang="en-US"/>
              <a:t>Over half of the ratings are a 4 or greater. </a:t>
            </a:r>
          </a:p>
          <a:p>
            <a:r>
              <a:rPr lang="en-US"/>
              <a:t>All rating distributions follow this pattern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C9AB7-1322-46CF-901A-6BCE21220E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214"/>
          <a:stretch/>
        </p:blipFill>
        <p:spPr>
          <a:xfrm>
            <a:off x="304800" y="2404262"/>
            <a:ext cx="5791200" cy="38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A5D4-601A-41C0-962A-512E74CD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3902F-4F66-422A-8AB7-DFE7909B2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07" y="2093976"/>
            <a:ext cx="11165586" cy="3339042"/>
          </a:xfrm>
        </p:spPr>
      </p:pic>
    </p:spTree>
    <p:extLst>
      <p:ext uri="{BB962C8B-B14F-4D97-AF65-F5344CB8AC3E}">
        <p14:creationId xmlns:p14="http://schemas.microsoft.com/office/powerpoint/2010/main" val="238789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0B98-45F3-4AC8-A575-C724926B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0BEF70-E411-4883-81EC-072DF2CFF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b="7035"/>
          <a:stretch/>
        </p:blipFill>
        <p:spPr>
          <a:xfrm>
            <a:off x="1004711" y="1033551"/>
            <a:ext cx="6511557" cy="447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A7FB3-1F99-464F-A685-39B7FEFCE7CE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ABV broken down by level.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1 &lt;5%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2 = 5%-6.8%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3 &gt;6.9%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Beers with higher alcohol by volume receive more favorable ratings.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423684-BABD-4D13-A5BD-62A954FB0D99}"/>
              </a:ext>
            </a:extLst>
          </p:cNvPr>
          <p:cNvSpPr txBox="1"/>
          <p:nvPr/>
        </p:nvSpPr>
        <p:spPr>
          <a:xfrm>
            <a:off x="2856089" y="5455117"/>
            <a:ext cx="323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Alcohol by Volume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1F891-7D6E-41A4-AAD3-75991A4DE8ED}"/>
              </a:ext>
            </a:extLst>
          </p:cNvPr>
          <p:cNvSpPr txBox="1"/>
          <p:nvPr/>
        </p:nvSpPr>
        <p:spPr>
          <a:xfrm rot="16200000">
            <a:off x="12889" y="2613265"/>
            <a:ext cx="16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</a:t>
            </a:r>
          </a:p>
        </p:txBody>
      </p:sp>
    </p:spTree>
    <p:extLst>
      <p:ext uri="{BB962C8B-B14F-4D97-AF65-F5344CB8AC3E}">
        <p14:creationId xmlns:p14="http://schemas.microsoft.com/office/powerpoint/2010/main" val="12950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7A959-1327-42DC-B45F-8C4A38C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Exploratory Data Analysis</a:t>
            </a:r>
            <a:endParaRPr lang="en-US" sz="3200" dirty="0"/>
          </a:p>
        </p:txBody>
      </p:sp>
      <p:pic>
        <p:nvPicPr>
          <p:cNvPr id="5" name="Content Placeholder 4" descr="Square&#10;&#10;Description automatically generated">
            <a:extLst>
              <a:ext uri="{FF2B5EF4-FFF2-40B4-BE49-F238E27FC236}">
                <a16:creationId xmlns:a16="http://schemas.microsoft.com/office/drawing/2014/main" id="{18AE0CF0-4C89-4697-A262-43DBE3B95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9" y="907752"/>
            <a:ext cx="6882269" cy="53511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0A0C4-598B-4079-9512-D61D4049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Palate and Taste strongly correlate with Overall Rating</a:t>
            </a:r>
          </a:p>
          <a:p>
            <a:endParaRPr lang="en-US" sz="1600"/>
          </a:p>
          <a:p>
            <a:r>
              <a:rPr lang="en-US" sz="1600"/>
              <a:t>Alcohol by volume weak correlation</a:t>
            </a:r>
          </a:p>
          <a:p>
            <a:endParaRPr lang="en-US" sz="1600"/>
          </a:p>
          <a:p>
            <a:endParaRPr lang="en-US" sz="1600"/>
          </a:p>
          <a:p>
            <a:endParaRPr lang="en-US" sz="1600" dirty="0"/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92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2E1C-8A00-4541-AF8E-C6C821D2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2096-80AC-4CC1-B07F-7F988866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Style</a:t>
            </a:r>
          </a:p>
          <a:p>
            <a:pPr lvl="1"/>
            <a:r>
              <a:rPr lang="en-US" dirty="0"/>
              <a:t>Label &amp; One Hot Encoding</a:t>
            </a:r>
          </a:p>
          <a:p>
            <a:pPr lvl="1"/>
            <a:endParaRPr lang="en-US" dirty="0"/>
          </a:p>
          <a:p>
            <a:r>
              <a:rPr lang="en-US" dirty="0"/>
              <a:t>Overall Rating-</a:t>
            </a:r>
            <a:r>
              <a:rPr lang="en-US" dirty="0" err="1"/>
              <a:t>Catagorical</a:t>
            </a:r>
            <a:endParaRPr lang="en-US" dirty="0"/>
          </a:p>
          <a:p>
            <a:pPr lvl="1"/>
            <a:r>
              <a:rPr lang="en-US" dirty="0"/>
              <a:t>Good = 4 or higher </a:t>
            </a:r>
          </a:p>
          <a:p>
            <a:pPr lvl="1"/>
            <a:r>
              <a:rPr lang="en-US" dirty="0"/>
              <a:t>Bad = 3.5 or lower</a:t>
            </a:r>
          </a:p>
        </p:txBody>
      </p:sp>
      <p:pic>
        <p:nvPicPr>
          <p:cNvPr id="5" name="Graphic 4" descr="Table with solid fill">
            <a:extLst>
              <a:ext uri="{FF2B5EF4-FFF2-40B4-BE49-F238E27FC236}">
                <a16:creationId xmlns:a16="http://schemas.microsoft.com/office/drawing/2014/main" id="{2981EA1A-6493-44EC-9D8E-2EBCDB501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586" y="2203368"/>
            <a:ext cx="2921788" cy="29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1DF8-A9ED-4F3F-89C3-DABD4E6E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9105-2F4D-4FE2-A7CF-4A6A5F3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0846"/>
            <a:ext cx="10058400" cy="4050792"/>
          </a:xfrm>
        </p:spPr>
        <p:txBody>
          <a:bodyPr/>
          <a:lstStyle/>
          <a:p>
            <a:r>
              <a:rPr lang="en-US" dirty="0"/>
              <a:t>Regression Vs Classification</a:t>
            </a:r>
          </a:p>
          <a:p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Score</a:t>
            </a:r>
          </a:p>
          <a:p>
            <a:pPr lvl="2"/>
            <a:r>
              <a:rPr lang="en-US" dirty="0"/>
              <a:t>Avg tree: 43%</a:t>
            </a:r>
          </a:p>
          <a:p>
            <a:pPr lvl="2"/>
            <a:r>
              <a:rPr lang="en-US" dirty="0"/>
              <a:t>Random Forest: 63%</a:t>
            </a:r>
          </a:p>
          <a:p>
            <a:r>
              <a:rPr lang="en-US" dirty="0"/>
              <a:t>Random Forest Classification</a:t>
            </a:r>
          </a:p>
          <a:p>
            <a:pPr lvl="1"/>
            <a:r>
              <a:rPr lang="en-US" dirty="0"/>
              <a:t>Score</a:t>
            </a:r>
          </a:p>
          <a:p>
            <a:pPr lvl="2"/>
            <a:r>
              <a:rPr lang="en-US" dirty="0"/>
              <a:t>Avg Tree: 78%</a:t>
            </a:r>
          </a:p>
          <a:p>
            <a:pPr lvl="2"/>
            <a:r>
              <a:rPr lang="en-US" dirty="0"/>
              <a:t>Random Forest: 82%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3F9DDFAE-F3B3-4B79-8741-79E4F2AD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612" y="1010723"/>
            <a:ext cx="3114898" cy="311489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19C5E6-B1BE-49E8-A313-ECB5ED89A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98315"/>
              </p:ext>
            </p:extLst>
          </p:nvPr>
        </p:nvGraphicFramePr>
        <p:xfrm>
          <a:off x="2119745" y="5293557"/>
          <a:ext cx="795250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13233416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22770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3477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735150"/>
                    </a:ext>
                  </a:extLst>
                </a:gridCol>
              </a:tblGrid>
              <a:tr h="182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7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3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5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1431</TotalTime>
  <Words>311</Words>
  <Application>Microsoft Office PowerPoint</Application>
  <PresentationFormat>Widescreen</PresentationFormat>
  <Paragraphs>94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What is The Best Brew?</vt:lpstr>
      <vt:lpstr>The question?</vt:lpstr>
      <vt:lpstr>The Data</vt:lpstr>
      <vt:lpstr>Exploratory Data Analysis</vt:lpstr>
      <vt:lpstr>Exploratory Data Analysis</vt:lpstr>
      <vt:lpstr>Exploratory Data Analysis</vt:lpstr>
      <vt:lpstr>Exploratory Data Analysis</vt:lpstr>
      <vt:lpstr>Feature Engineering </vt:lpstr>
      <vt:lpstr>Modeling</vt:lpstr>
      <vt:lpstr>Feature Importance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Best Brew?</dc:title>
  <dc:creator>Colton Flower</dc:creator>
  <cp:lastModifiedBy>Colton Flower</cp:lastModifiedBy>
  <cp:revision>6</cp:revision>
  <dcterms:created xsi:type="dcterms:W3CDTF">2021-05-10T05:40:19Z</dcterms:created>
  <dcterms:modified xsi:type="dcterms:W3CDTF">2021-05-13T20:12:37Z</dcterms:modified>
</cp:coreProperties>
</file>