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7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07" r:id="rId4"/>
    <p:sldId id="472" r:id="rId5"/>
    <p:sldId id="340" r:id="rId6"/>
    <p:sldId id="467" r:id="rId7"/>
    <p:sldId id="341" r:id="rId8"/>
    <p:sldId id="269" r:id="rId9"/>
    <p:sldId id="271" r:id="rId10"/>
    <p:sldId id="468" r:id="rId11"/>
    <p:sldId id="464" r:id="rId12"/>
    <p:sldId id="469" r:id="rId13"/>
    <p:sldId id="470" r:id="rId14"/>
    <p:sldId id="465" r:id="rId15"/>
    <p:sldId id="343" r:id="rId16"/>
    <p:sldId id="463" r:id="rId17"/>
    <p:sldId id="471" r:id="rId18"/>
    <p:sldId id="304" r:id="rId19"/>
    <p:sldId id="301" r:id="rId20"/>
    <p:sldId id="411" r:id="rId21"/>
    <p:sldId id="374" r:id="rId22"/>
    <p:sldId id="447" r:id="rId23"/>
    <p:sldId id="436" r:id="rId24"/>
    <p:sldId id="437" r:id="rId25"/>
    <p:sldId id="438" r:id="rId26"/>
    <p:sldId id="439" r:id="rId27"/>
    <p:sldId id="428" r:id="rId28"/>
    <p:sldId id="429" r:id="rId29"/>
    <p:sldId id="396" r:id="rId30"/>
    <p:sldId id="41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13"/>
    <p:restoredTop sz="95018"/>
  </p:normalViewPr>
  <p:slideViewPr>
    <p:cSldViewPr snapToGrid="0" snapToObjects="1">
      <p:cViewPr varScale="1">
        <p:scale>
          <a:sx n="112" d="100"/>
          <a:sy n="112" d="100"/>
        </p:scale>
        <p:origin x="2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13:12:39.6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1531 24575,'19'-13'0,"6"-4"0,16-11 0,5-4 0,11-8 0,5-5 0,0-2 0,7-4 0,-4 4 0,2 1 0,-1 4 0,-6 4 0,2-2 0,0-2 0,8-7 0,3-2 0,-9 6 0,-4 4 0,-7 5 0,0-1 0,2-2 0,-9 7 0,-8 8 0,-9 6 0,-4 1 0,8-5 0,12-7 0,8-2 0,0 1 0,-10 5 0,-12 7 0,-2 0 0,4-2 0,4-3 0,1-2 0,-3 0 0,-1 2 0,1 1 0,-3 2 0,-2 1 0,-2-2 0,2 1 0,-1 1 0,-2 2 0,-6 6 0,-3 1 0,6-3 0,7-3 0,2 0 0,-3 1 0,-6 5 0,-4 1 0,-2 0 0,-5 2 0,0 1 0,3-1 0,5-3 0,-1 0 0,-5 2 0,-7 4 0,-4 3 0,3-2 0,-1 0 0,8-2 0,0-1 0,-4 2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0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24575,'1'7'0,"0"5"0,-2 9 0,0 5 0,0 7 0,0 5 0,-2 4 0,-2 12 0,-1 3 0,2-4 0,2-7 0,1-14 0,0-10 0,1-9 0,-2-7 0,1-5 0,1 4 0,-1-4 0,1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0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76 24575,'-5'18'0,"1"2"0,-1 4 0,2-3 0,1-5 0,1-4 0,0-5 0,2-1 0,4 1 0,7-1 0,10 0 0,4-2 0,1-3 0,-2-3 0,-5-2 0,4-3 0,1-3 0,-3-4 0,-2-4 0,-7 0 0,-3 0 0,-4 1 0,-3 2 0,-3 1 0,0 5 0,-4-1 0,-3 1 0,-4-6 0,-1-1 0,1 4 0,1 3 0,0 5 0,-1 2 0,-3 1 0,5 1 0,-4 1 0,6 2 0,-4 1 0,-3 1 0,-3 0 0,1 0 0,2 2 0,4 0 0,2 2 0,2 0 0,0-1 0,3 0 0,1-4 0,2-1 0,3 0 0,6 1 0,6 0 0,-4 0 0,-1-1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0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24575,'-12'1'0,"-2"1"0,-6 1 0,8 0 0,-5 0 0,8-2 0,0 0 0,2-1 0,3 2 0,2 3 0,1-1 0,0 3 0,2 0 0,0 4 0,1 1 0,2 2 0,0 2 0,2 1 0,-1 3 0,-2-6 0,-1 1 0,-2 1 0,0 8 0,-1 7 0,0-4 0,0-8 0,-1-8 0,-1-7 0,-2-1 0,-3 2 0,-5 2 0,-3 0 0,2-2 0,2-1 0,6-3 0,3 1 0,2-2 0,-1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08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24575,'12'-1'0,"0"0"0,3 0 0,11 4 0,17 3 0,7 1 0,-8 0 0,-16-3 0,-17-1 0,-8 0 0,0 2 0,0 0 0,-1 2 0,-2 5 0,-1 6 0,-1 8 0,-2 4 0,-1-2 0,0-7 0,0-7 0,0-6 0,0 0 0,-1 2 0,-1 1 0,2-1 0,3-4 0,1-2 0,2-3 0,-3 0 0,-11 0 0,8-1 0,-5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0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24575,'-4'12'0,"0"12"0,0 8 0,0 12 0,-1 10 0,0 4 0,-2 18 0,-2 11 0,-1-7 0,1-19 0,4-28 0,3-22 0,2-8 0,-1-3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1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24575,'0'20'0,"0"3"0,0 11 0,0 23 0,0 18 0,0 12 0,0-1 0,0-16 0,1-17 0,0-14 0,0-21 0,0-9 0,-1-12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1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24575,'-9'10'0,"-2"6"0,0 0 0,-1 1 0,2-6 0,1-4 0,-2 0 0,-4 5 0,-4 4 0,8-5 0,9-2 0,4-10 0,5-2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1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24575,'-5'11'0,"-12"9"0,6-8 0,-14 18 0,17-21 0,-11 15 0,4-8 0,-2 4 0,4-4 0,6-8 0,5-5 0,2-2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24575,'3'17'0,"0"4"0,-2 10 0,0 13 0,-1 11 0,0 7 0,0-1 0,0-12 0,0-19 0,-1-14 0,0-11 0,1-5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24575,'-13'15'0,"-1"-1"0,-4 6 0,4-2 0,5-3 0,3-3 0,4-2 0,1 2 0,0 4 0,2-2 0,0-3 0,2-5 0,3-4 0,3-2 0,4 0 0,0-1 0,1-1 0,1-3 0,0-2 0,0-4 0,-1-1 0,-4 0 0,-4 1 0,-3 3 0,-1 0 0,-1 0 0,0 2 0,-1-2 0,0 3 0,0 3 0,0 5 0,-1 9 0,0 8 0,1 7 0,-1 6 0,2 3 0,1 0 0,0-5 0,0-5 0,-1-6 0,0-5 0,0-7 0,0-2 0,-1-3 0,0 3 0,0-3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13:12:47.6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24575,'26'2'0,"11"1"0,30 3 0,19 5 0,-33-4 0,2 1 0,8 1 0,1 1 0,0-1 0,1-1 0,1 0 0,0 0 0,-5-2 0,-1-1 0,-8-1 0,-2 0 0,39 3 0,-10 2 0,8 9 0,-35-5 0,2 1 0,7 3 0,1 0 0,-2 0 0,-1 0 0,-6-4 0,-1 0 0,0-2 0,-1 0 0,-1-1 0,0-1 0,48 10 0,-20 0 0,-22-2 0,-2 3 0,18 4 0,13 0 0,-6-6 0,-15-4 0,-15-2 0,4 0 0,15 3 0,5-1 0,-13-5 0,-18-2 0,-7 3 0,16 7 0,23 6 0,10-1 0,-12-7 0,-25-7 0,-18-1 0,-2 2 0,14 3 0,5-1 0,-1-3 0,-3-2 0,-9-1 0,3 1 0,2 1 0,-1-2 0,-6-2 0,-6 1 0,-5 0 0,-5-1 0,-3 0 0,-5-2 0,0 0 0,3 1 0,-5 0 0,-3 0 0,-6-2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24575,'0'13'0,"-1"8"0,0 3 0,0 5 0,-1-2 0,1-4 0,0 0 0,1-2 0,-2 3 0,1 0 0,-1-3 0,1-9 0,0-5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1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24575,'0'17'0,"0"-6"0,0 15 0,0 4 0,0 19 0,-1 11 0,0 4 0,0-10 0,0-16 0,0-16 0,1-15 0,1-7 0,0 0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1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30 24575,'-7'16'0,"-3"7"0,4 5 0,1 4 0,1-4 0,4-9 0,0-8 0,1-5 0,3-5 0,4-4 0,3-4 0,2-5 0,1-4 0,-1 0 0,-2 2 0,-3 1 0,-4 2 0,-1-1 0,0 1 0,-2-3 0,1-4 0,-1 1 0,-1 2 0,0 5 0,0 7 0,-4 1 0,-2 3 0,0 1 0,2-1 0,3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1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24575,'0'14'0,"0"17"0,0-15 0,-1 24 0,-1-9 0,-1 11 0,1 2 0,1-4 0,1-7 0,0-9 0,0-11 0,-1-7 0,0-6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2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24575,'0'7'0,"0"3"0,0 12 0,0 11 0,0 12 0,0 4 0,-1-6 0,0-9 0,0-16 0,0-8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2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24575,'4'19'0,"-1"3"0,-2-1 0,0 13 0,0 7 0,1 0 0,-1-7 0,0-15 0,0-11 0,-1-2 0,1-5 0,-1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2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24575,'0'10'0,"0"1"0,0 0 0,-1 1 0,-1 3 0,1 3 0,-1 6 0,1 0 0,1-6 0,-1-7 0,1-7 0,-1-4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2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24575,'8'1'0,"1"1"0,1 2 0,1 0 0,0 1 0,2-1 0,3 2 0,4 1 0,1 2 0,-2-2 0,-6-1 0,-6-3 0,0 3 0,8 5 0,4 5 0,-1 1 0,-5-3 0,-8-2 0,-4 2 0,0 3 0,-2 0 0,-3-1 0,-1-3 0,0-2 0,0-3 0,1-4 0,-2-1 0,-2-1 0,0 0 0,-3 1 0,0 1 0,-1-1 0,-1-1 0,4-1 0,2-1 0,3 0 0,3-2 0,0-1 0,1-1 0,1-2 0,0 0 0,1-2 0,0 0 0,1 3 0,0 1 0,2 1 0,4 1 0,2 0 0,0 1 0,-2 0 0,0 1 0,7 1 0,4 1 0,0 0 0,-5 0 0,-7-2 0,1 3 0,6 1 0,5 3 0,-3-2 0,-3-1 0,-8-2 0,0 0 0,-3-1 0,-2-1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37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10 24575,'0'9'0,"0"14"0,-1-3 0,-2 32 0,-6 6 0,-5 15 0,-1-2 0,2-22 0,5-17 0,4-9 0,1-4 0,0 4 0,0 7 0,-1 7 0,1 2 0,0-3 0,1-5 0,1-4 0,0-1 0,0-2 0,0-9 0,0-6 0,1-4 0,1-1 0,0 0 0,1-1 0,1 0 0,3 1 0,4 0 0,2 0 0,4-1 0,11-1 0,16 0 0,19 0 0,14 0 0,11 1 0,7-1 0,-36-1 0,2 0 0,8 1 0,3-1 0,3 0 0,0 0 0,2 0 0,-1-1 0,-7 1 0,-2 0 0,-5-1 0,-2 1 0,-3 0 0,-2 0 0,42 0 0,-14 0 0,-12 0 0,-7 0 0,-4 2 0,1 1 0,-4 0 0,-6-2 0,-4 0 0,6-1 0,17 1 0,12-1 0,4 0 0,-7-1 0,-17 0 0,-9 1 0,5 1 0,6 1 0,6 1 0,-2-2 0,-12 0 0,0-2 0,12 0 0,9 2 0,1-1 0,-7 0 0,-8 0 0,2-1 0,2 0 0,-7 0 0,-12 0 0,-10 0 0,0 1 0,4 1 0,0 0 0,-3 0 0,-4-1 0,5 1 0,6 1 0,5 2 0,0-2 0,-5-1 0,-1-1 0,0-1 0,3 0 0,-2 0 0,-6 0 0,-2 0 0,-2 0 0,-1-1 0,4 0 0,-2 0 0,0 0 0,2 0 0,2-1 0,3 0 0,2 0 0,-6-1 0,-9 1 0,-3 0 0,-4 0 0,1 1 0,2-1 0,-3 0 0,-2 2 0,-2-1 0,0-1 0,-1-1 0,-2-1 0,-2 0 0,-2-3 0,3-1 0,2-3 0,0-1 0,-3-1 0,-5-2 0,-3-2 0,-3-9 0,0 8 0,0-16 0,0 6 0,-1-4 0,0-3 0,-1 3 0,0-8 0,-1-7 0,1 0 0,2 4 0,0 4 0,0 0 0,-2-1 0,-1 2 0,0 7 0,0 9 0,0 7 0,1 2 0,0 2 0,0 2 0,-1 4 0,-1 3 0,-2 1 0,-3-1 0,-9-1 0,-7-1 0,-9-1 0,-8-1 0,-8-1 0,-18 0 0,-19-2 0,-12 0 0,44 4 0,-1 0 0,0 2 0,2 0 0,-44 0 0,5 3 0,10-1 0,4 0 0,2 0 0,8 1 0,10 1 0,1 0 0,-14-1 0,-11 0 0,-3 0 0,7 0 0,15 0 0,9 1 0,-4 0 0,-4-1 0,-2-1 0,-4 1 0,1 1 0,-2 0 0,-4 0 0,-2-1 0,-1 0 0,-6 0 0,-10 0 0,-5 0 0,-4 0 0,6-1 0,9-1 0,0 1 0,0 0 0,-4 0 0,0-1 0,4 0 0,3 0 0,7 1 0,-3 0 0,3 1 0,5 0 0,5 0 0,9 0 0,3 0 0,-10 0 0,25 0 0,-18 0 0,12 0 0,6 0 0,-15 0 0,21 0 0,-6-1 0,-2 0 0,2-1 0,3 0 0,1 0 0,4 1 0,-2 0 0,1 0 0,2 1 0,3 0 0,-1 0 0,-1 0 0,-3 0 0,-3 0 0,3 0 0,4 0 0,10 0 0,6 1 0,-1 0 0,-3 0 0,-2 1 0,4-1 0,3 0 0,4 0 0,-5 0 0,-4 1 0,6 0 0,0 1 0,9-2 0,-1-1 0,-2 0 0,0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24575,'16'6'0,"5"3"0,4 6 0,1 3 0,-4 2 0,3 6 0,2 3 0,6 5 0,6 6 0,-4-5 0,-6-6 0,-6-5 0,-5-2 0,3 1 0,1 1 0,-4-6 0,-4-3 0,0-2 0,1 1 0,4 3 0,-1-2 0,-5-5 0,-6-6 0,-4-2 0,1 0 0,0 0 0,2 3 0,-2-1 0,-1-2 0,-2-3 0,-2-3 0,0 2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13:13:03.1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3904 0 24575,'-13'0'0,"-3"1"0,-2 2 0,-8 2 0,-10 3 0,-14 4 0,-8 2 0,0-1 0,3 0 0,1-2 0,-5-2 0,-11 2 0,-6 0 0,1 3 0,-7 3 0,-8 1 0,-3 0 0,5-3 0,17-3 0,15-2 0,4 1 0,-1 2 0,-1 2 0,4-2 0,5-2 0,-1-1 0,-6 0 0,-9 3 0,-2 4 0,6-1 0,3-1 0,6-2 0,2-3 0,-1 3 0,2-1 0,-2 0 0,-2 0 0,-1 1 0,-1 1 0,-6 1 0,-5 0 0,-2-3 0,-5-1 0,2 1 0,5 0 0,2 1 0,8-1 0,5-1 0,-1 1 0,-4 3 0,-8 2 0,-6 1 0,1 0 0,7-3 0,6-1 0,7-2 0,3-2 0,1-1 0,2-1 0,0 0 0,2 0 0,3 0 0,5-2 0,2-2 0,-1 1 0,-16 4 0,-8 1 0,-2 0 0,4-1 0,14-4 0,0-2 0,-2 1 0,-2-1 0,2 1 0,7 0 0,5-2 0,5-1 0,9-1 0,6 1 0,3 0 0,3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6:50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578 1 24575,'-9'5'0,"0"1"0,0 1 0,-3 1 0,-3 4 0,-6 3 0,-4 5 0,-2 3 0,-2 1 0,0 0 0,4-2 0,4-4 0,5-3 0,3 0 0,2 2 0,-1 1 0,-3 0 0,1-3 0,0-2 0,3 1 0,2 1 0,0 0 0,0-2 0,0-4 0,2 0 0,-1 1 0,0 3 0,-3 1 0,-1-1 0,-1-1 0,5-4 0,3-2 0,5-5 0,-1 3 0,0-1 0,0 2 0,0-1 0,0-1 0,0-1 0,-2 0 0,0 2 0,-3 1 0,-1 2 0,1 1 0,0 3 0,0-1 0,1-2 0,2-1 0,1-5 0,0 0 0,0 0 0,-1 1 0,-1 2 0,-2 3 0,-3 3 0,1 0 0,1 0 0,1-2 0,2-2 0,1-1 0,0-2 0,-1 1 0,-1 3 0,-2-1 0,3-1 0,1-2 0,5-5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23 24575,'5'0'0,"1"0"0,2 0 0,2 0 0,4 0 0,3 0 0,6 0 0,11 0 0,7 0 0,5 0 0,4 0 0,-4 0 0,12 0 0,-11 0 0,4 0 0,-13 0 0,-2 0 0,1 0 0,-2 0 0,4 0 0,-2 0 0,3 0 0,-3 0 0,10 0 0,-8 0 0,9 0 0,-8 2 0,5-1 0,1 3 0,-1-4 0,9 4 0,7-1 0,14 0 0,8-1 0,7-2 0,-9 0 0,11 0 0,-8 0 0,3 0 0,-8 0 0,-6 0 0,-6 0 0,-9 0 0,6 0 0,-11 0 0,9 0 0,1 0 0,3 0 0,-7 0 0,10 0 0,-6 0 0,7 0 0,12 0 0,-2 0 0,10 0 0,-10 2 0,8-1 0,5 1 0,0-2 0,-42 1 0,0 0 0,44 0 0,-13 2 0,17-3 0,-10 2 0,-37-2 0,1 1 0,1 2 0,0-1 0,-2-1 0,0-1 0,44 2 0,-5-2 0,-9 3 0,4-3 0,-6 5 0,17-5 0,-8 5 0,-1-2 0,0 3 0,-16-4 0,13 3 0,-9-4 0,6 1 0,8-2 0,-12 2 0,11-1 0,-14 1 0,-4-2 0,2 0 0,-3 0 0,-5 0 0,10 0 0,-7 0 0,7-2 0,-1 1 0,7-1 0,0 2 0,-2 0 0,9 0 0,-11 0 0,13 0 0,-14-2 0,-3 2 0,-17-3 0,16 1 0,-20 1 0,16-1 0,-19 2 0,2 0 0,-5 0 0,-6 0 0,4 0 0,-6 0 0,7-2 0,0 2 0,-1-2 0,-4 0 0,1 2 0,-3-2 0,4 2 0,1 0 0,2 0 0,1 0 0,-3 0 0,4 0 0,-9-2 0,7 2 0,-2-2 0,0 2 0,0 0 0,1 0 0,2-2 0,3 1 0,2-1 0,-3 2 0,0 0 0,-2 0 0,4 0 0,-3 0 0,1 0 0,0 0 0,-2 0 0,0 0 0,7 0 0,-3 0 0,15 0 0,2 0 0,19 0 0,3 0 0,3 0 0,-7-2 0,-6 1 0,-14-1 0,10 0 0,-13 1 0,12-1 0,7-1 0,7 0 0,8-3 0,-5-1 0,-16 1 0,-10-1 0,-13 4 0,5-1 0,-1 2 0,3-3 0,-4 0 0,-9 3 0,-11 0 0,-5 2 0,-10-2 0,1 2 0,-7-2 0,-5 2 0,-7 0 0,-1 0 0,-2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24575,'0'14'0,"0"1"0,0 5 0,0-1 0,0 9 0,0-4 0,0 4 0,0-7 0,0 2 0,0-7 0,0 2 0,0-4 0,0 0 0,2-3 0,-2 4 0,3-1 0,-1 1 0,-1 1 0,1-3 0,-2 2 0,0-4 0,0-1 0,0-4 0,0 1 0,0-2 0,0 0 0,0 2 0,0 1 0,0 4 0,0 4 0,0-1 0,-2 3 0,2-4 0,-1-3 0,1-5 0,0-1 0,0-2 0,0-1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24575,'0'11'0,"0"2"0,0 8 0,0 5 0,0 3 0,0 0 0,0-1 0,2-5 0,-2 0 0,2-5 0,-2 0 0,0-5 0,0 0 0,0-1 0,0 0 0,0 4 0,0-2 0,1 1 0,-1-1 0,2 3 0,-2 0 0,1 0 0,0-1 0,0-4 0,0-4 0,0-2 0,0-1 0,-1 0 0,0 3 0,-1-3 0,0 1 0,0-1 0,1 0 0,0 2 0,0-2 0,0-1 0,0-1 0,0 8 0,0 4 0,0 6 0,-1 0 0,0-6 0,0-8 0,1-11 0,0-2 0,0-2 0,0 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24575,'3'19'0,"2"2"0,-3-2 0,3 4 0,-3 5 0,0-1 0,1-2 0,-2-2 0,2-3 0,-3-3 0,2-1 0,-1-2 0,-1 1 0,2 0 0,-2 3 0,0-3 0,1 3 0,0 2 0,0 2 0,-1-1 0,0-2 0,0-7 0,0-3 0,2-3 0,-2 4 0,1-3 0,-1 4 0,2-3 0,-2-1 0,2-1 0,-2-1 0,0 3 0,0 2 0,0 4 0,0 1 0,0-2 0,0-3 0,0-7 0,3-6 0,0-5 0,1 2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24575,'5'12'0,"0"3"0,-1 6 0,1 8 0,1 0 0,0 0 0,0-2 0,-4-3 0,1-3 0,-2 0 0,1-7 0,1 2 0,-3-1 0,3 1 0,-2 0 0,2 5 0,-3-2 0,3 2 0,-2-5 0,0-1 0,0-4 0,0-1 0,0-4 0,1 0 0,-2 1 0,3 4 0,-1 4 0,0 3 0,1 2 0,-2-3 0,1-5 0,0-6 0,-2-4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24575,'4'14'0,"0"1"0,1 3 0,-2-2 0,-1 6 0,1-6 0,-3 1 0,3-1 0,-1-2 0,1 6 0,-1 0 0,1 4 0,-1-3 0,1 1 0,-1-1 0,0 0 0,-2 0 0,3-3 0,-3 0 0,5-2 0,-5 6 0,1-4 0,1 1 0,-2-6 0,2-2 0,-2-2 0,1 1 0,-1 3 0,3 2 0,-2 6 0,2-2 0,-3 0 0,1-8 0,-1-6 0,2-5 0,0-5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24575,'2'14'0,"1"1"0,-1 5 0,1 3 0,1-5 0,-1-1 0,-1-6 0,-1-1 0,1 1 0,-2 0 0,3 4 0,-1-1 0,1 4 0,0-2 0,-1 1 0,1 0 0,-3 4 0,4 4 0,0 4 0,2 2 0,-2-6 0,1 0 0,-3-10 0,1 2 0,-1-2 0,1 0 0,-1 1 0,1 0 0,-1 1 0,1 1 0,-2-3 0,1-1 0,0-1 0,-2-1 0,1 0 0,-1 0 0,3 2 0,-2-1 0,0-1 0,-1-6 0,0-3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24575,'0'13'0,"0"0"0,0 5 0,0 2 0,0 9 0,1 2 0,0 1 0,1 2 0,-2-11 0,0 1 0,0-8 0,0 1 0,0 1 0,0 1 0,0 1 0,0 0 0,1 0 0,0 0 0,0-2 0,-1 0 0,0-3 0,0-1 0,0 5 0,2 1 0,-2 8 0,2-4 0,-2-2 0,0-9 0,0-5 0,0-3 0,0 0 0,0 0 0,1 0 0,-2-2 0,2-2 0,-2-1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500 1 24575,'-8'6'0,"-2"1"0,2 3 0,-3 3 0,-3 4 0,-2-2 0,-7 8 0,3-6 0,-1 5 0,5-7 0,6-3 0,2-5 0,2 2 0,-4 0 0,-1 2 0,-7 7 0,-1-1 0,-6 6 0,4-5 0,-2 2 0,3-3 0,0 1 0,-3 1 0,-3 4 0,-5 5 0,4-1 0,1 1 0,13-14 0,4-3 0,5-10 0,4-1 0,-3 0 0,5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13:13:08.4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2481 1608 24575,'-11'-7'0,"-3"-2"0,-4-3 0,-7-3 0,-7-5 0,-22-11 0,-32-18 0,31 17 0,-3 0 0,-3-3 0,0 0 0,4 1 0,2 1 0,4 1 0,1 1 0,3 0 0,1 0 0,1 0 0,2 1 0,-33-25 0,15 11 0,9 7 0,0 1 0,-8-5 0,17 14 0,-3-3 0,-7-3 0,0 0 0,0 0 0,2 1 0,5 4 0,4 2 0,-20-12 0,7 5 0,-3-2 0,2 1 0,11 4 0,5 5 0,5 3 0,5 4 0,4 3 0,6 2 0,-10-9 0,-7-5 0,-6-5 0,5 3 0,12 7 0,1 2 0,4 3 0,1 1 0,-2 0 0,-2 0 0,-5-2 0,2 2 0,5 4 0,10 4 0,4 2 0,-4-2 0,-1-1 0,0 0 0,3 3 0,4 3 0,0-1 0,-2 0 0,-1-2 0,0-2 0,1 0 0,1 1 0,1 0 0,3 5 0,1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342 0 24575,'-5'3'0,"-3"2"0,4-1 0,-2 3 0,-1 0 0,1 3 0,-9 5 0,6-1 0,-5 5 0,6-4 0,-1 0 0,2-4 0,-1 1 0,-2 0 0,3-1 0,-8 8 0,6-3 0,-5 7 0,3-2 0,-2 6 0,0-3 0,-1-2 0,3-3 0,1-6 0,5-2 0,1-3 0,-1-1 0,1 2 0,-2 0 0,1 3 0,-3 0 0,0 1 0,1-1 0,-1-3 0,5-1 0,-3-1 0,1 1 0,-2 0 0,1 2 0,-2 1 0,2-4 0,2 1 0,1-7 0,2-1 0,3-3 0,1 1 0,1-1 0,-1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24575,'0'8'0,"0"1"0,0 3 0,0 0 0,0 5 0,1-3 0,-1 3 0,2-3 0,-1-1 0,0-4 0,0-1 0,-1-1 0,0-1 0,0 2 0,0 2 0,0 2 0,0 2 0,0-1 0,0 0 0,0-2 0,0-2 0,0-1 0,2-2 0,-2 2 0,1 3 0,-1 1 0,0 6 0,0-5 0,0 1 0,0-5 0,0-2 0,0 0 0,0 3 0,0 2 0,0 2 0,0 1 0,0 0 0,0-1 0,0-4 0,0 0 0,0-4 0,0-1 0,0 1 0,2 1 0,-2 1 0,2 3 0,-2-2 0,0-1 0,0-4 0,-2-2 0,2 0 0,-2-2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208 4 24575,'-8'-2'0,"2"0"0,-4 2 0,2 0 0,-3 2 0,-1-2 0,2 3 0,-2-1 0,5 0 0,-4 0 0,1 0 0,-3 3 0,0 0 0,1 3 0,1 0 0,5 1 0,-1 0 0,1 1 0,2-2 0,-2 5 0,3-6 0,-1 4 0,2-2 0,0 1 0,-1 4 0,-1 1 0,2 4 0,-1-1 0,3 2 0,-1-5 0,1 0 0,0-4 0,0-3 0,1 0 0,-1 0 0,3-1 0,-1-1 0,1-1 0,1-2 0,0 2 0,4 0 0,1 3 0,5 0 0,-4 0 0,3 0 0,-2-3 0,-1 0 0,1-3 0,1 1 0,-4-3 0,2 3 0,-4-3 0,1 2 0,1-2 0,-2 0 0,2 0 0,-1 0 0,-1 0 0,1 0 0,-2-2 0,1 2 0,-1-3 0,3 1 0,0-2 0,-1-1 0,2-3 0,-4-2 0,3 1 0,-1-2 0,-1 3 0,-1 0 0,-1 0 0,0 0 0,-3 0 0,3-3 0,-2-1 0,1-1 0,0 2 0,1-2 0,-1 3 0,-1 0 0,-1 1 0,0 3 0,1-1 0,0 2 0,-1 0 0,-1-3 0,2 1 0,-2-2 0,2-3 0,-2 5 0,0-2 0,0 4 0,-2 0 0,2 0 0,-2 1 0,2 0 0,-2-2 0,1 2 0,-5 0 0,3 1 0,-3-1 0,-1 1 0,2-2 0,-2 3 0,2-1 0,2 3 0,-3 0 0,-1 0 0,-4-1 0,2 0 0,0 0 0,2 1 0,1 0 0,-1 0 0,1 0 0,2 0 0,2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247 1 24575,'-6'0'0,"0"0"0,3 0 0,-3 0 0,1 0 0,-2 0 0,-1 0 0,0 0 0,-2 0 0,3 0 0,0 0 0,-1 0 0,-1 0 0,-1 1 0,-2-1 0,5 2 0,-6-1 0,5 0 0,-2 1 0,1 0 0,-1 1 0,2 1 0,0-1 0,1-1 0,2 1 0,-1-3 0,1 4 0,-1-1 0,0 0 0,2 0 0,1-2 0,-1 3 0,1-1 0,0 3 0,0 1 0,-1 3 0,3-2 0,-1 1 0,2-3 0,0 0 0,0-3 0,0 0 0,0 2 0,2-1 0,-2 0 0,3-1 0,-1 2 0,2-1 0,4 3 0,2 2 0,5 1 0,-2 2 0,5 1 0,-2-3 0,0 0 0,-2-5 0,-7 0 0,2-3 0,-5 0 0,2-1 0,0 2 0,1-2 0,1 1 0,-3 1 0,1-2 0,-2 1 0,3 2 0,0-1 0,3 2 0,-3 0 0,0-2 0,-3 2 0,-1-2 0,-1 0 0,-1 2 0,-1 2 0,3 2 0,-2 3 0,0-1 0,-1-1 0,0-3 0,0-3 0,0-1 0,0 1 0,0-1 0,-1 0 0,-1 0 0,-1 1 0,-1-1 0,1 0 0,0-1 0,0 1 0,-3 0 0,2 1 0,-4 0 0,3-2 0,0 1 0,0-3 0,-1 3 0,-1-2 0,-1 2 0,-1-3 0,-1 3 0,1-1 0,-2-1 0,3 1 0,-2-1 0,-1 0 0,1 2 0,-1-3 0,3 1 0,0-1 0,3 0 0,-3 2 0,1-2 0,-2 2 0,0-1 0,3-1 0,4 0 0,1 0 0,2-1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228 0 24575,'-13'1'0,"3"1"0,-2 4 0,3-2 0,0 4 0,1-3 0,1 1 0,-1-1 0,0 2 0,-2-1 0,1 4 0,-3 1 0,-1 2 0,3-1 0,-1-1 0,7-2 0,-2 0 0,3-2 0,-1-1 0,-2 2 0,3-3 0,-4 6 0,1-1 0,-1 3 0,2 2 0,-1-2 0,3 3 0,-2-3 0,2 3 0,-1-1 0,3-2 0,-1 0 0,1-2 0,0-2 0,0 0 0,1-1 0,1-1 0,0-1 0,2 0 0,-2-1 0,3 3 0,0 1 0,3 0 0,0 1 0,1-3 0,-3-1 0,1-3 0,-3-1 0,3-1 0,-1-1 0,5 0 0,-3 2 0,4-2 0,-3 2 0,-1-2 0,1 0 0,-5 0 0,3 0 0,-1-2 0,5 2 0,-2-2 0,5 1 0,-3-1 0,-2 0 0,-2 1 0,-2 0 0,-3-3 0,2 1 0,-1-2 0,1 0 0,-1 0 0,1 0 0,-1-1 0,0 1 0,-1-1 0,-1-1 0,0 1 0,0-1 0,2 2 0,-2-1 0,1 2 0,-1 0 0,0 0 0,0 0 0,0 0 0,-1-2 0,1 1 0,-3 1 0,2 0 0,0 2 0,-2 0 0,1-2 0,-1 2 0,0-1 0,1 0 0,-3 1 0,0-1 0,-4 1 0,2-1 0,-3 3 0,5-2 0,-1 2 0,-2-1 0,0 1 0,-11-2 0,3 4 0,0-2 0,2 3 0,7-1 0,0-1 0,3 2 0,0-2 0,0 0 0,-1-1 0,1 0 0,1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185 4 24575,'-8'0'0,"-3"-2"0,2 2 0,-2-2 0,3 2 0,-2 0 0,4 0 0,-2 0 0,1 0 0,1 2 0,-1-2 0,1 3 0,-1-3 0,1 3 0,1-2 0,0 1 0,2 0 0,0 0 0,-2 2 0,0 0 0,-3 4 0,1 2 0,-1 0 0,5-1 0,-2 1 0,5-5 0,-3 0 0,3-2 0,-2-1 0,2 1 0,0 0 0,2 2 0,-2-2 0,1 2 0,1-2 0,0 5 0,2 0 0,0 3 0,3-1 0,-1-1 0,2 0 0,-2 0 0,1 0 0,-2-2 0,1 1 0,-2 0 0,2 1 0,2 3 0,-1 1 0,5-3 0,-6-1 0,1-2 0,-2-1 0,-1 1 0,3-1 0,-1 2 0,2-1 0,-5 0 0,0-1 0,-3-3 0,0 3 0,0-2 0,0 2 0,-1-2 0,-1 0 0,-1 0 0,-2-1 0,1 0 0,-2 0 0,1 1 0,-3 0 0,1 1 0,-2 0 0,2 2 0,-1-4 0,2 0 0,1 0 0,0-2 0,2 2 0,0-3 0,-4 1 0,1-1 0,-4 2 0,0 1 0,0 1 0,2 0 0,2 0 0,1-3 0,2 1 0,-1-2 0,3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30 24575,'6'0'0,"1"-1"0,-2-1 0,3-1 0,-2 1 0,4 0 0,-2 2 0,0-1 0,-1 1 0,-1-2 0,2 2 0,-2-1 0,3 0 0,-3 0 0,3-1 0,-1 2 0,1-1 0,-2-1 0,3 2 0,-4-3 0,-1 3 0,1-2 0,-2 2 0,2-1 0,-1 0 0,3 0 0,-3 1 0,4 0 0,-3 0 0,5 0 0,-6 0 0,4 0 0,-4 0 0,2 0 0,-1 0 0,-2 1 0,-1 1 0,-3 1 0,0 1 0,0 2 0,-2-1 0,1 5 0,-1-1 0,-1 3 0,1-1 0,-1-1 0,-2-2 0,0 0 0,0-1 0,0 2 0,2-1 0,0 2 0,1 1 0,-1-1 0,1 2 0,1-4 0,-2 0 0,1 0 0,0 0 0,1 0 0,1 0 0,-2-3 0,2 1 0,-2-2 0,1 1 0,-1 1 0,-1 1 0,-2 1 0,2 1 0,-1-2 0,2 4 0,1-4 0,-2 3 0,0-4 0,0-1 0,-1 1 0,0-2 0,3 2 0,-3-2 0,4 0 0,-2-1 0,2 2 0,-1-3 0,0 3 0,-3-5 0,2 3 0,-3-3 0,0 2 0,3-2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20"/>
    </inkml:context>
    <inkml:brush xml:id="br0">
      <inkml:brushProperty name="width" value="0.05" units="cm"/>
      <inkml:brushProperty name="height" value="0.05" units="cm"/>
      <inkml:brushProperty name="color" value="#2E75B6"/>
    </inkml:brush>
  </inkml:definitions>
  <inkml:trace contextRef="#ctx0" brushRef="#br0">1 129 24575,'0'9'0,"0"5"0,0 9 0,0 6 0,0 8 0,0 0 0,0 7 0,0-5 0,0 6 0,0-15 0,5 5 0,-3-12 0,3 12 0,0-12 0,-4 5 0,4-6 0,0 6 0,-3-10 0,3 9 0,-5-11 0,0 0 0,0 5 0,4-11 0,-3 5 0,4-5 0,-5-1 0,0 0 0,4 1 0,-3-1 0,3 0 0,-4 1 0,0-1 0,0 1 0,0-1 0,0 0 0,4 0 0,-3 0 0,3 0 0,-4 1 0,0-1 0,0 0 0,0 0 0,4 0 0,-2 0 0,5-4 0,-2-2 0,4-3 0,-1 0 0,1 0 0,0 0 0,0 0 0,0 0 0,1 0 0,-1 0 0,0 0 0,1 0 0,11 0 0,-3 0 0,17 0 0,-5 0 0,7 0 0,-1 0 0,1 0 0,0 0 0,-1-5 0,1 4 0,0-5 0,-1 1 0,-6 3 0,5-3 0,-5 5 0,0 0 0,13 0 0,-11 0 0,21 0 0,-15 0 0,15 0 0,-7 0 0,1 0 0,6-6 0,-15 4 0,7-9 0,-8 10 0,-8-10 0,0 10 0,9-4 0,-13 5 0,20 0 0,-22-5 0,12 4 0,-12-4 0,12 5 0,-11 0 0,11 0 0,-12-4 0,12 2 0,-12-2 0,12 4 0,-12 0 0,12 0 0,-5 0 0,0 0 0,5 0 0,-11 0 0,11 0 0,-5 0 0,0 0 0,21 0 0,-17 0 0,19 0 0,-17 0 0,1 0 0,-1 0 0,1 0 0,-7 0 0,5 0 0,-12 0 0,6 0 0,-1 0 0,-5 0 0,5 0 0,1 0 0,-6 0 0,5 0 0,1 0 0,-6 0 0,5 0 0,0 0 0,-4 0 0,-1 0 0,-3 0 0,6 0 0,-8 0 0,12 0 0,-14 0 0,6 0 0,-1 0 0,8 0 0,-6 0 0,12 0 0,-5 0 0,6 0 0,1 0 0,0 0 0,7 0 0,-5 0 0,6 0 0,-15 0 0,5 0 0,-5 0 0,6 0 0,10 0 0,-6 0 0,14 0 0,-22 0 0,18 0 0,-24 0 0,17 0 0,-13 0 0,0 0 0,5 0 0,-12 0 0,12 0 0,-5 0 0,0 0 0,5 0 0,-5 0 0,0 0 0,5 0 0,-5 0 0,6 0 0,-6 0 0,-1 0 0,-1 0 0,-5 0 0,5 0 0,-6 0 0,0 0 0,-1 0 0,1 4 0,-1-2 0,8 2 0,-6-4 0,5 0 0,-6 0 0,-6 0 0,4 0 0,-9 0 0,9 5 0,-4-4 0,6 4 0,0-5 0,-1 0 0,1 0 0,16 6 0,-13-5 0,13 4 0,-22-5 0,5 0 0,-11 0 0,5 0 0,0 0 0,-4 0 0,4 0 0,-6 0 0,6 0 0,-5 0 0,5 0 0,-5 0 0,-1 0 0,6 0 0,1 0 0,6 5 0,-1-4 0,1 4 0,6-5 0,-5 0 0,6 0 0,3 0 0,-13 0 0,12 0 0,-20 0 0,4 0 0,-6 0 0,0 0 0,1 0 0,5 0 0,-5 0 0,5 0 0,0 0 0,-4 0 0,3 0 0,1 0 0,-4 0 0,4 0 0,0 0 0,-5 0 0,11 0 0,-11 0 0,11 0 0,4 0 0,-1 0 0,2 0 0,-11 0 0,-6 0 0,1 0 0,-1 0 0,0 0 0,0 0 0,-4-3 0,-1-2 0,-4-3 0,0-1 0,0 0 0,0 1 0,0-1 0,0 0 0,0 0 0,0 0 0,0 1 0,0-1 0,0 0 0,0 0 0,0-1 0,0 1 0,0-6 0,0 5 0,0-17 0,0 9 0,0-17 0,0 5 0,0 0 0,0-13 0,0 18 0,0-18 0,0 13 0,0-7 0,0 0 0,0 1 0,0-1 0,0 7 0,0 2 0,0 6 0,0 6 0,0-4 0,0 9 0,0-3 0,0 5 0,0 0 0,0 1 0,0-1 0,0 0 0,0 0 0,0 0 0,0 0 0,0 0 0,0 0 0,0 1 0,-4 3 0,0 1 0,-5 4 0,0 0 0,0 0 0,0 0 0,0 0 0,-1 0 0,1 0 0,-5 0 0,4 0 0,-9 0 0,8 0 0,-9 0 0,4 0 0,-6 0 0,6 0 0,-4 0 0,3 0 0,1 0 0,1 0 0,1 0 0,-3 0 0,1 0 0,-4 0 0,4-5 0,-6 4 0,6-4 0,-4 5 0,4 0 0,0 0 0,-5 0 0,11 0 0,-11 0 0,5-4 0,-5 2 0,4-2 0,-3-1 0,4 4 0,0-4 0,-4 5 0,3 0 0,-4-5 0,-1 4 0,1-4 0,-5 5 0,3-5 0,-2 4 0,3-4 0,6 5 0,-4 0 0,3 0 0,-4 0 0,-1-5 0,-6 4 0,5-4 0,-12 5 0,11 0 0,-11 0 0,12 0 0,-5 0 0,6 0 0,-6 0 0,5 0 0,-6 0 0,8 0 0,-1 0 0,1 0 0,-1 0 0,-16 0 0,12 0 0,-18 0 0,21 0 0,-6 0 0,1 0 0,5 0 0,-12 0 0,11 0 0,-4 0 0,7 0 0,-8 0 0,6 0 0,-5 0 0,6 0 0,1 0 0,-8 0 0,6 0 0,-5 0 0,6 0 0,-16 0 0,13 0 0,-13 0 0,16 0 0,0 0 0,1 0 0,-1 0 0,1 0 0,-1 0 0,1 0 0,-1 0 0,-6 0 0,10 0 0,-16 0 0,16 0 0,-10 0 0,6-4 0,1 2 0,-1-2 0,-6 4 0,5 0 0,-6 0 0,-2 0 0,7 0 0,-7 0 0,9 0 0,1 0 0,5 0 0,-5 0 0,5 0 0,-5 0 0,-1 0 0,1 0 0,4 0 0,-3 0 0,4 0 0,-6 0 0,1 0 0,5 0 0,-5 0 0,5 0 0,-5 0 0,-5 0 0,3 0 0,-2 0 0,3 0 0,0 0 0,1 0 0,-1 0 0,1 0 0,-1 0 0,0 0 0,1 0 0,-7 0 0,4 0 0,-11 0 0,12 4 0,-12-2 0,12 2 0,-12-4 0,11 5 0,-11-4 0,12 4 0,-12-5 0,-4 6 0,6-5 0,-11 4 0,20-5 0,-4 0 0,0 0 0,5 5 0,-6-4 0,1 4 0,5-5 0,-6 5 0,1-4 0,-2 4 0,0-5 0,-5 0 0,5 0 0,-6 0 0,6 0 0,-5 0 0,5 0 0,0 0 0,-5 5 0,-5-3 0,8 3 0,-6-5 0,16 0 0,1 0 0,-1 0 0,1 0 0,-1 0 0,0 0 0,1 0 0,-1 0 0,-6 0 0,5 0 0,-6 0 0,1 0 0,5 0 0,-6 0 0,1 0 0,10 0 0,-9 0 0,5 0 0,-2 0 0,-4 0 0,6 0 0,1 0 0,-1 0 0,1 0 0,-1 0 0,6 0 0,-4 0 0,3 0 0,1 0 0,-4 0 0,9 0 0,-9 0 0,9 0 0,-4 0 0,1 0 0,3 0 0,-4 0 0,6 0 0,-6 5 0,4-4 0,-9 4 0,9-5 0,-13 4 0,7-3 0,-4 3 0,7 1 0,-1-4 0,4 3 0,-4-4 0,6 0 0,-6 5 0,4-4 0,-4 4 0,6-5 0,-4 4 0,-3-3 0,1 3 0,0-4 0,6 4 0,-1-3 0,1 3 0,0-4 0,0 0 0,4 4 0,-3-3 0,3 4 0,-4-5 0,0 0 0,0 4 0,1-4 0,-1 4 0,4 0 0,2 13 0,3-9 0,0 8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7:35.9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1022 55 24575,'-8'-2'0,"-1"1"0,0 1 0,1 0 0,1 0 0,0 0 0,-5 0 0,-5-2 0,-9 2 0,-1-4 0,5 4 0,5-2 0,1 2 0,2 0 0,-8-1 0,-2-1 0,0 0 0,2 0 0,8 2 0,4 0 0,2 0 0,0 0 0,-5 0 0,-5 0 0,-5 0 0,0 1 0,3 1 0,3 1 0,4-1 0,-3 1 0,-3-1 0,-3 0 0,-1 1 0,-5-3 0,9 3 0,-4-1 0,10 1 0,0-1 0,3 1 0,-4 0 0,-4 1 0,-1 1 0,-6 0 0,11-1 0,-3 2 0,9-2 0,-3 2 0,2-1 0,-3 5 0,-1 0 0,-2 1 0,1 1 0,2 0 0,0 0 0,0 7 0,-2-1 0,-1 6 0,-1-1 0,2-1 0,-4 1 0,6-5 0,-3 5 0,5-6 0,3 5 0,3-6 0,-1 6 0,1-3 0,-3 4 0,3-1 0,1 0 0,0-7 0,3 3 0,-2-5 0,2 3 0,0 3 0,0 0 0,2 6 0,-2-6 0,3 1 0,-1-5 0,1-2 0,2 0 0,1 0 0,3-1 0,0 2 0,3-1 0,1 0 0,1 1 0,4-1 0,-1-4 0,4 3 0,4-5 0,-1 4 0,7-3 0,-5 2 0,8-1 0,-8-2 0,13 1 0,-4-2 0,7 3 0,4 0 0,-1-1 0,4 1 0,5 0 0,2 3 0,3-3 0,-4 3 0,-4-3 0,-3-3 0,-7 1 0,12-1 0,-1-1 0,15 0 0,3 2 0,-10-4 0,-6 4 0,-10-3 0,-1 0 0,5-1 0,15 1 0,8-4 0,12 3 0,-7-3 0,-6 0 0,-13 0 0,-2 0 0,-1 0 0,18 2 0,-2-1 0,27 1 0,-12-2 0,-2 0 0,-21 2 0,-21-1 0,-14 2 0,-2-1 0,9 2 0,13-2 0,9 0 0,3-2 0,-4 2 0,-11-2 0,-1 4 0,-2 1 0,14 0 0,17 4 0,4-3 0,-1 2 0,-15-6 0,-17 0 0,-13-2 0,-7 2 0,0-2 0,4 2 0,10-2 0,8 0 0,4 0 0,0 0 0,-1 2 0,-10-2 0,-4 4 0,-9-4 0,3 2 0,-4-2 0,-2 0 0,-3 0 0,-6 0 0,3 0 0,3 0 0,15 0 0,1 0 0,8 0 0,-4 0 0,-4 0 0,4 0 0,-2 0 0,6 2 0,-5-2 0,5 2 0,-7-2 0,9 0 0,-3 0 0,-1 0 0,-1 0 0,-7-2 0,-8 2 0,0-4 0,-7 4 0,2-3 0,0 1 0,3-1 0,-4-1 0,0 1 0,-3 1 0,-3-1 0,3 3 0,-3-3 0,3 1 0,-4-1 0,3 0 0,-3 0 0,4-1 0,-3 1 0,3-2 0,-1 2 0,0-2 0,-1 2 0,-1 0 0,-3-1 0,0 1 0,-2 1 0,0-1 0,3 2 0,2-1 0,3-1 0,5 1 0,-2-3 0,-1 1 0,-4 0 0,-4-1 0,1 1 0,-3 0 0,2 2 0,-2-2 0,0 3 0,0-3 0,0 0 0,1-1 0,2-1 0,2-4 0,0 3 0,2-3 0,-2 3 0,-2-2 0,1 1 0,-1-1 0,-1 2 0,2-3 0,-1 1 0,1-1 0,-3-2 0,0 4 0,-4 0 0,3 2 0,-3-1 0,3 1 0,-1-1 0,1-1 0,0 0 0,0-2 0,0 1 0,-1 0 0,-1 0 0,-2 1 0,0-1 0,-2 0 0,1 2 0,0-1 0,0-1 0,1 0 0,-2-3 0,2 0 0,-3-1 0,4-1 0,-3 0 0,3-2 0,-3-3 0,-1 0 0,-1 0 0,0 2 0,0-2 0,0 0 0,2-4 0,-2 5 0,2 0 0,-2 4 0,0 0 0,0 4 0,0 1 0,0-1 0,-2 0 0,2 0 0,-3-5 0,1 2 0,-1-4 0,1 3 0,-1 0 0,1 2 0,1 4 0,-2-1 0,0 4 0,-1-3 0,-1 1 0,1-1 0,-2 2 0,-1-2 0,-5 3 0,2-3 0,-6 3 0,1-3 0,-5 1 0,-1 0 0,-7-1 0,-1-1 0,-8 2 0,2 0 0,-1 4 0,7 2 0,-2-1 0,-2-2 0,-5-1 0,-5-1 0,1 2 0,2-1 0,-5 1 0,4 2 0,-16-2 0,2 3 0,-14-3 0,2 1 0,9 0 0,-6 1 0,7 0 0,-10 1 0,-3-3 0,9 3 0,8-1 0,9 2 0,-1 0 0,-5-2 0,-7 1 0,1-1 0,4 2 0,4-2 0,0 2 0,4-2 0,-6 2 0,1 0 0,-2 0 0,-1 0 0,-5 0 0,1-2 0,-3-1 0,2 1 0,-5-3 0,14 5 0,-9-2 0,14 0 0,-3 1 0,-5-5 0,2 5 0,0-3 0,-4 2 0,1 0 0,-1-1 0,-4-3 0,5 3 0,-5-6 0,12 4 0,-6-1 0,14 2 0,-6 1 0,1-1 0,-1 2 0,3-2 0,0 1 0,8 0 0,-3 3 0,-2-4 0,-20 4 0,-5-5 0,-31 5 0,28-4 0,-18 1 0,40 0 0,6 1 0,21 2 0,8 0 0,5 0 0,-6 0 0,-3 0 0,-9 2 0,3-2 0,0 2 0,5-2 0,-2 1 0,-1 0 0,-10 2 0,4-2 0,-4 0 0,10-1 0,1 2 0,2-2 0,-1 2 0,-1-2 0,-1 1 0,4-1 0,2 2 0,6-2 0,1 0 0,-4 0 0,2 0 0,-6 0 0,0 1 0,-1 0 0,-1 0 0,3-1 0,1 2 0,-1-2 0,-3 1 0,2-1 0,-1 0 0,3 0 0,2 0 0,1 0 0,1 2 0,-2-2 0,1 2 0,-5-2 0,-2 1 0,-2-1 0,2 2 0,4-2 0,2 0 0,3 0 0,-3 0 0,-2 0 0,-2 0 0,1 0 0,2 0 0,2 0 0,-1 0 0,-1 0 0,-2 0 0,1 0 0,-1 0 0,0 0 0,0 0 0,5 0 0,1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17:06:54.8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24575,'8'2'0,"2"-2"0,1 4 0,12 0 0,10 1 0,15 1 0,2 1 0,25 2 0,1-1 0,-20-3 0,4 0 0,1-2 0,3 0-350,13 2 0,2 1 350,-6 1 0,2 0 0,19 3 0,1 0-544,-13 0 0,0-1 544,11 0 0,2-2 0,-7-2 0,-3-2 0,-11-2 0,1 1 0,15-1 0,1 1 0,-13 2 0,1 0 0,-12 1 0,3 1 0,-1 0 0,30 2 0,0 0-773,-7 2 0,3 0 773,-17-5 0,3-1 0,-4 0 0,5 1 0,0 0 0,-2-1 0,5-2 0,-1 1 0,-9 0 0,-1 0 0,1 0 0,11 0 0,1 0 0,-2 0 0,-10-1 0,-2 1 0,-1 0-1894,-1-1 1,0-1 0,-4 1 1893,16 1 0,-1 0 0,11-1 0,3 1-221,-30 0 1,2 1 0,0 0 220,5 1 0,2-1 0,0 1 0,3 0 0,1 1 0,4 0-278,-9-1 1,3 0-1,1 0 1,0-1 277,-2 0 0,-1 0 0,1-1 0,1 1 0,9 0 0,3 0 0,0-1 0,-2 1 0,-5-1 0,-1-1 0,-2 0 0,-1 1 0,12 0 0,-2 0 0,4 0 0,-10-2 0,3 0 0,1 0 0,-2 1 0,-4 1 0,-2 1 0,2-1 0,2 0-263,-5-1 1,3-1 0,1 0 0,1 1 0,-1 0 262,0 0 0,1 1 0,-1 1 0,1-1 0,-1 0 0,19 0 0,0 0 0,0 0 0,-1-1 0,-4 0 0,0-1 0,-1 1 0,-3-1 0,-13 0 0,-1 1 0,-2-1 0,0 0 0,26-1 0,-1 0 0,-2 0-115,-13 0 1,-3 0-1,2 0 115,10-1 0,2-1 0,-1 1 0,-10 1 0,-2 2 0,1-2 0,10-1 0,1 0 0,-1 0 0,-12 2 0,-1 0 0,1 1 0,9-2 0,3 0 0,-2 0 0,-7-1 0,0-1 0,-1 1 228,-3-1 1,-2 1 0,-1-1-229,-9 1 0,-2-1 0,1 0 0,4 0 0,1-1 0,0 1 0,4 0 0,0 1 0,2-1 314,10-1 0,3-1 1,0 2-315,2 0 0,0 0 0,-2 0 0,-7 1 0,-2-1 0,0 1 1192,-3 1 0,1 0 0,-3 0-1192,-9 0 0,-1 0 0,0 0 0,6 0 0,1 0 0,-1 0 0,26 0 0,-2 0 650,-2 0 1,-4 0-651,-19 0 0,-3 0 0,4 0 0,-2 0 524,-15 0 0,1 0-524,9 0 0,2 0 0,-7 0 0,-1 0 0,3 0 0,0 0 0,7 0 0,0 0 0,-12-1 0,-1-1 1074,1 1 0,-2-1-1074,19-1 1625,-29-1-1625,-19 2 837,-12 0-837,-8 0 0,-3 2 0,-3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5:30:07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17:06:54.898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9 0 24575,'-2'14'0,"0"11"0,-1 11 0,1 9 0,2-3 0,0-1 0,0-6 0,0 9 0,0 2 0,0 2 0,0-6 0,0-14 0,0-8 0,0-11 0,0-4 0,0-3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17:06:54.899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40 1 24575,'-5'16'0,"-2"1"0,1 1 0,0-2 0,1-3 0,3-2 0,0-2 0,1 2 0,0 0 0,-2 3 0,3 1 0,-2 3 0,2 1 0,0 1 0,0-5 0,0 0 0,0-5 0,0 1 0,0 0 0,2-1 0,0 0 0,0-2 0,1-1 0,-1 0 0,5 0 0,4 5 0,1-1 0,6 0 0,-8-4 0,0-3 0,-1-2 0,0-2 0,6 0 0,9 0 0,6 0 0,-3 0 0,-5 0 0,-14-2 0,-4 2 0,0-5 0,-2 2 0,3-4 0,-3 0 0,3-2 0,1-5 0,-2 0 0,-1 0 0,1 1 0,-1-1 0,1 1 0,3-7 0,-3 1 0,0-4 0,-2 3 0,-2 1 0,0 4 0,0 3 0,0 1 0,0 3 0,-2-2 0,2 6 0,-5-5 0,4 5 0,-4-1 0,2 0 0,-1-3 0,-3 1 0,3-1 0,-5 3 0,1 1 0,-1 1 0,2 1 0,2 0 0,-2 2 0,-3 0 0,-9 0 0,1 0 0,-3 0 0,9 0 0,6 2 0,2-2 0,1 2 0,-3-2 0,-1 0 0,-4 1 0,3 0 0,-1 0 0,4-1 0,3 2 0,0-2 0,2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17:06:54.880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0 1 24575,'0'9'0,"0"3"0,0 2 0,0 8 0,0 4 0,2 6 0,1 6 0,1-5 0,0-1 0,-1-10 0,0-2 0,-3-2 0,4 6 0,-2-1 0,0 5 0,0 1 0,-1-2 0,0-1 0,1-12 0,-2-4 0,0-6 0,0 3 0,0-1 0,0 4 0,0-5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17:06:54.881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1 42 24575,'21'-5'0,"-4"-1"0,6-4 0,-8 1 0,-2 5 0,-1-1 0,-4 4 0,1 0 0,1 1 0,0 0 0,3 1 0,-2 0 0,-2 2 0,-2-1 0,0 0 0,-1 0 0,-1-2 0,1 1 0,-4 1 0,4 4 0,-1 6 0,0 2 0,2 8 0,-3-3 0,2-1 0,-4-6 0,-1-2 0,1-5 0,-1 3 0,0-1 0,-1 2 0,0 4 0,-1-3 0,-2 3 0,-2-2 0,0 1 0,-6 2 0,3-1 0,-4 1 0,4-1 0,-1-3 0,3-2 0,0-2 0,-2 1 0,-1 1 0,-4 0 0,2 0 0,2 1 0,2-5 0,0-1 0,1-3 0,-1 0 0,1-6 0,4 1 0,1-7 0,1 1 0,1-2 0,1 0 0,2 2 0,-2 4 0,1 3 0,-1 2 0,0 1 0,3 0 0,4 0 0,3 1 0,2 0 0,-4-2 0,-3 2 0,-2-2 0,-1 2 0,3 2 0,-3-2 0,1 3 0,2 1 0,-1 0 0,10 5 0,-4-3 0,5 0 0,-8-3 0,1-3 0,-2-2 0,1 0 0,5-6 0,-4-2 0,0 2 0,-5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17:06:54.882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1 0 24575,'2'16'0,"3"5"0,-2 5 0,1-2 0,-1-3 0,-2-9 0,0-4 0,-1-4 0,0-1 0,0 1 0,2-2 0,0 1 0,2-2 0,-1 0 0,6-1 0,-1 0 0,3 0 0,-2 0 0,0-3 0,-2 1 0,4-5 0,-3 3 0,0-3 0,0 1 0,-4 0 0,-1 0 0,-1 1 0,-2-3 0,2 0 0,-2-1 0,1-2 0,0 5 0,2-1 0,-3 4 0,2-1 0,-2 1 0,0-1 0,0 3 0,0 7 0,0 3 0,0 10 0,0 0 0,0 0 0,0-1 0,0-5 0,0-1 0,0-2 0,0 0 0,0-1 0,0 13 0,2-5 0,-2 9 0,3-9 0,-1-3 0,0-3 0,0-4 0,-2-1 0,2-3 0,-2 1 0,2-4 0,-6-2 0,2 0 0,-2-1 0,3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17:06:54.878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85 0 24575,'6'27'0,"0"1"0,1 4 0,-1-2 0,-4-2 0,2-2 0,-2-7 0,0-1 0,0-3 0,-1-2 0,0-1 0,0-3 0,-1 2 0,0 2 0,0 2 0,0 3 0,3 0 0,-2 5 0,4 1 0,-4 0 0,1-2 0,-2-6 0,0-1 0,0-1 0,1 7 0,0 4 0,1 2 0,-1 0 0,0-11 0,0-5 0,-1-2 0,0-5 0,0 3 0,-1-3 0,0 1 0,-2 0 0,1 1 0,-5 1 0,3 1 0,-3-3 0,3 2 0,1-3 0,-4 2 0,-3-1 0,-1 2 0,-2 2 0,4-1 0,0 1 0,0-2 0,2 1 0,-1 1 0,3-5 0,1 1 0,1-5 0,-1 2 0,0-1 0,2 1 0,-1 0 0,3 1 0,-3-2 0,2-8 0,3-1 0,-1-2 0,2 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17:06:54.879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469 4 24575,'-9'-2'0,"-4"0"0,-2 4 0,-5 0 0,-1 2 0,-1-2 0,-1 1 0,-2-2 0,7 0 0,-5-1 0,10 0 0,-3 0 0,1-1 0,2 0 0,1 0 0,-1 1 0,-9 0 0,-13 0 0,-8 0 0,1 0 0,11 0 0,15 0 0,9 0 0,6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17:06:54.868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180 1 24575,'-8'0'0,"-1"0"0,2 3 0,-2-1 0,2 5 0,1-1 0,-1 0 0,1-1 0,1-1 0,-1-2 0,1-1 0,-1 1 0,1 1 0,1 3 0,1 0 0,1 1 0,-2 0 0,-1 4 0,-1 4 0,1-2 0,-1 4 0,3-2 0,1 0 0,0 0 0,2-5 0,-2 0 0,2 0 0,-2 0 0,1 2 0,0 1 0,0 2 0,-1-1 0,2-1 0,-2-2 0,0 0 0,2-3 0,-2 5 0,1 5 0,0 9 0,-1 11 0,0-4 0,0 7 0,-2-15 0,0 3 0,0-7 0,2-3 0,-1 3 0,2-3 0,0 3 0,1-1 0,0-4 0,0-6 0,0-4 0,-2-4 0,2 1 0,-2 0 0,2-1 0,0 3 0,-2-1 0,2 4 0,-2 1 0,1 2 0,0-4 0,3 1 0,4-6 0,1 1 0,1-2 0,-1 1 0,-2-2 0,4 2 0,6-1 0,0 2 0,19 2 0,-5-1 0,9-1 0,-13 0 0,-9-4 0,-7 2 0,-4-2 0,5 2 0,6 0 0,-2 0 0,-2-1 0,-3 1 0,-2-2 0,6 2 0,-2-2 0,-1 0 0,-4 0 0,-4-3 0,3 0 0,-4-3 0,2 2 0,-3 0 0,0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17:06:54.8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4324 321 24575,'-12'26'0,"-3"-1"0,-9 3 0,0-6 0,-3-3 0,-1-3 0,9-2 0,-2 2 0,2 4 0,-3 1 0,-8 7 0,2-8 0,9-5 0,7-9 0,9-5 0,-4 2 0,-9 6 0,3 3 0,-3-1 0,9-4 0,7-5 0,6-20 0,7-3 0,7-17 0,2 7 0,0 0 0,-3 7 0,-1-4 0,2 0 0,-5 1 0,-2 1 0,-6 10 0,-5 3 0,-6 11 0,-8 10 0,-10 11 0,-2 7 0,-1 6 0,4-4 0,-1 0 0,-7-1 0,-13 4 0,-2 2 0,-9-2 0,12-2 0,-10-14 0,13-2 0,4-9 0,16-9 0,14-9 0,11-18 0,-2-8 0,6-10 0,-7 1 0,2 1 0,-5 4 0,2 10 0,-1 5 0,2 12 0,-2 3 0,1 5 0,-1-5 0,2 2 0,-2-10 0,0-4 0,-2-6 0,0-3 0,0 10 0,0 7 0,-5 16 0,-1 9 0,-7 7 0,-5 5 0,-9 14 0,-18 15 0,-13 26 0,22-33 0,0 1 0,3 1 0,-1-1 0,-4-2 0,-1-1 0,-24 23 0,-14-5 0,19-16 0,3-11 0,27-15 0,12-13 0,14-13 0,2-16 0,0-19 0,3-10 0,1-1 0,4 7 0,-1 19 0,-1 9 0,-4 10 0,-1 8 0,1-1 0,0-2 0,0-3 0,0-3 0,-2-1 0,0 4 0,0 0 0,0 4 0,1-6 0,0-3 0,0-6 0,-1 0 0,0 3 0,0 7 0,-6 7 0,-7 10 0,-11 17 0,-9 9 0,-8 14 0,0 3 0,-12-1 0,14-8 0,-16-6 0,11-10 0,0-7 0,15-6 0,14-9 0,13-10 0,0-18 0,2-8 0,3-27 0,7 3 0,4-9 0,8 10 0,-5 18 0,-1 8 0,-6 13 0,-4 2 0,-1 7 0,-5 2 0,2 1 0,-4 4 0,-9 10 0,-7 19 0,-11 17 0,-14 34 0,-4-6 0,-5 8 0,6-25 0,15-17 0,11-18 0,7-10 0,4-6 0,0 3 0,0-3 0,2 2 0,0-9 0,4-7 0,0-13 0,3-18 0,0-13 0,3-24 0,0 1 0,0-2 0,0 21 0,-3 20 0,-2 23 0,-7 20 0,-3 10 0,-12 18 0,-8 7 0,-17 11 0,-10 12 0,-5-3 0,0 4 0,3-16 0,12-9 0,12-15 0,21-11 0,11-10 0,1-10 0,4-15 0,3-18 0,2-9 0,6-19 0,-3 19 0,-1 3 0,-5 27 0,0 9 0,-1 5 0,1-3 0,-4 7 0,-11 18 0,-11 32 0,-6 20 0,6-23 0,0 1 0,-18 27 0,-7-8 0,9-23 0,12-13 0,7-10 0,9-10 0,5-12 0,3-9 0,0-18 0,-1-13 0,3-26 0,5-8 0,0-4 0,6 2 0,-6 12 0,1 6 0,-1 12 0,1 7 0,-1 9 0,1-5 0,-4 9 0,2 5 0,-7 21 0,-2 18 0,-8 23 0,-5 9 0,-3 14 0,-12 0 0,-9 10 0,-6-2 0,0-1 0,12-14 0,6-10 0,11-22 0,5-6 0,6-14 0,8-6 0,0-11 0,2-15 0,0-29 0,0-8 0,3-21 0,-3 20 0,3-5 0,-3 20 0,0 9 0,0 15 0,-10 31 0,-8 21 0,-15 36 0,-12 11 0,0 9 0,-2-1 0,9-16 0,4-2 0,4-12 0,9-16 0,2-7 0,10-17 0,3-10 0,3-17 0,5-29 0,1-15 0,6-21 0,1 11 0,-1 15 0,0 23 0,-7 21 0,-1 6 0,-1 3 0,2-1 0,-2-2 0,2-4 0,-10 11 0,-9 10 0,-11 23 0,-12 14 0,2 6 0,-7 16 0,7 0 0,0 9 0,4-11 0,15-24 0,6-21 0,11-19 0,0-13 0,2-10 0,0-19 0,0-19 0,-2-17 0,-1-1 0,-1-2 0,2 12 0,2 4 0,0 4 0,0 15 0,0 6 0,0 18 0,-5 10 0,-8 21 0,-5 7 0,-13 21 0,-7 17 0,-7 10 0,13-19 0,0 2 0,2-6 0,0-2 0,-29 38 0,24-32 0,15-29 0,16-16 0,2-5 0,1-6 0,-1-8 0,0-18 0,0-6 0,2-25 0,0 0 0,0-3 0,0 11 0,0 24 0,0 13 0,0 12 0,0 3 0,-2 3 0,-3 4 0,-8 12 0,-6 7 0,-7 11 0,-2 5 0,0 1 0,4 5 0,-1-6 0,9-8 0,1-7 0,4-9 0,0-1 0,3-6 0,1-1 0,7-10 0,0 1 0,2-7 0,1 2 0,1-2 0,2 2 0,1-2 0,-3 7 0,-1-1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17:06:54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5660 712 24575,'0'-3'0,"-5"-2"0,-3-3 0,-5 1 0,4-1 0,-3 1 0,0 0 0,-6-2 0,-2-5 0,-1 1 0,-1-3 0,-2 0 0,-11-6 0,7 6 0,-6-1 0,18 10 0,-1 1 0,1 1 0,-5-3 0,-1 0 0,-6-2 0,5 3 0,1-1 0,4 2 0,3 1 0,-3 1 0,-4-2 0,-7 0 0,-9-3 0,-1-2 0,-8-1 0,4 0 0,4 3 0,2 0 0,7 3 0,-16-6 0,0 4 0,-12-1 0,3 4 0,7 2 0,1 1 0,2 2 0,0-2 0,6 1 0,7-1 0,7 1 0,-1 0 0,0 0 0,-8 1 0,-2 2 0,-6-2 0,-2 4 0,1-1 0,2 0 0,3 1 0,8-2 0,-1 0 0,5 3 0,-6 0 0,-3 4 0,6 1 0,-4-1 0,9 0 0,-5-2 0,-3-1 0,0-2 0,-3 3 0,2-1 0,1 4 0,6-1 0,1 1 0,6-5 0,-1 4 0,-1-3 0,-3 6 0,-3-4 0,7 2 0,7-6 0,7-1 0,-3-3 0,3 0 0,-7 2 0,6-2 0,-1 3 0,3-2 0,1 0 0,-2-1 0,-4 0 0,0 0 0,0 0 0,4 0 0,1 0 0,-2-3 0,-1-1 0,-1-2 0,0 1 0,2 2 0,1 1 0,-1-3 0,0 1 0,-4-5 0,0-1 0,-3-1 0,5 0 0,-1 2 0,6 0 0,-1 4 0,1-2 0,-1 1 0,-2-3 0,-3-2 0,-2 0 0,2-2 0,0 2 0,2 0 0,3 4 0,-1 1 0,4 3 0,-2 1 0,1-3 0,-5-4 0,0-1 0,-3-2 0,0 1 0,-2 0 0,0 1 0,0-2 0,3 4 0,1-4 0,3 8 0,-3 4 0,0 6 0,-8 9 0,-6 2 0,-3 4 0,1 0 0,2 1 0,7-5 0,0 2 0,7-8 0,0 0 0,0 0 0,2-5 0,-6 4 0,5-4 0,-4 1 0,3 0 0,0-3 0,0 3 0,3-3 0,1 0 0,-2-9 0,-1 0 0,-1-5 0,-2 1 0,2-1 0,-6-5 0,-2-1 0,-3-2 0,3-2 0,-9 4 0,-2-7 0,-14 1 0,4 0 0,-9 1 0,5 5 0,-9-4 0,11 4 0,2 3 0,13 3 0,-3 0 0,-8-4 0,-12 2 0,-7-7 0,3 6 0,-7-2 0,2 6 0,1 3 0,1 2 0,11 1 0,-4-4 0,-3 0 0,-24-4 0,-6 2 0,3 1 0,1 5 0,22-2 0,1 5 0,3-5 0,9 3 0,-8-3 0,1 3 0,-3-1 0,-5 1 0,9 2 0,-6 2 0,-8 1 0,-11 8 0,-7-7 0,11 3 0,18-3 0,17 2 0,12 2 0,-4 1 0,-3 4 0,-3 0 0,-6 5 0,-4 1 0,-1 2 0,2 3 0,10-5 0,6 2 0,8-5 0,0 1 0,0-2 0,2-1 0,-4 6 0,4-5 0,1 3 0,5-9 0,4-2 0,4-5 0,10 1 0,-5-2 0,6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5:30:0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17:06:54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1 461 24575,'9'-7'0,"-2"-1"0,4-4 0,-2-3 0,0-1 0,-1-1 0,-1 2 0,-2 4 0,3 3 0,-1 0 0,2 1 0,-2-2 0,1 0 0,4-2 0,-6-2 0,10 2 0,-6-3 0,8-2 0,-1-2 0,7-1 0,-3 2 0,-2 1 0,-4 4 0,-2 2 0,-4 4 0,2 3 0,-2-2 0,2 4 0,0-4 0,0 5 0,1-4 0,10 4 0,13-4 0,14 4 0,3-3 0,-13 3 0,-10 0 0,-19 0 0,0 0 0,-1 0 0,1 2 0,2-2 0,1 4 0,4-4 0,4 5 0,14-2 0,-1 4 0,10-3 0,-3 1 0,1 0 0,-3-3 0,-14 2 0,-8-2 0,-10 0 0,1 1 0,4 1 0,1 3 0,8 5 0,-5-2 0,1 1 0,-9-5 0,0 1 0,0 0 0,3 4 0,2 2 0,-2-2 0,-2-2 0,-4-3 0,-1-3 0,-1 1 0,6 4 0,1 4 0,6 1 0,-4 2 0,-1-7 0,-4-3 0,-3-4 0,1-1 0,-1 0 0,4 0 0,3-1 0,6 0 0,-2-2 0,-1 1 0,-6 0 0,-1-1 0,0-1 0,0 0 0,8-3 0,-2 2 0,2-3 0,-6 3 0,-1-1 0,-2-1 0,1 0 0,2-4 0,-3 2 0,4-4 0,-3 4 0,1-2 0,0 0 0,-1 2 0,2-2 0,0-3 0,1 0 0,0-3 0,1 0 0,2 0 0,-3 4 0,-1 2 0,-7 4 0,1 1 0,-3 1 0,2 1 0,0 1 0,0-3 0,0 1 0,-1-1 0,-1 1 0,2 0 0,0 0 0,2-1 0,4 8 0,5 7 0,5 10 0,-1 1 0,-2-3 0,-7-6 0,-2-3 0,-3-3 0,1 0 0,0 1 0,1 3 0,-1 0 0,4 2 0,-3-2 0,0-1 0,-2-5 0,-2 1 0,5 1 0,2 4 0,8 7 0,-3-3 0,3 3 0,-7-9 0,-2 2 0,-2-5 0,1 4 0,-2-1 0,4 3 0,0-1 0,1-1 0,-1-3 0,-3-5 0,0-3 0,1-3 0,1-1 0,2-1 0,-1 0 0,2-2 0,-2-1 0,3 2 0,-2 2 0,0 1 0,-2 3 0,-1-3 0,-1-1 0,1-2 0,1 0 0,-3 1 0,3 1 0,-5 2 0,3-3 0,-1-2 0,0 2 0,1-3 0,-1 4 0,1 0 0,-1 1 0,-1-1 0,3 0 0,-1-3 0,3-1 0,-1 2 0,0 0 0,1 0 0,-3 3 0,0-1 0,-1 5 0,1-3 0,-1 3 0,3-5 0,-1 3 0,0-1 0,2 3 0,3-3 0,12 2 0,-1-4 0,1 3 0,-4-2 0,-7 3 0,-1-1 0,-1 2 0,-2 0 0,6 2 0,6-1 0,4 0 0,-2-1 0,-4 2 0,-7 0 0,1 0 0,9 2 0,4-1 0,12 1 0,-7-2 0,-3 1 0,-11 0 0,-10 0 0,0-1 0,3 0 0,14 2 0,7 1 0,11 4 0,-2-4 0,-13 2 0,-7-3 0,-13 0 0,-1 0 0,5 0 0,7 2 0,7 0 0,0 4 0,-4-4 0,-4 1 0,-2 0 0,0-1 0,0 3 0,-3-3 0,3 3 0,-1-3 0,4 2 0,-4-3 0,-2 1 0,-1-1 0,5 3 0,-2 1 0,9 3 0,-6-1 0,2 0 0,-4-2 0,-1-3 0,2 3 0,-6-5 0,2 4 0,-4-1 0,0 1 0,1-1 0,-1-1 0,-1-1 0,-1-1 0,2 3 0,1 1 0,2 3 0,1-1 0,-1 1 0,-5-4 0,0-1 0,-1 1 0,3 1 0,1 1 0,1 1 0,-3-3 0,-1-3 0,-2-1 0,1 1 0,0-2 0,-2 2 0,-1-2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17:06:54.876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0 1 24575,'0'16'0,"0"10"0,0 12 0,0 4 0,0-4 0,0-8 0,0-6 0,0-4 0,0-3 0,0-2 0,0 0 0,0-1 0,0 2 0,0-5 0,0 2 0,0-6 0,0 1 0,0 1 0,0-1 0,0 2 0,0-2 0,0 2 0,2-5 0,2 3 0,1 0 0,0 1 0,-3-1 0,-2-2 0,4 3 0,-3-5 0,4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17:06:54.877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1 1 24575,'0'20'0,"0"11"0,0-13 0,0 10 0,0-17 0,0 9 0,0 6 0,0 3 0,0 6 0,0-2 0,0-4 0,0-5 0,0-6 0,0-3 0,0-3 0,0-3 0,0 1 0,0 0 0,0-1 0,2-3 0,1-1 0,-1 1 0,0-1 0,-2-1 0,0-3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17:06:54.875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0 1 24575,'0'9'0,"0"8"0,0 27 0,0-22 0,0 29 0,0-23 0,0 9 0,0 3 0,0-9 0,0-9 0,0-3 0,0-9 0,0-2 0,0-4 0,0 0 0,0-1 0,0 2 0,0-1 0,0 1 0,0 2 0,0 0 0,0-1 0,0-1 0,0 0 0,0-1 0,0-2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17:06:54.840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128 1 24575,'-10'6'0,"-3"1"0,1 2 0,-1 1 0,0 2 0,1-1 0,-2-1 0,-1 0 0,4-4 0,1 2 0,7-1 0,1 1 0,2 0 0,0 0 0,0-1 0,0 0 0,0 0 0,0-2 0,0 0 0,2 1 0,3-1 0,2 1 0,4-2 0,1 1 0,-1 2 0,2 0 0,-4-1 0,0-1 0,-1-1 0,-1-1 0,1 1 0,-1 2 0,0 1 0,2 0 0,-3-3 0,5 2 0,-4-1 0,2 4 0,-2 1 0,0-1 0,-1-2 0,-1 0 0,0 0 0,-1 1 0,-1 0 0,-1-1 0,-2-1 0,0 1 0,0 1 0,0 2 0,0 2 0,0 2 0,0 1 0,0 2 0,-4 0 0,-5 0 0,-4-2 0,-3-1 0,6-8 0,0 0 0,3-6 0,-2 0 0,1 0 0,2 0 0,0 0 0,0 0 0,0 0 0,-1 0 0,0-1 0,1-1 0,1-3 0,2-1 0,1-2 0,0-1 0,2-2 0,0 0 0,0 0 0,0-1 0,0 1 0,0-3 0,0 6 0,0-5 0,0 6 0,0-3 0,2 0 0,0-3 0,2-1 0,1-1 0,0 3 0,-1 2 0,2 5 0,1 2 0,0 1 0,1 2 0,-1-2 0,1 0 0,1 0 0,-1 0 0,1 0 0,0-1 0,-1 1 0,-1-1 0,-2 1 0,-3-3 0,1-1 0,0 1 0,1-1 0,0 1 0,-2 0 0,0-1 0,-2-1 0,0 0 0,0-1 0,4 0 0,-3 3 0,4 0 0,-5 1 0,0 0 0,0 0 0,0-2 0,0 1 0,0-1 0,0 1 0,0 1 0,0-2 0,0 2 0,0-2 0,0 2 0,-2 0 0,0 0 0,-3 0 0,-1-1 0,-4-3 0,6 4 0,-7-3 0,8 3 0,-5-2 0,2 0 0,1 2 0,1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55:41.644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0 1 24575,'8'8'0,"-3"11"0,-2-7 0,-1 12 0,-2-11 0,0 5 0,0 1 0,0-4 0,0 0 0,0 0 0,0 8 0,1 13 0,1 2 0,-1-5 0,-1-14 0,0-12 0,0-5 0,-1-2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55:44.330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14 1 24575,'0'14'0,"1"7"0,0 5 0,0 8 0,-1-1 0,-1-2 0,-1-2 0,1-7 0,0-4 0,0-2 0,0 2 0,0 3 0,-1 1 0,-1-2 0,1-7 0,1-7 0,0-4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55:46.377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81 11 24575,'-9'7'0,"-1"4"0,0 3 0,-3 7 0,0 1 0,2-1 0,3-2 0,5-10 0,3-2 0,0-4 0,0 4 0,-1 4 0,0 5 0,0 4 0,1 0 0,-1-1 0,1-5 0,0-4 0,1-2 0,0-4 0,1 0 0,0 0 0,2 1 0,-2-1 0,2 0 0,-2-3 0,2 0 0,1-1 0,1 0 0,0 0 0,-2-1 0,0 0 0,3-1 0,1 1 0,2-1 0,1 0 0,1-2 0,-3 1 0,4-1 0,-5 2 0,0 1 0,0-1 0,2-2 0,-3 1 0,2-2 0,-6 2 0,2-1 0,0-2 0,0-2 0,-1-2 0,-2 2 0,-1 0 0,-1 2 0,1 1 0,0-1 0,0-3 0,0-2 0,-1-3 0,-1 0 0,0 1 0,0 0 0,0 0 0,0-1 0,0 0 0,-1 4 0,0-6 0,-1 4 0,-1-1 0,1 4 0,-2 4 0,1 3 0,-2 0 0,0 0 0,-1 0 0,-5 0 0,-1 0 0,0 0 0,4 1 0,6 1 0,1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55:48.031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39 0 24575,'-1'12'0,"1"5"0,-3 12 0,2-8 0,-1 8 0,1-11 0,-1 6 0,0 2 0,-1-2 0,1 0 0,0-1 0,1 1 0,-1 0 0,-1 0 0,0 0 0,-1-5 0,1-6 0,1-6 0,1-5 0,1-1 0,2 0 0,-1 0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55:49.404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27 1 24575,'0'11'0,"0"10"0,-1-13 0,1 13 0,-2 4 0,-1 13 0,1 6 0,-1-2 0,2-11 0,1 1 0,-1-12 0,-1 12 0,0-10 0,1 5 0,-1-11 0,1-6 0,-1-10 0,0-2 0,1 1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5:30:08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55:51.451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183 1 24575,'-9'1'0,"-4"2"0,-2 2 0,-3 1 0,-3 3 0,1 1 0,-4 3 0,3 0 0,4-2 0,5-1 0,4-3 0,5-3 0,1 1 0,2-3 0,1 0 0,-1 1 0,3 2 0,1 3 0,2 2 0,1 2 0,0-1 0,0-2 0,0-3 0,1-2 0,1-2 0,-1 0 0,-1-1 0,-2-1 0,0-1 0,2-1 0,3-1 0,4-1 0,-2-2 0,-3 0 0,-2-3 0,-1 0 0,1-2 0,1-1 0,-2 2 0,-1 3 0,-3 0 0,0 2 0,0-2 0,2-2 0,-1-2 0,0 4 0,-2 7 0,1 17 0,-2-7 0,2 12 0,-2-8 0,0 7 0,0 4 0,0-1 0,0-4 0,0-5 0,0-3 0,0 1 0,0 1 0,0 1 0,0-1 0,0-1 0,0-1 0,0-3 0,0-3 0,0-1 0,0 1 0,0 0 0,-1-1 0,0-2 0,0-1 0,-1-1 0,1-1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5:58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24575,'50'1'0,"0"0"0,4 0 0,6 1 0,7-1 0,8 0 0,3 0-1240,14 0 1,5 1 0,4-1 1239,-13 0 0,4 0 0,2 0 0,2-1-445,-9 1 1,1 0 0,2-1-1,1 1 1,0-1 444,4 1 0,1-1 0,0 1 0,1-1 0,-2 0 0,-3 0 0,0 0 0,-1 0 0,-1 0 0,0 0-53,-6 0 0,1 0 0,-2 0 0,-1 0 0,-1 0 53,12 1 0,-2 0 0,-2 0 0,-1 0-224,-10 0 1,-1 0 0,-1 0 0,-1 0 223,21 2 0,-1-1 0,0 1 0,-4 0 0,-1 0 0,-2 0 0,-5 0 0,-2-1 0,0 0 272,0 0 1,1 0 0,-1-1-273,2 0 0,0 0 0,0-1 0,-2 0 0,1 0 0,-1 0 0,-2-1 0,1 1 0,-2-1 0,-2 0 0,0 0 0,-1 0 0,-1 0 0,0-1 0,-1 1 0,1 0 0,-1 0 0,2 0 0,2 1 0,2-1 0,0 1 0,1 0 0,1 0 0,-1 0 0,-1-1 0,-1 1 0,1 0 0,0-1 0,0 0 0,0 1 0,0-1 0,0 0 0,1 1 0,1 0 0,1 0 0,3 0 0,8 0 0,3 1 0,1 0 351,-21-1 1,0 1 0,1-1 0,-1 1-352,21-1 0,0 1 0,-2-1 0,-7 1 0,-2-2 0,-1 1 385,-9 0 1,-2 0 0,0 0-386,2 1 0,0-1 0,0 1 0,1 0 0,1 0 0,1-1 0,1 0 0,0 0 0,-1 0 0,-8-1 0,-1 0 0,-3 0 559,19-1 0,-2-1-559,-3 1 0,-2 1 373,2 1 0,1 2-373,1-1 0,0 1 598,-1-1 0,-3 0-598,-8-1 0,-3-1 328,-13-1 0,-2-1-328,37-1 0,-11 3 0,-5 2 0,-5 1 0,-8-1 0,-31-1 0,-10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1:35:5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24575,'5'20'0,"0"4"0,1 9 0,1 8 0,1 0 0,-2 10 0,-1 4 0,-2 0 0,-3-5 0,2-9 0,0-10 0,-1-5 0,0-4 0,-1-10 0,-1-3 0,0-9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13B82-5A3E-F349-A6EA-85EF60E0B341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881CF-809C-464D-A4A1-1107EC95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3bfdd41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3bfdd41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3bfdd41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3bfdd41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854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3bfdd41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3bfdd41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3bfdd41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3bfdd41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3bfdd41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3bfdd41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157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3bfdd41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3bfdd41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863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3bfdd41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3bfdd41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44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03bfdd41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03bfdd41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03bfdd41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03bfdd41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69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7FFF-40DE-C74F-8ED1-512C775F0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02097-3BC4-4C4F-B330-00BC3BFC2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4338-846A-3146-85D5-79CD25E1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E70F-66DC-404E-A3CA-AD465F9F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3438-EC31-6745-8484-6F1DB66D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CF49-3E52-6D4B-B434-FCAF764B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36675-6B41-044C-AE70-4D612384B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C547-A720-EA4F-B19C-CEC5D3C0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B3AA3-9D36-8C40-8BD7-093B82A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E041-0519-DD48-81D8-37108F82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8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3F421-B8AA-6945-B269-AF7908AE4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7E2B6-8AA1-5E4D-BCFE-36A4BBDC6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D23FA-97E9-5649-A5FB-7968F6C0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1306-49F3-674D-A257-6935DF09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C8E9-EC44-C342-971B-59A608A6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1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029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19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828E-07BE-F34C-A1D1-41380B68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C4EF-47FB-474F-AD03-4236D2859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9D62-578C-5C41-98D0-35995E9F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F9D38-7B27-584A-A5C1-DD4B7955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1C3D-019B-EC4E-BEF5-85021839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7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8D93-85A6-544D-86F2-60C9AAB4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89479-4C8B-5141-9026-B98F8524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210CF-831A-E94F-AF2B-84082AC6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2A28-DC06-E243-B94A-A9030641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0719-8656-7B40-B2E3-198D8BC1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9004-B727-B643-8E47-9CBFA28A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8611-A08F-734E-8180-9B847AC68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22AA3-108F-1B40-823B-C28652FE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A4DF6-25BC-0D4D-BC69-06473C14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96945-49E9-5C4F-83F1-86DE5813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4DBE-5C62-C643-8A60-4F0BE0B3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915A-70DD-2A4C-9730-6950C374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8414F-4B37-7948-8398-6286BA572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4BDA5-8F06-A94C-ABD9-2425F0923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3673B-2196-D642-AB1A-BF6AE895D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738DE-F6C1-FE40-835C-5059C9D28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4ABE1-6384-4249-BC1E-CC954F40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30979-1A18-0449-83BF-8C948438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57C0C-C4C0-D04D-8A19-041B9070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0637-31FC-104F-8FDD-F3CB8C06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316A4-981A-C241-9CF1-946DAB2B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4DD33-8922-A444-A3DF-4751E732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6E350-96F6-E044-91D0-6F395620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D23C8-8118-574C-90A9-7CE12142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F6D58-EC2B-2043-AF05-7035294C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99602-6939-C64C-8B68-EA8ABABC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2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879E-FE81-E740-88B1-CEDBB4BF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4894-703C-BF41-8509-BCA32D73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DE071-EE27-454D-ADA6-9A722B512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1D8EC-20F7-1E4B-96EF-CF89F800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B390A-375A-CF49-BCEE-1BA45299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FC12E-B718-274C-81EE-6663102A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9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2F5C-6073-6D42-B415-8928AEE1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15FD1-52F4-324A-9056-F02071E10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604B4-C182-0741-A62F-0B1E7B0EA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25714-4BC1-1E42-997B-31E07345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4F067-A703-014D-8231-5D9974BA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8E52-E915-4643-91BF-10CD07A5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A3D46-BD23-1B47-8CC8-87463ACC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9792-085C-8741-BDD4-7DA17B51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E9B8-9ED6-584C-862E-36FC372E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8169-E04B-8040-BAF1-9F354E1DE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4A2DD-5605-A24E-B207-5F8AE7C7A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8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2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customXml" Target="../ink/ink5.xml"/><Relationship Id="rId9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9" Type="http://schemas.openxmlformats.org/officeDocument/2006/relationships/customXml" Target="../ink/ink22.xml"/><Relationship Id="rId21" Type="http://schemas.openxmlformats.org/officeDocument/2006/relationships/customXml" Target="../ink/ink13.xml"/><Relationship Id="rId34" Type="http://schemas.openxmlformats.org/officeDocument/2006/relationships/image" Target="../media/image32.png"/><Relationship Id="rId42" Type="http://schemas.openxmlformats.org/officeDocument/2006/relationships/image" Target="../media/image36.png"/><Relationship Id="rId47" Type="http://schemas.openxmlformats.org/officeDocument/2006/relationships/customXml" Target="../ink/ink26.xml"/><Relationship Id="rId50" Type="http://schemas.openxmlformats.org/officeDocument/2006/relationships/image" Target="../media/image40.png"/><Relationship Id="rId55" Type="http://schemas.openxmlformats.org/officeDocument/2006/relationships/customXml" Target="../ink/ink30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png"/><Relationship Id="rId29" Type="http://schemas.openxmlformats.org/officeDocument/2006/relationships/customXml" Target="../ink/ink17.xml"/><Relationship Id="rId11" Type="http://schemas.openxmlformats.org/officeDocument/2006/relationships/customXml" Target="../ink/ink8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37" Type="http://schemas.openxmlformats.org/officeDocument/2006/relationships/customXml" Target="../ink/ink21.xml"/><Relationship Id="rId40" Type="http://schemas.openxmlformats.org/officeDocument/2006/relationships/image" Target="../media/image35.png"/><Relationship Id="rId45" Type="http://schemas.openxmlformats.org/officeDocument/2006/relationships/customXml" Target="../ink/ink25.xml"/><Relationship Id="rId53" Type="http://schemas.openxmlformats.org/officeDocument/2006/relationships/customXml" Target="../ink/ink29.xml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19" Type="http://schemas.openxmlformats.org/officeDocument/2006/relationships/customXml" Target="../ink/ink12.xml"/><Relationship Id="rId31" Type="http://schemas.openxmlformats.org/officeDocument/2006/relationships/customXml" Target="../ink/ink18.xml"/><Relationship Id="rId44" Type="http://schemas.openxmlformats.org/officeDocument/2006/relationships/image" Target="../media/image37.png"/><Relationship Id="rId52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16.xml"/><Relationship Id="rId30" Type="http://schemas.openxmlformats.org/officeDocument/2006/relationships/image" Target="../media/image30.png"/><Relationship Id="rId35" Type="http://schemas.openxmlformats.org/officeDocument/2006/relationships/customXml" Target="../ink/ink20.xml"/><Relationship Id="rId43" Type="http://schemas.openxmlformats.org/officeDocument/2006/relationships/customXml" Target="../ink/ink24.xml"/><Relationship Id="rId48" Type="http://schemas.openxmlformats.org/officeDocument/2006/relationships/image" Target="../media/image39.png"/><Relationship Id="rId56" Type="http://schemas.openxmlformats.org/officeDocument/2006/relationships/image" Target="../media/image43.png"/><Relationship Id="rId8" Type="http://schemas.openxmlformats.org/officeDocument/2006/relationships/image" Target="../media/image18.png"/><Relationship Id="rId51" Type="http://schemas.openxmlformats.org/officeDocument/2006/relationships/customXml" Target="../ink/ink28.xml"/><Relationship Id="rId3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34.png"/><Relationship Id="rId46" Type="http://schemas.openxmlformats.org/officeDocument/2006/relationships/image" Target="../media/image38.png"/><Relationship Id="rId20" Type="http://schemas.openxmlformats.org/officeDocument/2006/relationships/image" Target="../media/image25.png"/><Relationship Id="rId41" Type="http://schemas.openxmlformats.org/officeDocument/2006/relationships/customXml" Target="../ink/ink23.xml"/><Relationship Id="rId54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29.png"/><Relationship Id="rId36" Type="http://schemas.openxmlformats.org/officeDocument/2006/relationships/image" Target="../media/image33.png"/><Relationship Id="rId49" Type="http://schemas.openxmlformats.org/officeDocument/2006/relationships/customXml" Target="../ink/ink27.xml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0.png"/><Relationship Id="rId26" Type="http://schemas.openxmlformats.org/officeDocument/2006/relationships/image" Target="../media/image220.png"/><Relationship Id="rId39" Type="http://schemas.openxmlformats.org/officeDocument/2006/relationships/customXml" Target="../ink/ink44.xml"/><Relationship Id="rId21" Type="http://schemas.openxmlformats.org/officeDocument/2006/relationships/customXml" Target="../ink/ink35.xml"/><Relationship Id="rId34" Type="http://schemas.openxmlformats.org/officeDocument/2006/relationships/image" Target="../media/image260.png"/><Relationship Id="rId42" Type="http://schemas.openxmlformats.org/officeDocument/2006/relationships/image" Target="../media/image300.png"/><Relationship Id="rId47" Type="http://schemas.openxmlformats.org/officeDocument/2006/relationships/customXml" Target="../ink/ink48.xml"/><Relationship Id="rId17" Type="http://schemas.openxmlformats.org/officeDocument/2006/relationships/customXml" Target="../ink/ink33.xml"/><Relationship Id="rId25" Type="http://schemas.openxmlformats.org/officeDocument/2006/relationships/customXml" Target="../ink/ink37.xml"/><Relationship Id="rId33" Type="http://schemas.openxmlformats.org/officeDocument/2006/relationships/customXml" Target="../ink/ink41.xml"/><Relationship Id="rId38" Type="http://schemas.openxmlformats.org/officeDocument/2006/relationships/image" Target="../media/image280.png"/><Relationship Id="rId46" Type="http://schemas.openxmlformats.org/officeDocument/2006/relationships/image" Target="../media/image3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0.png"/><Relationship Id="rId20" Type="http://schemas.openxmlformats.org/officeDocument/2006/relationships/image" Target="../media/image190.png"/><Relationship Id="rId29" Type="http://schemas.openxmlformats.org/officeDocument/2006/relationships/customXml" Target="../ink/ink39.xml"/><Relationship Id="rId41" Type="http://schemas.openxmlformats.org/officeDocument/2006/relationships/customXml" Target="../ink/ink45.xml"/><Relationship Id="rId1" Type="http://schemas.openxmlformats.org/officeDocument/2006/relationships/slideLayout" Target="../slideLayouts/slideLayout13.xml"/><Relationship Id="rId24" Type="http://schemas.openxmlformats.org/officeDocument/2006/relationships/image" Target="../media/image210.png"/><Relationship Id="rId32" Type="http://schemas.openxmlformats.org/officeDocument/2006/relationships/image" Target="../media/image250.png"/><Relationship Id="rId37" Type="http://schemas.openxmlformats.org/officeDocument/2006/relationships/customXml" Target="../ink/ink43.xml"/><Relationship Id="rId40" Type="http://schemas.openxmlformats.org/officeDocument/2006/relationships/image" Target="../media/image290.png"/><Relationship Id="rId45" Type="http://schemas.openxmlformats.org/officeDocument/2006/relationships/customXml" Target="../ink/ink47.xml"/><Relationship Id="rId15" Type="http://schemas.openxmlformats.org/officeDocument/2006/relationships/customXml" Target="../ink/ink32.xml"/><Relationship Id="rId23" Type="http://schemas.openxmlformats.org/officeDocument/2006/relationships/customXml" Target="../ink/ink36.xml"/><Relationship Id="rId28" Type="http://schemas.openxmlformats.org/officeDocument/2006/relationships/image" Target="../media/image230.png"/><Relationship Id="rId36" Type="http://schemas.openxmlformats.org/officeDocument/2006/relationships/image" Target="../media/image270.png"/><Relationship Id="rId19" Type="http://schemas.openxmlformats.org/officeDocument/2006/relationships/customXml" Target="../ink/ink34.xml"/><Relationship Id="rId31" Type="http://schemas.openxmlformats.org/officeDocument/2006/relationships/customXml" Target="../ink/ink40.xml"/><Relationship Id="rId44" Type="http://schemas.openxmlformats.org/officeDocument/2006/relationships/image" Target="../media/image310.png"/><Relationship Id="rId14" Type="http://schemas.openxmlformats.org/officeDocument/2006/relationships/image" Target="../media/image160.png"/><Relationship Id="rId22" Type="http://schemas.openxmlformats.org/officeDocument/2006/relationships/image" Target="../media/image200.png"/><Relationship Id="rId27" Type="http://schemas.openxmlformats.org/officeDocument/2006/relationships/customXml" Target="../ink/ink38.xml"/><Relationship Id="rId30" Type="http://schemas.openxmlformats.org/officeDocument/2006/relationships/image" Target="../media/image240.png"/><Relationship Id="rId35" Type="http://schemas.openxmlformats.org/officeDocument/2006/relationships/customXml" Target="../ink/ink42.xml"/><Relationship Id="rId43" Type="http://schemas.openxmlformats.org/officeDocument/2006/relationships/customXml" Target="../ink/ink46.xml"/><Relationship Id="rId48" Type="http://schemas.openxmlformats.org/officeDocument/2006/relationships/image" Target="../media/image330.png"/><Relationship Id="rId3" Type="http://schemas.openxmlformats.org/officeDocument/2006/relationships/customXml" Target="../ink/ink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54.png"/><Relationship Id="rId21" Type="http://schemas.openxmlformats.org/officeDocument/2006/relationships/customXml" Target="../ink/ink58.xml"/><Relationship Id="rId47" Type="http://schemas.openxmlformats.org/officeDocument/2006/relationships/image" Target="../media/image59.png"/><Relationship Id="rId50" Type="http://schemas.openxmlformats.org/officeDocument/2006/relationships/customXml" Target="../ink/ink64.xml"/><Relationship Id="rId55" Type="http://schemas.openxmlformats.org/officeDocument/2006/relationships/image" Target="../media/image63.png"/><Relationship Id="rId63" Type="http://schemas.openxmlformats.org/officeDocument/2006/relationships/image" Target="../media/image67.png"/><Relationship Id="rId7" Type="http://schemas.openxmlformats.org/officeDocument/2006/relationships/customXml" Target="../ink/ink51.xml"/><Relationship Id="rId2" Type="http://schemas.openxmlformats.org/officeDocument/2006/relationships/customXml" Target="../ink/ink49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53.xml"/><Relationship Id="rId24" Type="http://schemas.openxmlformats.org/officeDocument/2006/relationships/image" Target="../media/image57.png"/><Relationship Id="rId45" Type="http://schemas.openxmlformats.org/officeDocument/2006/relationships/image" Target="../media/image58.png"/><Relationship Id="rId53" Type="http://schemas.openxmlformats.org/officeDocument/2006/relationships/image" Target="../media/image62.png"/><Relationship Id="rId58" Type="http://schemas.openxmlformats.org/officeDocument/2006/relationships/customXml" Target="../ink/ink68.xml"/><Relationship Id="rId5" Type="http://schemas.openxmlformats.org/officeDocument/2006/relationships/customXml" Target="../ink/ink50.xml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49" Type="http://schemas.openxmlformats.org/officeDocument/2006/relationships/image" Target="../media/image60.png"/><Relationship Id="rId57" Type="http://schemas.openxmlformats.org/officeDocument/2006/relationships/image" Target="../media/image64.png"/><Relationship Id="rId61" Type="http://schemas.openxmlformats.org/officeDocument/2006/relationships/image" Target="../media/image66.png"/><Relationship Id="rId10" Type="http://schemas.openxmlformats.org/officeDocument/2006/relationships/image" Target="../media/image50.png"/><Relationship Id="rId19" Type="http://schemas.openxmlformats.org/officeDocument/2006/relationships/customXml" Target="../ink/ink57.xml"/><Relationship Id="rId44" Type="http://schemas.openxmlformats.org/officeDocument/2006/relationships/customXml" Target="../ink/ink61.xml"/><Relationship Id="rId52" Type="http://schemas.openxmlformats.org/officeDocument/2006/relationships/customXml" Target="../ink/ink65.xml"/><Relationship Id="rId60" Type="http://schemas.openxmlformats.org/officeDocument/2006/relationships/customXml" Target="../ink/ink69.xml"/><Relationship Id="rId4" Type="http://schemas.openxmlformats.org/officeDocument/2006/relationships/image" Target="../media/image550.png"/><Relationship Id="rId9" Type="http://schemas.openxmlformats.org/officeDocument/2006/relationships/customXml" Target="../ink/ink52.xml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43" Type="http://schemas.openxmlformats.org/officeDocument/2006/relationships/image" Target="../media/image1410.png"/><Relationship Id="rId48" Type="http://schemas.openxmlformats.org/officeDocument/2006/relationships/customXml" Target="../ink/ink63.xml"/><Relationship Id="rId56" Type="http://schemas.openxmlformats.org/officeDocument/2006/relationships/customXml" Target="../ink/ink67.xml"/><Relationship Id="rId64" Type="http://schemas.openxmlformats.org/officeDocument/2006/relationships/image" Target="../media/image10.png"/><Relationship Id="rId8" Type="http://schemas.openxmlformats.org/officeDocument/2006/relationships/image" Target="../media/image49.png"/><Relationship Id="rId51" Type="http://schemas.openxmlformats.org/officeDocument/2006/relationships/image" Target="../media/image61.png"/><Relationship Id="rId12" Type="http://schemas.openxmlformats.org/officeDocument/2006/relationships/image" Target="../media/image51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46" Type="http://schemas.openxmlformats.org/officeDocument/2006/relationships/customXml" Target="../ink/ink62.xml"/><Relationship Id="rId59" Type="http://schemas.openxmlformats.org/officeDocument/2006/relationships/image" Target="../media/image65.png"/><Relationship Id="rId20" Type="http://schemas.openxmlformats.org/officeDocument/2006/relationships/image" Target="../media/image55.png"/><Relationship Id="rId54" Type="http://schemas.openxmlformats.org/officeDocument/2006/relationships/customXml" Target="../ink/ink66.xml"/><Relationship Id="rId62" Type="http://schemas.openxmlformats.org/officeDocument/2006/relationships/customXml" Target="../ink/ink7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1.tmp"/><Relationship Id="rId4" Type="http://schemas.openxmlformats.org/officeDocument/2006/relationships/image" Target="../media/image70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3A0F15-B99A-F04E-A7AC-8703F19E8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29" y="4129500"/>
            <a:ext cx="5399314" cy="1655762"/>
          </a:xfrm>
        </p:spPr>
        <p:txBody>
          <a:bodyPr>
            <a:normAutofit/>
          </a:bodyPr>
          <a:lstStyle/>
          <a:p>
            <a:r>
              <a:rPr lang="en-US" dirty="0"/>
              <a:t>Unit 5 – Discrete Probability Distributions, Day 2</a:t>
            </a:r>
          </a:p>
          <a:p>
            <a:r>
              <a:rPr lang="en-US" dirty="0"/>
              <a:t>Your Bakery Professor Colton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60AF3-6D94-CA48-8AA1-3A7256B95609}"/>
              </a:ext>
            </a:extLst>
          </p:cNvPr>
          <p:cNvSpPr txBox="1"/>
          <p:nvPr/>
        </p:nvSpPr>
        <p:spPr>
          <a:xfrm>
            <a:off x="1192775" y="2066780"/>
            <a:ext cx="5241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We’re Back!!! Only today though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C46BE-0A50-DB00-68CD-033B9CE17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896" y="1142831"/>
            <a:ext cx="4722125" cy="35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2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241211" y="1860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Binomial Distribution Long LCQ (Calc fun!!)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2CFAB4-8CEB-C24C-B6FC-0BA76AE2C84C}"/>
              </a:ext>
            </a:extLst>
          </p:cNvPr>
          <p:cNvSpPr txBox="1">
            <a:spLocks/>
          </p:cNvSpPr>
          <p:nvPr/>
        </p:nvSpPr>
        <p:spPr>
          <a:xfrm>
            <a:off x="224302" y="1026438"/>
            <a:ext cx="7086600" cy="325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GOAL</a:t>
            </a:r>
            <a:r>
              <a:rPr lang="en-US" sz="1800" dirty="0"/>
              <a:t>: Use the Binomial distribution to calculate probabilities!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Choose correct </a:t>
            </a:r>
            <a:r>
              <a:rPr lang="en-US" sz="1800" dirty="0" err="1"/>
              <a:t>Dist</a:t>
            </a:r>
            <a:r>
              <a:rPr lang="en-US" sz="1800" dirty="0"/>
              <a:t>: 2</a:t>
            </a:r>
            <a:r>
              <a:rPr lang="en-US" sz="1800" baseline="30000" dirty="0"/>
              <a:t>ND</a:t>
            </a:r>
            <a:r>
              <a:rPr lang="en-US" sz="1800" dirty="0"/>
              <a:t> → VARS</a:t>
            </a:r>
          </a:p>
          <a:p>
            <a:pPr lvl="1"/>
            <a:r>
              <a:rPr lang="en-US" sz="1600" dirty="0"/>
              <a:t>binompdf() or binomcdf()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Enter in information (parameters and X)</a:t>
            </a:r>
          </a:p>
          <a:p>
            <a:pPr lvl="1"/>
            <a:r>
              <a:rPr lang="en-US" sz="1600" dirty="0"/>
              <a:t>trials = n</a:t>
            </a:r>
          </a:p>
          <a:p>
            <a:pPr lvl="1"/>
            <a:r>
              <a:rPr lang="en-US" sz="1600" dirty="0"/>
              <a:t>p = probability of success </a:t>
            </a:r>
          </a:p>
          <a:p>
            <a:pPr lvl="1"/>
            <a:r>
              <a:rPr lang="en-US" sz="1600" dirty="0"/>
              <a:t>x value = number of successes we want</a:t>
            </a:r>
          </a:p>
          <a:p>
            <a:pPr lvl="1"/>
            <a:r>
              <a:rPr lang="en-US" sz="1600" dirty="0"/>
              <a:t>If you have TI-83, you would type binompdf(n,p,x) or binomcdf(n,p,x)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81F58-7A9E-4948-ABC5-704B4E863E59}"/>
              </a:ext>
            </a:extLst>
          </p:cNvPr>
          <p:cNvSpPr txBox="1"/>
          <p:nvPr/>
        </p:nvSpPr>
        <p:spPr>
          <a:xfrm>
            <a:off x="319433" y="4237506"/>
            <a:ext cx="28119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~ Binomial(n = 57, p = 0.2)</a:t>
            </a:r>
          </a:p>
          <a:p>
            <a:endParaRPr lang="en" dirty="0"/>
          </a:p>
          <a:p>
            <a:pPr marL="342900" indent="-342900">
              <a:buFont typeface="+mj-lt"/>
              <a:buAutoNum type="alphaLcParenR"/>
            </a:pPr>
            <a:r>
              <a:rPr lang="en" dirty="0"/>
              <a:t>P(X ≤ 10) = ??</a:t>
            </a:r>
          </a:p>
          <a:p>
            <a:pPr marL="342900" indent="-342900">
              <a:buFont typeface="+mj-lt"/>
              <a:buAutoNum type="alphaLcParenR"/>
            </a:pPr>
            <a:r>
              <a:rPr lang="en" dirty="0"/>
              <a:t>P(X &lt; 10) = ??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P(X = 3) = ??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P(X &gt; 5) = ?? 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P(X ≥ 6) = ??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9CDED-EB33-764B-B573-1BA8ABD617D1}"/>
              </a:ext>
            </a:extLst>
          </p:cNvPr>
          <p:cNvSpPr txBox="1"/>
          <p:nvPr/>
        </p:nvSpPr>
        <p:spPr>
          <a:xfrm>
            <a:off x="4290857" y="1686881"/>
            <a:ext cx="582674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Pdf</a:t>
            </a:r>
            <a:r>
              <a:rPr lang="en-US" sz="1400" dirty="0">
                <a:solidFill>
                  <a:srgbClr val="7030A0"/>
                </a:solidFill>
              </a:rPr>
              <a:t> = Probability distribution function, a </a:t>
            </a:r>
            <a:r>
              <a:rPr lang="en-US" sz="1400" b="1" dirty="0">
                <a:solidFill>
                  <a:srgbClr val="7030A0"/>
                </a:solidFill>
              </a:rPr>
              <a:t>single point</a:t>
            </a:r>
            <a:r>
              <a:rPr lang="en-US" sz="1400" dirty="0">
                <a:solidFill>
                  <a:srgbClr val="7030A0"/>
                </a:solidFill>
              </a:rPr>
              <a:t>!</a:t>
            </a:r>
          </a:p>
          <a:p>
            <a:r>
              <a:rPr lang="en-US" sz="1400" b="1" dirty="0" err="1">
                <a:solidFill>
                  <a:srgbClr val="7030A0"/>
                </a:solidFill>
              </a:rPr>
              <a:t>Cdf</a:t>
            </a:r>
            <a:r>
              <a:rPr lang="en-US" sz="1400" dirty="0">
                <a:solidFill>
                  <a:srgbClr val="7030A0"/>
                </a:solidFill>
              </a:rPr>
              <a:t> = Cumulative distribution function, </a:t>
            </a:r>
            <a:r>
              <a:rPr lang="en-US" sz="1400" b="1" dirty="0">
                <a:solidFill>
                  <a:srgbClr val="7030A0"/>
                </a:solidFill>
              </a:rPr>
              <a:t>including and everything to the left</a:t>
            </a:r>
            <a:r>
              <a:rPr lang="en-US" sz="1400" dirty="0">
                <a:solidFill>
                  <a:srgbClr val="7030A0"/>
                </a:solidFill>
              </a:rPr>
              <a:t>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915FCE-C2C6-ABDB-9977-B264D0226DD4}"/>
              </a:ext>
            </a:extLst>
          </p:cNvPr>
          <p:cNvGrpSpPr/>
          <p:nvPr/>
        </p:nvGrpSpPr>
        <p:grpSpPr>
          <a:xfrm>
            <a:off x="8247384" y="2447560"/>
            <a:ext cx="3720314" cy="2944108"/>
            <a:chOff x="8521700" y="1690688"/>
            <a:chExt cx="3720314" cy="2944108"/>
          </a:xfrm>
        </p:grpSpPr>
        <p:pic>
          <p:nvPicPr>
            <p:cNvPr id="1026" name="Picture 2" descr="Statistics - Binomial Distribution">
              <a:extLst>
                <a:ext uri="{FF2B5EF4-FFF2-40B4-BE49-F238E27FC236}">
                  <a16:creationId xmlns:a16="http://schemas.microsoft.com/office/drawing/2014/main" id="{BA3AF9A7-7B1C-094E-8B6A-AFFFE1AA5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1700" y="1690688"/>
              <a:ext cx="3556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EBF262-F34A-3F44-BB92-8C558887B354}"/>
                </a:ext>
              </a:extLst>
            </p:cNvPr>
            <p:cNvSpPr txBox="1"/>
            <p:nvPr/>
          </p:nvSpPr>
          <p:spPr>
            <a:xfrm>
              <a:off x="10058403" y="4434741"/>
              <a:ext cx="218361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http://www.malinc.se/math/statistics/binomialen.php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C55CC8-8473-8B40-A9E9-85148AE79DD4}"/>
                </a:ext>
              </a:extLst>
            </p:cNvPr>
            <p:cNvGrpSpPr/>
            <p:nvPr/>
          </p:nvGrpSpPr>
          <p:grpSpPr>
            <a:xfrm>
              <a:off x="11048214" y="3422110"/>
              <a:ext cx="360" cy="360"/>
              <a:chOff x="11048214" y="3422110"/>
              <a:chExt cx="360" cy="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3FABD0E0-A347-0A4E-94E2-C9E7A24EA30E}"/>
                      </a:ext>
                    </a:extLst>
                  </p14:cNvPr>
                  <p14:cNvContentPartPr/>
                  <p14:nvPr/>
                </p14:nvContentPartPr>
                <p14:xfrm>
                  <a:off x="11048214" y="3422110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3FABD0E0-A347-0A4E-94E2-C9E7A24EA30E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039574" y="341347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FB3AC24-206B-BE43-9FBB-C276106557C9}"/>
                      </a:ext>
                    </a:extLst>
                  </p14:cNvPr>
                  <p14:cNvContentPartPr/>
                  <p14:nvPr/>
                </p14:nvContentPartPr>
                <p14:xfrm>
                  <a:off x="11048214" y="3422110"/>
                  <a:ext cx="3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FB3AC24-206B-BE43-9FBB-C276106557C9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039574" y="341347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93D881F8-D500-A048-BC1C-F9E8BBFFE293}"/>
                      </a:ext>
                    </a:extLst>
                  </p14:cNvPr>
                  <p14:cNvContentPartPr/>
                  <p14:nvPr/>
                </p14:nvContentPartPr>
                <p14:xfrm>
                  <a:off x="11048214" y="3422110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93D881F8-D500-A048-BC1C-F9E8BBFFE2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039574" y="341347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89E47C-674B-5D4D-92A4-89429715F853}"/>
                </a:ext>
              </a:extLst>
            </p:cNvPr>
            <p:cNvSpPr txBox="1"/>
            <p:nvPr/>
          </p:nvSpPr>
          <p:spPr>
            <a:xfrm>
              <a:off x="8884777" y="3167913"/>
              <a:ext cx="150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CDF: P(X ≤ 29)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552D5F-D72F-8043-BA61-509731F64885}"/>
                </a:ext>
              </a:extLst>
            </p:cNvPr>
            <p:cNvSpPr txBox="1"/>
            <p:nvPr/>
          </p:nvSpPr>
          <p:spPr>
            <a:xfrm>
              <a:off x="10332057" y="2148546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PDF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34759E27-D97A-D349-ACA8-359D48B9BAA4}"/>
                </a:ext>
              </a:extLst>
            </p:cNvPr>
            <p:cNvSpPr/>
            <p:nvPr/>
          </p:nvSpPr>
          <p:spPr>
            <a:xfrm>
              <a:off x="8778025" y="3974909"/>
              <a:ext cx="1906793" cy="16444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699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194445" y="-1810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Binomial Distribution Long LCQ (Calc fun!!)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81F58-7A9E-4948-ABC5-704B4E863E59}"/>
              </a:ext>
            </a:extLst>
          </p:cNvPr>
          <p:cNvSpPr txBox="1"/>
          <p:nvPr/>
        </p:nvSpPr>
        <p:spPr>
          <a:xfrm>
            <a:off x="126647" y="935261"/>
            <a:ext cx="899079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a) P(X ≤ 10) = ??</a:t>
            </a:r>
          </a:p>
          <a:p>
            <a:r>
              <a:rPr lang="en" i="1" dirty="0">
                <a:solidFill>
                  <a:srgbClr val="FF0000"/>
                </a:solidFill>
              </a:rPr>
              <a:t>P(X ≤ 10) =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" i="1" dirty="0">
                <a:solidFill>
                  <a:srgbClr val="FF0000"/>
                </a:solidFill>
              </a:rPr>
              <a:t>inomcdf(n = 57, p = 0.2, x = 10) = 0.394</a:t>
            </a:r>
          </a:p>
          <a:p>
            <a:r>
              <a:rPr lang="en" i="1" dirty="0">
                <a:solidFill>
                  <a:srgbClr val="7030A0"/>
                </a:solidFill>
              </a:rPr>
              <a:t>This confirms the visual we saw earlier</a:t>
            </a:r>
          </a:p>
          <a:p>
            <a:endParaRPr lang="en" i="1" dirty="0">
              <a:solidFill>
                <a:srgbClr val="7030A0"/>
              </a:solidFill>
            </a:endParaRPr>
          </a:p>
          <a:p>
            <a:endParaRPr lang="en" i="1" dirty="0">
              <a:solidFill>
                <a:srgbClr val="7030A0"/>
              </a:solidFill>
            </a:endParaRPr>
          </a:p>
          <a:p>
            <a:r>
              <a:rPr lang="en" dirty="0"/>
              <a:t>b) P(X &lt; 10) = ??</a:t>
            </a:r>
          </a:p>
          <a:p>
            <a:r>
              <a:rPr lang="en" i="1" dirty="0">
                <a:solidFill>
                  <a:srgbClr val="7030A0"/>
                </a:solidFill>
              </a:rPr>
              <a:t>CDF on calc AWLAYS gives ≤, so need to adjust our statement to correctly take this into account</a:t>
            </a:r>
          </a:p>
          <a:p>
            <a:r>
              <a:rPr lang="en" i="1" dirty="0">
                <a:solidFill>
                  <a:srgbClr val="7030A0"/>
                </a:solidFill>
              </a:rPr>
              <a:t>Drawing a picture helps!</a:t>
            </a:r>
          </a:p>
          <a:p>
            <a:r>
              <a:rPr lang="en" i="1" dirty="0">
                <a:solidFill>
                  <a:srgbClr val="FF0000"/>
                </a:solidFill>
              </a:rPr>
              <a:t>P(X &lt; 10) = </a:t>
            </a:r>
            <a:r>
              <a:rPr lang="en-US" i="1" dirty="0">
                <a:solidFill>
                  <a:srgbClr val="FF0000"/>
                </a:solidFill>
              </a:rPr>
              <a:t>P(X = 0) + P(X = 1) + … + P(X = 9) </a:t>
            </a:r>
            <a:r>
              <a:rPr lang="en-US" i="1" dirty="0">
                <a:solidFill>
                  <a:srgbClr val="7030A0"/>
                </a:solidFill>
              </a:rPr>
              <a:t>→ this is everything we want to include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" i="1" dirty="0">
                <a:solidFill>
                  <a:srgbClr val="FF0000"/>
                </a:solidFill>
              </a:rPr>
              <a:t>P(X &lt; 10) = P(X ≤ 9) =</a:t>
            </a:r>
            <a:r>
              <a:rPr lang="en-US" i="1" dirty="0">
                <a:solidFill>
                  <a:srgbClr val="FF0000"/>
                </a:solidFill>
              </a:rPr>
              <a:t> b</a:t>
            </a:r>
            <a:r>
              <a:rPr lang="en" i="1" dirty="0">
                <a:solidFill>
                  <a:srgbClr val="FF0000"/>
                </a:solidFill>
              </a:rPr>
              <a:t>inomcdf(n = 57, p = 0.2, x = </a:t>
            </a:r>
            <a:r>
              <a:rPr lang="en" i="1" strike="sngStrike" dirty="0">
                <a:solidFill>
                  <a:srgbClr val="FF0000"/>
                </a:solidFill>
              </a:rPr>
              <a:t>10</a:t>
            </a:r>
            <a:r>
              <a:rPr lang="en" i="1" dirty="0">
                <a:solidFill>
                  <a:srgbClr val="FF0000"/>
                </a:solidFill>
              </a:rPr>
              <a:t> 9) = 0.2715</a:t>
            </a:r>
          </a:p>
          <a:p>
            <a:r>
              <a:rPr lang="en" i="1" dirty="0">
                <a:solidFill>
                  <a:srgbClr val="7030A0"/>
                </a:solidFill>
              </a:rPr>
              <a:t>Had to decrease the X value by one to make our calculator give us what we want</a:t>
            </a:r>
          </a:p>
          <a:p>
            <a:endParaRPr lang="en" i="1" dirty="0">
              <a:solidFill>
                <a:srgbClr val="FF0000"/>
              </a:solidFill>
            </a:endParaRPr>
          </a:p>
          <a:p>
            <a:r>
              <a:rPr lang="en-US" dirty="0"/>
              <a:t>c) P(X = 3) = ??</a:t>
            </a:r>
          </a:p>
          <a:p>
            <a:r>
              <a:rPr lang="en-US" i="1" dirty="0">
                <a:solidFill>
                  <a:srgbClr val="7030A0"/>
                </a:solidFill>
              </a:rPr>
              <a:t>This is just a single point now, so need to use PDF!</a:t>
            </a:r>
          </a:p>
          <a:p>
            <a:r>
              <a:rPr lang="en-US" i="1" dirty="0">
                <a:solidFill>
                  <a:srgbClr val="FF0000"/>
                </a:solidFill>
              </a:rPr>
              <a:t>P(X = 3) = b</a:t>
            </a:r>
            <a:r>
              <a:rPr lang="en" i="1" dirty="0">
                <a:solidFill>
                  <a:srgbClr val="FF0000"/>
                </a:solidFill>
              </a:rPr>
              <a:t>inompdf(n = 57, p = 0.2, x = 3) =</a:t>
            </a:r>
            <a:r>
              <a:rPr lang="en-US" i="1" dirty="0">
                <a:solidFill>
                  <a:srgbClr val="FF0000"/>
                </a:solidFill>
              </a:rPr>
              <a:t> 0.001 </a:t>
            </a:r>
          </a:p>
          <a:p>
            <a:r>
              <a:rPr lang="en-US" dirty="0"/>
              <a:t> </a:t>
            </a:r>
          </a:p>
          <a:p>
            <a:r>
              <a:rPr lang="en" i="1" dirty="0">
                <a:solidFill>
                  <a:srgbClr val="FF0000"/>
                </a:solidFill>
              </a:rPr>
              <a:t> 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7030A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9E7AA3-AB65-C044-AE94-E77AADE7DB35}"/>
              </a:ext>
            </a:extLst>
          </p:cNvPr>
          <p:cNvGrpSpPr/>
          <p:nvPr/>
        </p:nvGrpSpPr>
        <p:grpSpPr>
          <a:xfrm>
            <a:off x="8435140" y="3210402"/>
            <a:ext cx="3217165" cy="1172058"/>
            <a:chOff x="6275929" y="2187774"/>
            <a:chExt cx="3217165" cy="117205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305787-8A55-5541-8D27-899565912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5929" y="2191432"/>
              <a:ext cx="1549400" cy="1168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2017C3C-0CC3-9A40-9181-ADC669C8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3694" y="2187774"/>
              <a:ext cx="1549400" cy="1168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A479F9A-E51C-E271-0252-4451CB82BC5E}"/>
              </a:ext>
            </a:extLst>
          </p:cNvPr>
          <p:cNvGrpSpPr/>
          <p:nvPr/>
        </p:nvGrpSpPr>
        <p:grpSpPr>
          <a:xfrm>
            <a:off x="5620486" y="5225083"/>
            <a:ext cx="4755846" cy="1176948"/>
            <a:chOff x="3486511" y="3329392"/>
            <a:chExt cx="4755846" cy="117694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7EBAFC1-61CA-504A-A33A-C3BB5ED51BAE}"/>
                </a:ext>
              </a:extLst>
            </p:cNvPr>
            <p:cNvGrpSpPr/>
            <p:nvPr/>
          </p:nvGrpSpPr>
          <p:grpSpPr>
            <a:xfrm>
              <a:off x="5089734" y="3329392"/>
              <a:ext cx="3152623" cy="1168400"/>
              <a:chOff x="1900243" y="2694474"/>
              <a:chExt cx="3152623" cy="11684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32817BA-1D77-5D4A-973C-4890ECB87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3466" y="2694474"/>
                <a:ext cx="1549400" cy="11684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07E0297-39EE-9A40-B2E5-2A92D1BE1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0243" y="2694474"/>
                <a:ext cx="1549400" cy="1168400"/>
              </a:xfrm>
              <a:prstGeom prst="rect">
                <a:avLst/>
              </a:prstGeom>
            </p:spPr>
          </p:pic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C137875-9AAF-FE27-5934-4E5E51569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86511" y="3337940"/>
              <a:ext cx="1549400" cy="1168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A5ED4F-ADA3-E82C-382A-E313FD5EF19D}"/>
              </a:ext>
            </a:extLst>
          </p:cNvPr>
          <p:cNvGrpSpPr/>
          <p:nvPr/>
        </p:nvGrpSpPr>
        <p:grpSpPr>
          <a:xfrm>
            <a:off x="5340328" y="739856"/>
            <a:ext cx="4775262" cy="1192158"/>
            <a:chOff x="4840994" y="932536"/>
            <a:chExt cx="4775262" cy="119215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7F751B1-08B4-F94B-A6C7-1F2137A27668}"/>
                </a:ext>
              </a:extLst>
            </p:cNvPr>
            <p:cNvGrpSpPr/>
            <p:nvPr/>
          </p:nvGrpSpPr>
          <p:grpSpPr>
            <a:xfrm>
              <a:off x="6453925" y="932536"/>
              <a:ext cx="3162331" cy="1192158"/>
              <a:chOff x="6453925" y="932536"/>
              <a:chExt cx="3162331" cy="119215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D93D817-6293-7542-B6A6-664690E75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53925" y="956294"/>
                <a:ext cx="1549400" cy="11684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093F54B-2A1E-524A-AD84-EB3D36FE7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66856" y="932536"/>
                <a:ext cx="1549400" cy="1168400"/>
              </a:xfrm>
              <a:prstGeom prst="rect">
                <a:avLst/>
              </a:prstGeom>
            </p:spPr>
          </p:pic>
        </p:grp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EEAC332-FFE0-B022-A811-1D94DE22F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40994" y="956294"/>
              <a:ext cx="1549400" cy="1168400"/>
            </a:xfrm>
            <a:prstGeom prst="rect">
              <a:avLst/>
            </a:prstGeom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C6B9ABE-5535-9438-524E-17E19E6CAC26}"/>
              </a:ext>
            </a:extLst>
          </p:cNvPr>
          <p:cNvGrpSpPr/>
          <p:nvPr/>
        </p:nvGrpSpPr>
        <p:grpSpPr>
          <a:xfrm>
            <a:off x="734910" y="3708951"/>
            <a:ext cx="4254840" cy="488160"/>
            <a:chOff x="734910" y="3708951"/>
            <a:chExt cx="4254840" cy="48816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4FF700B-EEC5-3F6C-B165-1EF97FE46E59}"/>
                </a:ext>
              </a:extLst>
            </p:cNvPr>
            <p:cNvGrpSpPr/>
            <p:nvPr/>
          </p:nvGrpSpPr>
          <p:grpSpPr>
            <a:xfrm>
              <a:off x="791790" y="3761511"/>
              <a:ext cx="4197960" cy="435600"/>
              <a:chOff x="791790" y="3761511"/>
              <a:chExt cx="4197960" cy="435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ED17A5C6-FC48-BEDD-0E1E-61F006755F34}"/>
                      </a:ext>
                    </a:extLst>
                  </p14:cNvPr>
                  <p14:cNvContentPartPr/>
                  <p14:nvPr/>
                </p14:nvContentPartPr>
                <p14:xfrm>
                  <a:off x="816270" y="3857271"/>
                  <a:ext cx="4031640" cy="2160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ED17A5C6-FC48-BEDD-0E1E-61F006755F3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07630" y="3848631"/>
                    <a:ext cx="404928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0F95BB71-ED6D-2E8E-F88B-7228DCD50D2B}"/>
                      </a:ext>
                    </a:extLst>
                  </p14:cNvPr>
                  <p14:cNvContentPartPr/>
                  <p14:nvPr/>
                </p14:nvContentPartPr>
                <p14:xfrm>
                  <a:off x="4848630" y="3796431"/>
                  <a:ext cx="18720" cy="1843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0F95BB71-ED6D-2E8E-F88B-7228DCD50D2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839630" y="3787431"/>
                    <a:ext cx="3636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92E0A907-0F99-F052-B7F0-323A81BC43CD}"/>
                      </a:ext>
                    </a:extLst>
                  </p14:cNvPr>
                  <p14:cNvContentPartPr/>
                  <p14:nvPr/>
                </p14:nvContentPartPr>
                <p14:xfrm>
                  <a:off x="820950" y="3762591"/>
                  <a:ext cx="11160" cy="1706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92E0A907-0F99-F052-B7F0-323A81BC43C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11950" y="3753951"/>
                    <a:ext cx="288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1DDA18F-4949-D09A-3A11-D0CD0E23601C}"/>
                      </a:ext>
                    </a:extLst>
                  </p14:cNvPr>
                  <p14:cNvContentPartPr/>
                  <p14:nvPr/>
                </p14:nvContentPartPr>
                <p14:xfrm>
                  <a:off x="791790" y="4036551"/>
                  <a:ext cx="94680" cy="810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1DDA18F-4949-D09A-3A11-D0CD0E23601C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83150" y="4027551"/>
                    <a:ext cx="11232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10155DA4-038F-5D5F-7D69-92070053B196}"/>
                      </a:ext>
                    </a:extLst>
                  </p14:cNvPr>
                  <p14:cNvContentPartPr/>
                  <p14:nvPr/>
                </p14:nvContentPartPr>
                <p14:xfrm>
                  <a:off x="4793190" y="4080111"/>
                  <a:ext cx="61200" cy="1170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10155DA4-038F-5D5F-7D69-92070053B19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784550" y="4071471"/>
                    <a:ext cx="788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1245E328-246B-DE61-51EE-48E55AE2CE75}"/>
                      </a:ext>
                    </a:extLst>
                  </p14:cNvPr>
                  <p14:cNvContentPartPr/>
                  <p14:nvPr/>
                </p14:nvContentPartPr>
                <p14:xfrm>
                  <a:off x="4903710" y="4091991"/>
                  <a:ext cx="86040" cy="939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1245E328-246B-DE61-51EE-48E55AE2CE7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894710" y="4082991"/>
                    <a:ext cx="10368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AD6A0912-D8DA-10AB-A779-8D2A565D1C43}"/>
                      </a:ext>
                    </a:extLst>
                  </p14:cNvPr>
                  <p14:cNvContentPartPr/>
                  <p14:nvPr/>
                </p14:nvContentPartPr>
                <p14:xfrm>
                  <a:off x="1129830" y="3761511"/>
                  <a:ext cx="25200" cy="2073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AD6A0912-D8DA-10AB-A779-8D2A565D1C4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120830" y="3752871"/>
                    <a:ext cx="42840" cy="22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ED67741D-E9A8-CA8E-52EC-795B6ECBEC3E}"/>
                      </a:ext>
                    </a:extLst>
                  </p14:cNvPr>
                  <p14:cNvContentPartPr/>
                  <p14:nvPr/>
                </p14:nvContentPartPr>
                <p14:xfrm>
                  <a:off x="1362390" y="3787431"/>
                  <a:ext cx="1440" cy="2059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ED67741D-E9A8-CA8E-52EC-795B6ECBEC3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353390" y="3778791"/>
                    <a:ext cx="19080" cy="22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295787CB-2168-15B1-5420-067AD47CECFF}"/>
                      </a:ext>
                    </a:extLst>
                  </p14:cNvPr>
                  <p14:cNvContentPartPr/>
                  <p14:nvPr/>
                </p14:nvContentPartPr>
                <p14:xfrm>
                  <a:off x="1909230" y="3833871"/>
                  <a:ext cx="43560" cy="4788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295787CB-2168-15B1-5420-067AD47CECF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900590" y="3824871"/>
                    <a:ext cx="6120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CB5CC643-901E-3AC0-4C31-BA9337B7FA0C}"/>
                      </a:ext>
                    </a:extLst>
                  </p14:cNvPr>
                  <p14:cNvContentPartPr/>
                  <p14:nvPr/>
                </p14:nvContentPartPr>
                <p14:xfrm>
                  <a:off x="2016150" y="3836391"/>
                  <a:ext cx="50400" cy="612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CB5CC643-901E-3AC0-4C31-BA9337B7FA0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007510" y="3827391"/>
                    <a:ext cx="6804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878C4291-FF59-8DBF-A70B-FE17EF1F4684}"/>
                      </a:ext>
                    </a:extLst>
                  </p14:cNvPr>
                  <p14:cNvContentPartPr/>
                  <p14:nvPr/>
                </p14:nvContentPartPr>
                <p14:xfrm>
                  <a:off x="2351310" y="3839271"/>
                  <a:ext cx="2880" cy="14112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878C4291-FF59-8DBF-A70B-FE17EF1F4684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342310" y="3830631"/>
                    <a:ext cx="2052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D833C6A9-55B3-79EE-09DE-350B7A516D96}"/>
                      </a:ext>
                    </a:extLst>
                  </p14:cNvPr>
                  <p14:cNvContentPartPr/>
                  <p14:nvPr/>
                </p14:nvContentPartPr>
                <p14:xfrm>
                  <a:off x="2293350" y="4033311"/>
                  <a:ext cx="54360" cy="12564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D833C6A9-55B3-79EE-09DE-350B7A516D96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284710" y="4024671"/>
                    <a:ext cx="72000" cy="14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0A5E52CB-EBFC-5D11-CB32-9AED1E360E33}"/>
                      </a:ext>
                    </a:extLst>
                  </p14:cNvPr>
                  <p14:cNvContentPartPr/>
                  <p14:nvPr/>
                </p14:nvContentPartPr>
                <p14:xfrm>
                  <a:off x="2689710" y="3834231"/>
                  <a:ext cx="5040" cy="9720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0A5E52CB-EBFC-5D11-CB32-9AED1E360E33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680710" y="3825591"/>
                    <a:ext cx="2268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97553D2F-4235-8E88-CD2A-5CEE4C70E479}"/>
                      </a:ext>
                    </a:extLst>
                  </p14:cNvPr>
                  <p14:cNvContentPartPr/>
                  <p14:nvPr/>
                </p14:nvContentPartPr>
                <p14:xfrm>
                  <a:off x="2646150" y="4044471"/>
                  <a:ext cx="2160" cy="13680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97553D2F-4235-8E88-CD2A-5CEE4C70E479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637150" y="4035831"/>
                    <a:ext cx="1980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FCF65CA5-905E-2283-2C29-08394441C3F9}"/>
                      </a:ext>
                    </a:extLst>
                  </p14:cNvPr>
                  <p14:cNvContentPartPr/>
                  <p14:nvPr/>
                </p14:nvContentPartPr>
                <p14:xfrm>
                  <a:off x="2701230" y="4110351"/>
                  <a:ext cx="35640" cy="6984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FCF65CA5-905E-2283-2C29-08394441C3F9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692590" y="4101351"/>
                    <a:ext cx="53280" cy="8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EAF788C4-A7E6-F067-FFE3-02025D3CA92D}"/>
                      </a:ext>
                    </a:extLst>
                  </p14:cNvPr>
                  <p14:cNvContentPartPr/>
                  <p14:nvPr/>
                </p14:nvContentPartPr>
                <p14:xfrm>
                  <a:off x="2990670" y="3826311"/>
                  <a:ext cx="4680" cy="12096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EAF788C4-A7E6-F067-FFE3-02025D3CA92D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981670" y="3817671"/>
                    <a:ext cx="2232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1F0A2B17-7659-08BA-C413-2069C0F6D909}"/>
                      </a:ext>
                    </a:extLst>
                  </p14:cNvPr>
                  <p14:cNvContentPartPr/>
                  <p14:nvPr/>
                </p14:nvContentPartPr>
                <p14:xfrm>
                  <a:off x="2960790" y="4060671"/>
                  <a:ext cx="1800" cy="9792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1F0A2B17-7659-08BA-C413-2069C0F6D90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951790" y="4051671"/>
                    <a:ext cx="1944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21BC4AA3-20E4-4B61-288D-89097C9FF5DC}"/>
                      </a:ext>
                    </a:extLst>
                  </p14:cNvPr>
                  <p14:cNvContentPartPr/>
                  <p14:nvPr/>
                </p14:nvContentPartPr>
                <p14:xfrm>
                  <a:off x="3017310" y="4078671"/>
                  <a:ext cx="6480" cy="9000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21BC4AA3-20E4-4B61-288D-89097C9FF5DC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008670" y="4070031"/>
                    <a:ext cx="241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F255DC4F-E7DA-8EF1-B794-1410F75FE4A8}"/>
                      </a:ext>
                    </a:extLst>
                  </p14:cNvPr>
                  <p14:cNvContentPartPr/>
                  <p14:nvPr/>
                </p14:nvContentPartPr>
                <p14:xfrm>
                  <a:off x="1118310" y="4089471"/>
                  <a:ext cx="3960" cy="5688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F255DC4F-E7DA-8EF1-B794-1410F75FE4A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109670" y="4080471"/>
                    <a:ext cx="2160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03557977-F6BD-7F66-E6AC-83992141D50C}"/>
                      </a:ext>
                    </a:extLst>
                  </p14:cNvPr>
                  <p14:cNvContentPartPr/>
                  <p14:nvPr/>
                </p14:nvContentPartPr>
                <p14:xfrm>
                  <a:off x="1303350" y="4049151"/>
                  <a:ext cx="129240" cy="9180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03557977-F6BD-7F66-E6AC-83992141D50C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294710" y="4040151"/>
                    <a:ext cx="146880" cy="109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6243C25-8104-518C-F3D4-F181F3BBB3DE}"/>
                    </a:ext>
                  </a:extLst>
                </p14:cNvPr>
                <p14:cNvContentPartPr/>
                <p14:nvPr/>
              </p14:nvContentPartPr>
              <p14:xfrm>
                <a:off x="734910" y="3708951"/>
                <a:ext cx="1747440" cy="310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6243C25-8104-518C-F3D4-F181F3BBB3D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5910" y="3700311"/>
                  <a:ext cx="1765080" cy="328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21B5FEA-E11B-F490-3E19-0698C76F1172}"/>
                </a:ext>
              </a:extLst>
            </p:cNvPr>
            <p:cNvGrpSpPr/>
            <p:nvPr/>
          </p:nvGrpSpPr>
          <p:grpSpPr>
            <a:xfrm>
              <a:off x="2588190" y="3751791"/>
              <a:ext cx="217800" cy="231120"/>
              <a:chOff x="2588190" y="3751791"/>
              <a:chExt cx="217800" cy="23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6BB80635-CC7A-99F7-BEE3-0DCC99360878}"/>
                      </a:ext>
                    </a:extLst>
                  </p14:cNvPr>
                  <p14:cNvContentPartPr/>
                  <p14:nvPr/>
                </p14:nvContentPartPr>
                <p14:xfrm>
                  <a:off x="2588190" y="3766191"/>
                  <a:ext cx="189360" cy="17172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6BB80635-CC7A-99F7-BEE3-0DCC99360878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2579190" y="3757191"/>
                    <a:ext cx="20700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AB604749-7B7C-437A-4299-0D62713AC424}"/>
                      </a:ext>
                    </a:extLst>
                  </p14:cNvPr>
                  <p14:cNvContentPartPr/>
                  <p14:nvPr/>
                </p14:nvContentPartPr>
                <p14:xfrm>
                  <a:off x="2597910" y="3751791"/>
                  <a:ext cx="208080" cy="23112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AB604749-7B7C-437A-4299-0D62713AC424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588910" y="3743151"/>
                    <a:ext cx="225720" cy="248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4335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194445" y="-1810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Binomial Distribution Long LCQ (Calc fun!!)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FEA45-24B9-8D4A-B0D8-39D93535399D}"/>
              </a:ext>
            </a:extLst>
          </p:cNvPr>
          <p:cNvSpPr txBox="1"/>
          <p:nvPr/>
        </p:nvSpPr>
        <p:spPr>
          <a:xfrm>
            <a:off x="349633" y="920806"/>
            <a:ext cx="121530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d) P(X &gt; 5) =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This probability is to the right, but Calc always gives us to the left: P(X </a:t>
            </a:r>
            <a:r>
              <a:rPr lang="en" i="1" dirty="0">
                <a:solidFill>
                  <a:srgbClr val="7030A0"/>
                </a:solidFill>
              </a:rPr>
              <a:t>≤ </a:t>
            </a:r>
            <a:r>
              <a:rPr lang="en-US" i="1" dirty="0">
                <a:solidFill>
                  <a:srgbClr val="7030A0"/>
                </a:solidFill>
              </a:rPr>
              <a:t>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So to get to the right, we have to use the complement → 1 – CDF 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7030A0"/>
              </a:solidFill>
            </a:endParaRP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First rewrite use CDF (meaning: 1 minus and with a less than or equal to sign):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0C0"/>
                </a:solidFill>
              </a:rPr>
              <a:t>P(X &gt; 5) </a:t>
            </a:r>
            <a:r>
              <a:rPr lang="en-US" i="1" dirty="0"/>
              <a:t>= 1 - </a:t>
            </a:r>
            <a:r>
              <a:rPr lang="en-US" i="1" dirty="0">
                <a:solidFill>
                  <a:srgbClr val="FFC000"/>
                </a:solidFill>
              </a:rPr>
              <a:t>P(X </a:t>
            </a:r>
            <a:r>
              <a:rPr lang="en" i="1" dirty="0">
                <a:solidFill>
                  <a:srgbClr val="FFC000"/>
                </a:solidFill>
              </a:rPr>
              <a:t>≤</a:t>
            </a:r>
            <a:r>
              <a:rPr lang="en-US" i="1" dirty="0">
                <a:solidFill>
                  <a:srgbClr val="FFC000"/>
                </a:solidFill>
              </a:rPr>
              <a:t> 5)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Then show work! </a:t>
            </a:r>
            <a:r>
              <a:rPr lang="en-US" i="1" dirty="0">
                <a:solidFill>
                  <a:srgbClr val="FF0000"/>
                </a:solidFill>
              </a:rPr>
              <a:t>1 – binomcdf(n = 57, p = 0.2, x = 5) = 0.981 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e) P(X ≥ 6) =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Same strategy: we want a greater than or equal to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Need to rewrite as 1 – CDF (with the correct X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We know we want to include 6 in our final answer, so we don’t want to take it away in our subtraction (again, a sketch helps)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Thus we have to decrease our X value in the CDF from 6 to 5</a:t>
            </a:r>
          </a:p>
          <a:p>
            <a:r>
              <a:rPr lang="en-US" i="1" dirty="0">
                <a:solidFill>
                  <a:srgbClr val="FF0000"/>
                </a:solidFill>
              </a:rPr>
              <a:t>P(X ≥ 6) = 1 – P(X </a:t>
            </a:r>
            <a:r>
              <a:rPr lang="en" i="1" dirty="0">
                <a:solidFill>
                  <a:srgbClr val="FF0000"/>
                </a:solidFill>
              </a:rPr>
              <a:t>≤ 5) = </a:t>
            </a:r>
            <a:r>
              <a:rPr lang="en-US" i="1" dirty="0">
                <a:solidFill>
                  <a:srgbClr val="FF0000"/>
                </a:solidFill>
              </a:rPr>
              <a:t>P(X &gt; 5) = </a:t>
            </a:r>
            <a:r>
              <a:rPr lang="en" i="1" dirty="0">
                <a:solidFill>
                  <a:srgbClr val="FF0000"/>
                </a:solidFill>
              </a:rPr>
              <a:t>&lt; same as previous &gt;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i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5F804F-07FF-B64E-5FE9-8FABC523332E}"/>
              </a:ext>
            </a:extLst>
          </p:cNvPr>
          <p:cNvGrpSpPr/>
          <p:nvPr/>
        </p:nvGrpSpPr>
        <p:grpSpPr>
          <a:xfrm>
            <a:off x="1703405" y="2070429"/>
            <a:ext cx="3942000" cy="618840"/>
            <a:chOff x="1305640" y="4333600"/>
            <a:chExt cx="3942000" cy="61884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888C55B-8C27-D813-4DAF-FA9D80D443BE}"/>
                </a:ext>
              </a:extLst>
            </p:cNvPr>
            <p:cNvGrpSpPr/>
            <p:nvPr/>
          </p:nvGrpSpPr>
          <p:grpSpPr>
            <a:xfrm>
              <a:off x="1375840" y="4432240"/>
              <a:ext cx="3754080" cy="245520"/>
              <a:chOff x="1375840" y="4432240"/>
              <a:chExt cx="3754080" cy="245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FAC831F3-4395-29EC-32F2-EC9B715001AD}"/>
                      </a:ext>
                    </a:extLst>
                  </p14:cNvPr>
                  <p14:cNvContentPartPr/>
                  <p14:nvPr/>
                </p14:nvContentPartPr>
                <p14:xfrm>
                  <a:off x="1375840" y="4527280"/>
                  <a:ext cx="3754080" cy="367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4D8B21A7-2F79-9748-880C-B9B3F4F70674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367200" y="4518280"/>
                    <a:ext cx="377172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A08D927A-176E-CFAA-AF13-41F23989C5B9}"/>
                      </a:ext>
                    </a:extLst>
                  </p14:cNvPr>
                  <p14:cNvContentPartPr/>
                  <p14:nvPr/>
                </p14:nvContentPartPr>
                <p14:xfrm>
                  <a:off x="1394920" y="4441960"/>
                  <a:ext cx="3960" cy="18612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9DABE1DA-882E-E948-A6B0-0ABFF665685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385920" y="4433320"/>
                    <a:ext cx="2160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50D1435B-D03C-7BB3-E9E5-E8A11492D4E6}"/>
                      </a:ext>
                    </a:extLst>
                  </p14:cNvPr>
                  <p14:cNvContentPartPr/>
                  <p14:nvPr/>
                </p14:nvContentPartPr>
                <p14:xfrm>
                  <a:off x="1794880" y="4444840"/>
                  <a:ext cx="5040" cy="21240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CED90F3-AF14-5648-B4AA-866A3C6540C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785880" y="4436200"/>
                    <a:ext cx="22680" cy="23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92398662-771E-3629-2B3B-93784DE9AE17}"/>
                      </a:ext>
                    </a:extLst>
                  </p14:cNvPr>
                  <p14:cNvContentPartPr/>
                  <p14:nvPr/>
                </p14:nvContentPartPr>
                <p14:xfrm>
                  <a:off x="2145160" y="4447000"/>
                  <a:ext cx="19440" cy="2052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A28274CD-7CD0-714D-9904-7971F2B0458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136160" y="4438000"/>
                    <a:ext cx="3708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8B0AE681-3800-69BF-9B71-E324F754E1E5}"/>
                      </a:ext>
                    </a:extLst>
                  </p14:cNvPr>
                  <p14:cNvContentPartPr/>
                  <p14:nvPr/>
                </p14:nvContentPartPr>
                <p14:xfrm>
                  <a:off x="2454400" y="4457080"/>
                  <a:ext cx="28800" cy="1940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9835627C-4CCE-5C41-9D14-B8A2B3528C39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445400" y="4448440"/>
                    <a:ext cx="4644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DF0F3BDD-45FF-9D09-C3B8-A364D45A1031}"/>
                      </a:ext>
                    </a:extLst>
                  </p14:cNvPr>
                  <p14:cNvContentPartPr/>
                  <p14:nvPr/>
                </p14:nvContentPartPr>
                <p14:xfrm>
                  <a:off x="2782360" y="4458880"/>
                  <a:ext cx="25200" cy="2077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3A2B27DF-713C-2748-897F-702C06A1F899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773720" y="4450240"/>
                    <a:ext cx="4284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7614BCDE-DF1B-1251-7CAC-7639E2592621}"/>
                      </a:ext>
                    </a:extLst>
                  </p14:cNvPr>
                  <p14:cNvContentPartPr/>
                  <p14:nvPr/>
                </p14:nvContentPartPr>
                <p14:xfrm>
                  <a:off x="3133720" y="4432240"/>
                  <a:ext cx="33480" cy="2376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9848B65-B4E9-7841-8B44-E8B4B08E4CA4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124720" y="4423600"/>
                    <a:ext cx="51120" cy="25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38545FD1-61B4-66DD-AAA3-EEEC891DCBDA}"/>
                      </a:ext>
                    </a:extLst>
                  </p14:cNvPr>
                  <p14:cNvContentPartPr/>
                  <p14:nvPr/>
                </p14:nvContentPartPr>
                <p14:xfrm>
                  <a:off x="3444400" y="4457800"/>
                  <a:ext cx="5040" cy="219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36E7BCD-CF96-A344-B4FB-F6C50A609855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435760" y="4449160"/>
                    <a:ext cx="22680" cy="237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E74E65-81D3-DB5D-BCAB-378094213639}"/>
                </a:ext>
              </a:extLst>
            </p:cNvPr>
            <p:cNvGrpSpPr/>
            <p:nvPr/>
          </p:nvGrpSpPr>
          <p:grpSpPr>
            <a:xfrm>
              <a:off x="4107160" y="4461040"/>
              <a:ext cx="317880" cy="200520"/>
              <a:chOff x="4107160" y="4461040"/>
              <a:chExt cx="317880" cy="200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FD28DF8F-6363-C968-767B-70F5A7AE148C}"/>
                      </a:ext>
                    </a:extLst>
                  </p14:cNvPr>
                  <p14:cNvContentPartPr/>
                  <p14:nvPr/>
                </p14:nvContentPartPr>
                <p14:xfrm>
                  <a:off x="4107160" y="4461040"/>
                  <a:ext cx="180360" cy="171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8F68C18-4837-4041-81D6-9A3635CCAF5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098160" y="4452400"/>
                    <a:ext cx="19800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B773465B-50F3-77CC-925E-DAB9FBDEA992}"/>
                      </a:ext>
                    </a:extLst>
                  </p14:cNvPr>
                  <p14:cNvContentPartPr/>
                  <p14:nvPr/>
                </p14:nvContentPartPr>
                <p14:xfrm>
                  <a:off x="4301920" y="4476160"/>
                  <a:ext cx="123120" cy="1854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6441FD89-19BA-C249-9618-2AA4DB5C39ED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292920" y="4467160"/>
                    <a:ext cx="140760" cy="203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CC04DAF-2985-ED1A-DD0C-7AFF854C0F69}"/>
                    </a:ext>
                  </a:extLst>
                </p14:cNvPr>
                <p14:cNvContentPartPr/>
                <p14:nvPr/>
              </p14:nvContentPartPr>
              <p14:xfrm>
                <a:off x="5115520" y="4448440"/>
                <a:ext cx="5040" cy="186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AE4206-6156-D345-90D7-0FD081CD7F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06880" y="4439800"/>
                  <a:ext cx="22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A429A3A-0F4A-38B6-AF7C-29DA23CF1FE7}"/>
                    </a:ext>
                  </a:extLst>
                </p14:cNvPr>
                <p14:cNvContentPartPr/>
                <p14:nvPr/>
              </p14:nvContentPartPr>
              <p14:xfrm>
                <a:off x="1327960" y="4778560"/>
                <a:ext cx="111240" cy="129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C1BE40-05EB-4144-B82F-1FDACE34CA6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19320" y="4769560"/>
                  <a:ext cx="128880" cy="14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1C16847-C5F5-79E1-6E34-64ECEBA612BA}"/>
                </a:ext>
              </a:extLst>
            </p:cNvPr>
            <p:cNvGrpSpPr/>
            <p:nvPr/>
          </p:nvGrpSpPr>
          <p:grpSpPr>
            <a:xfrm>
              <a:off x="3104560" y="4794760"/>
              <a:ext cx="359640" cy="157680"/>
              <a:chOff x="3104560" y="4794760"/>
              <a:chExt cx="359640" cy="157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FF92027E-4903-1267-BDCD-C2B68FD9F9D3}"/>
                      </a:ext>
                    </a:extLst>
                  </p14:cNvPr>
                  <p14:cNvContentPartPr/>
                  <p14:nvPr/>
                </p14:nvContentPartPr>
                <p14:xfrm>
                  <a:off x="3104560" y="4809520"/>
                  <a:ext cx="88920" cy="14292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A0AD715F-DCF4-AF43-BA4C-0F44BD0F91E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095560" y="4800880"/>
                    <a:ext cx="1065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B1F6E11C-09E7-D65E-C35C-273ABBCB047E}"/>
                      </a:ext>
                    </a:extLst>
                  </p14:cNvPr>
                  <p14:cNvContentPartPr/>
                  <p14:nvPr/>
                </p14:nvContentPartPr>
                <p14:xfrm>
                  <a:off x="3382120" y="4794760"/>
                  <a:ext cx="82080" cy="15120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5F496C72-FAC5-1D40-8F46-BB58C81AF16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373480" y="4785760"/>
                    <a:ext cx="99720" cy="168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6B4E502-D1BA-6EE3-F742-777E7A2B5D45}"/>
                </a:ext>
              </a:extLst>
            </p:cNvPr>
            <p:cNvGrpSpPr/>
            <p:nvPr/>
          </p:nvGrpSpPr>
          <p:grpSpPr>
            <a:xfrm>
              <a:off x="5013280" y="4750120"/>
              <a:ext cx="231480" cy="147600"/>
              <a:chOff x="5013280" y="4750120"/>
              <a:chExt cx="231480" cy="147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3F633E7B-149C-2167-233A-CF1DDB14F2C1}"/>
                      </a:ext>
                    </a:extLst>
                  </p14:cNvPr>
                  <p14:cNvContentPartPr/>
                  <p14:nvPr/>
                </p14:nvContentPartPr>
                <p14:xfrm>
                  <a:off x="5013280" y="4750120"/>
                  <a:ext cx="66960" cy="1476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B1F4469A-E6CE-7D4F-8EF2-F6574E134B02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004280" y="4741120"/>
                    <a:ext cx="8460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2EC22C30-C1F8-0260-C32B-3210C2F48B2F}"/>
                      </a:ext>
                    </a:extLst>
                  </p14:cNvPr>
                  <p14:cNvContentPartPr/>
                  <p14:nvPr/>
                </p14:nvContentPartPr>
                <p14:xfrm>
                  <a:off x="5153320" y="4754800"/>
                  <a:ext cx="91440" cy="1242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BA94EC5-EF3F-7840-B410-5DEB0D580765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144680" y="4746160"/>
                    <a:ext cx="109080" cy="141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5ABE6BA-8B67-C40E-1905-B5FA2EF37115}"/>
                    </a:ext>
                  </a:extLst>
                </p14:cNvPr>
                <p14:cNvContentPartPr/>
                <p14:nvPr/>
              </p14:nvContentPartPr>
              <p14:xfrm>
                <a:off x="3300760" y="4380400"/>
                <a:ext cx="1946880" cy="340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98A62DB-868C-8B4D-B7E2-EFCB3BD6B4B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92120" y="4371760"/>
                  <a:ext cx="19645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75B525-DE8D-F91A-2269-39A1B4EEF0A2}"/>
                    </a:ext>
                  </a:extLst>
                </p14:cNvPr>
                <p14:cNvContentPartPr/>
                <p14:nvPr/>
              </p14:nvContentPartPr>
              <p14:xfrm>
                <a:off x="1305640" y="4333600"/>
                <a:ext cx="1928160" cy="405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E79245-9352-E949-9827-413DD943CF7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6640" y="4324600"/>
                  <a:ext cx="1945800" cy="42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198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Binomial Distribution Long LCQ</a:t>
            </a:r>
            <a:endParaRPr dirty="0"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What is the </a:t>
            </a:r>
            <a:r>
              <a:rPr lang="en-US" sz="2000" u="sng" dirty="0"/>
              <a:t>expected number</a:t>
            </a:r>
            <a:r>
              <a:rPr lang="en-US" sz="2000" dirty="0"/>
              <a:t> of red found in a bag of </a:t>
            </a:r>
            <a:r>
              <a:rPr lang="en-US" sz="2000" dirty="0" err="1"/>
              <a:t>m&amp;m’s</a:t>
            </a:r>
            <a:r>
              <a:rPr lang="en-US" sz="2000" dirty="0"/>
              <a:t>? (Recall X~ Binomial(n = 57, p = 0.2)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is the </a:t>
            </a:r>
            <a:r>
              <a:rPr lang="en-US" sz="2000" u="sng" dirty="0"/>
              <a:t>standard deviation</a:t>
            </a:r>
            <a:r>
              <a:rPr lang="en-US" sz="2000" dirty="0"/>
              <a:t> of number of red </a:t>
            </a:r>
            <a:r>
              <a:rPr lang="en-US" sz="2000" dirty="0" err="1"/>
              <a:t>m&amp;m’s</a:t>
            </a:r>
            <a:r>
              <a:rPr lang="en-US" sz="2000" dirty="0"/>
              <a:t> found in a bag of </a:t>
            </a:r>
            <a:r>
              <a:rPr lang="en-US" sz="2000" dirty="0" err="1"/>
              <a:t>m&amp;m’s</a:t>
            </a:r>
            <a:r>
              <a:rPr lang="en-US" sz="2000" dirty="0"/>
              <a:t>?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Binomial Distribution Long LCQ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Google Shape;167;p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What is the </a:t>
                </a:r>
                <a:r>
                  <a:rPr lang="en-US" sz="1800" u="sng" dirty="0"/>
                  <a:t>expected number</a:t>
                </a:r>
                <a:r>
                  <a:rPr lang="en-US" sz="1800" dirty="0"/>
                  <a:t> of red found in a bag of </a:t>
                </a:r>
                <a:r>
                  <a:rPr lang="en-US" sz="1800" dirty="0" err="1"/>
                  <a:t>m&amp;m’s</a:t>
                </a:r>
                <a:r>
                  <a:rPr lang="en-US" sz="1800" dirty="0"/>
                  <a:t>? (Recall X~ Binomial(n = 57, p = 0.2)</a:t>
                </a:r>
              </a:p>
              <a:p>
                <a:pPr marL="342900" indent="-342900">
                  <a:spcBef>
                    <a:spcPts val="2133"/>
                  </a:spcBef>
                </a:pPr>
                <a:r>
                  <a:rPr lang="en-US" sz="1800" dirty="0"/>
                  <a:t>Because we know it follows a binomial distribution, it makes our life easier! Can just use the easy formulas!</a:t>
                </a:r>
              </a:p>
              <a:p>
                <a:pPr marL="342900" indent="-342900">
                  <a:spcBef>
                    <a:spcPts val="2133"/>
                  </a:spcBef>
                  <a:spcAft>
                    <a:spcPts val="2133"/>
                  </a:spcAft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Expected number E(X) = mean = np = 57 x 0.2 = 11.4 red </a:t>
                </a:r>
                <a:r>
                  <a:rPr lang="en-US" sz="1800" i="1" dirty="0" err="1">
                    <a:solidFill>
                      <a:srgbClr val="7030A0"/>
                    </a:solidFill>
                  </a:rPr>
                  <a:t>m&amp;m’s</a:t>
                </a:r>
                <a:endParaRPr lang="en-US" sz="1800" i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What is the </a:t>
                </a:r>
                <a:r>
                  <a:rPr lang="en-US" sz="1800" u="sng" dirty="0"/>
                  <a:t>standard deviation</a:t>
                </a:r>
                <a:r>
                  <a:rPr lang="en-US" sz="1800" dirty="0"/>
                  <a:t> of number of red </a:t>
                </a:r>
                <a:r>
                  <a:rPr lang="en-US" sz="1800" dirty="0" err="1"/>
                  <a:t>m&amp;m’s</a:t>
                </a:r>
                <a:r>
                  <a:rPr lang="en-US" sz="1800" dirty="0"/>
                  <a:t> found in a bag of </a:t>
                </a:r>
                <a:r>
                  <a:rPr lang="en-US" sz="1800" dirty="0" err="1"/>
                  <a:t>m&amp;m’s</a:t>
                </a:r>
                <a:r>
                  <a:rPr lang="en-US" sz="1800" dirty="0"/>
                  <a:t>?</a:t>
                </a:r>
              </a:p>
              <a:p>
                <a:pPr marL="342900" indent="-342900">
                  <a:spcBef>
                    <a:spcPts val="2133"/>
                  </a:spcBef>
                </a:pPr>
                <a:r>
                  <a:rPr lang="en-US" sz="1800" dirty="0"/>
                  <a:t>Because we know it follows a binomial distribution, it makes our life easier! Can just use the easy formulas!</a:t>
                </a:r>
              </a:p>
              <a:p>
                <a:pPr marL="342900" indent="-342900">
                  <a:spcBef>
                    <a:spcPts val="2133"/>
                  </a:spcBef>
                  <a:spcAft>
                    <a:spcPts val="2133"/>
                  </a:spcAft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Standard Deviation SD(X)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AE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AE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57(0.2)(1−0.2)</m:t>
                        </m:r>
                      </m:e>
                    </m:rad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=3.019</m:t>
                    </m:r>
                  </m:oMath>
                </a14:m>
                <a:endParaRPr lang="ar-AE" sz="1800" i="1" dirty="0">
                  <a:solidFill>
                    <a:srgbClr val="7030A0"/>
                  </a:solidFill>
                </a:endParaRPr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:endParaRPr lang="en" sz="1800" dirty="0"/>
              </a:p>
            </p:txBody>
          </p:sp>
        </mc:Choice>
        <mc:Fallback xmlns="">
          <p:sp>
            <p:nvSpPr>
              <p:cNvPr id="167" name="Google Shape;167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3F4638B-9664-84A8-CA6D-B9EDDFA679CE}"/>
              </a:ext>
            </a:extLst>
          </p:cNvPr>
          <p:cNvGrpSpPr/>
          <p:nvPr/>
        </p:nvGrpSpPr>
        <p:grpSpPr>
          <a:xfrm>
            <a:off x="7843482" y="4344958"/>
            <a:ext cx="4139254" cy="2308324"/>
            <a:chOff x="8621404" y="4430849"/>
            <a:chExt cx="4139254" cy="23083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86D076-9CA4-ADD4-3548-0852A7EAC526}"/>
                </a:ext>
              </a:extLst>
            </p:cNvPr>
            <p:cNvSpPr txBox="1"/>
            <p:nvPr/>
          </p:nvSpPr>
          <p:spPr>
            <a:xfrm>
              <a:off x="8621404" y="4430849"/>
              <a:ext cx="4139254" cy="2308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Don’t have to use these formulas!</a:t>
              </a:r>
            </a:p>
            <a:p>
              <a:endParaRPr lang="en-US" sz="1600" dirty="0">
                <a:solidFill>
                  <a:srgbClr val="7030A0"/>
                </a:solidFill>
              </a:endParaRPr>
            </a:p>
            <a:p>
              <a:endParaRPr lang="en-US" sz="1600" dirty="0">
                <a:solidFill>
                  <a:srgbClr val="7030A0"/>
                </a:solidFill>
              </a:endParaRPr>
            </a:p>
            <a:p>
              <a:endParaRPr lang="en-US" sz="1600" dirty="0">
                <a:solidFill>
                  <a:srgbClr val="7030A0"/>
                </a:solidFill>
              </a:endParaRPr>
            </a:p>
            <a:p>
              <a:endParaRPr lang="en-US" sz="1600" dirty="0">
                <a:solidFill>
                  <a:srgbClr val="7030A0"/>
                </a:solidFill>
              </a:endParaRPr>
            </a:p>
            <a:p>
              <a:endParaRPr lang="en-US" sz="1600" dirty="0">
                <a:solidFill>
                  <a:srgbClr val="7030A0"/>
                </a:solidFill>
              </a:endParaRPr>
            </a:p>
            <a:p>
              <a:endParaRPr lang="en-US" sz="1600" dirty="0">
                <a:solidFill>
                  <a:srgbClr val="7030A0"/>
                </a:solidFill>
              </a:endParaRPr>
            </a:p>
            <a:p>
              <a:r>
                <a:rPr lang="en-US" sz="1600" dirty="0">
                  <a:solidFill>
                    <a:srgbClr val="7030A0"/>
                  </a:solidFill>
                </a:rPr>
                <a:t>Which is what we usually have to do to find the mean of a discrete probability distribution!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DD8265-90E6-7E02-3E5B-0EFE5A765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08007" y="4979692"/>
              <a:ext cx="2209800" cy="292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4CF542-2CDB-CABE-2E52-991FE5FF7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8007" y="5429748"/>
              <a:ext cx="2793680" cy="665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97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3936-7B3D-FA41-926A-6E24692B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98067"/>
            <a:ext cx="11360800" cy="763600"/>
          </a:xfrm>
        </p:spPr>
        <p:txBody>
          <a:bodyPr/>
          <a:lstStyle/>
          <a:p>
            <a:r>
              <a:rPr lang="en-US" dirty="0"/>
              <a:t>LCQ: Binomial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790C1-4A2A-E346-8B4C-6381E520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00" y="768316"/>
            <a:ext cx="12106600" cy="5321367"/>
          </a:xfrm>
        </p:spPr>
        <p:txBody>
          <a:bodyPr/>
          <a:lstStyle/>
          <a:p>
            <a:pPr marL="152396" indent="0">
              <a:buNone/>
            </a:pPr>
            <a:r>
              <a:rPr lang="en-US" sz="1800" b="1" dirty="0"/>
              <a:t>Determine</a:t>
            </a:r>
            <a:r>
              <a:rPr lang="en-US" sz="1800" dirty="0"/>
              <a:t> if a </a:t>
            </a:r>
            <a:r>
              <a:rPr lang="en-US" sz="1800" u="sng" dirty="0"/>
              <a:t>Binomial distribution</a:t>
            </a:r>
            <a:r>
              <a:rPr lang="en-US" sz="1800" dirty="0"/>
              <a:t> is </a:t>
            </a:r>
            <a:r>
              <a:rPr lang="en-US" sz="1800" u="sng" dirty="0"/>
              <a:t>appropriate</a:t>
            </a:r>
            <a:r>
              <a:rPr lang="en-US" sz="1800" dirty="0"/>
              <a:t> for each of the following scenarios. If </a:t>
            </a:r>
            <a:r>
              <a:rPr lang="en-US" sz="1800" u="sng" dirty="0"/>
              <a:t>not</a:t>
            </a:r>
            <a:r>
              <a:rPr lang="en-US" sz="1800" dirty="0"/>
              <a:t>, </a:t>
            </a:r>
            <a:r>
              <a:rPr lang="en-US" sz="1800" b="1" dirty="0"/>
              <a:t>explain</a:t>
            </a:r>
            <a:r>
              <a:rPr lang="en-US" sz="1800" dirty="0"/>
              <a:t> why not.</a:t>
            </a:r>
          </a:p>
          <a:p>
            <a:pPr marL="152396" indent="0">
              <a:buNone/>
            </a:pPr>
            <a:endParaRPr lang="en-US" sz="1800" dirty="0"/>
          </a:p>
          <a:p>
            <a:pPr marL="152396" indent="0">
              <a:buNone/>
            </a:pPr>
            <a:r>
              <a:rPr lang="en-US" sz="1800" dirty="0"/>
              <a:t>1) Flip a fair coin until you get heads.</a:t>
            </a:r>
          </a:p>
          <a:p>
            <a:pPr marL="152396" indent="0">
              <a:buNone/>
            </a:pPr>
            <a:endParaRPr lang="en-US" sz="1800" dirty="0"/>
          </a:p>
          <a:p>
            <a:pPr marL="666746" indent="-514350">
              <a:buFont typeface="+mj-lt"/>
              <a:buAutoNum type="arabicParenR"/>
            </a:pPr>
            <a:endParaRPr lang="en-US" sz="1800" dirty="0"/>
          </a:p>
          <a:p>
            <a:pPr marL="152396" indent="0">
              <a:buNone/>
            </a:pPr>
            <a:r>
              <a:rPr lang="en-US" sz="1800" dirty="0"/>
              <a:t>2) The number of diamonds when selecting 5 cards from a standard 52 card deck without replacement.</a:t>
            </a:r>
          </a:p>
          <a:p>
            <a:pPr marL="666746" indent="-514350">
              <a:buFont typeface="+mj-lt"/>
              <a:buAutoNum type="arabicParenR"/>
            </a:pPr>
            <a:endParaRPr lang="en-US" sz="1800" dirty="0"/>
          </a:p>
          <a:p>
            <a:pPr marL="152396" indent="0">
              <a:buNone/>
            </a:pPr>
            <a:endParaRPr lang="en-US" sz="1800" dirty="0"/>
          </a:p>
          <a:p>
            <a:pPr marL="152396" indent="0">
              <a:buNone/>
            </a:pPr>
            <a:r>
              <a:rPr lang="en-US" sz="1800" dirty="0"/>
              <a:t>3) Selecting 10 cards from a standard 52 card deck with replacement. We are interested whether the card is a diamond, a heart or other.</a:t>
            </a:r>
          </a:p>
          <a:p>
            <a:pPr marL="152396" indent="0">
              <a:buNone/>
            </a:pPr>
            <a:endParaRPr lang="en-US" sz="1800" dirty="0"/>
          </a:p>
          <a:p>
            <a:pPr marL="666746" indent="-514350">
              <a:buFont typeface="+mj-lt"/>
              <a:buAutoNum type="arabicParenR"/>
            </a:pPr>
            <a:endParaRPr lang="en-US" sz="1800" dirty="0"/>
          </a:p>
          <a:p>
            <a:pPr marL="152396" indent="0">
              <a:buNone/>
            </a:pPr>
            <a:r>
              <a:rPr lang="en-US" sz="1800" dirty="0"/>
              <a:t>4) The number of makes out of 7 free throws for an NBA player that shoots 67% from the free throw line.</a:t>
            </a:r>
          </a:p>
          <a:p>
            <a:pPr marL="152396" indent="0">
              <a:buNone/>
            </a:pPr>
            <a:endParaRPr lang="en-US" sz="1800" dirty="0"/>
          </a:p>
          <a:p>
            <a:pPr marL="666746" indent="-514350">
              <a:buFont typeface="+mj-lt"/>
              <a:buAutoNum type="arabicParenR"/>
            </a:pPr>
            <a:endParaRPr lang="en-US" sz="1800" dirty="0"/>
          </a:p>
          <a:p>
            <a:pPr marL="152396" indent="0">
              <a:buNone/>
            </a:pPr>
            <a:r>
              <a:rPr lang="en-US" sz="1800" dirty="0"/>
              <a:t>5) Find the mean and standard deviation for the scenario in 4? Interpret both in context.</a:t>
            </a:r>
          </a:p>
          <a:p>
            <a:pPr marL="152396" indent="0">
              <a:buNone/>
            </a:pPr>
            <a:endParaRPr lang="en-US" sz="1800" dirty="0"/>
          </a:p>
          <a:p>
            <a:pPr marL="152396" indent="0">
              <a:buNone/>
            </a:pPr>
            <a:endParaRPr lang="en-US" sz="1800" i="1" dirty="0"/>
          </a:p>
          <a:p>
            <a:pPr marL="152396" indent="0">
              <a:buNone/>
            </a:pPr>
            <a:endParaRPr lang="en-US" sz="1800" dirty="0"/>
          </a:p>
          <a:p>
            <a:pPr marL="666746" indent="-514350">
              <a:buFont typeface="+mj-lt"/>
              <a:buAutoNum type="arabicParenR"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F6D6E-661D-BB2A-C955-912EAF6D9307}"/>
              </a:ext>
            </a:extLst>
          </p:cNvPr>
          <p:cNvSpPr txBox="1"/>
          <p:nvPr/>
        </p:nvSpPr>
        <p:spPr>
          <a:xfrm>
            <a:off x="6828000" y="1239528"/>
            <a:ext cx="49484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</a:rPr>
              <a:t>NOTE!! For our class, it will be stated in the problem that we have a Binomial distribution!</a:t>
            </a:r>
          </a:p>
        </p:txBody>
      </p:sp>
    </p:spTree>
    <p:extLst>
      <p:ext uri="{BB962C8B-B14F-4D97-AF65-F5344CB8AC3E}">
        <p14:creationId xmlns:p14="http://schemas.microsoft.com/office/powerpoint/2010/main" val="111087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3936-7B3D-FA41-926A-6E24692B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98067"/>
            <a:ext cx="11360800" cy="763600"/>
          </a:xfrm>
        </p:spPr>
        <p:txBody>
          <a:bodyPr/>
          <a:lstStyle/>
          <a:p>
            <a:r>
              <a:rPr lang="en-US" dirty="0"/>
              <a:t>LCQ: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F790C1-4A2A-E346-8B4C-6381E520BB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700" y="768316"/>
                <a:ext cx="12106600" cy="5321367"/>
              </a:xfrm>
            </p:spPr>
            <p:txBody>
              <a:bodyPr/>
              <a:lstStyle/>
              <a:p>
                <a:pPr marL="152396" indent="0">
                  <a:buNone/>
                </a:pPr>
                <a:r>
                  <a:rPr lang="en-US" sz="1600" b="1" dirty="0"/>
                  <a:t>Determine</a:t>
                </a:r>
                <a:r>
                  <a:rPr lang="en-US" sz="1600" dirty="0"/>
                  <a:t> if a </a:t>
                </a:r>
                <a:r>
                  <a:rPr lang="en-US" sz="1600" u="sng" dirty="0"/>
                  <a:t>Binomial distribution</a:t>
                </a:r>
                <a:r>
                  <a:rPr lang="en-US" sz="1600" dirty="0"/>
                  <a:t> is </a:t>
                </a:r>
                <a:r>
                  <a:rPr lang="en-US" sz="1600" u="sng" dirty="0"/>
                  <a:t>appropriate</a:t>
                </a:r>
                <a:r>
                  <a:rPr lang="en-US" sz="1600" dirty="0"/>
                  <a:t> for each of the following scenarios. If </a:t>
                </a:r>
                <a:r>
                  <a:rPr lang="en-US" sz="1600" u="sng" dirty="0"/>
                  <a:t>not</a:t>
                </a:r>
                <a:r>
                  <a:rPr lang="en-US" sz="1600" dirty="0"/>
                  <a:t>, </a:t>
                </a:r>
                <a:r>
                  <a:rPr lang="en-US" sz="1600" b="1" dirty="0"/>
                  <a:t>explain</a:t>
                </a:r>
                <a:r>
                  <a:rPr lang="en-US" sz="1600" dirty="0"/>
                  <a:t> why not.</a:t>
                </a:r>
              </a:p>
              <a:p>
                <a:pPr marL="152396" indent="0">
                  <a:buNone/>
                </a:pPr>
                <a:endParaRPr lang="en-US" sz="1600" dirty="0"/>
              </a:p>
              <a:p>
                <a:pPr marL="152396" indent="0">
                  <a:buNone/>
                </a:pPr>
                <a:r>
                  <a:rPr lang="en-US" sz="1600" i="1" dirty="0">
                    <a:solidFill>
                      <a:srgbClr val="7030A0"/>
                    </a:solidFill>
                  </a:rPr>
                  <a:t>If not ALL of the 4 binomial distribution conditions are met, then we CAN NOT use it!</a:t>
                </a:r>
              </a:p>
              <a:p>
                <a:pPr marL="152396" indent="0">
                  <a:buNone/>
                </a:pPr>
                <a:r>
                  <a:rPr lang="en-US" sz="1600" i="1" dirty="0">
                    <a:solidFill>
                      <a:srgbClr val="7030A0"/>
                    </a:solidFill>
                  </a:rPr>
                  <a:t>So just think if there is at least that isn’t true for each of these scenarios! </a:t>
                </a:r>
              </a:p>
              <a:p>
                <a:pPr marL="152396" indent="0">
                  <a:buNone/>
                </a:pPr>
                <a:endParaRPr lang="en-US" sz="1600" dirty="0"/>
              </a:p>
              <a:p>
                <a:pPr marL="152396" indent="0">
                  <a:buNone/>
                </a:pPr>
                <a:r>
                  <a:rPr lang="en-US" sz="1600" dirty="0"/>
                  <a:t>1) Flip a fair coin until you get heads.</a:t>
                </a:r>
              </a:p>
              <a:p>
                <a:pPr marL="152396" indent="0">
                  <a:buNone/>
                </a:pPr>
                <a:endParaRPr lang="en-US" sz="1600" dirty="0"/>
              </a:p>
              <a:p>
                <a:pPr marL="152396" indent="0">
                  <a:buNone/>
                </a:pPr>
                <a:r>
                  <a:rPr lang="en-US" sz="1600" i="1" dirty="0">
                    <a:solidFill>
                      <a:srgbClr val="FF0000"/>
                    </a:solidFill>
                  </a:rPr>
                  <a:t>NO, because there is NOT a fixed number of trials</a:t>
                </a:r>
              </a:p>
              <a:p>
                <a:pPr marL="666746" indent="-514350">
                  <a:buFont typeface="+mj-lt"/>
                  <a:buAutoNum type="arabicParenR"/>
                </a:pPr>
                <a:endParaRPr lang="en-US" sz="1600" dirty="0"/>
              </a:p>
              <a:p>
                <a:pPr marL="152396" indent="0">
                  <a:buNone/>
                </a:pPr>
                <a:r>
                  <a:rPr lang="en-US" sz="1600" dirty="0"/>
                  <a:t>2) The number of diamonds when selecting 5 cards from a standard 52 card deck without replacement.</a:t>
                </a:r>
              </a:p>
              <a:p>
                <a:pPr marL="666746" indent="-514350">
                  <a:buFont typeface="+mj-lt"/>
                  <a:buAutoNum type="arabicParenR"/>
                </a:pPr>
                <a:endParaRPr lang="en-US" sz="1600" dirty="0"/>
              </a:p>
              <a:p>
                <a:pPr marL="152396" indent="0">
                  <a:buNone/>
                </a:pPr>
                <a:r>
                  <a:rPr lang="en-US" sz="1600" i="1" dirty="0">
                    <a:solidFill>
                      <a:srgbClr val="FF0000"/>
                    </a:solidFill>
                  </a:rPr>
                  <a:t>NO, probability of success is not constant , not independent trials</a:t>
                </a:r>
              </a:p>
              <a:p>
                <a:pPr marL="152396" indent="0">
                  <a:buNone/>
                </a:pPr>
                <a:endParaRPr lang="en-US" sz="1600" dirty="0"/>
              </a:p>
              <a:p>
                <a:pPr marL="152396" indent="0">
                  <a:buNone/>
                </a:pPr>
                <a:r>
                  <a:rPr lang="en-US" sz="1600" dirty="0"/>
                  <a:t>3) Selecting 10 cards from a standard 52 card deck with replacement. We are interested whether the card is a diamond, a heart or other.</a:t>
                </a:r>
              </a:p>
              <a:p>
                <a:pPr marL="152396" indent="0">
                  <a:buNone/>
                </a:pPr>
                <a:endParaRPr lang="en-US" sz="1600" dirty="0"/>
              </a:p>
              <a:p>
                <a:pPr marL="152396" indent="0">
                  <a:buNone/>
                </a:pPr>
                <a:r>
                  <a:rPr lang="en-US" sz="1600" i="1" dirty="0">
                    <a:solidFill>
                      <a:srgbClr val="FF0000"/>
                    </a:solidFill>
                  </a:rPr>
                  <a:t>NO, because more than two outcomes (not binary)</a:t>
                </a:r>
              </a:p>
              <a:p>
                <a:pPr marL="666746" indent="-514350">
                  <a:buFont typeface="+mj-lt"/>
                  <a:buAutoNum type="arabicParenR"/>
                </a:pPr>
                <a:endParaRPr lang="en-US" sz="1600" dirty="0"/>
              </a:p>
              <a:p>
                <a:pPr marL="152396" indent="0">
                  <a:buNone/>
                </a:pPr>
                <a:r>
                  <a:rPr lang="en-US" sz="1600" dirty="0"/>
                  <a:t>4) The number of makes out of 7 free throws for an NBA player that shoots 67% from the free throw line.</a:t>
                </a:r>
              </a:p>
              <a:p>
                <a:pPr marL="152396" indent="0">
                  <a:buNone/>
                </a:pPr>
                <a:endParaRPr lang="en-US" sz="1600" dirty="0"/>
              </a:p>
              <a:p>
                <a:pPr marL="152396" indent="0">
                  <a:buNone/>
                </a:pPr>
                <a:r>
                  <a:rPr lang="en-US" sz="1600" i="1" dirty="0">
                    <a:solidFill>
                      <a:srgbClr val="FF0000"/>
                    </a:solidFill>
                  </a:rPr>
                  <a:t>YES, meets all conditions</a:t>
                </a:r>
              </a:p>
              <a:p>
                <a:pPr marL="152396" indent="0">
                  <a:buNone/>
                </a:pPr>
                <a:r>
                  <a:rPr lang="en-US" sz="1600" i="1" dirty="0">
                    <a:solidFill>
                      <a:srgbClr val="7030A0"/>
                    </a:solidFill>
                  </a:rPr>
                  <a:t>So we can use the Binomial distribution formulas and calc functions!</a:t>
                </a:r>
              </a:p>
              <a:p>
                <a:pPr marL="666746" indent="-514350">
                  <a:buFont typeface="+mj-lt"/>
                  <a:buAutoNum type="arabicParenR"/>
                </a:pPr>
                <a:endParaRPr lang="en-US" sz="1600" dirty="0"/>
              </a:p>
              <a:p>
                <a:pPr marL="152396" indent="0">
                  <a:buNone/>
                </a:pPr>
                <a:r>
                  <a:rPr lang="en-US" sz="1600" dirty="0"/>
                  <a:t>5) Find the mean and standard deviation for the scenario in 4? Interpret both in context.</a:t>
                </a:r>
              </a:p>
              <a:p>
                <a:pPr marL="152396" indent="0">
                  <a:buNone/>
                </a:pPr>
                <a:endParaRPr lang="en-US" sz="1600" dirty="0"/>
              </a:p>
              <a:p>
                <a:pPr marL="152396" indent="0">
                  <a:buNone/>
                </a:pPr>
                <a:r>
                  <a:rPr lang="en-US" sz="1600" i="1" dirty="0">
                    <a:solidFill>
                      <a:srgbClr val="FF0000"/>
                    </a:solidFill>
                  </a:rPr>
                  <a:t>E(X) = np = 7(0.76) = 4.69, this means we expect this player to make 4.69 out of 7 shots in the long run</a:t>
                </a:r>
              </a:p>
              <a:p>
                <a:pPr marL="152396" indent="0">
                  <a:buNone/>
                </a:pPr>
                <a:r>
                  <a:rPr lang="en-US" sz="1600" i="1" dirty="0">
                    <a:solidFill>
                      <a:srgbClr val="FF0000"/>
                    </a:solidFill>
                  </a:rPr>
                  <a:t>SD(X)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AE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(0.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)(1−0.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1.22</m:t>
                    </m:r>
                  </m:oMath>
                </a14:m>
                <a:r>
                  <a:rPr lang="en-US" sz="1600" i="1" dirty="0">
                    <a:solidFill>
                      <a:srgbClr val="FF0000"/>
                    </a:solidFill>
                  </a:rPr>
                  <a:t>, on average his makes will be 1.22 away from the expected value of 4.69</a:t>
                </a:r>
                <a:endParaRPr lang="ar-AE" sz="1600" i="1" dirty="0">
                  <a:solidFill>
                    <a:srgbClr val="FF0000"/>
                  </a:solidFill>
                </a:endParaRPr>
              </a:p>
              <a:p>
                <a:pPr marL="152396" indent="0">
                  <a:buNone/>
                </a:pPr>
                <a:endParaRPr lang="en-US" sz="1600" i="1" dirty="0"/>
              </a:p>
              <a:p>
                <a:pPr marL="152396" indent="0">
                  <a:buNone/>
                </a:pPr>
                <a:endParaRPr lang="en-US" sz="1600" dirty="0"/>
              </a:p>
              <a:p>
                <a:pPr marL="666746" indent="-514350">
                  <a:buFont typeface="+mj-lt"/>
                  <a:buAutoNum type="arabicParenR"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F790C1-4A2A-E346-8B4C-6381E520BB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700" y="768316"/>
                <a:ext cx="12106600" cy="5321367"/>
              </a:xfr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9BD701D-C774-152E-247B-FAAE8275F6EC}"/>
              </a:ext>
            </a:extLst>
          </p:cNvPr>
          <p:cNvSpPr txBox="1"/>
          <p:nvPr/>
        </p:nvSpPr>
        <p:spPr>
          <a:xfrm>
            <a:off x="7200900" y="1741466"/>
            <a:ext cx="49484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</a:rPr>
              <a:t>NOTE!! For our class, it will be stated in the problem that we have a Binomial distribution!</a:t>
            </a:r>
          </a:p>
        </p:txBody>
      </p:sp>
    </p:spTree>
    <p:extLst>
      <p:ext uri="{BB962C8B-B14F-4D97-AF65-F5344CB8AC3E}">
        <p14:creationId xmlns:p14="http://schemas.microsoft.com/office/powerpoint/2010/main" val="225780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28C2-A28E-DB4C-90F9-05FCE0C5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-1682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Unusual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9DBB4-F04C-934E-AF06-AE87BB4DAADE}"/>
              </a:ext>
            </a:extLst>
          </p:cNvPr>
          <p:cNvSpPr txBox="1"/>
          <p:nvPr/>
        </p:nvSpPr>
        <p:spPr>
          <a:xfrm>
            <a:off x="368300" y="1031876"/>
            <a:ext cx="11455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396" indent="0">
              <a:buNone/>
            </a:pPr>
            <a:r>
              <a:rPr lang="en-US" sz="2000" u="sng" dirty="0"/>
              <a:t>Unusual Events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Same as we have seen before….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unusual event is one whose probability is very small.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rule of thumb is that any event whose probability is less than 0.05 is considered to be unusual.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u="sng" dirty="0"/>
              <a:t>Example</a:t>
            </a:r>
          </a:p>
          <a:p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X ~ Binomial(n = 24, p = 0.6), what is the interval of events that would be considered not unusual?????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First, let’s answer these: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Is X = 11 unusual??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Is X = 10 unusual??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78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28C2-A28E-DB4C-90F9-05FCE0C5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-1682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Unusual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9DBB4-F04C-934E-AF06-AE87BB4DAADE}"/>
              </a:ext>
            </a:extLst>
          </p:cNvPr>
          <p:cNvSpPr txBox="1"/>
          <p:nvPr/>
        </p:nvSpPr>
        <p:spPr>
          <a:xfrm>
            <a:off x="368300" y="840948"/>
            <a:ext cx="114554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396" indent="0">
              <a:buNone/>
            </a:pPr>
            <a:r>
              <a:rPr lang="en-US" sz="1600" u="sng" dirty="0"/>
              <a:t>Unusual Events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Same as we have seen before….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An unusual event is one whose probability is very small.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 rule of thumb is that any event whose probability is less than 0.05 is considered to be unusual.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u="sng" dirty="0"/>
              <a:t>Example</a:t>
            </a:r>
          </a:p>
          <a:p>
            <a:endParaRPr lang="en-US" sz="16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If X ~ Binomial(n = 24, p = 0.6), what is the interval of events that would be considered not unusual?????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First, let’s answer these: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Is X = 11 unusual?? </a:t>
            </a:r>
            <a:r>
              <a:rPr lang="en-US" sz="1600" dirty="0">
                <a:solidFill>
                  <a:srgbClr val="FF0000"/>
                </a:solidFill>
              </a:rPr>
              <a:t>P(X = 11) = </a:t>
            </a:r>
            <a:r>
              <a:rPr lang="en-US" sz="1600" dirty="0" err="1">
                <a:solidFill>
                  <a:srgbClr val="FF0000"/>
                </a:solidFill>
              </a:rPr>
              <a:t>binompdf</a:t>
            </a:r>
            <a:r>
              <a:rPr lang="en-US" sz="1600" dirty="0">
                <a:solidFill>
                  <a:srgbClr val="FF0000"/>
                </a:solidFill>
              </a:rPr>
              <a:t>(n = 24, p = 0.6, x = 11) = 0.06 → No because probability is &gt; 0.05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Is X = 10 unusual??</a:t>
            </a:r>
            <a:r>
              <a:rPr lang="en-US" sz="1600" dirty="0">
                <a:solidFill>
                  <a:srgbClr val="FF0000"/>
                </a:solidFill>
              </a:rPr>
              <a:t> P(X = 10) = </a:t>
            </a:r>
            <a:r>
              <a:rPr lang="en-US" sz="1600" dirty="0" err="1">
                <a:solidFill>
                  <a:srgbClr val="FF0000"/>
                </a:solidFill>
              </a:rPr>
              <a:t>binompdf</a:t>
            </a:r>
            <a:r>
              <a:rPr lang="en-US" sz="1600" dirty="0">
                <a:solidFill>
                  <a:srgbClr val="FF0000"/>
                </a:solidFill>
              </a:rPr>
              <a:t>(n = 24, p = 0.6, x = 11) = 0.032 → Yes because probability is &lt;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Probabilities are decreasing towards the edges (</a:t>
            </a:r>
            <a:r>
              <a:rPr lang="en-US" sz="1600" dirty="0" err="1"/>
              <a:t>kinda</a:t>
            </a:r>
            <a:r>
              <a:rPr lang="en-US" sz="1600" dirty="0"/>
              <a:t> like in the plot on right)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So all events (</a:t>
            </a:r>
            <a:r>
              <a:rPr lang="en-US" sz="1600" dirty="0" err="1"/>
              <a:t>Xs</a:t>
            </a:r>
            <a:r>
              <a:rPr lang="en-US" sz="1600" dirty="0"/>
              <a:t>) less than or equal to 10 would also be unusual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do this same process to find the upper X cutoff for unusual!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 we end up with the interval shown here: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A1118C-7C82-9958-5126-85D3B894F4DC}"/>
              </a:ext>
            </a:extLst>
          </p:cNvPr>
          <p:cNvGrpSpPr/>
          <p:nvPr/>
        </p:nvGrpSpPr>
        <p:grpSpPr>
          <a:xfrm>
            <a:off x="6096000" y="5081292"/>
            <a:ext cx="5717880" cy="1783350"/>
            <a:chOff x="5159468" y="4560216"/>
            <a:chExt cx="5717880" cy="17833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1F64A1C-C15A-5F29-025F-257EF9554E55}"/>
                </a:ext>
              </a:extLst>
            </p:cNvPr>
            <p:cNvGrpSpPr/>
            <p:nvPr/>
          </p:nvGrpSpPr>
          <p:grpSpPr>
            <a:xfrm>
              <a:off x="5159468" y="4560216"/>
              <a:ext cx="5717880" cy="1783350"/>
              <a:chOff x="5520960" y="4392433"/>
              <a:chExt cx="5717880" cy="178335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A305C-D8BE-65D6-0D82-1C0F4D31612D}"/>
                  </a:ext>
                </a:extLst>
              </p:cNvPr>
              <p:cNvSpPr txBox="1"/>
              <p:nvPr/>
            </p:nvSpPr>
            <p:spPr>
              <a:xfrm>
                <a:off x="6123234" y="5029477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Unusual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C7925-189F-63C6-BD3B-40EF633A8003}"/>
                  </a:ext>
                </a:extLst>
              </p:cNvPr>
              <p:cNvSpPr txBox="1"/>
              <p:nvPr/>
            </p:nvSpPr>
            <p:spPr>
              <a:xfrm>
                <a:off x="10085619" y="5023100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Unusual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65EB9A-4000-DCF2-465B-0A6F500090B5}"/>
                  </a:ext>
                </a:extLst>
              </p:cNvPr>
              <p:cNvSpPr txBox="1"/>
              <p:nvPr/>
            </p:nvSpPr>
            <p:spPr>
              <a:xfrm>
                <a:off x="8108280" y="4392433"/>
                <a:ext cx="1411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NOT Unusual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CF0E48-0D44-B92D-C2A7-2EFBE272831C}"/>
                  </a:ext>
                </a:extLst>
              </p:cNvPr>
              <p:cNvSpPr txBox="1"/>
              <p:nvPr/>
            </p:nvSpPr>
            <p:spPr>
              <a:xfrm>
                <a:off x="7447682" y="5520989"/>
                <a:ext cx="13211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/>
                    </a:solidFill>
                  </a:rPr>
                  <a:t>P(X = 11) = 0.06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29C2C8-CFEC-BE00-5DEF-D72E66EBDE13}"/>
                  </a:ext>
                </a:extLst>
              </p:cNvPr>
              <p:cNvSpPr txBox="1"/>
              <p:nvPr/>
            </p:nvSpPr>
            <p:spPr>
              <a:xfrm>
                <a:off x="6598684" y="5868006"/>
                <a:ext cx="14125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P(X = 10) = 0.032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003A28-1860-0455-594A-834DD76BD404}"/>
                  </a:ext>
                </a:extLst>
              </p:cNvPr>
              <p:cNvSpPr txBox="1"/>
              <p:nvPr/>
            </p:nvSpPr>
            <p:spPr>
              <a:xfrm>
                <a:off x="8989957" y="5520989"/>
                <a:ext cx="14125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/>
                    </a:solidFill>
                  </a:rPr>
                  <a:t>P(X = 18) = 0.056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E618BD-9E26-5FDC-AB15-EF289E82C1E9}"/>
                  </a:ext>
                </a:extLst>
              </p:cNvPr>
              <p:cNvSpPr txBox="1"/>
              <p:nvPr/>
            </p:nvSpPr>
            <p:spPr>
              <a:xfrm>
                <a:off x="9530643" y="5868006"/>
                <a:ext cx="14125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P(X = 19) = 0.027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25ABF25-C58A-BA8F-E668-CE92CF573937}"/>
                  </a:ext>
                </a:extLst>
              </p:cNvPr>
              <p:cNvGrpSpPr/>
              <p:nvPr/>
            </p:nvGrpSpPr>
            <p:grpSpPr>
              <a:xfrm>
                <a:off x="5520960" y="4554161"/>
                <a:ext cx="5717880" cy="817319"/>
                <a:chOff x="5520960" y="4554161"/>
                <a:chExt cx="5717880" cy="817319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0C7602D-8577-6D73-DF30-DFBB4EA8A3FB}"/>
                    </a:ext>
                  </a:extLst>
                </p:cNvPr>
                <p:cNvGrpSpPr/>
                <p:nvPr/>
              </p:nvGrpSpPr>
              <p:grpSpPr>
                <a:xfrm>
                  <a:off x="5520960" y="4554161"/>
                  <a:ext cx="5717880" cy="817319"/>
                  <a:chOff x="5520960" y="4554161"/>
                  <a:chExt cx="5717880" cy="81731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53F8863C-C09D-79E0-230F-AD6E27603450}"/>
                      </a:ext>
                    </a:extLst>
                  </p:cNvPr>
                  <p:cNvGrpSpPr/>
                  <p:nvPr/>
                </p:nvGrpSpPr>
                <p:grpSpPr>
                  <a:xfrm>
                    <a:off x="5520960" y="4745205"/>
                    <a:ext cx="5615640" cy="418320"/>
                    <a:chOff x="5520960" y="4745205"/>
                    <a:chExt cx="5615640" cy="418320"/>
                  </a:xfrm>
                </p:grpSpPr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">
                      <p14:nvContentPartPr>
                        <p14:cNvPr id="33" name="Ink 32">
                          <a:extLst>
                            <a:ext uri="{FF2B5EF4-FFF2-40B4-BE49-F238E27FC236}">
                              <a16:creationId xmlns:a16="http://schemas.microsoft.com/office/drawing/2014/main" id="{26BE0290-F358-AA60-8E2B-53AAB5C1981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523840" y="4798125"/>
                        <a:ext cx="5612760" cy="167040"/>
                      </p14:xfrm>
                    </p:contentPart>
                  </mc:Choice>
                  <mc:Fallback xmlns="">
                    <p:pic>
                      <p:nvPicPr>
                        <p:cNvPr id="41" name="Ink 40">
                          <a:extLst>
                            <a:ext uri="{FF2B5EF4-FFF2-40B4-BE49-F238E27FC236}">
                              <a16:creationId xmlns:a16="http://schemas.microsoft.com/office/drawing/2014/main" id="{2A894EC6-6C77-7C41-AA48-8D5D544AEA8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514840" y="4789125"/>
                          <a:ext cx="5630400" cy="18468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5">
                      <p14:nvContentPartPr>
                        <p14:cNvPr id="34" name="Ink 33">
                          <a:extLst>
                            <a:ext uri="{FF2B5EF4-FFF2-40B4-BE49-F238E27FC236}">
                              <a16:creationId xmlns:a16="http://schemas.microsoft.com/office/drawing/2014/main" id="{2841274C-20C2-C536-8E11-1B557FC17BE5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538600" y="4745205"/>
                        <a:ext cx="3240" cy="173880"/>
                      </p14:xfrm>
                    </p:contentPart>
                  </mc:Choice>
                  <mc:Fallback xmlns="">
                    <p:pic>
                      <p:nvPicPr>
                        <p:cNvPr id="34" name="Ink 33">
                          <a:extLst>
                            <a:ext uri="{FF2B5EF4-FFF2-40B4-BE49-F238E27FC236}">
                              <a16:creationId xmlns:a16="http://schemas.microsoft.com/office/drawing/2014/main" id="{2841274C-20C2-C536-8E11-1B557FC17BE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530500" y="4736205"/>
                          <a:ext cx="19116" cy="19152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7">
                      <p14:nvContentPartPr>
                        <p14:cNvPr id="35" name="Ink 34">
                          <a:extLst>
                            <a:ext uri="{FF2B5EF4-FFF2-40B4-BE49-F238E27FC236}">
                              <a16:creationId xmlns:a16="http://schemas.microsoft.com/office/drawing/2014/main" id="{66218CB2-D1FB-8275-11C3-2601FB7E7241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520960" y="5031405"/>
                        <a:ext cx="103320" cy="132120"/>
                      </p14:xfrm>
                    </p:contentPart>
                  </mc:Choice>
                  <mc:Fallback xmlns="">
                    <p:pic>
                      <p:nvPicPr>
                        <p:cNvPr id="35" name="Ink 34">
                          <a:extLst>
                            <a:ext uri="{FF2B5EF4-FFF2-40B4-BE49-F238E27FC236}">
                              <a16:creationId xmlns:a16="http://schemas.microsoft.com/office/drawing/2014/main" id="{66218CB2-D1FB-8275-11C3-2601FB7E72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511960" y="5022405"/>
                          <a:ext cx="120960" cy="14976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4777496B-456E-CED9-801E-6373400956CF}"/>
                      </a:ext>
                    </a:extLst>
                  </p:cNvPr>
                  <p:cNvGrpSpPr/>
                  <p:nvPr/>
                </p:nvGrpSpPr>
                <p:grpSpPr>
                  <a:xfrm>
                    <a:off x="11053440" y="4892085"/>
                    <a:ext cx="185400" cy="399240"/>
                    <a:chOff x="11053440" y="4892085"/>
                    <a:chExt cx="185400" cy="399240"/>
                  </a:xfrm>
                </p:grpSpPr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9">
                      <p14:nvContentPartPr>
                        <p14:cNvPr id="30" name="Ink 29">
                          <a:extLst>
                            <a:ext uri="{FF2B5EF4-FFF2-40B4-BE49-F238E27FC236}">
                              <a16:creationId xmlns:a16="http://schemas.microsoft.com/office/drawing/2014/main" id="{28655BDE-BEFC-7806-451F-53CEB1BC7ABA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1143080" y="4892085"/>
                        <a:ext cx="11880" cy="178920"/>
                      </p14:xfrm>
                    </p:contentPart>
                  </mc:Choice>
                  <mc:Fallback xmlns="">
                    <p:pic>
                      <p:nvPicPr>
                        <p:cNvPr id="30" name="Ink 29">
                          <a:extLst>
                            <a:ext uri="{FF2B5EF4-FFF2-40B4-BE49-F238E27FC236}">
                              <a16:creationId xmlns:a16="http://schemas.microsoft.com/office/drawing/2014/main" id="{28655BDE-BEFC-7806-451F-53CEB1BC7AB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134345" y="4883085"/>
                          <a:ext cx="29001" cy="19656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1">
                      <p14:nvContentPartPr>
                        <p14:cNvPr id="31" name="Ink 30">
                          <a:extLst>
                            <a:ext uri="{FF2B5EF4-FFF2-40B4-BE49-F238E27FC236}">
                              <a16:creationId xmlns:a16="http://schemas.microsoft.com/office/drawing/2014/main" id="{D5BC403E-ED00-EE4B-61C6-9F43A8951FD6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1053440" y="5168205"/>
                        <a:ext cx="113760" cy="123120"/>
                      </p14:xfrm>
                    </p:contentPart>
                  </mc:Choice>
                  <mc:Fallback xmlns="">
                    <p:pic>
                      <p:nvPicPr>
                        <p:cNvPr id="31" name="Ink 30">
                          <a:extLst>
                            <a:ext uri="{FF2B5EF4-FFF2-40B4-BE49-F238E27FC236}">
                              <a16:creationId xmlns:a16="http://schemas.microsoft.com/office/drawing/2014/main" id="{D5BC403E-ED00-EE4B-61C6-9F43A8951FD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044440" y="5159179"/>
                          <a:ext cx="131400" cy="140812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3">
                      <p14:nvContentPartPr>
                        <p14:cNvPr id="32" name="Ink 31">
                          <a:extLst>
                            <a:ext uri="{FF2B5EF4-FFF2-40B4-BE49-F238E27FC236}">
                              <a16:creationId xmlns:a16="http://schemas.microsoft.com/office/drawing/2014/main" id="{EE184FDC-0034-E518-B2E8-0E5BAB652143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1184120" y="5162085"/>
                        <a:ext cx="54720" cy="110880"/>
                      </p14:xfrm>
                    </p:contentPart>
                  </mc:Choice>
                  <mc:Fallback xmlns="">
                    <p:pic>
                      <p:nvPicPr>
                        <p:cNvPr id="32" name="Ink 31">
                          <a:extLst>
                            <a:ext uri="{FF2B5EF4-FFF2-40B4-BE49-F238E27FC236}">
                              <a16:creationId xmlns:a16="http://schemas.microsoft.com/office/drawing/2014/main" id="{EE184FDC-0034-E518-B2E8-0E5BAB65214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175120" y="5153085"/>
                          <a:ext cx="72360" cy="12852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B3D78DCE-5699-DEFA-0C80-FD4A55E1C144}"/>
                      </a:ext>
                    </a:extLst>
                  </p:cNvPr>
                  <p:cNvGrpSpPr/>
                  <p:nvPr/>
                </p:nvGrpSpPr>
                <p:grpSpPr>
                  <a:xfrm>
                    <a:off x="9517320" y="4767165"/>
                    <a:ext cx="178920" cy="272520"/>
                    <a:chOff x="9517320" y="4767165"/>
                    <a:chExt cx="178920" cy="272520"/>
                  </a:xfrm>
                </p:grpSpPr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5">
                      <p14:nvContentPartPr>
                        <p14:cNvPr id="28" name="Ink 27">
                          <a:extLst>
                            <a:ext uri="{FF2B5EF4-FFF2-40B4-BE49-F238E27FC236}">
                              <a16:creationId xmlns:a16="http://schemas.microsoft.com/office/drawing/2014/main" id="{22C4227A-38D0-52BF-DCDD-4D6231659AD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644040" y="4767165"/>
                        <a:ext cx="52200" cy="272520"/>
                      </p14:xfrm>
                    </p:contentPart>
                  </mc:Choice>
                  <mc:Fallback xmlns="">
                    <p:pic>
                      <p:nvPicPr>
                        <p:cNvPr id="28" name="Ink 27">
                          <a:extLst>
                            <a:ext uri="{FF2B5EF4-FFF2-40B4-BE49-F238E27FC236}">
                              <a16:creationId xmlns:a16="http://schemas.microsoft.com/office/drawing/2014/main" id="{22C4227A-38D0-52BF-DCDD-4D6231659A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635040" y="4758165"/>
                          <a:ext cx="69840" cy="29016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7">
                      <p14:nvContentPartPr>
                        <p14:cNvPr id="29" name="Ink 28">
                          <a:extLst>
                            <a:ext uri="{FF2B5EF4-FFF2-40B4-BE49-F238E27FC236}">
                              <a16:creationId xmlns:a16="http://schemas.microsoft.com/office/drawing/2014/main" id="{13C5966D-9637-39A0-DE4A-B1970749B37F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517320" y="4781565"/>
                        <a:ext cx="168840" cy="5760"/>
                      </p14:xfrm>
                    </p:contentPart>
                  </mc:Choice>
                  <mc:Fallback xmlns="">
                    <p:pic>
                      <p:nvPicPr>
                        <p:cNvPr id="29" name="Ink 28">
                          <a:extLst>
                            <a:ext uri="{FF2B5EF4-FFF2-40B4-BE49-F238E27FC236}">
                              <a16:creationId xmlns:a16="http://schemas.microsoft.com/office/drawing/2014/main" id="{13C5966D-9637-39A0-DE4A-B1970749B37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508320" y="4772565"/>
                          <a:ext cx="186480" cy="2340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">
                    <p14:nvContentPartPr>
                      <p14:cNvPr id="20" name="Ink 19">
                        <a:extLst>
                          <a:ext uri="{FF2B5EF4-FFF2-40B4-BE49-F238E27FC236}">
                            <a16:creationId xmlns:a16="http://schemas.microsoft.com/office/drawing/2014/main" id="{14348BE8-832A-7DA3-EF16-55B1EC06204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959237" y="4809929"/>
                      <a:ext cx="126000" cy="294840"/>
                    </p14:xfrm>
                  </p:contentPart>
                </mc:Choice>
                <mc:Fallback xmlns="">
                  <p:pic>
                    <p:nvPicPr>
                      <p:cNvPr id="20" name="Ink 19">
                        <a:extLst>
                          <a:ext uri="{FF2B5EF4-FFF2-40B4-BE49-F238E27FC236}">
                            <a16:creationId xmlns:a16="http://schemas.microsoft.com/office/drawing/2014/main" id="{14348BE8-832A-7DA3-EF16-55B1EC0620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50237" y="4800929"/>
                        <a:ext cx="143640" cy="31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1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A271AD85-C940-6DB7-5CD0-C495C8126A1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053763" y="4803274"/>
                      <a:ext cx="1556640" cy="26712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A271AD85-C940-6DB7-5CD0-C495C8126A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044763" y="4794274"/>
                        <a:ext cx="1574280" cy="2847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3">
                    <p14:nvContentPartPr>
                      <p14:cNvPr id="22" name="Ink 21">
                        <a:extLst>
                          <a:ext uri="{FF2B5EF4-FFF2-40B4-BE49-F238E27FC236}">
                            <a16:creationId xmlns:a16="http://schemas.microsoft.com/office/drawing/2014/main" id="{30125782-E9EB-9E53-0ECB-13E48D0B95B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566886" y="4554161"/>
                      <a:ext cx="2037960" cy="25668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30125782-E9EB-9E53-0ECB-13E48D0B95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57886" y="4545148"/>
                        <a:ext cx="2055600" cy="27434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">
                    <p14:nvContentPartPr>
                      <p14:cNvPr id="23" name="Ink 22">
                        <a:extLst>
                          <a:ext uri="{FF2B5EF4-FFF2-40B4-BE49-F238E27FC236}">
                            <a16:creationId xmlns:a16="http://schemas.microsoft.com/office/drawing/2014/main" id="{FCA4EABA-66B5-1D1B-4E1F-7F16117B2B8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890280" y="4673205"/>
                      <a:ext cx="1152720" cy="166320"/>
                    </p14:xfrm>
                  </p:contentPart>
                </mc:Choice>
                <mc:Fallback xmlns="">
                  <p:pic>
                    <p:nvPicPr>
                      <p:cNvPr id="74" name="Ink 73">
                        <a:extLst>
                          <a:ext uri="{FF2B5EF4-FFF2-40B4-BE49-F238E27FC236}">
                            <a16:creationId xmlns:a16="http://schemas.microsoft.com/office/drawing/2014/main" id="{469A6A4C-D645-C841-B915-37ABE0A00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9881277" y="4664205"/>
                        <a:ext cx="1170366" cy="1839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7CA392B6-55ED-BF7A-17AB-D6AB53D753A3}"/>
                      </a:ext>
                    </a:extLst>
                  </p:cNvPr>
                  <p:cNvGrpSpPr/>
                  <p:nvPr/>
                </p:nvGrpSpPr>
                <p:grpSpPr>
                  <a:xfrm>
                    <a:off x="7936120" y="5203720"/>
                    <a:ext cx="97920" cy="167760"/>
                    <a:chOff x="7936120" y="5203720"/>
                    <a:chExt cx="97920" cy="167760"/>
                  </a:xfrm>
                </p:grpSpPr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44">
                      <p14:nvContentPartPr>
                        <p14:cNvPr id="26" name="Ink 25">
                          <a:extLst>
                            <a:ext uri="{FF2B5EF4-FFF2-40B4-BE49-F238E27FC236}">
                              <a16:creationId xmlns:a16="http://schemas.microsoft.com/office/drawing/2014/main" id="{A9D5016C-319A-55FA-9FC1-897BD2DCE42F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7936120" y="5203720"/>
                        <a:ext cx="10080" cy="165600"/>
                      </p14:xfrm>
                    </p:contentPart>
                  </mc:Choice>
                  <mc:Fallback xmlns="">
                    <p:pic>
                      <p:nvPicPr>
                        <p:cNvPr id="26" name="Ink 25">
                          <a:extLst>
                            <a:ext uri="{FF2B5EF4-FFF2-40B4-BE49-F238E27FC236}">
                              <a16:creationId xmlns:a16="http://schemas.microsoft.com/office/drawing/2014/main" id="{A9D5016C-319A-55FA-9FC1-897BD2DCE42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7927430" y="5194700"/>
                          <a:ext cx="27112" cy="183278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46">
                      <p14:nvContentPartPr>
                        <p14:cNvPr id="27" name="Ink 26">
                          <a:extLst>
                            <a:ext uri="{FF2B5EF4-FFF2-40B4-BE49-F238E27FC236}">
                              <a16:creationId xmlns:a16="http://schemas.microsoft.com/office/drawing/2014/main" id="{F991BEBC-D202-9554-CC75-86CB75523BE5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8030440" y="5221720"/>
                        <a:ext cx="3600" cy="149760"/>
                      </p14:xfrm>
                    </p:contentPart>
                  </mc:Choice>
                  <mc:Fallback xmlns="">
                    <p:pic>
                      <p:nvPicPr>
                        <p:cNvPr id="27" name="Ink 26">
                          <a:extLst>
                            <a:ext uri="{FF2B5EF4-FFF2-40B4-BE49-F238E27FC236}">
                              <a16:creationId xmlns:a16="http://schemas.microsoft.com/office/drawing/2014/main" id="{F991BEBC-D202-9554-CC75-86CB75523BE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8021440" y="5212698"/>
                          <a:ext cx="21240" cy="167443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8">
                    <p14:nvContentPartPr>
                      <p14:cNvPr id="25" name="Ink 24">
                        <a:extLst>
                          <a:ext uri="{FF2B5EF4-FFF2-40B4-BE49-F238E27FC236}">
                            <a16:creationId xmlns:a16="http://schemas.microsoft.com/office/drawing/2014/main" id="{6AAC051E-6080-082C-DF79-2D97DE58272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546306" y="5179525"/>
                      <a:ext cx="360" cy="145080"/>
                    </p14:xfrm>
                  </p:contentPart>
                </mc:Choice>
                <mc:Fallback xmlns="">
                  <p:pic>
                    <p:nvPicPr>
                      <p:cNvPr id="25" name="Ink 24">
                        <a:extLst>
                          <a:ext uri="{FF2B5EF4-FFF2-40B4-BE49-F238E27FC236}">
                            <a16:creationId xmlns:a16="http://schemas.microsoft.com/office/drawing/2014/main" id="{6AAC051E-6080-082C-DF79-2D97DE5827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9537306" y="5170503"/>
                        <a:ext cx="18000" cy="16276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5" name="Ink 14">
                      <a:extLst>
                        <a:ext uri="{FF2B5EF4-FFF2-40B4-BE49-F238E27FC236}">
                          <a16:creationId xmlns:a16="http://schemas.microsoft.com/office/drawing/2014/main" id="{5FB498CB-3F1B-10D2-6F1D-214E231F2A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625866" y="5186365"/>
                    <a:ext cx="73800" cy="174600"/>
                  </p14:xfrm>
                </p:contentPart>
              </mc:Choice>
              <mc:Fallback xmlns="">
                <p:pic>
                  <p:nvPicPr>
                    <p:cNvPr id="15" name="Ink 14">
                      <a:extLst>
                        <a:ext uri="{FF2B5EF4-FFF2-40B4-BE49-F238E27FC236}">
                          <a16:creationId xmlns:a16="http://schemas.microsoft.com/office/drawing/2014/main" id="{5FB498CB-3F1B-10D2-6F1D-214E231F2AC8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9616910" y="5177365"/>
                      <a:ext cx="91354" cy="192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24101E2-34E0-6F7B-9548-131393D07E61}"/>
                </a:ext>
              </a:extLst>
            </p:cNvPr>
            <p:cNvGrpSpPr/>
            <p:nvPr/>
          </p:nvGrpSpPr>
          <p:grpSpPr>
            <a:xfrm>
              <a:off x="7337670" y="5065791"/>
              <a:ext cx="2307960" cy="455356"/>
              <a:chOff x="7337670" y="5065791"/>
              <a:chExt cx="2307960" cy="45535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A3A75755-B4A1-AF5F-C594-E9DBD38622A3}"/>
                      </a:ext>
                    </a:extLst>
                  </p14:cNvPr>
                  <p14:cNvContentPartPr/>
                  <p14:nvPr/>
                </p14:nvContentPartPr>
                <p14:xfrm>
                  <a:off x="7444590" y="5065791"/>
                  <a:ext cx="8280" cy="11448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A3A75755-B4A1-AF5F-C594-E9DBD38622A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435590" y="5057151"/>
                    <a:ext cx="25920" cy="1321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0DF6486-9977-6D8E-061C-1CDAA587D17E}"/>
                  </a:ext>
                </a:extLst>
              </p:cNvPr>
              <p:cNvGrpSpPr/>
              <p:nvPr/>
            </p:nvGrpSpPr>
            <p:grpSpPr>
              <a:xfrm>
                <a:off x="7337670" y="5381871"/>
                <a:ext cx="151200" cy="124920"/>
                <a:chOff x="7337670" y="5381871"/>
                <a:chExt cx="151200" cy="1249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E13CE7CF-32A9-3ECB-2088-D2703ABE6B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37670" y="5381871"/>
                    <a:ext cx="6480" cy="124920"/>
                  </p14:xfrm>
                </p:contentPart>
              </mc:Choice>
              <mc:Fallback xmlns=""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E13CE7CF-32A9-3ECB-2088-D2703ABE6BE8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7328670" y="5373231"/>
                      <a:ext cx="24120" cy="142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BD444AFE-1C17-1239-5954-F6B0E00771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18310" y="5398431"/>
                    <a:ext cx="70560" cy="106920"/>
                  </p14:xfrm>
                </p:contentPart>
              </mc:Choice>
              <mc:Fallback xmlns=""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BD444AFE-1C17-1239-5954-F6B0E00771E5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7409310" y="5389791"/>
                      <a:ext cx="8820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383668BF-34E2-6E10-0040-A83FB5239198}"/>
                      </a:ext>
                    </a:extLst>
                  </p14:cNvPr>
                  <p14:cNvContentPartPr/>
                  <p14:nvPr/>
                </p14:nvContentPartPr>
                <p14:xfrm>
                  <a:off x="9631590" y="5083071"/>
                  <a:ext cx="14040" cy="1396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383668BF-34E2-6E10-0040-A83FB5239198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9622950" y="5074071"/>
                    <a:ext cx="31680" cy="157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BF7B423-FBF7-947D-5DC6-0A5BB11C7F54}"/>
                  </a:ext>
                </a:extLst>
              </p:cNvPr>
              <p:cNvGrpSpPr/>
              <p:nvPr/>
            </p:nvGrpSpPr>
            <p:grpSpPr>
              <a:xfrm>
                <a:off x="9534750" y="5376787"/>
                <a:ext cx="110880" cy="144360"/>
                <a:chOff x="9634110" y="5383311"/>
                <a:chExt cx="110880" cy="144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15488C91-6ACC-D0CF-2CDE-D04072405F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634110" y="5383311"/>
                    <a:ext cx="9720" cy="14436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15488C91-6ACC-D0CF-2CDE-D04072405F46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9625470" y="5374671"/>
                      <a:ext cx="27360" cy="16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F4B8C276-4B08-DCC3-134F-5A86D3BDF9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674430" y="5391951"/>
                    <a:ext cx="70560" cy="12744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F4B8C276-4B08-DCC3-134F-5A86D3BDF918}"/>
                        </a:ext>
                      </a:extLst>
                    </p:cNvPr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9665430" y="5383311"/>
                      <a:ext cx="88200" cy="1450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pic>
        <p:nvPicPr>
          <p:cNvPr id="49" name="Google Shape;160;p28">
            <a:extLst>
              <a:ext uri="{FF2B5EF4-FFF2-40B4-BE49-F238E27FC236}">
                <a16:creationId xmlns:a16="http://schemas.microsoft.com/office/drawing/2014/main" id="{66A4B4FC-1CE2-76BF-EA66-C0F710B5A108}"/>
              </a:ext>
            </a:extLst>
          </p:cNvPr>
          <p:cNvPicPr preferRelativeResize="0"/>
          <p:nvPr/>
        </p:nvPicPr>
        <p:blipFill>
          <a:blip r:embed="rId64">
            <a:alphaModFix/>
          </a:blip>
          <a:stretch>
            <a:fillRect/>
          </a:stretch>
        </p:blipFill>
        <p:spPr>
          <a:xfrm>
            <a:off x="9852559" y="2632762"/>
            <a:ext cx="2062681" cy="968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385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982434-6BC6-FA42-9A8E-991465D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SESSION!!!!!!!!!!!</a:t>
            </a:r>
          </a:p>
        </p:txBody>
      </p:sp>
    </p:spTree>
    <p:extLst>
      <p:ext uri="{BB962C8B-B14F-4D97-AF65-F5344CB8AC3E}">
        <p14:creationId xmlns:p14="http://schemas.microsoft.com/office/powerpoint/2010/main" val="345584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386B-AB3F-5D47-9816-26C58326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5, Day 2 -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1A15-5D40-0045-B9B2-36913179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u="sng" dirty="0"/>
              <a:t>Unit 5 – Discrete Probability Distributions</a:t>
            </a:r>
          </a:p>
          <a:p>
            <a:pPr marL="0" indent="0">
              <a:buNone/>
            </a:pPr>
            <a:endParaRPr lang="en-US" sz="14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Binomial Experiments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Binomial Distribution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Unusual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1934A-DE20-E14C-B3E5-F97990BBE45B}"/>
              </a:ext>
            </a:extLst>
          </p:cNvPr>
          <p:cNvSpPr txBox="1"/>
          <p:nvPr/>
        </p:nvSpPr>
        <p:spPr>
          <a:xfrm>
            <a:off x="4032738" y="19577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8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B-dubs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Buffalo Wild Wings carefully monitors customer orders and has found that 20% of all customers ordering food ask for wings (W), while the remainder order something else (E). 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Suppose three customers are selected at random.  Let the random variable X be the number of customers who order wings. Can we use a Binomial distribution to describe this situation?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Find the probability distribution for X.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Find the probability that two customers order wings.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Find that probability that fewer than three customers order wings.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the probability that at least one customer orders wings?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35" y="106681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8473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-30327"/>
            <a:ext cx="10515600" cy="1325563"/>
          </a:xfrm>
        </p:spPr>
        <p:txBody>
          <a:bodyPr/>
          <a:lstStyle/>
          <a:p>
            <a:r>
              <a:rPr lang="en-US" dirty="0"/>
              <a:t>Parts (a) and (b)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0382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Buffalo Wild Wings carefully monitors customer orders and has found that 20% of all customers ordering food ask for wings (W), while the remainder order something else (E).  Suppose three customers are selected at random.  Let the random variable X be the number of customers who order wings.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" sz="1600" dirty="0"/>
              <a:t>a) To answer this, </a:t>
            </a:r>
            <a:r>
              <a:rPr lang="en" sz="1600" dirty="0">
                <a:solidFill>
                  <a:srgbClr val="7030A0"/>
                </a:solidFill>
              </a:rPr>
              <a:t>we have to </a:t>
            </a:r>
            <a:r>
              <a:rPr lang="en" sz="1600" u="sng" dirty="0">
                <a:solidFill>
                  <a:srgbClr val="7030A0"/>
                </a:solidFill>
              </a:rPr>
              <a:t>check</a:t>
            </a:r>
            <a:r>
              <a:rPr lang="en" sz="1600" dirty="0">
                <a:solidFill>
                  <a:srgbClr val="7030A0"/>
                </a:solidFill>
              </a:rPr>
              <a:t> the </a:t>
            </a:r>
            <a:r>
              <a:rPr lang="en" sz="1600" b="1" dirty="0">
                <a:solidFill>
                  <a:srgbClr val="7030A0"/>
                </a:solidFill>
              </a:rPr>
              <a:t>assumptions</a:t>
            </a:r>
            <a:r>
              <a:rPr lang="en" sz="1600" dirty="0">
                <a:solidFill>
                  <a:srgbClr val="7030A0"/>
                </a:solidFill>
              </a:rPr>
              <a:t> of the </a:t>
            </a:r>
            <a:r>
              <a:rPr lang="en" sz="1600" u="sng" dirty="0">
                <a:solidFill>
                  <a:srgbClr val="7030A0"/>
                </a:solidFill>
              </a:rPr>
              <a:t>Binomial Distribution</a:t>
            </a:r>
            <a:r>
              <a:rPr lang="en" sz="1600" dirty="0"/>
              <a:t>!!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Fixed number of trials? Yes, we have 3 customers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Binary outcome? Yes, either wings or else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Probability does not change? Yes, the 20% probability does not change customer to customer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Independent trials? Yes because we are selecting customers at random, we can assume they are independent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So yes!! Meets all the conditions. Thus X ~ Binomial(n=3, p = 0.20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 </a:t>
            </a:r>
          </a:p>
          <a:p>
            <a:r>
              <a:rPr lang="en-US" sz="2000" dirty="0"/>
              <a:t>To find the probability distribution, we can set up a table just like we have done with general discrete probability distributions</a:t>
            </a:r>
          </a:p>
          <a:p>
            <a:r>
              <a:rPr lang="en-US" sz="2000" dirty="0"/>
              <a:t>Then we can find the probabilities using the PDF of the binomial distribution!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3774" y="5496546"/>
          <a:ext cx="5904690" cy="92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193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997">
                <a:tc>
                  <a:txBody>
                    <a:bodyPr/>
                    <a:lstStyle/>
                    <a:p>
                      <a:r>
                        <a:rPr lang="en-US" sz="2400" dirty="0"/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0.3840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022" y="3856202"/>
            <a:ext cx="17049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360EDA-DA5B-7549-A749-514530BF3C26}"/>
              </a:ext>
            </a:extLst>
          </p:cNvPr>
          <p:cNvSpPr txBox="1"/>
          <p:nvPr/>
        </p:nvSpPr>
        <p:spPr>
          <a:xfrm>
            <a:off x="2009862" y="6432258"/>
            <a:ext cx="7280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P(X = x) = binomial(n = 3, p = 0.2, x), for each X = 0,1,2,3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84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Parts (c), (d) and (e) Answers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89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i="1" dirty="0">
                    <a:latin typeface="Cambria Math"/>
                  </a:rPr>
                  <a:t>c)    P(X = 2)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0.096</m:t>
                    </m:r>
                  </m:oMath>
                </a14:m>
                <a:endParaRPr lang="en-US" sz="2400" i="1" dirty="0">
                  <a:latin typeface="Cambria Math"/>
                </a:endParaRPr>
              </a:p>
              <a:p>
                <a:pPr marL="514350" indent="-514350">
                  <a:buAutoNum type="alphaLcParenR" startAt="4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=0.9920</m:t>
                    </m:r>
                  </m:oMath>
                </a14:m>
                <a:endParaRPr lang="en-US" sz="2400" dirty="0"/>
              </a:p>
              <a:p>
                <a:pPr marL="514350" indent="-514350">
                  <a:buAutoNum type="alphaLcParenR" startAt="4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=0.4880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8925"/>
                <a:ext cx="10515600" cy="4351338"/>
              </a:xfrm>
              <a:blipFill>
                <a:blip r:embed="rId3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B347BF-F2A4-464D-8601-3073B7CDE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94" y="3629566"/>
            <a:ext cx="4934562" cy="2979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C26CFA-5E27-499D-95B8-DD33CDD48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33" y="3629566"/>
            <a:ext cx="4622034" cy="297983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EAC3A8-8D7B-48C1-BF25-0EE1BBA1079D}"/>
              </a:ext>
            </a:extLst>
          </p:cNvPr>
          <p:cNvCxnSpPr>
            <a:cxnSpLocks/>
          </p:cNvCxnSpPr>
          <p:nvPr/>
        </p:nvCxnSpPr>
        <p:spPr>
          <a:xfrm>
            <a:off x="9523379" y="2247089"/>
            <a:ext cx="0" cy="161996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851020-FFF8-4FA8-AC0F-F076F4A7D88B}"/>
              </a:ext>
            </a:extLst>
          </p:cNvPr>
          <p:cNvCxnSpPr>
            <a:cxnSpLocks/>
          </p:cNvCxnSpPr>
          <p:nvPr/>
        </p:nvCxnSpPr>
        <p:spPr>
          <a:xfrm flipH="1">
            <a:off x="5351737" y="2996119"/>
            <a:ext cx="744263" cy="87093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3D4EEE-1A03-0643-893D-20E70F256CB3}"/>
              </a:ext>
            </a:extLst>
          </p:cNvPr>
          <p:cNvSpPr txBox="1"/>
          <p:nvPr/>
        </p:nvSpPr>
        <p:spPr>
          <a:xfrm>
            <a:off x="4388382" y="2861182"/>
            <a:ext cx="7803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Here’s what it looks like visually from another software. It would be a more accurate visual if it was just lines above the numbers to represent the probabilities instead of a histogram look, but you get the idea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086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manufacturer of game controllers is concerned that their controller may be difficult for left-handed users. They set out to find lefties to test. About 13% of the population is left-handed. If they select a sample of five customers at random in their stores, what is the probability of each of these outcomes?</a:t>
            </a:r>
            <a:endParaRPr lang="en-US" b="0" dirty="0">
              <a:effectLst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are some lefties among the 5 people.</a:t>
            </a:r>
            <a:endParaRPr lang="en-US" b="0" dirty="0">
              <a:effectLst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are exactly 3 lefties in the group. </a:t>
            </a:r>
            <a:endParaRPr lang="en-US" b="0" dirty="0">
              <a:effectLst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are at least 3 lefties in the group.</a:t>
            </a:r>
            <a:endParaRPr lang="en-US" b="0" dirty="0">
              <a:effectLst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are no more than 3 lefties in the group.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2129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#51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 = 0.13, q = 0.87, n = 5</a:t>
            </a:r>
          </a:p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P(X </a:t>
            </a:r>
            <a:r>
              <a:rPr lang="en-US" u="sng" dirty="0"/>
              <a:t>&gt;</a:t>
            </a:r>
            <a:r>
              <a:rPr lang="en-US" dirty="0"/>
              <a:t> 0) = 1 – P(X = 0) = 0.5016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P(X = 3) = 0.0166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P(X </a:t>
            </a:r>
            <a:r>
              <a:rPr lang="en-US" u="sng" dirty="0"/>
              <a:t>&gt;</a:t>
            </a:r>
            <a:r>
              <a:rPr lang="en-US" dirty="0"/>
              <a:t> 3) = P(X = 3) + P(X = 4) + P(X = 5) = 1 – P(X ≤ 2) =  0.0179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P(X </a:t>
            </a:r>
            <a:r>
              <a:rPr lang="en-US" u="sng" dirty="0"/>
              <a:t>&lt;</a:t>
            </a:r>
            <a:r>
              <a:rPr lang="en-US" dirty="0"/>
              <a:t> 3) = 0.9987 </a:t>
            </a:r>
          </a:p>
          <a:p>
            <a:pPr marL="1603375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9351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manufacturer of game controllers is concerned that their controller may be difficult for left-handed users. They set out to find lefties to test. About 13% of the population is left-handed. If they select a sample of five customers at random in their stores: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many lefties do you expect?</a:t>
            </a:r>
            <a:endParaRPr lang="en-US" b="0" dirty="0">
              <a:effectLst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With what standard deviation?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441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#57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E(X) = np = 5(.13) = 0.65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SD(X)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𝑛𝑝𝑞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5(0.13)(0.87)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≈0.752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40881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Which of these situations fit the conditions for using a Binomial experiment?  Explain.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You are rolling 5 dice and need to get at least two 6s to win the game.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We record the distribution of home states of customers visiting our website.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committee consisting of 11 men and 8 women selects a delegation of 4 to attend a professional meeting at random.  What is the probability they choose all women?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study found that 56% of M.B.A. students admit to cheating.  A business school dean surveys all the students in the graduating class and gets responses that admit to cheating from 250 of 481 students.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349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#13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Yes, 2 mutually exclusive outcomes; probability of success is the same for each trial, 1/6, and we have independent trials, the roll of one dice does not affect the others.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No, more than 2 outcomes are possible.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No, the probability of choosing a man or woman changes depending on who has already been chosen.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Yes, assuming responses (and cheating) are independent among the students.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0234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Problem #14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airport entry sites, a computer is used to randomly decide whether a traveler’s baggage should be opened for inspection.  If the chance of being selected is 12%, can you model your chance of having your baggage opened with a Binomial model?  Check each condition specifically.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85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AB54-D6E4-BF49-BDE8-F5ECA590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C9E2-F8B2-644A-82FA-10A45429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848975" cy="523319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We had just looked at how to study a general discrete probability distribution, the context could be about anything..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We have also looked at more complicated events, where we were selecting multiple marbles by </a:t>
            </a:r>
            <a:r>
              <a:rPr lang="en-US" sz="1600" u="sng" dirty="0"/>
              <a:t>sampling with replacement (i.e. independent events)</a:t>
            </a:r>
            <a:r>
              <a:rPr lang="en-US" sz="1600" dirty="0"/>
              <a:t>.</a:t>
            </a:r>
          </a:p>
          <a:p>
            <a:r>
              <a:rPr lang="en-US" sz="1600" dirty="0"/>
              <a:t>Could answer questions like: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P(2 Blues) = P(Blue AND Blue) =  4/12 x 4/12 = 16/144 = 0.111</a:t>
            </a:r>
          </a:p>
          <a:p>
            <a:pPr lvl="2"/>
            <a:r>
              <a:rPr lang="en-US" sz="1600" dirty="0">
                <a:solidFill>
                  <a:srgbClr val="7030A0"/>
                </a:solidFill>
              </a:rPr>
              <a:t>Can think of this as Blue and then another Blue (</a:t>
            </a:r>
            <a:r>
              <a:rPr lang="en-US" sz="1600" dirty="0" err="1">
                <a:solidFill>
                  <a:srgbClr val="7030A0"/>
                </a:solidFill>
              </a:rPr>
              <a:t>kinda</a:t>
            </a:r>
            <a:r>
              <a:rPr lang="en-US" sz="1600" dirty="0">
                <a:solidFill>
                  <a:srgbClr val="7030A0"/>
                </a:solidFill>
              </a:rPr>
              <a:t> sequentially)</a:t>
            </a:r>
          </a:p>
          <a:p>
            <a:pPr lvl="2"/>
            <a:r>
              <a:rPr lang="en-US" sz="1600" dirty="0">
                <a:solidFill>
                  <a:srgbClr val="7030A0"/>
                </a:solidFill>
              </a:rPr>
              <a:t>Because these events are independent, we can just multiply the marginal (original) probabilities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P(Black, Red, Green) = P(Black AND Red AND Green)</a:t>
            </a:r>
          </a:p>
          <a:p>
            <a:pPr marL="457200" lvl="1" indent="0">
              <a:buNone/>
            </a:pPr>
            <a:r>
              <a:rPr lang="en-US" sz="1600" dirty="0"/>
              <a:t>                                           = P(Black) x P(Red) x P(Green) = (2/12) x (5/12) x (1/12) = 0.005</a:t>
            </a:r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AC14E-BD8E-12B3-98EB-0F2593D7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61" y="1586694"/>
            <a:ext cx="6946902" cy="172483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ED0FE-D24C-6173-B05A-D22C61A5F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7" y="5441949"/>
            <a:ext cx="3435350" cy="15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372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Textbook Problem #14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trial consists of a computer deciding whether a traveler’s bag should be opened for inspection.</a:t>
            </a:r>
          </a:p>
          <a:p>
            <a:r>
              <a:rPr lang="en-US" dirty="0"/>
              <a:t>Two possible outcomes: either the bag is opened for inspection or it is not.</a:t>
            </a:r>
          </a:p>
          <a:p>
            <a:r>
              <a:rPr lang="en-US" dirty="0"/>
              <a:t>The trials are independent; if one traveler’s bag is selected to be opened for inspection that does not affect the probability of other travelers’ bags being selected to be opened for inspection.</a:t>
            </a:r>
          </a:p>
          <a:p>
            <a:r>
              <a:rPr lang="en-US" dirty="0"/>
              <a:t>The probability of selecting a traveler’s to be opened for inspection is the same, 0.12 or 12%, on every trial.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30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AB54-D6E4-BF49-BDE8-F5ECA590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7" y="-142042"/>
            <a:ext cx="10515600" cy="1325563"/>
          </a:xfrm>
        </p:spPr>
        <p:txBody>
          <a:bodyPr/>
          <a:lstStyle/>
          <a:p>
            <a:r>
              <a:rPr lang="en-US" dirty="0"/>
              <a:t>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C9E2-F8B2-644A-82FA-10A45429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974820"/>
            <a:ext cx="10515600" cy="565458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Here is a slightly new twist!</a:t>
            </a:r>
          </a:p>
          <a:p>
            <a:endParaRPr lang="en-US" sz="2400" dirty="0"/>
          </a:p>
          <a:p>
            <a:r>
              <a:rPr lang="en-US" sz="2400" dirty="0"/>
              <a:t>Lets think of Blue as our </a:t>
            </a:r>
            <a:r>
              <a:rPr lang="en-US" sz="2400" b="1" dirty="0"/>
              <a:t>success</a:t>
            </a:r>
            <a:r>
              <a:rPr lang="en-US" sz="2400" dirty="0"/>
              <a:t>, and everything else as </a:t>
            </a:r>
            <a:r>
              <a:rPr lang="en-US" sz="2400" b="1" dirty="0"/>
              <a:t>failure</a:t>
            </a:r>
            <a:r>
              <a:rPr lang="en-US" sz="2400" dirty="0"/>
              <a:t>; we are going to select two marbles</a:t>
            </a:r>
          </a:p>
          <a:p>
            <a:r>
              <a:rPr lang="en-US" sz="2400" dirty="0"/>
              <a:t>Now for some probabilities:</a:t>
            </a:r>
          </a:p>
          <a:p>
            <a:pPr lvl="1"/>
            <a:r>
              <a:rPr lang="en-US" sz="2000" dirty="0"/>
              <a:t>P(2 Blues) = (4/12)^2</a:t>
            </a:r>
          </a:p>
          <a:p>
            <a:pPr lvl="1"/>
            <a:r>
              <a:rPr lang="en-US" sz="2000" dirty="0"/>
              <a:t>P(2 Non-Blues) = P(Non-Blue) x P(Non-Blue) =  (8/12) x (8/12) = 0.444</a:t>
            </a:r>
          </a:p>
          <a:p>
            <a:pPr lvl="1"/>
            <a:r>
              <a:rPr lang="en-US" sz="2000" dirty="0"/>
              <a:t>P(1 Blue and 1 Non-Blue) = ?? = ends up equaling </a:t>
            </a:r>
            <a:r>
              <a:rPr lang="en-US" sz="2000" dirty="0">
                <a:solidFill>
                  <a:srgbClr val="00B050"/>
                </a:solidFill>
              </a:rPr>
              <a:t>0.444</a:t>
            </a:r>
          </a:p>
          <a:p>
            <a:pPr lvl="2"/>
            <a:r>
              <a:rPr lang="en-US" sz="1600" dirty="0">
                <a:solidFill>
                  <a:srgbClr val="7030A0"/>
                </a:solidFill>
              </a:rPr>
              <a:t>Would need to use a tree diagram to get all the possible sequences (branches) of interest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Now let’s say we extend this scenario to selecting 5 marbles (so 5 selections on our tree), or 10 marbles, and so on…</a:t>
            </a:r>
          </a:p>
          <a:p>
            <a:r>
              <a:rPr lang="en-US" sz="2400" dirty="0"/>
              <a:t>This actually follows a special situation that allows us to use rules to more quickly analyze and understand this scenario! </a:t>
            </a:r>
          </a:p>
          <a:p>
            <a:endParaRPr 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02C0099-5871-E424-ABE4-FB636F11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568" y="36568"/>
            <a:ext cx="3435350" cy="15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358498-558F-5DAE-6904-CB8A70FF1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32597"/>
              </p:ext>
            </p:extLst>
          </p:nvPr>
        </p:nvGraphicFramePr>
        <p:xfrm>
          <a:off x="1188031" y="3569445"/>
          <a:ext cx="2933700" cy="4572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80271689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2709829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09575809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09117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= # of Blues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8728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P(X)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P(X = 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0.111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152980"/>
                  </a:ext>
                </a:extLst>
              </a:tr>
            </a:tbl>
          </a:graphicData>
        </a:graphic>
      </p:graphicFrame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62FB613-12C4-C4EF-A6D1-71BAA1859579}"/>
              </a:ext>
            </a:extLst>
          </p:cNvPr>
          <p:cNvGrpSpPr/>
          <p:nvPr/>
        </p:nvGrpSpPr>
        <p:grpSpPr>
          <a:xfrm>
            <a:off x="7676724" y="2341226"/>
            <a:ext cx="4105701" cy="2921768"/>
            <a:chOff x="7676724" y="2341226"/>
            <a:chExt cx="4105701" cy="2921768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D9DA994-99C3-2F39-E916-20D95860790D}"/>
                </a:ext>
              </a:extLst>
            </p:cNvPr>
            <p:cNvGrpSpPr/>
            <p:nvPr/>
          </p:nvGrpSpPr>
          <p:grpSpPr>
            <a:xfrm>
              <a:off x="7676724" y="2341226"/>
              <a:ext cx="4105701" cy="2921768"/>
              <a:chOff x="2554406" y="1501453"/>
              <a:chExt cx="5308600" cy="3644900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7A6218FA-9FE8-7E54-1F9D-C7A86090D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4406" y="1501453"/>
                <a:ext cx="5308600" cy="3644900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4506435-BA11-42FF-713B-2E65F670A64C}"/>
                  </a:ext>
                </a:extLst>
              </p:cNvPr>
              <p:cNvSpPr txBox="1"/>
              <p:nvPr/>
            </p:nvSpPr>
            <p:spPr>
              <a:xfrm>
                <a:off x="3916908" y="2674961"/>
                <a:ext cx="419092" cy="499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F1E9C61-4E25-916C-83CD-9E67E431CA4F}"/>
                  </a:ext>
                </a:extLst>
              </p:cNvPr>
              <p:cNvSpPr txBox="1"/>
              <p:nvPr/>
            </p:nvSpPr>
            <p:spPr>
              <a:xfrm>
                <a:off x="6444018" y="2362240"/>
                <a:ext cx="419092" cy="499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8D0520-5F44-4D96-4433-DF36CAD84BB3}"/>
                  </a:ext>
                </a:extLst>
              </p:cNvPr>
              <p:cNvSpPr txBox="1"/>
              <p:nvPr/>
            </p:nvSpPr>
            <p:spPr>
              <a:xfrm>
                <a:off x="6444018" y="3803262"/>
                <a:ext cx="419092" cy="499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</a:t>
                </a:r>
                <a:endParaRPr lang="en-US" sz="24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24EAE65-3AE5-978D-6477-393B52BBE546}"/>
                  </a:ext>
                </a:extLst>
              </p:cNvPr>
              <p:cNvSpPr txBox="1"/>
              <p:nvPr/>
            </p:nvSpPr>
            <p:spPr>
              <a:xfrm>
                <a:off x="3724378" y="4408233"/>
                <a:ext cx="976635" cy="460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Non B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CE06A94-9C9B-BF55-3934-C4E417876B17}"/>
                  </a:ext>
                </a:extLst>
              </p:cNvPr>
              <p:cNvSpPr txBox="1"/>
              <p:nvPr/>
            </p:nvSpPr>
            <p:spPr>
              <a:xfrm>
                <a:off x="6444018" y="4625179"/>
                <a:ext cx="1055396" cy="499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Non B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79CDA5B-84D3-E7C3-187E-E3D4CCB0C6B6}"/>
                  </a:ext>
                </a:extLst>
              </p:cNvPr>
              <p:cNvSpPr txBox="1"/>
              <p:nvPr/>
            </p:nvSpPr>
            <p:spPr>
              <a:xfrm>
                <a:off x="6431458" y="3047209"/>
                <a:ext cx="1055396" cy="499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Non 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1CF899-FCD8-A6AA-59C4-5BB470229177}"/>
                  </a:ext>
                </a:extLst>
              </p:cNvPr>
              <p:cNvSpPr txBox="1"/>
              <p:nvPr/>
            </p:nvSpPr>
            <p:spPr>
              <a:xfrm>
                <a:off x="2729553" y="2905793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4/12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881F388-8AFB-3DFC-167D-4E8DEA7C5D0B}"/>
                  </a:ext>
                </a:extLst>
              </p:cNvPr>
              <p:cNvSpPr txBox="1"/>
              <p:nvPr/>
            </p:nvSpPr>
            <p:spPr>
              <a:xfrm>
                <a:off x="2729552" y="4264927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8/12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5EFB237-B3F1-096C-E927-5D96D4BF4E50}"/>
                  </a:ext>
                </a:extLst>
              </p:cNvPr>
              <p:cNvSpPr txBox="1"/>
              <p:nvPr/>
            </p:nvSpPr>
            <p:spPr>
              <a:xfrm>
                <a:off x="5242623" y="3849428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4/12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A397A87-7E05-457D-5006-F415477FCC81}"/>
                  </a:ext>
                </a:extLst>
              </p:cNvPr>
              <p:cNvSpPr txBox="1"/>
              <p:nvPr/>
            </p:nvSpPr>
            <p:spPr>
              <a:xfrm>
                <a:off x="5242623" y="4757933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8/12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160FC4E-9CEF-C999-45E6-0943A1ABDB31}"/>
                  </a:ext>
                </a:extLst>
              </p:cNvPr>
              <p:cNvSpPr txBox="1"/>
              <p:nvPr/>
            </p:nvSpPr>
            <p:spPr>
              <a:xfrm>
                <a:off x="5242623" y="2252689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4/12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DBCDE96-D630-785E-14D1-BC359AD24FB5}"/>
                  </a:ext>
                </a:extLst>
              </p:cNvPr>
              <p:cNvSpPr txBox="1"/>
              <p:nvPr/>
            </p:nvSpPr>
            <p:spPr>
              <a:xfrm>
                <a:off x="5242623" y="3161194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8/12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8442CB5-5034-6C1E-C61D-E02CACCADC59}"/>
                </a:ext>
              </a:extLst>
            </p:cNvPr>
            <p:cNvGrpSpPr/>
            <p:nvPr/>
          </p:nvGrpSpPr>
          <p:grpSpPr>
            <a:xfrm>
              <a:off x="7788487" y="3537045"/>
              <a:ext cx="2841120" cy="1223280"/>
              <a:chOff x="7788487" y="3537045"/>
              <a:chExt cx="2841120" cy="122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79BF7AB4-EA64-F5D9-69BA-0212B4FDD105}"/>
                      </a:ext>
                    </a:extLst>
                  </p14:cNvPr>
                  <p14:cNvContentPartPr/>
                  <p14:nvPr/>
                </p14:nvContentPartPr>
                <p14:xfrm>
                  <a:off x="7797847" y="3562245"/>
                  <a:ext cx="861840" cy="55152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79BF7AB4-EA64-F5D9-69BA-0212B4FDD10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780207" y="3544245"/>
                    <a:ext cx="897480" cy="58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6DA3B785-BAFF-280D-A9A5-C89D4272BE9B}"/>
                      </a:ext>
                    </a:extLst>
                  </p14:cNvPr>
                  <p14:cNvContentPartPr/>
                  <p14:nvPr/>
                </p14:nvContentPartPr>
                <p14:xfrm>
                  <a:off x="9300487" y="3537045"/>
                  <a:ext cx="1313640" cy="26100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6DA3B785-BAFF-280D-A9A5-C89D4272BE9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282487" y="3519405"/>
                    <a:ext cx="1349280" cy="29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CE75E338-8739-EECD-1DD3-DAC44089F625}"/>
                      </a:ext>
                    </a:extLst>
                  </p14:cNvPr>
                  <p14:cNvContentPartPr/>
                  <p14:nvPr/>
                </p14:nvContentPartPr>
                <p14:xfrm>
                  <a:off x="9224167" y="4462965"/>
                  <a:ext cx="1405440" cy="29736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CE75E338-8739-EECD-1DD3-DAC44089F62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206527" y="4444965"/>
                    <a:ext cx="1441080" cy="33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99137357-7102-5C83-EAF5-ED09DAF9CA71}"/>
                      </a:ext>
                    </a:extLst>
                  </p14:cNvPr>
                  <p14:cNvContentPartPr/>
                  <p14:nvPr/>
                </p14:nvContentPartPr>
                <p14:xfrm>
                  <a:off x="7788487" y="4165605"/>
                  <a:ext cx="893160" cy="57888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99137357-7102-5C83-EAF5-ED09DAF9CA7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770847" y="4147965"/>
                    <a:ext cx="928800" cy="614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711AD5A-1F14-0672-8D7D-1576A929E123}"/>
              </a:ext>
            </a:extLst>
          </p:cNvPr>
          <p:cNvSpPr txBox="1"/>
          <p:nvPr/>
        </p:nvSpPr>
        <p:spPr>
          <a:xfrm>
            <a:off x="849832" y="4312510"/>
            <a:ext cx="394854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</a:rPr>
              <a:t>** Even before calculating P(X = 1) via the tree, we already know what it must equal based on our Probability rules:</a:t>
            </a:r>
          </a:p>
          <a:p>
            <a:r>
              <a:rPr lang="en-US" sz="1200" i="1" dirty="0"/>
              <a:t>1 = P(X = 0) + </a:t>
            </a:r>
            <a:r>
              <a:rPr lang="en-US" sz="1200" i="1" dirty="0">
                <a:solidFill>
                  <a:srgbClr val="00B050"/>
                </a:solidFill>
              </a:rPr>
              <a:t>P(X = 1) </a:t>
            </a:r>
            <a:r>
              <a:rPr lang="en-US" sz="1200" i="1" dirty="0"/>
              <a:t>+ P(X = 2)</a:t>
            </a:r>
          </a:p>
          <a:p>
            <a:r>
              <a:rPr lang="en-US" sz="1200" i="1" dirty="0"/>
              <a:t>   =   0.444   +</a:t>
            </a:r>
            <a:r>
              <a:rPr lang="en-US" sz="1200" i="1" dirty="0">
                <a:solidFill>
                  <a:srgbClr val="00B050"/>
                </a:solidFill>
              </a:rPr>
              <a:t> P(X = 1)</a:t>
            </a:r>
            <a:r>
              <a:rPr lang="en-US" sz="1200" i="1" dirty="0">
                <a:solidFill>
                  <a:srgbClr val="FF0000"/>
                </a:solidFill>
              </a:rPr>
              <a:t> </a:t>
            </a:r>
            <a:r>
              <a:rPr lang="en-US" sz="1200" i="1" dirty="0"/>
              <a:t>+ 0.111</a:t>
            </a:r>
          </a:p>
          <a:p>
            <a:r>
              <a:rPr lang="en-US" sz="1200" i="1" dirty="0">
                <a:solidFill>
                  <a:srgbClr val="7030A0"/>
                </a:solidFill>
              </a:rPr>
              <a:t>Then just algebra…</a:t>
            </a:r>
          </a:p>
        </p:txBody>
      </p:sp>
    </p:spTree>
    <p:extLst>
      <p:ext uri="{BB962C8B-B14F-4D97-AF65-F5344CB8AC3E}">
        <p14:creationId xmlns:p14="http://schemas.microsoft.com/office/powerpoint/2010/main" val="255050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28C2-A28E-DB4C-90F9-05FCE0C5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-13493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730BB-B410-6942-861B-E50B06249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02" y="949324"/>
                <a:ext cx="8115298" cy="545147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u="sng" dirty="0"/>
                  <a:t>Binomial Distribution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u="sng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b="1" dirty="0"/>
                  <a:t>Binomial random variable</a:t>
                </a:r>
                <a:r>
                  <a:rPr lang="en-US" sz="1400" dirty="0"/>
                  <a:t> is specific type of discrete random variable that counts how often a particular event occurs in a fixed number of trials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u="sng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u="sng" dirty="0"/>
                  <a:t>Conditions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dirty="0"/>
                  <a:t>For a variable to follow a </a:t>
                </a:r>
                <a:r>
                  <a:rPr lang="en-US" sz="1400" u="sng" dirty="0"/>
                  <a:t>binomial distribution</a:t>
                </a:r>
                <a:r>
                  <a:rPr lang="en-US" sz="1400" dirty="0"/>
                  <a:t>, ALL the following conditions must be met:</a:t>
                </a:r>
                <a:endParaRPr lang="en-US" sz="1400" u="sng" dirty="0"/>
              </a:p>
              <a:p>
                <a:pPr marL="114300" lvl="0" indent="0">
                  <a:lnSpc>
                    <a:spcPct val="100000"/>
                  </a:lnSpc>
                  <a:spcBef>
                    <a:spcPts val="0"/>
                  </a:spcBef>
                  <a:buSzPts val="1800"/>
                  <a:buNone/>
                </a:pPr>
                <a:endParaRPr lang="en-US" sz="1400" u="sng" dirty="0"/>
              </a:p>
              <a:p>
                <a:pPr marL="914400" lvl="1" indent="-317500">
                  <a:lnSpc>
                    <a:spcPct val="100000"/>
                  </a:lnSpc>
                  <a:spcBef>
                    <a:spcPts val="0"/>
                  </a:spcBef>
                  <a:buSzPts val="1400"/>
                  <a:buChar char="○"/>
                </a:pPr>
                <a:r>
                  <a:rPr lang="en-US" sz="1400" dirty="0"/>
                  <a:t>Fixed number of trials </a:t>
                </a:r>
                <a:r>
                  <a:rPr lang="en-US" sz="1400" i="1" dirty="0"/>
                  <a:t>n</a:t>
                </a:r>
              </a:p>
              <a:p>
                <a:pPr marL="914400" lvl="1" indent="-317500">
                  <a:lnSpc>
                    <a:spcPct val="100000"/>
                  </a:lnSpc>
                  <a:spcBef>
                    <a:spcPts val="0"/>
                  </a:spcBef>
                  <a:buSzPts val="1400"/>
                  <a:buChar char="○"/>
                </a:pPr>
                <a:r>
                  <a:rPr lang="en-US" sz="1400" dirty="0"/>
                  <a:t>Binary outcome (“success” and “failure”)</a:t>
                </a:r>
              </a:p>
              <a:p>
                <a:pPr marL="914400" lvl="1" indent="-317500">
                  <a:lnSpc>
                    <a:spcPct val="100000"/>
                  </a:lnSpc>
                  <a:spcBef>
                    <a:spcPts val="0"/>
                  </a:spcBef>
                  <a:buSzPts val="1400"/>
                  <a:buChar char="○"/>
                </a:pPr>
                <a:r>
                  <a:rPr lang="en-US" sz="1400" dirty="0"/>
                  <a:t>Probability of “success” </a:t>
                </a:r>
                <a:r>
                  <a:rPr lang="en-US" sz="1400" i="1" dirty="0"/>
                  <a:t>p</a:t>
                </a:r>
                <a:r>
                  <a:rPr lang="en-US" sz="1400" dirty="0"/>
                  <a:t> does not change </a:t>
                </a:r>
              </a:p>
              <a:p>
                <a:pPr marL="914400" lvl="1" indent="-317500">
                  <a:lnSpc>
                    <a:spcPct val="100000"/>
                  </a:lnSpc>
                  <a:spcBef>
                    <a:spcPts val="0"/>
                  </a:spcBef>
                  <a:buSzPts val="1400"/>
                  <a:buChar char="○"/>
                </a:pPr>
                <a:r>
                  <a:rPr lang="en-US" sz="1400" dirty="0"/>
                  <a:t>Independent, the outcome of one trial doesn’t affect others</a:t>
                </a:r>
              </a:p>
              <a:p>
                <a:pPr marL="914400" lvl="1" indent="-317500">
                  <a:lnSpc>
                    <a:spcPct val="100000"/>
                  </a:lnSpc>
                  <a:spcBef>
                    <a:spcPts val="0"/>
                  </a:spcBef>
                  <a:buSzPts val="1400"/>
                  <a:buChar char="○"/>
                </a:pPr>
                <a:endParaRPr lang="en-US" sz="1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i="1" dirty="0">
                    <a:solidFill>
                      <a:prstClr val="black"/>
                    </a:solidFill>
                  </a:rPr>
                  <a:t>X</a:t>
                </a:r>
                <a:r>
                  <a:rPr lang="en-US" sz="1400" dirty="0">
                    <a:solidFill>
                      <a:prstClr val="black"/>
                    </a:solidFill>
                  </a:rPr>
                  <a:t> ~ Binomial(</a:t>
                </a:r>
                <a:r>
                  <a:rPr lang="en-US" sz="1400" i="1" dirty="0">
                    <a:solidFill>
                      <a:prstClr val="black"/>
                    </a:solidFill>
                  </a:rPr>
                  <a:t>n</a:t>
                </a:r>
                <a:r>
                  <a:rPr lang="en-US" sz="1400" dirty="0">
                    <a:solidFill>
                      <a:prstClr val="black"/>
                    </a:solidFill>
                  </a:rPr>
                  <a:t>, </a:t>
                </a:r>
                <a:r>
                  <a:rPr lang="en-US" sz="1400" i="1" dirty="0">
                    <a:solidFill>
                      <a:prstClr val="black"/>
                    </a:solidFill>
                  </a:rPr>
                  <a:t>p</a:t>
                </a:r>
                <a:r>
                  <a:rPr lang="en-US" sz="1400" dirty="0">
                    <a:solidFill>
                      <a:prstClr val="black"/>
                    </a:solidFill>
                  </a:rPr>
                  <a:t>), </a:t>
                </a:r>
                <a:r>
                  <a:rPr lang="en-US" sz="1400" i="1" dirty="0">
                    <a:solidFill>
                      <a:prstClr val="black"/>
                    </a:solidFill>
                  </a:rPr>
                  <a:t>n</a:t>
                </a:r>
                <a:r>
                  <a:rPr lang="en-US" sz="1400" dirty="0">
                    <a:solidFill>
                      <a:prstClr val="black"/>
                    </a:solidFill>
                  </a:rPr>
                  <a:t> and </a:t>
                </a:r>
                <a:r>
                  <a:rPr lang="en-US" sz="1400" i="1" dirty="0">
                    <a:solidFill>
                      <a:prstClr val="black"/>
                    </a:solidFill>
                  </a:rPr>
                  <a:t>p</a:t>
                </a:r>
                <a:r>
                  <a:rPr lang="en-US" sz="1400" dirty="0">
                    <a:solidFill>
                      <a:prstClr val="black"/>
                    </a:solidFill>
                  </a:rPr>
                  <a:t> are the </a:t>
                </a:r>
                <a:r>
                  <a:rPr lang="en-US" sz="1400" u="sng" dirty="0">
                    <a:solidFill>
                      <a:prstClr val="black"/>
                    </a:solidFill>
                  </a:rPr>
                  <a:t>parameters</a:t>
                </a:r>
                <a:r>
                  <a:rPr lang="en-US" sz="1400" dirty="0">
                    <a:solidFill>
                      <a:prstClr val="black"/>
                    </a:solidFill>
                  </a:rPr>
                  <a:t> of this distribution!</a:t>
                </a:r>
                <a:endParaRPr lang="en-US" sz="1400" dirty="0"/>
              </a:p>
              <a:p>
                <a:pPr marL="914400" lvl="1" indent="-317500">
                  <a:lnSpc>
                    <a:spcPct val="100000"/>
                  </a:lnSpc>
                  <a:spcBef>
                    <a:spcPts val="0"/>
                  </a:spcBef>
                  <a:buSzPts val="1400"/>
                  <a:buChar char="○"/>
                </a:pPr>
                <a:endParaRPr lang="en-US" sz="1400" b="1" dirty="0"/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dirty="0">
                    <a:solidFill>
                      <a:prstClr val="black"/>
                    </a:solidFill>
                  </a:rPr>
                  <a:t>Can find probabilities using our calculator!!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000" dirty="0">
                    <a:solidFill>
                      <a:prstClr val="black"/>
                    </a:solidFill>
                  </a:rPr>
                  <a:t>There is a fancy formula behind these probabilities, but we aren’t going to look at it</a:t>
                </a:r>
              </a:p>
              <a:p>
                <a:pPr marL="114300" indent="0">
                  <a:lnSpc>
                    <a:spcPct val="100000"/>
                  </a:lnSpc>
                  <a:spcBef>
                    <a:spcPts val="0"/>
                  </a:spcBef>
                  <a:buSzPts val="1800"/>
                  <a:buNone/>
                </a:pPr>
                <a:endParaRPr lang="en-US" sz="1400" u="sng" dirty="0"/>
              </a:p>
              <a:p>
                <a:pPr marL="114300" indent="0">
                  <a:lnSpc>
                    <a:spcPct val="100000"/>
                  </a:lnSpc>
                  <a:spcBef>
                    <a:spcPts val="0"/>
                  </a:spcBef>
                  <a:buSzPts val="1800"/>
                  <a:buNone/>
                </a:pPr>
                <a:r>
                  <a:rPr lang="en-US" sz="1400" u="sng" dirty="0"/>
                  <a:t>Mean and Standard Deviation</a:t>
                </a:r>
              </a:p>
              <a:p>
                <a:pPr marL="285750" lvl="0" indent="-171450">
                  <a:lnSpc>
                    <a:spcPct val="100000"/>
                  </a:lnSpc>
                  <a:spcBef>
                    <a:spcPts val="0"/>
                  </a:spcBef>
                  <a:buSzPts val="1800"/>
                </a:pPr>
                <a:endParaRPr lang="en-US" sz="1400" dirty="0"/>
              </a:p>
              <a:p>
                <a:pPr marL="285750" lvl="0" indent="-171450">
                  <a:lnSpc>
                    <a:spcPct val="100000"/>
                  </a:lnSpc>
                  <a:spcBef>
                    <a:spcPts val="0"/>
                  </a:spcBef>
                  <a:buSzPts val="1800"/>
                </a:pPr>
                <a:r>
                  <a:rPr lang="en-US" sz="1400" dirty="0"/>
                  <a:t>Has special calculations for </a:t>
                </a:r>
                <a:r>
                  <a:rPr lang="en-US" sz="1400" u="sng" dirty="0"/>
                  <a:t>mean</a:t>
                </a:r>
                <a:r>
                  <a:rPr lang="en-US" sz="1400" dirty="0"/>
                  <a:t> (expected value) and </a:t>
                </a:r>
                <a:r>
                  <a:rPr lang="en-US" sz="1400" u="sng" dirty="0"/>
                  <a:t>standard deviation</a:t>
                </a:r>
                <a:r>
                  <a:rPr lang="en-US" sz="1400" dirty="0"/>
                  <a:t>:</a:t>
                </a:r>
              </a:p>
              <a:p>
                <a:pPr marL="285750" lvl="0" indent="-171450">
                  <a:lnSpc>
                    <a:spcPct val="100000"/>
                  </a:lnSpc>
                  <a:spcBef>
                    <a:spcPts val="0"/>
                  </a:spcBef>
                  <a:buSzPts val="1800"/>
                </a:pPr>
                <a:endParaRPr lang="en-US" sz="1400" dirty="0"/>
              </a:p>
              <a:p>
                <a:pPr marL="768350" lvl="1" indent="-171450">
                  <a:lnSpc>
                    <a:spcPct val="100000"/>
                  </a:lnSpc>
                  <a:spcBef>
                    <a:spcPts val="0"/>
                  </a:spcBef>
                  <a:buSzPts val="1400"/>
                </a:pPr>
                <a:r>
                  <a:rPr lang="en-US" sz="1400" dirty="0"/>
                  <a:t>Mean = 𝜇 = E(X) = </a:t>
                </a:r>
                <a:r>
                  <a:rPr lang="en-US" sz="1400" i="1" dirty="0"/>
                  <a:t>np</a:t>
                </a:r>
              </a:p>
              <a:p>
                <a:pPr marL="768350" lvl="1" indent="-171450">
                  <a:lnSpc>
                    <a:spcPct val="100000"/>
                  </a:lnSpc>
                  <a:spcBef>
                    <a:spcPts val="0"/>
                  </a:spcBef>
                  <a:buSzPts val="1400"/>
                </a:pPr>
                <a:r>
                  <a:rPr lang="en-US" sz="1400" dirty="0"/>
                  <a:t>Standard Deviation = 𝞂 = SD(X)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sz="1400" dirty="0"/>
              </a:p>
              <a:p>
                <a:pPr marL="1225550" lvl="2" indent="-171450">
                  <a:lnSpc>
                    <a:spcPct val="100000"/>
                  </a:lnSpc>
                  <a:spcBef>
                    <a:spcPts val="0"/>
                  </a:spcBef>
                  <a:buSzPts val="1400"/>
                </a:pPr>
                <a:r>
                  <a:rPr lang="en-US" sz="1400" dirty="0"/>
                  <a:t>Might see this written 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𝑛𝑝𝑞</m:t>
                        </m:r>
                      </m:e>
                    </m:rad>
                  </m:oMath>
                </a14:m>
                <a:r>
                  <a:rPr lang="en-US" sz="1400" dirty="0"/>
                  <a:t>, where q = 1 – p and represents the probability of </a:t>
                </a:r>
                <a:r>
                  <a:rPr lang="en-US" sz="1400" u="sng" dirty="0"/>
                  <a:t>failure</a:t>
                </a:r>
                <a:r>
                  <a:rPr lang="en-US" sz="1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4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730BB-B410-6942-861B-E50B06249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02" y="949324"/>
                <a:ext cx="8115298" cy="5451476"/>
              </a:xfrm>
              <a:blipFill>
                <a:blip r:embed="rId2"/>
                <a:stretch>
                  <a:fillRect l="-156" t="-232" b="-4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8A20A7A-3E6C-A88D-DB75-A5F14E86B5BA}"/>
              </a:ext>
            </a:extLst>
          </p:cNvPr>
          <p:cNvSpPr txBox="1"/>
          <p:nvPr/>
        </p:nvSpPr>
        <p:spPr>
          <a:xfrm>
            <a:off x="8331198" y="1082323"/>
            <a:ext cx="3390902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Examples</a:t>
            </a:r>
          </a:p>
          <a:p>
            <a:endParaRPr lang="en-US" sz="1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Number of correct guesses at 30 true-false questions when you randomly guess all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X = Number of tails when flipping a coin 10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Number of left-handers in a randomly selected sample of 100 unrelated people</a:t>
            </a:r>
          </a:p>
        </p:txBody>
      </p:sp>
    </p:spTree>
    <p:extLst>
      <p:ext uri="{BB962C8B-B14F-4D97-AF65-F5344CB8AC3E}">
        <p14:creationId xmlns:p14="http://schemas.microsoft.com/office/powerpoint/2010/main" val="34537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Binomial Distribution Long LCQ</a:t>
            </a:r>
            <a:endParaRPr dirty="0"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1" dirty="0"/>
              <a:t>Setup</a:t>
            </a:r>
            <a:r>
              <a:rPr lang="en" sz="2000" dirty="0"/>
              <a:t>: The 1.69 oz bag of m&amp;m’s contains 57 pieces of m&amp;m’s. Red is my favorite color, which Mars claims that 20% of all m&amp;m’s produced in the traditional bags are red.</a:t>
            </a:r>
          </a:p>
          <a:p>
            <a:pPr marL="0" indent="0">
              <a:lnSpc>
                <a:spcPct val="100000"/>
              </a:lnSpc>
              <a:buNone/>
            </a:pP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Can we describe the number of red m&amp;m’s in a standard 1.69 oz bag with a Binomial distribution?</a:t>
            </a:r>
          </a:p>
          <a:p>
            <a:pPr marL="0" indent="0">
              <a:lnSpc>
                <a:spcPct val="100000"/>
              </a:lnSpc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Binomial Distribution Long LCQ</a:t>
            </a:r>
            <a:endParaRPr dirty="0"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1" dirty="0"/>
              <a:t>Setup</a:t>
            </a:r>
            <a:r>
              <a:rPr lang="en" sz="2000" dirty="0"/>
              <a:t>: The 1.69 oz bag of m&amp;m’s contains 57 pieces of m&amp;m’s. Red is my favorite color, which Mars claims that 20% of all m&amp;m’s produced in the traditional bags are red.</a:t>
            </a:r>
          </a:p>
          <a:p>
            <a:pPr marL="0" indent="0">
              <a:lnSpc>
                <a:spcPct val="100000"/>
              </a:lnSpc>
              <a:buNone/>
            </a:pP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Can we describe the number of red m&amp;m’s in a standard 1.69 oz bag with a Binomial distribution?</a:t>
            </a:r>
          </a:p>
          <a:p>
            <a:pPr marL="0" indent="0">
              <a:lnSpc>
                <a:spcPct val="100000"/>
              </a:lnSpc>
              <a:buNone/>
            </a:pPr>
            <a:endParaRPr lang="e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To answer this, </a:t>
            </a:r>
            <a:r>
              <a:rPr lang="en" sz="2000" dirty="0">
                <a:solidFill>
                  <a:srgbClr val="7030A0"/>
                </a:solidFill>
              </a:rPr>
              <a:t>we have to </a:t>
            </a:r>
            <a:r>
              <a:rPr lang="en" sz="2000" u="sng" dirty="0">
                <a:solidFill>
                  <a:srgbClr val="7030A0"/>
                </a:solidFill>
              </a:rPr>
              <a:t>check</a:t>
            </a:r>
            <a:r>
              <a:rPr lang="en" sz="2000" dirty="0">
                <a:solidFill>
                  <a:srgbClr val="7030A0"/>
                </a:solidFill>
              </a:rPr>
              <a:t> the </a:t>
            </a:r>
            <a:r>
              <a:rPr lang="en" sz="2000" b="1" dirty="0">
                <a:solidFill>
                  <a:srgbClr val="7030A0"/>
                </a:solidFill>
              </a:rPr>
              <a:t>assumptions</a:t>
            </a:r>
            <a:r>
              <a:rPr lang="en" sz="2000" dirty="0">
                <a:solidFill>
                  <a:srgbClr val="7030A0"/>
                </a:solidFill>
              </a:rPr>
              <a:t> of the </a:t>
            </a:r>
            <a:r>
              <a:rPr lang="en" sz="2000" u="sng" dirty="0">
                <a:solidFill>
                  <a:srgbClr val="7030A0"/>
                </a:solidFill>
              </a:rPr>
              <a:t>Binomial Distribution</a:t>
            </a:r>
            <a:r>
              <a:rPr lang="en" sz="2000" dirty="0"/>
              <a:t>!!</a:t>
            </a:r>
          </a:p>
          <a:p>
            <a:pPr marL="0" indent="0">
              <a:lnSpc>
                <a:spcPct val="100000"/>
              </a:lnSpc>
              <a:buNone/>
            </a:pPr>
            <a:endParaRPr lang="en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Fixed number of trials? </a:t>
            </a:r>
            <a:r>
              <a:rPr lang="en-US" sz="2000" i="1" dirty="0">
                <a:solidFill>
                  <a:srgbClr val="FF0000"/>
                </a:solidFill>
              </a:rPr>
              <a:t>Yes, we have 57 pieces of candy in a bag → </a:t>
            </a:r>
            <a:r>
              <a:rPr lang="en-US" sz="2000" dirty="0">
                <a:solidFill>
                  <a:srgbClr val="FF0000"/>
                </a:solidFill>
              </a:rPr>
              <a:t>n = 57</a:t>
            </a:r>
            <a:endParaRPr lang="en-US" sz="2000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Binary outcome? </a:t>
            </a:r>
            <a:r>
              <a:rPr lang="en-US" sz="2000" i="1" dirty="0">
                <a:solidFill>
                  <a:srgbClr val="FF0000"/>
                </a:solidFill>
              </a:rPr>
              <a:t>Yes, either we have a red </a:t>
            </a:r>
            <a:r>
              <a:rPr lang="en-US" sz="2000" i="1" dirty="0" err="1">
                <a:solidFill>
                  <a:srgbClr val="FF0000"/>
                </a:solidFill>
              </a:rPr>
              <a:t>m&amp;m</a:t>
            </a:r>
            <a:r>
              <a:rPr lang="en-US" sz="2000" i="1" dirty="0">
                <a:solidFill>
                  <a:srgbClr val="FF0000"/>
                </a:solidFill>
              </a:rPr>
              <a:t> or we do not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Probability does not change?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Yes, the 20% probability does not change from </a:t>
            </a:r>
            <a:r>
              <a:rPr lang="en-US" sz="2000" i="1" dirty="0" err="1">
                <a:solidFill>
                  <a:srgbClr val="FF0000"/>
                </a:solidFill>
              </a:rPr>
              <a:t>m&amp;m</a:t>
            </a:r>
            <a:r>
              <a:rPr lang="en-US" sz="2000" i="1" dirty="0">
                <a:solidFill>
                  <a:srgbClr val="FF0000"/>
                </a:solidFill>
              </a:rPr>
              <a:t> to </a:t>
            </a:r>
            <a:r>
              <a:rPr lang="en-US" sz="2000" i="1" dirty="0" err="1">
                <a:solidFill>
                  <a:srgbClr val="FF0000"/>
                </a:solidFill>
              </a:rPr>
              <a:t>m&amp;m</a:t>
            </a:r>
            <a:r>
              <a:rPr lang="en-US" sz="2000" i="1" dirty="0">
                <a:solidFill>
                  <a:srgbClr val="FF0000"/>
                </a:solidFill>
              </a:rPr>
              <a:t> → p</a:t>
            </a:r>
            <a:r>
              <a:rPr lang="en-US" sz="2000" dirty="0">
                <a:solidFill>
                  <a:srgbClr val="FF0000"/>
                </a:solidFill>
              </a:rPr>
              <a:t> = 0.2</a:t>
            </a:r>
            <a:endParaRPr lang="en-US" sz="2000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Independent trials? </a:t>
            </a:r>
            <a:r>
              <a:rPr lang="en-US" sz="2000" i="1" dirty="0">
                <a:solidFill>
                  <a:srgbClr val="FF0000"/>
                </a:solidFill>
              </a:rPr>
              <a:t>Yes, one </a:t>
            </a:r>
            <a:r>
              <a:rPr lang="en-US" sz="2000" i="1" dirty="0" err="1">
                <a:solidFill>
                  <a:srgbClr val="FF0000"/>
                </a:solidFill>
              </a:rPr>
              <a:t>m&amp;m</a:t>
            </a:r>
            <a:r>
              <a:rPr lang="en-US" sz="2000" i="1" dirty="0">
                <a:solidFill>
                  <a:srgbClr val="FF0000"/>
                </a:solidFill>
              </a:rPr>
              <a:t> doesn’t affect the color of another</a:t>
            </a:r>
          </a:p>
          <a:p>
            <a:pPr>
              <a:lnSpc>
                <a:spcPct val="100000"/>
              </a:lnSpc>
            </a:pPr>
            <a:endParaRPr lang="en-US" sz="2000" i="1" dirty="0">
              <a:solidFill>
                <a:srgbClr val="FF0000"/>
              </a:solidFill>
            </a:endParaRPr>
          </a:p>
          <a:p>
            <a:pPr marL="152396" indent="0">
              <a:lnSpc>
                <a:spcPct val="100000"/>
              </a:lnSpc>
              <a:buNone/>
            </a:pPr>
            <a:r>
              <a:rPr lang="en-US" sz="2000" dirty="0"/>
              <a:t>All conditions were met, we can use a Binomial Distribution!!</a:t>
            </a:r>
          </a:p>
          <a:p>
            <a:pPr marL="152396" indent="0">
              <a:lnSpc>
                <a:spcPct val="100000"/>
              </a:lnSpc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6361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Binomial Distribution Long LCQ</a:t>
            </a:r>
            <a:endParaRPr dirty="0"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00" dirty="0"/>
              <a:t>Since we just saw that this situation can be described with a binomial distribution, let use it to find some probabilities and the expected number of red </a:t>
            </a:r>
            <a:r>
              <a:rPr lang="en" sz="1800" dirty="0" err="1"/>
              <a:t>m&amp;m’s</a:t>
            </a:r>
            <a:r>
              <a:rPr lang="en" sz="1800" dirty="0"/>
              <a:t> in a bag.</a:t>
            </a:r>
          </a:p>
          <a:p>
            <a:pPr marL="0" indent="0">
              <a:lnSpc>
                <a:spcPct val="100000"/>
              </a:lnSpc>
              <a:buNone/>
            </a:pPr>
            <a:endParaRPr lang="e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/>
              <a:t>But first!!! Let’s write what we know fancily!</a:t>
            </a:r>
          </a:p>
          <a:p>
            <a:pPr marL="0" indent="0">
              <a:lnSpc>
                <a:spcPct val="100000"/>
              </a:lnSpc>
              <a:buNone/>
            </a:pPr>
            <a:endParaRPr lang="en" sz="1800" dirty="0"/>
          </a:p>
          <a:p>
            <a:pPr marL="342900" indent="-342900">
              <a:lnSpc>
                <a:spcPct val="100000"/>
              </a:lnSpc>
            </a:pPr>
            <a:r>
              <a:rPr lang="en" sz="1800" dirty="0"/>
              <a:t>Lets say X is a random variable that represents the number of red </a:t>
            </a:r>
            <a:r>
              <a:rPr lang="en" sz="1800" dirty="0" err="1"/>
              <a:t>m&amp;ms</a:t>
            </a:r>
            <a:r>
              <a:rPr lang="en" sz="1800" dirty="0"/>
              <a:t>.</a:t>
            </a:r>
          </a:p>
          <a:p>
            <a:pPr marL="342900" indent="-342900">
              <a:lnSpc>
                <a:spcPct val="100000"/>
              </a:lnSpc>
            </a:pPr>
            <a:endParaRPr lang="en" sz="1800" dirty="0"/>
          </a:p>
          <a:p>
            <a:pPr marL="952485" lvl="1" indent="-342900">
              <a:lnSpc>
                <a:spcPct val="100000"/>
              </a:lnSpc>
              <a:spcBef>
                <a:spcPts val="0"/>
              </a:spcBef>
            </a:pPr>
            <a:r>
              <a:rPr lang="en" sz="1800" i="1" dirty="0"/>
              <a:t>We know X follows a Binomial Distribution, with probability of success = 0.2 and there is 57 </a:t>
            </a:r>
            <a:r>
              <a:rPr lang="en" sz="1800" i="1" dirty="0" err="1"/>
              <a:t>m&amp;ms</a:t>
            </a:r>
            <a:r>
              <a:rPr lang="en" sz="1800" i="1" dirty="0"/>
              <a:t> (trials).</a:t>
            </a:r>
          </a:p>
          <a:p>
            <a:pPr marL="952485" lvl="1" indent="-342900">
              <a:lnSpc>
                <a:spcPct val="100000"/>
              </a:lnSpc>
              <a:spcBef>
                <a:spcPts val="0"/>
              </a:spcBef>
            </a:pPr>
            <a:endParaRPr lang="en" sz="1800" i="1" dirty="0"/>
          </a:p>
          <a:p>
            <a:pPr marL="952485" lvl="1" indent="-342900">
              <a:lnSpc>
                <a:spcPct val="100000"/>
              </a:lnSpc>
              <a:spcBef>
                <a:spcPts val="0"/>
              </a:spcBef>
            </a:pPr>
            <a:r>
              <a:rPr lang="en" sz="1800" b="1" dirty="0">
                <a:solidFill>
                  <a:srgbClr val="7030A0"/>
                </a:solidFill>
              </a:rPr>
              <a:t>X ~ Binomial(n = 57, p = 0.2)</a:t>
            </a:r>
          </a:p>
          <a:p>
            <a:pPr marL="952485" lvl="1" indent="-342900">
              <a:lnSpc>
                <a:spcPct val="100000"/>
              </a:lnSpc>
              <a:spcBef>
                <a:spcPts val="0"/>
              </a:spcBef>
            </a:pPr>
            <a:endParaRPr sz="1800" b="1" dirty="0">
              <a:solidFill>
                <a:srgbClr val="7030A0"/>
              </a:solidFill>
            </a:endParaRPr>
          </a:p>
          <a:p>
            <a:pPr marL="342900" indent="-342900">
              <a:lnSpc>
                <a:spcPct val="100000"/>
              </a:lnSpc>
            </a:pPr>
            <a:r>
              <a:rPr lang="en" sz="1800" dirty="0"/>
              <a:t>What is the </a:t>
            </a:r>
            <a:r>
              <a:rPr lang="en" sz="1800" u="sng" dirty="0"/>
              <a:t>probability</a:t>
            </a:r>
            <a:r>
              <a:rPr lang="en" sz="1800" dirty="0"/>
              <a:t> that at </a:t>
            </a:r>
            <a:r>
              <a:rPr lang="en" sz="1800" u="sng" dirty="0"/>
              <a:t>most 10 m&amp;m’s are red</a:t>
            </a:r>
            <a:r>
              <a:rPr lang="en" sz="1800" dirty="0"/>
              <a:t>? </a:t>
            </a:r>
          </a:p>
          <a:p>
            <a:pPr marL="342900" indent="-342900">
              <a:lnSpc>
                <a:spcPct val="100000"/>
              </a:lnSpc>
            </a:pPr>
            <a:endParaRPr sz="1800" dirty="0"/>
          </a:p>
          <a:p>
            <a:pPr marL="342900" indent="-342900">
              <a:lnSpc>
                <a:spcPct val="100000"/>
              </a:lnSpc>
            </a:pPr>
            <a:r>
              <a:rPr lang="en" sz="1800" dirty="0"/>
              <a:t>Is this different than asking for the probability that </a:t>
            </a:r>
            <a:r>
              <a:rPr lang="en" sz="1800" u="sng" dirty="0"/>
              <a:t>less than 10 m&amp;m’s are red</a:t>
            </a:r>
            <a:r>
              <a:rPr lang="en" sz="1800" dirty="0"/>
              <a:t>?</a:t>
            </a:r>
          </a:p>
          <a:p>
            <a:pPr marL="342900" indent="-342900">
              <a:lnSpc>
                <a:spcPct val="100000"/>
              </a:lnSpc>
            </a:pPr>
            <a:endParaRPr lang="en" sz="1800" dirty="0"/>
          </a:p>
          <a:p>
            <a:pPr marL="342900" indent="-342900">
              <a:lnSpc>
                <a:spcPct val="100000"/>
              </a:lnSpc>
            </a:pPr>
            <a:r>
              <a:rPr lang="en-US" sz="1800" dirty="0">
                <a:solidFill>
                  <a:srgbClr val="7030A0"/>
                </a:solidFill>
              </a:rPr>
              <a:t>Think about this in terms of a probability statement: </a:t>
            </a:r>
            <a:r>
              <a:rPr lang="en-US" sz="1800" dirty="0"/>
              <a:t>P(X ?? 10), which symbol do we use: &lt;, &gt;, ≤, or ≥</a:t>
            </a:r>
          </a:p>
          <a:p>
            <a:pPr marL="952485" lvl="1" indent="-342900">
              <a:lnSpc>
                <a:spcPct val="100000"/>
              </a:lnSpc>
            </a:pPr>
            <a:r>
              <a:rPr lang="en-US" sz="1600" dirty="0">
                <a:solidFill>
                  <a:srgbClr val="7030A0"/>
                </a:solidFill>
              </a:rPr>
              <a:t>So we have to translate the words description to a probability notation!!</a:t>
            </a:r>
            <a:endParaRPr sz="1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Binomial Distribution Long LCQ</a:t>
            </a:r>
            <a:endParaRPr dirty="0"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Probability of at most 10?	P(X ≤ 10)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dirty="0"/>
              <a:t>Probability of less than 10? P(X &lt; 10) = P(X ≤ 9)</a:t>
            </a:r>
            <a:endParaRPr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AA1714-3399-40DC-97C2-CD41BFE253A0}"/>
              </a:ext>
            </a:extLst>
          </p:cNvPr>
          <p:cNvGrpSpPr/>
          <p:nvPr/>
        </p:nvGrpSpPr>
        <p:grpSpPr>
          <a:xfrm>
            <a:off x="905651" y="1992897"/>
            <a:ext cx="4353101" cy="4056966"/>
            <a:chOff x="905651" y="1992897"/>
            <a:chExt cx="4353101" cy="4056966"/>
          </a:xfrm>
        </p:grpSpPr>
        <p:pic>
          <p:nvPicPr>
            <p:cNvPr id="160" name="Google Shape;160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5651" y="2172563"/>
              <a:ext cx="4353101" cy="387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F525A8-963C-3343-180E-40BA72E56E38}"/>
                </a:ext>
              </a:extLst>
            </p:cNvPr>
            <p:cNvSpPr txBox="1"/>
            <p:nvPr/>
          </p:nvSpPr>
          <p:spPr>
            <a:xfrm>
              <a:off x="3509961" y="1992897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Including 10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21128-2E67-5D72-7CCF-6B2B1045FA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7797" y="2214534"/>
              <a:ext cx="742164" cy="501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3940B64-FC47-59BA-57C9-1064DC5C11FB}"/>
              </a:ext>
            </a:extLst>
          </p:cNvPr>
          <p:cNvGrpSpPr/>
          <p:nvPr/>
        </p:nvGrpSpPr>
        <p:grpSpPr>
          <a:xfrm>
            <a:off x="6933252" y="1992897"/>
            <a:ext cx="4353101" cy="4098948"/>
            <a:chOff x="6933252" y="1992897"/>
            <a:chExt cx="4353101" cy="4098948"/>
          </a:xfrm>
        </p:grpSpPr>
        <p:pic>
          <p:nvPicPr>
            <p:cNvPr id="161" name="Google Shape;16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33252" y="2214534"/>
              <a:ext cx="4353101" cy="38773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5C2603-E51B-ADB6-E5CA-759D7DC36B7B}"/>
                </a:ext>
              </a:extLst>
            </p:cNvPr>
            <p:cNvSpPr txBox="1"/>
            <p:nvPr/>
          </p:nvSpPr>
          <p:spPr>
            <a:xfrm>
              <a:off x="9421717" y="1992897"/>
              <a:ext cx="1356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Excluding 10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C5396EC-C83B-1E73-9FB2-6E5DA5A61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9307" y="2214534"/>
              <a:ext cx="654896" cy="60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6007</TotalTime>
  <Words>3778</Words>
  <Application>Microsoft Macintosh PowerPoint</Application>
  <PresentationFormat>Widescreen</PresentationFormat>
  <Paragraphs>398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Unit 5, Day 2 - Outline </vt:lpstr>
      <vt:lpstr>Review</vt:lpstr>
      <vt:lpstr>New</vt:lpstr>
      <vt:lpstr>Binomial Distribution</vt:lpstr>
      <vt:lpstr>Binomial Distribution Long LCQ</vt:lpstr>
      <vt:lpstr>Binomial Distribution Long LCQ</vt:lpstr>
      <vt:lpstr>Binomial Distribution Long LCQ</vt:lpstr>
      <vt:lpstr>Binomial Distribution Long LCQ</vt:lpstr>
      <vt:lpstr>Binomial Distribution Long LCQ (Calc fun!!)</vt:lpstr>
      <vt:lpstr>Binomial Distribution Long LCQ (Calc fun!!)</vt:lpstr>
      <vt:lpstr>Binomial Distribution Long LCQ (Calc fun!!)</vt:lpstr>
      <vt:lpstr>Binomial Distribution Long LCQ</vt:lpstr>
      <vt:lpstr>Binomial Distribution Long LCQ</vt:lpstr>
      <vt:lpstr>LCQ: Binomial Distribution</vt:lpstr>
      <vt:lpstr>LCQ: Binomial Distribution</vt:lpstr>
      <vt:lpstr>Unusual Data</vt:lpstr>
      <vt:lpstr>Unusual Data</vt:lpstr>
      <vt:lpstr>PROBLEM SESSION!!!!!!!!!!!</vt:lpstr>
      <vt:lpstr>B-dubs</vt:lpstr>
      <vt:lpstr>Parts (a) and (b) Answers</vt:lpstr>
      <vt:lpstr>Parts (c), (d) and (e) Answers</vt:lpstr>
      <vt:lpstr>Problem #51</vt:lpstr>
      <vt:lpstr>Problem #51 Solution</vt:lpstr>
      <vt:lpstr>Problem #57</vt:lpstr>
      <vt:lpstr>Problem #57 Solution</vt:lpstr>
      <vt:lpstr>Problem #13</vt:lpstr>
      <vt:lpstr>Problem #13 Solution</vt:lpstr>
      <vt:lpstr>Textbook Problem #14</vt:lpstr>
      <vt:lpstr>Textbook Problem #14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Colton Gearhart</cp:lastModifiedBy>
  <cp:revision>97</cp:revision>
  <cp:lastPrinted>2022-07-04T21:29:34Z</cp:lastPrinted>
  <dcterms:created xsi:type="dcterms:W3CDTF">2022-01-21T06:38:27Z</dcterms:created>
  <dcterms:modified xsi:type="dcterms:W3CDTF">2023-10-29T21:58:02Z</dcterms:modified>
</cp:coreProperties>
</file>