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02" r:id="rId4"/>
    <p:sldId id="386" r:id="rId5"/>
    <p:sldId id="413" r:id="rId6"/>
    <p:sldId id="350" r:id="rId7"/>
    <p:sldId id="349" r:id="rId8"/>
    <p:sldId id="353" r:id="rId9"/>
    <p:sldId id="419" r:id="rId10"/>
    <p:sldId id="354" r:id="rId11"/>
    <p:sldId id="420" r:id="rId12"/>
    <p:sldId id="356" r:id="rId13"/>
    <p:sldId id="323" r:id="rId14"/>
    <p:sldId id="415" r:id="rId15"/>
    <p:sldId id="417" r:id="rId16"/>
    <p:sldId id="416" r:id="rId17"/>
    <p:sldId id="418" r:id="rId18"/>
    <p:sldId id="423" r:id="rId19"/>
    <p:sldId id="425" r:id="rId20"/>
    <p:sldId id="422" r:id="rId21"/>
    <p:sldId id="426" r:id="rId22"/>
    <p:sldId id="421" r:id="rId23"/>
    <p:sldId id="427" r:id="rId24"/>
    <p:sldId id="424" r:id="rId25"/>
    <p:sldId id="414" r:id="rId26"/>
    <p:sldId id="269" r:id="rId27"/>
    <p:sldId id="361" r:id="rId28"/>
    <p:sldId id="322" r:id="rId29"/>
    <p:sldId id="325" r:id="rId30"/>
    <p:sldId id="340" r:id="rId31"/>
    <p:sldId id="268" r:id="rId32"/>
    <p:sldId id="430" r:id="rId33"/>
    <p:sldId id="355" r:id="rId34"/>
    <p:sldId id="359" r:id="rId35"/>
    <p:sldId id="358" r:id="rId36"/>
    <p:sldId id="282" r:id="rId37"/>
    <p:sldId id="283" r:id="rId38"/>
    <p:sldId id="288" r:id="rId39"/>
    <p:sldId id="28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04"/>
    <p:restoredTop sz="95018"/>
  </p:normalViewPr>
  <p:slideViewPr>
    <p:cSldViewPr snapToGrid="0" snapToObjects="1">
      <p:cViewPr varScale="1">
        <p:scale>
          <a:sx n="120" d="100"/>
          <a:sy n="120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3:04:27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24575,'6'31'0,"-3"-5"0,-1-1 0,-2-6 0,0-1 0,0 0 0,0 0 0,0 0 0,0-3 0,0 1 0,0-4 0,0 4 0,0-3 0,0 0 0,0-2 0,0 2 0,0 0 0,0 5 0,0-4 0,0 1 0,0-2 0,0 2 0,0 0 0,0-2 0,0 1 0,0-2 0,0-1 0,0 0 0,0-3 0,0 2 0,2 0 0,-2 1 0,1-2 0,-1 0 0,0-4 0,0 4 0,0 0 0,0 5 0,0-2 0,2 4 0,-2-7 0,2 0 0,-2-4 0,0 1 0,0-1 0,0 3 0,0-1 0,0-2 0,0 1 0,0-3 0,1 2 0,-1 0 0,2-2 0,-2 2 0,3-3 0,-7-1 0,2-1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3:04:29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 24575,'0'13'0,"0"0"0,0 0 0,0 0 0,-1 3 0,1-2 0,-2 2 0,1-3 0,0-2 0,0 0 0,1-1 0,0 0 0,0 0 0,0-1 0,0 4 0,0-3 0,0 4 0,0-1 0,0 1 0,0 3 0,-2-2 0,2 2 0,-1-1 0,-1-1 0,2 1 0,-3 2 0,2-5 0,0 5 0,1-8 0,0 4 0,0-4 0,-1 3 0,0-2 0,0 1 0,-1 4 0,2-1 0,-2 2 0,2 1 0,-1-5 0,1 0 0,-2-2 0,1-4 0,0 0 0,0-2 0,-1 1 0,2-2 0,-1 1 0,1-2 0,0 2 0,0 0 0,-2 1 0,2 1 0,-2 4 0,2-2 0,-1 0 0,1-2 0,-2-2 0,2-2 0,0 1 0,0 4 0,0 0 0,0 0 0,0-4 0,0-1 0,0 1 0,0-1 0,0 0 0,-1 0 0,0 4 0,0-2 0,1 1 0,0-1 0,3-3 0,0 1 0,8 0 0,1 1 0,3-1 0,-6-2 0,-4-1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3:04:55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24575,'8'0'0,"7"2"0,-2 0 0,5 0 0,-6 1 0,-1-3 0,0 2 0,1-1 0,2-1 0,1 2 0,6-2 0,8 0 0,1 0 0,3 0 0,-9-2 0,-1 2 0,-8-1 0,1 1 0,-2 1 0,-2-1 0,2 2 0,3-1 0,6 0 0,8 0 0,4 1 0,4-1 0,1 3 0,1-4 0,-4 4 0,-9-4 0,-3 2 0,-6-2 0,-1 0 0,2 0 0,4 0 0,13 2 0,17-2 0,4 4 0,5-3 0,-19 1 0,-10-2 0,-15 0 0,-3 0 0,3 2 0,6-2 0,9 2 0,12-2 0,0 0 0,-5 0 0,-8 0 0,-13 0 0,-4 0 0,2 0 0,5 0 0,11 0 0,3 0 0,-2-2 0,1 2 0,-14-2 0,3 2 0,-7 0 0,5 0 0,5 0 0,4 0 0,5 0 0,-2 0 0,-2 0 0,-4 0 0,-3 0 0,2 0 0,3 2 0,6-2 0,9 2 0,-8-2 0,6 0 0,-12 0 0,5 0 0,-8 0 0,-1 0 0,0 0 0,6 0 0,1 0 0,2 0 0,-10 0 0,-2 0 0,-10 0 0,9 2 0,-3-2 0,12 2 0,4-2 0,6 0 0,6 0 0,-1 0 0,-12 2 0,-1-2 0,-10 1 0,2-1 0,1 0 0,-5 0 0,2 0 0,1 0 0,5 0 0,-4 0 0,6 0 0,-9 0 0,0 0 0,5 0 0,-1 0 0,9 2 0,8 1 0,-1-1 0,4 0 0,-5-2 0,-13 2 0,-5-2 0,-8 3 0,3-3 0,9 4 0,1-4 0,12 2 0,-7-2 0,-1 0 0,-10 0 0,-6 0 0,-5 0 0,9 0 0,10 2 0,3-2 0,7 2 0,-10-2 0,-7 2 0,-6-2 0,-6 2 0,1-2 0,5 0 0,3 0 0,4 0 0,-5 0 0,0 0 0,-7 0 0,1 1 0,3-1 0,-2 3 0,11-2 0,-5 0 0,2-1 0,-9 0 0,-6 0 0,0 0 0,3 0 0,7 0 0,-2-1 0,-3 0 0,-5 0 0,-3 1 0,0 0 0,8 0 0,4 0 0,4 1 0,-3 0 0,-5 0 0,-5-1 0,3 1 0,-2 0 0,6 0 0,-3-1 0,-2 0 0,-5 0 0,15 2 0,-5-1 0,15 0 0,-19-1 0,-3 2 0,-7-2 0,-2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3:06:06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1140 24575,'0'-7'0,"1"-3"0,1-2 0,0-1 0,1-1 0,-1-1 0,1 0 0,0-2 0,1 2 0,-1-3 0,-1 0 0,0 3 0,0-2 0,0 4 0,1 0 0,-1 1 0,1 0 0,0-2 0,-1 3 0,1-4 0,-3 5 0,3-5 0,-1 3 0,1-3 0,0-1 0,1-1 0,-1 1 0,-1-2 0,1 2 0,-3-1 0,1 4 0,1-1 0,-2 2 0,3-2 0,-1 1 0,0 1 0,-1 3 0,1-2 0,-2 1 0,3 0 0,-3-1 0,2 1 0,-1 0 0,1-4 0,0 2 0,-1-2 0,-1-1 0,2 0 0,-2-1 0,3 0 0,-3 0 0,2 0 0,-2-1 0,1 3 0,-1-1 0,2 4 0,-2-2 0,0 3 0,1 0 0,0 1 0,0 2 0,1-2 0,-2 0 0,3 0 0,-3-3 0,2 2 0,-2-2 0,0 2 0,0-3 0,0 3 0,0-4 0,0-6 0,0 2 0,0-5 0,0 7 0,0 0 0,0 4 0,0 2 0,0 6 0,1 0 0,11 3 0,6-1 0,13 2 0,9 0 0,1 0 0,20 0 0,-6 2 0,6-1 0,-7 1 0,-16-2 0,1-2 0,-5 2 0,3-2 0,0 2 0,8 0 0,-4 0 0,1 0 0,-7 0 0,-7 0 0,-3-2 0,-2 2 0,10-2 0,5 2 0,5 0 0,11-2 0,-4 2 0,3-4 0,-3 1 0,-9 1 0,1 0 0,-5 2 0,0 0 0,-3 0 0,0 0 0,3 0 0,3 0 0,0-2 0,5 2 0,-12-2 0,0 0 0,-5 2 0,-2-2 0,2 2 0,-2 0 0,5 0 0,-4 0 0,9-2 0,-9 0 0,1 0 0,-3 0 0,-2 1 0,5 0 0,-4 0 0,9-1 0,-9 1 0,12 0 0,-7-1 0,3 1 0,1 0 0,-4 1 0,5-2 0,-7 0 0,-4 0 0,-3 0 0,0 2 0,1-1 0,7 1 0,-4-2 0,4 0 0,0 2 0,1-3 0,2 2 0,-5-1 0,5 2 0,-5 0 0,8-1 0,3 0 0,-5-2 0,7 0 0,-12 1 0,6 1 0,-7 1 0,0 0 0,1 0 0,0 0 0,4-2 0,-2 0 0,-7 0 0,0 0 0,-2 2 0,5 0 0,4 0 0,3 0 0,-1 0 0,0-2 0,-4 2 0,-2-2 0,2 2 0,3 0 0,4 0 0,2 0 0,-6-2 0,8 2 0,-3-2 0,13 2 0,1 2 0,0-1 0,4 3 0,-6-2 0,-1 1 0,-9-1 0,-9-2 0,-7 0 0,1 0 0,-1 0 0,3 0 0,-4 1 0,-2 0 0,-1 0 0,-1 0 0,0 0 0,-1 0 0,5-1 0,5 0 0,9 2 0,12-1 0,-2 1 0,6-1 0,-12 0 0,-1 1 0,-13-2 0,-7 0 0,-4 0 0,-2 0 0,4 0 0,0 0 0,9 2 0,-2-2 0,4 2 0,2-2 0,-7 0 0,4 0 0,-9 0 0,3 0 0,-1 1 0,5 2 0,7-1 0,5 1 0,5-1 0,0 3 0,-8-3 0,-7 0 0,-12-2 0,-1 1 0,0 1 0,2 0 0,1 1 0,-5-3 0,2 2 0,-8-2 0,4 0 0,-2 0 0,1 1 0,1-1 0,-1 2 0,-1-2 0,0 1 0,10 0 0,2 2 0,8-1 0,-3 0 0,0 1 0,-5-3 0,-4 2 0,-5-1 0,-1 0 0,0 0 0,3 0 0,1 1 0,-2 0 0,-1 1 0,-1-3 0,2 2 0,1-1 0,1-1 0,-2 2 0,-2-2 0,-3 0 0,-2 0 0,3 0 0,5 1 0,2 1 0,4 2 0,-5-3 0,-2 1 0,-3-1 0,-2 0 0,0 0 0,3-1 0,-5 1 0,2 0 0,-3 6 0,3 0 0,0 3 0,0 1 0,0-3 0,-4 2 0,2-2 0,-1 2 0,1-3 0,-1 2 0,0-2 0,-1 1 0,-1-2 0,3 2 0,-2 2 0,1 0 0,-1 0 0,0-2 0,1 0 0,-2 1 0,3 4 0,-3 1 0,3-1 0,-2-2 0,0-4 0,0-1 0,0-3 0,0 2 0,-1 0 0,2 4 0,-2 1 0,1 3 0,-1-1 0,0-1 0,0-3 0,0-1 0,0-1 0,2 0 0,-2 4 0,2 1 0,-2 4 0,0-2 0,0 2 0,0-2 0,0-2 0,0-1 0,0-2 0,0 0 0,0 0 0,0 5 0,0 2 0,1 0 0,0 1 0,0-6 0,0-1 0,0-2 0,0-1 0,-1 2 0,0 1 0,2 0 0,-2 0 0,1-1 0,-1-3 0,0-1 0,0-1 0,0 1 0,0 0 0,0 3 0,0 1 0,0 3 0,0 2 0,0-1 0,0 2 0,0-2 0,0 1 0,0 0 0,0-2 0,0 2 0,0 0 0,2 0 0,-2 0 0,2-3 0,-2-2 0,0-3 0,0 0 0,0 1 0,0 2 0,1 3 0,0 2 0,0 0 0,0 0 0,0-1 0,2-1 0,-3-3 0,1-1 0,-1-2 0,2-4 0,-2 2 0,2 0 0,-1 1 0,-1 1 0,2-2 0,-1-1 0,0 1 0,0 0 0,-1 3 0,2 4 0,-1 2 0,3-2 0,-3-1 0,1-5 0,-2-1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13B82-5A3E-F349-A6EA-85EF60E0B341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881CF-809C-464D-A4A1-1107EC95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95588f6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95588f6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9aa6c9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9aa6c9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7FFF-40DE-C74F-8ED1-512C775F0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02097-3BC4-4C4F-B330-00BC3BFC2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84338-846A-3146-85D5-79CD25E1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3E70F-66DC-404E-A3CA-AD465F9F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3438-EC31-6745-8484-6F1DB66D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8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CF49-3E52-6D4B-B434-FCAF764B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36675-6B41-044C-AE70-4D612384B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C547-A720-EA4F-B19C-CEC5D3C0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B3AA3-9D36-8C40-8BD7-093B82A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0E041-0519-DD48-81D8-37108F82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8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3F421-B8AA-6945-B269-AF7908AE4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7E2B6-8AA1-5E4D-BCFE-36A4BBDC6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D23FA-97E9-5649-A5FB-7968F6C0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21306-49F3-674D-A257-6935DF09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C8E9-EC44-C342-971B-59A608A6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01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735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64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828E-07BE-F34C-A1D1-41380B68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C4EF-47FB-474F-AD03-4236D2859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39D62-578C-5C41-98D0-35995E9F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F9D38-7B27-584A-A5C1-DD4B7955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11C3D-019B-EC4E-BEF5-85021839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7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8D93-85A6-544D-86F2-60C9AAB4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89479-4C8B-5141-9026-B98F85242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210CF-831A-E94F-AF2B-84082AC6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22A28-DC06-E243-B94A-A9030641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0719-8656-7B40-B2E3-198D8BC1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4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9004-B727-B643-8E47-9CBFA28A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8611-A08F-734E-8180-9B847AC68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22AA3-108F-1B40-823B-C28652FE8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A4DF6-25BC-0D4D-BC69-06473C14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96945-49E9-5C4F-83F1-86DE5813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4DBE-5C62-C643-8A60-4F0BE0B3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915A-70DD-2A4C-9730-6950C374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8414F-4B37-7948-8398-6286BA572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4BDA5-8F06-A94C-ABD9-2425F0923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3673B-2196-D642-AB1A-BF6AE895D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738DE-F6C1-FE40-835C-5059C9D28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4ABE1-6384-4249-BC1E-CC954F40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30979-1A18-0449-83BF-8C948438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57C0C-C4C0-D04D-8A19-041B9070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0637-31FC-104F-8FDD-F3CB8C06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316A4-981A-C241-9CF1-946DAB2B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4DD33-8922-A444-A3DF-4751E732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6E350-96F6-E044-91D0-6F395620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7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D23C8-8118-574C-90A9-7CE12142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F6D58-EC2B-2043-AF05-7035294C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99602-6939-C64C-8B68-EA8ABABC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2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879E-FE81-E740-88B1-CEDBB4BF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4894-703C-BF41-8509-BCA32D73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DE071-EE27-454D-ADA6-9A722B512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1D8EC-20F7-1E4B-96EF-CF89F800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B390A-375A-CF49-BCEE-1BA45299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FC12E-B718-274C-81EE-6663102A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9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2F5C-6073-6D42-B415-8928AEE1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15FD1-52F4-324A-9056-F02071E10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604B4-C182-0741-A62F-0B1E7B0EA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25714-4BC1-1E42-997B-31E07345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4F067-A703-014D-8231-5D9974BA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78E52-E915-4643-91BF-10CD07A5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A3D46-BD23-1B47-8CC8-87463ACC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C9792-085C-8741-BDD4-7DA17B51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5E9B8-9ED6-584C-862E-36FC372E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48169-E04B-8040-BAF1-9F354E1DE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4A2DD-5605-A24E-B207-5F8AE7C7A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8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0.png"/><Relationship Id="rId5" Type="http://schemas.openxmlformats.org/officeDocument/2006/relationships/customXml" Target="../ink/ink2.xml"/><Relationship Id="rId10" Type="http://schemas.openxmlformats.org/officeDocument/2006/relationships/image" Target="../media/image190.png"/><Relationship Id="rId4" Type="http://schemas.openxmlformats.org/officeDocument/2006/relationships/image" Target="../media/image160.png"/><Relationship Id="rId9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stapplet.com/tdist.html" TargetMode="External"/><Relationship Id="rId4" Type="http://schemas.openxmlformats.org/officeDocument/2006/relationships/image" Target="../media/image26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9.emf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0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3A0F15-B99A-F04E-A7AC-8703F19E8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622" y="4129500"/>
            <a:ext cx="6076207" cy="1655762"/>
          </a:xfrm>
        </p:spPr>
        <p:txBody>
          <a:bodyPr>
            <a:normAutofit/>
          </a:bodyPr>
          <a:lstStyle/>
          <a:p>
            <a:r>
              <a:rPr lang="en-US"/>
              <a:t>Unit </a:t>
            </a:r>
            <a:r>
              <a:rPr lang="en-US" dirty="0"/>
              <a:t>7 – Confidence Intervals and Sample Size, Day 3 and 4</a:t>
            </a:r>
          </a:p>
          <a:p>
            <a:r>
              <a:rPr lang="en-US" dirty="0"/>
              <a:t>Your Mean Professor Colton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60AF3-6D94-CA48-8AA1-3A7256B95609}"/>
              </a:ext>
            </a:extLst>
          </p:cNvPr>
          <p:cNvSpPr txBox="1"/>
          <p:nvPr/>
        </p:nvSpPr>
        <p:spPr>
          <a:xfrm>
            <a:off x="1498452" y="2020614"/>
            <a:ext cx="4194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ONLY TWO MORE!!</a:t>
            </a:r>
          </a:p>
        </p:txBody>
      </p:sp>
      <p:pic>
        <p:nvPicPr>
          <p:cNvPr id="3074" name="Picture 2" descr="Duke flexes in West Regional final, takes Coach K back to the Final Four">
            <a:extLst>
              <a:ext uri="{FF2B5EF4-FFF2-40B4-BE49-F238E27FC236}">
                <a16:creationId xmlns:a16="http://schemas.microsoft.com/office/drawing/2014/main" id="{0E54A09D-BBDB-2C40-AB16-44ADAF1D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189" y="1804812"/>
            <a:ext cx="4892850" cy="326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02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1DA0-321F-1A49-81D1-A3266DBC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85750"/>
            <a:ext cx="10515600" cy="1325563"/>
          </a:xfrm>
        </p:spPr>
        <p:txBody>
          <a:bodyPr/>
          <a:lstStyle/>
          <a:p>
            <a:r>
              <a:rPr lang="en-US" dirty="0"/>
              <a:t>One more LCQ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1B61-18D0-884E-814C-B8AB2D4E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6215"/>
            <a:ext cx="10515600" cy="5805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Setup</a:t>
            </a:r>
            <a:r>
              <a:rPr lang="en-US" sz="1800" dirty="0"/>
              <a:t>: Suppose an instructor wishes to predict the average time needed to take the final exam. A random sample of 45 students shows a mean of 1.4 hours. The population standard deviation is known to be 0.25 hours.</a:t>
            </a:r>
          </a:p>
          <a:p>
            <a:pPr marL="342900" indent="-342900">
              <a:buAutoNum type="arabicParenR"/>
            </a:pPr>
            <a:r>
              <a:rPr lang="en-US" sz="1800" dirty="0"/>
              <a:t>If appropriate, calculate and interpret the 97% Confidence Interval.</a:t>
            </a:r>
          </a:p>
          <a:p>
            <a:pPr marL="342900" indent="-342900">
              <a:buAutoNum type="arabicParenR"/>
            </a:pPr>
            <a:endParaRPr lang="en-US" sz="1800" dirty="0"/>
          </a:p>
          <a:p>
            <a:pPr marL="342900" indent="-342900">
              <a:buAutoNum type="arabicParenR"/>
            </a:pPr>
            <a:endParaRPr lang="en-US" sz="1800" dirty="0"/>
          </a:p>
          <a:p>
            <a:pPr marL="342900" indent="-342900">
              <a:buAutoNum type="arabicParenR"/>
            </a:pPr>
            <a:endParaRPr lang="en-US" sz="1800" dirty="0"/>
          </a:p>
          <a:p>
            <a:pPr marL="342900" indent="-342900">
              <a:buAutoNum type="arabicParenR"/>
            </a:pPr>
            <a:endParaRPr lang="en-US" sz="1800" dirty="0"/>
          </a:p>
          <a:p>
            <a:pPr marL="342900" indent="-342900">
              <a:buAutoNum type="arabicParenR"/>
            </a:pPr>
            <a:r>
              <a:rPr lang="en-US" sz="1800" dirty="0"/>
              <a:t>If I increase the sample size to 60, find the margin of error of the new CI. Is it smaller or larger than the MOE in (1)?</a:t>
            </a:r>
          </a:p>
          <a:p>
            <a:pPr marL="342900" indent="-342900">
              <a:buAutoNum type="arabicParenR"/>
            </a:pPr>
            <a:endParaRPr lang="en-US" sz="1800" dirty="0"/>
          </a:p>
          <a:p>
            <a:pPr marL="342900" indent="-342900">
              <a:buAutoNum type="arabicParenR"/>
            </a:pPr>
            <a:endParaRPr lang="en-US" sz="1800" dirty="0"/>
          </a:p>
          <a:p>
            <a:pPr marL="342900" indent="-342900">
              <a:buAutoNum type="arabicParenR"/>
            </a:pPr>
            <a:endParaRPr lang="en-US" sz="1800" dirty="0"/>
          </a:p>
          <a:p>
            <a:pPr marL="342900" indent="-342900">
              <a:buAutoNum type="arabicParenR"/>
            </a:pPr>
            <a:endParaRPr lang="en-US" sz="1800" dirty="0"/>
          </a:p>
          <a:p>
            <a:pPr marL="342900" indent="-342900">
              <a:buAutoNum type="arabicParenR"/>
            </a:pPr>
            <a:r>
              <a:rPr lang="en-US" sz="1800" dirty="0"/>
              <a:t>If we were mistaken and the actual population standard deviation is 0.75 hours. With a sample size of 45, will a 97% CI be wider or narrower than the result in (1)? Find the new interval.</a:t>
            </a:r>
          </a:p>
          <a:p>
            <a:pPr marL="457200" indent="-457200">
              <a:buAutoNum type="arabicParenR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440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1DA0-321F-1A49-81D1-A3266DBC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85750"/>
            <a:ext cx="10515600" cy="1325563"/>
          </a:xfrm>
        </p:spPr>
        <p:txBody>
          <a:bodyPr/>
          <a:lstStyle/>
          <a:p>
            <a:r>
              <a:rPr lang="en-US" dirty="0"/>
              <a:t>One more LCQ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31B61-18D0-884E-814C-B8AB2D4EB4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836215"/>
                <a:ext cx="10515600" cy="58058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b="1" dirty="0"/>
                  <a:t>Setup</a:t>
                </a:r>
                <a:r>
                  <a:rPr lang="en-US" sz="1400" dirty="0"/>
                  <a:t>: Suppose an instructor wishes to predict the average time needed to take the final exam. A random sample of 45 students shows a mean of 1.4 hours. The population standard deviation is known to be 0.25 hours.</a:t>
                </a:r>
              </a:p>
              <a:p>
                <a:pPr marL="342900" indent="-342900">
                  <a:buAutoNum type="arabicParenR"/>
                </a:pPr>
                <a:r>
                  <a:rPr lang="en-US" sz="1400" dirty="0"/>
                  <a:t>If appropriate, calculate and interpret the 97% Confidence Interval.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solidFill>
                      <a:srgbClr val="FF0000"/>
                    </a:solidFill>
                  </a:rPr>
                  <a:t>Check conditions: Random sample and n = 45 ≥ 30, both conditions are met! 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solidFill>
                      <a:srgbClr val="FF0000"/>
                    </a:solidFill>
                  </a:rPr>
                  <a:t>Calculation: </a:t>
                </a:r>
                <a:r>
                  <a:rPr lang="en-US" sz="1400" i="1" dirty="0" err="1">
                    <a:solidFill>
                      <a:srgbClr val="FF0000"/>
                    </a:solidFill>
                  </a:rPr>
                  <a:t>Zinterval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 -&gt; Stats, </a:t>
                </a:r>
                <a:r>
                  <a:rPr lang="en-US" sz="1400" i="1" dirty="0" err="1">
                    <a:solidFill>
                      <a:srgbClr val="FF0000"/>
                    </a:solidFill>
                  </a:rPr>
                  <a:t>st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 dev = 0.25, mean = 1.4, n = 45, C-Level: 0.97 -&gt; (1.3191, 1.4809)</a:t>
                </a:r>
              </a:p>
              <a:p>
                <a:pPr marL="457200" indent="-457200">
                  <a:buAutoNum type="alphaLcParenR"/>
                </a:pPr>
                <a:r>
                  <a:rPr lang="en-US" sz="1400" i="1" dirty="0">
                    <a:solidFill>
                      <a:srgbClr val="FF0000"/>
                    </a:solidFill>
                  </a:rPr>
                  <a:t>I’m 97% confident that the mean of the time it takes to take the exam is between 1.3191 and 1.4809 hours -&gt; MISSING true</a:t>
                </a:r>
              </a:p>
              <a:p>
                <a:pPr marL="457200" indent="-457200">
                  <a:buAutoNum type="alphaLcParenR"/>
                </a:pPr>
                <a:r>
                  <a:rPr lang="en-US" sz="1400" i="1" dirty="0">
                    <a:solidFill>
                      <a:srgbClr val="FF0000"/>
                    </a:solidFill>
                  </a:rPr>
                  <a:t>We are 97% confident that the sample mean of the time to take the test is between 1.3191 and 1.4809 hour. -&gt; WRONG! We are trying estimate the POPULATION mean, we already know what the SAMPLE mean is (DON’T write SAMPLE!)</a:t>
                </a:r>
              </a:p>
              <a:p>
                <a:pPr marL="457200" indent="-457200">
                  <a:buAutoNum type="alphaLcParenR"/>
                </a:pPr>
                <a:r>
                  <a:rPr lang="en-US" sz="1400" i="1" dirty="0">
                    <a:solidFill>
                      <a:srgbClr val="FF0000"/>
                    </a:solidFill>
                  </a:rPr>
                  <a:t>CORRECT!!! I’m 97% confident that the true mean of the time it takes to take the exam is between 1.3191 and 1.4809 hours</a:t>
                </a:r>
              </a:p>
              <a:p>
                <a:pPr marL="0" indent="0">
                  <a:buNone/>
                </a:pPr>
                <a:r>
                  <a:rPr lang="en-US" sz="1400" dirty="0"/>
                  <a:t>2) If I increase the sample size to 60, find the margin of error of the new CI. Is it smaller or larger than the MOE in (1)?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solidFill>
                      <a:srgbClr val="FF0000"/>
                    </a:solidFill>
                  </a:rPr>
                  <a:t>After increasing our sample size to 60, 97% CI = (1.33, 1.47).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solidFill>
                      <a:srgbClr val="FF0000"/>
                    </a:solidFill>
                  </a:rPr>
                  <a:t>New MOE  = Width / 2 = (UB – LB) / 2 = (1.47 – 1.33) / 2 = 0.055, which is a smaller interval than the original MOE. We knew it would be smaller even before calculating the new interval! 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solidFill>
                      <a:srgbClr val="FF0000"/>
                    </a:solidFill>
                  </a:rPr>
                  <a:t>Bonus, interpretation: We are 97% confident the true mean of the time to take the exam is between 1.33 and 1.47 hours.</a:t>
                </a:r>
              </a:p>
              <a:p>
                <a:pPr marL="0" indent="0">
                  <a:buNone/>
                </a:pPr>
                <a:r>
                  <a:rPr lang="en-US" sz="1400" dirty="0"/>
                  <a:t>3) If we were mistaken and the actual population standard deviation is 0.75 hours. With a sample size of 45, will a 97% CI be wider or narrower than the result in (1)? Find the new interval.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solidFill>
                      <a:srgbClr val="FF0000"/>
                    </a:solidFill>
                  </a:rPr>
                  <a:t>Wider!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𝑀𝑂𝐸</m:t>
                    </m:r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i="1" dirty="0">
                    <a:solidFill>
                      <a:srgbClr val="FF0000"/>
                    </a:solidFill>
                  </a:rPr>
                  <a:t>, increasing the numerator of the SE (and keeping the sample size and CL the same) will increase the MOE and this a wider interval!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solidFill>
                      <a:srgbClr val="FF0000"/>
                    </a:solidFill>
                  </a:rPr>
                  <a:t>New Calculation: </a:t>
                </a:r>
                <a:r>
                  <a:rPr lang="en-US" sz="1400" i="1" dirty="0" err="1">
                    <a:solidFill>
                      <a:srgbClr val="FF0000"/>
                    </a:solidFill>
                  </a:rPr>
                  <a:t>Zinterval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 -&gt; Stats, </a:t>
                </a:r>
                <a:r>
                  <a:rPr lang="en-US" sz="1400" i="1" dirty="0" err="1">
                    <a:solidFill>
                      <a:srgbClr val="FF0000"/>
                    </a:solidFill>
                  </a:rPr>
                  <a:t>st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 dev = 0.75, mean = 1.4, n = 45, C-Level: 0.97 -&gt; (1.1574, 1.6426)</a:t>
                </a:r>
              </a:p>
              <a:p>
                <a:pPr marL="457200" indent="-457200">
                  <a:buAutoNum type="arabicParenR"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31B61-18D0-884E-814C-B8AB2D4EB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36215"/>
                <a:ext cx="10515600" cy="5805885"/>
              </a:xfrm>
              <a:blipFill>
                <a:blip r:embed="rId2"/>
                <a:stretch>
                  <a:fillRect l="-241" t="-654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13DE934-0559-C343-8D8F-76213F6DE472}"/>
              </a:ext>
            </a:extLst>
          </p:cNvPr>
          <p:cNvSpPr txBox="1"/>
          <p:nvPr/>
        </p:nvSpPr>
        <p:spPr>
          <a:xfrm>
            <a:off x="7035800" y="1200348"/>
            <a:ext cx="21844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REMEMBER! If it says “if appropriate, we HAVE TO check the conditions!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2EB31-3BC7-DC4F-AD72-E769E8EB7449}"/>
              </a:ext>
            </a:extLst>
          </p:cNvPr>
          <p:cNvSpPr txBox="1"/>
          <p:nvPr/>
        </p:nvSpPr>
        <p:spPr>
          <a:xfrm>
            <a:off x="9347200" y="1200348"/>
            <a:ext cx="27559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SHOW YOUR WORK! For calculating an interval, that means writing the </a:t>
            </a:r>
            <a:r>
              <a:rPr lang="en-US" sz="1400" u="sng" dirty="0"/>
              <a:t>name of the procedure</a:t>
            </a:r>
            <a:r>
              <a:rPr lang="en-US" sz="1400" dirty="0"/>
              <a:t> and the </a:t>
            </a:r>
            <a:r>
              <a:rPr lang="en-US" sz="1400" u="sng" dirty="0"/>
              <a:t>inputs</a:t>
            </a:r>
            <a:r>
              <a:rPr lang="en-US" sz="1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7132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D185-EB17-4440-808E-340392A2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91054"/>
            <a:ext cx="11360800" cy="763600"/>
          </a:xfrm>
        </p:spPr>
        <p:txBody>
          <a:bodyPr/>
          <a:lstStyle/>
          <a:p>
            <a:r>
              <a:rPr lang="en-US" sz="3600" dirty="0"/>
              <a:t>Finding the Minimum Sample Size for Means -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6B9240E-2CD2-FA4C-9F19-2649040E60E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600" y="1291100"/>
                <a:ext cx="11801800" cy="45552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1800" dirty="0">
                    <a:solidFill>
                      <a:srgbClr val="7030A0"/>
                    </a:solidFill>
                  </a:rPr>
                  <a:t>Same strategy</a:t>
                </a:r>
                <a:r>
                  <a:rPr lang="en-US" sz="1800" dirty="0"/>
                  <a:t>: Start with the formula for Margin of Error and rearrange to solve for </a:t>
                </a:r>
                <a:r>
                  <a:rPr lang="en-US" sz="1800" i="1" dirty="0"/>
                  <a:t>n</a:t>
                </a:r>
                <a:r>
                  <a:rPr lang="en-US" sz="1800" dirty="0"/>
                  <a:t>:</a:t>
                </a:r>
              </a:p>
              <a:p>
                <a:pPr>
                  <a:lnSpc>
                    <a:spcPct val="100000"/>
                  </a:lnSpc>
                </a:pPr>
                <a:endParaRPr lang="en-US" sz="1800" dirty="0"/>
              </a:p>
              <a:p>
                <a:pPr marL="152396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𝑀𝑂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𝑀𝑂𝐸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1405431"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Solve for </a:t>
                </a:r>
                <a:r>
                  <a:rPr lang="en-US" sz="1800" i="1" dirty="0"/>
                  <a:t>n</a:t>
                </a:r>
                <a:r>
                  <a:rPr lang="en-US" sz="1800" dirty="0"/>
                  <a:t>!</a:t>
                </a:r>
              </a:p>
              <a:p>
                <a:pPr lvl="1"/>
                <a:r>
                  <a:rPr lang="en-US" sz="1800" dirty="0"/>
                  <a:t>Since this formula is for the </a:t>
                </a:r>
                <a:r>
                  <a:rPr lang="en-US" sz="1800" i="1" u="sng" dirty="0"/>
                  <a:t>minimum</a:t>
                </a:r>
                <a:r>
                  <a:rPr lang="en-US" sz="1800" u="sng" dirty="0"/>
                  <a:t> sample size</a:t>
                </a:r>
                <a:r>
                  <a:rPr lang="en-US" sz="1800" dirty="0"/>
                  <a:t>, if any decimal occurs, </a:t>
                </a:r>
                <a:r>
                  <a:rPr lang="en-US" sz="1800" u="sng" dirty="0"/>
                  <a:t>ALWAYS round up</a:t>
                </a:r>
                <a:r>
                  <a:rPr lang="en-US" sz="1800" dirty="0"/>
                  <a:t> to the next largest whole number.</a:t>
                </a:r>
              </a:p>
              <a:p>
                <a:pPr lvl="1"/>
                <a:endParaRPr lang="en-US" sz="1800" dirty="0"/>
              </a:p>
              <a:p>
                <a:r>
                  <a:rPr lang="en-US" sz="1800" dirty="0"/>
                  <a:t>The error (MOE) is often identified by the term "within”.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152396" indent="0">
                  <a:buNone/>
                </a:pPr>
                <a:r>
                  <a:rPr lang="en-US" sz="1800" u="sng" dirty="0"/>
                  <a:t>Example</a:t>
                </a:r>
              </a:p>
              <a:p>
                <a:pPr marL="152396" indent="0">
                  <a:lnSpc>
                    <a:spcPct val="100000"/>
                  </a:lnSpc>
                  <a:buNone/>
                </a:pPr>
                <a:endParaRPr lang="en-US" sz="1800" u="sng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Determine the sample size necessary to construct an 95% confidence interval for the average credit card balance. Suppose the standard deviation is $215 and we want to estimate the true mean balance within $50.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i="1" dirty="0">
                    <a:solidFill>
                      <a:srgbClr val="FF0000"/>
                    </a:solidFill>
                  </a:rPr>
                  <a:t>95% C -&gt; Z* = 1.96,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𝑀𝑂𝐸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i="1" dirty="0">
                    <a:solidFill>
                      <a:srgbClr val="FF0000"/>
                    </a:solidFill>
                  </a:rPr>
                  <a:t>=</a:t>
                </a:r>
                <a:r>
                  <a:rPr lang="en-US" sz="16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1.96 × 215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i="1" dirty="0">
                    <a:solidFill>
                      <a:srgbClr val="FF0000"/>
                    </a:solidFill>
                  </a:rPr>
                  <a:t>= 71.03 -&gt; 72, Need a sample size of at least 72 to estimate the mean credit card balance within $50 of the true mean balance with 95% Confidence.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6B9240E-2CD2-FA4C-9F19-2649040E60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291100"/>
                <a:ext cx="11801800" cy="4555200"/>
              </a:xfrm>
              <a:blipFill>
                <a:blip r:embed="rId2"/>
                <a:stretch>
                  <a:fillRect b="-24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046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F2DD-6802-7841-9E6B-F99668E4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18255"/>
            <a:ext cx="10515600" cy="1325563"/>
          </a:xfrm>
        </p:spPr>
        <p:txBody>
          <a:bodyPr/>
          <a:lstStyle/>
          <a:p>
            <a:r>
              <a:rPr lang="en-US" dirty="0"/>
              <a:t>Alpha 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AFC04-6DAC-704B-93F6-CA7FA6624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626" y="1253330"/>
                <a:ext cx="10515600" cy="517397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This is an idea that becomes more relevant in the next unit, but we will introduce it here.</a:t>
                </a:r>
              </a:p>
              <a:p>
                <a:pPr marL="0" indent="0">
                  <a:buNone/>
                </a:pPr>
                <a:endParaRPr lang="en-US" sz="1800" u="sng" dirty="0"/>
              </a:p>
              <a:p>
                <a:pPr marL="0" indent="0">
                  <a:buNone/>
                </a:pPr>
                <a:r>
                  <a:rPr lang="en-US" sz="1800" u="sng" dirty="0"/>
                  <a:t>Alpha Level for a CI</a:t>
                </a:r>
              </a:p>
              <a:p>
                <a:r>
                  <a:rPr lang="en-US" sz="1800" dirty="0"/>
                  <a:t>Recall % Confident represents the middle C% of the Z or t distribution.</a:t>
                </a:r>
              </a:p>
              <a:p>
                <a:r>
                  <a:rPr lang="en-US" sz="1800" dirty="0"/>
                  <a:t>Alpha level is just the complement probability!</a:t>
                </a:r>
              </a:p>
              <a:p>
                <a:endParaRPr lang="en-US" sz="1800" dirty="0"/>
              </a:p>
              <a:p>
                <a:pPr lvl="1"/>
                <a:r>
                  <a:rPr lang="en-US" sz="1800" dirty="0"/>
                  <a:t>Ex) If we have a 95% CI, alpha level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=1−0.95=0.05</m:t>
                    </m:r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1800" dirty="0"/>
                  <a:t>The area for 𝛼 is split equally between the upper and lower tails!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AFC04-6DAC-704B-93F6-CA7FA6624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626" y="1253330"/>
                <a:ext cx="10515600" cy="5173973"/>
              </a:xfrm>
              <a:blipFill>
                <a:blip r:embed="rId2"/>
                <a:stretch>
                  <a:fillRect l="-48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CB9B4EC-7039-2040-A250-A59912942300}"/>
              </a:ext>
            </a:extLst>
          </p:cNvPr>
          <p:cNvGrpSpPr/>
          <p:nvPr/>
        </p:nvGrpSpPr>
        <p:grpSpPr>
          <a:xfrm>
            <a:off x="7577690" y="3724362"/>
            <a:ext cx="4350040" cy="2851536"/>
            <a:chOff x="6777590" y="3749762"/>
            <a:chExt cx="4350040" cy="285153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AF7B7DE-4860-844E-8EDE-CADCC3F42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847" y="3749762"/>
              <a:ext cx="3335130" cy="2851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94D8C9F-CB6A-0F48-B03C-A1F78D6DC06F}"/>
                    </a:ext>
                  </a:extLst>
                </p:cNvPr>
                <p:cNvSpPr txBox="1"/>
                <p:nvPr/>
              </p:nvSpPr>
              <p:spPr>
                <a:xfrm>
                  <a:off x="10507973" y="4944793"/>
                  <a:ext cx="619657" cy="564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94D8C9F-CB6A-0F48-B03C-A1F78D6DC0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7973" y="4944793"/>
                  <a:ext cx="619657" cy="564835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AEEF7CE-02D5-A242-80EF-5D3AB720A256}"/>
                    </a:ext>
                  </a:extLst>
                </p:cNvPr>
                <p:cNvSpPr txBox="1"/>
                <p:nvPr/>
              </p:nvSpPr>
              <p:spPr>
                <a:xfrm>
                  <a:off x="6777590" y="4974920"/>
                  <a:ext cx="619657" cy="564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AEEF7CE-02D5-A242-80EF-5D3AB720A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590" y="4974920"/>
                  <a:ext cx="619657" cy="564835"/>
                </a:xfrm>
                <a:prstGeom prst="rect">
                  <a:avLst/>
                </a:prstGeom>
                <a:blipFill>
                  <a:blip r:embed="rId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EBC476E-0B45-AF49-9FEB-C475C3A06BC6}"/>
                    </a:ext>
                  </a:extLst>
                </p:cNvPr>
                <p:cNvSpPr txBox="1"/>
                <p:nvPr/>
              </p:nvSpPr>
              <p:spPr>
                <a:xfrm>
                  <a:off x="9527930" y="4146924"/>
                  <a:ext cx="1023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EBC476E-0B45-AF49-9FEB-C475C3A06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7930" y="4146924"/>
                  <a:ext cx="10236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7224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E448-BFAC-3A4C-9FE0-85B5EEC6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CI for a New Unknown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D26041-7B78-4248-A884-5AEA2FCCD8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1800" dirty="0"/>
                  <a:t>We’ve looked at how to create a CI for a population mean:</a:t>
                </a:r>
              </a:p>
              <a:p>
                <a:pPr>
                  <a:lnSpc>
                    <a:spcPct val="100000"/>
                  </a:lnSpc>
                </a:pPr>
                <a:endParaRPr lang="en-US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800" dirty="0"/>
                  <a:t>				C.I.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800" i="1" dirty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800" dirty="0"/>
              </a:p>
              <a:p>
                <a:pPr marL="457200" indent="-457200">
                  <a:lnSpc>
                    <a:spcPct val="100000"/>
                  </a:lnSpc>
                </a:pPr>
                <a:r>
                  <a:rPr lang="en-US" sz="1800" dirty="0"/>
                  <a:t>In doing so, what did we have to assume?? </a:t>
                </a:r>
                <a:r>
                  <a:rPr lang="en-US" sz="1800" dirty="0">
                    <a:solidFill>
                      <a:srgbClr val="7030A0"/>
                    </a:solidFill>
                  </a:rPr>
                  <a:t>Population standard deviation 𝞂 was KNOWN!</a:t>
                </a:r>
              </a:p>
              <a:p>
                <a:pPr marL="457200" indent="-457200">
                  <a:lnSpc>
                    <a:spcPct val="100000"/>
                  </a:lnSpc>
                </a:pPr>
                <a:r>
                  <a:rPr lang="en-US" sz="1800" dirty="0"/>
                  <a:t>Is this practical?? </a:t>
                </a:r>
                <a:r>
                  <a:rPr lang="en-US" sz="1800" dirty="0">
                    <a:solidFill>
                      <a:srgbClr val="7030A0"/>
                    </a:solidFill>
                  </a:rPr>
                  <a:t>NO!! It’s a </a:t>
                </a:r>
                <a:r>
                  <a:rPr lang="en-US" sz="1800" dirty="0" err="1">
                    <a:solidFill>
                      <a:srgbClr val="7030A0"/>
                    </a:solidFill>
                  </a:rPr>
                  <a:t>veryyy</a:t>
                </a:r>
                <a:r>
                  <a:rPr lang="en-US" sz="1800" dirty="0">
                    <a:solidFill>
                      <a:srgbClr val="7030A0"/>
                    </a:solidFill>
                  </a:rPr>
                  <a:t> big assumption, unlikely to be known.</a:t>
                </a:r>
              </a:p>
              <a:p>
                <a:pPr marL="457200" indent="-457200">
                  <a:lnSpc>
                    <a:spcPct val="100000"/>
                  </a:lnSpc>
                </a:pPr>
                <a:endParaRPr lang="en-US" sz="1800" dirty="0"/>
              </a:p>
              <a:p>
                <a:pPr marL="457200" indent="-457200">
                  <a:lnSpc>
                    <a:spcPct val="100000"/>
                  </a:lnSpc>
                </a:pPr>
                <a:r>
                  <a:rPr lang="en-US" sz="1800" dirty="0"/>
                  <a:t>What do we do when we don’t have this information? Any ideas???</a:t>
                </a:r>
              </a:p>
              <a:p>
                <a:pPr marL="1066785" lvl="1" indent="-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>
                    <a:solidFill>
                      <a:srgbClr val="7030A0"/>
                    </a:solidFill>
                  </a:rPr>
                  <a:t>If we known the value of 𝞂, we can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estimate</a:t>
                </a:r>
                <a:r>
                  <a:rPr lang="en-US" sz="1800" dirty="0">
                    <a:solidFill>
                      <a:srgbClr val="7030A0"/>
                    </a:solidFill>
                  </a:rPr>
                  <a:t> it with our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sample standard deviation</a:t>
                </a:r>
                <a:r>
                  <a:rPr lang="en-US" sz="1800" dirty="0">
                    <a:solidFill>
                      <a:srgbClr val="7030A0"/>
                    </a:solidFill>
                  </a:rPr>
                  <a:t>!!</a:t>
                </a:r>
              </a:p>
              <a:p>
                <a:pPr marL="1066785" lvl="1" indent="-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>
                    <a:solidFill>
                      <a:srgbClr val="7030A0"/>
                    </a:solidFill>
                  </a:rPr>
                  <a:t>This intuitively makes sense! It is essentially the same thing we are doing with the population mean too. We use our sample mean as a point estimator!</a:t>
                </a:r>
              </a:p>
              <a:p>
                <a:pPr marL="1676369" lvl="2" indent="-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>
                    <a:solidFill>
                      <a:srgbClr val="7030A0"/>
                    </a:solidFill>
                  </a:rPr>
                  <a:t>And the population mean is ultimately what we are after, so we then give an interval around the point estimator, the sample mean.</a:t>
                </a:r>
              </a:p>
              <a:p>
                <a:pPr marL="1676369" lvl="2" indent="-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>
                    <a:solidFill>
                      <a:srgbClr val="7030A0"/>
                    </a:solidFill>
                  </a:rPr>
                  <a:t>With the population standard deviation, we aren’t necessarily interested in this quantity, but we still need it! So just having a single point estimator suffices</a:t>
                </a:r>
                <a:r>
                  <a:rPr lang="en-US" sz="1800" dirty="0"/>
                  <a:t>!</a:t>
                </a:r>
              </a:p>
              <a:p>
                <a:pPr marL="1066785" lvl="1" indent="-457200">
                  <a:lnSpc>
                    <a:spcPct val="100000"/>
                  </a:lnSpc>
                  <a:spcBef>
                    <a:spcPts val="0"/>
                  </a:spcBef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D26041-7B78-4248-A884-5AEA2FCCD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35" r="-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57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1273-5D1B-A74C-AC13-80BCA83A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77751"/>
            <a:ext cx="10515600" cy="1325563"/>
          </a:xfrm>
        </p:spPr>
        <p:txBody>
          <a:bodyPr/>
          <a:lstStyle/>
          <a:p>
            <a:r>
              <a:rPr lang="en-US" dirty="0"/>
              <a:t>Final Confidence Interval for 𝜇, unknown 𝞂! 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8D96D9-BD5D-284F-A2A4-F8784D545B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084" y="1004001"/>
                <a:ext cx="11653661" cy="57101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 goal is still to find an estimate for the unknown population mean 𝜇!</a:t>
                </a:r>
              </a:p>
              <a:p>
                <a:pPr marL="0" indent="0">
                  <a:buNone/>
                </a:pPr>
                <a:r>
                  <a:rPr lang="en-US" sz="2000" dirty="0">
                    <a:highlight>
                      <a:srgbClr val="FFFF00"/>
                    </a:highlight>
                  </a:rPr>
                  <a:t>*** But now we have to </a:t>
                </a:r>
                <a:r>
                  <a:rPr lang="en-US" sz="2000" b="1" dirty="0">
                    <a:highlight>
                      <a:srgbClr val="FFFF00"/>
                    </a:highlight>
                  </a:rPr>
                  <a:t>estimate</a:t>
                </a:r>
                <a:r>
                  <a:rPr lang="en-US" sz="2000" dirty="0">
                    <a:highlight>
                      <a:srgbClr val="FFFF00"/>
                    </a:highlight>
                  </a:rPr>
                  <a:t> the </a:t>
                </a:r>
                <a:r>
                  <a:rPr lang="en-US" sz="2000" u="sng" dirty="0">
                    <a:highlight>
                      <a:srgbClr val="FFFF00"/>
                    </a:highlight>
                  </a:rPr>
                  <a:t>population standard deviation</a:t>
                </a:r>
                <a:r>
                  <a:rPr lang="en-US" sz="2000" dirty="0">
                    <a:highlight>
                      <a:srgbClr val="FFFF00"/>
                    </a:highlight>
                  </a:rPr>
                  <a:t> 𝞂 is with our </a:t>
                </a:r>
                <a:r>
                  <a:rPr lang="en-US" sz="2000" u="sng" dirty="0">
                    <a:highlight>
                      <a:srgbClr val="FFFF00"/>
                    </a:highlight>
                  </a:rPr>
                  <a:t>sample standard deviation</a:t>
                </a:r>
                <a:r>
                  <a:rPr lang="en-US" sz="2000" dirty="0">
                    <a:highlight>
                      <a:srgbClr val="FFFF00"/>
                    </a:highlight>
                  </a:rPr>
                  <a:t> </a:t>
                </a:r>
                <a:r>
                  <a:rPr lang="en-US" sz="2000" i="1" dirty="0">
                    <a:highlight>
                      <a:srgbClr val="FFFF00"/>
                    </a:highlight>
                  </a:rPr>
                  <a:t>s</a:t>
                </a:r>
                <a:r>
                  <a:rPr lang="en-US" sz="2000" dirty="0">
                    <a:highlight>
                      <a:srgbClr val="FFFF00"/>
                    </a:highlight>
                  </a:rPr>
                  <a:t>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So we have a new procedure! And specifically, a new </a:t>
                </a:r>
                <a:r>
                  <a:rPr lang="en-US" sz="2000" u="sng" dirty="0"/>
                  <a:t>critical value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standard error</a:t>
                </a:r>
                <a:r>
                  <a:rPr lang="en-US" sz="2000" dirty="0"/>
                  <a:t>!</a:t>
                </a:r>
              </a:p>
              <a:p>
                <a:r>
                  <a:rPr lang="en-US" sz="2000" dirty="0"/>
                  <a:t>It is now based on the </a:t>
                </a:r>
                <a:r>
                  <a:rPr lang="en-US" sz="2000" b="1" i="1" dirty="0"/>
                  <a:t>t</a:t>
                </a:r>
                <a:r>
                  <a:rPr lang="en-US" sz="2000" b="1" dirty="0"/>
                  <a:t>-distribution</a:t>
                </a:r>
                <a:r>
                  <a:rPr lang="en-US" sz="2000" dirty="0"/>
                  <a:t> rather than the </a:t>
                </a:r>
                <a:r>
                  <a:rPr lang="en-US" sz="2000" u="sng" dirty="0"/>
                  <a:t>standard normal distribution Z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u="sng" dirty="0"/>
              </a:p>
              <a:p>
                <a:pPr marL="0" indent="0">
                  <a:buNone/>
                </a:pPr>
                <a:r>
                  <a:rPr lang="en-US" sz="2000" u="sng" dirty="0"/>
                  <a:t>1 Mean T Interval</a:t>
                </a:r>
              </a:p>
              <a:p>
                <a:pPr marL="0" indent="0">
                  <a:buNone/>
                </a:pPr>
                <a:endParaRPr lang="en-US" sz="2000" u="sng" dirty="0"/>
              </a:p>
              <a:p>
                <a:pPr marL="0" indent="0">
                  <a:buNone/>
                </a:pPr>
                <a:r>
                  <a:rPr lang="en-US" sz="2000" dirty="0"/>
                  <a:t>C.I. = Point Estimate ± Margin of Error,     MOE = CV * 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00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  <m:r>
                      <a:rPr lang="en-US" sz="200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𝑑𝑓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dirty="0"/>
                  <a:t>       →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sz="2000" i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df = Degrees of freedom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8D96D9-BD5D-284F-A2A4-F8784D545B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084" y="1004001"/>
                <a:ext cx="11653661" cy="5710188"/>
              </a:xfrm>
              <a:blipFill>
                <a:blip r:embed="rId2"/>
                <a:stretch>
                  <a:fillRect l="-544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41A9D1-0AAD-BE43-B1C7-EE58F149E96E}"/>
                  </a:ext>
                </a:extLst>
              </p:cNvPr>
              <p:cNvSpPr txBox="1"/>
              <p:nvPr/>
            </p:nvSpPr>
            <p:spPr>
              <a:xfrm>
                <a:off x="8811507" y="3429000"/>
                <a:ext cx="3281538" cy="172354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600" u="sng" dirty="0"/>
                  <a:t>Don’t forget to </a:t>
                </a:r>
                <a:r>
                  <a:rPr lang="en-US" sz="1600" b="1" u="sng" dirty="0"/>
                  <a:t>Check the Conditions</a:t>
                </a:r>
              </a:p>
              <a:p>
                <a:pPr marL="0" indent="0">
                  <a:buNone/>
                </a:pPr>
                <a:endParaRPr lang="en-US" sz="1600" b="1" u="sng" dirty="0"/>
              </a:p>
              <a:p>
                <a:pPr>
                  <a:buFont typeface="Wingdings" pitchFamily="2" charset="2"/>
                  <a:buChar char="ü"/>
                </a:pPr>
                <a:r>
                  <a:rPr lang="en-US" sz="1600" dirty="0"/>
                  <a:t>Randomization Condition</a:t>
                </a:r>
              </a:p>
              <a:p>
                <a:pPr lvl="1"/>
                <a:r>
                  <a:rPr lang="en-US" sz="1400" dirty="0"/>
                  <a:t>Need to have a random sample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sz="1600" dirty="0"/>
                  <a:t>Large Enough Sample Condition</a:t>
                </a:r>
              </a:p>
              <a:p>
                <a:pPr lvl="1"/>
                <a:r>
                  <a:rPr lang="en-US" sz="1400" dirty="0"/>
                  <a:t>Normal population OR</a:t>
                </a:r>
              </a:p>
              <a:p>
                <a:pPr lvl="1"/>
                <a:r>
                  <a:rPr lang="en-US" sz="1400" i="1" dirty="0"/>
                  <a:t>n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400" dirty="0"/>
                  <a:t> 30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41A9D1-0AAD-BE43-B1C7-EE58F149E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507" y="3429000"/>
                <a:ext cx="3281538" cy="1723549"/>
              </a:xfrm>
              <a:prstGeom prst="rect">
                <a:avLst/>
              </a:prstGeom>
              <a:blipFill>
                <a:blip r:embed="rId3"/>
                <a:stretch>
                  <a:fillRect l="-769" t="-725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3B9005E-680C-B943-9BE3-D02BC78D0DA1}"/>
              </a:ext>
            </a:extLst>
          </p:cNvPr>
          <p:cNvSpPr txBox="1"/>
          <p:nvPr/>
        </p:nvSpPr>
        <p:spPr>
          <a:xfrm>
            <a:off x="8415161" y="5267639"/>
            <a:ext cx="3677884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Still same interpretation!!</a:t>
            </a:r>
          </a:p>
          <a:p>
            <a:endParaRPr lang="en-US" sz="1400" dirty="0"/>
          </a:p>
          <a:p>
            <a:r>
              <a:rPr lang="en-US" sz="1400" dirty="0"/>
              <a:t>I am </a:t>
            </a:r>
            <a:r>
              <a:rPr lang="en-US" sz="1400" u="sng" dirty="0"/>
              <a:t>% confident</a:t>
            </a:r>
            <a:r>
              <a:rPr lang="en-US" sz="1400" dirty="0"/>
              <a:t> that the true/population </a:t>
            </a:r>
            <a:r>
              <a:rPr lang="en-US" sz="1400" u="sng" dirty="0"/>
              <a:t>parameter + context</a:t>
            </a:r>
            <a:r>
              <a:rPr lang="en-US" sz="1400" dirty="0"/>
              <a:t> is between </a:t>
            </a:r>
            <a:r>
              <a:rPr lang="en-US" sz="1400" u="sng" dirty="0"/>
              <a:t>(lower bound)</a:t>
            </a:r>
            <a:r>
              <a:rPr lang="en-US" sz="1400" dirty="0"/>
              <a:t> and </a:t>
            </a:r>
            <a:r>
              <a:rPr lang="en-US" sz="1400" u="sng" dirty="0"/>
              <a:t>(upper bound)</a:t>
            </a:r>
            <a:r>
              <a:rPr lang="en-US" sz="1400" dirty="0"/>
              <a:t>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3694D-E798-C84D-81CF-F7AD14750FA1}"/>
              </a:ext>
            </a:extLst>
          </p:cNvPr>
          <p:cNvSpPr txBox="1"/>
          <p:nvPr/>
        </p:nvSpPr>
        <p:spPr>
          <a:xfrm>
            <a:off x="3380494" y="3244334"/>
            <a:ext cx="447814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err="1"/>
              <a:t>wayyy</a:t>
            </a:r>
            <a:r>
              <a:rPr lang="en-US" dirty="0"/>
              <a:t> more common than a Z Interval!</a:t>
            </a:r>
          </a:p>
        </p:txBody>
      </p:sp>
    </p:spTree>
    <p:extLst>
      <p:ext uri="{BB962C8B-B14F-4D97-AF65-F5344CB8AC3E}">
        <p14:creationId xmlns:p14="http://schemas.microsoft.com/office/powerpoint/2010/main" val="398060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709F-9563-F647-88FD-24E51273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 for Known vs Unknown 𝞂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C7742-F1E1-064A-8A71-A243952F0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Because we have to </a:t>
            </a:r>
            <a:r>
              <a:rPr lang="en-US" sz="1800" b="1" dirty="0"/>
              <a:t>estimate</a:t>
            </a:r>
            <a:r>
              <a:rPr lang="en-US" sz="1800" dirty="0"/>
              <a:t> an </a:t>
            </a:r>
            <a:r>
              <a:rPr lang="en-US" sz="1800" u="sng" dirty="0"/>
              <a:t>extra parameter</a:t>
            </a:r>
            <a:r>
              <a:rPr lang="en-US" sz="1800" dirty="0"/>
              <a:t>, there is </a:t>
            </a:r>
            <a:r>
              <a:rPr lang="en-US" sz="1800" u="sng" dirty="0"/>
              <a:t>inherently more variability in a </a:t>
            </a:r>
            <a:r>
              <a:rPr lang="en-US" sz="1800" i="1" u="sng" dirty="0"/>
              <a:t>t</a:t>
            </a:r>
            <a:r>
              <a:rPr lang="en-US" sz="1800" u="sng" dirty="0"/>
              <a:t>-interval</a:t>
            </a:r>
            <a:r>
              <a:rPr lang="en-US" sz="1800" dirty="0"/>
              <a:t>!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This makes sense! Sample means vary from sample to sample, so do the standard deviations!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So to account for that extra level of </a:t>
            </a:r>
            <a:r>
              <a:rPr lang="en-US" sz="1800" u="sng" dirty="0"/>
              <a:t>uncertainty</a:t>
            </a:r>
            <a:r>
              <a:rPr lang="en-US" sz="1800" dirty="0"/>
              <a:t>, </a:t>
            </a:r>
            <a:r>
              <a:rPr lang="en-US" sz="1800" b="1" i="1" dirty="0"/>
              <a:t>t</a:t>
            </a:r>
            <a:r>
              <a:rPr lang="en-US" sz="1800" b="1" dirty="0"/>
              <a:t>-intervals</a:t>
            </a:r>
            <a:r>
              <a:rPr lang="en-US" sz="1800" dirty="0"/>
              <a:t> produce </a:t>
            </a:r>
            <a:r>
              <a:rPr lang="en-US" sz="1800" u="sng" dirty="0"/>
              <a:t>wider intervals</a:t>
            </a:r>
            <a:r>
              <a:rPr lang="en-US" sz="1800" dirty="0"/>
              <a:t> compared to Z-intervals (for the same confidence level and sample size).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1AF72C-5868-5C48-AF15-40486F290776}"/>
              </a:ext>
            </a:extLst>
          </p:cNvPr>
          <p:cNvGrpSpPr/>
          <p:nvPr/>
        </p:nvGrpSpPr>
        <p:grpSpPr>
          <a:xfrm>
            <a:off x="6096000" y="4591435"/>
            <a:ext cx="5440966" cy="750332"/>
            <a:chOff x="2299628" y="4171434"/>
            <a:chExt cx="5440966" cy="75033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EA6DA4A-5B3D-5447-B5CF-52B8A014DAAB}"/>
                </a:ext>
              </a:extLst>
            </p:cNvPr>
            <p:cNvCxnSpPr/>
            <p:nvPr/>
          </p:nvCxnSpPr>
          <p:spPr>
            <a:xfrm>
              <a:off x="3111500" y="4356100"/>
              <a:ext cx="35433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EE47715-15E6-454A-BC33-7442BE30EAB7}"/>
                </a:ext>
              </a:extLst>
            </p:cNvPr>
            <p:cNvCxnSpPr>
              <a:cxnSpLocks/>
            </p:cNvCxnSpPr>
            <p:nvPr/>
          </p:nvCxnSpPr>
          <p:spPr>
            <a:xfrm>
              <a:off x="3568700" y="4737100"/>
              <a:ext cx="25273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497443-DB60-F54C-B614-8ADEC8C402AE}"/>
                </a:ext>
              </a:extLst>
            </p:cNvPr>
            <p:cNvSpPr txBox="1"/>
            <p:nvPr/>
          </p:nvSpPr>
          <p:spPr>
            <a:xfrm>
              <a:off x="2299628" y="4171434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95% 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8D6C3E-C063-B649-8324-71336AAE6768}"/>
                </a:ext>
              </a:extLst>
            </p:cNvPr>
            <p:cNvSpPr txBox="1"/>
            <p:nvPr/>
          </p:nvSpPr>
          <p:spPr>
            <a:xfrm>
              <a:off x="2808556" y="4552434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95% 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320AED-18C5-2842-AE3B-263E62CDBC54}"/>
                </a:ext>
              </a:extLst>
            </p:cNvPr>
            <p:cNvSpPr txBox="1"/>
            <p:nvPr/>
          </p:nvSpPr>
          <p:spPr>
            <a:xfrm>
              <a:off x="6706528" y="4171434"/>
              <a:ext cx="1034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t-interval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BA007B-3A29-4E4A-8887-38A02698C532}"/>
                </a:ext>
              </a:extLst>
            </p:cNvPr>
            <p:cNvSpPr txBox="1"/>
            <p:nvPr/>
          </p:nvSpPr>
          <p:spPr>
            <a:xfrm>
              <a:off x="6205749" y="4535766"/>
              <a:ext cx="1066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Z-interval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004C0C-CBFC-4C43-9240-042EBE7C0DEE}"/>
              </a:ext>
            </a:extLst>
          </p:cNvPr>
          <p:cNvGrpSpPr/>
          <p:nvPr/>
        </p:nvGrpSpPr>
        <p:grpSpPr>
          <a:xfrm>
            <a:off x="1793452" y="3755033"/>
            <a:ext cx="3860800" cy="2336800"/>
            <a:chOff x="1223694" y="3607701"/>
            <a:chExt cx="3860800" cy="23368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E46CD3-200F-BA4E-8AD4-BD2E77D4A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3694" y="3607701"/>
              <a:ext cx="3860800" cy="2336800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506E194-ECF2-B345-8DFA-6C6BD4D98DA0}"/>
                </a:ext>
              </a:extLst>
            </p:cNvPr>
            <p:cNvGrpSpPr/>
            <p:nvPr/>
          </p:nvGrpSpPr>
          <p:grpSpPr>
            <a:xfrm>
              <a:off x="2343880" y="4919320"/>
              <a:ext cx="1646640" cy="280080"/>
              <a:chOff x="2343880" y="4919320"/>
              <a:chExt cx="1646640" cy="280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5DB63783-B4AD-7E41-9487-19A49E413094}"/>
                      </a:ext>
                    </a:extLst>
                  </p14:cNvPr>
                  <p14:cNvContentPartPr/>
                  <p14:nvPr/>
                </p14:nvContentPartPr>
                <p14:xfrm>
                  <a:off x="3976120" y="4950640"/>
                  <a:ext cx="9000" cy="2354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5DB63783-B4AD-7E41-9487-19A49E41309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967120" y="4942000"/>
                    <a:ext cx="26640" cy="25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5587FBED-EE83-CD43-A44E-C83072B74EBF}"/>
                      </a:ext>
                    </a:extLst>
                  </p14:cNvPr>
                  <p14:cNvContentPartPr/>
                  <p14:nvPr/>
                </p14:nvContentPartPr>
                <p14:xfrm>
                  <a:off x="2343880" y="4930480"/>
                  <a:ext cx="21240" cy="2689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5587FBED-EE83-CD43-A44E-C83072B74EB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35240" y="4921840"/>
                    <a:ext cx="38880" cy="28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B3590FB0-749F-1040-A6AF-07F5807F777F}"/>
                      </a:ext>
                    </a:extLst>
                  </p14:cNvPr>
                  <p14:cNvContentPartPr/>
                  <p14:nvPr/>
                </p14:nvContentPartPr>
                <p14:xfrm>
                  <a:off x="2383120" y="4919320"/>
                  <a:ext cx="1607400" cy="342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B3590FB0-749F-1040-A6AF-07F5807F777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374480" y="4910320"/>
                    <a:ext cx="1625040" cy="51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23A9BD-FC06-6945-B5F6-A9A308DF6094}"/>
                    </a:ext>
                  </a:extLst>
                </p14:cNvPr>
                <p14:cNvContentPartPr/>
                <p14:nvPr/>
              </p14:nvContentPartPr>
              <p14:xfrm>
                <a:off x="2157400" y="4809880"/>
                <a:ext cx="1979280" cy="410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23A9BD-FC06-6945-B5F6-A9A308DF609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48400" y="4800880"/>
                  <a:ext cx="1996920" cy="4284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3A40FD-B4DB-1B42-A317-A33799972A0F}"/>
                </a:ext>
              </a:extLst>
            </p:cNvPr>
            <p:cNvSpPr txBox="1"/>
            <p:nvPr/>
          </p:nvSpPr>
          <p:spPr>
            <a:xfrm>
              <a:off x="2793142" y="4880274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95% C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6D5DE5-AA12-EE4D-A15D-3B02CB54B9ED}"/>
                </a:ext>
              </a:extLst>
            </p:cNvPr>
            <p:cNvSpPr txBox="1"/>
            <p:nvPr/>
          </p:nvSpPr>
          <p:spPr>
            <a:xfrm>
              <a:off x="2831088" y="4539908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95% 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E5291F-5D6E-DF47-93A3-3272D4013CE7}"/>
                </a:ext>
              </a:extLst>
            </p:cNvPr>
            <p:cNvSpPr txBox="1"/>
            <p:nvPr/>
          </p:nvSpPr>
          <p:spPr>
            <a:xfrm>
              <a:off x="3667098" y="5341767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Z* </a:t>
              </a:r>
              <a:r>
                <a:rPr lang="en-US" dirty="0"/>
                <a:t>&lt;</a:t>
              </a:r>
              <a:r>
                <a:rPr lang="en-US" dirty="0">
                  <a:solidFill>
                    <a:srgbClr val="FF0000"/>
                  </a:solidFill>
                </a:rPr>
                <a:t> t*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BB4D161-DDB8-C54E-A84A-C8BA5688E36B}"/>
              </a:ext>
            </a:extLst>
          </p:cNvPr>
          <p:cNvSpPr txBox="1"/>
          <p:nvPr/>
        </p:nvSpPr>
        <p:spPr>
          <a:xfrm>
            <a:off x="2496457" y="6361805"/>
            <a:ext cx="25202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vassarstats.net</a:t>
            </a:r>
            <a:r>
              <a:rPr lang="en-US" sz="1000" dirty="0"/>
              <a:t>/textbook/ch9pt3.html</a:t>
            </a:r>
          </a:p>
        </p:txBody>
      </p:sp>
    </p:spTree>
    <p:extLst>
      <p:ext uri="{BB962C8B-B14F-4D97-AF65-F5344CB8AC3E}">
        <p14:creationId xmlns:p14="http://schemas.microsoft.com/office/powerpoint/2010/main" val="220147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AB3C-B9CF-2145-9427-A90C7B4F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36167"/>
            <a:ext cx="11360800" cy="763600"/>
          </a:xfrm>
        </p:spPr>
        <p:txBody>
          <a:bodyPr/>
          <a:lstStyle/>
          <a:p>
            <a:r>
              <a:rPr lang="en-US" dirty="0"/>
              <a:t>t-Distribution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BD1C31-7842-DC4C-9DA9-23F3C9657BA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840784"/>
                <a:ext cx="9325300" cy="4555200"/>
              </a:xfrm>
            </p:spPr>
            <p:txBody>
              <a:bodyPr/>
              <a:lstStyle/>
              <a:p>
                <a:pPr marL="152396" indent="0">
                  <a:lnSpc>
                    <a:spcPct val="100000"/>
                  </a:lnSpc>
                  <a:buNone/>
                </a:pPr>
                <a:r>
                  <a:rPr lang="en-US" sz="1600" dirty="0"/>
                  <a:t>We are just going to briefly mention some ideas about the t-Distribution.</a:t>
                </a:r>
              </a:p>
              <a:p>
                <a:pPr marL="152396" indent="0">
                  <a:lnSpc>
                    <a:spcPct val="100000"/>
                  </a:lnSpc>
                  <a:buNone/>
                </a:pPr>
                <a:endParaRPr lang="en-US" sz="1600" dirty="0"/>
              </a:p>
              <a:p>
                <a:pPr marL="152396" indent="0">
                  <a:lnSpc>
                    <a:spcPct val="100000"/>
                  </a:lnSpc>
                  <a:buNone/>
                </a:pPr>
                <a:r>
                  <a:rPr lang="en-US" sz="1600" u="sng" dirty="0"/>
                  <a:t>Shape and Parameters</a:t>
                </a:r>
              </a:p>
              <a:p>
                <a:pPr marL="152396" indent="0">
                  <a:lnSpc>
                    <a:spcPct val="100000"/>
                  </a:lnSpc>
                  <a:buNone/>
                </a:pPr>
                <a:endParaRPr lang="en-US" sz="1600" u="sng" dirty="0"/>
              </a:p>
              <a:p>
                <a:pPr>
                  <a:lnSpc>
                    <a:spcPct val="100000"/>
                  </a:lnSpc>
                </a:pPr>
                <a:r>
                  <a:rPr lang="en-US" sz="1600" dirty="0"/>
                  <a:t>Symmetric and unimodal distribution (slightly resembles a bell shape).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dirty="0"/>
                  <a:t>The t-distribution has heavier tails than the Z distribution!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600" dirty="0"/>
                  <a:t>This means there is more probability near edges and likewise less probability in the middle!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dirty="0"/>
                  <a:t>Indexed by the degrees of freedom, </a:t>
                </a:r>
                <a:r>
                  <a:rPr lang="en-US" sz="1600" i="1" dirty="0"/>
                  <a:t>df = n – 1 = sample size – 1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600" dirty="0"/>
                  <a:t>This tells us exactly </a:t>
                </a:r>
                <a:r>
                  <a:rPr lang="en-US" sz="1600" u="sng" dirty="0"/>
                  <a:t>which</a:t>
                </a:r>
                <a:r>
                  <a:rPr lang="en-US" sz="1600" dirty="0"/>
                  <a:t> t-distribution we are talking about!</a:t>
                </a:r>
              </a:p>
              <a:p>
                <a:pPr>
                  <a:lnSpc>
                    <a:spcPct val="100000"/>
                  </a:lnSpc>
                </a:pPr>
                <a:endParaRPr lang="en-US" sz="1600" dirty="0"/>
              </a:p>
              <a:p>
                <a:pPr marL="152396" indent="0">
                  <a:lnSpc>
                    <a:spcPct val="100000"/>
                  </a:lnSpc>
                  <a:buNone/>
                </a:pPr>
                <a:r>
                  <a:rPr lang="en-US" sz="1600" u="sng" dirty="0"/>
                  <a:t>Why do we need to use t??</a:t>
                </a:r>
              </a:p>
              <a:p>
                <a:pPr marL="152396" indent="0">
                  <a:lnSpc>
                    <a:spcPct val="100000"/>
                  </a:lnSpc>
                  <a:buNone/>
                </a:pPr>
                <a:endParaRPr lang="en-US" sz="1600" dirty="0"/>
              </a:p>
              <a:p>
                <a:pPr>
                  <a:lnSpc>
                    <a:spcPct val="100000"/>
                  </a:lnSpc>
                </a:pPr>
                <a:r>
                  <a:rPr lang="en-US" sz="1600" dirty="0"/>
                  <a:t>Recall, as the sample size </a:t>
                </a:r>
                <a:r>
                  <a:rPr lang="en-US" sz="1600" i="1" u="sng" dirty="0"/>
                  <a:t>n</a:t>
                </a:r>
                <a:r>
                  <a:rPr lang="en-US" sz="1600" u="sng" dirty="0"/>
                  <a:t> increases</a:t>
                </a:r>
                <a:r>
                  <a:rPr lang="en-US" sz="1600" dirty="0"/>
                  <a:t>, the sampling distribution </a:t>
                </a:r>
              </a:p>
              <a:p>
                <a:pPr marL="152396" indent="0">
                  <a:lnSpc>
                    <a:spcPct val="100000"/>
                  </a:lnSpc>
                  <a:buNone/>
                </a:pPr>
                <a:r>
                  <a:rPr lang="en-US" sz="1600" dirty="0"/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1600" dirty="0"/>
              </a:p>
              <a:p>
                <a:pPr marL="152396" indent="0">
                  <a:lnSpc>
                    <a:spcPct val="100000"/>
                  </a:lnSpc>
                  <a:buNone/>
                </a:pPr>
                <a:endParaRPr lang="en-US" sz="1600" dirty="0"/>
              </a:p>
              <a:p>
                <a:pPr>
                  <a:lnSpc>
                    <a:spcPct val="100000"/>
                  </a:lnSpc>
                </a:pPr>
                <a:r>
                  <a:rPr lang="en-US" sz="1600" dirty="0"/>
                  <a:t>Well now, because we have to substitute </a:t>
                </a:r>
                <a:r>
                  <a:rPr lang="en-US" sz="1600" i="1" dirty="0"/>
                  <a:t>s </a:t>
                </a: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1600" i="1" dirty="0"/>
                  <a:t>, </a:t>
                </a:r>
                <a:r>
                  <a:rPr lang="en-US" sz="1600" dirty="0"/>
                  <a:t>this becomes</a:t>
                </a:r>
                <a:endParaRPr lang="en-US" sz="1600" i="1" dirty="0"/>
              </a:p>
              <a:p>
                <a:pPr marL="152396" indent="0">
                  <a:lnSpc>
                    <a:spcPct val="100000"/>
                  </a:lnSpc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152396" indent="0">
                  <a:lnSpc>
                    <a:spcPct val="100000"/>
                  </a:lnSpc>
                  <a:buNone/>
                </a:pPr>
                <a:r>
                  <a:rPr lang="en-US" sz="1600" u="sng" dirty="0"/>
                  <a:t>Interesting Tidbit</a:t>
                </a:r>
              </a:p>
              <a:p>
                <a:pPr marL="152396" indent="0">
                  <a:lnSpc>
                    <a:spcPct val="100000"/>
                  </a:lnSpc>
                  <a:buNone/>
                </a:pPr>
                <a:endParaRPr lang="en-US" sz="1600" u="sng" dirty="0"/>
              </a:p>
              <a:p>
                <a:pPr>
                  <a:lnSpc>
                    <a:spcPct val="100000"/>
                  </a:lnSpc>
                </a:pPr>
                <a:r>
                  <a:rPr lang="en-US" sz="1600" dirty="0"/>
                  <a:t>As the df goes towards infinity, t becomes Z!</a:t>
                </a:r>
              </a:p>
              <a:p>
                <a:pPr marL="152396" indent="0">
                  <a:lnSpc>
                    <a:spcPct val="100000"/>
                  </a:lnSpc>
                  <a:buNone/>
                </a:pPr>
                <a:endParaRPr lang="en-US" sz="1600" dirty="0"/>
              </a:p>
              <a:p>
                <a:pPr marL="152396" indent="0">
                  <a:lnSpc>
                    <a:spcPct val="100000"/>
                  </a:lnSpc>
                  <a:buNone/>
                </a:pPr>
                <a:endParaRPr lang="en-US" sz="1600" u="sng" dirty="0"/>
              </a:p>
              <a:p>
                <a:pPr marL="152396" indent="0">
                  <a:lnSpc>
                    <a:spcPct val="100000"/>
                  </a:lnSpc>
                  <a:buNone/>
                </a:pPr>
                <a:endParaRPr lang="en-US" sz="1600" dirty="0"/>
              </a:p>
              <a:p>
                <a:pPr>
                  <a:lnSpc>
                    <a:spcPct val="100000"/>
                  </a:lnSpc>
                </a:pPr>
                <a:endParaRPr lang="en-US" sz="1600" dirty="0"/>
              </a:p>
              <a:p>
                <a:pPr>
                  <a:lnSpc>
                    <a:spcPct val="100000"/>
                  </a:lnSpc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BD1C31-7842-DC4C-9DA9-23F3C9657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840784"/>
                <a:ext cx="9325300" cy="4555200"/>
              </a:xfrm>
              <a:blipFill>
                <a:blip r:embed="rId2"/>
                <a:stretch>
                  <a:fillRect b="-25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8E4C76B-F982-A04F-BDFB-42D01B284262}"/>
              </a:ext>
            </a:extLst>
          </p:cNvPr>
          <p:cNvGrpSpPr/>
          <p:nvPr/>
        </p:nvGrpSpPr>
        <p:grpSpPr>
          <a:xfrm>
            <a:off x="9176893" y="640547"/>
            <a:ext cx="2850008" cy="2311854"/>
            <a:chOff x="7629201" y="206317"/>
            <a:chExt cx="3468479" cy="284276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A199A80-7B22-3C45-9931-9C4D2B6B43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7" t="5741" r="6614" b="16483"/>
            <a:stretch/>
          </p:blipFill>
          <p:spPr bwMode="auto">
            <a:xfrm>
              <a:off x="7629201" y="645217"/>
              <a:ext cx="3468479" cy="2403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71854E-FCD6-E74E-9F46-2CB55175FA91}"/>
                </a:ext>
              </a:extLst>
            </p:cNvPr>
            <p:cNvSpPr txBox="1"/>
            <p:nvPr/>
          </p:nvSpPr>
          <p:spPr>
            <a:xfrm>
              <a:off x="8499261" y="206317"/>
              <a:ext cx="17283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https://</a:t>
              </a:r>
              <a:r>
                <a:rPr lang="en-US" sz="1000" dirty="0" err="1"/>
                <a:t>www.geo.fu-berlin.de</a:t>
              </a:r>
              <a:endParaRPr lang="en-US" sz="1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5ED1D06-ED29-E740-AA71-3CAEC3211CBF}"/>
              </a:ext>
            </a:extLst>
          </p:cNvPr>
          <p:cNvGrpSpPr/>
          <p:nvPr/>
        </p:nvGrpSpPr>
        <p:grpSpPr>
          <a:xfrm>
            <a:off x="7629199" y="4008152"/>
            <a:ext cx="3468479" cy="2092449"/>
            <a:chOff x="7629201" y="4120334"/>
            <a:chExt cx="3468479" cy="209244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26A316B-FA03-CA4D-8510-F61BD046E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9201" y="4120334"/>
              <a:ext cx="3468479" cy="1977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58D1F8-CCAB-CC44-8E86-64E3DF8B78E4}"/>
                </a:ext>
              </a:extLst>
            </p:cNvPr>
            <p:cNvSpPr txBox="1"/>
            <p:nvPr/>
          </p:nvSpPr>
          <p:spPr>
            <a:xfrm>
              <a:off x="8293100" y="5981951"/>
              <a:ext cx="25474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https://</a:t>
              </a:r>
              <a:r>
                <a:rPr lang="en-US" sz="900" dirty="0" err="1"/>
                <a:t>financetrain.com</a:t>
              </a:r>
              <a:r>
                <a:rPr lang="en-US" sz="900" dirty="0"/>
                <a:t>/students-t-distribution-2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7B41742-5CCC-1746-A639-CF2D8DDB3D56}"/>
              </a:ext>
            </a:extLst>
          </p:cNvPr>
          <p:cNvSpPr txBox="1"/>
          <p:nvPr/>
        </p:nvSpPr>
        <p:spPr>
          <a:xfrm>
            <a:off x="8616889" y="6282351"/>
            <a:ext cx="14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Doper applet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0352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F2DD-6802-7841-9E6B-F99668E4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-201413"/>
            <a:ext cx="10515600" cy="1325563"/>
          </a:xfrm>
        </p:spPr>
        <p:txBody>
          <a:bodyPr/>
          <a:lstStyle/>
          <a:p>
            <a:r>
              <a:rPr lang="en-US" dirty="0"/>
              <a:t>New Critical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AFC04-6DAC-704B-93F6-CA7FA6624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68" y="842013"/>
                <a:ext cx="10515600" cy="51739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u="sng" dirty="0"/>
                  <a:t>Critical Value – t Star</a:t>
                </a:r>
              </a:p>
              <a:p>
                <a:r>
                  <a:rPr lang="en-US" sz="1800" dirty="0"/>
                  <a:t>Same exact logic as with Z* and Confidence, just a new distribution! Now t*</a:t>
                </a:r>
              </a:p>
              <a:p>
                <a:r>
                  <a:rPr lang="en-US" sz="1800" dirty="0"/>
                  <a:t>The t-scores that mark the middle %C of the t-distribution with n-1 degrees of freedom!</a:t>
                </a:r>
              </a:p>
              <a:p>
                <a:r>
                  <a:rPr lang="en-US" sz="1800" dirty="0"/>
                  <a:t>Values are symmetric, so can just find one!</a:t>
                </a:r>
              </a:p>
              <a:p>
                <a:pPr marL="0" indent="0">
                  <a:buNone/>
                </a:pPr>
                <a:r>
                  <a:rPr lang="en-US" sz="1800" b="1" i="1" dirty="0">
                    <a:solidFill>
                      <a:srgbClr val="7030A0"/>
                    </a:solidFill>
                  </a:rPr>
                  <a:t>	t* = </a:t>
                </a:r>
                <a:r>
                  <a:rPr lang="en-US" sz="1800" b="1" i="1" dirty="0" err="1">
                    <a:solidFill>
                      <a:srgbClr val="7030A0"/>
                    </a:solidFill>
                  </a:rPr>
                  <a:t>invT</a:t>
                </a:r>
                <a:r>
                  <a:rPr lang="en-US" sz="1800" b="1" i="1" dirty="0">
                    <a:solidFill>
                      <a:srgbClr val="7030A0"/>
                    </a:solidFill>
                  </a:rPr>
                  <a:t>(area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𝒅𝒇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1" i="1" dirty="0">
                    <a:solidFill>
                      <a:srgbClr val="7030A0"/>
                    </a:solidFill>
                  </a:rPr>
                  <a:t>)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AFC04-6DAC-704B-93F6-CA7FA6624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68" y="842013"/>
                <a:ext cx="10515600" cy="5173973"/>
              </a:xfrm>
              <a:blipFill>
                <a:blip r:embed="rId2"/>
                <a:stretch>
                  <a:fillRect l="-48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687071-39D4-7742-B747-788E903D720A}"/>
              </a:ext>
            </a:extLst>
          </p:cNvPr>
          <p:cNvSpPr txBox="1"/>
          <p:nvPr/>
        </p:nvSpPr>
        <p:spPr>
          <a:xfrm>
            <a:off x="864704" y="6296498"/>
            <a:ext cx="3137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www.youtube.com</a:t>
            </a:r>
            <a:r>
              <a:rPr lang="en-US" sz="1100" dirty="0"/>
              <a:t>/</a:t>
            </a:r>
            <a:r>
              <a:rPr lang="en-US" sz="1100" dirty="0" err="1"/>
              <a:t>watch?v</a:t>
            </a:r>
            <a:r>
              <a:rPr lang="en-US" sz="1100" dirty="0"/>
              <a:t>=QoV_TL0IDGA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AFA709-9E2F-0646-ACAE-961B21E34357}"/>
              </a:ext>
            </a:extLst>
          </p:cNvPr>
          <p:cNvGrpSpPr/>
          <p:nvPr/>
        </p:nvGrpSpPr>
        <p:grpSpPr>
          <a:xfrm>
            <a:off x="1171943" y="3747489"/>
            <a:ext cx="3066337" cy="2147802"/>
            <a:chOff x="1242910" y="3577783"/>
            <a:chExt cx="3066337" cy="214780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4C1B596-D72F-9040-810A-6481AA16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0199" y="3840316"/>
              <a:ext cx="2329825" cy="146918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403893-2C51-2746-82D8-D27786EC0039}"/>
                </a:ext>
              </a:extLst>
            </p:cNvPr>
            <p:cNvSpPr txBox="1"/>
            <p:nvPr/>
          </p:nvSpPr>
          <p:spPr>
            <a:xfrm>
              <a:off x="1682133" y="5417808"/>
              <a:ext cx="2366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t-distribution (</a:t>
              </a:r>
              <a:r>
                <a:rPr lang="en-US" sz="1400" i="1" dirty="0"/>
                <a:t>for different df</a:t>
              </a:r>
              <a:r>
                <a:rPr lang="en-US" sz="1400" dirty="0"/>
                <a:t>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9E4D07-A8D8-A440-9087-113B8954742B}"/>
                </a:ext>
              </a:extLst>
            </p:cNvPr>
            <p:cNvSpPr txBox="1"/>
            <p:nvPr/>
          </p:nvSpPr>
          <p:spPr>
            <a:xfrm>
              <a:off x="2309393" y="3577783"/>
              <a:ext cx="7914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Area = 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E7B829-D28E-7C45-A019-A14FA9016C98}"/>
                    </a:ext>
                  </a:extLst>
                </p:cNvPr>
                <p:cNvSpPr txBox="1"/>
                <p:nvPr/>
              </p:nvSpPr>
              <p:spPr>
                <a:xfrm>
                  <a:off x="3430801" y="4740006"/>
                  <a:ext cx="878446" cy="3546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FF0000"/>
                      </a:solidFill>
                    </a:rPr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E7B829-D28E-7C45-A019-A14FA9016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801" y="4740006"/>
                  <a:ext cx="878446" cy="3546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D8FA01-0D39-374E-AF28-6C869B84BB28}"/>
                    </a:ext>
                  </a:extLst>
                </p:cNvPr>
                <p:cNvSpPr txBox="1"/>
                <p:nvPr/>
              </p:nvSpPr>
              <p:spPr>
                <a:xfrm>
                  <a:off x="1242910" y="4740006"/>
                  <a:ext cx="878446" cy="3546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FF0000"/>
                      </a:solidFill>
                    </a:rPr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D8FA01-0D39-374E-AF28-6C869B84B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910" y="4740006"/>
                  <a:ext cx="878446" cy="3546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B7B81F8-CEA9-FB4E-9C97-05797F224AAB}"/>
              </a:ext>
            </a:extLst>
          </p:cNvPr>
          <p:cNvSpPr txBox="1"/>
          <p:nvPr/>
        </p:nvSpPr>
        <p:spPr>
          <a:xfrm>
            <a:off x="4568252" y="2123020"/>
            <a:ext cx="7463962" cy="43690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Mini LCQ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Find the Critical Values for the following Confidence Levels with </a:t>
            </a:r>
            <a:r>
              <a:rPr lang="en-US" i="1" dirty="0">
                <a:solidFill>
                  <a:schemeClr val="tx1"/>
                </a:solidFill>
              </a:rPr>
              <a:t>n = 33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90% Confident -&gt; </a:t>
            </a:r>
            <a:r>
              <a:rPr lang="en-US" i="1" dirty="0">
                <a:solidFill>
                  <a:schemeClr val="tx1"/>
                </a:solidFill>
              </a:rPr>
              <a:t>t* = ??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95% Confident -&gt; </a:t>
            </a:r>
            <a:r>
              <a:rPr lang="en-US" i="1" dirty="0">
                <a:solidFill>
                  <a:schemeClr val="tx1"/>
                </a:solidFill>
              </a:rPr>
              <a:t>t* = ??</a:t>
            </a:r>
          </a:p>
          <a:p>
            <a:r>
              <a:rPr lang="en-US" dirty="0">
                <a:solidFill>
                  <a:schemeClr val="tx1"/>
                </a:solidFill>
              </a:rPr>
              <a:t>Find the Critical Values for the following Confidence Levels with </a:t>
            </a:r>
            <a:r>
              <a:rPr lang="en-US" i="1" dirty="0">
                <a:solidFill>
                  <a:schemeClr val="tx1"/>
                </a:solidFill>
              </a:rPr>
              <a:t>n = 20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90% Confident -&gt; </a:t>
            </a:r>
            <a:r>
              <a:rPr lang="en-US" i="1" dirty="0">
                <a:solidFill>
                  <a:schemeClr val="tx1"/>
                </a:solidFill>
              </a:rPr>
              <a:t>t* = ??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95% Confident -&gt;</a:t>
            </a:r>
            <a:r>
              <a:rPr lang="en-US" i="1" dirty="0">
                <a:solidFill>
                  <a:schemeClr val="tx1"/>
                </a:solidFill>
              </a:rPr>
              <a:t> t* =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??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pPr marL="342900" indent="-342900">
              <a:buAutoNum type="alphaLcParenR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Find the % Confidence based on the following Critical Value: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c) t* = 1.281, df = 40 -&gt; </a:t>
            </a:r>
            <a:r>
              <a:rPr lang="en-US" i="1" dirty="0">
                <a:solidFill>
                  <a:schemeClr val="tx1"/>
                </a:solidFill>
              </a:rPr>
              <a:t>C = ??</a:t>
            </a:r>
          </a:p>
        </p:txBody>
      </p:sp>
    </p:spTree>
    <p:extLst>
      <p:ext uri="{BB962C8B-B14F-4D97-AF65-F5344CB8AC3E}">
        <p14:creationId xmlns:p14="http://schemas.microsoft.com/office/powerpoint/2010/main" val="178899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F2DD-6802-7841-9E6B-F99668E4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-201413"/>
            <a:ext cx="10515600" cy="1325563"/>
          </a:xfrm>
        </p:spPr>
        <p:txBody>
          <a:bodyPr/>
          <a:lstStyle/>
          <a:p>
            <a:r>
              <a:rPr lang="en-US" dirty="0"/>
              <a:t>New Critical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AFC04-6DAC-704B-93F6-CA7FA6624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68" y="842013"/>
                <a:ext cx="10515600" cy="51739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u="sng" dirty="0"/>
                  <a:t>Critical Value – t Star</a:t>
                </a:r>
              </a:p>
              <a:p>
                <a:r>
                  <a:rPr lang="en-US" sz="1800" dirty="0"/>
                  <a:t>Same exact logic as with Z* and Confidence, just a new distribution! Now t*</a:t>
                </a:r>
              </a:p>
              <a:p>
                <a:r>
                  <a:rPr lang="en-US" sz="1800" dirty="0"/>
                  <a:t>The t-scores that mark the middle %C of the t-distribution with n-1 degrees of freedom!</a:t>
                </a:r>
              </a:p>
              <a:p>
                <a:r>
                  <a:rPr lang="en-US" sz="1800" dirty="0"/>
                  <a:t>Values are symmetric, so can just find one!</a:t>
                </a:r>
              </a:p>
              <a:p>
                <a:pPr marL="0" indent="0">
                  <a:buNone/>
                </a:pPr>
                <a:r>
                  <a:rPr lang="en-US" sz="1800" b="1" i="1" dirty="0">
                    <a:solidFill>
                      <a:srgbClr val="7030A0"/>
                    </a:solidFill>
                  </a:rPr>
                  <a:t>	t* = </a:t>
                </a:r>
                <a:r>
                  <a:rPr lang="en-US" sz="1800" b="1" i="1" dirty="0" err="1">
                    <a:solidFill>
                      <a:srgbClr val="7030A0"/>
                    </a:solidFill>
                  </a:rPr>
                  <a:t>invT</a:t>
                </a:r>
                <a:r>
                  <a:rPr lang="en-US" sz="1800" b="1" i="1" dirty="0">
                    <a:solidFill>
                      <a:srgbClr val="7030A0"/>
                    </a:solidFill>
                  </a:rPr>
                  <a:t>(area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𝒅𝒇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1" i="1" dirty="0">
                    <a:solidFill>
                      <a:srgbClr val="7030A0"/>
                    </a:solidFill>
                  </a:rPr>
                  <a:t>)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AFC04-6DAC-704B-93F6-CA7FA6624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68" y="842013"/>
                <a:ext cx="10515600" cy="5173973"/>
              </a:xfrm>
              <a:blipFill>
                <a:blip r:embed="rId2"/>
                <a:stretch>
                  <a:fillRect l="-48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687071-39D4-7742-B747-788E903D720A}"/>
              </a:ext>
            </a:extLst>
          </p:cNvPr>
          <p:cNvSpPr txBox="1"/>
          <p:nvPr/>
        </p:nvSpPr>
        <p:spPr>
          <a:xfrm>
            <a:off x="864704" y="6296498"/>
            <a:ext cx="3137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www.youtube.com</a:t>
            </a:r>
            <a:r>
              <a:rPr lang="en-US" sz="1100" dirty="0"/>
              <a:t>/</a:t>
            </a:r>
            <a:r>
              <a:rPr lang="en-US" sz="1100" dirty="0" err="1"/>
              <a:t>watch?v</a:t>
            </a:r>
            <a:r>
              <a:rPr lang="en-US" sz="1100" dirty="0"/>
              <a:t>=QoV_TL0IDGA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AFA709-9E2F-0646-ACAE-961B21E34357}"/>
              </a:ext>
            </a:extLst>
          </p:cNvPr>
          <p:cNvGrpSpPr/>
          <p:nvPr/>
        </p:nvGrpSpPr>
        <p:grpSpPr>
          <a:xfrm>
            <a:off x="1171943" y="3747489"/>
            <a:ext cx="3066337" cy="2147802"/>
            <a:chOff x="1242910" y="3577783"/>
            <a:chExt cx="3066337" cy="214780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4C1B596-D72F-9040-810A-6481AA16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0199" y="3840316"/>
              <a:ext cx="2329825" cy="146918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403893-2C51-2746-82D8-D27786EC0039}"/>
                </a:ext>
              </a:extLst>
            </p:cNvPr>
            <p:cNvSpPr txBox="1"/>
            <p:nvPr/>
          </p:nvSpPr>
          <p:spPr>
            <a:xfrm>
              <a:off x="1682133" y="5417808"/>
              <a:ext cx="2366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t-distribution (</a:t>
              </a:r>
              <a:r>
                <a:rPr lang="en-US" sz="1400" i="1" dirty="0"/>
                <a:t>for different df</a:t>
              </a:r>
              <a:r>
                <a:rPr lang="en-US" sz="1400" dirty="0"/>
                <a:t>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9E4D07-A8D8-A440-9087-113B8954742B}"/>
                </a:ext>
              </a:extLst>
            </p:cNvPr>
            <p:cNvSpPr txBox="1"/>
            <p:nvPr/>
          </p:nvSpPr>
          <p:spPr>
            <a:xfrm>
              <a:off x="2309393" y="3577783"/>
              <a:ext cx="7914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Area = 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E7B829-D28E-7C45-A019-A14FA9016C98}"/>
                    </a:ext>
                  </a:extLst>
                </p:cNvPr>
                <p:cNvSpPr txBox="1"/>
                <p:nvPr/>
              </p:nvSpPr>
              <p:spPr>
                <a:xfrm>
                  <a:off x="3430801" y="4740006"/>
                  <a:ext cx="878446" cy="3546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FF0000"/>
                      </a:solidFill>
                    </a:rPr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E7B829-D28E-7C45-A019-A14FA9016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801" y="4740006"/>
                  <a:ext cx="878446" cy="3546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D8FA01-0D39-374E-AF28-6C869B84BB28}"/>
                    </a:ext>
                  </a:extLst>
                </p:cNvPr>
                <p:cNvSpPr txBox="1"/>
                <p:nvPr/>
              </p:nvSpPr>
              <p:spPr>
                <a:xfrm>
                  <a:off x="1242910" y="4740006"/>
                  <a:ext cx="878446" cy="3546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FF0000"/>
                      </a:solidFill>
                    </a:rPr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D8FA01-0D39-374E-AF28-6C869B84B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910" y="4740006"/>
                  <a:ext cx="878446" cy="3546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7820B98-C1CE-0A4D-8916-EC3A3A809739}"/>
              </a:ext>
            </a:extLst>
          </p:cNvPr>
          <p:cNvGrpSpPr/>
          <p:nvPr/>
        </p:nvGrpSpPr>
        <p:grpSpPr>
          <a:xfrm>
            <a:off x="4747034" y="1875417"/>
            <a:ext cx="7463962" cy="4959303"/>
            <a:chOff x="5201381" y="1990993"/>
            <a:chExt cx="7463962" cy="49593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B7B81F8-CEA9-FB4E-9C97-05797F224AAB}"/>
                    </a:ext>
                  </a:extLst>
                </p:cNvPr>
                <p:cNvSpPr txBox="1"/>
                <p:nvPr/>
              </p:nvSpPr>
              <p:spPr>
                <a:xfrm>
                  <a:off x="5201381" y="2304216"/>
                  <a:ext cx="7463962" cy="4646080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u="sng" dirty="0"/>
                    <a:t>Mini LCQ</a:t>
                  </a:r>
                </a:p>
                <a:p>
                  <a:endParaRPr lang="en-US" u="sng" dirty="0"/>
                </a:p>
                <a:p>
                  <a:r>
                    <a:rPr lang="en-US" dirty="0"/>
                    <a:t>Find the Critical Values for the following Confidence Levels with </a:t>
                  </a:r>
                  <a:r>
                    <a:rPr lang="en-US" i="1" dirty="0"/>
                    <a:t>n = 33</a:t>
                  </a:r>
                  <a:r>
                    <a:rPr lang="en-US" dirty="0"/>
                    <a:t>:</a:t>
                  </a:r>
                </a:p>
                <a:p>
                  <a:endParaRPr lang="en-US" dirty="0"/>
                </a:p>
                <a:p>
                  <a:pPr marL="342900" indent="-342900">
                    <a:buAutoNum type="alphaLcParenR"/>
                  </a:pPr>
                  <a:r>
                    <a:rPr lang="en-US" dirty="0"/>
                    <a:t>90% Confident -&gt; </a:t>
                  </a:r>
                  <a:r>
                    <a:rPr lang="en-US" i="1" dirty="0">
                      <a:solidFill>
                        <a:srgbClr val="FF0000"/>
                      </a:solidFill>
                    </a:rPr>
                    <a:t>t* = </a:t>
                  </a:r>
                  <a:r>
                    <a:rPr lang="en-US" i="1" dirty="0" err="1">
                      <a:solidFill>
                        <a:srgbClr val="FF0000"/>
                      </a:solidFill>
                    </a:rPr>
                    <a:t>invT</a:t>
                  </a:r>
                  <a:r>
                    <a:rPr lang="en-US" i="1" dirty="0">
                      <a:solidFill>
                        <a:srgbClr val="FF0000"/>
                      </a:solidFill>
                    </a:rPr>
                    <a:t>(area = 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i="1" dirty="0">
                      <a:solidFill>
                        <a:srgbClr val="FF0000"/>
                      </a:solidFill>
                    </a:rPr>
                    <a:t>, df = 33 – 1) = -1.6938</a:t>
                  </a:r>
                </a:p>
                <a:p>
                  <a:pPr marL="342900" indent="-342900">
                    <a:buAutoNum type="alphaLcParenR"/>
                  </a:pPr>
                  <a:r>
                    <a:rPr lang="en-US" dirty="0"/>
                    <a:t>95% Confident -&gt; </a:t>
                  </a:r>
                  <a:r>
                    <a:rPr lang="en-US" i="1" dirty="0">
                      <a:solidFill>
                        <a:srgbClr val="FF0000"/>
                      </a:solidFill>
                    </a:rPr>
                    <a:t>t* = </a:t>
                  </a:r>
                  <a:r>
                    <a:rPr lang="en-US" i="1" dirty="0" err="1">
                      <a:solidFill>
                        <a:srgbClr val="FF0000"/>
                      </a:solidFill>
                    </a:rPr>
                    <a:t>invT</a:t>
                  </a:r>
                  <a:r>
                    <a:rPr lang="en-US" i="1" dirty="0">
                      <a:solidFill>
                        <a:srgbClr val="FF0000"/>
                      </a:solidFill>
                    </a:rPr>
                    <a:t>(area = (0.025, df = 32) = -1.6938</a:t>
                  </a:r>
                </a:p>
                <a:p>
                  <a:pPr marL="342900" indent="-342900">
                    <a:buAutoNum type="alphaLcParenR"/>
                  </a:pPr>
                  <a:endParaRPr lang="en-US" i="1" dirty="0">
                    <a:solidFill>
                      <a:srgbClr val="FF0000"/>
                    </a:solidFill>
                  </a:endParaRPr>
                </a:p>
                <a:p>
                  <a:r>
                    <a:rPr lang="en-US" dirty="0"/>
                    <a:t>Find the Critical Values for the following Confidence Levels with </a:t>
                  </a:r>
                  <a:r>
                    <a:rPr lang="en-US" i="1" dirty="0"/>
                    <a:t>n = 20</a:t>
                  </a:r>
                  <a:r>
                    <a:rPr lang="en-US" dirty="0"/>
                    <a:t>:</a:t>
                  </a:r>
                </a:p>
                <a:p>
                  <a:endParaRPr lang="en-US" dirty="0"/>
                </a:p>
                <a:p>
                  <a:pPr marL="342900" indent="-342900">
                    <a:buAutoNum type="alphaLcParenR"/>
                  </a:pPr>
                  <a:r>
                    <a:rPr lang="en-US" dirty="0"/>
                    <a:t>90% Confident -&gt; </a:t>
                  </a:r>
                  <a:r>
                    <a:rPr lang="en-US" i="1" dirty="0">
                      <a:solidFill>
                        <a:srgbClr val="FF0000"/>
                      </a:solidFill>
                    </a:rPr>
                    <a:t>t* = </a:t>
                  </a:r>
                  <a:r>
                    <a:rPr lang="en-US" i="1" dirty="0" err="1">
                      <a:solidFill>
                        <a:srgbClr val="FF0000"/>
                      </a:solidFill>
                    </a:rPr>
                    <a:t>invT</a:t>
                  </a:r>
                  <a:r>
                    <a:rPr lang="en-US" i="1" dirty="0">
                      <a:solidFill>
                        <a:srgbClr val="FF0000"/>
                      </a:solidFill>
                    </a:rPr>
                    <a:t>(area = 0.05 + 0.90, df = 19) = 1.729</a:t>
                  </a:r>
                </a:p>
                <a:p>
                  <a:pPr marL="342900" indent="-342900">
                    <a:buAutoNum type="alphaLcParenR"/>
                  </a:pPr>
                  <a:r>
                    <a:rPr lang="en-US" dirty="0"/>
                    <a:t>95% Confident -&gt;</a:t>
                  </a:r>
                  <a:r>
                    <a:rPr lang="en-US" i="1" dirty="0">
                      <a:solidFill>
                        <a:srgbClr val="FF0000"/>
                      </a:solidFill>
                    </a:rPr>
                    <a:t> t* =</a:t>
                  </a:r>
                  <a:r>
                    <a:rPr lang="en-US" dirty="0"/>
                    <a:t> </a:t>
                  </a:r>
                  <a:r>
                    <a:rPr lang="en-US" i="1" dirty="0" err="1">
                      <a:solidFill>
                        <a:srgbClr val="FF0000"/>
                      </a:solidFill>
                    </a:rPr>
                    <a:t>invT</a:t>
                  </a:r>
                  <a:r>
                    <a:rPr lang="en-US" i="1" dirty="0">
                      <a:solidFill>
                        <a:srgbClr val="FF0000"/>
                      </a:solidFill>
                    </a:rPr>
                    <a:t>(area = 0.025 + 0.95, df = 19) =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2.093</a:t>
                  </a:r>
                  <a:endParaRPr lang="en-US" i="1" dirty="0">
                    <a:solidFill>
                      <a:srgbClr val="FF0000"/>
                    </a:solidFill>
                  </a:endParaRPr>
                </a:p>
                <a:p>
                  <a:endParaRPr lang="en-US" i="1" dirty="0">
                    <a:solidFill>
                      <a:srgbClr val="FF0000"/>
                    </a:solidFill>
                  </a:endParaRPr>
                </a:p>
                <a:p>
                  <a:pPr marL="342900" indent="-342900">
                    <a:buAutoNum type="alphaLcParenR"/>
                  </a:pPr>
                  <a:endParaRPr lang="en-US" dirty="0"/>
                </a:p>
                <a:p>
                  <a:r>
                    <a:rPr lang="en-US" dirty="0"/>
                    <a:t>Find the % Confidence based on the following Critical Value: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c) t* = 1.281, df = 40 -&gt; </a:t>
                  </a:r>
                  <a:r>
                    <a:rPr lang="en-US" i="1" dirty="0">
                      <a:solidFill>
                        <a:srgbClr val="FF0000"/>
                      </a:solidFill>
                    </a:rPr>
                    <a:t>C = </a:t>
                  </a:r>
                  <a:r>
                    <a:rPr lang="en-US" i="1" dirty="0" err="1">
                      <a:solidFill>
                        <a:srgbClr val="FF0000"/>
                      </a:solidFill>
                    </a:rPr>
                    <a:t>cdf</a:t>
                  </a:r>
                  <a:r>
                    <a:rPr lang="en-US" i="1" dirty="0">
                      <a:solidFill>
                        <a:srgbClr val="FF0000"/>
                      </a:solidFill>
                    </a:rPr>
                    <a:t>(lower = -1.281, upper = 1.281, df = 40) = 0.79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B7B81F8-CEA9-FB4E-9C97-05797F224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381" y="2304216"/>
                  <a:ext cx="7463962" cy="4646080"/>
                </a:xfrm>
                <a:prstGeom prst="rect">
                  <a:avLst/>
                </a:prstGeom>
                <a:blipFill>
                  <a:blip r:embed="rId6"/>
                  <a:stretch>
                    <a:fillRect l="-679" t="-272" b="-1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E4FF98-4EA2-1B4E-99AF-BD056FF8ED86}"/>
                </a:ext>
              </a:extLst>
            </p:cNvPr>
            <p:cNvSpPr txBox="1"/>
            <p:nvPr/>
          </p:nvSpPr>
          <p:spPr>
            <a:xfrm>
              <a:off x="9033718" y="1990993"/>
              <a:ext cx="2832608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</a:rPr>
                <a:t>** Technically this expression gives you the negative t*, but when finding the MOE we want to use the positive value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1AB0FF-D1F6-9147-B73E-A7B0F8C3FB34}"/>
                </a:ext>
              </a:extLst>
            </p:cNvPr>
            <p:cNvSpPr txBox="1"/>
            <p:nvPr/>
          </p:nvSpPr>
          <p:spPr>
            <a:xfrm>
              <a:off x="9294158" y="5646578"/>
              <a:ext cx="2832608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</a:rPr>
                <a:t>** Could just find the positive t* as well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8C696F-3490-1D48-B718-FD274FE5D611}"/>
                </a:ext>
              </a:extLst>
            </p:cNvPr>
            <p:cNvSpPr txBox="1"/>
            <p:nvPr/>
          </p:nvSpPr>
          <p:spPr>
            <a:xfrm>
              <a:off x="5498450" y="5646577"/>
              <a:ext cx="2832608" cy="2769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</a:rPr>
                <a:t>Same CL! But different t* because of df!!!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47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386B-AB3F-5D47-9816-26C58326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LU 7, Days 1 and 2 - </a:t>
            </a:r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1A15-5D40-0045-B9B2-36913179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u="sng" dirty="0"/>
              <a:t>Learning Unit 7 – Confidence Intervals and Sample Size</a:t>
            </a:r>
          </a:p>
          <a:p>
            <a:pPr marL="0" indent="0">
              <a:buNone/>
            </a:pPr>
            <a:endParaRPr lang="en-US" sz="14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Means with Known Sigma (i.e. know population standard deviation)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 Estimate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Confidence Interval Estimate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Margin of Error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Interpreting CI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 Sample Size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Means with unknown Sigma (i.e. only know sample standard deviation or sample data)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 Estimate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Confidence Interval Estimate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Margin of Error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Interpreting CI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1934A-DE20-E14C-B3E5-F97990BBE45B}"/>
              </a:ext>
            </a:extLst>
          </p:cNvPr>
          <p:cNvSpPr txBox="1"/>
          <p:nvPr/>
        </p:nvSpPr>
        <p:spPr>
          <a:xfrm>
            <a:off x="4032738" y="19577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8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54B1-95B3-F24D-9DE8-E19AF8DC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0"/>
            <a:ext cx="10515600" cy="1325563"/>
          </a:xfrm>
        </p:spPr>
        <p:txBody>
          <a:bodyPr/>
          <a:lstStyle/>
          <a:p>
            <a:r>
              <a:rPr lang="en-US" dirty="0"/>
              <a:t>Using Calc!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9CC214-BAED-8943-A9A4-04D9A981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114425"/>
            <a:ext cx="10515600" cy="1082675"/>
          </a:xfrm>
          <a:ln>
            <a:solidFill>
              <a:srgbClr val="00B05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u="sng" dirty="0"/>
              <a:t>Setup</a:t>
            </a:r>
          </a:p>
          <a:p>
            <a:pPr marL="0" indent="0">
              <a:buNone/>
            </a:pPr>
            <a:r>
              <a:rPr lang="en-US" sz="2000" dirty="0"/>
              <a:t>Lets assume the population of SAT scores is normally distribution with unknown population standard deviation. </a:t>
            </a:r>
          </a:p>
          <a:p>
            <a:pPr marL="0" indent="0">
              <a:buNone/>
            </a:pPr>
            <a:r>
              <a:rPr lang="en-US" sz="2000" dirty="0"/>
              <a:t>From a random sample of 6 students, there was a sample mean score of 1190 and sample standard deviation of 205.91 points. </a:t>
            </a:r>
            <a:r>
              <a:rPr lang="en-US" sz="2000" b="1" dirty="0"/>
              <a:t>Calculate</a:t>
            </a:r>
            <a:r>
              <a:rPr lang="en-US" sz="2000" dirty="0"/>
              <a:t> and </a:t>
            </a:r>
            <a:r>
              <a:rPr lang="en-US" sz="2000" b="1" dirty="0"/>
              <a:t>interpret</a:t>
            </a:r>
            <a:r>
              <a:rPr lang="en-US" sz="2000" dirty="0"/>
              <a:t> the corresponding </a:t>
            </a:r>
            <a:r>
              <a:rPr lang="en-US" sz="2000" i="1" dirty="0"/>
              <a:t>95% confidence interval</a:t>
            </a:r>
            <a:r>
              <a:rPr lang="en-US" sz="20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1A6BD07-CD53-0941-A87D-88F244CF4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300" y="2439988"/>
                <a:ext cx="4813300" cy="3770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1800" b="1" u="sng" dirty="0"/>
                  <a:t>GOAL</a:t>
                </a:r>
                <a:r>
                  <a:rPr lang="en-US" sz="1800" dirty="0"/>
                  <a:t>: Find the Confidence Interval!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200" dirty="0"/>
                  <a:t>TInterval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000" dirty="0"/>
                  <a:t>Option 1) Input = Stats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/>
                  <a:t> = sample mean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000" dirty="0" err="1"/>
                  <a:t>Sx</a:t>
                </a:r>
                <a:r>
                  <a:rPr lang="en-US" sz="2000" dirty="0"/>
                  <a:t> = sample standard deviation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000" dirty="0"/>
                  <a:t>n = sample size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000" dirty="0"/>
                  <a:t>C-Level = Confidence level (as a decimal or whole number, both work)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endParaRPr lang="en-US" sz="20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000" dirty="0"/>
                  <a:t>Option 2) Input = Data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000" dirty="0"/>
                  <a:t>Enter raw data in L</a:t>
                </a:r>
                <a:r>
                  <a:rPr lang="en-US" sz="2000" baseline="-25000" dirty="0"/>
                  <a:t>1</a:t>
                </a:r>
                <a:endParaRPr lang="en-US" sz="2000" dirty="0"/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000" dirty="0"/>
                  <a:t>List = L</a:t>
                </a:r>
                <a:r>
                  <a:rPr lang="en-US" sz="2000" baseline="-25000" dirty="0"/>
                  <a:t>1</a:t>
                </a:r>
                <a:endParaRPr lang="en-US" sz="2000" dirty="0"/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000" dirty="0"/>
                  <a:t>Freq = 1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000" dirty="0"/>
                  <a:t>C-Level = Confidence level (as a decimal or whole number, both work)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endParaRPr lang="en-US" sz="16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1A6BD07-CD53-0941-A87D-88F244CF4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2439988"/>
                <a:ext cx="4813300" cy="3770312"/>
              </a:xfrm>
              <a:prstGeom prst="rect">
                <a:avLst/>
              </a:prstGeom>
              <a:blipFill>
                <a:blip r:embed="rId2"/>
                <a:stretch>
                  <a:fillRect l="-525" t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DF40A4-53BF-F746-8608-957A428692E8}"/>
              </a:ext>
            </a:extLst>
          </p:cNvPr>
          <p:cNvSpPr txBox="1"/>
          <p:nvPr/>
        </p:nvSpPr>
        <p:spPr>
          <a:xfrm>
            <a:off x="6673852" y="5769272"/>
            <a:ext cx="51943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Interpret results</a:t>
            </a:r>
            <a:r>
              <a:rPr lang="en-US" dirty="0"/>
              <a:t>:</a:t>
            </a:r>
          </a:p>
          <a:p>
            <a:r>
              <a:rPr lang="en-US" dirty="0"/>
              <a:t>??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B3C3B9-B714-9D4F-8605-5F1A54F3F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4579937"/>
            <a:ext cx="9144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53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54B1-95B3-F24D-9DE8-E19AF8DC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0"/>
            <a:ext cx="10515600" cy="1325563"/>
          </a:xfrm>
        </p:spPr>
        <p:txBody>
          <a:bodyPr/>
          <a:lstStyle/>
          <a:p>
            <a:r>
              <a:rPr lang="en-US" dirty="0"/>
              <a:t>Using Calc!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9CC214-BAED-8943-A9A4-04D9A981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114425"/>
            <a:ext cx="10515600" cy="1082675"/>
          </a:xfrm>
          <a:ln>
            <a:solidFill>
              <a:srgbClr val="00B05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u="sng" dirty="0"/>
              <a:t>Setup</a:t>
            </a:r>
          </a:p>
          <a:p>
            <a:pPr marL="0" indent="0">
              <a:buNone/>
            </a:pPr>
            <a:r>
              <a:rPr lang="en-US" sz="2000" dirty="0"/>
              <a:t>Lets assume the population of SAT scores is normally distribution with unknown population standard deviation. </a:t>
            </a:r>
          </a:p>
          <a:p>
            <a:pPr marL="0" indent="0">
              <a:buNone/>
            </a:pPr>
            <a:r>
              <a:rPr lang="en-US" sz="2000" dirty="0"/>
              <a:t>From a random sample of 6 students, there was a sample mean score of 1190 and sample standard deviation of 205.91 points. </a:t>
            </a:r>
            <a:r>
              <a:rPr lang="en-US" sz="2000" b="1" dirty="0"/>
              <a:t>Calculate</a:t>
            </a:r>
            <a:r>
              <a:rPr lang="en-US" sz="2000" dirty="0"/>
              <a:t> and </a:t>
            </a:r>
            <a:r>
              <a:rPr lang="en-US" sz="2000" b="1" dirty="0"/>
              <a:t>interpret</a:t>
            </a:r>
            <a:r>
              <a:rPr lang="en-US" sz="2000" dirty="0"/>
              <a:t> the corresponding </a:t>
            </a:r>
            <a:r>
              <a:rPr lang="en-US" sz="2000" i="1" dirty="0"/>
              <a:t>95% confidence interval</a:t>
            </a:r>
            <a:r>
              <a:rPr lang="en-US" sz="20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1A6BD07-CD53-0941-A87D-88F244CF4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300" y="2439988"/>
                <a:ext cx="4813300" cy="3770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1800" b="1" u="sng" dirty="0"/>
                  <a:t>GOAL</a:t>
                </a:r>
                <a:r>
                  <a:rPr lang="en-US" sz="1800" dirty="0"/>
                  <a:t>: Find the Confidence Interval!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200" dirty="0"/>
                  <a:t>TInterval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000" dirty="0"/>
                  <a:t>Option 1) Input = Stats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/>
                  <a:t> = sample mean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000" dirty="0" err="1"/>
                  <a:t>Sx</a:t>
                </a:r>
                <a:r>
                  <a:rPr lang="en-US" sz="2000" dirty="0"/>
                  <a:t> = sample standard deviation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000" dirty="0"/>
                  <a:t>n = sample size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000" dirty="0"/>
                  <a:t>C-Level = Confidence level (as a decimal or whole number, both work)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endParaRPr lang="en-US" sz="20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000" dirty="0"/>
                  <a:t>Option 2) Input = Data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000" dirty="0"/>
                  <a:t>Enter raw data in L</a:t>
                </a:r>
                <a:r>
                  <a:rPr lang="en-US" sz="2000" baseline="-25000" dirty="0"/>
                  <a:t>1</a:t>
                </a:r>
                <a:endParaRPr lang="en-US" sz="2000" dirty="0"/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000" dirty="0"/>
                  <a:t>List = L</a:t>
                </a:r>
                <a:r>
                  <a:rPr lang="en-US" sz="2000" baseline="-25000" dirty="0"/>
                  <a:t>1</a:t>
                </a:r>
                <a:endParaRPr lang="en-US" sz="2000" dirty="0"/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000" dirty="0"/>
                  <a:t>Freq = 1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000" dirty="0"/>
                  <a:t>C-Level = Confidence level (as a decimal or whole number, both work)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endParaRPr lang="en-US" sz="16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1A6BD07-CD53-0941-A87D-88F244CF4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2439988"/>
                <a:ext cx="4813300" cy="3770312"/>
              </a:xfrm>
              <a:prstGeom prst="rect">
                <a:avLst/>
              </a:prstGeom>
              <a:blipFill>
                <a:blip r:embed="rId2"/>
                <a:stretch>
                  <a:fillRect l="-525" t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DF40A4-53BF-F746-8608-957A428692E8}"/>
              </a:ext>
            </a:extLst>
          </p:cNvPr>
          <p:cNvSpPr txBox="1"/>
          <p:nvPr/>
        </p:nvSpPr>
        <p:spPr>
          <a:xfrm>
            <a:off x="6673852" y="5769272"/>
            <a:ext cx="51943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Interpret results</a:t>
            </a:r>
            <a:r>
              <a:rPr lang="en-US" dirty="0"/>
              <a:t>:</a:t>
            </a:r>
          </a:p>
          <a:p>
            <a:r>
              <a:rPr lang="en-US" i="1" dirty="0">
                <a:solidFill>
                  <a:srgbClr val="FF0000"/>
                </a:solidFill>
              </a:rPr>
              <a:t>We are 95% Confident that the true mean SAT scores for students is between 973.91 and 1406.1 points.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B3C3B9-B714-9D4F-8605-5F1A54F3F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4579937"/>
            <a:ext cx="914400" cy="20447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8992D44-7044-AC4F-B581-099B223ED1AC}"/>
              </a:ext>
            </a:extLst>
          </p:cNvPr>
          <p:cNvGrpSpPr/>
          <p:nvPr/>
        </p:nvGrpSpPr>
        <p:grpSpPr>
          <a:xfrm>
            <a:off x="3968750" y="2484437"/>
            <a:ext cx="3238500" cy="1168400"/>
            <a:chOff x="4533900" y="2586380"/>
            <a:chExt cx="3238500" cy="11684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443A73-19BA-6243-9137-9B68396CF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3000" y="2586380"/>
              <a:ext cx="1549400" cy="1168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149C660-61F5-8448-A313-41F148142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3900" y="2586380"/>
              <a:ext cx="1549400" cy="11684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111DF4-2E06-6A4A-80A5-AF9222E0FA26}"/>
              </a:ext>
            </a:extLst>
          </p:cNvPr>
          <p:cNvGrpSpPr/>
          <p:nvPr/>
        </p:nvGrpSpPr>
        <p:grpSpPr>
          <a:xfrm>
            <a:off x="6464300" y="4357687"/>
            <a:ext cx="4902200" cy="1168400"/>
            <a:chOff x="6299200" y="3847197"/>
            <a:chExt cx="4902200" cy="11684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D669F56-C5CB-EA46-BDF1-B6E5067E7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52000" y="3847197"/>
              <a:ext cx="1549400" cy="1168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A2252E-84B8-B34F-8227-8640C3F02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75600" y="3847197"/>
              <a:ext cx="1549400" cy="1168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3C26514-5323-9A43-8FCE-14966867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99200" y="3847197"/>
              <a:ext cx="1549400" cy="1168400"/>
            </a:xfrm>
            <a:prstGeom prst="rect">
              <a:avLst/>
            </a:prstGeom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DD5A36-6B79-8846-B4B5-C42FD1F4E6C2}"/>
              </a:ext>
            </a:extLst>
          </p:cNvPr>
          <p:cNvCxnSpPr>
            <a:cxnSpLocks/>
          </p:cNvCxnSpPr>
          <p:nvPr/>
        </p:nvCxnSpPr>
        <p:spPr>
          <a:xfrm>
            <a:off x="6673852" y="2946112"/>
            <a:ext cx="3321048" cy="1257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45F60F-A606-F94F-A591-908DBDB4FF62}"/>
                  </a:ext>
                </a:extLst>
              </p:cNvPr>
              <p:cNvSpPr txBox="1"/>
              <p:nvPr/>
            </p:nvSpPr>
            <p:spPr>
              <a:xfrm>
                <a:off x="8809176" y="2946112"/>
                <a:ext cx="3300274" cy="58477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Same intervals! (maybe a little roundoff error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i="1" dirty="0"/>
                  <a:t> or s)</a:t>
                </a:r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45F60F-A606-F94F-A591-908DBDB4F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176" y="2946112"/>
                <a:ext cx="3300274" cy="584775"/>
              </a:xfrm>
              <a:prstGeom prst="rect">
                <a:avLst/>
              </a:prstGeom>
              <a:blipFill>
                <a:blip r:embed="rId9"/>
                <a:stretch>
                  <a:fillRect l="-766" t="-2083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91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1DA0-321F-1A49-81D1-A3266DBC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27" y="-270255"/>
            <a:ext cx="10515600" cy="1325563"/>
          </a:xfrm>
        </p:spPr>
        <p:txBody>
          <a:bodyPr/>
          <a:lstStyle/>
          <a:p>
            <a:r>
              <a:rPr lang="en-US" dirty="0"/>
              <a:t>LCQ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1B61-18D0-884E-814C-B8AB2D4E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32" y="760015"/>
            <a:ext cx="10515600" cy="5857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Setup</a:t>
            </a:r>
            <a:r>
              <a:rPr lang="en-US" sz="1800" dirty="0"/>
              <a:t>: We know that number credit hours students at CSCC is normally distributed. From a random sample of 20 students, there was a sample mean 8.5 credit hours and sample </a:t>
            </a:r>
            <a:r>
              <a:rPr lang="en-US" sz="1800" dirty="0" err="1"/>
              <a:t>sd</a:t>
            </a:r>
            <a:r>
              <a:rPr lang="en-US" sz="1800" dirty="0"/>
              <a:t> = 2 credit hours. </a:t>
            </a:r>
          </a:p>
          <a:p>
            <a:pPr marL="0" indent="0">
              <a:buNone/>
            </a:pPr>
            <a:r>
              <a:rPr lang="en-US" sz="1800" dirty="0"/>
              <a:t>1) (Only) Calculate the 90% Confidence Interval.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2) Admissions department tells us the true (population) standard deviation is 1.25 credit hours. (Only) Calculate the 90% Confidence Interval.</a:t>
            </a:r>
            <a:endParaRPr lang="en-US" sz="1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3) Out of the 20 students, 8 said they were taking a Statistics course. (Only) Calculate the 85% Confidence Interval.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4049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1DA0-321F-1A49-81D1-A3266DBC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27" y="-270255"/>
            <a:ext cx="10515600" cy="1325563"/>
          </a:xfrm>
        </p:spPr>
        <p:txBody>
          <a:bodyPr/>
          <a:lstStyle/>
          <a:p>
            <a:r>
              <a:rPr lang="en-US" dirty="0"/>
              <a:t>LCQ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31B61-18D0-884E-814C-B8AB2D4EB4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226" y="1111027"/>
                <a:ext cx="10515600" cy="585735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400" b="1" dirty="0"/>
                  <a:t>Setup</a:t>
                </a:r>
                <a:r>
                  <a:rPr lang="en-US" sz="1400" dirty="0"/>
                  <a:t>: We know that number credit hours students at CSCC is normally distributed. From a random sample of 20 students, there was a sample mean 8.5 credit hours and sample </a:t>
                </a:r>
                <a:r>
                  <a:rPr lang="en-US" sz="1400" dirty="0" err="1"/>
                  <a:t>sd</a:t>
                </a:r>
                <a:r>
                  <a:rPr lang="en-US" sz="1400" dirty="0"/>
                  <a:t> = 2 credit hours. </a:t>
                </a:r>
              </a:p>
              <a:p>
                <a:pPr marL="0" indent="0">
                  <a:buNone/>
                </a:pPr>
                <a:r>
                  <a:rPr lang="en-US" sz="1400" dirty="0"/>
                  <a:t>1) (Only) Calculate the 90% Confidence Interval.</a:t>
                </a:r>
              </a:p>
              <a:p>
                <a:pPr lvl="1"/>
                <a:r>
                  <a:rPr lang="en-US" sz="1400" i="1" dirty="0" err="1">
                    <a:solidFill>
                      <a:srgbClr val="FF0000"/>
                    </a:solidFill>
                  </a:rPr>
                  <a:t>TInterval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 -&gt; Stats,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400" i="1" dirty="0">
                    <a:solidFill>
                      <a:srgbClr val="FF0000"/>
                    </a:solidFill>
                  </a:rPr>
                  <a:t> = 8.5, </a:t>
                </a:r>
                <a:r>
                  <a:rPr lang="en-US" sz="1400" i="1" dirty="0" err="1">
                    <a:solidFill>
                      <a:srgbClr val="FF0000"/>
                    </a:solidFill>
                  </a:rPr>
                  <a:t>Sx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 = 2, n = 20, C-Level= 0.9 -&gt; (7.7267, 9.2733)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2) Admissions department tells us the true (population) standard deviation is 1.25 credit hours. (Only) Calculate the 90% Confidence Interval.</a:t>
                </a:r>
                <a:endParaRPr lang="en-US" sz="1400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1400" b="1" i="1" dirty="0">
                    <a:solidFill>
                      <a:srgbClr val="7030A0"/>
                    </a:solidFill>
                  </a:rPr>
                  <a:t>NOT CORRECT</a:t>
                </a:r>
                <a:r>
                  <a:rPr lang="en-US" sz="1400" i="1" dirty="0">
                    <a:solidFill>
                      <a:srgbClr val="7030A0"/>
                    </a:solidFill>
                  </a:rPr>
                  <a:t>: </a:t>
                </a:r>
                <a:r>
                  <a:rPr lang="en-US" sz="1400" i="1" dirty="0" err="1">
                    <a:solidFill>
                      <a:srgbClr val="7030A0"/>
                    </a:solidFill>
                  </a:rPr>
                  <a:t>TInterval</a:t>
                </a:r>
                <a:r>
                  <a:rPr lang="en-US" sz="1400" i="1" dirty="0">
                    <a:solidFill>
                      <a:srgbClr val="7030A0"/>
                    </a:solidFill>
                  </a:rPr>
                  <a:t> -&gt; Stats,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400" i="1" dirty="0">
                    <a:solidFill>
                      <a:srgbClr val="7030A0"/>
                    </a:solidFill>
                  </a:rPr>
                  <a:t> = 8.5, </a:t>
                </a:r>
                <a:r>
                  <a:rPr lang="en-US" sz="1400" i="1" dirty="0" err="1">
                    <a:solidFill>
                      <a:srgbClr val="7030A0"/>
                    </a:solidFill>
                  </a:rPr>
                  <a:t>Sx</a:t>
                </a:r>
                <a:r>
                  <a:rPr lang="en-US" sz="1400" i="1" dirty="0">
                    <a:solidFill>
                      <a:srgbClr val="7030A0"/>
                    </a:solidFill>
                  </a:rPr>
                  <a:t> = 1.25, n = 20, C-Level = 0.9 -&gt; (8.0167, 8.9833) </a:t>
                </a:r>
              </a:p>
              <a:p>
                <a:pPr lvl="1"/>
                <a:r>
                  <a:rPr lang="en-US" sz="1400" i="1" dirty="0">
                    <a:solidFill>
                      <a:srgbClr val="7030A0"/>
                    </a:solidFill>
                  </a:rPr>
                  <a:t>We KNOW what the value of 𝞂 is now!! So we </a:t>
                </a:r>
                <a:r>
                  <a:rPr lang="en-US" sz="1400" i="1" u="sng" dirty="0">
                    <a:solidFill>
                      <a:srgbClr val="7030A0"/>
                    </a:solidFill>
                  </a:rPr>
                  <a:t>don’t have to estimate it</a:t>
                </a:r>
                <a:r>
                  <a:rPr lang="en-US" sz="1400" i="1" dirty="0">
                    <a:solidFill>
                      <a:srgbClr val="7030A0"/>
                    </a:solidFill>
                  </a:rPr>
                  <a:t> anymore and can therefore use a </a:t>
                </a:r>
                <a:r>
                  <a:rPr lang="en-US" sz="1400" b="1" i="1" dirty="0">
                    <a:solidFill>
                      <a:srgbClr val="7030A0"/>
                    </a:solidFill>
                  </a:rPr>
                  <a:t>Z Interval</a:t>
                </a:r>
                <a:r>
                  <a:rPr lang="en-US" sz="1400" i="1" dirty="0">
                    <a:solidFill>
                      <a:srgbClr val="7030A0"/>
                    </a:solidFill>
                  </a:rPr>
                  <a:t>!!</a:t>
                </a:r>
              </a:p>
              <a:p>
                <a:pPr lvl="2"/>
                <a:r>
                  <a:rPr lang="en-US" sz="1400" i="1" dirty="0">
                    <a:solidFill>
                      <a:srgbClr val="7030A0"/>
                    </a:solidFill>
                  </a:rPr>
                  <a:t>This will give us </a:t>
                </a:r>
                <a:r>
                  <a:rPr lang="en-US" sz="1400" i="1" u="sng" dirty="0">
                    <a:solidFill>
                      <a:srgbClr val="7030A0"/>
                    </a:solidFill>
                  </a:rPr>
                  <a:t>a more precise (better) interval </a:t>
                </a:r>
                <a:r>
                  <a:rPr lang="en-US" sz="1400" i="1" dirty="0">
                    <a:solidFill>
                      <a:srgbClr val="7030A0"/>
                    </a:solidFill>
                  </a:rPr>
                  <a:t>for the same confidence level! So this would be the CORRECT type of interval </a:t>
                </a:r>
              </a:p>
              <a:p>
                <a:pPr lvl="1"/>
                <a:r>
                  <a:rPr lang="en-US" sz="1400" i="1" dirty="0" err="1">
                    <a:solidFill>
                      <a:srgbClr val="FF0000"/>
                    </a:solidFill>
                  </a:rPr>
                  <a:t>ZInterval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 -&gt; Stats, 𝞂 = 1.25 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400" i="1" dirty="0">
                    <a:solidFill>
                      <a:srgbClr val="FF0000"/>
                    </a:solidFill>
                  </a:rPr>
                  <a:t> = 8.5, n = 20, C-Level = 0.9 = (8.0402, 8.9598)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3) Out of the 20 students, 8 said they were taking a Statistics course. (Only) Calculate the 85% Confidence Interval.</a:t>
                </a:r>
              </a:p>
              <a:p>
                <a:r>
                  <a:rPr lang="en-US" sz="1400" i="1" dirty="0">
                    <a:solidFill>
                      <a:srgbClr val="7030A0"/>
                    </a:solidFill>
                  </a:rPr>
                  <a:t>We were given are </a:t>
                </a:r>
                <a:r>
                  <a:rPr lang="en-US" sz="1400" b="1" i="1" dirty="0">
                    <a:solidFill>
                      <a:srgbClr val="7030A0"/>
                    </a:solidFill>
                  </a:rPr>
                  <a:t>sample proportion</a:t>
                </a:r>
                <a:r>
                  <a:rPr lang="en-US" sz="1400" i="1" dirty="0">
                    <a:solidFill>
                      <a:srgbClr val="7030A0"/>
                    </a:solidFill>
                  </a:rPr>
                  <a:t>. -&gt; NEED TO FIND PROPORTIONS INTERVAL!!!!!!</a:t>
                </a:r>
              </a:p>
              <a:p>
                <a:r>
                  <a:rPr lang="en-US" sz="1400" i="1" dirty="0">
                    <a:solidFill>
                      <a:srgbClr val="7030A0"/>
                    </a:solidFill>
                  </a:rPr>
                  <a:t>The </a:t>
                </a:r>
                <a:r>
                  <a:rPr lang="en-US" sz="1400" i="1" u="sng" dirty="0">
                    <a:solidFill>
                      <a:srgbClr val="7030A0"/>
                    </a:solidFill>
                  </a:rPr>
                  <a:t>response variable has changed</a:t>
                </a:r>
                <a:r>
                  <a:rPr lang="en-US" sz="1400" i="1" dirty="0">
                    <a:solidFill>
                      <a:srgbClr val="7030A0"/>
                    </a:solidFill>
                  </a:rPr>
                  <a:t>! We NO LONGER are </a:t>
                </a:r>
                <a:r>
                  <a:rPr lang="en-US" sz="1400" i="1" u="sng" dirty="0">
                    <a:solidFill>
                      <a:srgbClr val="7030A0"/>
                    </a:solidFill>
                  </a:rPr>
                  <a:t>after the amount of credit hours</a:t>
                </a:r>
                <a:r>
                  <a:rPr lang="en-US" sz="1400" i="1" dirty="0">
                    <a:solidFill>
                      <a:srgbClr val="7030A0"/>
                    </a:solidFill>
                  </a:rPr>
                  <a:t>, rather </a:t>
                </a:r>
                <a:r>
                  <a:rPr lang="en-US" sz="1400" i="1" u="sng" dirty="0">
                    <a:solidFill>
                      <a:srgbClr val="7030A0"/>
                    </a:solidFill>
                  </a:rPr>
                  <a:t>whether or not students are taking statistics</a:t>
                </a:r>
                <a:r>
                  <a:rPr lang="en-US" sz="1400" i="1" dirty="0">
                    <a:solidFill>
                      <a:srgbClr val="7030A0"/>
                    </a:solidFill>
                  </a:rPr>
                  <a:t>!</a:t>
                </a:r>
              </a:p>
              <a:p>
                <a:pPr lvl="1"/>
                <a:r>
                  <a:rPr lang="en-US" sz="1400" i="1" dirty="0">
                    <a:solidFill>
                      <a:srgbClr val="7030A0"/>
                    </a:solidFill>
                  </a:rPr>
                  <a:t>This is a </a:t>
                </a:r>
                <a:r>
                  <a:rPr lang="en-US" sz="1400" i="1" u="sng" dirty="0">
                    <a:solidFill>
                      <a:srgbClr val="7030A0"/>
                    </a:solidFill>
                  </a:rPr>
                  <a:t>YES/NO variable</a:t>
                </a:r>
                <a:r>
                  <a:rPr lang="en-US" sz="1400" i="1" dirty="0">
                    <a:solidFill>
                      <a:srgbClr val="7030A0"/>
                    </a:solidFill>
                  </a:rPr>
                  <a:t>, i.e. </a:t>
                </a:r>
                <a:r>
                  <a:rPr lang="en-US" sz="1400" b="1" i="1" dirty="0">
                    <a:solidFill>
                      <a:srgbClr val="7030A0"/>
                    </a:solidFill>
                  </a:rPr>
                  <a:t>CATEGORICAL</a:t>
                </a:r>
                <a:r>
                  <a:rPr lang="en-US" sz="1400" i="1" dirty="0">
                    <a:solidFill>
                      <a:srgbClr val="7030A0"/>
                    </a:solidFill>
                  </a:rPr>
                  <a:t>!!</a:t>
                </a:r>
              </a:p>
              <a:p>
                <a:r>
                  <a:rPr lang="en-US" sz="1400" i="1" dirty="0">
                    <a:solidFill>
                      <a:srgbClr val="7030A0"/>
                    </a:solidFill>
                  </a:rPr>
                  <a:t>So we CANT use </a:t>
                </a:r>
                <a:r>
                  <a:rPr lang="en-US" sz="1400" i="1" u="sng" dirty="0">
                    <a:solidFill>
                      <a:srgbClr val="7030A0"/>
                    </a:solidFill>
                  </a:rPr>
                  <a:t>mean</a:t>
                </a:r>
                <a:r>
                  <a:rPr lang="en-US" sz="1400" i="1" dirty="0">
                    <a:solidFill>
                      <a:srgbClr val="7030A0"/>
                    </a:solidFill>
                  </a:rPr>
                  <a:t> formulas, we need to use </a:t>
                </a:r>
                <a:r>
                  <a:rPr lang="en-US" sz="1400" b="1" i="1" dirty="0">
                    <a:solidFill>
                      <a:srgbClr val="7030A0"/>
                    </a:solidFill>
                  </a:rPr>
                  <a:t>PROPORTIONS and 1PROPZINT</a:t>
                </a:r>
                <a:r>
                  <a:rPr lang="en-US" sz="1400" i="1" dirty="0">
                    <a:solidFill>
                      <a:srgbClr val="7030A0"/>
                    </a:solidFill>
                  </a:rPr>
                  <a:t>!!!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solidFill>
                      <a:srgbClr val="FF0000"/>
                    </a:solidFill>
                  </a:rPr>
                  <a:t>1-PropZInt -&gt; x = 8, n = 20, C-Level = 0.9 = (8.0402, 8.9598)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en-US" sz="1400" i="1" dirty="0">
                    <a:solidFill>
                      <a:srgbClr val="FF0000"/>
                    </a:solidFill>
                  </a:rPr>
                  <a:t>1PropZInt!!! -&gt; (0.24231, 0.55769) true proportion of CSCC students taking a stats course! </a:t>
                </a: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31B61-18D0-884E-814C-B8AB2D4EB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226" y="1111027"/>
                <a:ext cx="10515600" cy="5857353"/>
              </a:xfrm>
              <a:blipFill>
                <a:blip r:embed="rId2"/>
                <a:stretch>
                  <a:fillRect l="-121" t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5E1E687-F39E-B84A-8B58-95006B0E4D8F}"/>
              </a:ext>
            </a:extLst>
          </p:cNvPr>
          <p:cNvGrpSpPr/>
          <p:nvPr/>
        </p:nvGrpSpPr>
        <p:grpSpPr>
          <a:xfrm>
            <a:off x="6304548" y="1376617"/>
            <a:ext cx="3149600" cy="1168400"/>
            <a:chOff x="7150100" y="2205831"/>
            <a:chExt cx="3149600" cy="1168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909893-702B-6E4C-9C65-D13FE206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0300" y="2205831"/>
              <a:ext cx="1549400" cy="1168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5E5421-FD15-2546-80FC-FC5A2EDAC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0100" y="2205831"/>
              <a:ext cx="1549400" cy="1168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B105B1-88A3-3B4D-B99B-B0AAC42F9E78}"/>
              </a:ext>
            </a:extLst>
          </p:cNvPr>
          <p:cNvGrpSpPr/>
          <p:nvPr/>
        </p:nvGrpSpPr>
        <p:grpSpPr>
          <a:xfrm>
            <a:off x="6450263" y="3614573"/>
            <a:ext cx="3202405" cy="1168400"/>
            <a:chOff x="5092700" y="2411664"/>
            <a:chExt cx="3202405" cy="1168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11C3E79-04AD-5442-B101-B1088C23E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92700" y="2411664"/>
              <a:ext cx="1549400" cy="1168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C78D2F0-8756-3E47-8A86-908E1F382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5705" y="2411664"/>
              <a:ext cx="1549400" cy="1168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AE5305-2DAB-684C-A59A-7748C19B153C}"/>
              </a:ext>
            </a:extLst>
          </p:cNvPr>
          <p:cNvGrpSpPr/>
          <p:nvPr/>
        </p:nvGrpSpPr>
        <p:grpSpPr>
          <a:xfrm>
            <a:off x="6816559" y="5663452"/>
            <a:ext cx="3172325" cy="1184864"/>
            <a:chOff x="7440197" y="5263148"/>
            <a:chExt cx="3172325" cy="118486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D58A40A-3B68-2947-BCDD-B0B1E5C74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40197" y="5279612"/>
              <a:ext cx="1549400" cy="1168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175FD-BE47-F543-8AB5-448C28E89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63122" y="5263148"/>
              <a:ext cx="1549400" cy="11684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8EDA219-2594-6948-89E3-668887DBEFEA}"/>
              </a:ext>
            </a:extLst>
          </p:cNvPr>
          <p:cNvSpPr txBox="1"/>
          <p:nvPr/>
        </p:nvSpPr>
        <p:spPr>
          <a:xfrm>
            <a:off x="1491246" y="189482"/>
            <a:ext cx="10750216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*** </a:t>
            </a:r>
            <a:r>
              <a:rPr lang="en-US" sz="1400" b="1" dirty="0">
                <a:solidFill>
                  <a:srgbClr val="7030A0"/>
                </a:solidFill>
              </a:rPr>
              <a:t>Need to be able to recognize which type of interval to make</a:t>
            </a:r>
            <a:r>
              <a:rPr lang="en-US" sz="1400" dirty="0">
                <a:solidFill>
                  <a:srgbClr val="7030A0"/>
                </a:solidFill>
              </a:rPr>
              <a:t>! To help, </a:t>
            </a:r>
            <a:r>
              <a:rPr lang="en-US" sz="1400" u="sng" dirty="0">
                <a:solidFill>
                  <a:srgbClr val="7030A0"/>
                </a:solidFill>
              </a:rPr>
              <a:t>first think about the response variable</a:t>
            </a:r>
            <a:r>
              <a:rPr lang="en-US" sz="1400" dirty="0">
                <a:solidFill>
                  <a:srgbClr val="7030A0"/>
                </a:solidFill>
              </a:rPr>
              <a:t> (or the </a:t>
            </a:r>
            <a:r>
              <a:rPr lang="en-US" sz="1400" u="sng" dirty="0">
                <a:solidFill>
                  <a:srgbClr val="7030A0"/>
                </a:solidFill>
              </a:rPr>
              <a:t>parameter of interest</a:t>
            </a:r>
            <a:r>
              <a:rPr lang="en-US" sz="1400" dirty="0">
                <a:solidFill>
                  <a:srgbClr val="7030A0"/>
                </a:solidFill>
              </a:rPr>
              <a:t>)!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030A0"/>
                </a:solidFill>
              </a:rPr>
              <a:t>Mean 𝜇 or proportion </a:t>
            </a:r>
            <a:r>
              <a:rPr lang="en-US" sz="1400" i="1" dirty="0">
                <a:solidFill>
                  <a:srgbClr val="7030A0"/>
                </a:solidFill>
              </a:rPr>
              <a:t>p?? (</a:t>
            </a:r>
            <a:r>
              <a:rPr lang="en-US" sz="1400" dirty="0">
                <a:solidFill>
                  <a:srgbClr val="7030A0"/>
                </a:solidFill>
              </a:rPr>
              <a:t>Quantitative or Qualitative)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030A0"/>
                </a:solidFill>
              </a:rPr>
              <a:t>Then think about what information you have, what you need, and what to type in calc!</a:t>
            </a:r>
          </a:p>
        </p:txBody>
      </p:sp>
    </p:spTree>
    <p:extLst>
      <p:ext uri="{BB962C8B-B14F-4D97-AF65-F5344CB8AC3E}">
        <p14:creationId xmlns:p14="http://schemas.microsoft.com/office/powerpoint/2010/main" val="2613845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BC17-E722-4A48-A00E-1A5C00D0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the Minimum Sample Size for Means with Unknown 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B69F-81B6-6045-B982-5C77CE504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is no procedure for this when 𝞂 is unknown</a:t>
            </a:r>
          </a:p>
          <a:p>
            <a:r>
              <a:rPr lang="en-US" sz="2000" dirty="0"/>
              <a:t>We can’t substitute in a sample standard deviation because we haven’t taken a sample yet!</a:t>
            </a:r>
          </a:p>
          <a:p>
            <a:r>
              <a:rPr lang="en-US" sz="2000" dirty="0"/>
              <a:t>So researchers have to make an assumption about the value of 𝞂 in order to do sample size calculations!</a:t>
            </a:r>
          </a:p>
          <a:p>
            <a:pPr lvl="1"/>
            <a:r>
              <a:rPr lang="en-US" sz="2000" dirty="0"/>
              <a:t>This can be a tricky task!!</a:t>
            </a:r>
          </a:p>
          <a:p>
            <a:pPr lvl="1"/>
            <a:r>
              <a:rPr lang="en-US" sz="2000" dirty="0"/>
              <a:t>Resulting estimates for minimum sample sizes can change drastically based on how much variability (i.e. the value of 𝞂) researchers assume is in the process they are studying!</a:t>
            </a:r>
          </a:p>
          <a:p>
            <a:pPr lvl="1"/>
            <a:endParaRPr lang="en-US" sz="2000" dirty="0"/>
          </a:p>
          <a:p>
            <a:r>
              <a:rPr lang="en-US" sz="2000" dirty="0"/>
              <a:t>So we would need to use the same formula presented earlier when 𝞂 is known! Refer back to those slides!</a:t>
            </a:r>
          </a:p>
        </p:txBody>
      </p:sp>
    </p:spTree>
    <p:extLst>
      <p:ext uri="{BB962C8B-B14F-4D97-AF65-F5344CB8AC3E}">
        <p14:creationId xmlns:p14="http://schemas.microsoft.com/office/powerpoint/2010/main" val="1870284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415600" y="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When do I use which? </a:t>
            </a:r>
            <a:r>
              <a:rPr lang="en-US" i="1" dirty="0"/>
              <a:t>p</a:t>
            </a:r>
            <a:r>
              <a:rPr lang="en-US" dirty="0"/>
              <a:t> vs </a:t>
            </a:r>
            <a:r>
              <a:rPr lang="en" i="1" dirty="0"/>
              <a:t>Z</a:t>
            </a:r>
            <a:r>
              <a:rPr lang="en" dirty="0"/>
              <a:t> vs. </a:t>
            </a:r>
            <a:r>
              <a:rPr lang="en" i="1" dirty="0"/>
              <a:t>t</a:t>
            </a:r>
            <a:endParaRPr i="1" dirty="0"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415600" y="850567"/>
            <a:ext cx="11360800" cy="59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800" dirty="0"/>
              <a:t>Use </a:t>
            </a:r>
            <a:r>
              <a:rPr lang="en" sz="1800" b="1" dirty="0">
                <a:solidFill>
                  <a:srgbClr val="FF0000"/>
                </a:solidFill>
              </a:rPr>
              <a:t>1 Proportion Z Interval</a:t>
            </a:r>
            <a:r>
              <a:rPr lang="en" sz="1800" dirty="0"/>
              <a:t> when…</a:t>
            </a:r>
            <a:endParaRPr sz="1800" dirty="0"/>
          </a:p>
          <a:p>
            <a:r>
              <a:rPr lang="en" sz="1800" dirty="0"/>
              <a:t>You are asked to find a Confidence interval for a Population </a:t>
            </a:r>
            <a:r>
              <a:rPr lang="en" sz="1800" b="1" dirty="0">
                <a:solidFill>
                  <a:srgbClr val="FF0000"/>
                </a:solidFill>
              </a:rPr>
              <a:t>Proportion</a:t>
            </a:r>
            <a:endParaRPr sz="1800" b="1" dirty="0">
              <a:solidFill>
                <a:srgbClr val="FF0000"/>
              </a:solidFill>
            </a:endParaRPr>
          </a:p>
          <a:p>
            <a:r>
              <a:rPr lang="en" sz="1800" dirty="0"/>
              <a:t>Asked for a sample size for a Confidence Interval with particular width, etc.</a:t>
            </a:r>
            <a:endParaRPr sz="1800" dirty="0"/>
          </a:p>
          <a:p>
            <a:pPr lvl="1">
              <a:spcBef>
                <a:spcPts val="0"/>
              </a:spcBef>
            </a:pPr>
            <a:r>
              <a:rPr lang="en" sz="1800" dirty="0"/>
              <a:t>Dealing with Proportions (i.e. a success or failure)</a:t>
            </a:r>
            <a:endParaRPr sz="1800" dirty="0"/>
          </a:p>
          <a:p>
            <a:pPr marL="0" indent="0">
              <a:spcBef>
                <a:spcPts val="1333"/>
              </a:spcBef>
              <a:buNone/>
            </a:pPr>
            <a:r>
              <a:rPr lang="en" sz="1800" dirty="0"/>
              <a:t>Use </a:t>
            </a:r>
            <a:r>
              <a:rPr lang="en" sz="1800" b="1" dirty="0">
                <a:solidFill>
                  <a:srgbClr val="0000FF"/>
                </a:solidFill>
              </a:rPr>
              <a:t>T Interval </a:t>
            </a:r>
            <a:r>
              <a:rPr lang="en" sz="1800" dirty="0"/>
              <a:t>when... </a:t>
            </a:r>
            <a:endParaRPr sz="1800" dirty="0"/>
          </a:p>
          <a:p>
            <a:r>
              <a:rPr lang="en" sz="1800" dirty="0"/>
              <a:t>You are asked to </a:t>
            </a:r>
            <a:r>
              <a:rPr lang="en" sz="1800" u="sng" dirty="0"/>
              <a:t>find a Confidence interval</a:t>
            </a:r>
            <a:r>
              <a:rPr lang="en" sz="1800" dirty="0"/>
              <a:t> for a Population </a:t>
            </a:r>
            <a:r>
              <a:rPr lang="en" sz="1800" b="1" dirty="0">
                <a:solidFill>
                  <a:srgbClr val="0000FF"/>
                </a:solidFill>
              </a:rPr>
              <a:t>Mean</a:t>
            </a:r>
            <a:endParaRPr sz="1800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en" sz="1800" dirty="0"/>
              <a:t>This applies to estimating the population mean, not proportion</a:t>
            </a:r>
            <a:endParaRPr sz="1800" dirty="0"/>
          </a:p>
          <a:p>
            <a:pPr lvl="1">
              <a:spcBef>
                <a:spcPts val="0"/>
              </a:spcBef>
            </a:pPr>
            <a:r>
              <a:rPr lang="en" sz="1800" dirty="0"/>
              <a:t>There is </a:t>
            </a:r>
            <a:r>
              <a:rPr lang="en" sz="1800" b="1" dirty="0"/>
              <a:t>no </a:t>
            </a:r>
            <a:r>
              <a:rPr lang="en" sz="1800" dirty="0"/>
              <a:t>“success” or “failure” being measured.</a:t>
            </a:r>
          </a:p>
          <a:p>
            <a:pPr lvl="1">
              <a:spcBef>
                <a:spcPts val="0"/>
              </a:spcBef>
            </a:pPr>
            <a:r>
              <a:rPr lang="en" sz="1800" dirty="0"/>
              <a:t>Generally always the </a:t>
            </a:r>
            <a:r>
              <a:rPr lang="en" sz="1800" u="sng" dirty="0"/>
              <a:t>population standard deviation will be unknown</a:t>
            </a:r>
            <a:r>
              <a:rPr lang="en" sz="1800" dirty="0"/>
              <a:t>!</a:t>
            </a:r>
            <a:endParaRPr sz="1800" dirty="0"/>
          </a:p>
          <a:p>
            <a:pPr marL="0" indent="0">
              <a:spcBef>
                <a:spcPts val="1333"/>
              </a:spcBef>
              <a:buNone/>
            </a:pPr>
            <a:r>
              <a:rPr lang="en" sz="1800" dirty="0"/>
              <a:t>Use </a:t>
            </a:r>
            <a:r>
              <a:rPr lang="en" sz="1800" b="1" dirty="0">
                <a:solidFill>
                  <a:srgbClr val="A64D79"/>
                </a:solidFill>
              </a:rPr>
              <a:t>Z Interval</a:t>
            </a:r>
            <a:r>
              <a:rPr lang="en" sz="1800" dirty="0"/>
              <a:t> only for…</a:t>
            </a:r>
            <a:endParaRPr sz="1800" dirty="0"/>
          </a:p>
          <a:p>
            <a:r>
              <a:rPr lang="en" sz="1800" dirty="0"/>
              <a:t>Finding a sample size of a confidence interval with a particular width/margin of error when looking at quantitative data. (The </a:t>
            </a:r>
            <a:r>
              <a:rPr lang="en" sz="1800" b="1" dirty="0"/>
              <a:t>only time </a:t>
            </a:r>
            <a:r>
              <a:rPr lang="en" sz="1800" dirty="0"/>
              <a:t>we use Z Interval Formulas even though proportions have Z’s)</a:t>
            </a:r>
          </a:p>
          <a:p>
            <a:r>
              <a:rPr lang="en" sz="1800" dirty="0"/>
              <a:t>(Very uncommon) Finding a CI for a Population mean when the </a:t>
            </a:r>
            <a:r>
              <a:rPr lang="en" sz="1800" u="sng" dirty="0"/>
              <a:t>population standard deviation is known</a:t>
            </a:r>
            <a:r>
              <a:rPr lang="en" sz="1800" dirty="0"/>
              <a:t>.</a:t>
            </a:r>
            <a:endParaRPr sz="1800" dirty="0"/>
          </a:p>
          <a:p>
            <a:pPr marL="0" indent="0">
              <a:spcBef>
                <a:spcPts val="1333"/>
              </a:spcBef>
              <a:buNone/>
            </a:pPr>
            <a:r>
              <a:rPr lang="en" sz="1800" dirty="0"/>
              <a:t>As always, think about what is being measured for each observation/individual!</a:t>
            </a:r>
            <a:endParaRPr sz="18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lang="en-US" sz="18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2400" b="1" dirty="0">
                <a:solidFill>
                  <a:srgbClr val="00B050"/>
                </a:solidFill>
              </a:rPr>
              <a:t>USE THE CORRECT NOTATION AND FORMULAS!!!! </a:t>
            </a:r>
            <a:endParaRPr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415600" y="25654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/>
              <a:t>Means vs. Proportions: When do I use which formulas?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Google Shape;159;p2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443200" y="1498466"/>
                <a:ext cx="5333200" cy="506481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" dirty="0"/>
                  <a:t>Looking at a </a:t>
                </a:r>
                <a:r>
                  <a:rPr lang="en" b="1" dirty="0"/>
                  <a:t>quantitative </a:t>
                </a:r>
                <a:r>
                  <a:rPr lang="en" dirty="0"/>
                  <a:t>variable? </a:t>
                </a:r>
                <a:br>
                  <a:rPr lang="en" dirty="0"/>
                </a:br>
                <a:r>
                  <a:rPr lang="en" dirty="0"/>
                  <a:t>(sample means)</a:t>
                </a:r>
                <a:endParaRPr dirty="0"/>
              </a:p>
              <a:p>
                <a:pPr marL="0" indent="0">
                  <a:spcBef>
                    <a:spcPts val="2133"/>
                  </a:spcBef>
                  <a:buNone/>
                </a:pPr>
                <a:r>
                  <a:rPr lang="en" dirty="0"/>
                  <a:t>Sampling Distributions:</a:t>
                </a:r>
              </a:p>
              <a:p>
                <a:pPr marL="342900" indent="-342900">
                  <a:spcBef>
                    <a:spcPts val="2133"/>
                  </a:spcBef>
                </a:pPr>
                <a:r>
                  <a:rPr lang="en" dirty="0"/>
                  <a:t>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sz="2000" dirty="0"/>
                  <a:t> </a:t>
                </a:r>
                <a:r>
                  <a:rPr lang="en" dirty="0"/>
                  <a:t>aka the mean of the population </a:t>
                </a:r>
                <a:endParaRPr dirty="0"/>
              </a:p>
              <a:p>
                <a:pPr marL="342900" indent="-342900">
                  <a:spcBef>
                    <a:spcPts val="2133"/>
                  </a:spcBef>
                  <a:spcAft>
                    <a:spcPts val="2133"/>
                  </a:spcAft>
                </a:pPr>
                <a:r>
                  <a:rPr lang="en" dirty="0"/>
                  <a:t>Standard Deviation: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" dirty="0"/>
              </a:p>
              <a:p>
                <a:pPr marL="0"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:r>
                  <a:rPr lang="en" dirty="0"/>
                  <a:t>Confidence Intervals:</a:t>
                </a:r>
                <a:r>
                  <a:rPr lang="en-US" sz="2000" dirty="0"/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00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𝑑𝑓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−1</m:t>
                      </m:r>
                    </m:oMath>
                  </m:oMathPara>
                </a14:m>
                <a:endParaRPr lang="en-US" sz="2000" i="1" dirty="0"/>
              </a:p>
              <a:p>
                <a:pPr marL="0"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59" name="Google Shape;159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43200" y="1498466"/>
                <a:ext cx="5333200" cy="5064818"/>
              </a:xfrm>
              <a:prstGeom prst="rect">
                <a:avLst/>
              </a:prstGeom>
              <a:blipFill>
                <a:blip r:embed="rId3"/>
                <a:stretch>
                  <a:fillRect l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Google Shape;160;p28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575800" y="1485833"/>
                <a:ext cx="5333200" cy="4555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Looking at a categorical variable that has a </a:t>
                </a:r>
                <a:r>
                  <a:rPr lang="en-US" b="1" dirty="0"/>
                  <a:t>“success” and “failure”</a:t>
                </a:r>
                <a:r>
                  <a:rPr lang="en-US" dirty="0"/>
                  <a:t>?  (sample proportions)</a:t>
                </a:r>
              </a:p>
              <a:p>
                <a:pPr marL="0" indent="0">
                  <a:spcBef>
                    <a:spcPts val="2133"/>
                  </a:spcBef>
                  <a:buNone/>
                </a:pPr>
                <a:r>
                  <a:rPr lang="en" dirty="0"/>
                  <a:t>Sampling Distributions:</a:t>
                </a:r>
                <a:endParaRPr lang="en-US" dirty="0"/>
              </a:p>
              <a:p>
                <a:pPr marL="342900" indent="-342900">
                  <a:spcBef>
                    <a:spcPts val="2133"/>
                  </a:spcBef>
                </a:pPr>
                <a:r>
                  <a:rPr lang="en-US" dirty="0"/>
                  <a:t>Mean: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ar-AE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ar-AE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ar-AE" sz="2000" i="1">
                        <a:latin typeface="Cambria Math"/>
                      </a:rPr>
                      <m:t>=</m:t>
                    </m:r>
                    <m:r>
                      <a:rPr lang="ar-AE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aka the population proportion</a:t>
                </a:r>
              </a:p>
              <a:p>
                <a:pPr marL="342900" indent="-342900">
                  <a:spcBef>
                    <a:spcPts val="2133"/>
                  </a:spcBef>
                </a:pPr>
                <a:r>
                  <a:rPr lang="en-US" dirty="0"/>
                  <a:t>Standard Deviation: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ar-AE" sz="20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 sz="2000" i="1">
                                <a:latin typeface="Cambria Math"/>
                              </a:rPr>
                              <m:t>𝑝</m:t>
                            </m:r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ar-AE" sz="20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ar-AE" sz="2000" dirty="0"/>
              </a:p>
              <a:p>
                <a:pPr marL="0" indent="0">
                  <a:spcBef>
                    <a:spcPts val="2133"/>
                  </a:spcBef>
                  <a:buNone/>
                </a:pPr>
                <a:r>
                  <a:rPr lang="en-US" dirty="0"/>
                  <a:t>Confidence Interval: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ar-AE" dirty="0"/>
              </a:p>
              <a:p>
                <a:pPr marL="0"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60" name="Google Shape;160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575800" y="1485833"/>
                <a:ext cx="5333200" cy="4555200"/>
              </a:xfrm>
              <a:prstGeom prst="rect">
                <a:avLst/>
              </a:prstGeom>
              <a:blipFill>
                <a:blip r:embed="rId4"/>
                <a:stretch>
                  <a:fillRect l="-237" r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1F65-D61B-3340-9D63-7F7918A9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Session!!!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50C7B-B7DF-794A-88C1-53E74318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19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Body Temperatures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Human body temperatures are normally distributed</a:t>
            </a:r>
          </a:p>
          <a:p>
            <a:pPr lvl="0"/>
            <a:r>
              <a:rPr lang="en-US" dirty="0"/>
              <a:t>Find a 95% confidence interval for µ given the random sample of 15 temperatures below.</a:t>
            </a:r>
          </a:p>
          <a:p>
            <a:pPr lvl="0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3352800"/>
          <a:ext cx="609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85692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confidence level of a CI signifies the confidence we have that the parameter actually lies in that interval</a:t>
            </a:r>
          </a:p>
          <a:p>
            <a:r>
              <a:rPr lang="en-US" dirty="0"/>
              <a:t>Length of the CI indicates the precision of the estimate</a:t>
            </a:r>
          </a:p>
          <a:p>
            <a:r>
              <a:rPr lang="en-US" dirty="0"/>
              <a:t>For the sample, the </a:t>
            </a:r>
            <a:r>
              <a:rPr lang="en-US" dirty="0">
                <a:solidFill>
                  <a:srgbClr val="FF0000"/>
                </a:solidFill>
              </a:rPr>
              <a:t>90% CI </a:t>
            </a:r>
            <a:r>
              <a:rPr lang="en-US" dirty="0"/>
              <a:t>for the mean human body temperature, µ, is between </a:t>
            </a:r>
            <a:r>
              <a:rPr lang="en-US" dirty="0">
                <a:solidFill>
                  <a:srgbClr val="FF0000"/>
                </a:solidFill>
              </a:rPr>
              <a:t>98.3º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99.3º</a:t>
            </a:r>
          </a:p>
          <a:p>
            <a:r>
              <a:rPr lang="en-US" dirty="0"/>
              <a:t>For the sample, the </a:t>
            </a:r>
            <a:r>
              <a:rPr lang="en-US" dirty="0">
                <a:solidFill>
                  <a:srgbClr val="FF0000"/>
                </a:solidFill>
              </a:rPr>
              <a:t>95% CI </a:t>
            </a:r>
            <a:r>
              <a:rPr lang="en-US" dirty="0"/>
              <a:t>for the mean human body temperature, µ, is from </a:t>
            </a:r>
            <a:r>
              <a:rPr lang="en-US" dirty="0">
                <a:solidFill>
                  <a:srgbClr val="FF0000"/>
                </a:solidFill>
              </a:rPr>
              <a:t>98.2º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99.4º</a:t>
            </a:r>
          </a:p>
          <a:p>
            <a:r>
              <a:rPr lang="en-US" dirty="0"/>
              <a:t>For the sample, the </a:t>
            </a:r>
            <a:r>
              <a:rPr lang="en-US" dirty="0">
                <a:solidFill>
                  <a:srgbClr val="FF0000"/>
                </a:solidFill>
              </a:rPr>
              <a:t>99% CI </a:t>
            </a:r>
            <a:r>
              <a:rPr lang="en-US" dirty="0"/>
              <a:t>for the mean human body temperature, µ, is between </a:t>
            </a:r>
            <a:r>
              <a:rPr lang="en-US" dirty="0">
                <a:solidFill>
                  <a:srgbClr val="FF0000"/>
                </a:solidFill>
              </a:rPr>
              <a:t>97.9º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99.6º</a:t>
            </a:r>
          </a:p>
          <a:p>
            <a:r>
              <a:rPr lang="en-US" dirty="0"/>
              <a:t>As confidence level increases, the precision decreases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607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450F-602C-1940-85B5-AD418759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-80963"/>
            <a:ext cx="10515600" cy="1325563"/>
          </a:xfrm>
        </p:spPr>
        <p:txBody>
          <a:bodyPr/>
          <a:lstStyle/>
          <a:p>
            <a:r>
              <a:rPr lang="en-US" dirty="0"/>
              <a:t>Confidence Intervals Again!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0510C1-42A9-E84D-A704-0023A6A1A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090" y="1026631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Estimating Parameters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u="sng" dirty="0">
                    <a:solidFill>
                      <a:srgbClr val="FFC000"/>
                    </a:solidFill>
                  </a:rPr>
                  <a:t>Point Estimates</a:t>
                </a:r>
              </a:p>
              <a:p>
                <a:r>
                  <a:rPr lang="en-US" sz="1800" dirty="0"/>
                  <a:t>Using a statistic to estimate a parameter (for means we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 to estimate </a:t>
                </a:r>
                <a:r>
                  <a:rPr lang="en-US" sz="1800" i="1" dirty="0"/>
                  <a:t>p or</a:t>
                </a:r>
                <a:r>
                  <a:rPr lang="en-US" sz="1800" dirty="0"/>
                  <a:t> 𝜇, respectively.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u="sng" dirty="0">
                    <a:solidFill>
                      <a:srgbClr val="0070C0"/>
                    </a:solidFill>
                  </a:rPr>
                  <a:t>Interval Estimates</a:t>
                </a:r>
              </a:p>
              <a:p>
                <a:r>
                  <a:rPr lang="en-US" sz="1800" dirty="0"/>
                  <a:t>Give a range for what we think the population parameter is.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u="sng" dirty="0"/>
                  <a:t>Proportions</a:t>
                </a:r>
              </a:p>
              <a:p>
                <a:r>
                  <a:rPr lang="en-US" sz="1800" dirty="0"/>
                  <a:t>CI for </a:t>
                </a:r>
                <a:r>
                  <a:rPr lang="en-US" sz="1800" b="1" dirty="0"/>
                  <a:t>proportions</a:t>
                </a:r>
                <a:r>
                  <a:rPr lang="en-US" sz="1800" dirty="0"/>
                  <a:t> deal with categorical variables (yes / no).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u="sng" dirty="0"/>
                  <a:t>Means</a:t>
                </a:r>
              </a:p>
              <a:p>
                <a:r>
                  <a:rPr lang="en-US" sz="1800" dirty="0"/>
                  <a:t>CI for </a:t>
                </a:r>
                <a:r>
                  <a:rPr lang="en-US" sz="1800" b="1" dirty="0"/>
                  <a:t>means</a:t>
                </a:r>
                <a:r>
                  <a:rPr lang="en-US" sz="1800" dirty="0"/>
                  <a:t> deal with quantitative variables (numeric).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0510C1-42A9-E84D-A704-0023A6A1A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090" y="1026631"/>
                <a:ext cx="10515600" cy="4351338"/>
              </a:xfrm>
              <a:blipFill>
                <a:blip r:embed="rId2"/>
                <a:stretch>
                  <a:fillRect l="-603" t="-2907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00AF626-F075-444F-A7B9-58F7457B7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0" y="3017838"/>
            <a:ext cx="4025900" cy="1384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CABBFEE-DB41-754B-AF1C-481CB3C963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54127" y="4857057"/>
                <a:ext cx="4059381" cy="17992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  [	      </a:t>
                </a:r>
                <a:r>
                  <a:rPr lang="en-US" dirty="0">
                    <a:solidFill>
                      <a:srgbClr val="FFC000"/>
                    </a:solidFill>
                  </a:rPr>
                  <a:t>|</a:t>
                </a:r>
                <a:r>
                  <a:rPr lang="en-US" dirty="0">
                    <a:solidFill>
                      <a:srgbClr val="0070C0"/>
                    </a:solidFill>
                  </a:rPr>
                  <a:t>	  </a:t>
                </a:r>
                <a:r>
                  <a:rPr lang="en-US" dirty="0">
                    <a:solidFill>
                      <a:srgbClr val="FF0000"/>
                    </a:solidFill>
                  </a:rPr>
                  <a:t>|</a:t>
                </a:r>
                <a:r>
                  <a:rPr lang="en-US" dirty="0">
                    <a:solidFill>
                      <a:srgbClr val="0070C0"/>
                    </a:solidFill>
                  </a:rPr>
                  <a:t>	]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10	        </a:t>
                </a:r>
                <a:r>
                  <a:rPr lang="en-US" sz="2000" dirty="0">
                    <a:solidFill>
                      <a:srgbClr val="FFC000"/>
                    </a:solidFill>
                  </a:rPr>
                  <a:t>30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    </a:t>
                </a:r>
                <a:r>
                  <a:rPr lang="en-US" sz="2000" dirty="0">
                    <a:solidFill>
                      <a:srgbClr val="FF0000"/>
                    </a:solidFill>
                  </a:rPr>
                  <a:t>40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    50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rgbClr val="0070C0"/>
                    </a:solidFill>
                  </a:rPr>
                  <a:t>Lower bound</a:t>
                </a:r>
                <a:r>
                  <a:rPr lang="en-US" sz="2400" dirty="0">
                    <a:solidFill>
                      <a:srgbClr val="0070C0"/>
                    </a:solidFill>
                  </a:rPr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1200" dirty="0">
                    <a:solidFill>
                      <a:srgbClr val="0070C0"/>
                    </a:solidFill>
                  </a:rPr>
                  <a:t>Upper bound</a:t>
                </a:r>
                <a:r>
                  <a:rPr lang="en-US" dirty="0"/>
                  <a:t>	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i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CABBFEE-DB41-754B-AF1C-481CB3C96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27" y="4857057"/>
                <a:ext cx="4059381" cy="1799232"/>
              </a:xfrm>
              <a:prstGeom prst="rect">
                <a:avLst/>
              </a:prstGeom>
              <a:blipFill>
                <a:blip r:embed="rId4"/>
                <a:stretch>
                  <a:fillRect t="-5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2FCA30-575E-6E42-988B-42220BF71970}"/>
              </a:ext>
            </a:extLst>
          </p:cNvPr>
          <p:cNvCxnSpPr/>
          <p:nvPr/>
        </p:nvCxnSpPr>
        <p:spPr>
          <a:xfrm>
            <a:off x="7601528" y="5160000"/>
            <a:ext cx="405938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481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#2,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survey of 25 randomly selected customers found the mean age was 31.84 years and the standard deviation 9.84 years.</a:t>
            </a:r>
          </a:p>
          <a:p>
            <a:pPr marL="0" indent="0">
              <a:buNone/>
            </a:pPr>
            <a:r>
              <a:rPr lang="en-US" dirty="0"/>
              <a:t>c) How many degrees of freedom does the t-statistic have?</a:t>
            </a:r>
          </a:p>
          <a:p>
            <a:pPr marL="342900" indent="-342900">
              <a:buNone/>
            </a:pPr>
            <a:r>
              <a:rPr lang="en-US" dirty="0"/>
              <a:t>d) How many degrees of freedom would the t-statistic have if the sample size had been 100?</a:t>
            </a:r>
          </a:p>
          <a:p>
            <a:pPr marL="342900" indent="-342900">
              <a:buNone/>
            </a:pPr>
            <a:r>
              <a:rPr lang="en-US" dirty="0"/>
              <a:t>e) Construct and interpret a 95% confidence interval for the mean age of all customers. Check to see if the assumptions and conditions for the confidence interval have been met.</a:t>
            </a:r>
          </a:p>
          <a:p>
            <a:pPr marL="0" indent="0">
              <a:buNone/>
            </a:pPr>
            <a:r>
              <a:rPr lang="en-US" dirty="0"/>
              <a:t>f) How large is the margin of error?</a:t>
            </a:r>
          </a:p>
          <a:p>
            <a:pPr marL="285750" indent="-285750">
              <a:buNone/>
            </a:pPr>
            <a:r>
              <a:rPr lang="en-US" dirty="0"/>
              <a:t>g) How would the confidence interval change if you had assumed that the standard deviation was known to be 10.0 years?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52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#2 Solution,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8675" y="1571625"/>
                <a:ext cx="8229600" cy="47577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c)  </a:t>
                </a:r>
                <a:r>
                  <a:rPr lang="en-US" dirty="0" err="1"/>
                  <a:t>df</a:t>
                </a:r>
                <a:r>
                  <a:rPr lang="en-US" dirty="0"/>
                  <a:t> = n – 1 = 25 – 1 = 24	d) </a:t>
                </a:r>
                <a:r>
                  <a:rPr lang="en-US" dirty="0" err="1"/>
                  <a:t>df</a:t>
                </a:r>
                <a:r>
                  <a:rPr lang="en-US" dirty="0"/>
                  <a:t> = n – 1 = 100 – 1 = 99</a:t>
                </a:r>
              </a:p>
              <a:p>
                <a:pPr marL="342900" indent="-342900">
                  <a:buNone/>
                </a:pPr>
                <a:r>
                  <a:rPr lang="en-US" dirty="0"/>
                  <a:t>e) The data were randomly obtained and should be independent.  The sample size is less than 10% of the population. Slightly left skewed, but unimodal, therefore, the t-inference procedure is appropriate.</a:t>
                </a:r>
              </a:p>
              <a:p>
                <a:pPr marL="0" indent="0">
                  <a:buNone/>
                </a:pPr>
                <a:endParaRPr lang="en-US" sz="600" dirty="0"/>
              </a:p>
              <a:p>
                <a:pPr marL="342900" indent="0">
                  <a:buNone/>
                </a:pPr>
                <a:r>
                  <a:rPr lang="en-US" dirty="0"/>
                  <a:t>I am 95% confident that the true mean age of customers is between 27.777 and 35.903 years.</a:t>
                </a:r>
              </a:p>
              <a:p>
                <a:pPr marL="342900" indent="0">
                  <a:buNone/>
                </a:pPr>
                <a:endParaRPr lang="en-US" sz="700" dirty="0"/>
              </a:p>
              <a:p>
                <a:pPr marL="0" indent="0">
                  <a:buNone/>
                </a:pPr>
                <a:r>
                  <a:rPr lang="en-US" dirty="0"/>
                  <a:t>f)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35.903−27.777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=4.063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20000"/>
                  </a:lnSpc>
                  <a:buNone/>
                </a:pPr>
                <a:r>
                  <a:rPr lang="en-US" dirty="0"/>
                  <a:t>g) The confidence interval would be wider, as the standard error would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9.84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=1.968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0">
                  <a:buNone/>
                </a:pPr>
                <a:r>
                  <a:rPr lang="en-US" dirty="0"/>
                  <a:t>The new confidence interval would be (27.712, 35.968).</a:t>
                </a:r>
              </a:p>
              <a:p>
                <a:pPr marL="514350" indent="-514350">
                  <a:buAutoNum type="alphaLcParenR" startAt="4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1571625"/>
                <a:ext cx="8229600" cy="4757738"/>
              </a:xfrm>
              <a:blipFill>
                <a:blip r:embed="rId2"/>
                <a:stretch>
                  <a:fillRect l="-1233" t="-2926" r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95"/>
          <a:stretch/>
        </p:blipFill>
        <p:spPr>
          <a:xfrm>
            <a:off x="9067800" y="1419225"/>
            <a:ext cx="2896200" cy="209579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41" t="7430" b="33487"/>
          <a:stretch/>
        </p:blipFill>
        <p:spPr>
          <a:xfrm>
            <a:off x="9020174" y="4922190"/>
            <a:ext cx="2943825" cy="123825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7" t="7430" r="35035" b="33487"/>
          <a:stretch/>
        </p:blipFill>
        <p:spPr>
          <a:xfrm>
            <a:off x="9696450" y="3599478"/>
            <a:ext cx="16573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08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Sample Size for Means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financial aid office wishes to estimate the mean cost of textbooks per semester for students at Miami University.  For the estimate to be useful, it should be within $25 of the true population mean.  How large a sample should be used to be 90% confident of achieving this level of accuracy?</a:t>
                </a:r>
              </a:p>
              <a:p>
                <a:r>
                  <a:rPr lang="en-US" dirty="0"/>
                  <a:t>Use $100 as a reasonable estimate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8183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Size for Mean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Margin of error, MO = 25 </a:t>
                </a:r>
              </a:p>
              <a:p>
                <a:r>
                  <a:rPr lang="en-US" dirty="0"/>
                  <a:t>Since we want a 90% confidence interval, Z* = 1.645 </a:t>
                </a:r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dirty="0"/>
                  <a:t> = 100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𝑀𝑂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1.645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=43.29…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𝟒𝟒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We need to know the amount that at least 44 students paid for their textbooks to estimate the mean cost of textbooks per semester within $25 of the true mean cost of textbooks per semester with 90% confidence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35" r="-362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74749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more of Practice Problem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survey of 25 randomly selected customers found the mean age was 31.84 years and the standard deviation 9.84 years.  The 95% confidence interval was (27.777, 35.903). </a:t>
            </a:r>
          </a:p>
          <a:p>
            <a:pPr marL="342900" indent="-342900" fontAlgn="base">
              <a:buNone/>
            </a:pPr>
            <a:r>
              <a:rPr lang="en-US" dirty="0"/>
              <a:t>h) For the 95% confidence interval found in part (e), how large would the sample size have to be to cut the margin of error in half?</a:t>
            </a:r>
          </a:p>
          <a:p>
            <a:pPr marL="342900" indent="-342900" fontAlgn="base">
              <a:buNone/>
            </a:pPr>
            <a:r>
              <a:rPr lang="en-US" dirty="0" err="1"/>
              <a:t>i</a:t>
            </a:r>
            <a:r>
              <a:rPr lang="en-US" dirty="0"/>
              <a:t>)  For the 95% confidence interval found in part (e), how large would the sample size have to be to cut the margin of error by a factor of 10?</a:t>
            </a:r>
          </a:p>
          <a:p>
            <a:pPr marL="342900" indent="-342900" fontAlgn="base">
              <a:buNone/>
            </a:pPr>
            <a:r>
              <a:rPr lang="en-US" dirty="0"/>
              <a:t>j)  How large of a sample size would you need to construct a 90% confidence interval with a margin of error of 2, assuming the population standard deviation is 10?</a:t>
            </a:r>
          </a:p>
          <a:p>
            <a:pPr marL="342900" indent="-342900" fontAlgn="base">
              <a:buNone/>
            </a:pPr>
            <a:r>
              <a:rPr lang="en-US" dirty="0"/>
              <a:t>k) How large of a sample size would you need to construct a 99% confidence interval with a margin of error of 2, assuming the population standard deviation is 10?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10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more of Practice Problem #2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h)   The sample size would need to be 4 times larger, n = 100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)    The sample size would need to be 100 times larger, n = 2500</a:t>
            </a:r>
          </a:p>
          <a:p>
            <a:pPr marL="514350" indent="-514350">
              <a:buAutoNum type="alphaLcParenR" startAt="10"/>
            </a:pPr>
            <a:r>
              <a:rPr lang="en-US" dirty="0"/>
              <a:t>The sample size would need to be 68</a:t>
            </a:r>
          </a:p>
          <a:p>
            <a:pPr marL="514350" indent="-514350">
              <a:buAutoNum type="alphaLcParenR" startAt="10"/>
            </a:pPr>
            <a:endParaRPr lang="en-US" dirty="0"/>
          </a:p>
          <a:p>
            <a:pPr marL="514350" indent="-514350">
              <a:buAutoNum type="alphaLcParenR" startAt="10"/>
            </a:pPr>
            <a:endParaRPr lang="en-US" dirty="0"/>
          </a:p>
          <a:p>
            <a:pPr marL="514350" indent="-514350">
              <a:buAutoNum type="alphaLcParenR" startAt="10"/>
            </a:pPr>
            <a:endParaRPr lang="en-US" dirty="0"/>
          </a:p>
          <a:p>
            <a:pPr marL="514350" indent="-514350">
              <a:buAutoNum type="alphaLcParenR" startAt="10"/>
            </a:pPr>
            <a:r>
              <a:rPr lang="en-US" dirty="0"/>
              <a:t>The sample size would need to be 166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270" y="2914530"/>
            <a:ext cx="2753109" cy="171473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6"/>
          <a:stretch/>
        </p:blipFill>
        <p:spPr>
          <a:xfrm>
            <a:off x="7510270" y="4981575"/>
            <a:ext cx="2800741" cy="165589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24250" y="3276600"/>
            <a:ext cx="3986020" cy="11811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24250" y="5318125"/>
            <a:ext cx="3986020" cy="11811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79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random sample of 30 gas stations in a region gives the following statistics: 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$4.49 	s = $0.29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Find a 95% confidence interval for the mean price of regular gasoline in that region.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Find the 90% confidence interval for the mean price of regular gasoline in that region.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If we had the same statistics from a sample of 60 stations, what would the 95% confidence interval be now?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80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018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#3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($4.3817, $4.5983)  I am 95% confident that the true mean price of regular gasoline is between $4.382 and $4.598 per gallon.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($4.4000, $4.5800) I am 90% confident that the true mean price of regular gasoline is between $4.400 and $4.580 per gallon.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95% CI, n = 60, ($4.4151, $4.5649)</a:t>
            </a:r>
          </a:p>
          <a:p>
            <a:pPr marL="0" indent="0">
              <a:buNone/>
            </a:pPr>
            <a:r>
              <a:rPr lang="en-US" dirty="0"/>
              <a:t>I am 95% confident that the true mean price of regular gasoline is between $4.415 and $4.565 per gallon.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84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Hoping to lure more shoppers downtown, a city builds a new public parking garage in the central business district. The city plans to pay for the structure through parking fees. For a random sample of 44 weekdays, daily fees collected averaged $126, with a standard deviation of $15.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assumptions must you make in order to use this statistics for inference?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Find a 90% confidence interval for the mean daily income this parking garage will generate.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Explain in context what this confidence interval means.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Explain what 90% confidence means in this context.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consultant who advised the city on this project predicted that parking revenues would average $128 per day. Based on your confidence interval, what do you think of the consultant’s prediction? Why?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22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#5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That the sample was randomly obtained, and large enough sample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($122.20, $129.80)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 am 90% confident that the true mean daily fees that will be generated by the new parking garage is between $122.20 and $129.80.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That if we were to obtain all possible samples of size 44, 90% of them would capture the unknown mean daily fee for the parking garage.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consultant’s prediction was fairly accurate since $128 is included in the confidence interval.</a:t>
            </a:r>
          </a:p>
        </p:txBody>
      </p:sp>
    </p:spTree>
    <p:extLst>
      <p:ext uri="{BB962C8B-B14F-4D97-AF65-F5344CB8AC3E}">
        <p14:creationId xmlns:p14="http://schemas.microsoft.com/office/powerpoint/2010/main" val="27273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93700" y="1238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Sampling Distribution and Central Limit Theorem (CLT)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3700" y="123825"/>
                <a:ext cx="10515600" cy="1325563"/>
              </a:xfrm>
              <a:blipFill>
                <a:blip r:embed="rId3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2600" y="1449387"/>
                <a:ext cx="10515600" cy="52847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RECALL!</a:t>
                </a:r>
              </a:p>
              <a:p>
                <a:pPr marL="0" indent="0">
                  <a:buNone/>
                </a:pPr>
                <a:r>
                  <a:rPr lang="en-US" sz="1800" u="sng" dirty="0"/>
                  <a:t>Central Limit Theorem</a:t>
                </a:r>
              </a:p>
              <a:p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 be the mean of observations in SRS of size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from a population with mean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sz="1800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If we take a </a:t>
                </a:r>
                <a:r>
                  <a:rPr lang="en-US" sz="1800" u="sng" dirty="0"/>
                  <a:t>large enough sample</a:t>
                </a:r>
                <a:r>
                  <a:rPr lang="en-US" sz="1800" dirty="0"/>
                  <a:t>, then</a:t>
                </a:r>
              </a:p>
              <a:p>
                <a:pPr lvl="1"/>
                <a:r>
                  <a:rPr lang="en-US" sz="1600" dirty="0"/>
                  <a:t>The mean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/>
                  <a:t> is equal to the mean of the population,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pPr lvl="1"/>
                <a:r>
                  <a:rPr lang="en-US" sz="1600" dirty="0"/>
                  <a:t>The standard deviation is equal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1600" dirty="0"/>
                  <a:t> divided by the square root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𝑛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lvl="1"/>
                <a:r>
                  <a:rPr lang="en-US" sz="1600" dirty="0"/>
                  <a:t>And this distribution will be approximately Normal!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r>
                  <a:rPr lang="en-US" sz="1600" dirty="0"/>
                  <a:t>Further, a</a:t>
                </a:r>
                <a:r>
                  <a:rPr lang="en-US" sz="1600" dirty="0">
                    <a:solidFill>
                      <a:schemeClr val="tx1"/>
                    </a:solidFill>
                  </a:rPr>
                  <a:t>s the sample size </a:t>
                </a:r>
                <a:r>
                  <a:rPr lang="en-US" sz="1600" i="1" u="sng" dirty="0">
                    <a:solidFill>
                      <a:schemeClr val="tx1"/>
                    </a:solidFill>
                  </a:rPr>
                  <a:t>n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 increases</a:t>
                </a:r>
                <a:r>
                  <a:rPr lang="en-US" sz="1600" dirty="0">
                    <a:solidFill>
                      <a:schemeClr val="tx1"/>
                    </a:solidFill>
                  </a:rPr>
                  <a:t>, the sampling distribution of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approaches a standard normal distribution 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=0,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), regardless of the shape of the population distribution.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449387"/>
                <a:ext cx="10515600" cy="5284787"/>
              </a:xfrm>
              <a:blipFill>
                <a:blip r:embed="rId4"/>
                <a:stretch>
                  <a:fillRect l="-844" t="-1439" b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8858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16C3E2-FB9C-0247-96AE-71AE408396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7500" y="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CLT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- Assumptions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16C3E2-FB9C-0247-96AE-71AE40839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7500" y="0"/>
                <a:ext cx="10515600" cy="1325563"/>
              </a:xfrm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089FC5-02BC-AB44-B3DF-5413EBF67F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253330"/>
                <a:ext cx="11620500" cy="546497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Just like with our distribution assumptions (Binomial and Poisson), each scenario </a:t>
                </a:r>
                <a:r>
                  <a:rPr lang="en-US" sz="2000" u="sng" dirty="0"/>
                  <a:t>must meet some conditions / assumptions</a:t>
                </a:r>
                <a:r>
                  <a:rPr lang="en-US" sz="2000" dirty="0"/>
                  <a:t> in order for the </a:t>
                </a:r>
                <a:r>
                  <a:rPr lang="en-US" sz="2000" u="sng" dirty="0"/>
                  <a:t>results of the CLT to apply</a:t>
                </a:r>
                <a:r>
                  <a:rPr lang="en-US" sz="2000" dirty="0"/>
                  <a:t> to the </a:t>
                </a:r>
                <a:r>
                  <a:rPr lang="en-US" sz="2000" i="1" dirty="0"/>
                  <a:t>distribution of sample means</a:t>
                </a:r>
                <a:r>
                  <a:rPr lang="en-US" sz="2000" dirty="0"/>
                  <a:t>!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u="sng" dirty="0"/>
                  <a:t>CLT Assumptions</a:t>
                </a:r>
              </a:p>
              <a:p>
                <a:r>
                  <a:rPr lang="en-US" sz="2000" b="1" dirty="0"/>
                  <a:t>Randomization Condition: </a:t>
                </a:r>
                <a:r>
                  <a:rPr lang="en-US" sz="2000" dirty="0"/>
                  <a:t>The data values must be sampled randomly.</a:t>
                </a:r>
              </a:p>
              <a:p>
                <a:r>
                  <a:rPr lang="en-US" sz="2000" b="1" dirty="0"/>
                  <a:t>Large Enough Sample Condition: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There is no one-size-fits-all rule</a:t>
                </a:r>
                <a:r>
                  <a:rPr lang="en-US" sz="2000" b="1" dirty="0">
                    <a:solidFill>
                      <a:srgbClr val="FFC000"/>
                    </a:solidFill>
                  </a:rPr>
                  <a:t> (although we will have some specific guidelines for this class)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.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lvl="1"/>
                <a:r>
                  <a:rPr lang="en-US" sz="1800" dirty="0"/>
                  <a:t>If the population is Normally distribution, then ANY sample size would meet this condition (even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/>
                  <a:t>). </a:t>
                </a:r>
              </a:p>
              <a:p>
                <a:pPr lvl="1"/>
                <a:r>
                  <a:rPr lang="en-US" sz="1800" dirty="0"/>
                  <a:t>If the population is </a:t>
                </a:r>
                <a:r>
                  <a:rPr lang="en-US" sz="1800" u="sng" dirty="0"/>
                  <a:t>unimodal and symmetric</a:t>
                </a:r>
                <a:r>
                  <a:rPr lang="en-US" sz="1800" dirty="0"/>
                  <a:t>, even a </a:t>
                </a:r>
                <a:r>
                  <a:rPr lang="en-US" sz="1800" u="sng" dirty="0"/>
                  <a:t>fairly small sample is okay</a:t>
                </a:r>
                <a:r>
                  <a:rPr lang="en-US" sz="1800" dirty="0"/>
                  <a:t>, maybe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10≤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r>
                  <a:rPr lang="en-US" sz="1800" dirty="0"/>
                  <a:t>.  </a:t>
                </a:r>
              </a:p>
              <a:p>
                <a:pPr lvl="1"/>
                <a:r>
                  <a:rPr lang="en-US" sz="1800" dirty="0"/>
                  <a:t>If the population is </a:t>
                </a:r>
                <a:r>
                  <a:rPr lang="en-US" sz="1800" u="sng" dirty="0"/>
                  <a:t>strongly skewed</a:t>
                </a:r>
                <a:r>
                  <a:rPr lang="en-US" sz="1800" dirty="0"/>
                  <a:t>, we need a </a:t>
                </a:r>
                <a:r>
                  <a:rPr lang="en-US" sz="1800" u="sng" dirty="0"/>
                  <a:t>large sample</a:t>
                </a:r>
                <a:r>
                  <a:rPr lang="en-US" sz="1800" dirty="0"/>
                  <a:t> to allow the use of a normal model to describe the distribution of sample means.</a:t>
                </a:r>
              </a:p>
              <a:p>
                <a:pPr lvl="2"/>
                <a:r>
                  <a:rPr lang="en-US" sz="1400" dirty="0"/>
                  <a:t>For this class,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≥30</m:t>
                    </m:r>
                  </m:oMath>
                </a14:m>
                <a:r>
                  <a:rPr lang="en-US" sz="1400" dirty="0"/>
                  <a:t>, then we can say this </a:t>
                </a:r>
                <a:r>
                  <a:rPr lang="en-US" sz="1400" u="sng" dirty="0"/>
                  <a:t>is large enough</a:t>
                </a:r>
                <a:r>
                  <a:rPr lang="en-US" sz="1400" dirty="0"/>
                  <a:t> even if we have a </a:t>
                </a:r>
                <a:r>
                  <a:rPr lang="en-US" sz="1400" u="sng" dirty="0"/>
                  <a:t>really skewed population</a:t>
                </a:r>
                <a:r>
                  <a:rPr lang="en-US" sz="1400" dirty="0"/>
                  <a:t>! 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089FC5-02BC-AB44-B3DF-5413EBF67F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253330"/>
                <a:ext cx="11620500" cy="5464970"/>
              </a:xfrm>
              <a:blipFill>
                <a:blip r:embed="rId3"/>
                <a:stretch>
                  <a:fillRect l="-655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1273-5D1B-A74C-AC13-80BCA83A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14251"/>
            <a:ext cx="10515600" cy="1325563"/>
          </a:xfrm>
        </p:spPr>
        <p:txBody>
          <a:bodyPr/>
          <a:lstStyle/>
          <a:p>
            <a:r>
              <a:rPr lang="en-US" dirty="0"/>
              <a:t>Final Confidence Interval for 𝜇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8D96D9-BD5D-284F-A2A4-F8784D545B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900" y="92980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Now the goal is to find an estimate for the unknown population mean 𝜇!</a:t>
                </a:r>
              </a:p>
              <a:p>
                <a:pPr marL="0" indent="0">
                  <a:buNone/>
                </a:pPr>
                <a:r>
                  <a:rPr lang="en-US" sz="2400" dirty="0">
                    <a:highlight>
                      <a:srgbClr val="FFFF00"/>
                    </a:highlight>
                  </a:rPr>
                  <a:t>*** We are going to assume that the </a:t>
                </a:r>
                <a:r>
                  <a:rPr lang="en-US" sz="2400" u="sng" dirty="0">
                    <a:highlight>
                      <a:srgbClr val="FFFF00"/>
                    </a:highlight>
                  </a:rPr>
                  <a:t>population standard deviation</a:t>
                </a:r>
                <a:r>
                  <a:rPr lang="en-US" sz="2400" dirty="0">
                    <a:highlight>
                      <a:srgbClr val="FFFF00"/>
                    </a:highlight>
                  </a:rPr>
                  <a:t> 𝞂 is </a:t>
                </a:r>
                <a:r>
                  <a:rPr lang="en-US" sz="2400" u="sng" dirty="0">
                    <a:highlight>
                      <a:srgbClr val="FFFF00"/>
                    </a:highlight>
                  </a:rPr>
                  <a:t>known</a:t>
                </a:r>
                <a:r>
                  <a:rPr lang="en-US" sz="2400" dirty="0">
                    <a:highlight>
                      <a:srgbClr val="FFFF00"/>
                    </a:highlight>
                  </a:rPr>
                  <a:t>!</a:t>
                </a:r>
              </a:p>
              <a:p>
                <a:pPr marL="0" indent="0">
                  <a:buNone/>
                </a:pPr>
                <a:endParaRPr lang="en-US" sz="2400" u="sng" dirty="0"/>
              </a:p>
              <a:p>
                <a:pPr marL="0" indent="0">
                  <a:buNone/>
                </a:pPr>
                <a:r>
                  <a:rPr lang="en-US" sz="2400" u="sng" dirty="0"/>
                  <a:t>1 Mean Z Interval</a:t>
                </a:r>
              </a:p>
              <a:p>
                <a:pPr marL="0" indent="0">
                  <a:buNone/>
                </a:pPr>
                <a:endParaRPr lang="en-US" sz="2400" u="sng" dirty="0"/>
              </a:p>
              <a:p>
                <a:pPr marL="0" indent="0">
                  <a:buNone/>
                </a:pPr>
                <a:r>
                  <a:rPr lang="en-US" sz="2400" dirty="0"/>
                  <a:t>C.I. = Point Estimate ± Margin of Error,     MOE = CV * SE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         →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8D96D9-BD5D-284F-A2A4-F8784D545B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00" y="929803"/>
                <a:ext cx="10515600" cy="4351338"/>
              </a:xfrm>
              <a:blipFill>
                <a:blip r:embed="rId2"/>
                <a:stretch>
                  <a:fillRect l="-844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41A9D1-0AAD-BE43-B1C7-EE58F149E96E}"/>
                  </a:ext>
                </a:extLst>
              </p:cNvPr>
              <p:cNvSpPr txBox="1"/>
              <p:nvPr/>
            </p:nvSpPr>
            <p:spPr>
              <a:xfrm>
                <a:off x="469900" y="4758968"/>
                <a:ext cx="6096000" cy="193899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Don’t forget to </a:t>
                </a:r>
                <a:r>
                  <a:rPr lang="en-US" sz="1800" b="1" u="sng" dirty="0"/>
                  <a:t>Check the Conditions</a:t>
                </a:r>
              </a:p>
              <a:p>
                <a:pPr marL="0" indent="0">
                  <a:buNone/>
                </a:pPr>
                <a:endParaRPr lang="en-US" sz="1800" b="1" u="sng" dirty="0"/>
              </a:p>
              <a:p>
                <a:pPr>
                  <a:buFont typeface="Wingdings" pitchFamily="2" charset="2"/>
                  <a:buChar char="ü"/>
                </a:pPr>
                <a:r>
                  <a:rPr lang="en-US" sz="1800" dirty="0"/>
                  <a:t>Randomization Condition</a:t>
                </a:r>
              </a:p>
              <a:p>
                <a:pPr lvl="1"/>
                <a:r>
                  <a:rPr lang="en-US" sz="1600" dirty="0"/>
                  <a:t>Need to have a random sample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sz="1800" dirty="0"/>
                  <a:t>Large Enough Sample Condition</a:t>
                </a:r>
              </a:p>
              <a:p>
                <a:pPr lvl="1"/>
                <a:r>
                  <a:rPr lang="en-US" sz="1600" dirty="0"/>
                  <a:t>Normal population OR</a:t>
                </a:r>
              </a:p>
              <a:p>
                <a:pPr lvl="1"/>
                <a:r>
                  <a:rPr lang="en-US" sz="1600" i="1" dirty="0"/>
                  <a:t>n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600" dirty="0"/>
                  <a:t> 30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41A9D1-0AAD-BE43-B1C7-EE58F149E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758968"/>
                <a:ext cx="6096000" cy="1938992"/>
              </a:xfrm>
              <a:prstGeom prst="rect">
                <a:avLst/>
              </a:prstGeom>
              <a:blipFill>
                <a:blip r:embed="rId3"/>
                <a:stretch>
                  <a:fillRect l="-622" t="-1299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26D5742-FD71-4D45-B88E-4C10F30A5D90}"/>
              </a:ext>
            </a:extLst>
          </p:cNvPr>
          <p:cNvSpPr txBox="1"/>
          <p:nvPr/>
        </p:nvSpPr>
        <p:spPr>
          <a:xfrm>
            <a:off x="7081485" y="2208941"/>
            <a:ext cx="3111499" cy="6558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* Same Critical Value as with a 1 Proportion Z Interval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9005E-680C-B943-9BE3-D02BC78D0DA1}"/>
              </a:ext>
            </a:extLst>
          </p:cNvPr>
          <p:cNvSpPr txBox="1"/>
          <p:nvPr/>
        </p:nvSpPr>
        <p:spPr>
          <a:xfrm>
            <a:off x="7081485" y="4758968"/>
            <a:ext cx="479813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Same interpretation too!!</a:t>
            </a:r>
          </a:p>
          <a:p>
            <a:endParaRPr lang="en-US" dirty="0"/>
          </a:p>
          <a:p>
            <a:r>
              <a:rPr lang="en-US" dirty="0"/>
              <a:t>I am </a:t>
            </a:r>
            <a:r>
              <a:rPr lang="en-US" u="sng" dirty="0"/>
              <a:t>% confident</a:t>
            </a:r>
            <a:r>
              <a:rPr lang="en-US" dirty="0"/>
              <a:t> that the true/population </a:t>
            </a:r>
            <a:r>
              <a:rPr lang="en-US" u="sng" dirty="0"/>
              <a:t>parameter + context</a:t>
            </a:r>
            <a:r>
              <a:rPr lang="en-US" dirty="0"/>
              <a:t> is between </a:t>
            </a:r>
            <a:r>
              <a:rPr lang="en-US" u="sng" dirty="0"/>
              <a:t>(lower bound)</a:t>
            </a:r>
            <a:r>
              <a:rPr lang="en-US" dirty="0"/>
              <a:t> and </a:t>
            </a:r>
            <a:r>
              <a:rPr lang="en-US" u="sng" dirty="0"/>
              <a:t>(upper bound)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4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54B1-95B3-F24D-9DE8-E19AF8DC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0"/>
            <a:ext cx="10515600" cy="1325563"/>
          </a:xfrm>
        </p:spPr>
        <p:txBody>
          <a:bodyPr/>
          <a:lstStyle/>
          <a:p>
            <a:r>
              <a:rPr lang="en-US" dirty="0"/>
              <a:t>Using Calc!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9CC214-BAED-8943-A9A4-04D9A981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114425"/>
            <a:ext cx="10515600" cy="1082675"/>
          </a:xfrm>
          <a:ln>
            <a:solidFill>
              <a:srgbClr val="00B05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b="1" u="sng" dirty="0"/>
              <a:t>Setup</a:t>
            </a:r>
          </a:p>
          <a:p>
            <a:pPr marL="0" indent="0">
              <a:buNone/>
            </a:pPr>
            <a:r>
              <a:rPr lang="en-US" sz="2000" dirty="0"/>
              <a:t>Suppose the number of points scored by your favorite basketball team is normally distribution with known population standard deviation 𝞂 = 15 points.</a:t>
            </a:r>
          </a:p>
          <a:p>
            <a:pPr marL="0" indent="0">
              <a:buNone/>
            </a:pPr>
            <a:r>
              <a:rPr lang="en-US" sz="2000" dirty="0"/>
              <a:t>The mean from a random sample of 35 games was 72 points. </a:t>
            </a:r>
            <a:r>
              <a:rPr lang="en-US" sz="2000" b="1" dirty="0"/>
              <a:t>Calculate</a:t>
            </a:r>
            <a:r>
              <a:rPr lang="en-US" sz="2000" dirty="0"/>
              <a:t> and </a:t>
            </a:r>
            <a:r>
              <a:rPr lang="en-US" sz="2000" b="1" dirty="0"/>
              <a:t>interpret</a:t>
            </a:r>
            <a:r>
              <a:rPr lang="en-US" sz="2000" dirty="0"/>
              <a:t> the corresponding </a:t>
            </a:r>
            <a:r>
              <a:rPr lang="en-US" sz="2000" i="1" dirty="0"/>
              <a:t>95% confidence interval</a:t>
            </a:r>
            <a:r>
              <a:rPr lang="en-US" sz="20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1A6BD07-CD53-0941-A87D-88F244CF4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300" y="2439988"/>
                <a:ext cx="7086600" cy="3256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u="sng" dirty="0"/>
                  <a:t>GOAL</a:t>
                </a:r>
                <a:r>
                  <a:rPr lang="en-US" sz="1800" dirty="0"/>
                  <a:t>: Find the Confidence Interval!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 err="1"/>
                  <a:t>ZInterval</a:t>
                </a:r>
                <a:endParaRPr lang="en-US" sz="1800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1600" dirty="0"/>
                  <a:t>Input = Stats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1600" dirty="0"/>
                  <a:t>𝞂 = population standard deviation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/>
                  <a:t> = sample mean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1600" dirty="0"/>
                  <a:t>n = sample size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1600" dirty="0"/>
                  <a:t>C-Level = Confidence level (as a decimal or whole number, both work)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1A6BD07-CD53-0941-A87D-88F244CF4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2439988"/>
                <a:ext cx="7086600" cy="3256450"/>
              </a:xfrm>
              <a:prstGeom prst="rect">
                <a:avLst/>
              </a:prstGeom>
              <a:blipFill>
                <a:blip r:embed="rId2"/>
                <a:stretch>
                  <a:fillRect l="-536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DF40A4-53BF-F746-8608-957A428692E8}"/>
              </a:ext>
            </a:extLst>
          </p:cNvPr>
          <p:cNvSpPr txBox="1"/>
          <p:nvPr/>
        </p:nvSpPr>
        <p:spPr>
          <a:xfrm>
            <a:off x="622300" y="5696438"/>
            <a:ext cx="1017513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Interpret results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We are 95% Confident that the true mean points scored per game is between 67.031 and 76.969 points.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B44E28-009C-D649-B922-6B876ADE71E8}"/>
              </a:ext>
            </a:extLst>
          </p:cNvPr>
          <p:cNvGrpSpPr/>
          <p:nvPr/>
        </p:nvGrpSpPr>
        <p:grpSpPr>
          <a:xfrm>
            <a:off x="6629400" y="3070469"/>
            <a:ext cx="3200400" cy="1168401"/>
            <a:chOff x="5257800" y="2778369"/>
            <a:chExt cx="3200400" cy="11684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9E01FC3-E189-834D-B012-1A1278FE2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8800" y="2778370"/>
              <a:ext cx="1549400" cy="1168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84EC14-45AC-D249-94F6-01210FCDB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7800" y="2778369"/>
              <a:ext cx="1549400" cy="1168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94998A9-9C83-D341-892E-A571B1E29FCE}"/>
              </a:ext>
            </a:extLst>
          </p:cNvPr>
          <p:cNvSpPr txBox="1"/>
          <p:nvPr/>
        </p:nvSpPr>
        <p:spPr>
          <a:xfrm>
            <a:off x="8686800" y="4640235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95% CI = (67.301, 76.969)</a:t>
            </a:r>
          </a:p>
        </p:txBody>
      </p:sp>
    </p:spTree>
    <p:extLst>
      <p:ext uri="{BB962C8B-B14F-4D97-AF65-F5344CB8AC3E}">
        <p14:creationId xmlns:p14="http://schemas.microsoft.com/office/powerpoint/2010/main" val="2852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1DA0-321F-1A49-81D1-A3266DBC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515600" cy="1325563"/>
          </a:xfrm>
        </p:spPr>
        <p:txBody>
          <a:bodyPr/>
          <a:lstStyle/>
          <a:p>
            <a:r>
              <a:rPr lang="en-US" dirty="0"/>
              <a:t>Another LCQ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1B61-18D0-884E-814C-B8AB2D4E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3330"/>
            <a:ext cx="10515600" cy="5337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Setup</a:t>
            </a:r>
            <a:r>
              <a:rPr lang="en-US" sz="2000" dirty="0"/>
              <a:t>: Lets assume the population of ACT scores is normally distribution with known population standard deviation 𝞂 = 3.5 points. From a random sample of 15 students, there was a sample mean score of 24. </a:t>
            </a:r>
          </a:p>
          <a:p>
            <a:pPr marL="0" indent="0">
              <a:buNone/>
            </a:pPr>
            <a:r>
              <a:rPr lang="en-US" sz="2000" dirty="0"/>
              <a:t>1) Check the conditions for a 1-Mean Z Interval.</a:t>
            </a:r>
          </a:p>
          <a:p>
            <a:pPr lvl="1"/>
            <a:endParaRPr lang="en-US" sz="16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2) Calculate the 85% Confidence Interval</a:t>
            </a:r>
            <a:endParaRPr lang="en-US" sz="2000" i="1" dirty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3) Interpret this interval.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003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1DA0-321F-1A49-81D1-A3266DBC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515600" cy="1325563"/>
          </a:xfrm>
        </p:spPr>
        <p:txBody>
          <a:bodyPr/>
          <a:lstStyle/>
          <a:p>
            <a:r>
              <a:rPr lang="en-US" dirty="0"/>
              <a:t>Another LCQ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1B61-18D0-884E-814C-B8AB2D4E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3330"/>
            <a:ext cx="10515600" cy="53379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Setup</a:t>
            </a:r>
            <a:r>
              <a:rPr lang="en-US" sz="2000" dirty="0"/>
              <a:t>: Lets assume the population of ACT scores is normally distribution with known population standard deviation 𝞂 = 3.5 points. From a random sample of 15 students, there was a sample mean score of 24. </a:t>
            </a:r>
          </a:p>
          <a:p>
            <a:pPr marL="0" indent="0">
              <a:buNone/>
            </a:pPr>
            <a:r>
              <a:rPr lang="en-US" sz="2000" dirty="0"/>
              <a:t>1) Check the conditions for a 1-Mean Z Interval.</a:t>
            </a:r>
          </a:p>
          <a:p>
            <a:pPr lvl="1"/>
            <a:endParaRPr lang="en-US" sz="16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Normal population distribution</a:t>
            </a:r>
            <a:r>
              <a:rPr lang="en-US" sz="2000" i="1" dirty="0">
                <a:solidFill>
                  <a:srgbClr val="7030A0"/>
                </a:solidFill>
              </a:rPr>
              <a:t> (so sample size doesn’t matter), </a:t>
            </a:r>
            <a:r>
              <a:rPr lang="en-US" sz="2000" i="1" dirty="0">
                <a:solidFill>
                  <a:srgbClr val="FF0000"/>
                </a:solidFill>
              </a:rPr>
              <a:t>random sample —&gt; all conditions met!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2) Calculate the 85% Confidence Interval = </a:t>
            </a:r>
            <a:r>
              <a:rPr lang="en-US" sz="2000" i="1" dirty="0">
                <a:solidFill>
                  <a:srgbClr val="FF0000"/>
                </a:solidFill>
              </a:rPr>
              <a:t>(22.699 , 25.301)</a:t>
            </a:r>
          </a:p>
          <a:p>
            <a:pPr marL="457200" indent="-457200">
              <a:buAutoNum type="arabicParenR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3) Interpret this interval.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Common answers:</a:t>
            </a:r>
          </a:p>
          <a:p>
            <a:pPr marL="457200" indent="-457200">
              <a:buAutoNum type="alphaLcParenR"/>
            </a:pPr>
            <a:r>
              <a:rPr lang="en-US" sz="2000" i="1" dirty="0"/>
              <a:t>We are </a:t>
            </a:r>
            <a:r>
              <a:rPr lang="en-US" sz="2000" i="1" dirty="0">
                <a:solidFill>
                  <a:srgbClr val="FFC000"/>
                </a:solidFill>
              </a:rPr>
              <a:t>85% confident </a:t>
            </a:r>
            <a:r>
              <a:rPr lang="en-US" sz="2000" i="1" dirty="0"/>
              <a:t>the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ACT score of students </a:t>
            </a:r>
            <a:r>
              <a:rPr lang="en-US" sz="2000" i="1" dirty="0"/>
              <a:t>is between </a:t>
            </a:r>
            <a:r>
              <a:rPr lang="en-US" sz="2000" i="1" dirty="0">
                <a:solidFill>
                  <a:srgbClr val="7030A0"/>
                </a:solidFill>
              </a:rPr>
              <a:t>22.699 and 25.301 -&gt; </a:t>
            </a:r>
            <a:r>
              <a:rPr lang="en-US" sz="2000" i="1" dirty="0">
                <a:solidFill>
                  <a:srgbClr val="C00000"/>
                </a:solidFill>
              </a:rPr>
              <a:t>MISSING </a:t>
            </a:r>
            <a:r>
              <a:rPr lang="en-US" sz="2000" i="1" dirty="0">
                <a:solidFill>
                  <a:srgbClr val="0070C0"/>
                </a:solidFill>
              </a:rPr>
              <a:t>parameter (true mean)</a:t>
            </a:r>
          </a:p>
          <a:p>
            <a:pPr marL="457200" indent="-457200">
              <a:buAutoNum type="alphaLcParenR"/>
            </a:pPr>
            <a:r>
              <a:rPr lang="en-US" sz="2000" i="1" dirty="0"/>
              <a:t>We are </a:t>
            </a:r>
            <a:r>
              <a:rPr lang="en-US" sz="2000" i="1" dirty="0">
                <a:solidFill>
                  <a:srgbClr val="FFC000"/>
                </a:solidFill>
              </a:rPr>
              <a:t>85% confident </a:t>
            </a:r>
            <a:r>
              <a:rPr lang="en-US" sz="2000" i="1" dirty="0"/>
              <a:t>that the </a:t>
            </a:r>
            <a:r>
              <a:rPr lang="en-US" sz="2000" i="1" dirty="0">
                <a:solidFill>
                  <a:srgbClr val="0070C0"/>
                </a:solidFill>
              </a:rPr>
              <a:t>true population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i="1" dirty="0"/>
              <a:t>mean is </a:t>
            </a:r>
            <a:r>
              <a:rPr lang="en-US" sz="2000" i="1" dirty="0">
                <a:solidFill>
                  <a:srgbClr val="7030A0"/>
                </a:solidFill>
              </a:rPr>
              <a:t>22.699 and 25.301 -&gt; </a:t>
            </a:r>
            <a:r>
              <a:rPr lang="en-US" sz="2000" i="1" dirty="0">
                <a:solidFill>
                  <a:srgbClr val="C00000"/>
                </a:solidFill>
              </a:rPr>
              <a:t>MISSING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context (ACT score of students)</a:t>
            </a:r>
          </a:p>
          <a:p>
            <a:pPr marL="457200" indent="-457200">
              <a:buAutoNum type="alphaLcParenR" startAt="3"/>
            </a:pPr>
            <a:r>
              <a:rPr lang="en-US" sz="2000" i="1" dirty="0"/>
              <a:t>We are </a:t>
            </a:r>
            <a:r>
              <a:rPr lang="en-US" sz="2000" i="1" dirty="0">
                <a:solidFill>
                  <a:srgbClr val="FFC000"/>
                </a:solidFill>
              </a:rPr>
              <a:t>85% confident </a:t>
            </a:r>
            <a:r>
              <a:rPr lang="en-US" sz="2000" i="1" dirty="0"/>
              <a:t>that</a:t>
            </a:r>
            <a:r>
              <a:rPr lang="en-US" sz="2000" i="1" dirty="0">
                <a:solidFill>
                  <a:srgbClr val="0070C0"/>
                </a:solidFill>
              </a:rPr>
              <a:t> true/population mean </a:t>
            </a:r>
            <a:r>
              <a:rPr lang="en-US" sz="2000" i="1" dirty="0"/>
              <a:t>of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Students scored on ACT </a:t>
            </a:r>
            <a:r>
              <a:rPr lang="en-US" sz="2000" i="1" dirty="0"/>
              <a:t>between </a:t>
            </a:r>
            <a:r>
              <a:rPr lang="en-US" sz="2000" i="1" dirty="0">
                <a:solidFill>
                  <a:srgbClr val="7030A0"/>
                </a:solidFill>
              </a:rPr>
              <a:t>22.69 and 25.301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7030A0"/>
                </a:solidFill>
              </a:rPr>
              <a:t>Option C is PERFECT!! Has all the parts we need!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995FF3-B3E2-5B40-A553-13B9348D0A82}"/>
              </a:ext>
            </a:extLst>
          </p:cNvPr>
          <p:cNvGrpSpPr/>
          <p:nvPr/>
        </p:nvGrpSpPr>
        <p:grpSpPr>
          <a:xfrm>
            <a:off x="6994856" y="2721769"/>
            <a:ext cx="3406444" cy="1414462"/>
            <a:chOff x="6813923" y="3121051"/>
            <a:chExt cx="4555710" cy="16747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F8E64F-8D98-F640-B830-6D9CA76C0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8756" y="3121051"/>
              <a:ext cx="2220877" cy="16747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2433464-E44F-A946-9530-C5518E3BD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3923" y="3121051"/>
              <a:ext cx="2220876" cy="1674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5153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11336</TotalTime>
  <Words>5404</Words>
  <Application>Microsoft Macintosh PowerPoint</Application>
  <PresentationFormat>Widescreen</PresentationFormat>
  <Paragraphs>543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PowerPoint Presentation</vt:lpstr>
      <vt:lpstr>LU 7, Days 1 and 2 - Outline </vt:lpstr>
      <vt:lpstr>Confidence Intervals Again!</vt:lpstr>
      <vt:lpstr>Sampling Distribution and Central Limit Theorem (CLT) of x ̅</vt:lpstr>
      <vt:lpstr>CLT for x ̅ - Assumptions</vt:lpstr>
      <vt:lpstr>Final Confidence Interval for 𝜇</vt:lpstr>
      <vt:lpstr>Using Calc!</vt:lpstr>
      <vt:lpstr>Another LCQ</vt:lpstr>
      <vt:lpstr>Another LCQ</vt:lpstr>
      <vt:lpstr>One more LCQ</vt:lpstr>
      <vt:lpstr>One more LCQ</vt:lpstr>
      <vt:lpstr>Finding the Minimum Sample Size for Means - Calculation</vt:lpstr>
      <vt:lpstr>Alpha 𝛼</vt:lpstr>
      <vt:lpstr>A New CI for a New Unknown</vt:lpstr>
      <vt:lpstr>Final Confidence Interval for 𝜇, unknown 𝞂! </vt:lpstr>
      <vt:lpstr>CIs for Known vs Unknown 𝞂</vt:lpstr>
      <vt:lpstr>t-Distribution</vt:lpstr>
      <vt:lpstr>New Critical Value</vt:lpstr>
      <vt:lpstr>New Critical Value</vt:lpstr>
      <vt:lpstr>Using Calc!</vt:lpstr>
      <vt:lpstr>Using Calc!</vt:lpstr>
      <vt:lpstr>LCQ</vt:lpstr>
      <vt:lpstr>LCQ</vt:lpstr>
      <vt:lpstr>Finding the Minimum Sample Size for Means with Unknown 𝞂</vt:lpstr>
      <vt:lpstr>When do I use which? p vs Z vs. t</vt:lpstr>
      <vt:lpstr>Means vs. Proportions: When do I use which formulas?</vt:lpstr>
      <vt:lpstr>Problem Session!!!</vt:lpstr>
      <vt:lpstr>Human Body Temperatures</vt:lpstr>
      <vt:lpstr>Comparing CIs</vt:lpstr>
      <vt:lpstr>Practice Problem #2, continued</vt:lpstr>
      <vt:lpstr>Practice Problem #2 Solution, continued</vt:lpstr>
      <vt:lpstr>Choosing Sample Size for Means Example</vt:lpstr>
      <vt:lpstr>Sample Size for Mean Solution</vt:lpstr>
      <vt:lpstr>Still more of Practice Problem #2</vt:lpstr>
      <vt:lpstr>Still more of Practice Problem #2 Solution</vt:lpstr>
      <vt:lpstr>Practice Problem #3</vt:lpstr>
      <vt:lpstr>Practice Problem #3 Solution</vt:lpstr>
      <vt:lpstr>Practice Problem #5</vt:lpstr>
      <vt:lpstr>Practice Problem #5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Mr.</dc:creator>
  <cp:lastModifiedBy>Colton Gearhart</cp:lastModifiedBy>
  <cp:revision>162</cp:revision>
  <dcterms:created xsi:type="dcterms:W3CDTF">2022-01-21T06:38:27Z</dcterms:created>
  <dcterms:modified xsi:type="dcterms:W3CDTF">2023-10-29T23:43:53Z</dcterms:modified>
</cp:coreProperties>
</file>