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85" r:id="rId2"/>
    <p:sldId id="386" r:id="rId3"/>
    <p:sldId id="419" r:id="rId4"/>
    <p:sldId id="303" r:id="rId5"/>
    <p:sldId id="438" r:id="rId6"/>
    <p:sldId id="302" r:id="rId7"/>
    <p:sldId id="319" r:id="rId8"/>
    <p:sldId id="439" r:id="rId9"/>
    <p:sldId id="318" r:id="rId10"/>
    <p:sldId id="322" r:id="rId11"/>
    <p:sldId id="440" r:id="rId12"/>
    <p:sldId id="350" r:id="rId13"/>
    <p:sldId id="442" r:id="rId14"/>
    <p:sldId id="351" r:id="rId15"/>
    <p:sldId id="349" r:id="rId16"/>
    <p:sldId id="437" r:id="rId17"/>
    <p:sldId id="320" r:id="rId18"/>
    <p:sldId id="321" r:id="rId19"/>
    <p:sldId id="443" r:id="rId20"/>
    <p:sldId id="436" r:id="rId21"/>
    <p:sldId id="441" r:id="rId22"/>
    <p:sldId id="337" r:id="rId23"/>
    <p:sldId id="444" r:id="rId24"/>
    <p:sldId id="359" r:id="rId25"/>
    <p:sldId id="360" r:id="rId26"/>
    <p:sldId id="434" r:id="rId27"/>
    <p:sldId id="44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693"/>
  </p:normalViewPr>
  <p:slideViewPr>
    <p:cSldViewPr snapToGrid="0">
      <p:cViewPr varScale="1">
        <p:scale>
          <a:sx n="118" d="100"/>
          <a:sy n="118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1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5 24575,'-13'10'0,"3"3"0,1 5 0,4 2 0,1-1 0,3-1 0,1 0 0,2 0 0,0-3 0,2-7 0,3-5 0,3-7 0,4-3 0,1 0 0,0-2 0,-2-1 0,0-2 0,-1-1 0,-2-1 0,-4 1 0,-3 2 0,-1 1 0,-1 1 0,0-3 0,0-1 0,-2 2 0,-1 3 0,-1 6 0,-4 4 0,-5 3 0,-5 5 0,-3 3 0,-5 9 0,-14 11 0,14-10 0,-16 11 0,20-16 0,-1 2 0,3-2 0,8-4 0,1 1 0,2-1 0,2-1 0,2-3 0,1-2 0,0-1 0,-1 2 0,0 4 0,1 1 0,0-7 0,1-13 0,2-19 0,0 10 0,2-5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33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3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24575,'-7'10'0,"0"3"0,0 2 0,2 0 0,2 0 0,1-2 0,-1 4 0,0 4 0,2 2 0,0 0 0,2-5 0,1-4 0,-1-1 0,2-1 0,1 1 0,0-1 0,1-3 0,0-1 0,0-4 0,3-1 0,2-1 0,1-1 0,0-1 0,3-2 0,0 0 0,3-2 0,-2-3 0,-3-2 0,-3-4 0,-4 1 0,-3 0 0,-1 5 0,-2 2 0,0 2 0,-2-2 0,-1 0 0,0 1 0,0 2 0,0 1 0,0 1 0,-6-1 0,-3 0 0,-1 0 0,3 0 0,6 0 0,4 0 0,0 1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37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24575,'16'0'0,"7"-1"0,3 0 0,1-2 0,0 1 0,7-1 0,13 1 0,6-1 0,-17 4 0,-13 4 0,-25 8 0,0-2 0,-2 9 0,-1 1 0,-3 8 0,-3 6 0,-1-3 0,0-4 0,3-6 0,4-10 0,0-5 0,0-8 0,2 1 0,-1-1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42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24575,'-7'7'0,"1"1"0,1 5 0,0 2 0,1 3 0,0 6 0,2 2 0,3-2 0,0-4 0,2-7 0,1-5 0,1-4 0,2 0 0,3 1 0,2 0 0,1-1 0,1-1 0,-2-1 0,1-2 0,0 0 0,-1 0 0,0 0 0,-4 0 0,-1-1 0,-1 1 0,0-2 0,1-1 0,-1-1 0,1-2 0,-1-2 0,-1-1 0,-2-1 0,-1 2 0,-1 1 0,-1-1 0,0-2 0,-1-2 0,-1-2 0,-1 0 0,-1 2 0,-3 3 0,0 1 0,1 1 0,1 0 0,2-1 0,2 2 0,-1 2 0,1 1 0,-1 2 0,-1 0 0,-2 1 0,-3 0 0,-4-2 0,-4 1 0,-4-1 0,1 0 0,5 1 0,7 1 0,7 0 0,8 1 0,-5 0 0,4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43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4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24575,'-7'8'0,"0"2"0,0 0 0,1 1 0,2 2 0,0 0 0,1 4 0,-1 1 0,0 1 0,2 0 0,1-3 0,2-2 0,0-2 0,1 1 0,1 1 0,1 0 0,2 0 0,3-3 0,1-2 0,3-2 0,-1-2 0,-1-1 0,-4-2 0,-2-3 0,2-2 0,3-3 0,1-2 0,-2-2 0,-3-1 0,-3 0 0,-2 0 0,0 1 0,-2 2 0,-1 2 0,-4 1 0,-1-1 0,0 0 0,0 2 0,2-1 0,-2 2 0,-1 0 0,0 1 0,2 2 0,1-1 0,-2-1 0,-3 1 0,3-1 0,-1 0 0,8 1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45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24575,'3'15'0,"-1"10"0,-1-6 0,0 10 0,0-7 0,0 8 0,-1 2 0,1-4 0,0-8 0,0-8 0,-1-7 0,0-3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4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24575,'2'13'0,"0"6"0,-1 13 0,0 13 0,-1 5 0,-1 3 0,0-5 0,0-9 0,0-9 0,1-11 0,0-9 0,2-5 0,0-4 0,9 0 0,-4-1 0,12-1 0,-4 1 0,5-3 0,-7 2 0,-3-3 0,-7 1 0,-1 0 0,0-1 0,0 0 0,-1 2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4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24575,'3'18'0,"3"21"0,-1-13 0,5 27 0,-3-15 0,3 11 0,-1-2 0,-3-15 0,-3-13 0,-2-12 0,-2-6 0,-3-10 0,3 4 0,-3-9 0,4 11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5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24575,'16'-3'0,"6"0"0,-6 1 0,6 0 0,-7 1 0,7 0 0,5 2 0,0 2 0,-6 0 0,-8 0 0,-4 0 0,0 1 0,1 1 0,1 2 0,-1-1 0,-4-1 0,-4-1 0,0-1 0,-2 0 0,-1-1 0,0 2 0,-4 2 0,-5 0 0,-5 3 0,-4-1 0,-1 2 0,-1 0 0,2-2 0,2 0 0,1-3 0,0-1 0,-1 0 0,1 0 0,4-1 0,6 0 0,8 0 0,5 0 0,-2-1 0,2 0 0,-5-2 0,5 2 0,2 2 0,4 1 0,0 1 0,-2 0 0,0 0 0,2 1 0,1 2 0,-1 1 0,-5-4 0,-3 0 0,-4-2 0,2 1 0,2 1 0,-1 0 0,-1 0 0,-1 2 0,0 1 0,0 1 0,-1-1 0,0-1 0,-1-3 0,-1-1 0,0 0 0,-3-1 0,-3 0 0,-2 1 0,-3 0 0,1 2 0,0-2 0,0 0 0,-2 0-6784,1-1 6784,2-1 0,3 0 0,4-2 0,-1 1 0,0 0 0,3-2 0,8-4 1696,20-7 0,-13 5 0,8-2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15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24575,'9'-4'0,"8"-6"0,-6 2 0,10-6 0,-4 3 0,8-4 0,4-3 0,0 2 0,-1 1 0,-2 5 0,-5 2 0,-6 3 0,-6 2 0,-3 4 0,-1 7 0,1 2 0,-1 4 0,0 0 0,-3-2 0,0-1 0,-1-3 0,0-2 0,0-2 0,-1 0 0,1-2 0,-1-1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0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24575,'3'5'0,"-1"1"0,0 3 0,-1 8 0,2 6 0,0 10 0,2 4 0,0-2 0,1-4 0,-1-10 0,0-6 0,0-5 0,2-2 0,1-2 0,2 1 0,1-2 0,2 0 0,2-2 0,2-2 0,0 0 0,-2-1 0,-3 0 0,-4-1 0,-3 0 0,-3 0 0,1-1 0,0-3 0,3-3 0,3-3 0,1-3 0,1-1 0,-3 0 0,-2 1 0,-4 2 0,0-1 0,-1 0 0,0 1 0,1 1 0,-1 1 0,0 1 0,-1-1 0,0 0 0,0-2 0,0 0 0,0 2 0,0 3 0,-1 5 0,1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01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24575,'6'10'0,"2"3"0,2 6 0,2 2 0,1 2 0,-2 0 0,-1-1 0,-2-2 0,-2-2 0,-2-2 0,0-1 0,-1 1 0,1-2 0,-3-5 0,-2-6 0,-1-4 0,1 0 0,-1-1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0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24575,'7'-3'0,"1"0"0,-2-1 0,2 1 0,5 2 0,3 0 0,3 0 0,-7 0 0,9 3 0,1 2 0,2 2 0,-4-1 0,-12-2 0,-6-1 0,-1 0 0,-1 1 0,1 1 0,-1 2 0,0 3 0,-1 3 0,1 1 0,-2 0 0,-2-1 0,-2-4 0,-1 0 0,0-3 0,2-3 0,-4-1 0,-5-1 0,-5 1 0,0 1 0,7-1 0,8 2 0,7-1 0,13 1 0,6 0 0,0 1 0,-4-2 0,-8 0 0,-4 0 0,0 0 0,-2 0 0,-1 1 0,0 2 0,1 3 0,0-1 0,-2-1 0,-1-2 0,0 0 0,0 0 0,1 3 0,-1 0 0,0 0 0,0-3 0,-1 0 0,-1-1 0,0 0 0,-1 1 0,-2-1 0,-2-1 0,0 0 0,-1 0 0,1 0 0,-1 0 0,-4-1 0,0 0 0,-1-1 0,1 1 0,3 0 0,0 0 0,0-1 0,0 0 0,1 0 0,1 0 0,1 0 0,4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07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24575,'1'18'0,"0"14"0,1-9 0,0 21 0,3-3 0,4 20 0,1 11 0,-2-3 0,-1-9 0,-2-7 0,0-7 0,1 1 0,0 1 0,0-4 0,-1-9 0,-1-13 0,-3-12 0,0-7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09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0 407 24575,'12'-4'0,"4"0"0,17-5 0,33-3 0,-8 3 0,8 0 0,-2 2 0,7-1 0,2 1-818,18-1 0,5 1 1,4 0 817,-10 1 0,3 1 0,4 0 0,0 0-412,-11 0 0,1 2 0,1-1 0,1 0 0,1 1 412,2 0 0,0 0 0,2 0 0,-1 0 0,1 1 0,1-1 0,2 0 0,-1 1 0,0 0 0,-1 0 0,-3 0 0,0 0 0,-1 1 0,-1 0 0,1-1 0,-2 1 0,0 0 0,0 0 0,0 1 0,2 0 0,4 0 0,1 1 0,0-1 0,1 2 0,0-1 0,-14 0 0,0 1 0,1-1 0,0 1 0,0 0 0,0 0-479,4 0 0,0 1 1,0-1-1,1 1 1,-1-1-1,1 1 479,1 0 0,-1-1 0,1 1 0,0 0 0,0 0 0,1 0 0,1-1 0,0 0 0,0 0 0,1-1 0,0 1 0,0-1 0,4 1 0,0-1 0,0 1 0,1-1 0,1 0 0,1 0-424,-9 0 1,2 0-1,1 0 1,0-1 0,0 1-1,1 0 1,-1-1 423,0 1 0,0-1 0,0 1 0,1-1 0,-1 1 0,-1-1 0,-1 0 0,-4 1 0,-1-1 0,0 0 0,-1 0 0,-1 0 0,-1 0 0,0 0-42,5 0 1,1-1 0,-2 1-1,-1 0 1,-3-1 0,-3 1 41,15-1 0,-3 0 0,-4-1 0,-1 1 0,-7 0 0,-1 0 0,-2 0 0,-1 0 0,20 1 0,-3-1 0,-8 1 818,-4 0 0,-5 0-818,21 0 0,-8 0 2526,-7 0-2526,-30 0 0,1 1 2055,2-1 0,-1 1-2055,31 0 2325,-27 1-2325,-26-2 0,-23-5 0,-9-6 0,-1-4 0,0-3 0,0-2 0,0-4 0,0-6 0,0-1 0,0 0 0,0 5 0,0 6 0,0 2 0,-1 2 0,1 1 0,-1 2 0,0 3 0,1 9 0,0 6 0,0 19 0,0-8 0,0 18 0,0-8 0,0 12 0,0 10 0,1 4 0,1 6 0,1 0 0,1-5 0,-1-4 0,1-3 0,1 3 0,0 0 0,-1-3 0,-1-9 0,0-10 0,-1-9 0,-1-10 0,0-2 0,-1-2 0,0 3 0,0-3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12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24575,'0'11'0,"0"10"0,0-8 0,0 12 0,1-8 0,1 8 0,-1 6 0,2 5 0,-1 3 0,1-2 0,0-8 0,-1-13 0,-2-8 0,0-7 0,0 1 0,1 3 0,-1-3 0,1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1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0 446 24575,'3'-7'0,"2"-4"0,1-7 0,1 2 0,6-7 0,2 7 0,4-4 0,2 1 0,4-1 0,6-1 0,6-4 0,7-3 0,6-1 0,1 4 0,3 3 0,2 4 0,2 3 0,0 1 0,-11 3 0,-11 4 0,-4 3 0,0 3 0,3 1 0,-5 0 0,-7 2 0,-3 3 0,8 7 0,11 7 0,7 3 0,-1 1 0,-8-2 0,-6 3 0,2 3 0,0 1 0,1-1 0,-5-6 0,-3-2 0,-1-1 0,0 4 0,1 3 0,-2-2 0,-4-3 0,-5-9 0,-1-7 0,2-3 0,7 0 0,7 0 0,2 0 0,0-1 0,-5-1 0,-8 0 0,-5 0 0,2-4 0,3-4 0,10-7 0,6-5 0,0-2 0,-5 2 0,-7 1 0,-3 0 0,4-4 0,5-4 0,7-6 0,0 1 0,-3 2 0,-7 5 0,-7 7 0,-3 4 0,-6 5 0,-5 7 0,-3 5 0,1 8 0,-2-3 0,5 8 0,-1-3 0,2 5 0,1 2 0,0 0 0,0-1 0,2 0 0,-1-2 0,1-3 0,0 1 0,-1 0 0,3 1 0,0 1 0,0-2 0,0-2 0,0-1 0,2 1 0,3 0 0,0-1 0,-1-1 0,-1-3 0,0-3 0,0-2 0,1 0 0,-2-1 0,-1-1 0,0 0 0,3 0 0,6-1 0,3 0 0,0-2 0,0-1 0,0-1 0,1-3 0,3-2 0,1-2 0,-1-2 0,3-2 0,-3-2 0,1 0 0,-2-1 0,-3 1 0,2 1 0,2-1 0,3 0 0,4-1 0,0-2 0,-1 3 0,1-1 0,-3 3 0,-2 2 0,0 1 0,-4 2 0,1 0 0,1 0 0,0 1 0,-3 0 0,-4 2 0,-2 2 0,2 1 0,5 1 0,4 0 0,1 0 0,0 1 0,0 1 0,-1 1 0,-1-1 0,7 1 0,-14 1 0,14-1 0,-8 2 0,5 0 0,0 2 0,-4 0 0,0 1 0,-1 0 0,0 1 0,0 0 0,1 0 0,6 4 0,2 1 0,0 1 0,-2 1 0,-4-1 0,-3 0 0,-1-1 0,-1 1 0,3 2 0,3 2 0,2 1 0,4 1 0,2 3 0,4 3 0,5 3 0,1 0 0,-2-3 0,-2-1 0,-5 0 0,1 0 0,4 4 0,0-1 0,-3-2 0,-8-6 0,-8-5 0,-6-2 0,-6-2 0,-1 1 0,-2 1 0,-2-1 0,0-1 0,-2-2 0,-2-2 0,-2-1 0,-2-1 0,-2-2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24575,'14'-14'0,"9"-10"0,5-7 0,10-7 0,6-3 0,-1 0 0,-2-1 0,-12 10 0,-11 13 0,-8 9 0,-3 5 0,-2 6 0,-2 5 0,1 9 0,-1 7 0,1 3 0,-1-1 0,-1-5 0,0-6 0,-1-6 0,2-7 0,7-6 0,7-5 0,8-5 0,6-1 0,3 0 0,-5 2 0,-10 5 0,-8 4 0,-8 7 0,-1 5 0,-1 7 0,1 13 0,0 12 0,1 9 0,-1-2 0,-1-13 0,-1-15 0,3-17 0,5-20 0,-2 8 0,8-15 0,-12 23 0,5-3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17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24575,'-5'9'0,"0"6"0,2-4 0,0 10 0,3 2 0,0 12 0,2 8 0,0-1 0,2-10 0,0-12 0,-1-11 0,-1-6 0,2-2 0,1-3 0,2-2 0,1 0 0,0-2 0,-1-1 0,1-2 0,-2-4 0,2-2 0,-1-2 0,0-3 0,-1-2 0,-3 1 0,-1 1 0,-2 0 0,-1 1 0,-2 3 0,0 3 0,-1 6 0,0 5 0,-2 0 0,-1 0 0,-1 0 0,5 0 0,2 1 0,4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18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24575,'2'17'0,"2"8"0,0 10 0,0 4 0,1-4 0,-2-8 0,0-10 0,1-7 0,-1-6 0,1-3 0,-1-1 0,2 0 0,1-1 0,4-1 0,3-1 0,0-3 0,-3 2 0,-3 0 0,-3 1 0,4-1 0,6-2 0,1 0 0,-1-1 0,-10 3 0,-13 1 0,4 2 0,-6-1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1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24575,'11'0'0,"0"0"0,3 0 0,-7 0 0,1 0 0,-6 0 0,2 0 0,-2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19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24575,'14'-7'0,"6"-2"0,-8 2 0,5-1 0,-12 5 0,1 0 0,-3 1 0,2 1 0,1 1 0,-1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1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24575,'7'-2'0,"4"-3"0,-4 1 0,4-3 0,-4 3 0,3-1 0,2 0 0,-1 0 0,-2 0 0,-4 2 0,-3 2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2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24575,'10'-1'0,"0"1"0,3-2 0,6-1 0,4 0 0,-8 0 0,-5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23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24575,'6'0'0,"5"-3"0,-5 2 0,6-3 0,-4-1 0,2 0 0,-3 1 0,-1 2 0,-5 1 0,1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2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43 24575,'-13'1'0,"0"4"0,-3 7 0,-1 9 0,-1 7 0,3 3 0,6-2 0,4-3 0,3-5 0,3-9 0,1-2 0,5-6 0,3 1 0,2-1 0,1 0 0,0-4 0,2-1 0,1-2 0,2-4 0,-1-3 0,-1-5 0,0-3 0,-2-1 0,-4-1 0,-3 2 0,-3 1 0,-2 1 0,-3 0 0,-1-3 0,-2-1 0,-1-1 0,-1 4 0,1 6 0,2 5 0,1 5 0,1 1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2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24575,'6'-4'0,"10"-6"0,-9 6 0,7-5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24575,'-3'6'0,"0"5"0,-1 9 0,2-7 0,0 11 0,2-7 0,3 5 0,2 2 0,2-4 0,1-2 0,0-3 0,2-5 0,0-2 0,-2-5 0,0-1 0,-3-1 0,1-2 0,2-2 0,2-3 0,4-4 0,1-4 0,-3-1 0,-5 2 0,-3 0 0,-4 2 0,-1-2 0,0 1 0,-2-1 0,-1 3 0,-1 1 0,0 1 0,-1 0 0,0-1 0,-2 1 0,3 3 0,-2 1 0,5 3 0,-1 1 0,0-1 0,0 0 0,-1 1 0,-3 0 0,0 0 0,-1 0 0,3 0 0,2 0 0,2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30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24575,'20'0'0,"-4"0"0,-5 0 0,-3 0 0,-4 1 0,3 3 0,3 4 0,0 3 0,1 3 0,-2 1 0,-2-2 0,-2 0 0,-2-1 0,0 0 0,-2-2 0,-1-1 0,1-2 0,-1-1 0,-1 0 0,0 1 0,-2 0 0,0 0 0,-1 0 0,-1-1 0,-2 0 0,0 0 0,1-2 0,0-2 0,-2-1 0,0-1 0,1-2 0,2-4 0,4-4 0,0-3 0,2-1 0,0 3 0,2 4 0,-1 4 0,2 1 0,3 2 0,10 0 0,4 1 0,2 0 0,-9 0 0,-4 1 0,-5 1 0,3 1 0,-2 0 0,-2-2 0,-2-1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3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24575,'11'1'0,"5"1"0,3 0 0,0 0 0,-1 1 0,0 0 0,1-1 0,-3 0 0,-2-1 0,-2 0 0,1 0 0,4 2 0,3 0 0,1 1 0,-5 0 0,-6-2 0,-5-1 0,1 0 0,1 1 0,-2 0 0,-1 3 0,-5 0 0,0 5 0,-2 4 0,-3 3 0,0 2 0,-2 0 0,1-1 0,0 2 0,3-11 0,-1 1 0,4-10 0,0 0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4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24575,'8'-5'0,"3"-2"0,7-6 0,-6 5 0,7-5 0,-8 6 0,0-1 0,-4 3 0,0 4 0,7 2 0,8 1 0,2 0 0,-4 0 0,-12-2 0,0 2 0,3 1 0,2 2 0,-2-2 0,-5-1 0,-4-4 0,3-1 0,4-2 0,2-3 0,0-1 0,-3-1 0,-3 0 0,-4 3 0,0 4 0,-2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20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24575,'5'0'0,"1"0"0,-1-1 0,0 0 0,0 0 0,1 0 0,0-1 0,0 1 0,-2-1 0,-1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48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24575,'11'-1'0,"2"-3"0,-4 0 0,0-1 0,-6 4 0,2 1 0,1-1 0,4 1 0,3 0 0,0 0 0,0 0 0,1 2 0,2 1 0,-5-1 0,-1 1 0,-7-2 0,4 2 0,2 0 0,1 0 0,-2-1 0,1-3 0,3-3 0,5-2 0,2-4 0,-4 0 0,1-1 0,1-3 0,-1 0 0,-1-1 0,-5 5 0,-4 4 0,-3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50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24575,'16'-8'0,"10"-7"0,-9 4 0,18-10 0,-6 5 0,6-3 0,-4 4 0,-12 6 0,-10 6 0,1 4 0,4 3 0,5 2 0,-1 0 0,-5-1 0,-6-2 0,-2 0 0,1 2 0,3 1 0,-1 0 0,-2-2 0,-2-2 0,-2-1 0,2-2 0,2-1 0,1-2 0,4-4 0,3-3 0,0-1 0,-2 2 0,-6 5 0,-3 2 0,-2 3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7:5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24575,'8'-5'0,"5"-3"0,-7 4 0,8-3 0,-4 3 0,5-1 0,3 0 0,0 0 0,-1 0 0,1 1 0,5-1 0,0 0 0,-5 2 0,-3 2 0,-5 5 0,7 1 0,0 0 0,-3-2 0,-4-2 0,-1 0 0,1 0 0,-1-1 0,-1-1 0,-3 0 0,-2-1 0,0-1 0,0-2 0,2-2 0,0-1 0,-2-1 0,0 2 0,-3 3 0,0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6:51:58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12:4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4 24575,'-7'0'0,"4"-1"0,-2 0 0,4 0 0,-3 2 0,-3 1 0,0 1 0,-8-1 0,4 4 0,-5-4 0,1 6 0,-1-4 0,-2 3 0,-1 2 0,0 0 0,2 3 0,5-4 0,6-1 0,0 1 0,5-5 0,-5 3 0,4 1 0,-4 4 0,1 2 0,0 5 0,2-3 0,1 0 0,2-5 0,0-4 0,0-1 0,2-2 0,-1 2 0,4 3 0,0 2 0,0 1 0,1-1 0,-1-3 0,0-3 0,0 0 0,-2-3 0,1 1 0,-1-2 0,0 1 0,0 0 0,2 0 0,0 1 0,2-2 0,-1 1 0,-1-1 0,1 0 0,-1 0 0,2 0 0,-1 0 0,-1 0 0,0-1 0,-2 1 0,2-2 0,0 2 0,1 0 0,1 0 0,-2 0 0,1-1 0,-1-1 0,2 0 0,-1-1 0,2 1 0,0-1 0,2 0 0,-2-2 0,0 3 0,-3-2 0,3 2 0,-4-3 0,2 3 0,-1-4 0,1 3 0,2-2 0,1-1 0,-1 0 0,-3 1 0,-2 1 0,0 2 0,-3-1 0,3 1 0,-3-1 0,3 0 0,-2-2 0,1 1 0,-1-2 0,2 0 0,-1-2 0,-1-1 0,2 1 0,-2 3 0,0 1 0,-2 2 0,-1-1 0,-1 1 0,-1-1 0,1 1 0,-2-1 0,0 0 0,-1-1 0,-1-2 0,2 1 0,1 2 0,2-2 0,-1 5 0,1-1 0,-1-1 0,0 2 0,-1-2 0,1 1 0,-3 0 0,2 0 0,-1 1 0,4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12:4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24575,'5'13'0,"0"2"0,-4 3 0,2 2 0,-1-3 0,0-1 0,-1-3 0,-1-1 0,0-1 0,0-3 0,0 1 0,0-2 0,0 0 0,0-1 0,2-1 0,-2 1 0,2 4 0,-2-2 0,0 6 0,0-3 0,0 2 0,0-7 0,0 0 0,0-2 0,0-1 0,-2-1 0,2-1 0,-2-1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10:08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 24575,'2'9'0,"-2"4"0,1 12 0,-1 12 0,2 9 0,-1 23 0,1 3 0,-2 15 0,0-4 0,0-1 0,0-7 0,-2 7 0,1-7 0,-1 8 0,2-5 0,-2-10 0,1-13 0,-2-19 0,2-15 0,0-10 0,-1-6 0,-1-4 0,-1-2 0,1 1 0,2-2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10:10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 22820,'79'0'0,"0"0"0,0 0 0,10 1 0,3 1 0,2-1 0,-14-1 0,2 0 0,1 1 0,-2-1-1083,-2 1 0,-1 0 1,-1 0-1,2 0 1083,2 0 0,1-2 0,-1 1 0,-2 0 0,9 0 0,-2 0 0,-2 0-13,0-1 0,0 0 1,-2 0 12,-9 1 0,-1-1 0,-1 1 0,0-1 0,-1-1 0,-1 2 0,23 1 0,2 1 0,-18-2 0,5 0 0,-1 1 0,-1 0 0,1 0 0,0 0-156,8-1 0,0 0 1,1 0 155,4 0 0,0 0 0,-4 0 0,-15 0 0,-3 0 0,1 0-277,3 0 1,1 0-1,-2 0 277,-6 0 0,-2 0 0,2 0 0,7 0 0,3 0 0,1 0 58,11-1 0,2-1 0,0 1-58,2-1 0,0 0 0,0 1 0,-6-1 0,-1 0 0,1 1-132,1-1 0,1 1 0,-2 0 132,-7 0 0,-1 1 0,1 1 0,8-1 0,2 0 0,0 0 0,1 0 0,0 0 0,1 0 0,1 0 0,1 0 0,-3 0 0,-14 0 0,-1 0 0,-1 0 234,4 0 0,-1 0 0,-3 0-234,14 0 0,-3 0 299,0 0 1,-1 0-300,-8-1 0,-2 2 0,-4 0 0,2 0 0,16 1 0,2 1 406,0 2 1,2 0-407,-21 0 0,3-1 0,-1 0 0,-1-1 0,-1 0 0,0-1 0,-3 1 0,0 0 0,-3-2 711,18 0 0,-2-2-711,-3 1 0,-4 0 0,-14 0 0,-2 0 582,0 2 0,0-1-582,-6-1 0,-1 1 728,46 1-728,1-2 0,-40 0 0,2 0 0,0 0 0,2 0 0,6 0 0,0 0 0,-5 0 0,-1 0 0,-1 0 0,-3 0 1615,38 0-1615,-44 0 0,1 0 0,0 1 0,2 1 0,9-2 0,3 1 89,7 0 0,-1 1-89,-8-2 0,-1 0 0,-2 0 0,-2 0 0,38 0 0,-1 0 0,0-3 0,-47 2 0,0-1 0,34-1 0,-34-1 0,0 0 0,25 3 0,3-5 422,-16 6-422,-27 0 0,-11 0 0,-13 0 0,-7 0 0,-1 0 0,-3-1 0,-1-2 0,2-4 0,-2 3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10:11.2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24575,'0'29'0,"0"2"0,0 11 0,2 4 0,-1 3 0,1-5 0,-4-10 0,1-9 0,-3-3 0,2 4 0,1 8 0,1 6 0,0 1 0,0 3 0,0-6 0,0 4 0,0 0 0,0 10 0,0-4 0,0 12 0,0-18 0,1 1 0,0-18 0,0-7 0,-1-7 0,2 1 0,-2 2 0,1 0 0,-1 1 0,0-5 0,0 5 0,0-1 0,0 6 0,0-3 0,0-5 0,-2-6 0,1-6 0,-2 0 0,3-2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10:12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1 24575,'-5'14'0,"2"3"0,-2 6 0,1 11 0,0 4 0,1 13 0,-1 1 0,4 7 0,-4-3 0,3-9 0,-3-8 0,0-8 0,-3 0 0,0 3 0,-1 6 0,6-4 0,-2 0 0,4-12 0,-2-7 0,2-7 0,0-4 0,0-1 0,0 0 0,-1 3 0,1-3 0,-2 1 0,2-2 0,-1-4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21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24575,'-9'5'0,"0"10"0,3-5 0,0 14 0,3-1 0,0 6 0,2 4 0,2-3 0,0-7 0,5 3 0,1-4 0,1-5 0,-1-4 0,-3-10 0,0-2 0,3-2 0,3-1 0,4-4 0,1-2 0,3-5 0,1-3 0,-2-3 0,-2 0 0,-6 0 0,-4 1 0,-2-1 0,-1-1 0,0 2 0,-3 2 0,-2 2 0,-2 3 0,1 4 0,0 3 0,0 4 0,-1 0 0,-2-2 0,1 2 0,0-1 0,4 1 0,-2-1 0,-2 1 0,-1-1 0,-1 0 0,3 0 0,3 1 0,3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12:28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24575,'17'0'0,"9"0"0,14 0 0,28 0 0,12 0 0,13 0 0,5 2 0,-7-1 0,0 1 0,-1 1 0,-14-3 0,5 5 0,-6-4 0,11 1 0,2-2 0,-5 0 0,6 0 0,-9 0 0,-4 0 0,-7 2 0,-15-2 0,-3 2 0,10-2 0,3 0 0,11 3 0,4 0 0,-14 0 0,-8-1 0,-18-2 0,-10-2 0,4 2 0,-6-1 0,17 1 0,-5 0 0,11 0 0,-4 0 0,5 0 0,-2 0 0,15 2 0,8-1 0,16 1 0,0-2 0,-16 0 0,-4 0 0,-18 0 0,4 0 0,-8 2 0,-3-2 0,-4 2 0,1 0 0,2-2 0,14 2 0,-5-2 0,13 2 0,-14-1 0,4 1 0,-3-2 0,4 0 0,0 2 0,10-1 0,2 1 0,1-2 0,1 2 0,-12-2 0,7 2 0,-4-2 0,7 0 0,3 3 0,0-3 0,16 5 0,-32-3 0,3 0 0,5 1 0,2 0-308,13 0 0,1 1 308,-6-2 0,-2-1 0,-3 1 0,-2-1-6,-4 0 1,-2-2 5,-8 1 0,-1 0 0,4 0 0,0 0 0,5 2 0,-1-1 0,-5 0 0,1-1 0,11 1 0,1 1 0,-6-1 0,0 1 0,-1-2 0,-1 0 0,-1 2 0,-2-1 0,25-1 615,8 0-615,-16 0 12,7 0-12,-13 2 0,-9-1 0,-15 1 0,-8-2 0,-10 0 0,-6 0 0,-7 0 0,-4 0 0,0 0 0,1 0 0,7 0 0,-1 0 0,-1 0 0,-6-2 0,-5-1 0,-2-11 0,0 4 0,0-10 0,0 7 0,-1-3 0,-1 1 0,0 4 0,1 1 0,1 5 0,0-1 0,-1-2 0,-1-2 0,0-3 0,0 1 0,2 3 0,0 1 0,0 6 0,3 2 0,0 5 0,1 8 0,0 1 0,3 11 0,-3-4 0,4 2 0,-4-6 0,1-3 0,-2-1 0,0 0 0,0 0 0,-1 0 0,1-1 0,-1-1 0,1 0 0,-1-4 0,-1 1 0,-1-5 0,0 0 0,2 2 0,-2 0 0,2 0 0,-2 0 0,0-1 0,0 3 0,0 0 0,0 4 0,0-3 0,-2 0 0,2-1 0,-2-1 0,2-2 0,0 2 0,0-3 0,0 0 0,0 1 0,0-1 0,0 0 0,2 0 0,0-1 0,1 0 0,-1-1 0,-1-1 0,-1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12:3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3188 346 24575,'-3'-2'0,"-2"0"0,0 1 0,-6-1 0,-3 2 0,-13-2 0,-6 2 0,-20-2 0,-15-3 0,6 4 0,-13-6 0,18 7 0,-5-5 0,4 3 0,0-3 0,8 3 0,4-1 0,9 3 0,8 0 0,-9 0 0,0 0 0,-20 0 0,-10 0 0,-15 0 0,-1 0 0,14 0 0,9 0 0,18 0 0,-5 0 0,2 0 0,3 0 0,-4 0 0,4 0 0,-3-1 0,1 0 0,10-1 0,1 2 0,9 0 0,-3 0 0,-9 0 0,-4 0 0,-4 0 0,-6 0 0,7 0 0,-3-2 0,4 2 0,3-4 0,-5 4 0,2-2 0,-5 2 0,0 0 0,4 0 0,-5-2 0,-2 1 0,-7-1 0,-4 2 0,5-2 0,8 2 0,4-2 0,8 2 0,-3 0 0,3 0 0,0-2 0,-5 2 0,4-2 0,-4 2 0,10-2 0,7 2 0,5-2 0,10 2 0,-3 0 0,-2 0 0,-6 0 0,-3 0 0,1 0 0,9 0 0,6-1 0,8-1 0,-2 0 0,4-1 0,-5 0 0,3-4 0,0-1 0,0-2 0,0 1 0,0-1 0,2 0 0,-2 1 0,1 0 0,-1-2 0,0 0 0,0-2 0,-1-2 0,1 4 0,-2 1 0,2 3 0,0 3 0,0 0 0,0 0 0,0-3 0,0-1 0,2-3 0,-2-1 0,1-1 0,-1 2 0,0 3 0,0 1 0,0 4 0,0 0 0,0-2 0,0 2 0,0-2 0,0 2 0,0-1 0,0 4 0,0 5 0,0 2 0,0 7 0,-1-1 0,-1 5 0,-1 3 0,1 5 0,0 0 0,2 5 0,0-2 0,0 0 0,0-5 0,0-5 0,0-6 0,0-1 0,-1 0 0,0 1 0,0 0 0,1 1 0,0 1 0,0-2 0,0-2 0,0-4 0,0 0 0,0 3 0,-2 8 0,2 3 0,-2 1 0,2-3 0,0-5 0,0-5 0,0 0 0,0-4 0,0 1 0,0 4 0,0 0 0,0 3 0,-1 0 0,1-2 0,-2 0 0,2-4 0,-1-2 0,-1-4 0,-1-1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12:57.6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575 4 24575,'-18'-1'0,"2"0"0,1 0 0,3 1 0,4 0 0,-1 0 0,-4 0 0,-14 0 0,-3 2 0,-7-2 0,10 4 0,4-1 0,9 0 0,0 3 0,3 0 0,-5 0 0,-11 3 0,-6 3 0,-7 3 0,2 4 0,11-4 0,2 4 0,10-5 0,0 1 0,-2 1 0,3-1 0,-2 2 0,6-1 0,5 2 0,2 3 0,3 0 0,0 0 0,3 1 0,1-1 0,7 8 0,-1-7 0,1-2 0,0-8 0,5 1 0,7 2 0,6 5 0,5-1 0,7 9 0,6-6 0,19 10 0,15-3 0,-2-4 0,-31-9 0,0-2 0,32 0 0,11 7 0,3-9 0,2 2 0,-3-3 0,0-3 0,-10 2 0,4-4 0,3 2 0,2-5 0,-37 0 0,2 0 0,2-3 0,3 0-280,9 3 0,3 0 280,1-2 0,0-1 0,-8 3 0,-1 0 0,5-2 0,-2 1 0,-17 1 0,-1 0 0,5 0 0,0 0 0,-2-1 0,0-1 0,-2 0 0,2 0 0,13-1 0,2 0 0,-6 2 0,1-1-212,10 0 1,1-1 211,-7 1 0,-2 1 0,-3-1 0,0 0 0,4 1 0,1 0 0,-7 1 0,0 0 0,5-1 0,1 0 0,0 1 0,-1-1 0,-10-1 0,0-1 0,10 1 0,2 1 0,-5-2 0,1 0 0,11 0 0,1 0 0,0 0 0,-1 0 0,-11 0 0,-1 0 0,-3 0 0,-3 0 548,34-3-548,0 3 0,-1-3 0,9 6 0,-9-2 0,-36 0 0,2 0 0,-6-1 0,2 0 0,11 0 0,2 0 0,5 0 0,0 0-92,0 0 0,1 0 92,8 2 0,0-1 0,-3 1 0,1 0 0,11 2 0,2-1-561,1 1 0,0 0 561,-1-2 0,1 0 0,4 0 0,-1-1 0,-11-1 0,-1 0 0,7 0 0,-1 0 0,-10 0 0,-4 0-90,-6 0 0,-3 0 90,-2-1 0,-1-1 0,-7 2 0,0 0 0,4-2 0,0 1 0,-1 1 0,-1 0 0,-5 0 0,1 0 0,6 0 0,2 0 0,-3 0 0,2 0 0,9-1 0,2-1 86,4 2 0,-1 0-86,-9-2 0,1 1 0,8-1 0,-1 1 0,-14 1 0,-1-1 561,0-2 1,-2 1-562,38 1 191,-10-4-191,-6 5 0,3-5 0,-1 2 435,10 0-435,-6-2 0,-2 5 0,3-5 0,7 4 0,-38-1 0,2-1 0,8 3 0,0-1 0,-6-1 0,1-1 0,9 1 0,-1 1 0,-6-2 0,-1 0 0,2-1 0,0 1 0,-5 0 0,-3 0 0,28-2 0,-14 0 0,-10 3 0,9-2 0,12 3 0,-7-3 0,8 3 0,-8-1 0,-1 0 0,-8-1 0,-13 1 0,-3-2 0,-4 3 0,11-1 0,-1 0 0,5 0 0,-9-3 0,4 3 0,-7-4 0,3 1 0,1-4 0,-11 1 0,3-2 0,-6 3 0,-1-4 0,7 0 0,-4-3 0,1-1 0,-4 1 0,-2 0 0,-6 3 0,-5 0 0,-5 4 0,-3 1 0,0 1 0,5-6 0,-2 1 0,3-6 0,-5 1 0,-7-2 0,0 1 0,-6 2 0,-1 3 0,-1 2 0,-3-1 0,-3-3 0,-1 1 0,-3 1 0,-1 1 0,-3 0 0,-12-3 0,-10-4 0,1 3 0,-7-1 0,3 5 0,-2-2 0,-17 0 0,0 0 0,-31-1 0,36 8 0,-2 1 0,-12-1 0,-2 1 0,-4 2 0,0 0 0,7 0 0,1-1 0,1 0 0,2 0 0,9 1 0,1 0 0,-2-2 0,0 0 0,-46 1 0,9 0 0,39-1 0,-2 0 0,-1 1 0,-3 1 0,-9-1 0,-1 0 0,2 1 0,2 1 0,10 1 0,3 0 0,-48 0 0,18 3 0,27-3 0,-4 0-242,-7 2 1,-1-1 241,-8-2 0,0-1 0,3 1 0,0 1 0,0 0 0,1 0 0,12 1 0,1 1 0,1 1 0,1 0 0,-1-1 0,2 0 0,-44 0 0,36-2 0,-2 0 0,-1 0 0,-1 0 0,-4 1 0,-1 1 0,0-1 0,3 1 0,13 0 0,2 0 0,1-1 0,2 0 0,-33 2 0,-4-3 0,-7 3 0,6-6 0,31 3 0,-2 0 0,4-2 0,-2 1 0,-10 3 0,0-1 0,2 0 0,1-1 0,4 1 0,1 1 0,-7-2 0,1 0 0,7 0 0,-1 0 0,-2 0 0,-2 0 0,0 0 0,1 0 0,6 0 0,0 0 0,-11 0 0,-2 0 0,4-1 0,-1-1-65,-8 0 1,-1 0 64,-1 0 0,1 1 0,-1-1 0,1 0 0,9 1 0,1 0 0,-5 1 0,0-1 0,12 0 0,-1 0 0,-11 1 0,-2 0 0,4 0 0,1 0 0,6 0 0,-1 0 0,-5 0 0,0 0 0,6 1 0,1 1 0,-5-1 0,0 1 0,-4 1 0,0 1 0,11-2 0,1-1 0,-10-1 0,-2 0 0,4 0 0,-1-1 0,-7-2 0,0 0 0,4 2 0,3-1 0,11 0 0,2 0 0,1 0 0,3-1 0,-31 0 0,-14 0 0,42 2 0,0 0 0,-46 1 0,37 0 0,-3 0 0,4 0 0,-1 0 0,-8-2 0,-2 1 0,-4 0 0,1 1 0,10-1 0,0-1 0,-6 1 0,0-1 0,10 2 0,0 0-254,-11-5 1,-2 1 253,2 2 0,1-1 0,8-1 0,1-1 298,-1 2 0,4 0-298,-31 0 0,-5 0 0,7 3 0,4-2 0,8 2 523,-2-5-523,13 2 0,-9-2 0,13 0 0,-1 1 0,-8-1 0,-3-3 0,-4 5 0,12-4 0,15 5 0,9-1 0,1 0 0,1 0 0,1-1 0,8 2 0,-1-2 0,7 4 0,-6-2 0,8 1 0,3 1 0,1-2 0,-3 0 0,-7 2 0,-2-2 0,7 2 0,5 0 0,7 0 0,2 0 0,-3 0 0,-2-1 0,-3 0 0,3 0 0,5 1 0,4-2 0,-3 2 0,-7-1 0,-4-1 0,-4 2 0,6-2 0,7 2 0,6-2 0,-2 2 0,-4-1 0,-5-1 0,-3 0 0,4 1 0,6-1 0,4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20:10:0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20:10:1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24575,'0'-6'0,"0"8"0,0-13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22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24575,'6'-16'0,"-3"7"0,-1-1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23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24575,'-9'6'0,"0"4"0,-1 7 0,-2 11 0,-1 8 0,2 4 0,4-1 0,3-8 0,2-5 0,2-3 0,2-2 0,1-1 0,2-4 0,1-4 0,-2-6 0,-1-3 0,0-2 0,2-1 0,4-1 0,4-3 0,2-2 0,3-4 0,-3-1 0,-5-1 0,-4 0 0,-5 1 0,-1 2 0,-2 3 0,-1 1 0,-2 1 0,-3 0 0,0-1 0,0 0 0,-1 0 0,0 0 0,-1 2 0,-2 2 0,0 0 0,2 1 0,5-1 0,5-1 0,0 1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2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24575,'2'10'0,"-1"9"0,-2 13 0,0 9 0,0 1 0,1-7 0,0-12 0,0-11 0,2-9 0,2-3 0,2-2 0,2-1 0,1-1 0,1-2 0,2-4 0,2-3 0,1-3 0,-2 1 0,-2 1 0,-3 3 0,-5 2 0,0 1 0,0 0 0,2 0 0,1-1 0,-1 2 0,-2 5 0,-2 11 0,0 7 0,0 9 0,1 7 0,1 3 0,0 5 0,2 2 0,1-1 0,1-3 0,-1-8 0,-2-10 0,-2-9 0,-1-4 0,-1-4 0,-2-2 0,1-1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9:36:33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24575,'-14'6'0,"-3"4"0,-1 2 0,2 4 0,3 2 0,6 1 0,1 2 0,2 1 0,3 0 0,1-2 0,1-3 0,2-3 0,0-5 0,1 0 0,1-1 0,2 2 0,1-1 0,0-1 0,0-2 0,1-3 0,-1-1 0,3-1 0,2 0 0,2-1 0,-1 0 0,1-1 0,0 0 0,1-2 0,2-1 0,-2-3 0,0 0 0,-3-1 0,-4-1 0,-3 1 0,-3-1 0,-1-2 0,-1-2 0,-1-1 0,-2 1 0,-2 1 0,-3 1 0,-1 0 0,-1 1 0,2 1 0,1-2 0,0 1 0,-1-1 0,1 1 0,0 4 0,2 2 0,1 0 0,1 2 0,0-1 0,0 0 0,-1 0 0,-3 1 0,-1 0 0,1 1 0,1 1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18D20-FFAE-DF4B-BCCC-24D5D5DADBA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28289-CFCA-094E-8C27-889B6C4E4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98f8261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98f8261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59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98f8261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98f8261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53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C680-CEB7-82B0-6A93-C5575D187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A62FE-5CBC-3F56-148E-986A028B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DF3EB-F635-BC10-C293-BDEAEE0B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CA17-F1AC-F4F8-75DC-E0F0D750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1A5A-4ACF-C040-C6A9-3FBB8A4B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1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4C9C-8E3F-AAE2-1A0E-64F2DBE4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12144-03AF-8953-C023-C064B17B5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16E2-C75D-57D1-C5FE-57EC57EA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17FB-72B4-5992-70BC-E68DE0DB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E28F-F1DF-C485-6F99-AA2E6E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41FC1-FCBB-F3D2-7E1A-D6162C7ED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933D3-8B04-AC54-7A93-CACC3386D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A1EA8-E02E-CF0E-C440-B6F9AB52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5F54-ABC8-062A-33BD-90FE27C5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6DF1-E673-E28A-CA30-E98F6417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20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7EBC-38CE-C8E0-E766-3FD6EDE0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2C12-D857-E971-20F7-3CD49F97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4B03-6A2D-F8EB-0AF6-2CB5CC2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1138-9E62-971C-34B3-F34B5991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6B00-C66F-323D-D383-AD169996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2DEC-FD6B-E64B-E8DC-51410DD5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B76AD-B6D8-7CB7-04EA-38E97F6A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9704-56A5-EF38-3857-54891638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0D8A-B53F-9C21-F0BA-595AB1DA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A949F-8CB2-B073-DAA6-B8594EF5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C7C8-C757-3B0D-B481-FC122388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AA9D-FFFB-2D95-A669-1A59C04E7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FC483-2BB7-BD1D-7A81-337FAF40A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D521C-0E59-BCFF-979D-B1F27BC6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BDD6C-583F-EE02-FB63-68F8AAC3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67115-F48E-CD4B-D435-CA90C23C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4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7EE7-2640-9B37-490F-E226B370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98A4B-D74A-D9EB-B272-A82CFC1D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0B6DD-0204-FB51-B849-6A74174A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AE5C2-BF48-11E7-08BB-324762783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93162-34AE-9AB7-5C5C-12A58CAE1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4B023-501F-EF0B-46BB-92E83BD0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6C17D-5B54-C8F1-2535-7450B7FC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FC7AD-75EA-09EA-EC4D-E281BF56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6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03AF-2218-14CC-FAA9-586E13D0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1625B-5A60-6F6D-0B85-ABACFF38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82C36-7263-8AE9-57CB-B3F38B10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7916E-5C94-19B7-F939-5FC0E542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5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783DE-8380-3276-0100-A046C978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D2A87-5692-3F0B-0DE0-48F74975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3DF36-FD84-F885-0A5A-798158D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7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BCF6-E5A7-A337-4305-1FDCB970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ABEF-993E-321C-F1B6-B027EB9D4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5B36B-1FA4-1DCF-5624-DB9026AE8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84750-079E-AD62-C414-98D90C5E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15202-0B20-72C4-D616-008C036D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E4F4C-9ED9-F54B-3D3B-D2064D58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DE7C-7299-A3DC-B85D-BC71BFE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30914-4033-DB07-A35F-CEF7147B4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FC76C-DC8F-A828-3B07-FC667B570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373F-45CE-9E31-A640-14A029D3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8C42B-5580-B44C-9A41-5AAAF7AE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D6321-4473-4839-9006-5A9D5917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1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F2E59-7ED7-B0FF-51B3-35F6FD00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C6DD-5D77-C20F-B756-CBFE3CE8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DEC7-A134-2F60-0B7A-4922B93B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B3F5-E326-3C40-AE63-40500436EF8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CD8A4-948D-2FCC-3DE6-BF832AEE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8066-D788-E0E1-1BAC-BA6096AB8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EE3B-0AE7-304D-BD1A-C141651D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png"/><Relationship Id="rId21" Type="http://schemas.openxmlformats.org/officeDocument/2006/relationships/customXml" Target="../ink/ink10.xml"/><Relationship Id="rId42" Type="http://schemas.openxmlformats.org/officeDocument/2006/relationships/customXml" Target="../ink/ink21.xml"/><Relationship Id="rId47" Type="http://schemas.openxmlformats.org/officeDocument/2006/relationships/image" Target="../media/image39.png"/><Relationship Id="rId63" Type="http://schemas.openxmlformats.org/officeDocument/2006/relationships/image" Target="../media/image47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image" Target="../media/image24.png"/><Relationship Id="rId11" Type="http://schemas.openxmlformats.org/officeDocument/2006/relationships/customXml" Target="../ink/ink5.xml"/><Relationship Id="rId32" Type="http://schemas.openxmlformats.org/officeDocument/2006/relationships/customXml" Target="../ink/ink16.xml"/><Relationship Id="rId37" Type="http://schemas.openxmlformats.org/officeDocument/2006/relationships/image" Target="../media/image34.png"/><Relationship Id="rId53" Type="http://schemas.openxmlformats.org/officeDocument/2006/relationships/image" Target="../media/image42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55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image" Target="../media/image33.png"/><Relationship Id="rId43" Type="http://schemas.openxmlformats.org/officeDocument/2006/relationships/image" Target="../media/image37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50.png"/><Relationship Id="rId77" Type="http://schemas.openxmlformats.org/officeDocument/2006/relationships/image" Target="../media/image54.png"/><Relationship Id="rId8" Type="http://schemas.openxmlformats.org/officeDocument/2006/relationships/image" Target="../media/image20.png"/><Relationship Id="rId51" Type="http://schemas.openxmlformats.org/officeDocument/2006/relationships/image" Target="../media/image41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58.png"/><Relationship Id="rId3" Type="http://schemas.openxmlformats.org/officeDocument/2006/relationships/customXml" Target="../ink/ink1.xml"/><Relationship Id="rId12" Type="http://schemas.openxmlformats.org/officeDocument/2006/relationships/image" Target="../media/image2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3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45.png"/><Relationship Id="rId67" Type="http://schemas.openxmlformats.org/officeDocument/2006/relationships/image" Target="../media/image49.png"/><Relationship Id="rId20" Type="http://schemas.openxmlformats.org/officeDocument/2006/relationships/image" Target="../media/image26.png"/><Relationship Id="rId41" Type="http://schemas.openxmlformats.org/officeDocument/2006/relationships/image" Target="../media/image36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53.png"/><Relationship Id="rId83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0.png"/><Relationship Id="rId36" Type="http://schemas.openxmlformats.org/officeDocument/2006/relationships/customXml" Target="../ink/ink18.xml"/><Relationship Id="rId49" Type="http://schemas.openxmlformats.org/officeDocument/2006/relationships/image" Target="../media/image40.png"/><Relationship Id="rId57" Type="http://schemas.openxmlformats.org/officeDocument/2006/relationships/image" Target="../media/image44.png"/><Relationship Id="rId10" Type="http://schemas.openxmlformats.org/officeDocument/2006/relationships/image" Target="../media/image21.png"/><Relationship Id="rId31" Type="http://schemas.openxmlformats.org/officeDocument/2006/relationships/image" Target="../media/image31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8.png"/><Relationship Id="rId73" Type="http://schemas.openxmlformats.org/officeDocument/2006/relationships/image" Target="../media/image52.png"/><Relationship Id="rId78" Type="http://schemas.openxmlformats.org/officeDocument/2006/relationships/customXml" Target="../ink/ink39.xml"/><Relationship Id="rId81" Type="http://schemas.openxmlformats.org/officeDocument/2006/relationships/image" Target="../media/image56.png"/><Relationship Id="rId4" Type="http://schemas.openxmlformats.org/officeDocument/2006/relationships/image" Target="../media/image18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25.png"/><Relationship Id="rId39" Type="http://schemas.openxmlformats.org/officeDocument/2006/relationships/image" Target="../media/image3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43.png"/><Relationship Id="rId76" Type="http://schemas.openxmlformats.org/officeDocument/2006/relationships/customXml" Target="../ink/ink38.xml"/><Relationship Id="rId7" Type="http://schemas.openxmlformats.org/officeDocument/2006/relationships/customXml" Target="../ink/ink3.xml"/><Relationship Id="rId71" Type="http://schemas.openxmlformats.org/officeDocument/2006/relationships/image" Target="../media/image51.png"/><Relationship Id="rId2" Type="http://schemas.openxmlformats.org/officeDocument/2006/relationships/image" Target="../media/image17.png"/><Relationship Id="rId29" Type="http://schemas.openxmlformats.org/officeDocument/2006/relationships/customXml" Target="../ink/ink14.xml"/><Relationship Id="rId24" Type="http://schemas.openxmlformats.org/officeDocument/2006/relationships/image" Target="../media/image28.png"/><Relationship Id="rId40" Type="http://schemas.openxmlformats.org/officeDocument/2006/relationships/customXml" Target="../ink/ink20.xml"/><Relationship Id="rId45" Type="http://schemas.openxmlformats.org/officeDocument/2006/relationships/image" Target="../media/image38.png"/><Relationship Id="rId66" Type="http://schemas.openxmlformats.org/officeDocument/2006/relationships/customXml" Target="../ink/ink33.xml"/><Relationship Id="rId61" Type="http://schemas.openxmlformats.org/officeDocument/2006/relationships/image" Target="../media/image46.png"/><Relationship Id="rId82" Type="http://schemas.openxmlformats.org/officeDocument/2006/relationships/customXml" Target="../ink/ink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smanchance.com/applets/2021/confsim/ConfSim.html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customXml" Target="../ink/ink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120.png"/><Relationship Id="rId18" Type="http://schemas.openxmlformats.org/officeDocument/2006/relationships/image" Target="../media/image150.png"/><Relationship Id="rId3" Type="http://schemas.openxmlformats.org/officeDocument/2006/relationships/image" Target="../media/image610.png"/><Relationship Id="rId7" Type="http://schemas.openxmlformats.org/officeDocument/2006/relationships/image" Target="../media/image83.png"/><Relationship Id="rId12" Type="http://schemas.openxmlformats.org/officeDocument/2006/relationships/customXml" Target="../ink/ink49.xml"/><Relationship Id="rId17" Type="http://schemas.openxmlformats.org/officeDocument/2006/relationships/customXml" Target="../ink/ink51.xml"/><Relationship Id="rId2" Type="http://schemas.openxmlformats.org/officeDocument/2006/relationships/customXml" Target="../ink/ink44.xml"/><Relationship Id="rId16" Type="http://schemas.openxmlformats.org/officeDocument/2006/relationships/image" Target="../media/image14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6.xml"/><Relationship Id="rId11" Type="http://schemas.openxmlformats.org/officeDocument/2006/relationships/image" Target="../media/image110.png"/><Relationship Id="rId5" Type="http://schemas.openxmlformats.org/officeDocument/2006/relationships/image" Target="../media/image79.png"/><Relationship Id="rId15" Type="http://schemas.openxmlformats.org/officeDocument/2006/relationships/customXml" Target="../ink/ink50.xml"/><Relationship Id="rId10" Type="http://schemas.openxmlformats.org/officeDocument/2006/relationships/customXml" Target="../ink/ink48.xml"/><Relationship Id="rId19" Type="http://schemas.openxmlformats.org/officeDocument/2006/relationships/customXml" Target="../ink/ink52.xml"/><Relationship Id="rId4" Type="http://schemas.openxmlformats.org/officeDocument/2006/relationships/customXml" Target="../ink/ink45.xml"/><Relationship Id="rId9" Type="http://schemas.openxmlformats.org/officeDocument/2006/relationships/image" Target="../media/image100.png"/><Relationship Id="rId1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0.png"/><Relationship Id="rId3" Type="http://schemas.openxmlformats.org/officeDocument/2006/relationships/image" Target="../media/image85.png"/><Relationship Id="rId17" Type="http://schemas.openxmlformats.org/officeDocument/2006/relationships/customXml" Target="../ink/ink54.xml"/><Relationship Id="rId2" Type="http://schemas.openxmlformats.org/officeDocument/2006/relationships/image" Target="../media/image66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5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1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1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NUL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2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3A0F15-B99A-F04E-A7AC-8703F19E8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622" y="4129500"/>
            <a:ext cx="6076207" cy="1655762"/>
          </a:xfrm>
        </p:spPr>
        <p:txBody>
          <a:bodyPr>
            <a:normAutofit/>
          </a:bodyPr>
          <a:lstStyle/>
          <a:p>
            <a:r>
              <a:rPr lang="en-US" dirty="0"/>
              <a:t>Unit 7 – Confidence Interval Estimates</a:t>
            </a:r>
          </a:p>
          <a:p>
            <a:r>
              <a:rPr lang="en-US" dirty="0"/>
              <a:t>Your Confident Professor Colton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60AF3-6D94-CA48-8AA1-3A7256B95609}"/>
              </a:ext>
            </a:extLst>
          </p:cNvPr>
          <p:cNvSpPr txBox="1"/>
          <p:nvPr/>
        </p:nvSpPr>
        <p:spPr>
          <a:xfrm>
            <a:off x="787253" y="1816027"/>
            <a:ext cx="5308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Can you guess what we are </a:t>
            </a:r>
            <a:r>
              <a:rPr lang="en-US" sz="4000" dirty="0" err="1"/>
              <a:t>gonna</a:t>
            </a:r>
            <a:r>
              <a:rPr lang="en-US" sz="4000" dirty="0"/>
              <a:t> study???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80F19-A432-1E4B-B8E5-7EFE44FF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24" y="1158714"/>
            <a:ext cx="4847772" cy="36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7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F2DD-6802-7841-9E6B-F99668E4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-232085"/>
            <a:ext cx="10515600" cy="1325563"/>
          </a:xfrm>
        </p:spPr>
        <p:txBody>
          <a:bodyPr/>
          <a:lstStyle/>
          <a:p>
            <a:r>
              <a:rPr lang="en-US" dirty="0"/>
              <a:t>Margin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AFC04-6DAC-704B-93F6-CA7FA6624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626" y="842013"/>
                <a:ext cx="5213074" cy="2409187"/>
              </a:xfrm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u="sng" dirty="0"/>
                  <a:t>Margin of Error</a:t>
                </a:r>
              </a:p>
              <a:p>
                <a:r>
                  <a:rPr lang="en-US" sz="1400" dirty="0"/>
                  <a:t>This determines how much wiggle room we have around our sample proportion</a:t>
                </a:r>
              </a:p>
              <a:p>
                <a:r>
                  <a:rPr lang="en-US" sz="1400" dirty="0"/>
                  <a:t>MOE = </a:t>
                </a:r>
                <a:r>
                  <a:rPr lang="en-US" sz="1400" dirty="0">
                    <a:solidFill>
                      <a:srgbClr val="00B050"/>
                    </a:solidFill>
                  </a:rPr>
                  <a:t>Critical Value (CV)</a:t>
                </a:r>
                <a:r>
                  <a:rPr lang="en-US" sz="1400" dirty="0"/>
                  <a:t> x </a:t>
                </a:r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Standard Error (SE)</a:t>
                </a:r>
              </a:p>
              <a:p>
                <a:pPr marL="0" indent="0">
                  <a:buNone/>
                </a:pPr>
                <a:r>
                  <a:rPr lang="en-US" sz="1400" dirty="0"/>
                  <a:t>          = Z*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          = Z*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1400" i="1">
                                <a:latin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14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Now let’s breakdown the two pieces!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AFC04-6DAC-704B-93F6-CA7FA6624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626" y="842013"/>
                <a:ext cx="5213074" cy="2409187"/>
              </a:xfrm>
              <a:blipFill>
                <a:blip r:embed="rId2"/>
                <a:stretch>
                  <a:fillRect l="-485" t="-1042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9845A-D8A3-404E-B6E0-FE7DA2E8987B}"/>
                  </a:ext>
                </a:extLst>
              </p:cNvPr>
              <p:cNvSpPr txBox="1"/>
              <p:nvPr/>
            </p:nvSpPr>
            <p:spPr>
              <a:xfrm>
                <a:off x="387626" y="3493405"/>
                <a:ext cx="5385874" cy="31197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u="sng" dirty="0"/>
                  <a:t>Standard Error</a:t>
                </a:r>
              </a:p>
              <a:p>
                <a:endParaRPr lang="en-US" sz="1400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Measures sampling error.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i="1" dirty="0"/>
                  <a:t>standard deviation of the sampling distribution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400" dirty="0"/>
                  <a:t> is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When we don’t know </a:t>
                </a:r>
                <a:r>
                  <a:rPr lang="en-US" sz="1400" i="1" dirty="0"/>
                  <a:t>p</a:t>
                </a:r>
                <a:r>
                  <a:rPr lang="en-US" sz="1400" dirty="0"/>
                  <a:t> (i.e. when making CIs), we substitute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400" dirty="0"/>
                  <a:t> in for </a:t>
                </a:r>
                <a:r>
                  <a:rPr lang="en-US" sz="1400" i="1" dirty="0"/>
                  <a:t>p</a:t>
                </a:r>
                <a:r>
                  <a:rPr lang="en-US" sz="1400" dirty="0"/>
                  <a:t> and it becomes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400" i="1">
                                  <a:latin typeface="Cambria Math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4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This quantity is now referred to as the </a:t>
                </a:r>
                <a:r>
                  <a:rPr lang="en-US" sz="1400" i="1" u="sng" dirty="0"/>
                  <a:t>standard error</a:t>
                </a:r>
                <a:r>
                  <a:rPr lang="en-US" sz="1400" dirty="0"/>
                  <a:t>!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9845A-D8A3-404E-B6E0-FE7DA2E8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6" y="3493405"/>
                <a:ext cx="5385874" cy="3119700"/>
              </a:xfrm>
              <a:prstGeom prst="rect">
                <a:avLst/>
              </a:prstGeom>
              <a:blipFill>
                <a:blip r:embed="rId3"/>
                <a:stretch>
                  <a:fillRect l="-704" t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16F35-093C-1843-A927-20E04C72410C}"/>
              </a:ext>
            </a:extLst>
          </p:cNvPr>
          <p:cNvSpPr txBox="1"/>
          <p:nvPr/>
        </p:nvSpPr>
        <p:spPr>
          <a:xfrm>
            <a:off x="6870702" y="152974"/>
            <a:ext cx="5111472" cy="42165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/>
              <a:t>Critical Value – Z 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 CI, the point estimate (</a:t>
            </a:r>
            <a:r>
              <a:rPr lang="en-US" sz="1400" u="sng" dirty="0"/>
              <a:t>center</a:t>
            </a:r>
            <a:r>
              <a:rPr lang="en-US" sz="1400" dirty="0"/>
              <a:t>) and the SE (</a:t>
            </a:r>
            <a:r>
              <a:rPr lang="en-US" sz="1400" u="sng" dirty="0"/>
              <a:t>step size</a:t>
            </a:r>
            <a:r>
              <a:rPr lang="en-US" sz="1400" dirty="0"/>
              <a:t>) are both based on the </a:t>
            </a:r>
            <a:r>
              <a:rPr lang="en-US" sz="1400" u="sng" dirty="0"/>
              <a:t>collected data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</a:t>
            </a:r>
            <a:r>
              <a:rPr lang="en-US" sz="1400" u="sng" dirty="0"/>
              <a:t>nothing we can do</a:t>
            </a:r>
            <a:r>
              <a:rPr lang="en-US" sz="1400" dirty="0"/>
              <a:t> as the researcher after the fact to change these…</a:t>
            </a:r>
          </a:p>
          <a:p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 we </a:t>
            </a:r>
            <a:r>
              <a:rPr lang="en-US" sz="1400" u="sng" dirty="0"/>
              <a:t>CAN control the Confidence Level</a:t>
            </a:r>
            <a:r>
              <a:rPr lang="en-US" sz="1400" dirty="0"/>
              <a:t> of our interval (‘We are 95% Confident’ or 90%, </a:t>
            </a:r>
            <a:r>
              <a:rPr lang="en-US" sz="1400" dirty="0" err="1"/>
              <a:t>etc</a:t>
            </a:r>
            <a:r>
              <a:rPr lang="en-US" sz="1400" dirty="0"/>
              <a:t>)!</a:t>
            </a:r>
          </a:p>
          <a:p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We do this by changing the Critical Value (CV), Z*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Said another way, </a:t>
            </a:r>
            <a:r>
              <a:rPr lang="en-US" sz="1400" u="sng" dirty="0"/>
              <a:t>we decide how many steps</a:t>
            </a:r>
            <a:r>
              <a:rPr lang="en-US" sz="1400" dirty="0"/>
              <a:t> to take in each direction from our sample proportion!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specific values for Z* are just the Z-scores that mark the middle %C of the standard normal curve!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are going to be given these values in a table!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E1A45-B7B1-4C47-B5C9-A3E870F27E44}"/>
              </a:ext>
            </a:extLst>
          </p:cNvPr>
          <p:cNvSpPr txBox="1"/>
          <p:nvPr/>
        </p:nvSpPr>
        <p:spPr>
          <a:xfrm>
            <a:off x="2305257" y="2210705"/>
            <a:ext cx="426879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MOE = (</a:t>
            </a:r>
            <a:r>
              <a:rPr lang="en-US" sz="1400" i="1" dirty="0">
                <a:solidFill>
                  <a:srgbClr val="00B050"/>
                </a:solidFill>
              </a:rPr>
              <a:t>how many steps to take</a:t>
            </a:r>
            <a:r>
              <a:rPr lang="en-US" sz="1400" i="1" dirty="0">
                <a:solidFill>
                  <a:schemeClr val="tx1"/>
                </a:solidFill>
              </a:rPr>
              <a:t>) x (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how big is each step</a:t>
            </a:r>
            <a:r>
              <a:rPr lang="en-US" sz="1400" i="1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** this is another way to think about 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20445A-CFF3-0D4A-A98B-7ABEDE626CD6}"/>
              </a:ext>
            </a:extLst>
          </p:cNvPr>
          <p:cNvCxnSpPr>
            <a:cxnSpLocks/>
          </p:cNvCxnSpPr>
          <p:nvPr/>
        </p:nvCxnSpPr>
        <p:spPr>
          <a:xfrm flipH="1" flipV="1">
            <a:off x="2209800" y="1968500"/>
            <a:ext cx="1151101" cy="2927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64C6A2-45C4-264E-826E-1EA07BADD691}"/>
              </a:ext>
            </a:extLst>
          </p:cNvPr>
          <p:cNvCxnSpPr>
            <a:cxnSpLocks/>
          </p:cNvCxnSpPr>
          <p:nvPr/>
        </p:nvCxnSpPr>
        <p:spPr>
          <a:xfrm flipH="1" flipV="1">
            <a:off x="4089400" y="1968500"/>
            <a:ext cx="1230947" cy="29274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B8CF6CDB-4ADD-7245-8507-B45AFF511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223" y="4470400"/>
            <a:ext cx="2016957" cy="172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E3FF40-40E2-1F4C-BE9F-37B5A4DEC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947" y="4470400"/>
            <a:ext cx="3932901" cy="21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472-6ACF-1171-4617-A3F18E6A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07" y="0"/>
            <a:ext cx="10515600" cy="1325563"/>
          </a:xfrm>
        </p:spPr>
        <p:txBody>
          <a:bodyPr/>
          <a:lstStyle/>
          <a:p>
            <a:r>
              <a:rPr lang="en-US" dirty="0"/>
              <a:t>Return to 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FC589-0B58-F359-24D1-ACDFEAA6C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554" y="1160373"/>
                <a:ext cx="11236891" cy="503473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b="1" u="sng" dirty="0"/>
                  <a:t>Construct final interval: C.I. = Point Estimate ± Margin of Error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Margin of Error</a:t>
                </a:r>
              </a:p>
              <a:p>
                <a:r>
                  <a:rPr lang="en-US" sz="1800" dirty="0"/>
                  <a:t>In our example, the standard error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0.45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0.45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rad>
                    <m:r>
                      <a:rPr lang="en-US" sz="1800" i="1">
                        <a:latin typeface="Cambria Math" panose="02040503050406030204" pitchFamily="18" charset="0"/>
                      </a:rPr>
                      <m:t>≈0.0497</m:t>
                    </m:r>
                  </m:oMath>
                </a14:m>
                <a:r>
                  <a:rPr lang="en-US" sz="1800" dirty="0"/>
                  <a:t> and the critical value for a 95% confidence level is 1.96.</a:t>
                </a:r>
              </a:p>
              <a:p>
                <a:r>
                  <a:rPr lang="en-US" sz="1800" dirty="0"/>
                  <a:t>So Margin of Error = 1.96 x 0.0497 ≈ 0.097</a:t>
                </a:r>
              </a:p>
              <a:p>
                <a:pPr marL="0" indent="0">
                  <a:buNone/>
                </a:pPr>
                <a:r>
                  <a:rPr lang="en-US" sz="1800" i="1" dirty="0"/>
                  <a:t>                               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= 1.96 steps of size 0.0497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If we wanted to be more confident, take more steps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Confidence Interval</a:t>
                </a:r>
              </a:p>
              <a:p>
                <a:r>
                  <a:rPr lang="en-US" sz="1800" dirty="0"/>
                  <a:t>Point Estimate – Margin of Error &lt;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&lt; Point Estimate + Margin of Error</a:t>
                </a:r>
              </a:p>
              <a:p>
                <a:r>
                  <a:rPr lang="en-US" sz="1800" dirty="0"/>
                  <a:t>The </a:t>
                </a:r>
                <a:r>
                  <a:rPr lang="en-US" sz="1800" u="sng" dirty="0"/>
                  <a:t>point estimate</a:t>
                </a:r>
                <a:r>
                  <a:rPr lang="en-US" sz="1800" dirty="0"/>
                  <a:t> was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r>
                  <a:rPr lang="en-US" sz="1800" dirty="0"/>
                  <a:t> and </a:t>
                </a:r>
                <a:r>
                  <a:rPr lang="en-US" sz="1800" u="sng" dirty="0"/>
                  <a:t>MOE</a:t>
                </a:r>
                <a:r>
                  <a:rPr lang="en-US" sz="1800" dirty="0"/>
                  <a:t> = 0.097. </a:t>
                </a:r>
                <a:r>
                  <a:rPr lang="en-US" sz="1800" dirty="0">
                    <a:solidFill>
                      <a:srgbClr val="00B050"/>
                    </a:solidFill>
                  </a:rPr>
                  <a:t>So a 95% confidence interval is: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800" dirty="0"/>
                        <m:t>0.097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1800" dirty="0"/>
                        <m:t>0.097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0.45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800" dirty="0"/>
                        <m:t>0.097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&lt;0.45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1800" dirty="0"/>
                        <m:t>0.097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𝟑𝟓𝟑</m:t>
                      </m:r>
                      <m:r>
                        <a:rPr lang="en-US" sz="18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1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𝟓𝟒𝟕</m:t>
                      </m:r>
                    </m:oMath>
                  </m:oMathPara>
                </a14:m>
                <a:endParaRPr lang="en-US" sz="1800" b="1" dirty="0">
                  <a:solidFill>
                    <a:srgbClr val="00B050"/>
                  </a:solidFill>
                </a:endParaRP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FC589-0B58-F359-24D1-ACDFEAA6C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554" y="1160373"/>
                <a:ext cx="11236891" cy="5034734"/>
              </a:xfrm>
              <a:blipFill>
                <a:blip r:embed="rId2"/>
                <a:stretch>
                  <a:fillRect l="-339" t="-1763" r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76D22AE-9136-F6A9-1EF6-2C4B50A9CB83}"/>
              </a:ext>
            </a:extLst>
          </p:cNvPr>
          <p:cNvGrpSpPr/>
          <p:nvPr/>
        </p:nvGrpSpPr>
        <p:grpSpPr>
          <a:xfrm>
            <a:off x="7811068" y="5204706"/>
            <a:ext cx="4380932" cy="1325563"/>
            <a:chOff x="4544704" y="1819418"/>
            <a:chExt cx="4380932" cy="13255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83E1E4-7E33-0491-90EA-A560E174E02A}"/>
                </a:ext>
              </a:extLst>
            </p:cNvPr>
            <p:cNvCxnSpPr/>
            <p:nvPr/>
          </p:nvCxnSpPr>
          <p:spPr>
            <a:xfrm>
              <a:off x="4700621" y="2104857"/>
              <a:ext cx="405938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26E9BB2A-5D3D-364C-1CB5-ECDA505C92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544704" y="1819418"/>
                  <a:ext cx="4380932" cy="13255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20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                [    </a:t>
                  </a:r>
                  <a:r>
                    <a:rPr lang="en-US" dirty="0">
                      <a:solidFill>
                        <a:srgbClr val="FFC000"/>
                      </a:solidFill>
                    </a:rPr>
                    <a:t>| 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 ]                       </a:t>
                  </a:r>
                  <a:r>
                    <a:rPr lang="en-US" sz="20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marL="0" indent="0">
                    <a:buNone/>
                  </a:pPr>
                  <a:r>
                    <a:rPr lang="en-US" sz="1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r>
                    <a:rPr lang="en-US" sz="2000" dirty="0">
                      <a:solidFill>
                        <a:srgbClr val="0070C0"/>
                      </a:solidFill>
                    </a:rPr>
                    <a:t>               0.353    </a:t>
                  </a:r>
                  <a:r>
                    <a:rPr lang="en-US" sz="2000" dirty="0">
                      <a:solidFill>
                        <a:srgbClr val="FFC000"/>
                      </a:solidFill>
                    </a:rPr>
                    <a:t>0.45</a:t>
                  </a:r>
                  <a:r>
                    <a:rPr lang="en-US" sz="2000" dirty="0">
                      <a:solidFill>
                        <a:srgbClr val="0070C0"/>
                      </a:solidFill>
                    </a:rPr>
                    <a:t>   0.547                       </a:t>
                  </a:r>
                  <a:r>
                    <a:rPr lang="en-US" sz="1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en-US" sz="20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400" dirty="0">
                      <a:solidFill>
                        <a:srgbClr val="0070C0"/>
                      </a:solidFill>
                    </a:rPr>
                    <a:t>                  Lower bound     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sz="1800" dirty="0">
                      <a:solidFill>
                        <a:srgbClr val="FFC000"/>
                      </a:solidFill>
                    </a:rPr>
                    <a:t>     </a:t>
                  </a:r>
                  <a:r>
                    <a:rPr lang="en-US" sz="1400" dirty="0">
                      <a:solidFill>
                        <a:srgbClr val="0070C0"/>
                      </a:solidFill>
                    </a:rPr>
                    <a:t>Upper bound</a:t>
                  </a:r>
                  <a:r>
                    <a:rPr lang="en-US" sz="1800" dirty="0"/>
                    <a:t>	</a:t>
                  </a:r>
                </a:p>
              </p:txBody>
            </p:sp>
          </mc:Choice>
          <mc:Fallback xmlns="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26E9BB2A-5D3D-364C-1CB5-ECDA505C9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704" y="1819418"/>
                  <a:ext cx="4380932" cy="1325563"/>
                </a:xfrm>
                <a:prstGeom prst="rect">
                  <a:avLst/>
                </a:prstGeom>
                <a:blipFill>
                  <a:blip r:embed="rId3"/>
                  <a:stretch>
                    <a:fillRect l="-1153" t="-6604" r="-2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950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1273-5D1B-A74C-AC13-80BCA83A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501"/>
            <a:ext cx="10515600" cy="1325563"/>
          </a:xfrm>
        </p:spPr>
        <p:txBody>
          <a:bodyPr/>
          <a:lstStyle/>
          <a:p>
            <a:r>
              <a:rPr lang="en-US" dirty="0"/>
              <a:t>Final Confidence Interval for </a:t>
            </a:r>
            <a:r>
              <a:rPr lang="en-US" i="1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D96D9-BD5D-284F-A2A4-F8784D545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712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1 Proportion Z Interval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C.I. = Point Estimate ± Margin of Error</a:t>
                </a:r>
              </a:p>
              <a:p>
                <a:pPr marL="0" indent="0">
                  <a:buNone/>
                </a:pPr>
                <a:r>
                  <a:rPr lang="en-US" dirty="0"/>
                  <a:t>      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       →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n-US" sz="1800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n-US" sz="1800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D96D9-BD5D-284F-A2A4-F8784D545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7126"/>
                <a:ext cx="10515600" cy="4351338"/>
              </a:xfrm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4B0F85-BC55-8948-8B37-B1224E611A02}"/>
                  </a:ext>
                </a:extLst>
              </p:cNvPr>
              <p:cNvSpPr txBox="1"/>
              <p:nvPr/>
            </p:nvSpPr>
            <p:spPr>
              <a:xfrm>
                <a:off x="7442200" y="1690688"/>
                <a:ext cx="3733800" cy="129394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Recall</a:t>
                </a:r>
                <a:r>
                  <a:rPr lang="en-US" dirty="0"/>
                  <a:t>: Our point estimate is the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which represents the number of success divided by the sample size.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4B0F85-BC55-8948-8B37-B1224E611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0" y="1690688"/>
                <a:ext cx="3733800" cy="1293944"/>
              </a:xfrm>
              <a:prstGeom prst="rect">
                <a:avLst/>
              </a:prstGeom>
              <a:blipFill>
                <a:blip r:embed="rId3"/>
                <a:stretch>
                  <a:fillRect l="-1351" t="-96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4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7D8-5B01-CC47-9698-9F075ED8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Summarizing LCQ!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4225-C2B1-3842-A6B5-B7FD5FE8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125"/>
            <a:ext cx="10515600" cy="1082675"/>
          </a:xfrm>
          <a:ln>
            <a:solidFill>
              <a:srgbClr val="00B050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u="sng" dirty="0"/>
              <a:t>Setup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NatGeo</a:t>
            </a:r>
            <a:r>
              <a:rPr lang="en-US" sz="1800" dirty="0"/>
              <a:t> Poll interviewed 1200 hiking enthusiasts and asked “Are you more afraid of spiders or snakes???” Out of the 1200 people, 768 responded “</a:t>
            </a:r>
            <a:r>
              <a:rPr lang="en-US" sz="1800" dirty="0" err="1"/>
              <a:t>Ewww</a:t>
            </a:r>
            <a:r>
              <a:rPr lang="en-US" sz="1800" dirty="0"/>
              <a:t>, snakes….”. </a:t>
            </a:r>
            <a:r>
              <a:rPr lang="en-US" sz="1800" b="1" dirty="0"/>
              <a:t>Calculate</a:t>
            </a:r>
            <a:r>
              <a:rPr lang="en-US" sz="1800" dirty="0"/>
              <a:t> the corresponding </a:t>
            </a:r>
            <a:r>
              <a:rPr lang="en-US" sz="1800" i="1" dirty="0"/>
              <a:t>95% confidence interval</a:t>
            </a:r>
            <a:r>
              <a:rPr lang="en-US" sz="18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55DFE3-FA9E-2845-A685-523A3DE3047E}"/>
                  </a:ext>
                </a:extLst>
              </p:cNvPr>
              <p:cNvSpPr txBox="1"/>
              <p:nvPr/>
            </p:nvSpPr>
            <p:spPr>
              <a:xfrm>
                <a:off x="838200" y="2578100"/>
                <a:ext cx="104013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>
                    <a:solidFill>
                      <a:schemeClr val="tx1"/>
                    </a:solidFill>
                  </a:rPr>
                  <a:t>Solution</a:t>
                </a:r>
              </a:p>
              <a:p>
                <a:endParaRPr lang="en-US" b="1" i="1" u="sng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chemeClr val="tx1"/>
                    </a:solidFill>
                  </a:rPr>
                  <a:t>p = ??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</a:rPr>
                  <a:t> ??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CV = ??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??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𝑀𝑂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??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??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55DFE3-FA9E-2845-A685-523A3DE30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8100"/>
                <a:ext cx="10401300" cy="3970318"/>
              </a:xfrm>
              <a:prstGeom prst="rect">
                <a:avLst/>
              </a:prstGeom>
              <a:blipFill>
                <a:blip r:embed="rId2"/>
                <a:stretch>
                  <a:fillRect l="-610" t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94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7D8-5B01-CC47-9698-9F075ED8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98438"/>
            <a:ext cx="10515600" cy="1325563"/>
          </a:xfrm>
        </p:spPr>
        <p:txBody>
          <a:bodyPr/>
          <a:lstStyle/>
          <a:p>
            <a:r>
              <a:rPr lang="en-US" dirty="0"/>
              <a:t>Summarizing LCQ!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4225-C2B1-3842-A6B5-B7FD5FE8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60425"/>
            <a:ext cx="10515600" cy="1082675"/>
          </a:xfrm>
          <a:ln>
            <a:solidFill>
              <a:srgbClr val="00B050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u="sng" dirty="0"/>
              <a:t>Setup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NatGeo</a:t>
            </a:r>
            <a:r>
              <a:rPr lang="en-US" sz="1800" dirty="0"/>
              <a:t> Poll interviewed 1200 hiking enthusiasts and asked “Are you more afraid of spiders or snakes???” Out of the 1200 people, 768 responded “</a:t>
            </a:r>
            <a:r>
              <a:rPr lang="en-US" sz="1800" dirty="0" err="1"/>
              <a:t>Ewww</a:t>
            </a:r>
            <a:r>
              <a:rPr lang="en-US" sz="1800" dirty="0"/>
              <a:t>, snakes….”. </a:t>
            </a:r>
            <a:r>
              <a:rPr lang="en-US" sz="1800" b="1" dirty="0"/>
              <a:t>Calculate</a:t>
            </a:r>
            <a:r>
              <a:rPr lang="en-US" sz="1800" dirty="0"/>
              <a:t> the corresponding </a:t>
            </a:r>
            <a:r>
              <a:rPr lang="en-US" sz="1800" i="1" dirty="0"/>
              <a:t>95% confidence interval</a:t>
            </a:r>
            <a:r>
              <a:rPr lang="en-US" sz="18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55DFE3-FA9E-2845-A685-523A3DE3047E}"/>
                  </a:ext>
                </a:extLst>
              </p:cNvPr>
              <p:cNvSpPr txBox="1"/>
              <p:nvPr/>
            </p:nvSpPr>
            <p:spPr>
              <a:xfrm>
                <a:off x="381000" y="2185988"/>
                <a:ext cx="10401300" cy="4950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>
                    <a:solidFill>
                      <a:schemeClr val="tx1"/>
                    </a:solidFill>
                  </a:rPr>
                  <a:t>Solution</a:t>
                </a:r>
              </a:p>
              <a:p>
                <a:endParaRPr lang="en-US" b="1" i="1" u="sng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chemeClr val="tx1"/>
                    </a:solidFill>
                  </a:rPr>
                  <a:t>p = </a:t>
                </a:r>
                <a:r>
                  <a:rPr lang="en-US" i="1" dirty="0">
                    <a:solidFill>
                      <a:srgbClr val="7030A0"/>
                    </a:solidFill>
                  </a:rPr>
                  <a:t>What is the context?? In words,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p represents the true proportion of hikers that are more afraid of snakes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768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1200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0.64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CV = </a:t>
                </a:r>
                <a:r>
                  <a:rPr lang="en-US" i="1" dirty="0">
                    <a:solidFill>
                      <a:srgbClr val="FF0000"/>
                    </a:solidFill>
                  </a:rPr>
                  <a:t>Z</a:t>
                </a:r>
                <a:r>
                  <a:rPr lang="en-US" i="1" baseline="30000" dirty="0">
                    <a:solidFill>
                      <a:srgbClr val="FF0000"/>
                    </a:solidFill>
                  </a:rPr>
                  <a:t>*</a:t>
                </a:r>
                <a:r>
                  <a:rPr lang="en-US" i="1" dirty="0">
                    <a:solidFill>
                      <a:srgbClr val="FF0000"/>
                    </a:solidFill>
                  </a:rPr>
                  <a:t> = 1.96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0.64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(1−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0.64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1200</m:t>
                            </m:r>
                          </m:den>
                        </m:f>
                      </m:e>
                    </m:ra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0.0139</m:t>
                    </m:r>
                  </m:oMath>
                </a14:m>
                <a:endParaRPr lang="en-US" i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𝑀𝑂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Z</a:t>
                </a:r>
                <a:r>
                  <a:rPr lang="en-US" i="1" baseline="30000" dirty="0">
                    <a:solidFill>
                      <a:srgbClr val="FF0000"/>
                    </a:solidFill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= 1.96 *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0.0139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= 0.0272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𝑀𝑂𝐸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0.064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0.0272 = (0.6128,  0.6672)</m:t>
                    </m:r>
                  </m:oMath>
                </a14:m>
                <a:endParaRPr lang="en-US" b="1" i="1" u="sng" dirty="0">
                  <a:solidFill>
                    <a:schemeClr val="tx1"/>
                  </a:solidFill>
                </a:endParaRPr>
              </a:p>
              <a:p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55DFE3-FA9E-2845-A685-523A3DE30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85988"/>
                <a:ext cx="10401300" cy="4950842"/>
              </a:xfrm>
              <a:prstGeom prst="rect">
                <a:avLst/>
              </a:prstGeom>
              <a:blipFill>
                <a:blip r:embed="rId2"/>
                <a:stretch>
                  <a:fillRect l="-610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DEFA873-4F65-DE4C-A1D2-5E57E1C32445}"/>
              </a:ext>
            </a:extLst>
          </p:cNvPr>
          <p:cNvSpPr txBox="1"/>
          <p:nvPr/>
        </p:nvSpPr>
        <p:spPr>
          <a:xfrm>
            <a:off x="6565900" y="3632200"/>
            <a:ext cx="454451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** This is how we would have to do it by hand!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i="1" dirty="0">
                <a:solidFill>
                  <a:srgbClr val="7030A0"/>
                </a:solidFill>
              </a:rPr>
              <a:t>But we are going to use the Calculator! Phew!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0C26654-DDD5-7C01-66B9-393EF38F016B}"/>
              </a:ext>
            </a:extLst>
          </p:cNvPr>
          <p:cNvGrpSpPr/>
          <p:nvPr/>
        </p:nvGrpSpPr>
        <p:grpSpPr>
          <a:xfrm>
            <a:off x="6037357" y="4760255"/>
            <a:ext cx="5601600" cy="1237320"/>
            <a:chOff x="6617709" y="4665316"/>
            <a:chExt cx="5601600" cy="12373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8BA3A20-A342-3AF5-6CCA-27062A0B0A25}"/>
                </a:ext>
              </a:extLst>
            </p:cNvPr>
            <p:cNvGrpSpPr/>
            <p:nvPr/>
          </p:nvGrpSpPr>
          <p:grpSpPr>
            <a:xfrm>
              <a:off x="9314829" y="5662876"/>
              <a:ext cx="683640" cy="239760"/>
              <a:chOff x="9314829" y="5662876"/>
              <a:chExt cx="683640" cy="239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4C01F3C-B65D-DCA7-6622-9F6605F0C38D}"/>
                      </a:ext>
                    </a:extLst>
                  </p14:cNvPr>
                  <p14:cNvContentPartPr/>
                  <p14:nvPr/>
                </p14:nvContentPartPr>
                <p14:xfrm>
                  <a:off x="9314829" y="5740276"/>
                  <a:ext cx="113760" cy="1162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4C01F3C-B65D-DCA7-6622-9F6605F0C38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06189" y="5731276"/>
                    <a:ext cx="131400" cy="13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F7310061-6C3B-3E63-8494-2983781DC235}"/>
                      </a:ext>
                    </a:extLst>
                  </p14:cNvPr>
                  <p14:cNvContentPartPr/>
                  <p14:nvPr/>
                </p14:nvContentPartPr>
                <p14:xfrm>
                  <a:off x="9365589" y="5662876"/>
                  <a:ext cx="105480" cy="496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F7310061-6C3B-3E63-8494-2983781DC23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356589" y="5654236"/>
                    <a:ext cx="12312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5468AF1D-9818-4E51-B8DF-9A4E630557F4}"/>
                      </a:ext>
                    </a:extLst>
                  </p14:cNvPr>
                  <p14:cNvContentPartPr/>
                  <p14:nvPr/>
                </p14:nvContentPartPr>
                <p14:xfrm>
                  <a:off x="9543789" y="5805796"/>
                  <a:ext cx="223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5468AF1D-9818-4E51-B8DF-9A4E630557F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535149" y="5797156"/>
                    <a:ext cx="399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19AF76FE-4858-A2D4-2E9C-96E52BDD3232}"/>
                      </a:ext>
                    </a:extLst>
                  </p14:cNvPr>
                  <p14:cNvContentPartPr/>
                  <p14:nvPr/>
                </p14:nvContentPartPr>
                <p14:xfrm>
                  <a:off x="9550989" y="5874196"/>
                  <a:ext cx="18720" cy="36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19AF76FE-4858-A2D4-2E9C-96E52BDD3232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542349" y="5865556"/>
                    <a:ext cx="3636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9C3CECA-6E88-E3CE-99AA-03BEB5ABE9B5}"/>
                      </a:ext>
                    </a:extLst>
                  </p14:cNvPr>
                  <p14:cNvContentPartPr/>
                  <p14:nvPr/>
                </p14:nvContentPartPr>
                <p14:xfrm>
                  <a:off x="9697149" y="5802916"/>
                  <a:ext cx="63000" cy="990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9C3CECA-6E88-E3CE-99AA-03BEB5ABE9B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688509" y="5794276"/>
                    <a:ext cx="8064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4B5E613F-D8C5-C5C7-4C6B-8033B0210394}"/>
                      </a:ext>
                    </a:extLst>
                  </p14:cNvPr>
                  <p14:cNvContentPartPr/>
                  <p14:nvPr/>
                </p14:nvContentPartPr>
                <p14:xfrm>
                  <a:off x="9806589" y="5850436"/>
                  <a:ext cx="4320" cy="129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4B5E613F-D8C5-C5C7-4C6B-8033B0210394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797589" y="5841436"/>
                    <a:ext cx="2196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935FC502-FF12-EEF3-46A8-3EF879B1FD1F}"/>
                      </a:ext>
                    </a:extLst>
                  </p14:cNvPr>
                  <p14:cNvContentPartPr/>
                  <p14:nvPr/>
                </p14:nvContentPartPr>
                <p14:xfrm>
                  <a:off x="9848709" y="5750716"/>
                  <a:ext cx="42840" cy="120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935FC502-FF12-EEF3-46A8-3EF879B1FD1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839709" y="5741716"/>
                    <a:ext cx="6048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B4A1915-F5BF-1FF0-2152-89FCD3D0EC54}"/>
                      </a:ext>
                    </a:extLst>
                  </p14:cNvPr>
                  <p14:cNvContentPartPr/>
                  <p14:nvPr/>
                </p14:nvContentPartPr>
                <p14:xfrm>
                  <a:off x="9932589" y="5750356"/>
                  <a:ext cx="65880" cy="1522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B4A1915-F5BF-1FF0-2152-89FCD3D0EC5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923949" y="5741356"/>
                    <a:ext cx="83520" cy="16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F9307FD-7909-92FD-7221-E354FD39B6DD}"/>
                </a:ext>
              </a:extLst>
            </p:cNvPr>
            <p:cNvGrpSpPr/>
            <p:nvPr/>
          </p:nvGrpSpPr>
          <p:grpSpPr>
            <a:xfrm>
              <a:off x="11117349" y="5758276"/>
              <a:ext cx="194040" cy="95040"/>
              <a:chOff x="11117349" y="5758276"/>
              <a:chExt cx="194040" cy="9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FD282400-920C-74CC-2E72-A4E432BFB1BD}"/>
                      </a:ext>
                    </a:extLst>
                  </p14:cNvPr>
                  <p14:cNvContentPartPr/>
                  <p14:nvPr/>
                </p14:nvContentPartPr>
                <p14:xfrm>
                  <a:off x="11117349" y="5758276"/>
                  <a:ext cx="89640" cy="950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FD282400-920C-74CC-2E72-A4E432BFB1BD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1108709" y="5749276"/>
                    <a:ext cx="10728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1C0AE148-8412-A3E9-FF45-CF1115F0B191}"/>
                      </a:ext>
                    </a:extLst>
                  </p14:cNvPr>
                  <p14:cNvContentPartPr/>
                  <p14:nvPr/>
                </p14:nvContentPartPr>
                <p14:xfrm>
                  <a:off x="11311029" y="5818756"/>
                  <a:ext cx="360" cy="3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1C0AE148-8412-A3E9-FF45-CF1115F0B191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1302029" y="5809756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EB2354-1A36-BAC7-AECE-62740B46495E}"/>
                    </a:ext>
                  </a:extLst>
                </p14:cNvPr>
                <p14:cNvContentPartPr/>
                <p14:nvPr/>
              </p14:nvContentPartPr>
              <p14:xfrm>
                <a:off x="11426949" y="5734876"/>
                <a:ext cx="57600" cy="99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EB2354-1A36-BAC7-AECE-62740B46495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417949" y="5726236"/>
                  <a:ext cx="75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B10FB9-1A74-C6B1-037A-AF7B85758936}"/>
                    </a:ext>
                  </a:extLst>
                </p14:cNvPr>
                <p14:cNvContentPartPr/>
                <p14:nvPr/>
              </p14:nvContentPartPr>
              <p14:xfrm>
                <a:off x="11515509" y="5731276"/>
                <a:ext cx="112680" cy="84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B10FB9-1A74-C6B1-037A-AF7B8575893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506509" y="5722276"/>
                  <a:ext cx="130320" cy="10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69FA995-77C0-4DE9-52AE-227431B5F8D7}"/>
                </a:ext>
              </a:extLst>
            </p:cNvPr>
            <p:cNvGrpSpPr/>
            <p:nvPr/>
          </p:nvGrpSpPr>
          <p:grpSpPr>
            <a:xfrm>
              <a:off x="7195149" y="5699236"/>
              <a:ext cx="335880" cy="98640"/>
              <a:chOff x="7195149" y="5699236"/>
              <a:chExt cx="335880" cy="9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CCC69D26-CE5D-6CB4-0C20-7F751E8BC7DB}"/>
                      </a:ext>
                    </a:extLst>
                  </p14:cNvPr>
                  <p14:cNvContentPartPr/>
                  <p14:nvPr/>
                </p14:nvContentPartPr>
                <p14:xfrm>
                  <a:off x="7195149" y="5720836"/>
                  <a:ext cx="70920" cy="7344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CCC69D26-CE5D-6CB4-0C20-7F751E8BC7DB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186149" y="5712196"/>
                    <a:ext cx="8856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4C358DF-4380-EA22-7778-67F15E60CE73}"/>
                      </a:ext>
                    </a:extLst>
                  </p14:cNvPr>
                  <p14:cNvContentPartPr/>
                  <p14:nvPr/>
                </p14:nvContentPartPr>
                <p14:xfrm>
                  <a:off x="7329789" y="5765116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4C358DF-4380-EA22-7778-67F15E60CE7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320789" y="5756476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F8A00E18-C304-6DE6-0594-279739E714DC}"/>
                      </a:ext>
                    </a:extLst>
                  </p14:cNvPr>
                  <p14:cNvContentPartPr/>
                  <p14:nvPr/>
                </p14:nvContentPartPr>
                <p14:xfrm>
                  <a:off x="7426629" y="5699236"/>
                  <a:ext cx="47880" cy="9864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F8A00E18-C304-6DE6-0594-279739E714DC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417629" y="5690236"/>
                    <a:ext cx="6552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03E494AF-8EF0-5020-D68A-EE0614E5A959}"/>
                      </a:ext>
                    </a:extLst>
                  </p14:cNvPr>
                  <p14:cNvContentPartPr/>
                  <p14:nvPr/>
                </p14:nvContentPartPr>
                <p14:xfrm>
                  <a:off x="7526349" y="5707876"/>
                  <a:ext cx="4680" cy="864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03E494AF-8EF0-5020-D68A-EE0614E5A95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517349" y="5698876"/>
                    <a:ext cx="22320" cy="104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9616727-995C-7F68-C662-38700506ED7D}"/>
                </a:ext>
              </a:extLst>
            </p:cNvPr>
            <p:cNvGrpSpPr/>
            <p:nvPr/>
          </p:nvGrpSpPr>
          <p:grpSpPr>
            <a:xfrm>
              <a:off x="6617709" y="5701756"/>
              <a:ext cx="182880" cy="138240"/>
              <a:chOff x="6617709" y="5701756"/>
              <a:chExt cx="182880" cy="13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C748C78-563F-3B6D-4A6D-C55021D92FBE}"/>
                      </a:ext>
                    </a:extLst>
                  </p14:cNvPr>
                  <p14:cNvContentPartPr/>
                  <p14:nvPr/>
                </p14:nvContentPartPr>
                <p14:xfrm>
                  <a:off x="6617709" y="5701756"/>
                  <a:ext cx="41040" cy="1317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C748C78-563F-3B6D-4A6D-C55021D92FBE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609069" y="5693116"/>
                    <a:ext cx="5868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89F019E8-0B19-20BA-E20D-C963D183BEE4}"/>
                      </a:ext>
                    </a:extLst>
                  </p14:cNvPr>
                  <p14:cNvContentPartPr/>
                  <p14:nvPr/>
                </p14:nvContentPartPr>
                <p14:xfrm>
                  <a:off x="6699429" y="5710036"/>
                  <a:ext cx="21960" cy="1188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89F019E8-0B19-20BA-E20D-C963D183BEE4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690789" y="5701036"/>
                    <a:ext cx="3960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3275CA62-69C9-AC00-CC45-F7660839F4F2}"/>
                      </a:ext>
                    </a:extLst>
                  </p14:cNvPr>
                  <p14:cNvContentPartPr/>
                  <p14:nvPr/>
                </p14:nvContentPartPr>
                <p14:xfrm>
                  <a:off x="6706989" y="5715076"/>
                  <a:ext cx="93600" cy="12492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3275CA62-69C9-AC00-CC45-F7660839F4F2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697989" y="5706076"/>
                    <a:ext cx="111240" cy="142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62A512-EBB6-8668-7751-8B792AF08D93}"/>
                </a:ext>
              </a:extLst>
            </p:cNvPr>
            <p:cNvGrpSpPr/>
            <p:nvPr/>
          </p:nvGrpSpPr>
          <p:grpSpPr>
            <a:xfrm>
              <a:off x="11997189" y="5771596"/>
              <a:ext cx="222120" cy="105480"/>
              <a:chOff x="11997189" y="5771596"/>
              <a:chExt cx="222120" cy="105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38633B8-0A26-9AA0-779A-E778549345CC}"/>
                      </a:ext>
                    </a:extLst>
                  </p14:cNvPr>
                  <p14:cNvContentPartPr/>
                  <p14:nvPr/>
                </p14:nvContentPartPr>
                <p14:xfrm>
                  <a:off x="11997189" y="5776636"/>
                  <a:ext cx="90720" cy="1004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438633B8-0A26-9AA0-779A-E778549345CC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1988189" y="5767636"/>
                    <a:ext cx="10836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7BAD5513-C048-8849-0D71-221DBD23B65B}"/>
                      </a:ext>
                    </a:extLst>
                  </p14:cNvPr>
                  <p14:cNvContentPartPr/>
                  <p14:nvPr/>
                </p14:nvContentPartPr>
                <p14:xfrm>
                  <a:off x="12125349" y="5771596"/>
                  <a:ext cx="36360" cy="8748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7BAD5513-C048-8849-0D71-221DBD23B65B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2116709" y="5762596"/>
                    <a:ext cx="5400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0598C0BC-17F2-1D34-E998-B9D646A369C2}"/>
                      </a:ext>
                    </a:extLst>
                  </p14:cNvPr>
                  <p14:cNvContentPartPr/>
                  <p14:nvPr/>
                </p14:nvContentPartPr>
                <p14:xfrm>
                  <a:off x="12143349" y="5784196"/>
                  <a:ext cx="75960" cy="89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0598C0BC-17F2-1D34-E998-B9D646A369C2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2134349" y="5775556"/>
                    <a:ext cx="93600" cy="107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4DADEED-A2B8-5E1A-B90E-52240F1DE1C8}"/>
                </a:ext>
              </a:extLst>
            </p:cNvPr>
            <p:cNvGrpSpPr/>
            <p:nvPr/>
          </p:nvGrpSpPr>
          <p:grpSpPr>
            <a:xfrm>
              <a:off x="7337709" y="5054476"/>
              <a:ext cx="3935880" cy="530640"/>
              <a:chOff x="7337709" y="5054476"/>
              <a:chExt cx="3935880" cy="530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0056019-4FB8-5802-1964-550F62C7C556}"/>
                      </a:ext>
                    </a:extLst>
                  </p14:cNvPr>
                  <p14:cNvContentPartPr/>
                  <p14:nvPr/>
                </p14:nvContentPartPr>
                <p14:xfrm>
                  <a:off x="7337709" y="5244916"/>
                  <a:ext cx="30600" cy="2624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0056019-4FB8-5802-1964-550F62C7C556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328709" y="5236276"/>
                    <a:ext cx="4824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E7A729A3-4C46-AD66-3D34-214C3F9883BD}"/>
                      </a:ext>
                    </a:extLst>
                  </p14:cNvPr>
                  <p14:cNvContentPartPr/>
                  <p14:nvPr/>
                </p14:nvContentPartPr>
                <p14:xfrm>
                  <a:off x="7360029" y="5309356"/>
                  <a:ext cx="3913560" cy="2757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E7A729A3-4C46-AD66-3D34-214C3F9883BD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7351029" y="5300716"/>
                    <a:ext cx="3931200" cy="29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53532BF-E0EF-B69C-9590-119090A82856}"/>
                      </a:ext>
                    </a:extLst>
                  </p14:cNvPr>
                  <p14:cNvContentPartPr/>
                  <p14:nvPr/>
                </p14:nvContentPartPr>
                <p14:xfrm>
                  <a:off x="9436509" y="5353636"/>
                  <a:ext cx="7200" cy="1159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53532BF-E0EF-B69C-9590-119090A8285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9427509" y="5344996"/>
                    <a:ext cx="24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CCC191D7-9406-7D18-5CE1-E31C6E2C6614}"/>
                      </a:ext>
                    </a:extLst>
                  </p14:cNvPr>
                  <p14:cNvContentPartPr/>
                  <p14:nvPr/>
                </p14:nvContentPartPr>
                <p14:xfrm>
                  <a:off x="7541109" y="5054476"/>
                  <a:ext cx="1759680" cy="1922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CCC191D7-9406-7D18-5CE1-E31C6E2C6614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532109" y="5045836"/>
                    <a:ext cx="1777320" cy="20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8FC8F06-1C15-0A96-BB6C-725F894CA52A}"/>
                </a:ext>
              </a:extLst>
            </p:cNvPr>
            <p:cNvGrpSpPr/>
            <p:nvPr/>
          </p:nvGrpSpPr>
          <p:grpSpPr>
            <a:xfrm>
              <a:off x="7677189" y="4665316"/>
              <a:ext cx="1197000" cy="205200"/>
              <a:chOff x="7677189" y="4665316"/>
              <a:chExt cx="1197000" cy="205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605A24FC-42EA-DE0C-DEDE-2638EB621C0E}"/>
                      </a:ext>
                    </a:extLst>
                  </p14:cNvPr>
                  <p14:cNvContentPartPr/>
                  <p14:nvPr/>
                </p14:nvContentPartPr>
                <p14:xfrm>
                  <a:off x="7677189" y="4763236"/>
                  <a:ext cx="200880" cy="10728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605A24FC-42EA-DE0C-DEDE-2638EB621C0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7668189" y="4754236"/>
                    <a:ext cx="218520" cy="12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9DD4720-4C1C-73C0-7795-EEACC9647B74}"/>
                      </a:ext>
                    </a:extLst>
                  </p14:cNvPr>
                  <p14:cNvContentPartPr/>
                  <p14:nvPr/>
                </p14:nvContentPartPr>
                <p14:xfrm>
                  <a:off x="7954749" y="4765756"/>
                  <a:ext cx="37440" cy="954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A9DD4720-4C1C-73C0-7795-EEACC9647B74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7945749" y="4757116"/>
                    <a:ext cx="5508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73BBDCB7-F797-2C88-60C6-3592F7F2965B}"/>
                      </a:ext>
                    </a:extLst>
                  </p14:cNvPr>
                  <p14:cNvContentPartPr/>
                  <p14:nvPr/>
                </p14:nvContentPartPr>
                <p14:xfrm>
                  <a:off x="8043669" y="4768276"/>
                  <a:ext cx="58680" cy="759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73BBDCB7-F797-2C88-60C6-3592F7F2965B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035029" y="4759276"/>
                    <a:ext cx="7632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FAA08FC-3726-3E5C-1F30-CC0075AB1F47}"/>
                      </a:ext>
                    </a:extLst>
                  </p14:cNvPr>
                  <p14:cNvContentPartPr/>
                  <p14:nvPr/>
                </p14:nvContentPartPr>
                <p14:xfrm>
                  <a:off x="8055549" y="4749556"/>
                  <a:ext cx="35280" cy="147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AFAA08FC-3726-3E5C-1F30-CC0075AB1F47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046549" y="4740556"/>
                    <a:ext cx="5292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3448AC3C-96F4-4A98-1C6E-30BDF8C76387}"/>
                      </a:ext>
                    </a:extLst>
                  </p14:cNvPr>
                  <p14:cNvContentPartPr/>
                  <p14:nvPr/>
                </p14:nvContentPartPr>
                <p14:xfrm>
                  <a:off x="8075349" y="4777636"/>
                  <a:ext cx="33480" cy="172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3448AC3C-96F4-4A98-1C6E-30BDF8C76387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8066709" y="4768996"/>
                    <a:ext cx="5112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4CEA1D9-2DE0-0BAA-7045-50788EDC34B1}"/>
                      </a:ext>
                    </a:extLst>
                  </p14:cNvPr>
                  <p14:cNvContentPartPr/>
                  <p14:nvPr/>
                </p14:nvContentPartPr>
                <p14:xfrm>
                  <a:off x="8176149" y="4766116"/>
                  <a:ext cx="36360" cy="504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4CEA1D9-2DE0-0BAA-7045-50788EDC34B1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8167509" y="4757476"/>
                    <a:ext cx="5400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4BF9270-65BA-5BD1-B6E2-6041C7FA120A}"/>
                      </a:ext>
                    </a:extLst>
                  </p14:cNvPr>
                  <p14:cNvContentPartPr/>
                  <p14:nvPr/>
                </p14:nvContentPartPr>
                <p14:xfrm>
                  <a:off x="8203869" y="4818316"/>
                  <a:ext cx="25560" cy="104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34BF9270-65BA-5BD1-B6E2-6041C7FA120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194869" y="4809676"/>
                    <a:ext cx="4320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C99726C2-4056-7C65-0CBF-23B76DAB84FF}"/>
                      </a:ext>
                    </a:extLst>
                  </p14:cNvPr>
                  <p14:cNvContentPartPr/>
                  <p14:nvPr/>
                </p14:nvContentPartPr>
                <p14:xfrm>
                  <a:off x="8363349" y="4696996"/>
                  <a:ext cx="69480" cy="921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C99726C2-4056-7C65-0CBF-23B76DAB84F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8354349" y="4688356"/>
                    <a:ext cx="8712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5177D572-4925-C579-987F-13381382F688}"/>
                      </a:ext>
                    </a:extLst>
                  </p14:cNvPr>
                  <p14:cNvContentPartPr/>
                  <p14:nvPr/>
                </p14:nvContentPartPr>
                <p14:xfrm>
                  <a:off x="8480709" y="4745596"/>
                  <a:ext cx="15480" cy="972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5177D572-4925-C579-987F-13381382F688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8471709" y="4736596"/>
                    <a:ext cx="3312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DEA97F41-4E00-5D5E-059D-9F3CA9D4559A}"/>
                      </a:ext>
                    </a:extLst>
                  </p14:cNvPr>
                  <p14:cNvContentPartPr/>
                  <p14:nvPr/>
                </p14:nvContentPartPr>
                <p14:xfrm>
                  <a:off x="8564949" y="4695556"/>
                  <a:ext cx="53640" cy="7740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DEA97F41-4E00-5D5E-059D-9F3CA9D4559A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8556309" y="4686916"/>
                    <a:ext cx="7128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BAD7BB26-4568-C36D-547F-6375433BB607}"/>
                      </a:ext>
                    </a:extLst>
                  </p14:cNvPr>
                  <p14:cNvContentPartPr/>
                  <p14:nvPr/>
                </p14:nvContentPartPr>
                <p14:xfrm>
                  <a:off x="8679069" y="4694476"/>
                  <a:ext cx="65880" cy="7020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BAD7BB26-4568-C36D-547F-6375433BB607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8670429" y="4685476"/>
                    <a:ext cx="8352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B7BF4BE5-4E05-C780-730C-7014378CF335}"/>
                      </a:ext>
                    </a:extLst>
                  </p14:cNvPr>
                  <p14:cNvContentPartPr/>
                  <p14:nvPr/>
                </p14:nvContentPartPr>
                <p14:xfrm>
                  <a:off x="8770869" y="4665316"/>
                  <a:ext cx="103320" cy="6804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B7BF4BE5-4E05-C780-730C-7014378CF335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8762229" y="4656676"/>
                    <a:ext cx="120960" cy="85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FB9FC81-AC6C-FEA8-92AF-0420ABFEA486}"/>
                </a:ext>
              </a:extLst>
            </p:cNvPr>
            <p:cNvGrpSpPr/>
            <p:nvPr/>
          </p:nvGrpSpPr>
          <p:grpSpPr>
            <a:xfrm>
              <a:off x="6921189" y="5752876"/>
              <a:ext cx="149760" cy="99720"/>
              <a:chOff x="6921189" y="5752876"/>
              <a:chExt cx="149760" cy="9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A4925312-E5D8-EBF3-18BA-E91101CF4C69}"/>
                      </a:ext>
                    </a:extLst>
                  </p14:cNvPr>
                  <p14:cNvContentPartPr/>
                  <p14:nvPr/>
                </p14:nvContentPartPr>
                <p14:xfrm>
                  <a:off x="6921189" y="5752876"/>
                  <a:ext cx="106200" cy="3744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A4925312-E5D8-EBF3-18BA-E91101CF4C6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6912189" y="5744236"/>
                    <a:ext cx="12384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EBBC0A85-E6C3-9795-A911-3CC8C01140ED}"/>
                      </a:ext>
                    </a:extLst>
                  </p14:cNvPr>
                  <p14:cNvContentPartPr/>
                  <p14:nvPr/>
                </p14:nvContentPartPr>
                <p14:xfrm>
                  <a:off x="6945309" y="5815156"/>
                  <a:ext cx="125640" cy="3744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EBBC0A85-E6C3-9795-A911-3CC8C01140ED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6936669" y="5806516"/>
                    <a:ext cx="143280" cy="55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694F9BA-688A-55A6-5CEC-EF9A5008A3B0}"/>
                </a:ext>
              </a:extLst>
            </p:cNvPr>
            <p:cNvGrpSpPr/>
            <p:nvPr/>
          </p:nvGrpSpPr>
          <p:grpSpPr>
            <a:xfrm>
              <a:off x="11723949" y="5747476"/>
              <a:ext cx="182880" cy="90360"/>
              <a:chOff x="11723949" y="5747476"/>
              <a:chExt cx="182880" cy="90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5A40FFDE-5E10-C95E-AA63-96F71C3455B4}"/>
                      </a:ext>
                    </a:extLst>
                  </p14:cNvPr>
                  <p14:cNvContentPartPr/>
                  <p14:nvPr/>
                </p14:nvContentPartPr>
                <p14:xfrm>
                  <a:off x="11723949" y="5747476"/>
                  <a:ext cx="150120" cy="4392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5A40FFDE-5E10-C95E-AA63-96F71C3455B4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1714949" y="5738476"/>
                    <a:ext cx="1677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5F65355C-54A4-9CC5-1EBD-985302B81D1D}"/>
                      </a:ext>
                    </a:extLst>
                  </p14:cNvPr>
                  <p14:cNvContentPartPr/>
                  <p14:nvPr/>
                </p14:nvContentPartPr>
                <p14:xfrm>
                  <a:off x="11780109" y="5803276"/>
                  <a:ext cx="126720" cy="3456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5F65355C-54A4-9CC5-1EBD-985302B81D1D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1771469" y="5794636"/>
                    <a:ext cx="144360" cy="52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7149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4B1-95B3-F24D-9DE8-E19AF8DC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0"/>
            <a:ext cx="10515600" cy="1325563"/>
          </a:xfrm>
        </p:spPr>
        <p:txBody>
          <a:bodyPr/>
          <a:lstStyle/>
          <a:p>
            <a:r>
              <a:rPr lang="en-US" dirty="0"/>
              <a:t>Using Calc!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9CC214-BAED-8943-A9A4-04D9A981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114425"/>
            <a:ext cx="10515600" cy="1082675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u="sng" dirty="0"/>
              <a:t>Setup</a:t>
            </a:r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 err="1"/>
              <a:t>NatGeo</a:t>
            </a:r>
            <a:r>
              <a:rPr lang="en-US" sz="2000" dirty="0"/>
              <a:t> Poll interviewed 1200 hiking enthusiasts and asked “Are you more afraid of spiders or snakes???” Out of the 1200 people, 768 responded “</a:t>
            </a:r>
            <a:r>
              <a:rPr lang="en-US" sz="2000" dirty="0" err="1"/>
              <a:t>Ewww</a:t>
            </a:r>
            <a:r>
              <a:rPr lang="en-US" sz="2000" dirty="0"/>
              <a:t>, snakes….”. </a:t>
            </a:r>
            <a:r>
              <a:rPr lang="en-US" sz="2000" b="1" dirty="0"/>
              <a:t>Calculate</a:t>
            </a:r>
            <a:r>
              <a:rPr lang="en-US" sz="2000" dirty="0"/>
              <a:t> and </a:t>
            </a:r>
            <a:r>
              <a:rPr lang="en-US" sz="2000" b="1" dirty="0"/>
              <a:t>interpret</a:t>
            </a:r>
            <a:r>
              <a:rPr lang="en-US" sz="2000" dirty="0"/>
              <a:t> the corresponding </a:t>
            </a:r>
            <a:r>
              <a:rPr lang="en-US" sz="2000" i="1" dirty="0"/>
              <a:t>95% confidence interval</a:t>
            </a:r>
            <a:r>
              <a:rPr lang="en-US" sz="2000" dirty="0"/>
              <a:t>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A6BD07-CD53-0941-A87D-88F244CF4925}"/>
              </a:ext>
            </a:extLst>
          </p:cNvPr>
          <p:cNvSpPr txBox="1">
            <a:spLocks/>
          </p:cNvSpPr>
          <p:nvPr/>
        </p:nvSpPr>
        <p:spPr>
          <a:xfrm>
            <a:off x="495300" y="2439988"/>
            <a:ext cx="7086600" cy="325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GOAL</a:t>
            </a:r>
            <a:r>
              <a:rPr lang="en-US" sz="1800" dirty="0"/>
              <a:t>: Find the Confidence Interval!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1-PropZInt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x = # of successes (people that said yes)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n = sample size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C-Level = Confidence level (as a decimal or whole number, both work)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F40A4-53BF-F746-8608-957A428692E8}"/>
              </a:ext>
            </a:extLst>
          </p:cNvPr>
          <p:cNvSpPr txBox="1"/>
          <p:nvPr/>
        </p:nvSpPr>
        <p:spPr>
          <a:xfrm>
            <a:off x="622300" y="5143410"/>
            <a:ext cx="9474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Interpret results</a:t>
            </a:r>
            <a:r>
              <a:rPr lang="en-US" dirty="0"/>
              <a:t>:</a:t>
            </a:r>
          </a:p>
          <a:p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852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4B1-95B3-F24D-9DE8-E19AF8DC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0"/>
            <a:ext cx="10515600" cy="1325563"/>
          </a:xfrm>
        </p:spPr>
        <p:txBody>
          <a:bodyPr/>
          <a:lstStyle/>
          <a:p>
            <a:r>
              <a:rPr lang="en-US" dirty="0"/>
              <a:t>Using Calc!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9CC214-BAED-8943-A9A4-04D9A981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114425"/>
            <a:ext cx="10515600" cy="1082675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u="sng" dirty="0"/>
              <a:t>Setup</a:t>
            </a:r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 err="1"/>
              <a:t>NatGeo</a:t>
            </a:r>
            <a:r>
              <a:rPr lang="en-US" sz="2000" dirty="0"/>
              <a:t> Poll interviewed 1200 hiking enthusiasts and asked “Are you more afraid of spiders or snakes???” Out of the 1200 people, 768 responded “</a:t>
            </a:r>
            <a:r>
              <a:rPr lang="en-US" sz="2000" dirty="0" err="1"/>
              <a:t>Ewww</a:t>
            </a:r>
            <a:r>
              <a:rPr lang="en-US" sz="2000" dirty="0"/>
              <a:t>, snakes….”. </a:t>
            </a:r>
            <a:r>
              <a:rPr lang="en-US" sz="2000" b="1" dirty="0"/>
              <a:t>Calculate</a:t>
            </a:r>
            <a:r>
              <a:rPr lang="en-US" sz="2000" dirty="0"/>
              <a:t> and </a:t>
            </a:r>
            <a:r>
              <a:rPr lang="en-US" sz="2000" b="1" dirty="0"/>
              <a:t>interpret</a:t>
            </a:r>
            <a:r>
              <a:rPr lang="en-US" sz="2000" dirty="0"/>
              <a:t> the corresponding </a:t>
            </a:r>
            <a:r>
              <a:rPr lang="en-US" sz="2000" i="1" dirty="0"/>
              <a:t>95% confidence interval</a:t>
            </a:r>
            <a:r>
              <a:rPr lang="en-US" sz="2000" dirty="0"/>
              <a:t>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A6BD07-CD53-0941-A87D-88F244CF4925}"/>
              </a:ext>
            </a:extLst>
          </p:cNvPr>
          <p:cNvSpPr txBox="1">
            <a:spLocks/>
          </p:cNvSpPr>
          <p:nvPr/>
        </p:nvSpPr>
        <p:spPr>
          <a:xfrm>
            <a:off x="495300" y="2439988"/>
            <a:ext cx="7086600" cy="325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GOAL</a:t>
            </a:r>
            <a:r>
              <a:rPr lang="en-US" sz="1800" dirty="0"/>
              <a:t>: Find the Confidence Interval!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1-PropZInt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x = # of successes (people that said yes)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n = sample size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C-Level = Confidence level (as a decimal or whole number, both work)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F40A4-53BF-F746-8608-957A428692E8}"/>
              </a:ext>
            </a:extLst>
          </p:cNvPr>
          <p:cNvSpPr txBox="1"/>
          <p:nvPr/>
        </p:nvSpPr>
        <p:spPr>
          <a:xfrm>
            <a:off x="152400" y="5696438"/>
            <a:ext cx="11442700" cy="8771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u="sng" dirty="0"/>
              <a:t>Interpret results</a:t>
            </a:r>
            <a:r>
              <a:rPr lang="en-US" sz="1700" dirty="0"/>
              <a:t>:</a:t>
            </a:r>
          </a:p>
          <a:p>
            <a:endParaRPr lang="en-US" sz="1700" dirty="0"/>
          </a:p>
          <a:p>
            <a:r>
              <a:rPr lang="en-US" sz="1700" dirty="0"/>
              <a:t>I am </a:t>
            </a:r>
            <a:r>
              <a:rPr lang="en-US" sz="1700" u="sng" dirty="0">
                <a:solidFill>
                  <a:srgbClr val="FF0000"/>
                </a:solidFill>
              </a:rPr>
              <a:t>95</a:t>
            </a:r>
            <a:r>
              <a:rPr lang="en-US" sz="1700" u="sng" dirty="0"/>
              <a:t>% confident</a:t>
            </a:r>
            <a:r>
              <a:rPr lang="en-US" sz="1700" dirty="0"/>
              <a:t> that the true </a:t>
            </a:r>
            <a:r>
              <a:rPr lang="en-US" sz="1700" u="sng" dirty="0">
                <a:solidFill>
                  <a:srgbClr val="FF0000"/>
                </a:solidFill>
              </a:rPr>
              <a:t>proportion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u="sng" dirty="0">
                <a:solidFill>
                  <a:srgbClr val="FF0000"/>
                </a:solidFill>
              </a:rPr>
              <a:t>of hikers who are more afraid of snakes than spiders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/>
              <a:t>is between </a:t>
            </a:r>
            <a:r>
              <a:rPr lang="en-US" sz="1700" u="sng" dirty="0">
                <a:solidFill>
                  <a:srgbClr val="FF0000"/>
                </a:solidFill>
              </a:rPr>
              <a:t>0.6128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and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u="sng" dirty="0">
                <a:solidFill>
                  <a:srgbClr val="FF0000"/>
                </a:solidFill>
              </a:rPr>
              <a:t>0.6672</a:t>
            </a:r>
            <a:r>
              <a:rPr lang="en-US" sz="1700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083D4A-18CA-E143-A04A-700B16D6A49F}"/>
              </a:ext>
            </a:extLst>
          </p:cNvPr>
          <p:cNvGrpSpPr/>
          <p:nvPr/>
        </p:nvGrpSpPr>
        <p:grpSpPr>
          <a:xfrm>
            <a:off x="6283187" y="2346685"/>
            <a:ext cx="4318000" cy="1589790"/>
            <a:chOff x="7581900" y="2875360"/>
            <a:chExt cx="4318000" cy="158979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81A614-F9F0-0646-B56C-3B7C34406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1900" y="2875360"/>
              <a:ext cx="2108200" cy="15897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A23FD2-CC97-2C4A-862F-EC270F58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1700" y="2875360"/>
              <a:ext cx="2108200" cy="158979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042986-0696-5042-892D-F3E836C20417}"/>
              </a:ext>
            </a:extLst>
          </p:cNvPr>
          <p:cNvSpPr txBox="1"/>
          <p:nvPr/>
        </p:nvSpPr>
        <p:spPr>
          <a:xfrm>
            <a:off x="152400" y="5284273"/>
            <a:ext cx="10782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I am </a:t>
            </a:r>
            <a:r>
              <a:rPr lang="en-US" sz="1600" u="sng" dirty="0"/>
              <a:t>% confident</a:t>
            </a:r>
            <a:r>
              <a:rPr lang="en-US" sz="1600" dirty="0"/>
              <a:t> that the true/population </a:t>
            </a:r>
            <a:r>
              <a:rPr lang="en-US" sz="1600" u="sng" dirty="0"/>
              <a:t>parameter + context</a:t>
            </a:r>
            <a:r>
              <a:rPr lang="en-US" sz="1600" dirty="0"/>
              <a:t> is between </a:t>
            </a:r>
            <a:r>
              <a:rPr lang="en-US" sz="1600" u="sng" dirty="0"/>
              <a:t>(lower bound)</a:t>
            </a:r>
            <a:r>
              <a:rPr lang="en-US" sz="1600" dirty="0"/>
              <a:t> and </a:t>
            </a:r>
            <a:r>
              <a:rPr lang="en-US" sz="1600" u="sng" dirty="0"/>
              <a:t>(upper bound)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658E9-E361-7A4F-BDA9-80FF0B0725F9}"/>
              </a:ext>
            </a:extLst>
          </p:cNvPr>
          <p:cNvSpPr txBox="1"/>
          <p:nvPr/>
        </p:nvSpPr>
        <p:spPr>
          <a:xfrm>
            <a:off x="8001000" y="4437073"/>
            <a:ext cx="36957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** Can just copy and paste the general structure and fill in the information and results for this specific problem!!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3CC4BD-E89D-774F-B99F-1317BC4D6B13}"/>
              </a:ext>
            </a:extLst>
          </p:cNvPr>
          <p:cNvCxnSpPr/>
          <p:nvPr/>
        </p:nvCxnSpPr>
        <p:spPr>
          <a:xfrm flipH="1">
            <a:off x="9283700" y="5050900"/>
            <a:ext cx="419100" cy="3677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9F2D09-C3DD-6E45-9A17-CC656FE6EFD0}"/>
              </a:ext>
            </a:extLst>
          </p:cNvPr>
          <p:cNvCxnSpPr>
            <a:cxnSpLocks/>
          </p:cNvCxnSpPr>
          <p:nvPr/>
        </p:nvCxnSpPr>
        <p:spPr>
          <a:xfrm flipH="1">
            <a:off x="9283700" y="5050900"/>
            <a:ext cx="419100" cy="110491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52DCFD-E451-D44C-9C20-2D1F56F102C9}"/>
              </a:ext>
            </a:extLst>
          </p:cNvPr>
          <p:cNvSpPr txBox="1"/>
          <p:nvPr/>
        </p:nvSpPr>
        <p:spPr>
          <a:xfrm>
            <a:off x="208546" y="4806405"/>
            <a:ext cx="762000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i="1" dirty="0"/>
              <a:t>Show work:</a:t>
            </a:r>
            <a:r>
              <a:rPr lang="en-US" sz="1600" i="1" dirty="0">
                <a:solidFill>
                  <a:srgbClr val="FF0000"/>
                </a:solidFill>
              </a:rPr>
              <a:t> 95% CI = 1-PropZInt(x = 768, n = 1200, C-Level = 0.95) → (0.6128, 0.66716)</a:t>
            </a:r>
          </a:p>
        </p:txBody>
      </p:sp>
    </p:spTree>
    <p:extLst>
      <p:ext uri="{BB962C8B-B14F-4D97-AF65-F5344CB8AC3E}">
        <p14:creationId xmlns:p14="http://schemas.microsoft.com/office/powerpoint/2010/main" val="345371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A486-7009-3341-AB82-F5E00D9F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-33185"/>
            <a:ext cx="10515600" cy="1325563"/>
          </a:xfrm>
        </p:spPr>
        <p:txBody>
          <a:bodyPr/>
          <a:lstStyle/>
          <a:p>
            <a:r>
              <a:rPr lang="en-US" dirty="0"/>
              <a:t>Interpreting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E7C7-16E6-1A41-9E25-AA5A00F1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1070250"/>
            <a:ext cx="11791122" cy="578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General Structure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 am </a:t>
            </a:r>
            <a:r>
              <a:rPr lang="en-US" sz="2000" u="sng" dirty="0"/>
              <a:t>C% confident</a:t>
            </a:r>
            <a:r>
              <a:rPr lang="en-US" sz="2000" dirty="0"/>
              <a:t> that the true/population </a:t>
            </a:r>
            <a:r>
              <a:rPr lang="en-US" sz="2000" u="sng" dirty="0"/>
              <a:t>parameter + context</a:t>
            </a:r>
            <a:r>
              <a:rPr lang="en-US" sz="2000" dirty="0"/>
              <a:t> is between </a:t>
            </a:r>
            <a:r>
              <a:rPr lang="en-US" sz="2000" u="sng" dirty="0"/>
              <a:t>(lower bound)</a:t>
            </a:r>
            <a:r>
              <a:rPr lang="en-US" sz="2000" dirty="0"/>
              <a:t> and </a:t>
            </a:r>
            <a:r>
              <a:rPr lang="en-US" sz="2000" u="sng" dirty="0"/>
              <a:t>(upper bound)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pPr marL="0" indent="0">
              <a:buSzPts val="1400"/>
              <a:buNone/>
            </a:pPr>
            <a:r>
              <a:rPr lang="en-US" sz="2000" dirty="0"/>
              <a:t>Trying to estimate the proportion of all Columbus residents who enjoy running → 95% CI = (0.05, 0.25)</a:t>
            </a:r>
          </a:p>
          <a:p>
            <a:pPr>
              <a:buSzPts val="1400"/>
            </a:pPr>
            <a:r>
              <a:rPr lang="en-US" sz="2000" dirty="0"/>
              <a:t>We are </a:t>
            </a:r>
            <a:r>
              <a:rPr lang="en-US" sz="2000" dirty="0">
                <a:solidFill>
                  <a:srgbClr val="0070C0"/>
                </a:solidFill>
              </a:rPr>
              <a:t>95% confident </a:t>
            </a:r>
            <a:r>
              <a:rPr lang="en-US" sz="2000" dirty="0"/>
              <a:t>that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true (population) proportion of all Columbus residents who enjoy running </a:t>
            </a:r>
            <a:r>
              <a:rPr lang="en-US" sz="2000" dirty="0"/>
              <a:t>is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between 0.05 and 0.25.</a:t>
            </a:r>
            <a:endParaRPr lang="en-US" sz="2000" dirty="0"/>
          </a:p>
          <a:p>
            <a:pPr marL="0" indent="0">
              <a:buSzPts val="1400"/>
              <a:buNone/>
            </a:pPr>
            <a:endParaRPr lang="en-US" sz="1600" dirty="0"/>
          </a:p>
          <a:p>
            <a:pPr marL="0" indent="0">
              <a:buSzPts val="1400"/>
              <a:buNone/>
            </a:pPr>
            <a:r>
              <a:rPr lang="en-US" sz="2400" u="sng" dirty="0"/>
              <a:t>3 Pieces</a:t>
            </a: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95% Confident: This is a Confidence Statement</a:t>
            </a:r>
          </a:p>
          <a:p>
            <a:pPr lvl="1">
              <a:buSzPts val="1400"/>
            </a:pPr>
            <a:r>
              <a:rPr lang="en-US" sz="1600" dirty="0"/>
              <a:t>Tells us what percent off ALL possible samples result in a CI that captures the true proportion.</a:t>
            </a: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Parameter + Context: We are talking about population proportions.</a:t>
            </a:r>
          </a:p>
          <a:p>
            <a:pPr lvl="1">
              <a:buSzPts val="1400"/>
            </a:pPr>
            <a:r>
              <a:rPr lang="en-US" sz="1600" dirty="0"/>
              <a:t>But what population proportion??? We ALWAYS need context.</a:t>
            </a:r>
          </a:p>
          <a:p>
            <a:pPr marL="457200" indent="-457200">
              <a:buSzPts val="1400"/>
              <a:buFont typeface="+mj-lt"/>
              <a:buAutoNum type="arabicPeriod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Interval: The range of plausible values!</a:t>
            </a:r>
          </a:p>
          <a:p>
            <a:pPr lvl="1">
              <a:buSzPts val="1400"/>
            </a:pPr>
            <a:r>
              <a:rPr lang="en-US" sz="1600" dirty="0"/>
              <a:t>Uses our sample statistic and MOE.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71F20-65C5-D91D-2C84-FBC309A56E17}"/>
              </a:ext>
            </a:extLst>
          </p:cNvPr>
          <p:cNvSpPr txBox="1"/>
          <p:nvPr/>
        </p:nvSpPr>
        <p:spPr>
          <a:xfrm>
            <a:off x="8576049" y="2395813"/>
            <a:ext cx="439908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i="1" u="sng" dirty="0">
                <a:solidFill>
                  <a:srgbClr val="7030A0"/>
                </a:solidFill>
              </a:rPr>
              <a:t>True = population</a:t>
            </a:r>
            <a:r>
              <a:rPr lang="en-US" sz="1600" i="1" dirty="0">
                <a:solidFill>
                  <a:srgbClr val="7030A0"/>
                </a:solidFill>
              </a:rPr>
              <a:t> (they mean the same thing) and </a:t>
            </a:r>
          </a:p>
          <a:p>
            <a:r>
              <a:rPr lang="en-US" sz="1600" i="1" u="sng" dirty="0">
                <a:solidFill>
                  <a:srgbClr val="7030A0"/>
                </a:solidFill>
              </a:rPr>
              <a:t>Parameter</a:t>
            </a:r>
            <a:r>
              <a:rPr lang="en-US" sz="1600" i="1" dirty="0">
                <a:solidFill>
                  <a:srgbClr val="7030A0"/>
                </a:solidFill>
              </a:rPr>
              <a:t> will either be MEAN or PPROPORTION</a:t>
            </a:r>
          </a:p>
        </p:txBody>
      </p:sp>
    </p:spTree>
    <p:extLst>
      <p:ext uri="{BB962C8B-B14F-4D97-AF65-F5344CB8AC3E}">
        <p14:creationId xmlns:p14="http://schemas.microsoft.com/office/powerpoint/2010/main" val="405188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A486-7009-3341-AB82-F5E00D9F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-33185"/>
            <a:ext cx="10515600" cy="1325563"/>
          </a:xfrm>
        </p:spPr>
        <p:txBody>
          <a:bodyPr/>
          <a:lstStyle/>
          <a:p>
            <a:r>
              <a:rPr lang="en-US" dirty="0"/>
              <a:t>Interpreting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E7C7-16E6-1A41-9E25-AA5A00F1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1070251"/>
            <a:ext cx="10515600" cy="52775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Confidence Interval Interpretation Visualized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b="1" dirty="0"/>
              <a:t>Very Important!</a:t>
            </a:r>
          </a:p>
          <a:p>
            <a:r>
              <a:rPr lang="en-US" sz="2100" dirty="0"/>
              <a:t>The confidence level is NOT the probability the parameter is in the interval.</a:t>
            </a:r>
          </a:p>
          <a:p>
            <a:r>
              <a:rPr lang="en-US" sz="2100" dirty="0"/>
              <a:t>It refers to the long run capture rate (i.e. over many, many intervals constructed in the same way).</a:t>
            </a:r>
          </a:p>
          <a:p>
            <a:r>
              <a:rPr lang="en-US" sz="2100" dirty="0"/>
              <a:t>Either the interval contains the parameter or it does not.</a:t>
            </a:r>
          </a:p>
          <a:p>
            <a:endParaRPr lang="en-US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31B80-C9B8-784E-92A6-F0DB6479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620354"/>
            <a:ext cx="6299200" cy="306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ADD55-C923-4146-B208-3FF55E92ED7B}"/>
              </a:ext>
            </a:extLst>
          </p:cNvPr>
          <p:cNvSpPr txBox="1"/>
          <p:nvPr/>
        </p:nvSpPr>
        <p:spPr>
          <a:xfrm>
            <a:off x="9646540" y="3321743"/>
            <a:ext cx="14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Dope applet!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9D8403-19B4-807F-1510-BA6BA48400E6}"/>
                  </a:ext>
                </a:extLst>
              </p14:cNvPr>
              <p14:cNvContentPartPr/>
              <p14:nvPr/>
            </p14:nvContentPartPr>
            <p14:xfrm>
              <a:off x="7160589" y="340453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9D8403-19B4-807F-1510-BA6BA48400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1949" y="339589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715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DA0-321F-1A49-81D1-A3266DBC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/>
          <a:lstStyle/>
          <a:p>
            <a:r>
              <a:rPr lang="en-US" dirty="0"/>
              <a:t>Another LCQ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1B61-18D0-884E-814C-B8AB2D4E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3330"/>
            <a:ext cx="10515600" cy="5337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Setup</a:t>
            </a:r>
            <a:r>
              <a:rPr lang="en-US" sz="2000" dirty="0"/>
              <a:t>: 15 out of 23 people from a random sample said their National Championship team is still remaining in their NCAA March Madness Bracket.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1) Calculate the 90% Confidence Interval.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2) Interpret this interval.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1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386B-AB3F-5D47-9816-26C58326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7 -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E1A15-5D40-0045-B9B2-369131794E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400" u="sng" dirty="0"/>
                  <a:t>Unit 7 – Confidence Interval Estimates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Sampling Distribution and CLT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Review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Intro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Populations and Samples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Proportions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Motivating Example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How to build a CI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Margin of Error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Interpreting CI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Practice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E1A15-5D40-0045-B9B2-369131794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91934A-DE20-E14C-B3E5-F97990BBE45B}"/>
              </a:ext>
            </a:extLst>
          </p:cNvPr>
          <p:cNvSpPr txBox="1"/>
          <p:nvPr/>
        </p:nvSpPr>
        <p:spPr>
          <a:xfrm>
            <a:off x="4032738" y="1957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46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DA0-321F-1A49-81D1-A3266DBC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/>
          <a:lstStyle/>
          <a:p>
            <a:r>
              <a:rPr lang="en-US" dirty="0"/>
              <a:t>Another LCQ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1B61-18D0-884E-814C-B8AB2D4E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164430"/>
            <a:ext cx="11315700" cy="55792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/>
              <a:t>Setup</a:t>
            </a:r>
            <a:r>
              <a:rPr lang="en-US" sz="1800" dirty="0"/>
              <a:t>: 15 out of 23 people from a random sample said their National Championship team is still remaining in their NCAA March Madness Bracket.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1) Calculate the 90% Confidence Interval.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90% CI = 1-PropZInt(x = 15, n = 23, C-Level = 90) → (0.489, 0.816)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7030A0"/>
                </a:solidFill>
              </a:rPr>
              <a:t>Writing out the calculator function and inputs like this is how we would show work for calculating our interval!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2) Interpret this interval.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We are 90% confident that the true proportion of people who’s national championship team is still remaining in their March Madness bracket is between 0.489 and 0.816.</a:t>
            </a:r>
            <a:r>
              <a:rPr lang="en-US" sz="1800" i="1" dirty="0">
                <a:solidFill>
                  <a:srgbClr val="7030A0"/>
                </a:solidFill>
              </a:rPr>
              <a:t> → This a PERFECT interpretation!</a:t>
            </a:r>
          </a:p>
          <a:p>
            <a:pPr marL="0" indent="0">
              <a:buNone/>
            </a:pPr>
            <a:endParaRPr lang="en-US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7030A0"/>
                </a:solidFill>
              </a:rPr>
              <a:t>Examples of INCORRECT (and common) interpretations!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There’s a 90% chance that the sample proportion of people who’s national championship team is still remaining is between 0.489 and 0.816.</a:t>
            </a:r>
            <a:r>
              <a:rPr lang="en-US" sz="1800" i="1" dirty="0">
                <a:solidFill>
                  <a:srgbClr val="7030A0"/>
                </a:solidFill>
              </a:rPr>
              <a:t> → TWO things wrong</a:t>
            </a:r>
          </a:p>
          <a:p>
            <a:r>
              <a:rPr lang="en-US" sz="1800" i="1" dirty="0">
                <a:solidFill>
                  <a:srgbClr val="7030A0"/>
                </a:solidFill>
              </a:rPr>
              <a:t>‘confident’ means something specific in Statistics, do NOT want to use the word ‘chance’ ‘probability’, etc.</a:t>
            </a:r>
          </a:p>
          <a:p>
            <a:r>
              <a:rPr lang="en-US" sz="1800" i="1" dirty="0">
                <a:solidFill>
                  <a:srgbClr val="7030A0"/>
                </a:solidFill>
              </a:rPr>
              <a:t>We are trying to estimate the TRUE or the POPULATION proportion, that’s the goal. NOT the SAMPLE proportion, we already know what that is. So do NOT say ‘sample’</a:t>
            </a:r>
            <a:endParaRPr lang="en-US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We are 90% Confident that the population proportion is between 0.489 and 0.816. </a:t>
            </a:r>
            <a:r>
              <a:rPr lang="en-US" sz="1800" i="1" dirty="0">
                <a:solidFill>
                  <a:srgbClr val="7030A0"/>
                </a:solidFill>
              </a:rPr>
              <a:t>→ MISSING CONTEXT! Have to say what this proportion represents!</a:t>
            </a:r>
          </a:p>
          <a:p>
            <a:pPr marL="0" indent="0">
              <a:buNone/>
            </a:pPr>
            <a:endParaRPr lang="en-US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i="1" dirty="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BA0C0E-244A-AB40-ACAE-3EE761298ABE}"/>
              </a:ext>
            </a:extLst>
          </p:cNvPr>
          <p:cNvGrpSpPr/>
          <p:nvPr/>
        </p:nvGrpSpPr>
        <p:grpSpPr>
          <a:xfrm>
            <a:off x="7531099" y="1503363"/>
            <a:ext cx="3213101" cy="1168401"/>
            <a:chOff x="5778500" y="2120899"/>
            <a:chExt cx="3213101" cy="11684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D6DA41-0E03-9042-A464-93B4FDA08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2200" y="2120899"/>
              <a:ext cx="1549401" cy="11684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B65875-4F65-F544-972C-1CB2BB47D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2120900"/>
              <a:ext cx="15494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445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D9C8-D9FF-1147-A7E8-120A63F1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36167"/>
            <a:ext cx="11360800" cy="763600"/>
          </a:xfrm>
        </p:spPr>
        <p:txBody>
          <a:bodyPr/>
          <a:lstStyle/>
          <a:p>
            <a:r>
              <a:rPr lang="en-US" dirty="0"/>
              <a:t>Another LCQ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AE72B-A5FC-A54E-8101-DB39CF47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899768"/>
            <a:ext cx="11531758" cy="76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US" sz="1400" b="1" dirty="0"/>
              <a:t>Problem</a:t>
            </a:r>
            <a:r>
              <a:rPr lang="en-US" sz="1400" dirty="0"/>
              <a:t>: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From a random sample of 65 students, 40% said they prefer to wake up early to do their homework rather than stay up late. </a:t>
            </a:r>
          </a:p>
          <a:p>
            <a:pPr marL="0" lvl="0" indent="0">
              <a:buNone/>
            </a:pP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Calculate and interpret the 98% confidence interval.</a:t>
            </a:r>
          </a:p>
          <a:p>
            <a:pPr marL="0" lvl="0" indent="0">
              <a:buNone/>
            </a:pP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7AE08-3145-5F49-9B33-D3CE12A38E58}"/>
              </a:ext>
            </a:extLst>
          </p:cNvPr>
          <p:cNvSpPr txBox="1"/>
          <p:nvPr/>
        </p:nvSpPr>
        <p:spPr>
          <a:xfrm>
            <a:off x="415600" y="1864401"/>
            <a:ext cx="11531758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/>
              <a:t>Solution</a:t>
            </a: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2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D9C8-D9FF-1147-A7E8-120A63F1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36167"/>
            <a:ext cx="11360800" cy="763600"/>
          </a:xfrm>
        </p:spPr>
        <p:txBody>
          <a:bodyPr/>
          <a:lstStyle/>
          <a:p>
            <a:r>
              <a:rPr lang="en-US" dirty="0"/>
              <a:t>Another LCQ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AE72B-A5FC-A54E-8101-DB39CF47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899768"/>
            <a:ext cx="11531758" cy="76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US" sz="1400" b="1" dirty="0"/>
              <a:t>Problem</a:t>
            </a:r>
            <a:r>
              <a:rPr lang="en-US" sz="1400" dirty="0"/>
              <a:t>: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From a random sample of 65 students, 40% said they prefer to wake up early to do their homework rather than stay up late. </a:t>
            </a:r>
          </a:p>
          <a:p>
            <a:pPr marL="0" lvl="0" indent="0">
              <a:buNone/>
            </a:pP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Calculate and interpret the 98% confidence interval.</a:t>
            </a:r>
          </a:p>
          <a:p>
            <a:pPr marL="0" lvl="0" indent="0">
              <a:buNone/>
            </a:pP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7AE08-3145-5F49-9B33-D3CE12A38E58}"/>
              </a:ext>
            </a:extLst>
          </p:cNvPr>
          <p:cNvSpPr txBox="1"/>
          <p:nvPr/>
        </p:nvSpPr>
        <p:spPr>
          <a:xfrm>
            <a:off x="415600" y="1864401"/>
            <a:ext cx="11531758" cy="4278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/>
              <a:t>Solution</a:t>
            </a:r>
          </a:p>
          <a:p>
            <a:endParaRPr lang="en-US" sz="1600" u="sng" dirty="0"/>
          </a:p>
          <a:p>
            <a:r>
              <a:rPr lang="en-US" sz="1600" dirty="0"/>
              <a:t>Calculate Interval: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1-PropZInt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x = 26 (=0.4(65))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 = 65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Confidence = 0.98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Result = (0.25864, 0.54136)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i="1" dirty="0"/>
          </a:p>
          <a:p>
            <a:r>
              <a:rPr lang="en-US" sz="1600" dirty="0"/>
              <a:t>Interpret Interval:</a:t>
            </a:r>
          </a:p>
          <a:p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 are 98% confident that the true proportion of students who prefer to wake up early to do their homework is between 0.259 and 0.541</a:t>
            </a:r>
            <a:endParaRPr lang="en-US" sz="1600" i="1" dirty="0">
              <a:solidFill>
                <a:srgbClr val="7030A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600" i="1" dirty="0">
              <a:solidFill>
                <a:srgbClr val="7030A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600" i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600" i="1" dirty="0">
              <a:solidFill>
                <a:srgbClr val="7030A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600" i="1" dirty="0">
              <a:solidFill>
                <a:srgbClr val="7030A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600" i="1" dirty="0">
              <a:solidFill>
                <a:srgbClr val="7030A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75639E-B3A4-6C48-BAAA-3FDC181C04E1}"/>
              </a:ext>
            </a:extLst>
          </p:cNvPr>
          <p:cNvGrpSpPr/>
          <p:nvPr/>
        </p:nvGrpSpPr>
        <p:grpSpPr>
          <a:xfrm>
            <a:off x="1353920" y="4879940"/>
            <a:ext cx="8156160" cy="1621960"/>
            <a:chOff x="1303120" y="4575140"/>
            <a:chExt cx="8156160" cy="16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EE0C3B-EEFB-E243-98EC-63D60F6D22A5}"/>
                    </a:ext>
                  </a:extLst>
                </p14:cNvPr>
                <p14:cNvContentPartPr/>
                <p14:nvPr/>
              </p14:nvContentPartPr>
              <p14:xfrm>
                <a:off x="1303120" y="5581720"/>
                <a:ext cx="110160" cy="97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EE0C3B-EEFB-E243-98EC-63D60F6D22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94120" y="5573080"/>
                  <a:ext cx="127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85FAF9-9A1D-1446-B413-EC6ED1796CE4}"/>
                    </a:ext>
                  </a:extLst>
                </p14:cNvPr>
                <p14:cNvContentPartPr/>
                <p14:nvPr/>
              </p14:nvContentPartPr>
              <p14:xfrm>
                <a:off x="9450640" y="5629240"/>
                <a:ext cx="8640" cy="94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85FAF9-9A1D-1446-B413-EC6ED1796C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42000" y="5620600"/>
                  <a:ext cx="26280" cy="111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8268658-15E1-7740-A29B-4A68C600F280}"/>
                </a:ext>
              </a:extLst>
            </p:cNvPr>
            <p:cNvGrpSpPr/>
            <p:nvPr/>
          </p:nvGrpSpPr>
          <p:grpSpPr>
            <a:xfrm>
              <a:off x="1413280" y="4575140"/>
              <a:ext cx="8033760" cy="1621960"/>
              <a:chOff x="1394200" y="4593650"/>
              <a:chExt cx="8033760" cy="162196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1ED9246-EFB0-D14C-A6C9-E3DABDF90453}"/>
                  </a:ext>
                </a:extLst>
              </p:cNvPr>
              <p:cNvGrpSpPr/>
              <p:nvPr/>
            </p:nvGrpSpPr>
            <p:grpSpPr>
              <a:xfrm>
                <a:off x="2566360" y="5103640"/>
                <a:ext cx="4399920" cy="442440"/>
                <a:chOff x="2566360" y="5103640"/>
                <a:chExt cx="4399920" cy="4424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7" name="Ink 6">
                      <a:extLst>
                        <a:ext uri="{FF2B5EF4-FFF2-40B4-BE49-F238E27FC236}">
                          <a16:creationId xmlns:a16="http://schemas.microsoft.com/office/drawing/2014/main" id="{2F34D4E9-A64E-7D46-A123-142661AEB8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66360" y="5103640"/>
                    <a:ext cx="9720" cy="401400"/>
                  </p14:xfrm>
                </p:contentPart>
              </mc:Choice>
              <mc:Fallback xmlns="">
                <p:pic>
                  <p:nvPicPr>
                    <p:cNvPr id="7" name="Ink 6">
                      <a:extLst>
                        <a:ext uri="{FF2B5EF4-FFF2-40B4-BE49-F238E27FC236}">
                          <a16:creationId xmlns:a16="http://schemas.microsoft.com/office/drawing/2014/main" id="{2F34D4E9-A64E-7D46-A123-142661AEB82D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557720" y="5095000"/>
                      <a:ext cx="27360" cy="41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8" name="Ink 7">
                      <a:extLst>
                        <a:ext uri="{FF2B5EF4-FFF2-40B4-BE49-F238E27FC236}">
                          <a16:creationId xmlns:a16="http://schemas.microsoft.com/office/drawing/2014/main" id="{DB583148-9130-E942-B8A8-878A63690A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23240" y="5320360"/>
                    <a:ext cx="4343040" cy="21600"/>
                  </p14:xfrm>
                </p:contentPart>
              </mc:Choice>
              <mc:Fallback xmlns="">
                <p:pic>
                  <p:nvPicPr>
                    <p:cNvPr id="8" name="Ink 7">
                      <a:extLst>
                        <a:ext uri="{FF2B5EF4-FFF2-40B4-BE49-F238E27FC236}">
                          <a16:creationId xmlns:a16="http://schemas.microsoft.com/office/drawing/2014/main" id="{DB583148-9130-E942-B8A8-878A63690A66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614240" y="5311360"/>
                      <a:ext cx="4360680" cy="3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01DD61FB-1D10-4248-954C-D38B5F4D3F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58360" y="5158000"/>
                    <a:ext cx="3960" cy="388080"/>
                  </p14:xfrm>
                </p:contentPart>
              </mc:Choice>
              <mc:Fallback xmlns=""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01DD61FB-1D10-4248-954C-D38B5F4D3F0C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949720" y="5149000"/>
                      <a:ext cx="21600" cy="40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12" name="Ink 11">
                      <a:extLst>
                        <a:ext uri="{FF2B5EF4-FFF2-40B4-BE49-F238E27FC236}">
                          <a16:creationId xmlns:a16="http://schemas.microsoft.com/office/drawing/2014/main" id="{5E0DAC53-CA98-454D-B3BD-1698BD8F99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36080" y="5174200"/>
                    <a:ext cx="28080" cy="262440"/>
                  </p14:xfrm>
                </p:contentPart>
              </mc:Choice>
              <mc:Fallback xmlns="">
                <p:pic>
                  <p:nvPicPr>
                    <p:cNvPr id="12" name="Ink 11">
                      <a:extLst>
                        <a:ext uri="{FF2B5EF4-FFF2-40B4-BE49-F238E27FC236}">
                          <a16:creationId xmlns:a16="http://schemas.microsoft.com/office/drawing/2014/main" id="{5E0DAC53-CA98-454D-B3BD-1698BD8F9901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4727440" y="5165560"/>
                      <a:ext cx="45720" cy="280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1FFAC8C7-0A45-474C-9C0D-7E533CE96A33}"/>
                      </a:ext>
                    </a:extLst>
                  </p:cNvPr>
                  <p:cNvSpPr txBox="1"/>
                  <p:nvPr/>
                </p:nvSpPr>
                <p:spPr>
                  <a:xfrm>
                    <a:off x="2359514" y="5773566"/>
                    <a:ext cx="4861908" cy="4420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i="1" dirty="0">
                        <a:solidFill>
                          <a:srgbClr val="7030A0"/>
                        </a:solidFill>
                      </a:rPr>
                      <a:t>LB = 0.259                    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1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65</m:t>
                            </m:r>
                          </m:den>
                        </m:f>
                        <m:r>
                          <a:rPr lang="en-US" sz="1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=0.4</m:t>
                        </m:r>
                      </m:oMath>
                    </a14:m>
                    <a:r>
                      <a:rPr lang="en-US" sz="1600" i="1" dirty="0">
                        <a:solidFill>
                          <a:srgbClr val="7030A0"/>
                        </a:solidFill>
                      </a:rPr>
                      <a:t>                  UB = 0.541</a:t>
                    </a: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1FFAC8C7-0A45-474C-9C0D-7E533CE96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9514" y="5773566"/>
                    <a:ext cx="4861908" cy="4420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81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D1DAC14-D4D7-8447-B160-BFB817886E3C}"/>
                      </a:ext>
                    </a:extLst>
                  </p14:cNvPr>
                  <p14:cNvContentPartPr/>
                  <p14:nvPr/>
                </p14:nvContentPartPr>
                <p14:xfrm>
                  <a:off x="6994360" y="5309920"/>
                  <a:ext cx="2433600" cy="1274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D1DAC14-D4D7-8447-B160-BFB817886E3C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985360" y="5301280"/>
                    <a:ext cx="245124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27C5BE58-BFDF-344B-BF84-5E448824EEFE}"/>
                      </a:ext>
                    </a:extLst>
                  </p14:cNvPr>
                  <p14:cNvContentPartPr/>
                  <p14:nvPr/>
                </p14:nvContentPartPr>
                <p14:xfrm>
                  <a:off x="1394200" y="5197240"/>
                  <a:ext cx="1148040" cy="2185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27C5BE58-BFDF-344B-BF84-5E448824EEF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385560" y="5188240"/>
                    <a:ext cx="1165680" cy="23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AF321898-3D73-9147-A9E0-E103D75CA3F9}"/>
                      </a:ext>
                    </a:extLst>
                  </p14:cNvPr>
                  <p14:cNvContentPartPr/>
                  <p14:nvPr/>
                </p14:nvContentPartPr>
                <p14:xfrm>
                  <a:off x="2518480" y="5181040"/>
                  <a:ext cx="4553280" cy="3096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AF321898-3D73-9147-A9E0-E103D75CA3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509480" y="5172400"/>
                    <a:ext cx="4570920" cy="32724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0571E754-66DD-4D43-BF8D-9B30F143673C}"/>
                  </a:ext>
                </a:extLst>
              </p:cNvPr>
              <p:cNvSpPr/>
              <p:nvPr/>
            </p:nvSpPr>
            <p:spPr>
              <a:xfrm rot="16200000">
                <a:off x="5740262" y="3873302"/>
                <a:ext cx="240196" cy="2220480"/>
              </a:xfrm>
              <a:prstGeom prst="rightBrace">
                <a:avLst>
                  <a:gd name="adj1" fmla="val 8333"/>
                  <a:gd name="adj2" fmla="val 49428"/>
                </a:avLst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F97E55-E01D-7D49-A454-D7D8B7500BC6}"/>
                  </a:ext>
                </a:extLst>
              </p:cNvPr>
              <p:cNvSpPr txBox="1"/>
              <p:nvPr/>
            </p:nvSpPr>
            <p:spPr>
              <a:xfrm>
                <a:off x="5283118" y="4593650"/>
                <a:ext cx="11544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solidFill>
                      <a:srgbClr val="7030A0"/>
                    </a:solidFill>
                  </a:rPr>
                  <a:t>MOE ≈ 0.14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337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DA0-321F-1A49-81D1-A3266DBC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85750"/>
            <a:ext cx="10515600" cy="1325563"/>
          </a:xfrm>
        </p:spPr>
        <p:txBody>
          <a:bodyPr/>
          <a:lstStyle/>
          <a:p>
            <a:r>
              <a:rPr lang="en-US" dirty="0"/>
              <a:t>One more LCQ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31B61-18D0-884E-814C-B8AB2D4EB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6215"/>
                <a:ext cx="10515600" cy="5805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Setup</a:t>
                </a:r>
                <a:r>
                  <a:rPr lang="en-US" sz="1800" dirty="0"/>
                  <a:t>: From a random sample 500 people, 64% said they prefer to vacation at the beach compared to the mountains.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1) Calculate the 85% Confidence Interval.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2) If I increase the sample size to 600 (</a:t>
                </a:r>
                <a:r>
                  <a:rPr lang="en-US" sz="1800" i="1" dirty="0"/>
                  <a:t>and keep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800" i="1" dirty="0"/>
                  <a:t> = 0.64 → new x = 600(0.64) = 384)</a:t>
                </a:r>
                <a:r>
                  <a:rPr lang="en-US" sz="1800" dirty="0"/>
                  <a:t>, what will happen to the new confidence interval (wider, narrower, stay the same)?</a:t>
                </a:r>
              </a:p>
              <a:p>
                <a:pPr marL="457200" indent="-457200">
                  <a:buAutoNum type="arabicParenR"/>
                </a:pPr>
                <a:endParaRPr lang="en-US" sz="1800" dirty="0"/>
              </a:p>
              <a:p>
                <a:pPr marL="457200" indent="-457200">
                  <a:buAutoNum type="arabicParenR"/>
                </a:pPr>
                <a:endParaRPr lang="en-US" sz="1800" dirty="0"/>
              </a:p>
              <a:p>
                <a:pPr marL="457200" indent="-457200">
                  <a:buAutoNum type="arabicParenR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3) If I change the Interval from Question 1 to be 90% Confident, what will happen to the new confidence interval (wider, narrower, stay the same)?</a:t>
                </a:r>
              </a:p>
              <a:p>
                <a:pPr marL="457200" indent="-457200">
                  <a:buAutoNum type="arabicParenR"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31B61-18D0-884E-814C-B8AB2D4EB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6215"/>
                <a:ext cx="10515600" cy="5805885"/>
              </a:xfrm>
              <a:blipFill>
                <a:blip r:embed="rId2"/>
                <a:stretch>
                  <a:fillRect l="-483"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77ACD-86E6-964F-B53B-0BB5452B97C3}"/>
                  </a:ext>
                </a:extLst>
              </p:cNvPr>
              <p:cNvSpPr txBox="1"/>
              <p:nvPr/>
            </p:nvSpPr>
            <p:spPr>
              <a:xfrm>
                <a:off x="7391400" y="1322388"/>
                <a:ext cx="3733800" cy="129394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Recall</a:t>
                </a:r>
                <a:r>
                  <a:rPr lang="en-US" dirty="0"/>
                  <a:t>: Our point estimate is the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which represents the number of success divided by the sample size.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77ACD-86E6-964F-B53B-0BB5452B9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322388"/>
                <a:ext cx="3733800" cy="1293944"/>
              </a:xfrm>
              <a:prstGeom prst="rect">
                <a:avLst/>
              </a:prstGeom>
              <a:blipFill>
                <a:blip r:embed="rId3"/>
                <a:stretch>
                  <a:fillRect l="-1351" t="-1923" b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0481BF-F253-1249-B626-49082F3B81E7}"/>
                  </a:ext>
                </a:extLst>
              </p14:cNvPr>
              <p14:cNvContentPartPr/>
              <p14:nvPr/>
            </p14:nvContentPartPr>
            <p14:xfrm>
              <a:off x="5344840" y="440632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0481BF-F253-1249-B626-49082F3B81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36200" y="4397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3A2EF5-4B05-F14C-98CC-F3808448FD7D}"/>
                  </a:ext>
                </a:extLst>
              </p14:cNvPr>
              <p14:cNvContentPartPr/>
              <p14:nvPr/>
            </p14:nvContentPartPr>
            <p14:xfrm>
              <a:off x="7230880" y="4369960"/>
              <a:ext cx="360" cy="5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3A2EF5-4B05-F14C-98CC-F3808448FD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21880" y="4360960"/>
                <a:ext cx="18000" cy="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267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DA0-321F-1A49-81D1-A3266DBC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85750"/>
            <a:ext cx="10515600" cy="1325563"/>
          </a:xfrm>
        </p:spPr>
        <p:txBody>
          <a:bodyPr/>
          <a:lstStyle/>
          <a:p>
            <a:r>
              <a:rPr lang="en-US" dirty="0"/>
              <a:t>One more LCQ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31B61-18D0-884E-814C-B8AB2D4EB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6215"/>
                <a:ext cx="10515600" cy="580588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200" b="1" dirty="0"/>
                  <a:t>Setup</a:t>
                </a:r>
                <a:r>
                  <a:rPr lang="en-US" sz="1200" dirty="0"/>
                  <a:t>: From a random sample 500 people, 64% said they prefer to vacation at the beach compared to the mountains.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AutoNum type="arabicParenR"/>
                </a:pPr>
                <a:r>
                  <a:rPr lang="en-US" sz="1200" dirty="0"/>
                  <a:t>Calculate the 85% Confidence Interval.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AutoNum type="arabicParenR"/>
                </a:pPr>
                <a:endParaRPr lang="en-US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200" i="1" dirty="0">
                    <a:solidFill>
                      <a:srgbClr val="FF0000"/>
                    </a:solidFill>
                  </a:rPr>
                  <a:t>85% CI = 1-PropZInt(x = 320, n = 500, C-Level = 0.85) → (0.6091, 0.6709)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Have to type in x, but weren’t given it directly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So need to calculate it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i="1" dirty="0">
                    <a:solidFill>
                      <a:srgbClr val="7030A0"/>
                    </a:solidFill>
                  </a:rPr>
                  <a:t> and n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200" i="1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200" i="1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200" dirty="0"/>
                  <a:t>2) If I increase the sample size to 600 (</a:t>
                </a:r>
                <a:r>
                  <a:rPr lang="en-US" sz="1200" i="1" dirty="0"/>
                  <a:t>and keep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i="1" dirty="0"/>
                  <a:t> = 0.64 → new x = 600(0.64) = 384)</a:t>
                </a:r>
                <a:r>
                  <a:rPr lang="en-US" sz="1200" dirty="0"/>
                  <a:t>, what will happen to the new confidence interval (wider, narrower, stay the same)?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200" i="1" dirty="0">
                    <a:solidFill>
                      <a:srgbClr val="FF0000"/>
                    </a:solidFill>
                  </a:rPr>
                  <a:t>Interval becomes narrower!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This is because of the MOE, and specifically the standard error!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MOE = Z*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endParaRPr lang="en-US" sz="1200" i="1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          = Z*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1200" i="1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If the confidence level stays the same, then the Z* value doesn’t change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BUT with a larger sample size, in the standard error equation we are dividing by a larger number.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Thus making that overall quantity smaller and the MOE smaller → and confidence interval becomes narrower!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AutoNum type="arabicParenR"/>
                </a:pPr>
                <a:endParaRPr lang="en-US" sz="12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AutoNum type="arabicParenR"/>
                </a:pPr>
                <a:endParaRPr lang="en-US" sz="12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AutoNum type="arabicParenR"/>
                </a:pPr>
                <a:endParaRPr lang="en-US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200" dirty="0"/>
                  <a:t>3) If I change the Interval from Question 1 to be 90% Confident, what will happen to the new confidence interval (wider, narrower, stay the same)?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200" i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200" i="1" dirty="0">
                    <a:solidFill>
                      <a:srgbClr val="FF0000"/>
                    </a:solidFill>
                  </a:rPr>
                  <a:t>It becomes wider.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Same idea as number 2, BUT now the standard error remains the same (because of the same n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200" i="1" dirty="0">
                    <a:solidFill>
                      <a:srgbClr val="7030A0"/>
                    </a:solidFill>
                  </a:rPr>
                  <a:t>).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And the Z* value changes because of the new confidence level!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To be more confident, we need to cover more values.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So have a larger critical value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i="1" dirty="0">
                    <a:solidFill>
                      <a:srgbClr val="7030A0"/>
                    </a:solidFill>
                  </a:rPr>
                  <a:t>This makes the MOE increase and our CI become wider!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AutoNum type="arabicParenR"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31B61-18D0-884E-814C-B8AB2D4EB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6215"/>
                <a:ext cx="10515600" cy="5805885"/>
              </a:xfrm>
              <a:blipFill>
                <a:blip r:embed="rId2"/>
                <a:stretch>
                  <a:fillRect l="-121" b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6271950-D28C-B14B-908A-43B79F6756A3}"/>
              </a:ext>
            </a:extLst>
          </p:cNvPr>
          <p:cNvGrpSpPr/>
          <p:nvPr/>
        </p:nvGrpSpPr>
        <p:grpSpPr>
          <a:xfrm>
            <a:off x="8599199" y="5603883"/>
            <a:ext cx="3232150" cy="1325564"/>
            <a:chOff x="5486400" y="5410200"/>
            <a:chExt cx="3946973" cy="14478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44AF22-BCDC-944B-AC02-7346DEFD3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3464" y="5410200"/>
              <a:ext cx="1919909" cy="1447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81B1F57-5EE3-6242-A8DB-B8F9BD8CC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6400" y="5410200"/>
              <a:ext cx="1919909" cy="14478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701296-3F91-244E-ABD6-839D3168B6A3}"/>
              </a:ext>
            </a:extLst>
          </p:cNvPr>
          <p:cNvGrpSpPr/>
          <p:nvPr/>
        </p:nvGrpSpPr>
        <p:grpSpPr>
          <a:xfrm>
            <a:off x="7208883" y="1192298"/>
            <a:ext cx="4904799" cy="1168400"/>
            <a:chOff x="5092700" y="1577578"/>
            <a:chExt cx="4904799" cy="1168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6C951E-C4E3-FD4E-BF4B-1914EB95CB31}"/>
                </a:ext>
              </a:extLst>
            </p:cNvPr>
            <p:cNvGrpSpPr/>
            <p:nvPr/>
          </p:nvGrpSpPr>
          <p:grpSpPr>
            <a:xfrm>
              <a:off x="6746299" y="1577578"/>
              <a:ext cx="3251200" cy="1168400"/>
              <a:chOff x="4953000" y="1577578"/>
              <a:chExt cx="3251200" cy="116840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DAD53B5-73A7-4C40-9BA8-6FFFA41C5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3000" y="1577578"/>
                <a:ext cx="1549400" cy="11684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E238A7E-7AA7-284E-AA57-2BC83623E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4800" y="1577578"/>
                <a:ext cx="1549400" cy="1168400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DF302E3-B0C8-C248-AD70-A2233A90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2700" y="1577578"/>
              <a:ext cx="1549400" cy="1168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42F2FE-6C14-9A23-C240-089F75EB0D0B}"/>
              </a:ext>
            </a:extLst>
          </p:cNvPr>
          <p:cNvGrpSpPr/>
          <p:nvPr/>
        </p:nvGrpSpPr>
        <p:grpSpPr>
          <a:xfrm>
            <a:off x="7208883" y="3052293"/>
            <a:ext cx="4864100" cy="1168400"/>
            <a:chOff x="6186199" y="2811662"/>
            <a:chExt cx="4864100" cy="11684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438F59-4C77-6046-84D1-45FFD5DE6CE8}"/>
                </a:ext>
              </a:extLst>
            </p:cNvPr>
            <p:cNvGrpSpPr/>
            <p:nvPr/>
          </p:nvGrpSpPr>
          <p:grpSpPr>
            <a:xfrm>
              <a:off x="6186199" y="2811662"/>
              <a:ext cx="4864100" cy="1168400"/>
              <a:chOff x="5816600" y="3723878"/>
              <a:chExt cx="4864100" cy="11684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63D3065-4666-EE47-AD77-68E317939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1300" y="3723878"/>
                <a:ext cx="1549400" cy="11684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03AC9BD4-1E21-E449-9DBE-4C02FD26A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54900" y="3723878"/>
                <a:ext cx="1549400" cy="116840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510BB346-A290-B244-B982-A4AE43CF9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6600" y="3723878"/>
                <a:ext cx="1549400" cy="11684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F3D4837-34AF-644E-B351-D00914CC811A}"/>
                    </a:ext>
                  </a:extLst>
                </p:cNvPr>
                <p:cNvSpPr txBox="1"/>
                <p:nvPr/>
              </p:nvSpPr>
              <p:spPr>
                <a:xfrm>
                  <a:off x="6266406" y="3614505"/>
                  <a:ext cx="32641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>
                      <a:solidFill>
                        <a:srgbClr val="7030A0"/>
                      </a:solidFill>
                    </a:rPr>
                    <a:t>NOTE: I had to change x so that the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1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sz="1100" i="1" dirty="0">
                      <a:solidFill>
                        <a:srgbClr val="7030A0"/>
                      </a:solidFill>
                    </a:rPr>
                    <a:t> stayed the same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F3D4837-34AF-644E-B351-D00914CC8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406" y="3614505"/>
                  <a:ext cx="3264163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7322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348C-F21A-2C4C-9855-15B5DB5F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9" y="-2804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Summary of ideas from previous LCQ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F50D-EBB5-8149-98AF-29D4E6C4A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51" y="851271"/>
            <a:ext cx="7754649" cy="447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u="sng" dirty="0"/>
              <a:t>Precision</a:t>
            </a:r>
          </a:p>
          <a:p>
            <a:r>
              <a:rPr lang="en-US" sz="1400" dirty="0"/>
              <a:t>Thinking back to sampling variability in surveys from Unit 1, we wanted to have good sampling methods so that our sample statistics could be precise (precision is GOOD)!</a:t>
            </a:r>
          </a:p>
          <a:p>
            <a:r>
              <a:rPr lang="en-US" sz="1400" dirty="0"/>
              <a:t>This same concept is present with Confidence Intervals!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u="sng" dirty="0"/>
              <a:t>Precision with Confidence Intervals</a:t>
            </a:r>
          </a:p>
          <a:p>
            <a:r>
              <a:rPr lang="en-US" sz="1400" dirty="0"/>
              <a:t>There are </a:t>
            </a:r>
            <a:r>
              <a:rPr lang="en-US" sz="1400" u="sng" dirty="0"/>
              <a:t>two ways</a:t>
            </a:r>
            <a:r>
              <a:rPr lang="en-US" sz="1400" dirty="0"/>
              <a:t> to get a </a:t>
            </a:r>
            <a:r>
              <a:rPr lang="en-US" sz="1400" b="1" dirty="0"/>
              <a:t>more precise (narrower) confidence interval</a:t>
            </a:r>
            <a:r>
              <a:rPr lang="en-US" sz="1400" dirty="0"/>
              <a:t>!</a:t>
            </a:r>
          </a:p>
          <a:p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Increase the sample size (before collecting data </a:t>
            </a:r>
            <a:r>
              <a:rPr lang="en-US" sz="1400" dirty="0">
                <a:solidFill>
                  <a:srgbClr val="00B050"/>
                </a:solidFill>
              </a:rPr>
              <a:t>GOOD!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This decreases the standard error and as a result the MOE.</a:t>
            </a:r>
          </a:p>
          <a:p>
            <a:pPr lvl="2"/>
            <a:endParaRPr lang="en-US" sz="1400" i="1" dirty="0"/>
          </a:p>
          <a:p>
            <a:pPr lvl="2"/>
            <a:endParaRPr lang="en-US" sz="14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Decrease the confidence level (after the fact, </a:t>
            </a:r>
            <a:r>
              <a:rPr lang="en-US" sz="1400" dirty="0">
                <a:solidFill>
                  <a:srgbClr val="C00000"/>
                </a:solidFill>
              </a:rPr>
              <a:t>not so good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This decreases the critical value and as a result the MOE.</a:t>
            </a:r>
          </a:p>
          <a:p>
            <a:pPr lvl="2"/>
            <a:endParaRPr lang="en-US" sz="1400" i="1" dirty="0"/>
          </a:p>
          <a:p>
            <a:pPr lvl="2"/>
            <a:endParaRPr lang="en-US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41025E-1B64-BA4B-9B48-4B598E96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861" y="4203759"/>
            <a:ext cx="3400798" cy="616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8DDC5-DB23-7142-97FB-A95D5282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9" y="2966906"/>
            <a:ext cx="4333923" cy="694944"/>
          </a:xfrm>
          <a:prstGeom prst="rect">
            <a:avLst/>
          </a:prstGeom>
        </p:spPr>
      </p:pic>
      <p:pic>
        <p:nvPicPr>
          <p:cNvPr id="21" name="Picture 2" descr="Figure 3.3 shows four bulls-eye shaped targets.  The first target shows values clumped in one exterior ring.  This denotes a large amount of bias and a small amount of variability.   The second target shows values scattered within the interior four rings.  This denotes a small amount of bias and a large amount of variability.  The third target shows values scattered in one corner of the interior rings and outside the target altogether.  This denotes a large amount of bias and a large amount of variability.  The fourth target shows values centered in the most interior ring of the target.  This denotes a small amount of bias and a small amount of variability.  ">
            <a:extLst>
              <a:ext uri="{FF2B5EF4-FFF2-40B4-BE49-F238E27FC236}">
                <a16:creationId xmlns:a16="http://schemas.microsoft.com/office/drawing/2014/main" id="{89FB6EDC-D430-8549-80F0-9E2D9DEFA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20" y="144269"/>
            <a:ext cx="2284599" cy="208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A6E15A-F888-0C4A-B674-09B42EBD0D03}"/>
              </a:ext>
            </a:extLst>
          </p:cNvPr>
          <p:cNvSpPr txBox="1"/>
          <p:nvPr/>
        </p:nvSpPr>
        <p:spPr>
          <a:xfrm>
            <a:off x="95519" y="3507239"/>
            <a:ext cx="14361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</a:rPr>
              <a:t>(** Assuming everything else remains the same)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E6CF74-E58D-D746-B343-9EB63508A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226" y="5604041"/>
            <a:ext cx="5987781" cy="9154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6014D4-294F-AF4D-92B7-A1DBD8DC1CBD}"/>
              </a:ext>
            </a:extLst>
          </p:cNvPr>
          <p:cNvSpPr txBox="1"/>
          <p:nvPr/>
        </p:nvSpPr>
        <p:spPr>
          <a:xfrm>
            <a:off x="95519" y="5047440"/>
            <a:ext cx="5148974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endParaRPr lang="en-US" sz="1400" dirty="0"/>
          </a:p>
          <a:p>
            <a:pPr marL="0" lvl="2" indent="0">
              <a:spcBef>
                <a:spcPts val="1000"/>
              </a:spcBef>
              <a:buNone/>
            </a:pPr>
            <a:r>
              <a:rPr lang="en-US" sz="1400" u="sng" dirty="0"/>
              <a:t>Tradeoff between Precision and Confidence</a:t>
            </a:r>
          </a:p>
          <a:p>
            <a:pPr marL="2857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If we want to be more confident, we need to cover more values!</a:t>
            </a:r>
          </a:p>
          <a:p>
            <a:pPr marL="2857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That of course decreases the precision…</a:t>
            </a:r>
          </a:p>
          <a:p>
            <a:pPr marL="2857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So there a pro / con to being super confident</a:t>
            </a:r>
          </a:p>
          <a:p>
            <a:pPr lvl="2"/>
            <a:endParaRPr lang="en-US" sz="1400" i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540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15600" y="41164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Margin of Error Revisited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Google Shape;155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3357" y="1332419"/>
                <a:ext cx="11360800" cy="3429134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Recall: </a:t>
                </a:r>
                <a:r>
                  <a:rPr lang="en-US" sz="1600" b="1" dirty="0"/>
                  <a:t>MOE</a:t>
                </a:r>
                <a:r>
                  <a:rPr lang="en-US" sz="1600" dirty="0"/>
                  <a:t> is what you </a:t>
                </a:r>
                <a:r>
                  <a:rPr lang="en-US" sz="1600" u="sng" dirty="0"/>
                  <a:t>add and subtract</a:t>
                </a:r>
                <a:r>
                  <a:rPr lang="en-US" sz="1600" dirty="0"/>
                  <a:t> from the </a:t>
                </a:r>
                <a:r>
                  <a:rPr lang="en-US" sz="1600" u="sng" dirty="0"/>
                  <a:t>point estimate</a:t>
                </a:r>
                <a:r>
                  <a:rPr lang="en-US" sz="1600" dirty="0"/>
                  <a:t> to get the </a:t>
                </a:r>
                <a:r>
                  <a:rPr lang="en-US" sz="1600" u="sng" dirty="0"/>
                  <a:t>bounds</a:t>
                </a:r>
                <a:r>
                  <a:rPr lang="en-US" sz="1600" dirty="0"/>
                  <a:t> of the </a:t>
                </a:r>
                <a:r>
                  <a:rPr lang="en-US" sz="1600" u="sng" dirty="0"/>
                  <a:t>confidence interval</a:t>
                </a:r>
                <a:r>
                  <a:rPr lang="en-US" sz="1600" dirty="0"/>
                  <a:t>.</a:t>
                </a:r>
              </a:p>
              <a:p>
                <a:pPr marL="457200" indent="-457200">
                  <a:spcBef>
                    <a:spcPts val="2133"/>
                  </a:spcBef>
                </a:pPr>
                <a:r>
                  <a:rPr lang="en-US" sz="1600" dirty="0"/>
                  <a:t>If you are given an interval, we can start by finding the </a:t>
                </a:r>
                <a:r>
                  <a:rPr lang="en-US" sz="1600" b="1" dirty="0"/>
                  <a:t>width</a:t>
                </a:r>
                <a:r>
                  <a:rPr lang="en-US" sz="1600" dirty="0"/>
                  <a:t> of the interval:</a:t>
                </a:r>
              </a:p>
              <a:p>
                <a:pPr marL="1066785" lvl="1" indent="-457200"/>
                <a:r>
                  <a:rPr lang="en-US" sz="1600" dirty="0"/>
                  <a:t>Width = UB - LB</a:t>
                </a:r>
              </a:p>
              <a:p>
                <a:pPr marL="457200" indent="-457200">
                  <a:spcBef>
                    <a:spcPts val="2133"/>
                  </a:spcBef>
                </a:pPr>
                <a:r>
                  <a:rPr lang="en-US" sz="1600" dirty="0"/>
                  <a:t>Then we can easily find the  </a:t>
                </a:r>
                <a:r>
                  <a:rPr lang="en-US" sz="1600" b="1" dirty="0"/>
                  <a:t>margin of error</a:t>
                </a:r>
                <a:r>
                  <a:rPr lang="en-US" sz="1600" dirty="0"/>
                  <a:t>:</a:t>
                </a:r>
              </a:p>
              <a:p>
                <a:pPr marL="1066785" lvl="1" indent="-457200"/>
                <a:r>
                  <a:rPr lang="en-US" sz="1600" dirty="0"/>
                  <a:t>Margin of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UB</m:t>
                        </m:r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LB</m:t>
                        </m:r>
                      </m:num>
                      <m:den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/>
                  <a:t>				    </a:t>
                </a:r>
              </a:p>
              <a:p>
                <a:pPr marL="457200" indent="-457200">
                  <a:spcBef>
                    <a:spcPts val="2133"/>
                  </a:spcBef>
                  <a:spcAft>
                    <a:spcPts val="2133"/>
                  </a:spcAft>
                </a:pPr>
                <a:r>
                  <a:rPr lang="en-US" sz="1600" dirty="0"/>
                  <a:t>This gives us another expression for the </a:t>
                </a:r>
                <a:r>
                  <a:rPr lang="en-US" sz="1600" b="1" dirty="0"/>
                  <a:t>width:</a:t>
                </a:r>
                <a:r>
                  <a:rPr lang="en-US" sz="1600" dirty="0"/>
                  <a:t> Width</a:t>
                </a:r>
                <a:r>
                  <a:rPr lang="en-US" sz="1600" b="1" dirty="0"/>
                  <a:t> </a:t>
                </a:r>
                <a:r>
                  <a:rPr lang="en-US" sz="1600" dirty="0"/>
                  <a:t>= 2 * MOE</a:t>
                </a:r>
              </a:p>
            </p:txBody>
          </p:sp>
        </mc:Choice>
        <mc:Fallback xmlns="">
          <p:sp>
            <p:nvSpPr>
              <p:cNvPr id="155" name="Google Shape;155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3357" y="1332419"/>
                <a:ext cx="11360800" cy="3429134"/>
              </a:xfrm>
              <a:prstGeom prst="rect">
                <a:avLst/>
              </a:prstGeom>
              <a:blipFill>
                <a:blip r:embed="rId3"/>
                <a:stretch>
                  <a:fillRect l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5C084A-4983-1D40-88E3-12161E8D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00" y="3276667"/>
            <a:ext cx="4851400" cy="1689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8A6383-72A9-DC48-AA3E-42F098C0DB6C}"/>
              </a:ext>
            </a:extLst>
          </p:cNvPr>
          <p:cNvSpPr txBox="1"/>
          <p:nvPr/>
        </p:nvSpPr>
        <p:spPr>
          <a:xfrm>
            <a:off x="417843" y="4568914"/>
            <a:ext cx="4855496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u="sng" dirty="0"/>
              <a:t>Example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Find the Width and MOE based on the following output:</a:t>
            </a:r>
          </a:p>
          <a:p>
            <a:endParaRPr lang="en-US" sz="1600" dirty="0"/>
          </a:p>
          <a:p>
            <a:r>
              <a:rPr lang="en-US" sz="1600" i="1" dirty="0"/>
              <a:t>		</a:t>
            </a:r>
          </a:p>
          <a:p>
            <a:endParaRPr lang="en-US" sz="1600" i="1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A9F9D-9B97-A74A-9AD0-D9F3C412D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00" y="5507632"/>
            <a:ext cx="1549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4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15600" y="41164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Margin of Error Revisited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Google Shape;155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3357" y="1332419"/>
                <a:ext cx="11360800" cy="3429134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Recall: </a:t>
                </a:r>
                <a:r>
                  <a:rPr lang="en-US" sz="1600" b="1" dirty="0"/>
                  <a:t>MOE</a:t>
                </a:r>
                <a:r>
                  <a:rPr lang="en-US" sz="1600" dirty="0"/>
                  <a:t> is what you </a:t>
                </a:r>
                <a:r>
                  <a:rPr lang="en-US" sz="1600" u="sng" dirty="0"/>
                  <a:t>add and subtract</a:t>
                </a:r>
                <a:r>
                  <a:rPr lang="en-US" sz="1600" dirty="0"/>
                  <a:t> from the </a:t>
                </a:r>
                <a:r>
                  <a:rPr lang="en-US" sz="1600" u="sng" dirty="0"/>
                  <a:t>point estimate</a:t>
                </a:r>
                <a:r>
                  <a:rPr lang="en-US" sz="1600" dirty="0"/>
                  <a:t> to get the </a:t>
                </a:r>
                <a:r>
                  <a:rPr lang="en-US" sz="1600" u="sng" dirty="0"/>
                  <a:t>bounds</a:t>
                </a:r>
                <a:r>
                  <a:rPr lang="en-US" sz="1600" dirty="0"/>
                  <a:t> of the </a:t>
                </a:r>
                <a:r>
                  <a:rPr lang="en-US" sz="1600" u="sng" dirty="0"/>
                  <a:t>confidence interval</a:t>
                </a:r>
                <a:r>
                  <a:rPr lang="en-US" sz="1600" dirty="0"/>
                  <a:t>.</a:t>
                </a:r>
              </a:p>
              <a:p>
                <a:pPr marL="457200" indent="-457200">
                  <a:spcBef>
                    <a:spcPts val="2133"/>
                  </a:spcBef>
                </a:pPr>
                <a:r>
                  <a:rPr lang="en-US" sz="1600" dirty="0"/>
                  <a:t>If you are given an interval, we can start by finding the </a:t>
                </a:r>
                <a:r>
                  <a:rPr lang="en-US" sz="1600" b="1" dirty="0"/>
                  <a:t>width</a:t>
                </a:r>
                <a:r>
                  <a:rPr lang="en-US" sz="1600" dirty="0"/>
                  <a:t> of the interval:</a:t>
                </a:r>
              </a:p>
              <a:p>
                <a:pPr marL="1066785" lvl="1" indent="-457200"/>
                <a:r>
                  <a:rPr lang="en-US" sz="1600" dirty="0"/>
                  <a:t>Width = UB - LB</a:t>
                </a:r>
              </a:p>
              <a:p>
                <a:pPr marL="457200" indent="-457200">
                  <a:spcBef>
                    <a:spcPts val="2133"/>
                  </a:spcBef>
                </a:pPr>
                <a:r>
                  <a:rPr lang="en-US" sz="1600" dirty="0"/>
                  <a:t>Then we can easily find the  </a:t>
                </a:r>
                <a:r>
                  <a:rPr lang="en-US" sz="1600" b="1" dirty="0"/>
                  <a:t>margin of error</a:t>
                </a:r>
                <a:r>
                  <a:rPr lang="en-US" sz="1600" dirty="0"/>
                  <a:t>:</a:t>
                </a:r>
              </a:p>
              <a:p>
                <a:pPr marL="1066785" lvl="1" indent="-457200"/>
                <a:r>
                  <a:rPr lang="en-US" sz="1600" dirty="0"/>
                  <a:t>Margin of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UB</m:t>
                        </m:r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LB</m:t>
                        </m:r>
                      </m:num>
                      <m:den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/>
                  <a:t>				    </a:t>
                </a:r>
              </a:p>
              <a:p>
                <a:pPr marL="457200" indent="-457200">
                  <a:spcBef>
                    <a:spcPts val="2133"/>
                  </a:spcBef>
                  <a:spcAft>
                    <a:spcPts val="2133"/>
                  </a:spcAft>
                </a:pPr>
                <a:r>
                  <a:rPr lang="en-US" sz="1600" dirty="0"/>
                  <a:t>This gives us another expression for the </a:t>
                </a:r>
                <a:r>
                  <a:rPr lang="en-US" sz="1600" b="1" dirty="0"/>
                  <a:t>width:</a:t>
                </a:r>
                <a:r>
                  <a:rPr lang="en-US" sz="1600" dirty="0"/>
                  <a:t> Width</a:t>
                </a:r>
                <a:r>
                  <a:rPr lang="en-US" sz="1600" b="1" dirty="0"/>
                  <a:t> </a:t>
                </a:r>
                <a:r>
                  <a:rPr lang="en-US" sz="1600" dirty="0"/>
                  <a:t>= 2 * MOE</a:t>
                </a:r>
              </a:p>
            </p:txBody>
          </p:sp>
        </mc:Choice>
        <mc:Fallback xmlns="">
          <p:sp>
            <p:nvSpPr>
              <p:cNvPr id="155" name="Google Shape;155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3357" y="1332419"/>
                <a:ext cx="11360800" cy="3429134"/>
              </a:xfrm>
              <a:prstGeom prst="rect">
                <a:avLst/>
              </a:prstGeom>
              <a:blipFill>
                <a:blip r:embed="rId3"/>
                <a:stretch>
                  <a:fillRect l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5C084A-4983-1D40-88E3-12161E8D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00" y="3276667"/>
            <a:ext cx="4851400" cy="1689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8A6383-72A9-DC48-AA3E-42F098C0DB6C}"/>
              </a:ext>
            </a:extLst>
          </p:cNvPr>
          <p:cNvSpPr txBox="1"/>
          <p:nvPr/>
        </p:nvSpPr>
        <p:spPr>
          <a:xfrm>
            <a:off x="417843" y="4568914"/>
            <a:ext cx="5678157" cy="18774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u="sng" dirty="0"/>
              <a:t>Example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Find the Width and MOE based on the following output:</a:t>
            </a:r>
          </a:p>
          <a:p>
            <a:endParaRPr lang="en-US" sz="1600" dirty="0"/>
          </a:p>
          <a:p>
            <a:r>
              <a:rPr lang="en-US" sz="1600" i="1" dirty="0"/>
              <a:t>		</a:t>
            </a:r>
            <a:r>
              <a:rPr lang="en-US" sz="1600" i="1" dirty="0">
                <a:solidFill>
                  <a:srgbClr val="FF0000"/>
                </a:solidFill>
              </a:rPr>
              <a:t>Width = UB – LB = 0.6709 – 0.6091 = 0.0618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		MOE = width / 2 = 0.0618 /2 = 0.0309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A9F9D-9B97-A74A-9AD0-D9F3C412D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00" y="5507632"/>
            <a:ext cx="1549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5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93700" y="12382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Central Limit Theorem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3700" y="123825"/>
                <a:ext cx="10515600" cy="1325563"/>
              </a:xfrm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2600" y="1449387"/>
                <a:ext cx="10515600" cy="52847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7030A0"/>
                    </a:solidFill>
                  </a:rPr>
                  <a:t>REVIEW!</a:t>
                </a:r>
              </a:p>
              <a:p>
                <a:pPr marL="0" indent="0">
                  <a:buNone/>
                </a:pPr>
                <a:r>
                  <a:rPr lang="en-US" sz="1800" u="sng" dirty="0"/>
                  <a:t>Central Limit Theorem</a:t>
                </a:r>
              </a:p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800" dirty="0"/>
                  <a:t> be the sample proportion of successes in a random sample of size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from a population with true proportion of success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If we take a </a:t>
                </a:r>
                <a:r>
                  <a:rPr lang="en-US" sz="1800" u="sng" dirty="0"/>
                  <a:t>large enough sample</a:t>
                </a:r>
                <a:r>
                  <a:rPr lang="en-US" sz="1800" dirty="0"/>
                  <a:t>, then</a:t>
                </a:r>
              </a:p>
              <a:p>
                <a:pPr lvl="1"/>
                <a:r>
                  <a:rPr lang="en-US" sz="1600" dirty="0"/>
                  <a:t>The mean of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equal to the population proportion, </a:t>
                </a:r>
                <a:r>
                  <a:rPr lang="en-US" sz="1600" i="1" dirty="0"/>
                  <a:t>p</a:t>
                </a:r>
              </a:p>
              <a:p>
                <a:pPr marL="1828800" lvl="4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                  </a:t>
                </a:r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1600" dirty="0"/>
                  <a:t> in words = mean (center) of distribution of sample proportions)</a:t>
                </a:r>
              </a:p>
              <a:p>
                <a:pPr marL="1828800" lvl="4" indent="0">
                  <a:buNone/>
                </a:pPr>
                <a:r>
                  <a:rPr lang="en-US" sz="1600" dirty="0"/>
                  <a:t>	              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600" dirty="0"/>
                  <a:t> = “p-hat” = sample proportion)</a:t>
                </a:r>
              </a:p>
              <a:p>
                <a:pPr marL="1828800" lvl="4" indent="0">
                  <a:buNone/>
                </a:pPr>
                <a:endParaRPr lang="en-US" sz="1400" dirty="0"/>
              </a:p>
              <a:p>
                <a:pPr lvl="1"/>
                <a:r>
                  <a:rPr lang="en-US" sz="1600" dirty="0"/>
                  <a:t>The standard deviation of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600" dirty="0"/>
                  <a:t> is equal to </a:t>
                </a:r>
              </a:p>
              <a:p>
                <a:pPr marL="914400" lvl="2" indent="0">
                  <a:buNone/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      </a:t>
                </a:r>
                <a:r>
                  <a:rPr lang="en-US" sz="1600" dirty="0"/>
                  <a:t>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1600" dirty="0"/>
                  <a:t> in words = Standard deviation of sample proportions)</a:t>
                </a:r>
              </a:p>
              <a:p>
                <a:pPr marL="914400" lvl="2" indent="0">
                  <a:buNone/>
                </a:pPr>
                <a:endParaRPr lang="en-US" sz="1400" dirty="0"/>
              </a:p>
              <a:p>
                <a:pPr lvl="1"/>
                <a:r>
                  <a:rPr lang="en-US" sz="1600" dirty="0"/>
                  <a:t>And the distribution of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600" dirty="0"/>
                  <a:t> is approximately Normal!</a:t>
                </a:r>
              </a:p>
              <a:p>
                <a:pPr lvl="1"/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  <m:r>
                            <a:rPr lang="en-US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449387"/>
                <a:ext cx="10515600" cy="5284787"/>
              </a:xfrm>
              <a:blipFill>
                <a:blip r:embed="rId4"/>
                <a:stretch>
                  <a:fillRect l="-362" t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3A4922F-D3FB-FD42-B3F2-B7216C2DA69B}"/>
              </a:ext>
            </a:extLst>
          </p:cNvPr>
          <p:cNvSpPr txBox="1"/>
          <p:nvPr/>
        </p:nvSpPr>
        <p:spPr>
          <a:xfrm>
            <a:off x="0" y="6099057"/>
            <a:ext cx="345718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** Again, technically there are conditions for this (same idea, but different because proportions now). But we will ignore them </a:t>
            </a:r>
            <a:r>
              <a:rPr lang="en-US" sz="1400" i="1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1400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D585B2-B8A0-AEC4-B330-24EEF298D219}"/>
                  </a:ext>
                </a:extLst>
              </p:cNvPr>
              <p:cNvSpPr txBox="1"/>
              <p:nvPr/>
            </p:nvSpPr>
            <p:spPr>
              <a:xfrm>
                <a:off x="8142360" y="5465503"/>
                <a:ext cx="4118810" cy="139249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i="1" u="sng" dirty="0">
                    <a:solidFill>
                      <a:schemeClr val="accent2"/>
                    </a:solidFill>
                  </a:rPr>
                  <a:t>Summary</a:t>
                </a:r>
              </a:p>
              <a:p>
                <a:endParaRPr lang="en-US" sz="1400" i="1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sz="1400" b="1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i="1" dirty="0">
                    <a:solidFill>
                      <a:schemeClr val="accent2"/>
                    </a:solidFill>
                  </a:rPr>
                  <a:t>is Normal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sub>
                    </m:sSub>
                    <m:r>
                      <a:rPr lang="en-US" sz="1400" b="1" i="1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sz="1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i="1" dirty="0">
                    <a:solidFill>
                      <a:schemeClr val="accent2"/>
                    </a:solidFill>
                  </a:rPr>
                  <a:t>and 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sub>
                    </m:sSub>
                    <m:r>
                      <a:rPr lang="en-US" sz="1400" b="1" i="1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𝒑</m:t>
                            </m:r>
                            <m:r>
                              <a:rPr lang="en-US" sz="1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sz="1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400" b="1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endParaRPr lang="en-US" sz="1400" b="1" i="1" dirty="0">
                  <a:solidFill>
                    <a:schemeClr val="accent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i="1" dirty="0">
                    <a:solidFill>
                      <a:schemeClr val="accent2"/>
                    </a:solidFill>
                  </a:rPr>
                  <a:t>(Referring to the sampling distribution, selecting a group of people and summarizing)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D585B2-B8A0-AEC4-B330-24EEF298D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360" y="5465503"/>
                <a:ext cx="4118810" cy="1392497"/>
              </a:xfrm>
              <a:prstGeom prst="rect">
                <a:avLst/>
              </a:prstGeom>
              <a:blipFill>
                <a:blip r:embed="rId5"/>
                <a:stretch>
                  <a:fillRect l="-307" t="-901" r="-307" b="-36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6F423-6419-76D5-88CB-2549F491190B}"/>
                  </a:ext>
                </a:extLst>
              </p:cNvPr>
              <p:cNvSpPr txBox="1"/>
              <p:nvPr/>
            </p:nvSpPr>
            <p:spPr>
              <a:xfrm>
                <a:off x="9193466" y="4215743"/>
                <a:ext cx="2417008" cy="6060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7030A0"/>
                    </a:solidFill>
                  </a:rPr>
                  <a:t>** Might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1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sz="1100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1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sz="11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100" dirty="0">
                    <a:solidFill>
                      <a:srgbClr val="7030A0"/>
                    </a:solidFill>
                  </a:rPr>
                  <a:t>, where q = 1- p (it represents the probability of failure)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6F423-6419-76D5-88CB-2549F4911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466" y="4215743"/>
                <a:ext cx="2417008" cy="606063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C8A0A1B-C41F-45EF-CA71-6932F17ED378}"/>
              </a:ext>
            </a:extLst>
          </p:cNvPr>
          <p:cNvGrpSpPr/>
          <p:nvPr/>
        </p:nvGrpSpPr>
        <p:grpSpPr>
          <a:xfrm>
            <a:off x="7146832" y="844221"/>
            <a:ext cx="5330212" cy="1325563"/>
            <a:chOff x="3675874" y="4401622"/>
            <a:chExt cx="7130349" cy="18923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6CC52F-E634-022D-0B68-738B11A54620}"/>
                </a:ext>
              </a:extLst>
            </p:cNvPr>
            <p:cNvGrpSpPr/>
            <p:nvPr/>
          </p:nvGrpSpPr>
          <p:grpSpPr>
            <a:xfrm>
              <a:off x="3675874" y="4401622"/>
              <a:ext cx="4481346" cy="1892300"/>
              <a:chOff x="523701" y="4572000"/>
              <a:chExt cx="4481346" cy="18923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63AB059-EF1C-134D-03D6-988B8E032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4374" y="4572000"/>
                <a:ext cx="2240673" cy="18923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68F7B6A-D741-42CA-FC63-159EB394D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701" y="4572000"/>
                <a:ext cx="2240673" cy="18923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8D207D-3852-96A0-0379-1D810D8614F8}"/>
                </a:ext>
              </a:extLst>
            </p:cNvPr>
            <p:cNvSpPr txBox="1"/>
            <p:nvPr/>
          </p:nvSpPr>
          <p:spPr>
            <a:xfrm>
              <a:off x="7825494" y="4656372"/>
              <a:ext cx="2980729" cy="922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Ex) Results from 10,000 samples of 20 coin tosses</a:t>
              </a:r>
            </a:p>
            <a:p>
              <a:r>
                <a:rPr lang="en-US" sz="1200" dirty="0"/>
                <a:t>→ </a:t>
              </a:r>
              <a:r>
                <a:rPr lang="en-US" sz="1200" i="1" dirty="0"/>
                <a:t>p = 0.5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4266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50F-602C-1940-85B5-AD418759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Populations and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82920-A441-5D49-9413-97AA7B36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71" y="1807319"/>
            <a:ext cx="4978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472-6ACF-1171-4617-A3F18E6A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FC589-0B58-F359-24D1-ACDFEAA6C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Setup</a:t>
                </a:r>
                <a:r>
                  <a:rPr lang="en-US" sz="1800" dirty="0"/>
                  <a:t>: A random sample of 100 fourth-graders were surveyed to determine if they are afraid of the dark.</a:t>
                </a:r>
              </a:p>
              <a:p>
                <a:r>
                  <a:rPr lang="en-US" sz="1800" dirty="0"/>
                  <a:t>The sample proportion for the 100 students was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sz="1800" b="0" dirty="0"/>
              </a:p>
              <a:p>
                <a:r>
                  <a:rPr lang="en-US" sz="1800" dirty="0"/>
                  <a:t>Administrators want to estimate what the proportion would be if the entire population of fourth graders in the district had been surveyed.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Building up</a:t>
                </a:r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The best estimate for the unknown population proportion is the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r>
                  <a:rPr lang="en-US" sz="1800" dirty="0"/>
                  <a:t>, which is a </a:t>
                </a:r>
                <a:r>
                  <a:rPr lang="en-US" sz="1800" u="sng" dirty="0"/>
                  <a:t>point estimate</a:t>
                </a:r>
              </a:p>
              <a:p>
                <a:r>
                  <a:rPr lang="en-US" sz="1800" dirty="0"/>
                  <a:t>Let’s say we think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800" dirty="0"/>
                  <a:t> could be off by 5% from the unknown population proportion, we would estimate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with the interval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0.45−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0.05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0.45+0.05 → 0.45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ea typeface="Cambria Math" panose="02040503050406030204" pitchFamily="18" charset="0"/>
                  </a:rPr>
                  <a:t>And we’re there</a:t>
                </a:r>
                <a:r>
                  <a:rPr lang="en-US" sz="1800" dirty="0">
                    <a:ea typeface="Cambria Math" panose="02040503050406030204" pitchFamily="18" charset="0"/>
                  </a:rPr>
                  <a:t>:</a:t>
                </a:r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en-US" sz="1800" dirty="0"/>
                  <a:t>The interval (0.4, 0.5) is called a </a:t>
                </a:r>
                <a:r>
                  <a:rPr lang="en-US" sz="1800" u="sng" dirty="0"/>
                  <a:t>confidence interval</a:t>
                </a:r>
                <a:r>
                  <a:rPr lang="en-US" sz="1800" dirty="0"/>
                  <a:t> and stats peeps construct confidence intervals to estimate unknown population parameters!</a:t>
                </a:r>
              </a:p>
              <a:p>
                <a:pPr lvl="1"/>
                <a:r>
                  <a:rPr lang="en-US" sz="1800" i="1" dirty="0"/>
                  <a:t>Construct confidence intervals means finding the lower bound and upper bound</a:t>
                </a:r>
              </a:p>
              <a:p>
                <a:r>
                  <a:rPr lang="en-US" sz="1800" dirty="0"/>
                  <a:t>The plus-or-minus number is called the </a:t>
                </a:r>
                <a:r>
                  <a:rPr lang="en-US" sz="1800" u="sng" dirty="0"/>
                  <a:t>margin of error</a:t>
                </a:r>
                <a:r>
                  <a:rPr lang="en-US" sz="1800" dirty="0"/>
                  <a:t>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FC589-0B58-F359-24D1-ACDFEAA6C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163" b="-8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3A00366-D770-F2CD-9FF1-88907C3B0A4E}"/>
              </a:ext>
            </a:extLst>
          </p:cNvPr>
          <p:cNvSpPr txBox="1"/>
          <p:nvPr/>
        </p:nvSpPr>
        <p:spPr>
          <a:xfrm>
            <a:off x="8743685" y="-101606"/>
            <a:ext cx="1173526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time taught these slides, I lost myself and the students in all my explanations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Future teaching strategy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I think slides are quality and there shouldn’t be a need to move calculations sooner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Just don’t over explain, they know what intervals are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The more I explain before they have done stuff the more confused. But on the surface this stuff isn’t hard to comprehend</a:t>
            </a:r>
          </a:p>
        </p:txBody>
      </p:sp>
    </p:spTree>
    <p:extLst>
      <p:ext uri="{BB962C8B-B14F-4D97-AF65-F5344CB8AC3E}">
        <p14:creationId xmlns:p14="http://schemas.microsoft.com/office/powerpoint/2010/main" val="27108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50F-602C-1940-85B5-AD418759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19062"/>
            <a:ext cx="10515600" cy="1325563"/>
          </a:xfrm>
        </p:spPr>
        <p:txBody>
          <a:bodyPr/>
          <a:lstStyle/>
          <a:p>
            <a:r>
              <a:rPr lang="en-US" dirty="0"/>
              <a:t>Motivation – Why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510C1-42A9-E84D-A704-0023A6A1A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444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u="sng" dirty="0">
                    <a:solidFill>
                      <a:srgbClr val="FF0000"/>
                    </a:solidFill>
                  </a:rPr>
                  <a:t>Estimating Parameters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FFC000"/>
                    </a:solidFill>
                  </a:rPr>
                  <a:t>Point Estimates</a:t>
                </a:r>
              </a:p>
              <a:p>
                <a:r>
                  <a:rPr lang="en-US" sz="2000" dirty="0"/>
                  <a:t>Using a statistic to estimate a parameter (for means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to estimate </a:t>
                </a:r>
                <a:r>
                  <a:rPr lang="en-US" sz="2000" i="1" dirty="0"/>
                  <a:t>p or</a:t>
                </a:r>
                <a:r>
                  <a:rPr lang="en-US" sz="2000" dirty="0"/>
                  <a:t> 𝜇, respectively)</a:t>
                </a:r>
              </a:p>
              <a:p>
                <a:r>
                  <a:rPr lang="en-US" sz="2000" dirty="0"/>
                  <a:t>It is a single number that is our best guess (estimate).</a:t>
                </a:r>
              </a:p>
              <a:p>
                <a:r>
                  <a:rPr lang="en-US" sz="2000" dirty="0"/>
                  <a:t>Very unlikely that statistics equal the true parameter values they are estimating (remember each sample is different; sampling variability).</a:t>
                </a:r>
              </a:p>
              <a:p>
                <a:r>
                  <a:rPr lang="en-US" sz="2000" dirty="0"/>
                  <a:t>Therefore, in order for the estimate to be useful, we must describe how close it is likely to be.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0070C0"/>
                    </a:solidFill>
                  </a:rPr>
                  <a:t>Interval Estimates</a:t>
                </a:r>
              </a:p>
              <a:p>
                <a:r>
                  <a:rPr lang="en-US" sz="2000" dirty="0"/>
                  <a:t>Give a range for what we think the population parameter is.</a:t>
                </a:r>
              </a:p>
              <a:p>
                <a:r>
                  <a:rPr lang="en-US" sz="2000" dirty="0"/>
                  <a:t>Takes into account sampling variability.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510C1-42A9-E84D-A704-0023A6A1A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444625"/>
                <a:ext cx="10515600" cy="4351338"/>
              </a:xfrm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0AF626-F075-444F-A7B9-58F7457B7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0" y="4972050"/>
            <a:ext cx="4025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8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B349-1757-5A48-9D8C-50522280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216806"/>
            <a:ext cx="10515600" cy="1325563"/>
          </a:xfrm>
        </p:spPr>
        <p:txBody>
          <a:bodyPr/>
          <a:lstStyle/>
          <a:p>
            <a:r>
              <a:rPr lang="en-US" dirty="0"/>
              <a:t>Now we are ready to dive deeper!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4C7296-93C2-B047-8801-5E7FB25C1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606" y="3958501"/>
            <a:ext cx="4025900" cy="138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6E71B-2CAA-F944-B0B2-8AF0A2B71EC1}"/>
              </a:ext>
            </a:extLst>
          </p:cNvPr>
          <p:cNvSpPr txBox="1"/>
          <p:nvPr/>
        </p:nvSpPr>
        <p:spPr>
          <a:xfrm>
            <a:off x="838200" y="1855304"/>
            <a:ext cx="6344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formally build this interval?</a:t>
            </a:r>
          </a:p>
          <a:p>
            <a:endParaRPr lang="en-US" dirty="0"/>
          </a:p>
          <a:p>
            <a:r>
              <a:rPr lang="en-US" dirty="0"/>
              <a:t>What are the different pieces that make up a confidence interval?</a:t>
            </a:r>
          </a:p>
          <a:p>
            <a:endParaRPr lang="en-US" dirty="0"/>
          </a:p>
          <a:p>
            <a:r>
              <a:rPr lang="en-US" dirty="0"/>
              <a:t>How do we interpret the final interval? 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184337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472-6ACF-1171-4617-A3F18E6A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07" y="0"/>
            <a:ext cx="10515600" cy="1325563"/>
          </a:xfrm>
        </p:spPr>
        <p:txBody>
          <a:bodyPr/>
          <a:lstStyle/>
          <a:p>
            <a:r>
              <a:rPr lang="en-US" dirty="0"/>
              <a:t>Return to 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FC589-0B58-F359-24D1-ACDFEAA6C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574" y="1516378"/>
                <a:ext cx="11236891" cy="50347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How large to make the margin of error?</a:t>
                </a:r>
              </a:p>
              <a:p>
                <a:r>
                  <a:rPr lang="en-US" sz="1800" dirty="0"/>
                  <a:t>We need to determine how large to make the margin of error so that the interval is likely to contain the population proportion (this is the GOAL, to capture the parameter).</a:t>
                </a:r>
              </a:p>
              <a:p>
                <a:r>
                  <a:rPr lang="en-US" sz="1800" dirty="0"/>
                  <a:t>To do this, we use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800" dirty="0"/>
                  <a:t>, specifically the CLT formulas for the standard deviation of p-hat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lvl="1"/>
                <a:r>
                  <a:rPr lang="en-US" sz="1800" dirty="0"/>
                  <a:t>For this example, the sample size is n = 100 and the proportion that we know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800" dirty="0"/>
                  <a:t> = 0.45. So the </a:t>
                </a:r>
                <a:r>
                  <a:rPr lang="en-US" sz="1800" u="sng" dirty="0"/>
                  <a:t>standard error</a:t>
                </a:r>
                <a:r>
                  <a:rPr lang="en-US" sz="1800" dirty="0"/>
                  <a:t> (think standard deviation)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0.45</m:t>
                            </m:r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0.45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≈0.0497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1800" dirty="0"/>
                  <a:t>There is one more piece to the margin of error…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Confidence Level and Critical Value</a:t>
                </a:r>
              </a:p>
              <a:p>
                <a:r>
                  <a:rPr lang="en-US" sz="1800" dirty="0"/>
                  <a:t>Every confidence interval must have a confidence level.</a:t>
                </a:r>
              </a:p>
              <a:p>
                <a:r>
                  <a:rPr lang="en-US" sz="1800" dirty="0"/>
                  <a:t>The confidence level is a percentage between 0% and 100% that measures the success rate of the method used to construct the confidence interval.</a:t>
                </a:r>
              </a:p>
              <a:p>
                <a:r>
                  <a:rPr lang="en-US" sz="1800" dirty="0"/>
                  <a:t>How to we incorporate this into our interval calculation??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FC589-0B58-F359-24D1-ACDFEAA6C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574" y="1516378"/>
                <a:ext cx="11236891" cy="5034734"/>
              </a:xfrm>
              <a:blipFill>
                <a:blip r:embed="rId2"/>
                <a:stretch>
                  <a:fillRect l="-451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48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EFED-D440-AA45-8C8C-523B14FB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6" y="-214433"/>
            <a:ext cx="10515600" cy="1325563"/>
          </a:xfrm>
        </p:spPr>
        <p:txBody>
          <a:bodyPr/>
          <a:lstStyle/>
          <a:p>
            <a:r>
              <a:rPr lang="en-US" dirty="0"/>
              <a:t>How to Build a 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1F74-C955-0143-9FA5-214433F64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902578"/>
            <a:ext cx="10303566" cy="4657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C.I. = Point Estimate ± Margin of Error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u="sng" dirty="0"/>
              <a:t>Point Estimate</a:t>
            </a:r>
          </a:p>
          <a:p>
            <a:r>
              <a:rPr lang="en-US" sz="1600" b="1" dirty="0"/>
              <a:t>Point Estimate </a:t>
            </a:r>
            <a:r>
              <a:rPr lang="en-US" sz="1600" dirty="0"/>
              <a:t>is your best guess; at the </a:t>
            </a:r>
            <a:r>
              <a:rPr lang="en-US" sz="1600" u="sng" dirty="0"/>
              <a:t>center</a:t>
            </a:r>
            <a:r>
              <a:rPr lang="en-US" sz="1600" dirty="0"/>
              <a:t> of the interval.</a:t>
            </a:r>
          </a:p>
          <a:p>
            <a:pPr lvl="1"/>
            <a:r>
              <a:rPr lang="en-US" sz="1600" dirty="0"/>
              <a:t>Then we </a:t>
            </a:r>
            <a:r>
              <a:rPr lang="en-US" sz="1600" u="sng" dirty="0"/>
              <a:t>extend our guess in both directions</a:t>
            </a:r>
            <a:r>
              <a:rPr lang="en-US" sz="1600" dirty="0"/>
              <a:t> in order to provide a </a:t>
            </a:r>
            <a:r>
              <a:rPr lang="en-US" sz="1600" u="sng" dirty="0"/>
              <a:t>wider range of plausible values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This distance is called the </a:t>
            </a:r>
            <a:r>
              <a:rPr lang="en-US" sz="1600" b="1" dirty="0"/>
              <a:t>Margin of Error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Margin of Error</a:t>
            </a:r>
          </a:p>
          <a:p>
            <a:r>
              <a:rPr lang="en-US" sz="1600" b="1" dirty="0"/>
              <a:t>Margin of Error (MOE)</a:t>
            </a:r>
            <a:r>
              <a:rPr lang="en-US" sz="1600" dirty="0"/>
              <a:t> is what makes our estimates </a:t>
            </a:r>
            <a:r>
              <a:rPr lang="en-US" sz="1600" u="sng" dirty="0"/>
              <a:t>intervals</a:t>
            </a:r>
            <a:r>
              <a:rPr lang="en-US" sz="1600" dirty="0"/>
              <a:t> rather than just single points!</a:t>
            </a:r>
          </a:p>
          <a:p>
            <a:pPr lvl="1"/>
            <a:r>
              <a:rPr lang="en-US" sz="1600" dirty="0"/>
              <a:t>Made up of two components that will be discussed on the next slide!</a:t>
            </a:r>
          </a:p>
          <a:p>
            <a:pPr lvl="1"/>
            <a:r>
              <a:rPr lang="en-US" sz="1600" dirty="0"/>
              <a:t>MOE = Critical Value (CV) * Standard Error (SE).</a:t>
            </a:r>
          </a:p>
          <a:p>
            <a:pPr lvl="1"/>
            <a:endParaRPr lang="en-US" sz="1600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C0B53-254E-A048-BF72-AB55B087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346" y="4860628"/>
            <a:ext cx="49911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194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3386</Words>
  <Application>Microsoft Macintosh PowerPoint</Application>
  <PresentationFormat>Widescreen</PresentationFormat>
  <Paragraphs>427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PowerPoint Presentation</vt:lpstr>
      <vt:lpstr>Unit 7 - Outline</vt:lpstr>
      <vt:lpstr>Central Limit Theorem for p ̂</vt:lpstr>
      <vt:lpstr>Motivation – Populations and Samples</vt:lpstr>
      <vt:lpstr>Motivating Example</vt:lpstr>
      <vt:lpstr>Motivation – Why Confidence Intervals</vt:lpstr>
      <vt:lpstr>Now we are ready to dive deeper!</vt:lpstr>
      <vt:lpstr>Return to Motivating Example</vt:lpstr>
      <vt:lpstr>How to Build a Confidence Interval</vt:lpstr>
      <vt:lpstr>Margin of Error</vt:lpstr>
      <vt:lpstr>Return to Motivating Example</vt:lpstr>
      <vt:lpstr>Final Confidence Interval for p</vt:lpstr>
      <vt:lpstr>Summarizing LCQ!</vt:lpstr>
      <vt:lpstr>Summarizing LCQ!</vt:lpstr>
      <vt:lpstr>Using Calc!</vt:lpstr>
      <vt:lpstr>Using Calc!</vt:lpstr>
      <vt:lpstr>Interpreting Confidence Intervals</vt:lpstr>
      <vt:lpstr>Interpreting Confidence Intervals</vt:lpstr>
      <vt:lpstr>Another LCQ</vt:lpstr>
      <vt:lpstr>Another LCQ</vt:lpstr>
      <vt:lpstr>Another LCQ</vt:lpstr>
      <vt:lpstr>Another LCQ</vt:lpstr>
      <vt:lpstr>One more LCQ</vt:lpstr>
      <vt:lpstr>One more LCQ</vt:lpstr>
      <vt:lpstr>Summary of ideas from previous LCQ</vt:lpstr>
      <vt:lpstr>Margin of Error Revisited</vt:lpstr>
      <vt:lpstr>Margin of Error Revisited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Colton Gearhart</cp:lastModifiedBy>
  <cp:revision>16</cp:revision>
  <dcterms:created xsi:type="dcterms:W3CDTF">2022-07-19T02:35:40Z</dcterms:created>
  <dcterms:modified xsi:type="dcterms:W3CDTF">2023-10-29T22:19:26Z</dcterms:modified>
</cp:coreProperties>
</file>