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19" r:id="rId4"/>
    <p:sldId id="318" r:id="rId5"/>
    <p:sldId id="320" r:id="rId6"/>
    <p:sldId id="321" r:id="rId7"/>
    <p:sldId id="322" r:id="rId8"/>
    <p:sldId id="323" r:id="rId9"/>
    <p:sldId id="325" r:id="rId10"/>
    <p:sldId id="324" r:id="rId11"/>
    <p:sldId id="354" r:id="rId12"/>
    <p:sldId id="326" r:id="rId13"/>
    <p:sldId id="327" r:id="rId14"/>
    <p:sldId id="348" r:id="rId15"/>
    <p:sldId id="351" r:id="rId16"/>
    <p:sldId id="349" r:id="rId17"/>
    <p:sldId id="345" r:id="rId18"/>
    <p:sldId id="352" r:id="rId19"/>
    <p:sldId id="350" r:id="rId20"/>
    <p:sldId id="3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7"/>
    <p:restoredTop sz="95018"/>
  </p:normalViewPr>
  <p:slideViewPr>
    <p:cSldViewPr snapToGrid="0" snapToObjects="1">
      <p:cViewPr varScale="1">
        <p:scale>
          <a:sx n="120" d="100"/>
          <a:sy n="120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49:5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24575,'-4'0'0,"1"0"0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49:5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13B82-5A3E-F349-A6EA-85EF60E0B34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881CF-809C-464D-A4A1-1107EC959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FFF-40DE-C74F-8ED1-512C775F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02097-3BC4-4C4F-B330-00BC3BFC2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4338-846A-3146-85D5-79CD25E1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E70F-66DC-404E-A3CA-AD465F9F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3438-EC31-6745-8484-6F1DB66D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CF49-3E52-6D4B-B434-FCAF764B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36675-6B41-044C-AE70-4D612384B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C547-A720-EA4F-B19C-CEC5D3C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3AA3-9D36-8C40-8BD7-093B82A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E041-0519-DD48-81D8-37108F82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3F421-B8AA-6945-B269-AF7908AE4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E2B6-8AA1-5E4D-BCFE-36A4BBDC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23FA-97E9-5649-A5FB-7968F6C0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1306-49F3-674D-A257-6935DF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C8E9-EC44-C342-971B-59A608A6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95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828E-07BE-F34C-A1D1-41380B68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C4EF-47FB-474F-AD03-4236D2859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9D62-578C-5C41-98D0-35995E9F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9D38-7B27-584A-A5C1-DD4B7955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1C3D-019B-EC4E-BEF5-85021839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8D93-85A6-544D-86F2-60C9AAB4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89479-4C8B-5141-9026-B98F8524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10CF-831A-E94F-AF2B-84082AC6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2A28-DC06-E243-B94A-A9030641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0719-8656-7B40-B2E3-198D8BC1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9004-B727-B643-8E47-9CBFA28A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8611-A08F-734E-8180-9B847AC68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22AA3-108F-1B40-823B-C28652FE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A4DF6-25BC-0D4D-BC69-06473C14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96945-49E9-5C4F-83F1-86DE5813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4DBE-5C62-C643-8A60-4F0BE0B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915A-70DD-2A4C-9730-6950C374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8414F-4B37-7948-8398-6286BA57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4BDA5-8F06-A94C-ABD9-2425F092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3673B-2196-D642-AB1A-BF6AE895D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738DE-F6C1-FE40-835C-5059C9D28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4ABE1-6384-4249-BC1E-CC954F40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30979-1A18-0449-83BF-8C948438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57C0C-C4C0-D04D-8A19-041B9070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0637-31FC-104F-8FDD-F3CB8C06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316A4-981A-C241-9CF1-946DAB2B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DD33-8922-A444-A3DF-4751E732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6E350-96F6-E044-91D0-6F395620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7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D23C8-8118-574C-90A9-7CE12142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F6D58-EC2B-2043-AF05-7035294C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9602-6939-C64C-8B68-EA8ABABC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879E-FE81-E740-88B1-CEDBB4BF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4894-703C-BF41-8509-BCA32D73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DE071-EE27-454D-ADA6-9A722B512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D8EC-20F7-1E4B-96EF-CF89F800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B390A-375A-CF49-BCEE-1BA45299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FC12E-B718-274C-81EE-6663102A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2F5C-6073-6D42-B415-8928AEE1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5FD1-52F4-324A-9056-F02071E10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604B4-C182-0741-A62F-0B1E7B0EA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25714-4BC1-1E42-997B-31E07345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F067-A703-014D-8231-5D9974BA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8E52-E915-4643-91BF-10CD07A5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A3D46-BD23-1B47-8CC8-87463ACC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9792-085C-8741-BDD4-7DA17B51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E9B8-9ED6-584C-862E-36FC372E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49AE-72B7-8D43-8D4B-116D6DE5FA4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8169-E04B-8040-BAF1-9F354E1D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A2DD-5605-A24E-B207-5F8AE7C7A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CE09-DD9D-1541-9E1B-C0CA2E918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jmp.com/en_au/statistics-knowledge-portal/chi-square-test/chi-square-test-of-independence.html#:~:text=The%20Chi%2Dsquare%20test%20of%20independence%20checks%20whether%20two%20variables,idea%20is%20plausible%20or%20not.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7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3A0F15-B99A-F04E-A7AC-8703F19E8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8" y="4129500"/>
            <a:ext cx="6076207" cy="1655762"/>
          </a:xfrm>
        </p:spPr>
        <p:txBody>
          <a:bodyPr>
            <a:normAutofit/>
          </a:bodyPr>
          <a:lstStyle/>
          <a:p>
            <a:r>
              <a:rPr lang="en-US" dirty="0"/>
              <a:t>Unit 10 – Contingency Tables</a:t>
            </a:r>
          </a:p>
          <a:p>
            <a:r>
              <a:rPr lang="en-US" dirty="0"/>
              <a:t>Almost-Made-It-Through Professor Colton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60AF3-6D94-CA48-8AA1-3A7256B95609}"/>
              </a:ext>
            </a:extLst>
          </p:cNvPr>
          <p:cNvSpPr txBox="1"/>
          <p:nvPr/>
        </p:nvSpPr>
        <p:spPr>
          <a:xfrm>
            <a:off x="1244417" y="1772299"/>
            <a:ext cx="5198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Only Two More Weeks!!</a:t>
            </a:r>
          </a:p>
        </p:txBody>
      </p:sp>
    </p:spTree>
    <p:extLst>
      <p:ext uri="{BB962C8B-B14F-4D97-AF65-F5344CB8AC3E}">
        <p14:creationId xmlns:p14="http://schemas.microsoft.com/office/powerpoint/2010/main" val="251302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B2C2-CE65-214A-6502-0F0E2B31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251619"/>
            <a:ext cx="10515600" cy="1325563"/>
          </a:xfrm>
        </p:spPr>
        <p:txBody>
          <a:bodyPr/>
          <a:lstStyle/>
          <a:p>
            <a:r>
              <a:rPr lang="en-US" dirty="0"/>
              <a:t>Expected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5ACA6-5360-601B-CE01-8487A5F0D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0" y="796924"/>
                <a:ext cx="12192000" cy="6149976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So lets do that!!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know have our table of </a:t>
                </a:r>
                <a:r>
                  <a:rPr lang="en-US" sz="1600" b="1" dirty="0"/>
                  <a:t>Expected Counts</a:t>
                </a:r>
              </a:p>
              <a:p>
                <a:r>
                  <a:rPr lang="en-US" sz="1600" dirty="0"/>
                  <a:t>These counts represent what we would expect to see if there truly is no relationship between Attendance and Major.</a:t>
                </a:r>
              </a:p>
              <a:p>
                <a:pPr lvl="1"/>
                <a:r>
                  <a:rPr lang="en-US" sz="1600" dirty="0"/>
                  <a:t>Restated: If their probabilities were independent, then we should have observed these new counts based on the original row and column totals</a:t>
                </a:r>
              </a:p>
              <a:p>
                <a:pPr lvl="1"/>
                <a:r>
                  <a:rPr lang="en-US" sz="1600" dirty="0"/>
                  <a:t>Ex) If there is not a relationship between Attendance and Major, we would expect 73.95 students to have Perfect attendance and be Statistics majors!</a:t>
                </a:r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Now, our Global data matches the Local data, same proportions! → Our marginal probabilities are the same as our conditional probabilities!</a:t>
                </a:r>
              </a:p>
              <a:p>
                <a:pPr lvl="1"/>
                <a:endParaRPr lang="en-US" sz="1600" dirty="0"/>
              </a:p>
              <a:p>
                <a:pPr lvl="2"/>
                <a:r>
                  <a:rPr lang="en-US" sz="1600" dirty="0"/>
                  <a:t>Ex) </a:t>
                </a:r>
                <a:r>
                  <a:rPr lang="en-US" sz="1600" dirty="0">
                    <a:solidFill>
                      <a:srgbClr val="0070C0"/>
                    </a:solidFill>
                  </a:rPr>
                  <a:t>P(Statistics) </a:t>
                </a:r>
                <a:r>
                  <a:rPr lang="en-US" sz="1600" dirty="0"/>
                  <a:t>= </a:t>
                </a:r>
                <a:r>
                  <a:rPr lang="en-US" sz="1600" dirty="0">
                    <a:solidFill>
                      <a:srgbClr val="92D050"/>
                    </a:solidFill>
                  </a:rPr>
                  <a:t>P(Statistics | Perfect)                                                                              </a:t>
                </a:r>
                <a:r>
                  <a:rPr lang="en-US" sz="1600" dirty="0"/>
                  <a:t>and    P(Good)     =      P(Good | Chemistry)</a:t>
                </a:r>
                <a:endParaRPr lang="en-US" sz="1600" i="1" dirty="0">
                  <a:solidFill>
                    <a:srgbClr val="7030A0"/>
                  </a:solidFill>
                </a:endParaRPr>
              </a:p>
              <a:p>
                <a:pPr lvl="2"/>
                <a:endParaRPr lang="en-US" sz="1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600" dirty="0"/>
                  <a:t>				      </a:t>
                </a:r>
                <a:r>
                  <a:rPr lang="en-US" sz="1100" dirty="0"/>
                  <a:t>Compared to originally (observed): </a:t>
                </a:r>
                <a:r>
                  <a:rPr lang="en-US" sz="1100" dirty="0">
                    <a:solidFill>
                      <a:srgbClr val="92D050"/>
                    </a:solidFill>
                  </a:rPr>
                  <a:t>P(Statistics | Perfect)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11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220</m:t>
                        </m:r>
                      </m:den>
                    </m:f>
                    <m:r>
                      <a:rPr lang="en-US" sz="11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8"/>
                <a:endParaRPr lang="en-US" sz="10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5ACA6-5360-601B-CE01-8487A5F0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" y="796924"/>
                <a:ext cx="12192000" cy="6149976"/>
              </a:xfrm>
              <a:blipFill>
                <a:blip r:embed="rId2"/>
                <a:stretch>
                  <a:fillRect l="-208" t="-617"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DA6FBC0-E359-B757-F9F9-AAEAACA9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45" y="796924"/>
            <a:ext cx="7543800" cy="2057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5DD816-4D61-A64F-8021-8FA13F7BAE7A}"/>
              </a:ext>
            </a:extLst>
          </p:cNvPr>
          <p:cNvSpPr txBox="1"/>
          <p:nvPr/>
        </p:nvSpPr>
        <p:spPr>
          <a:xfrm>
            <a:off x="11118072" y="6257835"/>
            <a:ext cx="30248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</a:rPr>
              <a:t>** Note that there is roundoff error in my numbers,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7030A0"/>
                </a:solidFill>
              </a:rPr>
              <a:t>So these comparisons are just approximately equal 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7030A0"/>
                </a:solidFill>
              </a:rPr>
              <a:t>But in theory (and our calc), they will be exactly equal =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8BDFE5-E594-51DA-2506-5DED45243F02}"/>
                  </a:ext>
                </a:extLst>
              </p:cNvPr>
              <p:cNvSpPr txBox="1"/>
              <p:nvPr/>
            </p:nvSpPr>
            <p:spPr>
              <a:xfrm>
                <a:off x="1380381" y="6185636"/>
                <a:ext cx="2560766" cy="472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US" sz="13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  <m:r>
                        <a:rPr lang="en-US" sz="13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35%</m:t>
                      </m:r>
                      <m:r>
                        <a:rPr lang="en-US" sz="13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30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34</m:t>
                      </m:r>
                      <m:r>
                        <a:rPr lang="en-US" sz="130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1300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73.95</m:t>
                          </m:r>
                        </m:num>
                        <m:den>
                          <m:r>
                            <a:rPr lang="en-US" sz="1300" i="1" dirty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220</m:t>
                          </m:r>
                        </m:den>
                      </m:f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8BDFE5-E594-51DA-2506-5DED45243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381" y="6185636"/>
                <a:ext cx="2560766" cy="472309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CD3C51-AF10-0EC0-630D-6AADAC251B08}"/>
                  </a:ext>
                </a:extLst>
              </p:cNvPr>
              <p:cNvSpPr txBox="1"/>
              <p:nvPr/>
            </p:nvSpPr>
            <p:spPr>
              <a:xfrm>
                <a:off x="8381610" y="6185636"/>
                <a:ext cx="2597634" cy="472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140</m:t>
                          </m:r>
                        </m:num>
                        <m:den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435</m:t>
                          </m:r>
                        </m:den>
                      </m:f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 =32%   </m:t>
                      </m:r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3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300" i="1" dirty="0">
                          <a:latin typeface="Cambria Math" panose="02040503050406030204" pitchFamily="18" charset="0"/>
                        </a:rPr>
                        <m:t>31%</m:t>
                      </m:r>
                      <m:r>
                        <a:rPr lang="en-US" sz="13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56.55</m:t>
                          </m:r>
                        </m:num>
                        <m:den>
                          <m:r>
                            <a:rPr lang="en-US" sz="1300" i="1" dirty="0"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CD3C51-AF10-0EC0-630D-6AADAC251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610" y="6185636"/>
                <a:ext cx="2597634" cy="472309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E6DBF80-764D-2271-EB93-54CBDAA5C037}"/>
              </a:ext>
            </a:extLst>
          </p:cNvPr>
          <p:cNvGrpSpPr/>
          <p:nvPr/>
        </p:nvGrpSpPr>
        <p:grpSpPr>
          <a:xfrm>
            <a:off x="2770129" y="934230"/>
            <a:ext cx="5562990" cy="1629972"/>
            <a:chOff x="2783030" y="923495"/>
            <a:chExt cx="5562990" cy="16299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1BA146-7A6F-30D5-1FC4-02C18667B138}"/>
                </a:ext>
              </a:extLst>
            </p:cNvPr>
            <p:cNvGrpSpPr/>
            <p:nvPr/>
          </p:nvGrpSpPr>
          <p:grpSpPr>
            <a:xfrm>
              <a:off x="2783030" y="2309069"/>
              <a:ext cx="5562990" cy="244398"/>
              <a:chOff x="3232148" y="2616201"/>
              <a:chExt cx="5562990" cy="24439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4CB6ABC-546C-C498-07C2-FDB1F9BEDC1D}"/>
                  </a:ext>
                </a:extLst>
              </p:cNvPr>
              <p:cNvGrpSpPr/>
              <p:nvPr/>
            </p:nvGrpSpPr>
            <p:grpSpPr>
              <a:xfrm>
                <a:off x="4412862" y="2630014"/>
                <a:ext cx="4269226" cy="230585"/>
                <a:chOff x="4412862" y="2630014"/>
                <a:chExt cx="4269226" cy="230585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48DBD10-E716-99E7-EAE0-13FE45862B8F}"/>
                    </a:ext>
                  </a:extLst>
                </p:cNvPr>
                <p:cNvSpPr/>
                <p:nvPr/>
              </p:nvSpPr>
              <p:spPr>
                <a:xfrm>
                  <a:off x="4412862" y="2630014"/>
                  <a:ext cx="368300" cy="230585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8DF38C4-FC0F-F8E1-803F-06A0572D7D1C}"/>
                    </a:ext>
                  </a:extLst>
                </p:cNvPr>
                <p:cNvSpPr/>
                <p:nvPr/>
              </p:nvSpPr>
              <p:spPr>
                <a:xfrm>
                  <a:off x="8313788" y="2630014"/>
                  <a:ext cx="368300" cy="230585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18FE97A-DABA-193E-B873-C2A26F22160C}"/>
                  </a:ext>
                </a:extLst>
              </p:cNvPr>
              <p:cNvSpPr/>
              <p:nvPr/>
            </p:nvSpPr>
            <p:spPr>
              <a:xfrm>
                <a:off x="3232148" y="2616201"/>
                <a:ext cx="5562990" cy="240080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609C7F-1E3D-909D-2EC1-818413656FEB}"/>
                </a:ext>
              </a:extLst>
            </p:cNvPr>
            <p:cNvGrpSpPr/>
            <p:nvPr/>
          </p:nvGrpSpPr>
          <p:grpSpPr>
            <a:xfrm>
              <a:off x="2783030" y="923495"/>
              <a:ext cx="5562990" cy="568383"/>
              <a:chOff x="3232148" y="2451937"/>
              <a:chExt cx="5562990" cy="56838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B01C21-FC09-AAEA-B756-8100DFD4032D}"/>
                  </a:ext>
                </a:extLst>
              </p:cNvPr>
              <p:cNvSpPr/>
              <p:nvPr/>
            </p:nvSpPr>
            <p:spPr>
              <a:xfrm>
                <a:off x="4260057" y="2451937"/>
                <a:ext cx="750813" cy="568383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30542FD-1E8C-F0E0-4A61-4C345123C923}"/>
                  </a:ext>
                </a:extLst>
              </p:cNvPr>
              <p:cNvSpPr/>
              <p:nvPr/>
            </p:nvSpPr>
            <p:spPr>
              <a:xfrm>
                <a:off x="3232148" y="2566877"/>
                <a:ext cx="5562990" cy="390009"/>
              </a:xfrm>
              <a:prstGeom prst="round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2579F99-BBB5-EDCC-8FDF-210C678CFC14}"/>
                </a:ext>
              </a:extLst>
            </p:cNvPr>
            <p:cNvSpPr/>
            <p:nvPr/>
          </p:nvSpPr>
          <p:spPr>
            <a:xfrm>
              <a:off x="7751619" y="933259"/>
              <a:ext cx="594401" cy="568383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7C47E07-A1D5-56ED-7581-EED76FFE6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550" y="5718445"/>
            <a:ext cx="2502728" cy="84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B2C2-CE65-214A-6502-0F0E2B31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422746"/>
            <a:ext cx="10515600" cy="1325563"/>
          </a:xfrm>
        </p:spPr>
        <p:txBody>
          <a:bodyPr/>
          <a:lstStyle/>
          <a:p>
            <a:r>
              <a:rPr lang="en-US" dirty="0"/>
              <a:t>Expected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5ACA6-5360-601B-CE01-8487A5F0D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577005"/>
                <a:ext cx="11239500" cy="614997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Another way to get the Expected counts is by using this formula:</a:t>
                </a:r>
              </a:p>
              <a:p>
                <a:pPr marL="0" indent="0">
                  <a:buNone/>
                </a:pPr>
                <a:endParaRPr 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𝑬𝒙𝒑𝒆𝒄𝒕𝒆𝒅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𝑪𝒐𝒖𝒏𝒕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𝒓𝒐𝒘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</m:e>
                          </m:d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𝒄𝒐𝒍𝒖𝒎𝒏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sz="1400" u="sng" dirty="0">
                    <a:solidFill>
                      <a:schemeClr val="tx1"/>
                    </a:solidFill>
                  </a:rPr>
                  <a:t>This is the formula you will see in every resource</a:t>
                </a:r>
                <a:r>
                  <a:rPr lang="en-US" sz="1400" dirty="0"/>
                  <a:t>.</a:t>
                </a:r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/>
                  <a:t>W</a:t>
                </a:r>
                <a:r>
                  <a:rPr lang="en-US" sz="1400" dirty="0">
                    <a:solidFill>
                      <a:schemeClr val="tx1"/>
                    </a:solidFill>
                  </a:rPr>
                  <a:t>e just went the long way first to show what is actually happening</a:t>
                </a:r>
              </a:p>
              <a:p>
                <a:endParaRPr lang="en-US" sz="1400" u="sng" dirty="0">
                  <a:solidFill>
                    <a:schemeClr val="tx1"/>
                  </a:solidFill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If we look back at our calculations, we will see that we were implicitly doing this formula!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u="sng" dirty="0">
                    <a:solidFill>
                      <a:schemeClr val="tx1"/>
                    </a:solidFill>
                  </a:rPr>
                  <a:t>Demonstration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For Perfect and Statistics, the we found the probability by multiplying the two marginal: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tx1"/>
                    </a:solidFill>
                  </a:rPr>
                  <a:t>			P(Perfect and Stats)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220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435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435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=0.17</m:t>
                    </m:r>
                  </m:oMath>
                </a14:m>
                <a:endParaRPr lang="en-US" sz="1400" i="1" dirty="0">
                  <a:solidFill>
                    <a:srgbClr val="0070C0"/>
                  </a:solidFill>
                </a:endParaRP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Then we multiplied this by the sample size to get the expected count!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tx1"/>
                    </a:solidFill>
                  </a:rPr>
                  <a:t>		Expected Count of Perfect and Stats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220</m:t>
                        </m:r>
                      </m:num>
                      <m:den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435</m:t>
                        </m:r>
                      </m:den>
                    </m:f>
                    <m:d>
                      <m:d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150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435</m:t>
                            </m:r>
                          </m:den>
                        </m:f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=73.95</m:t>
                    </m:r>
                  </m:oMath>
                </a14:m>
                <a:endParaRPr lang="en-US" sz="1400" i="1" dirty="0">
                  <a:solidFill>
                    <a:schemeClr val="tx1"/>
                  </a:solidFill>
                </a:endParaRPr>
              </a:p>
              <a:p>
                <a:r>
                  <a:rPr lang="en-US" sz="1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If we simplify the fraction in the calculation above, we see that the following happens:</a:t>
                </a:r>
              </a:p>
              <a:p>
                <a:pPr marL="0" indent="0" algn="ctr">
                  <a:buNone/>
                </a:pPr>
                <a:r>
                  <a:rPr lang="en-US" sz="1400" i="1" dirty="0">
                    <a:solidFill>
                      <a:schemeClr val="tx1"/>
                    </a:solidFill>
                  </a:rPr>
                  <a:t>Expected Count of Perfect and Stats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𝑐𝑜𝑙𝑢𝑚𝑛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220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435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150</m:t>
                        </m:r>
                      </m:num>
                      <m:den>
                        <m:r>
                          <a:rPr lang="en-US" sz="1400" i="1" strike="sngStrike">
                            <a:latin typeface="Cambria Math" panose="02040503050406030204" pitchFamily="18" charset="0"/>
                          </a:rPr>
                          <m:t>435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435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220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150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435</m:t>
                        </m:r>
                      </m:den>
                    </m:f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𝑟𝑜𝑤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e>
                        </m:d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𝑐𝑜𝑙𝑢𝑚𝑛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Which brings us to the formula presented at the top!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5ACA6-5360-601B-CE01-8487A5F0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577005"/>
                <a:ext cx="11239500" cy="6149976"/>
              </a:xfrm>
              <a:blipFill>
                <a:blip r:embed="rId2"/>
                <a:stretch>
                  <a:fillRect l="-113"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E54860-5A42-35B8-A889-3B6F3C87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69" y="2760030"/>
            <a:ext cx="3834046" cy="1229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8EE3B-66FC-20F7-7DB1-2379776C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69" y="4097970"/>
            <a:ext cx="3927872" cy="4384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764773-CFC2-A453-B646-428E0E57B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766" y="5414960"/>
            <a:ext cx="4429539" cy="13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B7D-A034-F611-9025-E0D0B497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0"/>
            <a:ext cx="11061700" cy="1325563"/>
          </a:xfrm>
        </p:spPr>
        <p:txBody>
          <a:bodyPr/>
          <a:lstStyle/>
          <a:p>
            <a:r>
              <a:rPr lang="en-US" dirty="0"/>
              <a:t>Comparison of Observed and Expected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1AE7-79EF-3FC8-5723-FF1D9C31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247873"/>
            <a:ext cx="11733645" cy="576897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Now that we have calculated </a:t>
            </a:r>
            <a:r>
              <a:rPr lang="en-US" sz="1600" b="1" dirty="0"/>
              <a:t>expected</a:t>
            </a:r>
            <a:r>
              <a:rPr lang="en-US" sz="1600" dirty="0"/>
              <a:t> counts, we can compare them to the </a:t>
            </a:r>
            <a:r>
              <a:rPr lang="en-US" sz="1600" b="1" dirty="0"/>
              <a:t>observed</a:t>
            </a:r>
            <a:r>
              <a:rPr lang="en-US" sz="1600" dirty="0"/>
              <a:t> counts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If there is no relationship between Attendance and Major, the Observed (actual) counts and the Expected counts will be similar</a:t>
            </a:r>
            <a:r>
              <a:rPr lang="en-US" sz="1600" dirty="0"/>
              <a:t>! If there is a relationship, the Observed and Expected will be different.</a:t>
            </a:r>
          </a:p>
          <a:p>
            <a:endParaRPr lang="en-US" sz="1600" dirty="0"/>
          </a:p>
          <a:p>
            <a:r>
              <a:rPr lang="en-US" sz="1600" dirty="0"/>
              <a:t>Finally, to calculate the </a:t>
            </a:r>
            <a:r>
              <a:rPr lang="en-US" sz="1600" b="1" dirty="0"/>
              <a:t>Test Statistic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en-US" sz="1600" baseline="30000" dirty="0"/>
              <a:t>2</a:t>
            </a:r>
            <a:r>
              <a:rPr lang="en-US" sz="1600" baseline="-25000" dirty="0"/>
              <a:t>stat</a:t>
            </a:r>
            <a:r>
              <a:rPr lang="en-US" sz="1600" dirty="0"/>
              <a:t> we would use this formula to the right: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r>
              <a:rPr lang="en-US" sz="1600" dirty="0"/>
              <a:t>And eventually p-value and decide to reject or fail to reject and interpret!</a:t>
            </a:r>
          </a:p>
          <a:p>
            <a:pPr lvl="1"/>
            <a:r>
              <a:rPr lang="en-US" sz="1600" dirty="0"/>
              <a:t>For this test, only </a:t>
            </a:r>
            <a:r>
              <a:rPr lang="en-US" sz="1600" u="sng" dirty="0"/>
              <a:t>reject</a:t>
            </a:r>
            <a:r>
              <a:rPr lang="en-US" sz="1600" dirty="0"/>
              <a:t> for </a:t>
            </a:r>
            <a:r>
              <a:rPr lang="en-US" sz="1600" u="sng" dirty="0"/>
              <a:t>large values of the Test Statistic</a:t>
            </a:r>
            <a:r>
              <a:rPr lang="en-US" sz="1600" dirty="0"/>
              <a:t> (which have small p-values)!</a:t>
            </a:r>
          </a:p>
          <a:p>
            <a:pPr lvl="2"/>
            <a:r>
              <a:rPr lang="en-US" sz="1200" dirty="0"/>
              <a:t>This is because of the right-skew of the distribution</a:t>
            </a:r>
          </a:p>
          <a:p>
            <a:endParaRPr lang="en-US" sz="1600" dirty="0"/>
          </a:p>
          <a:p>
            <a:r>
              <a:rPr lang="en-US" sz="1600" dirty="0"/>
              <a:t>Now let’s see how to do this in the calc</a:t>
            </a:r>
          </a:p>
          <a:p>
            <a:pPr marL="0" indent="0">
              <a:buNone/>
            </a:pPr>
            <a:r>
              <a:rPr lang="en-US" sz="1600" dirty="0"/>
              <a:t>	(after another example)!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21AD7-8393-D70E-B3FC-B33314B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14" y="1516063"/>
            <a:ext cx="6134100" cy="186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C4893-1251-754D-C6DB-69CB7550DCFC}"/>
              </a:ext>
            </a:extLst>
          </p:cNvPr>
          <p:cNvSpPr txBox="1"/>
          <p:nvPr/>
        </p:nvSpPr>
        <p:spPr>
          <a:xfrm>
            <a:off x="9410700" y="1671240"/>
            <a:ext cx="177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count</a:t>
            </a:r>
          </a:p>
          <a:p>
            <a:r>
              <a:rPr lang="en-US" dirty="0"/>
              <a:t>(Expected count)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4BF1D7-EF40-2886-355C-50F52E1FF533}"/>
              </a:ext>
            </a:extLst>
          </p:cNvPr>
          <p:cNvGrpSpPr/>
          <p:nvPr/>
        </p:nvGrpSpPr>
        <p:grpSpPr>
          <a:xfrm>
            <a:off x="8330045" y="4508435"/>
            <a:ext cx="3695700" cy="1513417"/>
            <a:chOff x="7759700" y="320146"/>
            <a:chExt cx="3695700" cy="151341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678913-D1E2-6608-6001-1EF29FF9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9700" y="320146"/>
              <a:ext cx="2095500" cy="1513417"/>
            </a:xfrm>
            <a:prstGeom prst="rect">
              <a:avLst/>
            </a:prstGeom>
          </p:spPr>
        </p:pic>
        <p:pic>
          <p:nvPicPr>
            <p:cNvPr id="11" name="Content Placeholder 12">
              <a:extLst>
                <a:ext uri="{FF2B5EF4-FFF2-40B4-BE49-F238E27FC236}">
                  <a16:creationId xmlns:a16="http://schemas.microsoft.com/office/drawing/2014/main" id="{6F601CDB-9016-BE91-939D-8785BBE9E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5200" y="320146"/>
              <a:ext cx="1600200" cy="11557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9015E-6F5F-ECE5-46CB-53A24474E172}"/>
              </a:ext>
            </a:extLst>
          </p:cNvPr>
          <p:cNvGrpSpPr/>
          <p:nvPr/>
        </p:nvGrpSpPr>
        <p:grpSpPr>
          <a:xfrm>
            <a:off x="5115565" y="5814328"/>
            <a:ext cx="2406724" cy="1765257"/>
            <a:chOff x="5087856" y="5538144"/>
            <a:chExt cx="2406724" cy="176525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91206A-B59B-82B1-D21E-8F45C37CC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7856" y="5567697"/>
              <a:ext cx="2406724" cy="173570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FF23F7-7E1B-4DE6-FC6B-76053220D012}"/>
                </a:ext>
              </a:extLst>
            </p:cNvPr>
            <p:cNvSpPr txBox="1"/>
            <p:nvPr/>
          </p:nvSpPr>
          <p:spPr>
            <a:xfrm>
              <a:off x="5249907" y="5538144"/>
              <a:ext cx="20826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www.geogebra.org</a:t>
              </a:r>
              <a:r>
                <a:rPr lang="en-US" sz="900" dirty="0"/>
                <a:t>/m/smhy8cxz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1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7B7D-A034-F611-9025-E0D0B497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0" y="-310872"/>
            <a:ext cx="11061700" cy="1325563"/>
          </a:xfrm>
        </p:spPr>
        <p:txBody>
          <a:bodyPr/>
          <a:lstStyle/>
          <a:p>
            <a:r>
              <a:rPr lang="en-US" dirty="0"/>
              <a:t>Comparison of Observed and Expected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1AE7-79EF-3FC8-5723-FF1D9C31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69" y="759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Here’s another example and visualization of this comparison of the Observed and Expected counts with the Movie and Snack context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DD58D6-AA11-14D8-51B7-DDDE19B707F6}"/>
              </a:ext>
            </a:extLst>
          </p:cNvPr>
          <p:cNvGrpSpPr/>
          <p:nvPr/>
        </p:nvGrpSpPr>
        <p:grpSpPr>
          <a:xfrm>
            <a:off x="551939" y="1073552"/>
            <a:ext cx="8063249" cy="2290762"/>
            <a:chOff x="409423" y="1531938"/>
            <a:chExt cx="8063249" cy="22907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E1E07-DE51-5737-BBF4-2648FD9BC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23" y="1531938"/>
              <a:ext cx="3750617" cy="22907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884B3D-E199-72E8-3B26-943C822A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7240" y="1531938"/>
              <a:ext cx="3855432" cy="229076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0E256D-9190-8D26-FB71-476CB1CC29EC}"/>
              </a:ext>
            </a:extLst>
          </p:cNvPr>
          <p:cNvSpPr txBox="1"/>
          <p:nvPr/>
        </p:nvSpPr>
        <p:spPr>
          <a:xfrm>
            <a:off x="9410700" y="1671240"/>
            <a:ext cx="170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count</a:t>
            </a:r>
          </a:p>
          <a:p>
            <a:r>
              <a:rPr lang="en-US" b="1" dirty="0"/>
              <a:t>Expected 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B023F-54A5-60E3-38CA-500DD0D03101}"/>
              </a:ext>
            </a:extLst>
          </p:cNvPr>
          <p:cNvSpPr txBox="1"/>
          <p:nvPr/>
        </p:nvSpPr>
        <p:spPr>
          <a:xfrm>
            <a:off x="8184186" y="2637541"/>
            <a:ext cx="3745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is an alternate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>
                <a:solidFill>
                  <a:schemeClr val="accent2"/>
                </a:solidFill>
              </a:rPr>
              <a:t>row and column totals are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the </a:t>
            </a:r>
            <a:r>
              <a:rPr lang="en-US" sz="1400" dirty="0">
                <a:solidFill>
                  <a:srgbClr val="7030A0"/>
                </a:solidFill>
              </a:rPr>
              <a:t>Yes/No splits for each movie genre are different (zoom in </a:t>
            </a:r>
            <a:r>
              <a:rPr lang="en-US" sz="1400" dirty="0">
                <a:solidFill>
                  <a:srgbClr val="7030A0"/>
                </a:solidFill>
                <a:sym typeface="Wingdings" pitchFamily="2" charset="2"/>
              </a:rPr>
              <a:t>)</a:t>
            </a:r>
            <a:r>
              <a:rPr lang="en-US" sz="1400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1EE69-F6F0-0661-90FF-4D42C88F388C}"/>
              </a:ext>
            </a:extLst>
          </p:cNvPr>
          <p:cNvSpPr txBox="1"/>
          <p:nvPr/>
        </p:nvSpPr>
        <p:spPr>
          <a:xfrm>
            <a:off x="9611161" y="4836913"/>
            <a:ext cx="2598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The expected counts are the SAME because they are based on the row and column totals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</a:rPr>
              <a:t>But the observed have changed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9F26-7337-B617-203D-BA8AE4B364D5}"/>
              </a:ext>
            </a:extLst>
          </p:cNvPr>
          <p:cNvSpPr txBox="1"/>
          <p:nvPr/>
        </p:nvSpPr>
        <p:spPr>
          <a:xfrm>
            <a:off x="279969" y="6472748"/>
            <a:ext cx="578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Statistic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baseline="-25000" dirty="0"/>
              <a:t>stat</a:t>
            </a:r>
            <a:r>
              <a:rPr lang="en-US" dirty="0"/>
              <a:t> = 65.03 &gt; 7.815 = Critical Value → Reject!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1CA40-66B6-F5B0-DD0F-BB7C1F326EF1}"/>
              </a:ext>
            </a:extLst>
          </p:cNvPr>
          <p:cNvSpPr txBox="1"/>
          <p:nvPr/>
        </p:nvSpPr>
        <p:spPr>
          <a:xfrm>
            <a:off x="6929475" y="6472748"/>
            <a:ext cx="496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Statistic </a:t>
            </a:r>
            <a:r>
              <a:rPr lang="en-US" sz="1400" i="1" dirty="0"/>
              <a:t>X</a:t>
            </a:r>
            <a:r>
              <a:rPr lang="en-US" sz="1400" baseline="30000" dirty="0"/>
              <a:t>2</a:t>
            </a:r>
            <a:r>
              <a:rPr lang="en-US" sz="1400" baseline="-25000" dirty="0"/>
              <a:t>stat</a:t>
            </a:r>
            <a:r>
              <a:rPr lang="en-US" sz="1400" dirty="0"/>
              <a:t> = 0.903 &lt; 7.815 = Critical Value → Fail to Reject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4175C-069F-1CF1-DF3D-5CF93F721A80}"/>
              </a:ext>
            </a:extLst>
          </p:cNvPr>
          <p:cNvSpPr txBox="1"/>
          <p:nvPr/>
        </p:nvSpPr>
        <p:spPr>
          <a:xfrm>
            <a:off x="4784209" y="6692110"/>
            <a:ext cx="54777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www.jmp.com</a:t>
            </a:r>
            <a:r>
              <a:rPr lang="en-US" sz="900" dirty="0"/>
              <a:t>/</a:t>
            </a:r>
            <a:r>
              <a:rPr lang="en-US" sz="900" dirty="0" err="1"/>
              <a:t>en_au</a:t>
            </a:r>
            <a:r>
              <a:rPr lang="en-US" sz="900" dirty="0"/>
              <a:t>/statistics-knowledge-portal/chi-square-test/chi-square-test-of-</a:t>
            </a:r>
            <a:r>
              <a:rPr lang="en-US" sz="900" dirty="0" err="1"/>
              <a:t>independence.html</a:t>
            </a:r>
            <a:endParaRPr lang="en-US" sz="9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BE5062-CB52-09B5-BC89-87E39F28CEEA}"/>
              </a:ext>
            </a:extLst>
          </p:cNvPr>
          <p:cNvSpPr txBox="1"/>
          <p:nvPr/>
        </p:nvSpPr>
        <p:spPr>
          <a:xfrm>
            <a:off x="11352060" y="605387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C100AA-5276-E5B0-96EC-CD60A553FD18}"/>
              </a:ext>
            </a:extLst>
          </p:cNvPr>
          <p:cNvGrpSpPr/>
          <p:nvPr/>
        </p:nvGrpSpPr>
        <p:grpSpPr>
          <a:xfrm>
            <a:off x="9792749" y="3611290"/>
            <a:ext cx="1963332" cy="1199143"/>
            <a:chOff x="9888327" y="3495353"/>
            <a:chExt cx="1963332" cy="1199143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99B1151-9204-1FB9-88B2-7B5F36AFC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8327" y="3495353"/>
              <a:ext cx="1963332" cy="1199143"/>
            </a:xfrm>
            <a:prstGeom prst="rect">
              <a:avLst/>
            </a:prstGeom>
          </p:spPr>
        </p:pic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11B5DDD-9CF2-3C80-25A0-986168A0C9A4}"/>
                </a:ext>
              </a:extLst>
            </p:cNvPr>
            <p:cNvSpPr/>
            <p:nvPr/>
          </p:nvSpPr>
          <p:spPr>
            <a:xfrm>
              <a:off x="10869992" y="3679363"/>
              <a:ext cx="243289" cy="729068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F871E1E-BC8A-CE5A-1314-9CC8B770D650}"/>
                </a:ext>
              </a:extLst>
            </p:cNvPr>
            <p:cNvSpPr/>
            <p:nvPr/>
          </p:nvSpPr>
          <p:spPr>
            <a:xfrm>
              <a:off x="9967317" y="4449460"/>
              <a:ext cx="943334" cy="181469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D24BE9-A742-6AC8-7EF8-92EAA96AE36E}"/>
                </a:ext>
              </a:extLst>
            </p:cNvPr>
            <p:cNvSpPr txBox="1"/>
            <p:nvPr/>
          </p:nvSpPr>
          <p:spPr>
            <a:xfrm>
              <a:off x="10309070" y="3795681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7030A0"/>
                  </a:solidFill>
                </a:rPr>
                <a:t>61          64</a:t>
              </a:r>
            </a:p>
            <a:p>
              <a:endParaRPr lang="en-US" sz="400" dirty="0">
                <a:solidFill>
                  <a:srgbClr val="7030A0"/>
                </a:solidFill>
              </a:endParaRPr>
            </a:p>
            <a:p>
              <a:r>
                <a:rPr lang="en-US" sz="600" dirty="0">
                  <a:solidFill>
                    <a:srgbClr val="7030A0"/>
                  </a:solidFill>
                </a:rPr>
                <a:t>160         140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D987F9-8BC1-4B2D-D78B-2CD63460945E}"/>
              </a:ext>
            </a:extLst>
          </p:cNvPr>
          <p:cNvGrpSpPr/>
          <p:nvPr/>
        </p:nvGrpSpPr>
        <p:grpSpPr>
          <a:xfrm>
            <a:off x="6687472" y="3537460"/>
            <a:ext cx="2995090" cy="2935288"/>
            <a:chOff x="6687472" y="3537460"/>
            <a:chExt cx="2995090" cy="29352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E7C1EC-CCFC-C8CB-99D4-463ECFEE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7472" y="3537460"/>
              <a:ext cx="2995090" cy="2935288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2BF11C-6BDA-D4FE-F047-4CBDB1D1DDE3}"/>
                </a:ext>
              </a:extLst>
            </p:cNvPr>
            <p:cNvGrpSpPr/>
            <p:nvPr/>
          </p:nvGrpSpPr>
          <p:grpSpPr>
            <a:xfrm>
              <a:off x="6842589" y="4024949"/>
              <a:ext cx="1440798" cy="1410080"/>
              <a:chOff x="6842589" y="4024949"/>
              <a:chExt cx="1440798" cy="14100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AF6D7AF-FE94-F3D0-AAD4-752F296D0DFB}"/>
                  </a:ext>
                </a:extLst>
              </p:cNvPr>
              <p:cNvSpPr/>
              <p:nvPr/>
            </p:nvSpPr>
            <p:spPr>
              <a:xfrm>
                <a:off x="6842589" y="5198724"/>
                <a:ext cx="760287" cy="2363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5FBD5EB-ADBC-F1BE-7570-1F10A433569F}"/>
                  </a:ext>
                </a:extLst>
              </p:cNvPr>
              <p:cNvSpPr/>
              <p:nvPr/>
            </p:nvSpPr>
            <p:spPr>
              <a:xfrm>
                <a:off x="7523100" y="4024949"/>
                <a:ext cx="760287" cy="46661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FBAAB3-8D5D-2105-42FE-17B6E5CBB475}"/>
              </a:ext>
            </a:extLst>
          </p:cNvPr>
          <p:cNvGrpSpPr/>
          <p:nvPr/>
        </p:nvGrpSpPr>
        <p:grpSpPr>
          <a:xfrm>
            <a:off x="2303673" y="3437447"/>
            <a:ext cx="3155710" cy="3035301"/>
            <a:chOff x="2303673" y="3437447"/>
            <a:chExt cx="3155710" cy="30353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986712-7513-22EB-DEBC-82BCFF4A8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3673" y="3437447"/>
              <a:ext cx="3155710" cy="3035301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33A027-4C89-9849-707C-39FB7184F70F}"/>
                </a:ext>
              </a:extLst>
            </p:cNvPr>
            <p:cNvGrpSpPr/>
            <p:nvPr/>
          </p:nvGrpSpPr>
          <p:grpSpPr>
            <a:xfrm>
              <a:off x="2412143" y="3685844"/>
              <a:ext cx="1533133" cy="1934120"/>
              <a:chOff x="6842589" y="3836934"/>
              <a:chExt cx="1533133" cy="19341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84E811D-C7F8-8832-CD86-A36AE780CF3C}"/>
                  </a:ext>
                </a:extLst>
              </p:cNvPr>
              <p:cNvSpPr/>
              <p:nvPr/>
            </p:nvSpPr>
            <p:spPr>
              <a:xfrm>
                <a:off x="6842589" y="5198724"/>
                <a:ext cx="772846" cy="57233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C4A2512-23C0-CEA9-A7BC-FE7F572E0817}"/>
                  </a:ext>
                </a:extLst>
              </p:cNvPr>
              <p:cNvSpPr/>
              <p:nvPr/>
            </p:nvSpPr>
            <p:spPr>
              <a:xfrm>
                <a:off x="7523100" y="3836934"/>
                <a:ext cx="852622" cy="99245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84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8657"/>
            <a:ext cx="11360800" cy="763600"/>
          </a:xfrm>
        </p:spPr>
        <p:txBody>
          <a:bodyPr/>
          <a:lstStyle/>
          <a:p>
            <a:r>
              <a:rPr lang="en-US" sz="4000" dirty="0"/>
              <a:t>Using Calc – </a:t>
            </a:r>
            <a:r>
              <a:rPr lang="en-US" sz="4000" i="1" dirty="0"/>
              <a:t>X</a:t>
            </a:r>
            <a:r>
              <a:rPr lang="en-US" sz="4000" i="1" baseline="30000" dirty="0"/>
              <a:t>2</a:t>
            </a:r>
            <a:r>
              <a:rPr lang="en-US" sz="4000" i="1" dirty="0"/>
              <a:t> </a:t>
            </a:r>
            <a:r>
              <a:rPr lang="en-US" sz="4000" dirty="0"/>
              <a:t>Test of Independence</a:t>
            </a:r>
            <a:endParaRPr lang="en-US" sz="4000" i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772ED0-BBE3-A545-A39D-E566AF35B35C}"/>
              </a:ext>
            </a:extLst>
          </p:cNvPr>
          <p:cNvSpPr txBox="1">
            <a:spLocks/>
          </p:cNvSpPr>
          <p:nvPr/>
        </p:nvSpPr>
        <p:spPr>
          <a:xfrm>
            <a:off x="228857" y="827958"/>
            <a:ext cx="8423980" cy="76360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Setup</a:t>
            </a:r>
          </a:p>
          <a:p>
            <a:pPr marL="0" indent="0">
              <a:buNone/>
            </a:pPr>
            <a:r>
              <a:rPr lang="en-US" sz="1400" dirty="0"/>
              <a:t>The University was reviewing their attendance policy when all classes went virtual. Is there enough evidence to conclude there is a significant relationship between Attendance and Major? Use 𝛼 = 0.1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5A2407-584E-B248-87A3-CD88E93C743F}"/>
              </a:ext>
            </a:extLst>
          </p:cNvPr>
          <p:cNvSpPr txBox="1">
            <a:spLocks/>
          </p:cNvSpPr>
          <p:nvPr/>
        </p:nvSpPr>
        <p:spPr>
          <a:xfrm>
            <a:off x="256186" y="1800775"/>
            <a:ext cx="7086600" cy="32564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Conduct a Hypothesis Test!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Enter contingency table data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Edit Matrix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Enter correct dimensions (excluding row and column totals)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Enter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i="1" dirty="0"/>
              <a:t>X</a:t>
            </a:r>
            <a:r>
              <a:rPr lang="en-US" sz="1800" i="1" baseline="30000" dirty="0"/>
              <a:t>2</a:t>
            </a:r>
            <a:r>
              <a:rPr lang="en-US" sz="1800" i="1" dirty="0"/>
              <a:t>–Test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Observed = matrix of contingency table data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Expected = Output of expected counts → </a:t>
            </a:r>
          </a:p>
          <a:p>
            <a:pPr marL="457200" lvl="1" indent="0">
              <a:buNone/>
            </a:pPr>
            <a:r>
              <a:rPr lang="en-US" sz="1600" dirty="0"/>
              <a:t>Calculate or Draw</a:t>
            </a:r>
          </a:p>
          <a:p>
            <a:pPr marL="457200" indent="-457200">
              <a:buFont typeface="+mj-lt"/>
              <a:buAutoNum type="arabicPeriod"/>
            </a:pPr>
            <a:endParaRPr lang="en-US" sz="1800" i="1" dirty="0"/>
          </a:p>
          <a:p>
            <a:pPr marL="914400" lvl="1" indent="-457200">
              <a:buFont typeface="+mj-lt"/>
              <a:buAutoNum type="alphaLcParenR"/>
            </a:pPr>
            <a:endParaRPr lang="en-US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EB029F-BADD-12F8-4586-1FDA6B3E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40" y="1870762"/>
            <a:ext cx="5562600" cy="1054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E2314E-8CD5-4F3E-0B42-345393BDD59C}"/>
              </a:ext>
            </a:extLst>
          </p:cNvPr>
          <p:cNvSpPr txBox="1"/>
          <p:nvPr/>
        </p:nvSpPr>
        <p:spPr>
          <a:xfrm>
            <a:off x="4693822" y="4352781"/>
            <a:ext cx="43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Our calculator computes the Expected Counts for us!</a:t>
            </a:r>
          </a:p>
          <a:p>
            <a:r>
              <a:rPr lang="en-US" sz="1400" dirty="0"/>
              <a:t>So this is where is stores the calculated Expected 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B0C2E-64E8-E59A-F131-9B1C52BB74CB}"/>
              </a:ext>
            </a:extLst>
          </p:cNvPr>
          <p:cNvSpPr txBox="1"/>
          <p:nvPr/>
        </p:nvSpPr>
        <p:spPr>
          <a:xfrm>
            <a:off x="218014" y="5228647"/>
            <a:ext cx="4429667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sz="1600" u="sng" dirty="0"/>
              <a:t>Hypotheses</a:t>
            </a:r>
          </a:p>
          <a:p>
            <a:pPr marL="0" lvl="1">
              <a:spcBef>
                <a:spcPts val="10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: Attendance and Major are unrelated</a:t>
            </a:r>
          </a:p>
          <a:p>
            <a:pPr marL="0" lvl="1">
              <a:spcBef>
                <a:spcPts val="10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: Attendance and Major are related</a:t>
            </a:r>
          </a:p>
        </p:txBody>
      </p:sp>
    </p:spTree>
    <p:extLst>
      <p:ext uri="{BB962C8B-B14F-4D97-AF65-F5344CB8AC3E}">
        <p14:creationId xmlns:p14="http://schemas.microsoft.com/office/powerpoint/2010/main" val="287080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00EC-1649-9743-BC02-5EAC1FEC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8657"/>
            <a:ext cx="11360800" cy="763600"/>
          </a:xfrm>
        </p:spPr>
        <p:txBody>
          <a:bodyPr/>
          <a:lstStyle/>
          <a:p>
            <a:r>
              <a:rPr lang="en-US" sz="4000" dirty="0"/>
              <a:t>Using Calc – </a:t>
            </a:r>
            <a:r>
              <a:rPr lang="en-US" sz="4000" i="1" dirty="0"/>
              <a:t>X</a:t>
            </a:r>
            <a:r>
              <a:rPr lang="en-US" sz="4000" i="1" baseline="30000" dirty="0"/>
              <a:t>2</a:t>
            </a:r>
            <a:r>
              <a:rPr lang="en-US" sz="4000" i="1" dirty="0"/>
              <a:t> </a:t>
            </a:r>
            <a:r>
              <a:rPr lang="en-US" sz="4000" dirty="0"/>
              <a:t>Test of Independence</a:t>
            </a:r>
            <a:endParaRPr lang="en-US" sz="4000" i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772ED0-BBE3-A545-A39D-E566AF35B35C}"/>
              </a:ext>
            </a:extLst>
          </p:cNvPr>
          <p:cNvSpPr txBox="1">
            <a:spLocks/>
          </p:cNvSpPr>
          <p:nvPr/>
        </p:nvSpPr>
        <p:spPr>
          <a:xfrm>
            <a:off x="228857" y="827958"/>
            <a:ext cx="8423980" cy="76360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Setup</a:t>
            </a:r>
          </a:p>
          <a:p>
            <a:pPr marL="0" indent="0">
              <a:buNone/>
            </a:pPr>
            <a:r>
              <a:rPr lang="en-US" sz="1400" dirty="0"/>
              <a:t>The University was reviewing their attendance policy when all classes went virtual. Is there enough evidence to conclude there is a significant relationship between Attendance and Major? Use 𝛼 = 0.1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5A2407-584E-B248-87A3-CD88E93C743F}"/>
              </a:ext>
            </a:extLst>
          </p:cNvPr>
          <p:cNvSpPr txBox="1">
            <a:spLocks/>
          </p:cNvSpPr>
          <p:nvPr/>
        </p:nvSpPr>
        <p:spPr>
          <a:xfrm>
            <a:off x="256186" y="1800775"/>
            <a:ext cx="7086600" cy="32564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GOAL</a:t>
            </a:r>
            <a:r>
              <a:rPr lang="en-US" sz="1800" dirty="0"/>
              <a:t>: Conduct a Hypothesis Test!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Enter contingency table data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Edit Matrix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Enter correct dimensions (excluding row and column totals)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>
                <a:solidFill>
                  <a:srgbClr val="0070C0"/>
                </a:solidFill>
              </a:rPr>
              <a:t>Enter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i="1" dirty="0"/>
              <a:t>X</a:t>
            </a:r>
            <a:r>
              <a:rPr lang="en-US" sz="1800" i="1" baseline="30000" dirty="0"/>
              <a:t>2</a:t>
            </a:r>
            <a:r>
              <a:rPr lang="en-US" sz="1800" i="1" dirty="0"/>
              <a:t>–Test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Observed = matrix of contingency table data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Expected = Output of expected counts → </a:t>
            </a:r>
          </a:p>
          <a:p>
            <a:pPr marL="457200" lvl="1" indent="0">
              <a:buNone/>
            </a:pPr>
            <a:r>
              <a:rPr lang="en-US" sz="1600" dirty="0"/>
              <a:t>Calculate or Draw</a:t>
            </a:r>
          </a:p>
          <a:p>
            <a:pPr marL="457200" indent="-457200">
              <a:buFont typeface="+mj-lt"/>
              <a:buAutoNum type="arabicPeriod"/>
            </a:pPr>
            <a:endParaRPr lang="en-US" sz="1800" i="1" dirty="0"/>
          </a:p>
          <a:p>
            <a:pPr marL="914400" lvl="1" indent="-457200">
              <a:buFont typeface="+mj-lt"/>
              <a:buAutoNum type="alphaLcParenR"/>
            </a:pPr>
            <a:endParaRPr lang="en-US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EB029F-BADD-12F8-4586-1FDA6B3E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934" y="1794156"/>
            <a:ext cx="5562600" cy="1054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E2314E-8CD5-4F3E-0B42-345393BDD59C}"/>
              </a:ext>
            </a:extLst>
          </p:cNvPr>
          <p:cNvSpPr txBox="1"/>
          <p:nvPr/>
        </p:nvSpPr>
        <p:spPr>
          <a:xfrm>
            <a:off x="4693822" y="4352781"/>
            <a:ext cx="43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Our calculator computes the Expected Counts for us!</a:t>
            </a:r>
          </a:p>
          <a:p>
            <a:r>
              <a:rPr lang="en-US" sz="1400" dirty="0"/>
              <a:t>So this is where is stores the calculated Expected Counts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B0C2E-64E8-E59A-F131-9B1C52BB74CB}"/>
              </a:ext>
            </a:extLst>
          </p:cNvPr>
          <p:cNvSpPr txBox="1"/>
          <p:nvPr/>
        </p:nvSpPr>
        <p:spPr>
          <a:xfrm>
            <a:off x="218014" y="5228647"/>
            <a:ext cx="4429667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sz="1600" u="sng" dirty="0"/>
              <a:t>Hypotheses</a:t>
            </a:r>
          </a:p>
          <a:p>
            <a:pPr marL="0" lvl="1">
              <a:spcBef>
                <a:spcPts val="10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: Attendance and Major are unrelated</a:t>
            </a:r>
          </a:p>
          <a:p>
            <a:pPr marL="0" lvl="1">
              <a:spcBef>
                <a:spcPts val="1000"/>
              </a:spcBef>
            </a:pPr>
            <a:r>
              <a:rPr lang="en-US" sz="1600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: Attendance and Major are related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C501C-AEC1-5FFA-F949-2E84A7983B5D}"/>
              </a:ext>
            </a:extLst>
          </p:cNvPr>
          <p:cNvSpPr txBox="1"/>
          <p:nvPr/>
        </p:nvSpPr>
        <p:spPr>
          <a:xfrm>
            <a:off x="3812535" y="6485344"/>
            <a:ext cx="7137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</a:rPr>
              <a:t>** Calculator notation for result here: 3.7 E-8 </a:t>
            </a:r>
            <a:r>
              <a:rPr lang="en-US" sz="1200" i="1" dirty="0">
                <a:solidFill>
                  <a:srgbClr val="7030A0"/>
                </a:solidFill>
                <a:sym typeface="Wingdings" pitchFamily="2" charset="2"/>
              </a:rPr>
              <a:t>= 3.7 x 10</a:t>
            </a:r>
            <a:r>
              <a:rPr lang="en-US" sz="1200" i="1" baseline="30000" dirty="0">
                <a:solidFill>
                  <a:srgbClr val="7030A0"/>
                </a:solidFill>
                <a:sym typeface="Wingdings" pitchFamily="2" charset="2"/>
              </a:rPr>
              <a:t>-8</a:t>
            </a:r>
            <a:r>
              <a:rPr lang="en-US" sz="1200" i="1" dirty="0">
                <a:solidFill>
                  <a:srgbClr val="7030A0"/>
                </a:solidFill>
                <a:sym typeface="Wingdings" pitchFamily="2" charset="2"/>
              </a:rPr>
              <a:t> = 3.7/100,000,000 (super small!) → can just say it’s ≈ 0 </a:t>
            </a:r>
            <a:endParaRPr lang="en-US" sz="1200" i="1" dirty="0">
              <a:solidFill>
                <a:srgbClr val="7030A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87F42-051B-4650-13CC-F9AC81D23D9A}"/>
              </a:ext>
            </a:extLst>
          </p:cNvPr>
          <p:cNvGrpSpPr/>
          <p:nvPr/>
        </p:nvGrpSpPr>
        <p:grpSpPr>
          <a:xfrm>
            <a:off x="3799486" y="5266442"/>
            <a:ext cx="8254684" cy="1633273"/>
            <a:chOff x="4546600" y="5225221"/>
            <a:chExt cx="8254684" cy="16332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88DE31-AAE0-09F9-7C33-58CDCA9E2FE1}"/>
                </a:ext>
              </a:extLst>
            </p:cNvPr>
            <p:cNvGrpSpPr/>
            <p:nvPr/>
          </p:nvGrpSpPr>
          <p:grpSpPr>
            <a:xfrm>
              <a:off x="7731692" y="5225221"/>
              <a:ext cx="5069592" cy="1633273"/>
              <a:chOff x="6132393" y="3149115"/>
              <a:chExt cx="5069592" cy="163530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7A5941-2BE4-2850-48CC-53630EFA8311}"/>
                  </a:ext>
                </a:extLst>
              </p:cNvPr>
              <p:cNvSpPr txBox="1"/>
              <p:nvPr/>
            </p:nvSpPr>
            <p:spPr>
              <a:xfrm>
                <a:off x="6132393" y="3149115"/>
                <a:ext cx="1727461" cy="832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Calculate Output</a:t>
                </a:r>
              </a:p>
              <a:p>
                <a:r>
                  <a:rPr lang="en-US" sz="1200" i="1" dirty="0"/>
                  <a:t>X</a:t>
                </a:r>
                <a:r>
                  <a:rPr lang="en-US" sz="1200" i="1" baseline="30000" dirty="0"/>
                  <a:t>2</a:t>
                </a:r>
                <a:r>
                  <a:rPr lang="en-US" sz="1200" dirty="0"/>
                  <a:t> = Test Statistic</a:t>
                </a:r>
              </a:p>
              <a:p>
                <a:r>
                  <a:rPr lang="en-US" sz="1200" dirty="0"/>
                  <a:t>p = p-value</a:t>
                </a:r>
              </a:p>
              <a:p>
                <a:r>
                  <a:rPr lang="en-US" sz="1200" dirty="0" err="1"/>
                  <a:t>df</a:t>
                </a:r>
                <a:r>
                  <a:rPr lang="en-US" sz="1200" dirty="0"/>
                  <a:t> = Degrees of Freedom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6532C0-CE19-3CCB-06D7-B2871CC9C2DC}"/>
                  </a:ext>
                </a:extLst>
              </p:cNvPr>
              <p:cNvSpPr txBox="1"/>
              <p:nvPr/>
            </p:nvSpPr>
            <p:spPr>
              <a:xfrm>
                <a:off x="9474524" y="3151175"/>
                <a:ext cx="1727461" cy="1633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Draw Output</a:t>
                </a:r>
              </a:p>
              <a:p>
                <a:r>
                  <a:rPr lang="en-US" sz="1200" dirty="0"/>
                  <a:t>Plot (and displays values) of p = p-value and </a:t>
                </a:r>
                <a:r>
                  <a:rPr lang="en-US" sz="1200" i="1" dirty="0"/>
                  <a:t>X</a:t>
                </a:r>
                <a:r>
                  <a:rPr lang="en-US" sz="1200" i="1" baseline="30000" dirty="0"/>
                  <a:t>2</a:t>
                </a:r>
                <a:r>
                  <a:rPr lang="en-US" sz="1200" dirty="0"/>
                  <a:t> = </a:t>
                </a:r>
                <a:r>
                  <a:rPr lang="en-US" sz="1200" i="1" dirty="0"/>
                  <a:t>X</a:t>
                </a:r>
                <a:r>
                  <a:rPr lang="en-US" sz="1200" baseline="30000" dirty="0"/>
                  <a:t>2</a:t>
                </a:r>
                <a:r>
                  <a:rPr lang="en-US" sz="1200" baseline="-25000" dirty="0"/>
                  <a:t>stat</a:t>
                </a:r>
                <a:r>
                  <a:rPr lang="en-US" sz="1200" dirty="0"/>
                  <a:t> on the standard </a:t>
                </a:r>
                <a:r>
                  <a:rPr lang="en-US" sz="1200" i="1" dirty="0"/>
                  <a:t>X</a:t>
                </a:r>
                <a:r>
                  <a:rPr lang="en-US" sz="1200" i="1" baseline="30000" dirty="0"/>
                  <a:t>2</a:t>
                </a:r>
                <a:r>
                  <a:rPr lang="en-US" sz="1200" dirty="0"/>
                  <a:t> curve with</a:t>
                </a:r>
              </a:p>
              <a:p>
                <a:r>
                  <a:rPr lang="en-US" sz="1200" dirty="0" err="1"/>
                  <a:t>df</a:t>
                </a:r>
                <a:r>
                  <a:rPr lang="en-US" sz="1200" dirty="0"/>
                  <a:t> = (r – 1)(c – 1)</a:t>
                </a:r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6B05A60-30B0-648E-5FD5-20544899F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6600" y="5268169"/>
              <a:ext cx="1549400" cy="11684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42AD1F-CDCE-D369-7B5B-C24220C71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7081" y="5268169"/>
              <a:ext cx="1549400" cy="1168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1650E27-68E4-0286-AA07-29353B8F2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59153" y="5228524"/>
              <a:ext cx="1549400" cy="1168400"/>
            </a:xfrm>
            <a:prstGeom prst="rect">
              <a:avLst/>
            </a:prstGeom>
          </p:spPr>
        </p:pic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D0C8CB-5F1C-9512-FC79-59C500309B3B}"/>
              </a:ext>
            </a:extLst>
          </p:cNvPr>
          <p:cNvSpPr/>
          <p:nvPr/>
        </p:nvSpPr>
        <p:spPr>
          <a:xfrm>
            <a:off x="5206700" y="1982000"/>
            <a:ext cx="3276118" cy="62145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ACAE9-129F-72DD-64B0-E8418448BBAA}"/>
              </a:ext>
            </a:extLst>
          </p:cNvPr>
          <p:cNvCxnSpPr>
            <a:cxnSpLocks/>
          </p:cNvCxnSpPr>
          <p:nvPr/>
        </p:nvCxnSpPr>
        <p:spPr>
          <a:xfrm flipV="1">
            <a:off x="5630905" y="5853945"/>
            <a:ext cx="465095" cy="7078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99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EB451-9C73-CAF7-B150-43767F84E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>
                <a:solidFill>
                  <a:srgbClr val="7030A0"/>
                </a:solidFill>
              </a:rPr>
              <a:t>We did pretty good! Just roundoff error when we did it by hand (I rounded all the probabilities to 2 decimals)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EC080B-1622-89E3-6FE9-B860E725F655}"/>
              </a:ext>
            </a:extLst>
          </p:cNvPr>
          <p:cNvGrpSpPr/>
          <p:nvPr/>
        </p:nvGrpSpPr>
        <p:grpSpPr>
          <a:xfrm>
            <a:off x="6096000" y="1680800"/>
            <a:ext cx="3726873" cy="2286578"/>
            <a:chOff x="8349134" y="3057473"/>
            <a:chExt cx="2159557" cy="1168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4A3E04-66F4-EB48-B71D-49E716455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9134" y="3057473"/>
              <a:ext cx="1549400" cy="116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DE68B7-5F67-1D31-85BD-7189AB21D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817" t="10858" b="44253"/>
            <a:stretch/>
          </p:blipFill>
          <p:spPr>
            <a:xfrm>
              <a:off x="9746655" y="3189584"/>
              <a:ext cx="762036" cy="524492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B439F6D-F7AB-826D-A158-2E89638097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883" b="30135"/>
          <a:stretch/>
        </p:blipFill>
        <p:spPr>
          <a:xfrm>
            <a:off x="671049" y="1939343"/>
            <a:ext cx="4836881" cy="14374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F4C63B-1FB8-8AC9-2C6A-47237028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9223"/>
            <a:ext cx="11360800" cy="763600"/>
          </a:xfrm>
        </p:spPr>
        <p:txBody>
          <a:bodyPr/>
          <a:lstStyle/>
          <a:p>
            <a:r>
              <a:rPr lang="en-US" sz="4000" dirty="0"/>
              <a:t>Comparing our Expected Counts to the Calculator’s</a:t>
            </a:r>
          </a:p>
        </p:txBody>
      </p:sp>
    </p:spTree>
    <p:extLst>
      <p:ext uri="{BB962C8B-B14F-4D97-AF65-F5344CB8AC3E}">
        <p14:creationId xmlns:p14="http://schemas.microsoft.com/office/powerpoint/2010/main" val="52653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916-E77F-B347-99D1-D287976C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6" y="204517"/>
            <a:ext cx="6543341" cy="1123299"/>
          </a:xfrm>
        </p:spPr>
        <p:txBody>
          <a:bodyPr/>
          <a:lstStyle/>
          <a:p>
            <a:r>
              <a:rPr lang="en-US" sz="3600" dirty="0"/>
              <a:t>LCQ - Interpretations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C984B-E17A-4945-AF74-05024F52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50447"/>
            <a:ext cx="11360800" cy="4555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Problem</a:t>
            </a:r>
            <a:r>
              <a:rPr lang="en-US" sz="1800" dirty="0"/>
              <a:t>: Write the conclusions and interpretations for our example.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Solution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-342900">
              <a:buFont typeface="+mj-lt"/>
              <a:buAutoNum type="alphaLcParenR"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16A0A9-F3CD-E390-83DA-0C737D410AE6}"/>
              </a:ext>
            </a:extLst>
          </p:cNvPr>
          <p:cNvSpPr txBox="1">
            <a:spLocks/>
          </p:cNvSpPr>
          <p:nvPr/>
        </p:nvSpPr>
        <p:spPr>
          <a:xfrm>
            <a:off x="519802" y="1506831"/>
            <a:ext cx="8423980" cy="76360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Setup</a:t>
            </a:r>
          </a:p>
          <a:p>
            <a:pPr marL="0" indent="0">
              <a:buNone/>
            </a:pPr>
            <a:r>
              <a:rPr lang="en-US" sz="1400" dirty="0"/>
              <a:t>The University was reviewing their attendance policy when all classes went virtual. Is there enough evidence t conclude there is a significant relationship between Attendance and Major? Use 𝛼 = 0.1 </a:t>
            </a:r>
          </a:p>
        </p:txBody>
      </p:sp>
    </p:spTree>
    <p:extLst>
      <p:ext uri="{BB962C8B-B14F-4D97-AF65-F5344CB8AC3E}">
        <p14:creationId xmlns:p14="http://schemas.microsoft.com/office/powerpoint/2010/main" val="78039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916-E77F-B347-99D1-D287976C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6" y="204517"/>
            <a:ext cx="6543341" cy="1123299"/>
          </a:xfrm>
        </p:spPr>
        <p:txBody>
          <a:bodyPr/>
          <a:lstStyle/>
          <a:p>
            <a:r>
              <a:rPr lang="en-US" sz="3600" dirty="0"/>
              <a:t>LCQ - Interpretations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C984B-E17A-4945-AF74-05024F52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25200"/>
            <a:ext cx="11360800" cy="4555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Problem</a:t>
            </a:r>
            <a:r>
              <a:rPr lang="en-US" sz="1800" dirty="0"/>
              <a:t>: Write the conclusions and interpretations for our example.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Solution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>
                <a:solidFill>
                  <a:srgbClr val="7030A0"/>
                </a:solidFill>
              </a:rPr>
              <a:t>Need these: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u="sng" dirty="0"/>
              <a:t>Conclusion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Because the p-value ≈ zero is less than 𝛼 = 0.1, we reject the null hypothesis!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u="sng" dirty="0"/>
              <a:t>Interpretation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There IS enough evidence to conclude the alternative </a:t>
            </a:r>
            <a:r>
              <a:rPr lang="en-US" sz="1600" i="1" dirty="0">
                <a:solidFill>
                  <a:srgbClr val="7030A0"/>
                </a:solidFill>
              </a:rPr>
              <a:t>→</a:t>
            </a:r>
            <a:r>
              <a:rPr lang="en-US" sz="1600" i="1" dirty="0">
                <a:solidFill>
                  <a:srgbClr val="7030A0"/>
                </a:solidFill>
                <a:sym typeface="Wingdings" pitchFamily="2" charset="2"/>
              </a:rPr>
              <a:t> NOT full credit, CONTEXT!!!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  <a:sym typeface="Wingdings" pitchFamily="2" charset="2"/>
              </a:rPr>
              <a:t>There IS enough evidence to conclude that Attendance and Major are related!</a:t>
            </a: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16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7030A0"/>
                </a:solidFill>
              </a:rPr>
              <a:t>It's important to note that we CAN NOT conclude that the Attendance CAUSES a MAJOR (or vice versa).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7030A0"/>
                </a:solidFill>
              </a:rPr>
              <a:t>The independence test tells us ONLY </a:t>
            </a:r>
            <a:r>
              <a:rPr lang="en-US" sz="1600" i="1" u="sng" dirty="0">
                <a:solidFill>
                  <a:srgbClr val="7030A0"/>
                </a:solidFill>
              </a:rPr>
              <a:t>whether there is a relationship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7030A0"/>
                </a:solidFill>
              </a:rPr>
              <a:t>Tt does NOT tell us that </a:t>
            </a:r>
            <a:r>
              <a:rPr lang="en-US" sz="1600" i="1" u="sng" dirty="0">
                <a:solidFill>
                  <a:srgbClr val="7030A0"/>
                </a:solidFill>
              </a:rPr>
              <a:t>one variable causes the other</a:t>
            </a:r>
            <a:endParaRPr lang="en-US" sz="1600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16A0A9-F3CD-E390-83DA-0C737D410AE6}"/>
              </a:ext>
            </a:extLst>
          </p:cNvPr>
          <p:cNvSpPr txBox="1">
            <a:spLocks/>
          </p:cNvSpPr>
          <p:nvPr/>
        </p:nvSpPr>
        <p:spPr>
          <a:xfrm>
            <a:off x="519802" y="1506831"/>
            <a:ext cx="8423980" cy="76360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u="sng" dirty="0"/>
              <a:t>Setup</a:t>
            </a:r>
          </a:p>
          <a:p>
            <a:pPr marL="0" indent="0">
              <a:buNone/>
            </a:pPr>
            <a:r>
              <a:rPr lang="en-US" sz="1400" dirty="0"/>
              <a:t>The University was reviewing their attendance policy when all classes went virtual. Is there enough evidence t conclude there is a significant relationship between Attendance and Major? Use 𝛼 = 0.1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62A315-18FD-C356-C81C-B99ABEDDC592}"/>
              </a:ext>
            </a:extLst>
          </p:cNvPr>
          <p:cNvGrpSpPr/>
          <p:nvPr/>
        </p:nvGrpSpPr>
        <p:grpSpPr>
          <a:xfrm>
            <a:off x="2392616" y="2718600"/>
            <a:ext cx="7179933" cy="1205762"/>
            <a:chOff x="2392616" y="2718600"/>
            <a:chExt cx="7179933" cy="12057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690B61-F162-E80F-C3ED-43C23E838771}"/>
                </a:ext>
              </a:extLst>
            </p:cNvPr>
            <p:cNvGrpSpPr/>
            <p:nvPr/>
          </p:nvGrpSpPr>
          <p:grpSpPr>
            <a:xfrm>
              <a:off x="2392616" y="2755962"/>
              <a:ext cx="5486505" cy="1168400"/>
              <a:chOff x="1422072" y="2869872"/>
              <a:chExt cx="5486505" cy="116840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B917A0-3083-1A36-6551-2F7F36466454}"/>
                  </a:ext>
                </a:extLst>
              </p:cNvPr>
              <p:cNvSpPr txBox="1"/>
              <p:nvPr/>
            </p:nvSpPr>
            <p:spPr>
              <a:xfrm>
                <a:off x="1422072" y="2894945"/>
                <a:ext cx="4429667" cy="1118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1000"/>
                  </a:spcBef>
                </a:pPr>
                <a:r>
                  <a:rPr lang="en-US" sz="1600" i="1" u="sng" dirty="0">
                    <a:solidFill>
                      <a:srgbClr val="7030A0"/>
                    </a:solidFill>
                  </a:rPr>
                  <a:t>Hypotheses</a:t>
                </a:r>
              </a:p>
              <a:p>
                <a:pPr marL="0" lvl="1">
                  <a:spcBef>
                    <a:spcPts val="1000"/>
                  </a:spcBef>
                </a:pPr>
                <a:r>
                  <a:rPr lang="en-US" sz="1600" i="1" dirty="0">
                    <a:solidFill>
                      <a:srgbClr val="7030A0"/>
                    </a:solidFill>
                  </a:rPr>
                  <a:t>H</a:t>
                </a:r>
                <a:r>
                  <a:rPr lang="en-US" sz="1600" i="1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1600" i="1" dirty="0">
                    <a:solidFill>
                      <a:srgbClr val="7030A0"/>
                    </a:solidFill>
                  </a:rPr>
                  <a:t>: Attendance and Major are unrelated</a:t>
                </a:r>
              </a:p>
              <a:p>
                <a:pPr marL="0" lvl="1">
                  <a:spcBef>
                    <a:spcPts val="1000"/>
                  </a:spcBef>
                </a:pPr>
                <a:r>
                  <a:rPr lang="en-US" sz="1600" i="1" dirty="0">
                    <a:solidFill>
                      <a:srgbClr val="7030A0"/>
                    </a:solidFill>
                  </a:rPr>
                  <a:t>H</a:t>
                </a:r>
                <a:r>
                  <a:rPr lang="en-US" sz="1600" i="1" baseline="-25000" dirty="0">
                    <a:solidFill>
                      <a:srgbClr val="7030A0"/>
                    </a:solidFill>
                  </a:rPr>
                  <a:t>A</a:t>
                </a:r>
                <a:r>
                  <a:rPr lang="en-US" sz="1600" i="1" dirty="0">
                    <a:solidFill>
                      <a:srgbClr val="7030A0"/>
                    </a:solidFill>
                  </a:rPr>
                  <a:t>: Attendance and Major are related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3EC9233-F1B4-FA0B-F470-9E1712F8A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59177" y="2869872"/>
                <a:ext cx="1549400" cy="1168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26628C-466F-EFD7-8C0E-396CEF71F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3149" y="2718600"/>
              <a:ext cx="1549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48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B8D5-299C-0AF2-1E24-F7CC6553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50022"/>
            <a:ext cx="11360800" cy="763600"/>
          </a:xfrm>
        </p:spPr>
        <p:txBody>
          <a:bodyPr/>
          <a:lstStyle/>
          <a:p>
            <a:r>
              <a:rPr lang="en-US" dirty="0"/>
              <a:t>LCQ – Whole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779F-92C2-7B79-8C77-BBAA1759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13622"/>
            <a:ext cx="11360800" cy="5224385"/>
          </a:xfrm>
        </p:spPr>
        <p:txBody>
          <a:bodyPr/>
          <a:lstStyle/>
          <a:p>
            <a:pPr marL="152396" indent="0">
              <a:buNone/>
            </a:pPr>
            <a:r>
              <a:rPr lang="en-US" sz="1800" b="1" dirty="0"/>
              <a:t>Problem</a:t>
            </a:r>
            <a:r>
              <a:rPr lang="en-US" sz="1800" dirty="0"/>
              <a:t>:</a:t>
            </a:r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endParaRPr lang="en-US" sz="1800" dirty="0"/>
          </a:p>
          <a:p>
            <a:pPr marL="152396" indent="0">
              <a:buNone/>
            </a:pPr>
            <a:r>
              <a:rPr lang="en-US" sz="1800" b="1" dirty="0"/>
              <a:t>Solution</a:t>
            </a:r>
            <a:r>
              <a:rPr lang="en-US" sz="18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EA271-4F91-1FC9-9D4B-1F6C061F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69" y="1024015"/>
            <a:ext cx="10198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86B-AB3F-5D47-9816-26C58326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10 -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1A15-5D40-0045-B9B2-36913179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/>
              <a:t>Unit 10 – Contingency Tables</a:t>
            </a:r>
          </a:p>
          <a:p>
            <a:pPr marL="0" indent="0">
              <a:buNone/>
            </a:pPr>
            <a:endParaRPr lang="en-US" sz="1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 Square Test for Dependence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Observed and Expected Matrices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Hypotheses Statements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Statistic: Chi-Square Test and p-value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1934A-DE20-E14C-B3E5-F97990BBE45B}"/>
              </a:ext>
            </a:extLst>
          </p:cNvPr>
          <p:cNvSpPr txBox="1"/>
          <p:nvPr/>
        </p:nvSpPr>
        <p:spPr>
          <a:xfrm>
            <a:off x="4032738" y="1957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8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B8D5-299C-0AF2-1E24-F7CC6553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99" y="-4554"/>
            <a:ext cx="11360800" cy="763600"/>
          </a:xfrm>
        </p:spPr>
        <p:txBody>
          <a:bodyPr/>
          <a:lstStyle/>
          <a:p>
            <a:r>
              <a:rPr lang="en-US" dirty="0"/>
              <a:t>LCQ – Whole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779F-92C2-7B79-8C77-BBAA1759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720" y="758114"/>
            <a:ext cx="11992105" cy="5224385"/>
          </a:xfrm>
        </p:spPr>
        <p:txBody>
          <a:bodyPr/>
          <a:lstStyle/>
          <a:p>
            <a:pPr marL="152396" indent="0">
              <a:buNone/>
            </a:pPr>
            <a:r>
              <a:rPr lang="en-US" sz="1400" b="1" dirty="0"/>
              <a:t>Problem</a:t>
            </a:r>
            <a:r>
              <a:rPr lang="en-US" sz="1400" dirty="0"/>
              <a:t>: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1400" b="1" dirty="0"/>
              <a:t>Solution</a:t>
            </a:r>
            <a:r>
              <a:rPr lang="en-US" sz="1400" dirty="0"/>
              <a:t>: </a:t>
            </a:r>
            <a:r>
              <a:rPr lang="en-US" sz="1400" i="1" dirty="0">
                <a:solidFill>
                  <a:srgbClr val="7030A0"/>
                </a:solidFill>
              </a:rPr>
              <a:t>** You should know all the steps required when conducting a full Hypothesis Test problem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1400" u="sng" dirty="0"/>
              <a:t>Hypotheses</a:t>
            </a:r>
            <a:endParaRPr lang="en-US" sz="1400" dirty="0"/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H</a:t>
            </a:r>
            <a:r>
              <a:rPr lang="en-US" sz="1400" i="1" baseline="-25000" dirty="0">
                <a:solidFill>
                  <a:srgbClr val="FF0000"/>
                </a:solidFill>
              </a:rPr>
              <a:t>0</a:t>
            </a:r>
            <a:r>
              <a:rPr lang="en-US" sz="1400" i="1" dirty="0">
                <a:solidFill>
                  <a:srgbClr val="FF0000"/>
                </a:solidFill>
              </a:rPr>
              <a:t>: Positive test </a:t>
            </a:r>
            <a:r>
              <a:rPr lang="en-US" sz="1400" dirty="0">
                <a:solidFill>
                  <a:srgbClr val="FF0000"/>
                </a:solidFill>
              </a:rPr>
              <a:t>and drug use are unrelated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7030A0"/>
                </a:solidFill>
              </a:rPr>
              <a:t>→ NOT CORRECT! Because positive test result is just a single EVENT, we are talking about the entire VARIABLES</a:t>
            </a:r>
          </a:p>
          <a:p>
            <a:pPr marL="152396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H</a:t>
            </a:r>
            <a:r>
              <a:rPr lang="en-US" sz="1400" i="1" baseline="-25000" dirty="0">
                <a:solidFill>
                  <a:srgbClr val="FF0000"/>
                </a:solidFill>
              </a:rPr>
              <a:t>0</a:t>
            </a:r>
            <a:r>
              <a:rPr lang="en-US" sz="1400" i="1" dirty="0">
                <a:solidFill>
                  <a:srgbClr val="FF0000"/>
                </a:solidFill>
              </a:rPr>
              <a:t>: T</a:t>
            </a:r>
            <a:r>
              <a:rPr lang="en-US" sz="1400" dirty="0">
                <a:solidFill>
                  <a:srgbClr val="FF0000"/>
                </a:solidFill>
              </a:rPr>
              <a:t>est result and drug use are unrelated</a:t>
            </a:r>
          </a:p>
          <a:p>
            <a:pPr marL="152396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H</a:t>
            </a:r>
            <a:r>
              <a:rPr lang="en-US" sz="1400" i="1" baseline="-25000" dirty="0">
                <a:solidFill>
                  <a:srgbClr val="FF0000"/>
                </a:solidFill>
              </a:rPr>
              <a:t>A</a:t>
            </a:r>
            <a:r>
              <a:rPr lang="en-US" sz="1400" i="1" dirty="0">
                <a:solidFill>
                  <a:srgbClr val="FF0000"/>
                </a:solidFill>
              </a:rPr>
              <a:t>: T</a:t>
            </a:r>
            <a:r>
              <a:rPr lang="en-US" sz="1400" dirty="0">
                <a:solidFill>
                  <a:srgbClr val="FF0000"/>
                </a:solidFill>
              </a:rPr>
              <a:t>est result and drug use are related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1400" u="sng" dirty="0"/>
              <a:t>P-Value (and Test Statistic)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Entered contingency table into matrix [A]</a:t>
            </a:r>
          </a:p>
          <a:p>
            <a:pPr marL="152396" indent="0">
              <a:buNone/>
            </a:pPr>
            <a:endParaRPr lang="en-US" sz="1400" i="1" dirty="0">
              <a:solidFill>
                <a:srgbClr val="FF0000"/>
              </a:solidFill>
            </a:endParaRPr>
          </a:p>
          <a:p>
            <a:pPr marL="152396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P-value = X</a:t>
            </a:r>
            <a:r>
              <a:rPr lang="en-US" sz="1400" i="1" baseline="30000" dirty="0">
                <a:solidFill>
                  <a:srgbClr val="FF0000"/>
                </a:solidFill>
              </a:rPr>
              <a:t>2</a:t>
            </a:r>
            <a:r>
              <a:rPr lang="en-US" sz="1400" i="1" dirty="0">
                <a:solidFill>
                  <a:srgbClr val="FF0000"/>
                </a:solidFill>
              </a:rPr>
              <a:t>-Test(Observed = [A], Expected = [B]) ≈ 0</a:t>
            </a:r>
          </a:p>
          <a:p>
            <a:pPr marL="152396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Test Statistic X</a:t>
            </a:r>
            <a:r>
              <a:rPr lang="en-US" sz="1400" i="1" baseline="30000" dirty="0">
                <a:solidFill>
                  <a:srgbClr val="FF0000"/>
                </a:solidFill>
              </a:rPr>
              <a:t>2</a:t>
            </a:r>
            <a:r>
              <a:rPr lang="en-US" sz="1400" i="1" dirty="0">
                <a:solidFill>
                  <a:srgbClr val="FF0000"/>
                </a:solidFill>
              </a:rPr>
              <a:t> = 41.511, </a:t>
            </a:r>
            <a:r>
              <a:rPr lang="en-US" sz="1400" i="1" dirty="0" err="1">
                <a:solidFill>
                  <a:srgbClr val="FF0000"/>
                </a:solidFill>
              </a:rPr>
              <a:t>df</a:t>
            </a:r>
            <a:r>
              <a:rPr lang="en-US" sz="1400" i="1" dirty="0">
                <a:solidFill>
                  <a:srgbClr val="FF0000"/>
                </a:solidFill>
              </a:rPr>
              <a:t> = 1</a:t>
            </a:r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r>
              <a:rPr lang="en-US" sz="1400" u="sng" dirty="0"/>
              <a:t>Conclusion and Interpretation</a:t>
            </a:r>
          </a:p>
          <a:p>
            <a:pPr marL="152396" indent="0">
              <a:buNone/>
            </a:pPr>
            <a:endParaRPr lang="en-US" sz="1400" i="1" dirty="0">
              <a:solidFill>
                <a:srgbClr val="7030A0"/>
              </a:solidFill>
            </a:endParaRPr>
          </a:p>
          <a:p>
            <a:pPr marL="152396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Since our p-value ≈ 0 is less than alpha = 0.05, we reject the null hypothesis!</a:t>
            </a:r>
          </a:p>
          <a:p>
            <a:pPr marL="152396" indent="0">
              <a:buNone/>
            </a:pPr>
            <a:r>
              <a:rPr lang="en-US" sz="1400" i="1" dirty="0">
                <a:solidFill>
                  <a:srgbClr val="FF0000"/>
                </a:solidFill>
              </a:rPr>
              <a:t>We have sufficient evidence to conclude that drug use and test result are related</a:t>
            </a:r>
          </a:p>
          <a:p>
            <a:pPr marL="152396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EA271-4F91-1FC9-9D4B-1F6C061F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35" y="758114"/>
            <a:ext cx="9555010" cy="14992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AE26A69-6664-54C6-476D-02F7537A6B70}"/>
              </a:ext>
            </a:extLst>
          </p:cNvPr>
          <p:cNvGrpSpPr/>
          <p:nvPr/>
        </p:nvGrpSpPr>
        <p:grpSpPr>
          <a:xfrm>
            <a:off x="6408718" y="4377914"/>
            <a:ext cx="4957727" cy="1193084"/>
            <a:chOff x="4959746" y="4209102"/>
            <a:chExt cx="4957727" cy="11930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E61AC34-AE8E-4596-7B66-938AD0880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8073" y="4209102"/>
              <a:ext cx="1549400" cy="1168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DD327F-AD82-EB82-1915-7E90E42E5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7632" y="4209102"/>
              <a:ext cx="1549400" cy="1168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FFD61EB-D314-0E3A-49BD-BE8AF6ABA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9746" y="4233786"/>
              <a:ext cx="1549400" cy="1168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77FB6A-428D-819A-CB4F-45C201F904D8}"/>
              </a:ext>
            </a:extLst>
          </p:cNvPr>
          <p:cNvGrpSpPr/>
          <p:nvPr/>
        </p:nvGrpSpPr>
        <p:grpSpPr>
          <a:xfrm>
            <a:off x="3723250" y="3473814"/>
            <a:ext cx="4383354" cy="1094901"/>
            <a:chOff x="4085397" y="3603708"/>
            <a:chExt cx="4383354" cy="10949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0CE2D-8198-0CFA-2443-7C5E0E536BC2}"/>
                </a:ext>
              </a:extLst>
            </p:cNvPr>
            <p:cNvSpPr txBox="1"/>
            <p:nvPr/>
          </p:nvSpPr>
          <p:spPr>
            <a:xfrm>
              <a:off x="4646806" y="3603708"/>
              <a:ext cx="382194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rgbClr val="7030A0"/>
                  </a:solidFill>
                </a:rPr>
                <a:t>** Even though the menu options won’t ever change for this test, we still have to show our work by writing it out! This includes saying where we put the data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AD1A5F-2982-5A7B-7ED1-01480729D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5397" y="4248443"/>
              <a:ext cx="824228" cy="45016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214714-C6C0-064E-9453-E35351A51B60}"/>
              </a:ext>
            </a:extLst>
          </p:cNvPr>
          <p:cNvSpPr txBox="1"/>
          <p:nvPr/>
        </p:nvSpPr>
        <p:spPr>
          <a:xfrm>
            <a:off x="744196" y="6169066"/>
            <a:ext cx="1155096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52396" indent="0">
              <a:buNone/>
            </a:pPr>
            <a:r>
              <a:rPr lang="en-US" sz="1200" i="1" u="sng" dirty="0">
                <a:solidFill>
                  <a:srgbClr val="7030A0"/>
                </a:solidFill>
              </a:rPr>
              <a:t>For demonstration purposes</a:t>
            </a:r>
          </a:p>
          <a:p>
            <a:pPr marL="438146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7030A0"/>
                </a:solidFill>
              </a:rPr>
              <a:t>Let’s say p-value = 0.10, what re the conclusion and interpretation now??</a:t>
            </a:r>
          </a:p>
          <a:p>
            <a:pPr marL="438146" indent="-285750"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FF0000"/>
                </a:solidFill>
              </a:rPr>
              <a:t>Since our p-value 0.1 is greater than significance level = 0.05, we fail to reject the null hypothesis! There is NOT enough evidence to that test result and drug use are related</a:t>
            </a:r>
          </a:p>
        </p:txBody>
      </p:sp>
    </p:spTree>
    <p:extLst>
      <p:ext uri="{BB962C8B-B14F-4D97-AF65-F5344CB8AC3E}">
        <p14:creationId xmlns:p14="http://schemas.microsoft.com/office/powerpoint/2010/main" val="27077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0304-1059-0A84-A7E5-D0A550D6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41" y="-223441"/>
            <a:ext cx="10515600" cy="1325563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1F06-BBE5-2A1F-ACFF-A29B4476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41" y="855861"/>
            <a:ext cx="11137900" cy="5146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u="sng" dirty="0"/>
              <a:t>Contingency Tables</a:t>
            </a:r>
          </a:p>
          <a:p>
            <a:r>
              <a:rPr lang="en-US" sz="1600" dirty="0"/>
              <a:t>Contingency Tables helped us organize data on two variables!</a:t>
            </a:r>
          </a:p>
          <a:p>
            <a:r>
              <a:rPr lang="en-US" sz="1600" dirty="0"/>
              <a:t>We used them to find probabilities such as: P(Statistics), P(Art and Poor Attendance), P(Good Attendance | Chemistry),  etc.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We also learned about relationship between EVENTS, such as Perfect Attendance and Statistics.</a:t>
            </a:r>
          </a:p>
          <a:p>
            <a:pPr lvl="1"/>
            <a:r>
              <a:rPr lang="en-US" sz="1600" dirty="0"/>
              <a:t>Are these events mutually exclusive?? </a:t>
            </a:r>
            <a:r>
              <a:rPr lang="en-US" sz="1600" dirty="0">
                <a:solidFill>
                  <a:srgbClr val="7030A0"/>
                </a:solidFill>
              </a:rPr>
              <a:t>NO</a:t>
            </a:r>
          </a:p>
          <a:p>
            <a:pPr lvl="1"/>
            <a:r>
              <a:rPr lang="en-US" sz="1600" dirty="0"/>
              <a:t>How about independent??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Independence of EVENTS</a:t>
            </a:r>
          </a:p>
          <a:p>
            <a:r>
              <a:rPr lang="en-US" sz="1600" dirty="0"/>
              <a:t>Two EVENTS were independent if the prior EVENT had NO effect on the subsequent EVENT.</a:t>
            </a:r>
          </a:p>
          <a:p>
            <a:r>
              <a:rPr lang="en-US" sz="1600" dirty="0"/>
              <a:t>If this is true, the first EVENT does NOT change the probability of the second EVENT!</a:t>
            </a:r>
          </a:p>
          <a:p>
            <a:pPr lvl="1"/>
            <a:r>
              <a:rPr lang="en-US" sz="1600" dirty="0"/>
              <a:t>We could write this in terms of conditional probability: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7030A0"/>
                </a:solidFill>
              </a:rPr>
              <a:t>P(B|A) = P(B)       </a:t>
            </a:r>
            <a:r>
              <a:rPr lang="en-US" sz="1600" dirty="0">
                <a:solidFill>
                  <a:srgbClr val="7030A0"/>
                </a:solidFill>
                <a:sym typeface="Wingdings" pitchFamily="2" charset="2"/>
              </a:rPr>
              <a:t>==&gt;       P(A and B) = P(A) x P(B|A), simplify now!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7030A0"/>
                </a:solidFill>
                <a:sym typeface="Wingdings" pitchFamily="2" charset="2"/>
              </a:rPr>
              <a:t>				    = P(A) x P(B)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329111-E274-9D3A-75D5-61EC42216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52697"/>
              </p:ext>
            </p:extLst>
          </p:nvPr>
        </p:nvGraphicFramePr>
        <p:xfrm>
          <a:off x="3397249" y="1963241"/>
          <a:ext cx="3695701" cy="1041400"/>
        </p:xfrm>
        <a:graphic>
          <a:graphicData uri="http://schemas.openxmlformats.org/drawingml/2006/table">
            <a:tbl>
              <a:tblPr/>
              <a:tblGrid>
                <a:gridCol w="608033">
                  <a:extLst>
                    <a:ext uri="{9D8B030D-6E8A-4147-A177-3AD203B41FA5}">
                      <a16:colId xmlns:a16="http://schemas.microsoft.com/office/drawing/2014/main" val="1282540822"/>
                    </a:ext>
                  </a:extLst>
                </a:gridCol>
                <a:gridCol w="608033">
                  <a:extLst>
                    <a:ext uri="{9D8B030D-6E8A-4147-A177-3AD203B41FA5}">
                      <a16:colId xmlns:a16="http://schemas.microsoft.com/office/drawing/2014/main" val="2213994961"/>
                    </a:ext>
                  </a:extLst>
                </a:gridCol>
                <a:gridCol w="826545">
                  <a:extLst>
                    <a:ext uri="{9D8B030D-6E8A-4147-A177-3AD203B41FA5}">
                      <a16:colId xmlns:a16="http://schemas.microsoft.com/office/drawing/2014/main" val="686975452"/>
                    </a:ext>
                  </a:extLst>
                </a:gridCol>
                <a:gridCol w="826545">
                  <a:extLst>
                    <a:ext uri="{9D8B030D-6E8A-4147-A177-3AD203B41FA5}">
                      <a16:colId xmlns:a16="http://schemas.microsoft.com/office/drawing/2014/main" val="1387072946"/>
                    </a:ext>
                  </a:extLst>
                </a:gridCol>
                <a:gridCol w="826545">
                  <a:extLst>
                    <a:ext uri="{9D8B030D-6E8A-4147-A177-3AD203B41FA5}">
                      <a16:colId xmlns:a16="http://schemas.microsoft.com/office/drawing/2014/main" val="32963825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134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57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9246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876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7242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3A34BA-7B80-0F01-A3F4-49787257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502" y="5340323"/>
            <a:ext cx="4425950" cy="18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4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1F06-BBE5-2A1F-ACFF-A29B4476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665361"/>
            <a:ext cx="12280900" cy="5146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/>
              <a:t>Independence of VARIABLES</a:t>
            </a:r>
          </a:p>
          <a:p>
            <a:r>
              <a:rPr lang="en-US" sz="1600" dirty="0"/>
              <a:t>Now we are going to study the </a:t>
            </a:r>
            <a:r>
              <a:rPr lang="en-US" sz="1600" b="1" dirty="0"/>
              <a:t>independence</a:t>
            </a:r>
            <a:r>
              <a:rPr lang="en-US" sz="1600" dirty="0"/>
              <a:t> of two entire </a:t>
            </a:r>
            <a:r>
              <a:rPr lang="en-US" sz="1600" u="sng" dirty="0"/>
              <a:t>VARIABLES</a:t>
            </a:r>
            <a:r>
              <a:rPr lang="en-US" sz="1600" dirty="0"/>
              <a:t>, not just individual events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this example, our variables are Attendance and Major.</a:t>
            </a:r>
          </a:p>
          <a:p>
            <a:pPr lvl="1"/>
            <a:r>
              <a:rPr lang="en-US" sz="1600" dirty="0"/>
              <a:t>Are Attendance and Major related / associated??? Is there a dependence relationship here?? Or are they independent??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To answer this, we need to actually look at the </a:t>
            </a:r>
            <a:r>
              <a:rPr lang="en-US" sz="1600" u="sng" dirty="0"/>
              <a:t>ALL of the relationships between events of each variable simultaneously</a:t>
            </a:r>
            <a:r>
              <a:rPr lang="en-US" sz="1600" dirty="0"/>
              <a:t> (at the same time)!!</a:t>
            </a:r>
          </a:p>
          <a:p>
            <a:pPr lvl="1"/>
            <a:r>
              <a:rPr lang="en-US" sz="1600" dirty="0"/>
              <a:t>So that means analyzing: Perfect Attendance and Statistics, Perfect Attendance and Art,… Poor Attendance and Chemistry ALL AT THE SAME TIME!!</a:t>
            </a:r>
          </a:p>
          <a:p>
            <a:pPr lvl="1"/>
            <a:r>
              <a:rPr lang="en-US" sz="1600" dirty="0"/>
              <a:t>How to think about this → We are comparing the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Global data (column / row totals) </a:t>
            </a:r>
            <a:r>
              <a:rPr lang="en-US" sz="1600" dirty="0"/>
              <a:t>to the </a:t>
            </a:r>
            <a:r>
              <a:rPr lang="en-US" sz="1600" dirty="0">
                <a:solidFill>
                  <a:srgbClr val="92D050"/>
                </a:solidFill>
              </a:rPr>
              <a:t>Local data (middle cells), </a:t>
            </a:r>
            <a:r>
              <a:rPr lang="en-US" sz="1600" dirty="0"/>
              <a:t>are the patterns the same??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Sounds complex, but we actually have a nice Hypothesis Test that will do this!</a:t>
            </a:r>
          </a:p>
          <a:p>
            <a:r>
              <a:rPr lang="en-US" sz="1600" dirty="0"/>
              <a:t>Answering the questions above could be useful and is a very common interest in practice!</a:t>
            </a:r>
          </a:p>
          <a:p>
            <a:pPr lvl="1"/>
            <a:r>
              <a:rPr lang="en-US" sz="1600" dirty="0"/>
              <a:t>Let’s say the University was reviewing their attendance policy when all classes went virtual, should they have a department specific rule??</a:t>
            </a:r>
          </a:p>
          <a:p>
            <a:pPr lvl="1"/>
            <a:r>
              <a:rPr lang="en-US" sz="1600" dirty="0"/>
              <a:t>Or is a University-wide rule effective enough?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91D8055-D280-7686-017D-FAE87747F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80472"/>
              </p:ext>
            </p:extLst>
          </p:nvPr>
        </p:nvGraphicFramePr>
        <p:xfrm>
          <a:off x="679449" y="1722338"/>
          <a:ext cx="3638551" cy="1041400"/>
        </p:xfrm>
        <a:graphic>
          <a:graphicData uri="http://schemas.openxmlformats.org/drawingml/2006/table">
            <a:tbl>
              <a:tblPr/>
              <a:tblGrid>
                <a:gridCol w="608033">
                  <a:extLst>
                    <a:ext uri="{9D8B030D-6E8A-4147-A177-3AD203B41FA5}">
                      <a16:colId xmlns:a16="http://schemas.microsoft.com/office/drawing/2014/main" val="1282540822"/>
                    </a:ext>
                  </a:extLst>
                </a:gridCol>
                <a:gridCol w="608033">
                  <a:extLst>
                    <a:ext uri="{9D8B030D-6E8A-4147-A177-3AD203B41FA5}">
                      <a16:colId xmlns:a16="http://schemas.microsoft.com/office/drawing/2014/main" val="2213994961"/>
                    </a:ext>
                  </a:extLst>
                </a:gridCol>
                <a:gridCol w="826545">
                  <a:extLst>
                    <a:ext uri="{9D8B030D-6E8A-4147-A177-3AD203B41FA5}">
                      <a16:colId xmlns:a16="http://schemas.microsoft.com/office/drawing/2014/main" val="686975452"/>
                    </a:ext>
                  </a:extLst>
                </a:gridCol>
                <a:gridCol w="826545">
                  <a:extLst>
                    <a:ext uri="{9D8B030D-6E8A-4147-A177-3AD203B41FA5}">
                      <a16:colId xmlns:a16="http://schemas.microsoft.com/office/drawing/2014/main" val="1387072946"/>
                    </a:ext>
                  </a:extLst>
                </a:gridCol>
                <a:gridCol w="769395">
                  <a:extLst>
                    <a:ext uri="{9D8B030D-6E8A-4147-A177-3AD203B41FA5}">
                      <a16:colId xmlns:a16="http://schemas.microsoft.com/office/drawing/2014/main" val="32963825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134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Perfect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57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92462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876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72425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A50304-1059-0A84-A7E5-D0A550D6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266502"/>
            <a:ext cx="10515600" cy="1325563"/>
          </a:xfrm>
        </p:spPr>
        <p:txBody>
          <a:bodyPr/>
          <a:lstStyle/>
          <a:p>
            <a:r>
              <a:rPr lang="en-US" dirty="0"/>
              <a:t>New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20B843-359E-6B8E-8591-5F7E5230E57A}"/>
              </a:ext>
            </a:extLst>
          </p:cNvPr>
          <p:cNvGrpSpPr/>
          <p:nvPr/>
        </p:nvGrpSpPr>
        <p:grpSpPr>
          <a:xfrm>
            <a:off x="679448" y="1929406"/>
            <a:ext cx="3638552" cy="834332"/>
            <a:chOff x="3232148" y="2012453"/>
            <a:chExt cx="3638552" cy="834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1D0105-930F-B6FE-4720-3176908E1FD5}"/>
                </a:ext>
              </a:extLst>
            </p:cNvPr>
            <p:cNvGrpSpPr/>
            <p:nvPr/>
          </p:nvGrpSpPr>
          <p:grpSpPr>
            <a:xfrm>
              <a:off x="3232148" y="2012453"/>
              <a:ext cx="3638552" cy="834332"/>
              <a:chOff x="3232148" y="2012453"/>
              <a:chExt cx="3638552" cy="83433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41AE4B-29C0-A532-6932-540446DCD3D1}"/>
                  </a:ext>
                </a:extLst>
              </p:cNvPr>
              <p:cNvSpPr/>
              <p:nvPr/>
            </p:nvSpPr>
            <p:spPr>
              <a:xfrm>
                <a:off x="3949700" y="2616200"/>
                <a:ext cx="368300" cy="23058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FB1D189-803D-9816-810F-0849BD109A96}"/>
                  </a:ext>
                </a:extLst>
              </p:cNvPr>
              <p:cNvSpPr/>
              <p:nvPr/>
            </p:nvSpPr>
            <p:spPr>
              <a:xfrm>
                <a:off x="6318251" y="2616200"/>
                <a:ext cx="368300" cy="23058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55C5854-C466-0C0C-CE5B-4CFF528132A1}"/>
                  </a:ext>
                </a:extLst>
              </p:cNvPr>
              <p:cNvSpPr/>
              <p:nvPr/>
            </p:nvSpPr>
            <p:spPr>
              <a:xfrm>
                <a:off x="3232148" y="2012453"/>
                <a:ext cx="3638552" cy="230585"/>
              </a:xfrm>
              <a:prstGeom prst="roundRect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E082907-E3DD-779D-8DE7-70A0E4E2D492}"/>
                  </a:ext>
                </a:extLst>
              </p:cNvPr>
              <p:cNvSpPr/>
              <p:nvPr/>
            </p:nvSpPr>
            <p:spPr>
              <a:xfrm>
                <a:off x="3949700" y="2012453"/>
                <a:ext cx="368300" cy="230585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C235986-49B0-574B-A956-10104AFDAB9D}"/>
                  </a:ext>
                </a:extLst>
              </p:cNvPr>
              <p:cNvSpPr/>
              <p:nvPr/>
            </p:nvSpPr>
            <p:spPr>
              <a:xfrm>
                <a:off x="6318251" y="2012453"/>
                <a:ext cx="368300" cy="230585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3C44BDA-D475-29E0-531E-D77A7E827DA3}"/>
                </a:ext>
              </a:extLst>
            </p:cNvPr>
            <p:cNvSpPr/>
            <p:nvPr/>
          </p:nvSpPr>
          <p:spPr>
            <a:xfrm>
              <a:off x="3232148" y="2616200"/>
              <a:ext cx="3638552" cy="23058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9F5836-6CF1-ADF0-34F2-225CBA4E57B6}"/>
              </a:ext>
            </a:extLst>
          </p:cNvPr>
          <p:cNvSpPr txBox="1"/>
          <p:nvPr/>
        </p:nvSpPr>
        <p:spPr>
          <a:xfrm>
            <a:off x="4883149" y="1794489"/>
            <a:ext cx="6423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Statistics OVERALL (globally) has P() = 150/435 ≈ 0.34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this probability similar to Statistics </a:t>
            </a:r>
            <a:r>
              <a:rPr lang="en-US" sz="1400" dirty="0">
                <a:solidFill>
                  <a:srgbClr val="92D050"/>
                </a:solidFill>
              </a:rPr>
              <a:t>JUST WITHIN (locally) Perfect Attendance???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92D050"/>
                </a:solidFill>
              </a:rPr>
              <a:t>P(Statistics | Perfect) = 100/220 ≈ 0.45?? </a:t>
            </a:r>
            <a:r>
              <a:rPr lang="en-US" sz="1400" dirty="0"/>
              <a:t>Is this close enough??</a:t>
            </a:r>
          </a:p>
        </p:txBody>
      </p:sp>
    </p:spTree>
    <p:extLst>
      <p:ext uri="{BB962C8B-B14F-4D97-AF65-F5344CB8AC3E}">
        <p14:creationId xmlns:p14="http://schemas.microsoft.com/office/powerpoint/2010/main" val="414616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98F0-D813-C268-3054-D433DCD5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dirty="0"/>
              <a:t>Chi-Square Test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AB23-213E-DE00-C7C3-9846F0A6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6325"/>
            <a:ext cx="11557000" cy="1920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u="sng" dirty="0"/>
              <a:t>Chi-Square Test of Independence</a:t>
            </a:r>
          </a:p>
          <a:p>
            <a:r>
              <a:rPr lang="en-US" sz="1800" dirty="0"/>
              <a:t>The formal name of the test we will be doing is a </a:t>
            </a:r>
            <a:r>
              <a:rPr lang="en-US" sz="1800" b="1" dirty="0"/>
              <a:t>Chi-Square Test of Independence 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i="1" baseline="30000" dirty="0"/>
              <a:t>2</a:t>
            </a:r>
            <a:r>
              <a:rPr lang="en-US" sz="1800" i="1" dirty="0"/>
              <a:t> </a:t>
            </a:r>
            <a:r>
              <a:rPr lang="en-US" sz="1800" dirty="0"/>
              <a:t>Test of Independence)</a:t>
            </a:r>
          </a:p>
          <a:p>
            <a:pPr lvl="1"/>
            <a:r>
              <a:rPr lang="en-US" sz="1800" dirty="0"/>
              <a:t>This test is based on the Chi-Square (</a:t>
            </a:r>
            <a:r>
              <a:rPr lang="en-US" sz="1800" i="1" dirty="0"/>
              <a:t>X</a:t>
            </a:r>
            <a:r>
              <a:rPr lang="en-US" sz="1800" i="1" baseline="30000" dirty="0"/>
              <a:t>2</a:t>
            </a:r>
            <a:r>
              <a:rPr lang="en-US" sz="1800" dirty="0"/>
              <a:t>) distribution, hence the name</a:t>
            </a:r>
          </a:p>
          <a:p>
            <a:pPr lvl="1"/>
            <a:r>
              <a:rPr lang="en-US" sz="1800" dirty="0"/>
              <a:t>It is a right-skewed, continuous distribution that has a degrees of freedom parameter</a:t>
            </a:r>
          </a:p>
          <a:p>
            <a:pPr lvl="1"/>
            <a:endParaRPr lang="en-US" sz="1800" dirty="0"/>
          </a:p>
          <a:p>
            <a:r>
              <a:rPr lang="en-US" sz="1800" dirty="0"/>
              <a:t>This test determines if two categorical variables are associated or not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7030A0"/>
                </a:solidFill>
              </a:rPr>
              <a:t>** We aren’t going to be checking any assumptions, we just need two categorical variables!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D537E5-3B90-7BB3-C7EA-24457C1CABD4}"/>
              </a:ext>
            </a:extLst>
          </p:cNvPr>
          <p:cNvGrpSpPr/>
          <p:nvPr/>
        </p:nvGrpSpPr>
        <p:grpSpPr>
          <a:xfrm>
            <a:off x="8833640" y="1636405"/>
            <a:ext cx="4327574" cy="2753035"/>
            <a:chOff x="4129756" y="4051300"/>
            <a:chExt cx="3932487" cy="264163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684B55D-2DEA-FBCD-3C77-5B0EE5536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394" y="4051300"/>
              <a:ext cx="283626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C3E32E-D5E6-C95F-AB3B-2FC4617D5697}"/>
                </a:ext>
              </a:extLst>
            </p:cNvPr>
            <p:cNvSpPr txBox="1"/>
            <p:nvPr/>
          </p:nvSpPr>
          <p:spPr>
            <a:xfrm>
              <a:off x="4129756" y="6492875"/>
              <a:ext cx="39324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https://</a:t>
              </a:r>
              <a:r>
                <a:rPr lang="en-US" sz="700" dirty="0" err="1"/>
                <a:t>www.jmp.com</a:t>
              </a:r>
              <a:r>
                <a:rPr lang="en-US" sz="700" dirty="0"/>
                <a:t>/</a:t>
              </a:r>
              <a:r>
                <a:rPr lang="en-US" sz="700" dirty="0" err="1"/>
                <a:t>en_ca</a:t>
              </a:r>
              <a:r>
                <a:rPr lang="en-US" sz="700" dirty="0"/>
                <a:t>/statistics-knowledge-portal/chi-square-test/chi-square-</a:t>
              </a:r>
              <a:r>
                <a:rPr lang="en-US" sz="700" dirty="0" err="1"/>
                <a:t>distribution.html</a:t>
              </a:r>
              <a:endParaRPr lang="en-US" sz="7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791E06B-BE21-E235-885D-21D4CDF51280}"/>
              </a:ext>
            </a:extLst>
          </p:cNvPr>
          <p:cNvSpPr txBox="1"/>
          <p:nvPr/>
        </p:nvSpPr>
        <p:spPr>
          <a:xfrm>
            <a:off x="381000" y="3318570"/>
            <a:ext cx="11811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start by assuming two variables are unrelated. Here are some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Movie genre (variable 1) and Snacks (variable 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Our idea is that the type of movie someone goes to see and whether or not they purchased snacks is unrelated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If true, easier to estimate how many snacks will be sold on any given night because what showings are available wouldn’t have an impact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400" dirty="0"/>
              <a:t>Dog breed (variable 1) and Brand of food (variable 2)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We think the breed of dog a family has and the dog food brand they buy are unrelated.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400" dirty="0"/>
              <a:t>If true, a store wouldn’t have to market small dog or big dog food</a:t>
            </a:r>
          </a:p>
          <a:p>
            <a:pPr lvl="2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Then we look at the contingency table of the collected data and evaluate our assumption by </a:t>
            </a:r>
            <a:r>
              <a:rPr lang="en-US" sz="1400" u="sng" dirty="0"/>
              <a:t>comparing what actually happened</a:t>
            </a:r>
            <a:r>
              <a:rPr lang="en-US" sz="1400" dirty="0"/>
              <a:t> to </a:t>
            </a:r>
            <a:r>
              <a:rPr lang="en-US" sz="1400" u="sng" dirty="0"/>
              <a:t>what should have happened</a:t>
            </a:r>
            <a:r>
              <a:rPr lang="en-US" sz="1400" dirty="0"/>
              <a:t> </a:t>
            </a:r>
            <a:r>
              <a:rPr lang="en-US" sz="1400" i="1" dirty="0"/>
              <a:t>if they were indeed unrelated</a:t>
            </a:r>
            <a:r>
              <a:rPr lang="en-US" sz="1400" dirty="0"/>
              <a:t>!!</a:t>
            </a:r>
          </a:p>
          <a:p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Said another way, the independence test checks to see if the actual data is “close enough” to the expected counts that would occur if the two variables are independent → Let’s demonstrate!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21F09-D9B7-9145-86DF-0285C9F6A2E6}"/>
              </a:ext>
            </a:extLst>
          </p:cNvPr>
          <p:cNvSpPr txBox="1"/>
          <p:nvPr/>
        </p:nvSpPr>
        <p:spPr>
          <a:xfrm>
            <a:off x="7390398" y="6572190"/>
            <a:ext cx="4908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www.jmp.com</a:t>
            </a:r>
            <a:r>
              <a:rPr lang="en-US" sz="800" dirty="0"/>
              <a:t>/</a:t>
            </a:r>
            <a:r>
              <a:rPr lang="en-US" sz="800" dirty="0" err="1"/>
              <a:t>en_au</a:t>
            </a:r>
            <a:r>
              <a:rPr lang="en-US" sz="800" dirty="0"/>
              <a:t>/statistics-knowledge-portal/chi-square-test/chi-square-test-of-</a:t>
            </a:r>
            <a:r>
              <a:rPr lang="en-US" sz="800" dirty="0" err="1"/>
              <a:t>independence.html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1E10DD-A5F9-9267-FE56-3B794D842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890" y="32824"/>
            <a:ext cx="1333500" cy="12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6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F392-80A7-B978-AB48-0471D7EA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53192"/>
            <a:ext cx="10515600" cy="1325563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CC07-7FA4-9820-479F-9380B66A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53331"/>
            <a:ext cx="117602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/>
              <a:t>Logic</a:t>
            </a:r>
          </a:p>
          <a:p>
            <a:r>
              <a:rPr lang="en-US" sz="1400" dirty="0"/>
              <a:t>This is pretty much the SAME thing that we have been doing with Hypothesis Tests for Proportions and Means</a:t>
            </a:r>
          </a:p>
          <a:p>
            <a:r>
              <a:rPr lang="en-US" sz="1400" dirty="0"/>
              <a:t>Except now we are studying the relationship between </a:t>
            </a:r>
            <a:r>
              <a:rPr lang="en-US" sz="1400" u="sng" dirty="0"/>
              <a:t>two variables</a:t>
            </a:r>
            <a:r>
              <a:rPr lang="en-US" sz="1400" dirty="0"/>
              <a:t> (not parameters), specifically testing for </a:t>
            </a:r>
            <a:r>
              <a:rPr lang="en-US" sz="1400" b="1" dirty="0"/>
              <a:t>independence</a:t>
            </a:r>
            <a:r>
              <a:rPr lang="en-US" sz="1400" dirty="0"/>
              <a:t> between the </a:t>
            </a:r>
            <a:r>
              <a:rPr lang="en-US" sz="1400" u="sng" dirty="0"/>
              <a:t>row and column variables of a contingency table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800" u="sng" dirty="0"/>
              <a:t>Hypotheses</a:t>
            </a:r>
          </a:p>
          <a:p>
            <a:r>
              <a:rPr lang="en-US" sz="1400" dirty="0"/>
              <a:t>Null Hypothesis → We start by assuming the </a:t>
            </a:r>
            <a:r>
              <a:rPr lang="en-US" sz="1400" u="sng" dirty="0"/>
              <a:t>row and column variables </a:t>
            </a:r>
            <a:r>
              <a:rPr lang="en-US" sz="1400" dirty="0"/>
              <a:t>are </a:t>
            </a:r>
            <a:r>
              <a:rPr lang="en-US" sz="1400" b="1" dirty="0"/>
              <a:t>independent</a:t>
            </a:r>
            <a:r>
              <a:rPr lang="en-US" sz="1400" dirty="0"/>
              <a:t> (i.e. </a:t>
            </a:r>
            <a:r>
              <a:rPr lang="en-US" sz="1400" b="1" dirty="0"/>
              <a:t>NOT related</a:t>
            </a:r>
            <a:r>
              <a:rPr lang="en-US" sz="1400" dirty="0"/>
              <a:t>)</a:t>
            </a:r>
          </a:p>
          <a:p>
            <a:r>
              <a:rPr lang="en-US" sz="1400" dirty="0"/>
              <a:t>Alternative Hypothesis → Then we are trying to show the opposite, that the </a:t>
            </a:r>
            <a:r>
              <a:rPr lang="en-US" sz="1400" u="sng" dirty="0"/>
              <a:t>row are column variables</a:t>
            </a:r>
            <a:r>
              <a:rPr lang="en-US" sz="1400" dirty="0"/>
              <a:t> are </a:t>
            </a:r>
            <a:r>
              <a:rPr lang="en-US" sz="1400" b="1" dirty="0"/>
              <a:t>NOT independent</a:t>
            </a:r>
            <a:r>
              <a:rPr lang="en-US" sz="1400" dirty="0"/>
              <a:t>, or </a:t>
            </a:r>
            <a:r>
              <a:rPr lang="en-US" sz="1400" b="1" dirty="0"/>
              <a:t>dependent</a:t>
            </a:r>
            <a:r>
              <a:rPr lang="en-US" sz="1400" dirty="0"/>
              <a:t> (i.e. </a:t>
            </a:r>
            <a:r>
              <a:rPr lang="en-US" sz="1400" b="1" dirty="0"/>
              <a:t>related</a:t>
            </a:r>
            <a:r>
              <a:rPr lang="en-US" sz="1400" dirty="0"/>
              <a:t>)</a:t>
            </a:r>
          </a:p>
          <a:p>
            <a:r>
              <a:rPr lang="en-US" sz="1400" dirty="0"/>
              <a:t>So in general:</a:t>
            </a:r>
          </a:p>
          <a:p>
            <a:pPr marL="914400" lvl="2" indent="0">
              <a:buNone/>
            </a:pPr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The row and column variables are independent</a:t>
            </a:r>
          </a:p>
          <a:p>
            <a:pPr marL="914400" lvl="2" indent="0">
              <a:buNone/>
            </a:pPr>
            <a:r>
              <a:rPr lang="en-US" sz="1400" dirty="0"/>
              <a:t>H</a:t>
            </a:r>
            <a:r>
              <a:rPr lang="en-US" sz="1400" baseline="-25000" dirty="0"/>
              <a:t>A</a:t>
            </a:r>
            <a:r>
              <a:rPr lang="en-US" sz="1400" dirty="0"/>
              <a:t>: The row and column variables are dependent</a:t>
            </a:r>
          </a:p>
          <a:p>
            <a:pPr marL="914400" lvl="2" indent="0">
              <a:buNone/>
            </a:pPr>
            <a:endParaRPr lang="en-US" sz="1400" dirty="0"/>
          </a:p>
          <a:p>
            <a:r>
              <a:rPr lang="en-US" sz="1400" dirty="0"/>
              <a:t>But we NEED to add CONTEXT for our problem!</a:t>
            </a:r>
          </a:p>
          <a:p>
            <a:r>
              <a:rPr lang="en-US" sz="1400" dirty="0"/>
              <a:t>Examples:</a:t>
            </a:r>
          </a:p>
          <a:p>
            <a:pPr marL="457200" lvl="1" indent="0">
              <a:buNone/>
            </a:pPr>
            <a:r>
              <a:rPr lang="en-US" sz="1400" dirty="0"/>
              <a:t>1) H</a:t>
            </a:r>
            <a:r>
              <a:rPr lang="en-US" sz="1400" baseline="-25000" dirty="0"/>
              <a:t>0</a:t>
            </a:r>
            <a:r>
              <a:rPr lang="en-US" sz="1400" dirty="0"/>
              <a:t>: Movie genre and Snacks are independent</a:t>
            </a:r>
          </a:p>
          <a:p>
            <a:pPr marL="457200" lvl="1" indent="0">
              <a:buNone/>
            </a:pPr>
            <a:r>
              <a:rPr lang="en-US" sz="1400" dirty="0"/>
              <a:t>     H</a:t>
            </a:r>
            <a:r>
              <a:rPr lang="en-US" sz="1400" baseline="-25000" dirty="0"/>
              <a:t>A</a:t>
            </a:r>
            <a:r>
              <a:rPr lang="en-US" sz="1400" dirty="0"/>
              <a:t>: Movie genre and Snacks or not are NOT independent (or dependent)</a:t>
            </a:r>
          </a:p>
          <a:p>
            <a:pPr marL="457200" lvl="1" indent="0">
              <a:buNone/>
            </a:pPr>
            <a:r>
              <a:rPr lang="en-US" sz="1400" dirty="0"/>
              <a:t>2) H</a:t>
            </a:r>
            <a:r>
              <a:rPr lang="en-US" sz="1400" baseline="-25000" dirty="0"/>
              <a:t>0</a:t>
            </a:r>
            <a:r>
              <a:rPr lang="en-US" sz="1400" dirty="0"/>
              <a:t>: Dog breed and Type of food are NOT related</a:t>
            </a:r>
          </a:p>
          <a:p>
            <a:pPr marL="457200" lvl="1" indent="0">
              <a:buNone/>
            </a:pPr>
            <a:r>
              <a:rPr lang="en-US" sz="1400" dirty="0"/>
              <a:t>     H</a:t>
            </a:r>
            <a:r>
              <a:rPr lang="en-US" sz="1400" baseline="-25000" dirty="0"/>
              <a:t>A</a:t>
            </a:r>
            <a:r>
              <a:rPr lang="en-US" sz="1400" dirty="0"/>
              <a:t>: Dog breed and Type of food ARE related</a:t>
            </a:r>
          </a:p>
          <a:p>
            <a:pPr marL="971550" lvl="1" indent="-514350">
              <a:buFont typeface="+mj-lt"/>
              <a:buAutoNum type="arabicParenR"/>
            </a:pPr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580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AC5D-A7AF-B88D-3745-01966A2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-30995"/>
            <a:ext cx="10515600" cy="1325563"/>
          </a:xfrm>
        </p:spPr>
        <p:txBody>
          <a:bodyPr/>
          <a:lstStyle/>
          <a:p>
            <a:r>
              <a:rPr lang="en-US" dirty="0"/>
              <a:t>Test Statistic and P-value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4ABF0-9F32-FAEC-2E37-435D84A0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98" y="1158627"/>
            <a:ext cx="11281402" cy="56993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Test Statistic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Test Statistic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baseline="-25000" dirty="0"/>
              <a:t>stat</a:t>
            </a:r>
            <a:r>
              <a:rPr lang="en-US" sz="2000" dirty="0"/>
              <a:t> has the following formula:</a:t>
            </a:r>
          </a:p>
          <a:p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endParaRPr lang="en-US" sz="2000" baseline="-25000" dirty="0"/>
          </a:p>
          <a:p>
            <a:r>
              <a:rPr lang="en-US" sz="2000" dirty="0"/>
              <a:t>The </a:t>
            </a:r>
            <a:r>
              <a:rPr lang="en-US" sz="2000" u="sng" dirty="0"/>
              <a:t>Observed count</a:t>
            </a:r>
            <a:r>
              <a:rPr lang="en-US" sz="2000" dirty="0"/>
              <a:t> is our sample data in the contingency table</a:t>
            </a:r>
          </a:p>
          <a:p>
            <a:r>
              <a:rPr lang="en-US" sz="2000" dirty="0"/>
              <a:t>The </a:t>
            </a:r>
            <a:r>
              <a:rPr lang="en-US" sz="2000" u="sng" dirty="0"/>
              <a:t>Expected count</a:t>
            </a:r>
            <a:r>
              <a:rPr lang="en-US" sz="2000" dirty="0"/>
              <a:t> is what </a:t>
            </a:r>
            <a:r>
              <a:rPr lang="en-US" sz="2000" u="sng" dirty="0"/>
              <a:t>should have happened</a:t>
            </a:r>
            <a:r>
              <a:rPr lang="en-US" sz="2000" dirty="0"/>
              <a:t> </a:t>
            </a:r>
            <a:r>
              <a:rPr lang="en-US" sz="2000" i="1" dirty="0"/>
              <a:t>if our two variables were indeed unrelated</a:t>
            </a:r>
            <a:r>
              <a:rPr lang="en-US" sz="2000" dirty="0"/>
              <a:t>!! In other words, the counts under the Null Hypothesis!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P-Value</a:t>
            </a:r>
          </a:p>
          <a:p>
            <a:r>
              <a:rPr lang="en-US" sz="2000" dirty="0"/>
              <a:t>Chi-Square Test for Independence is always RIGHT-tailed</a:t>
            </a:r>
          </a:p>
          <a:p>
            <a:r>
              <a:rPr lang="en-US" sz="2000" dirty="0"/>
              <a:t>So the p-value is the probability of getting our Test Statistic or greater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Decisions</a:t>
            </a:r>
          </a:p>
          <a:p>
            <a:r>
              <a:rPr lang="en-US" sz="2000" dirty="0"/>
              <a:t>We will make our decisions to Reject or Fail to Reject using the p-value method so that we don’t have to find the Critical Value for the 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 distribution</a:t>
            </a:r>
          </a:p>
          <a:p>
            <a:endParaRPr lang="en-US" sz="2000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A2D173-65F6-6D1D-AB4F-F558E392F89B}"/>
              </a:ext>
            </a:extLst>
          </p:cNvPr>
          <p:cNvGrpSpPr/>
          <p:nvPr/>
        </p:nvGrpSpPr>
        <p:grpSpPr>
          <a:xfrm>
            <a:off x="2400300" y="1921201"/>
            <a:ext cx="3695700" cy="1513417"/>
            <a:chOff x="7759700" y="320146"/>
            <a:chExt cx="3695700" cy="1513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9E7D2D-6993-429F-B599-497C930CD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9700" y="320146"/>
              <a:ext cx="2095500" cy="1513417"/>
            </a:xfrm>
            <a:prstGeom prst="rect">
              <a:avLst/>
            </a:prstGeom>
          </p:spPr>
        </p:pic>
        <p:pic>
          <p:nvPicPr>
            <p:cNvPr id="14" name="Content Placeholder 12">
              <a:extLst>
                <a:ext uri="{FF2B5EF4-FFF2-40B4-BE49-F238E27FC236}">
                  <a16:creationId xmlns:a16="http://schemas.microsoft.com/office/drawing/2014/main" id="{A55F14BE-EF1D-08C3-318D-49C79E79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5200" y="320146"/>
              <a:ext cx="1600200" cy="11557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8B85A-DE91-CCF3-EE9E-B55E46C17B38}"/>
              </a:ext>
            </a:extLst>
          </p:cNvPr>
          <p:cNvGrpSpPr/>
          <p:nvPr/>
        </p:nvGrpSpPr>
        <p:grpSpPr>
          <a:xfrm>
            <a:off x="7696202" y="836300"/>
            <a:ext cx="3314553" cy="2795899"/>
            <a:chOff x="7696202" y="836300"/>
            <a:chExt cx="3314553" cy="27958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FE0FBB-63D2-6E2A-2138-194719F90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6202" y="1197018"/>
              <a:ext cx="3314553" cy="243518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55680C-FAF1-33B6-8C87-0C8BEE3FD1EC}"/>
                </a:ext>
              </a:extLst>
            </p:cNvPr>
            <p:cNvSpPr txBox="1"/>
            <p:nvPr/>
          </p:nvSpPr>
          <p:spPr>
            <a:xfrm>
              <a:off x="8128269" y="836300"/>
              <a:ext cx="20826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www.geogebra.org</a:t>
              </a:r>
              <a:r>
                <a:rPr lang="en-US" sz="900" dirty="0"/>
                <a:t>/m/smhy8cxz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83A4AA7-1CD9-53E8-2273-F408BA13D126}"/>
              </a:ext>
            </a:extLst>
          </p:cNvPr>
          <p:cNvSpPr txBox="1"/>
          <p:nvPr/>
        </p:nvSpPr>
        <p:spPr>
          <a:xfrm>
            <a:off x="7411724" y="4699000"/>
            <a:ext cx="4149078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Calculator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are going to use the calculator to calculate everything! Phew!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 we need to understand what is happening behind the scenes first!</a:t>
            </a:r>
          </a:p>
        </p:txBody>
      </p:sp>
    </p:spTree>
    <p:extLst>
      <p:ext uri="{BB962C8B-B14F-4D97-AF65-F5344CB8AC3E}">
        <p14:creationId xmlns:p14="http://schemas.microsoft.com/office/powerpoint/2010/main" val="329332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B2C2-CE65-214A-6502-0F0E2B31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251619"/>
            <a:ext cx="10515600" cy="1325563"/>
          </a:xfrm>
        </p:spPr>
        <p:txBody>
          <a:bodyPr/>
          <a:lstStyle/>
          <a:p>
            <a:r>
              <a:rPr lang="en-US" dirty="0"/>
              <a:t>Expected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ACA6-5360-601B-CE01-8487A5F0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796924"/>
            <a:ext cx="11239500" cy="614997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Lets go through how </a:t>
            </a:r>
            <a:r>
              <a:rPr lang="en-US" sz="1600" b="1" dirty="0"/>
              <a:t>expected counts </a:t>
            </a:r>
            <a:r>
              <a:rPr lang="en-US" sz="1600" dirty="0"/>
              <a:t>are calculated very slowly with the following example</a:t>
            </a:r>
          </a:p>
          <a:p>
            <a:r>
              <a:rPr lang="en-US" sz="1600" dirty="0"/>
              <a:t>Here are our hypotheses: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: Attendance and Major are unrelated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1600" dirty="0"/>
              <a:t>H</a:t>
            </a:r>
            <a:r>
              <a:rPr lang="en-US" sz="1600" baseline="-25000" dirty="0"/>
              <a:t>A</a:t>
            </a:r>
            <a:r>
              <a:rPr lang="en-US" sz="1600" dirty="0"/>
              <a:t>: Attendance and Major are related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Process</a:t>
            </a:r>
          </a:p>
          <a:p>
            <a:r>
              <a:rPr lang="en-US" sz="1600" dirty="0"/>
              <a:t>We are going to use probabilities to calculate the expected counts, so lets first think about the marginal probabilities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Now we need to fill in the probabilities in the middle (joint probabilities, example: P(Perfect AND Statistics)). Well under the Null hypothesis, Attendance and Major are unrelated</a:t>
            </a:r>
          </a:p>
          <a:p>
            <a:pPr lvl="1"/>
            <a:r>
              <a:rPr lang="en-US" sz="1600" dirty="0"/>
              <a:t>In probability, that means they are independent!!</a:t>
            </a:r>
          </a:p>
          <a:p>
            <a:pPr lvl="1"/>
            <a:r>
              <a:rPr lang="en-US" sz="1600" dirty="0"/>
              <a:t>How can we calculate the probability of independent events???? </a:t>
            </a:r>
            <a:r>
              <a:rPr lang="en-US" sz="1600" dirty="0">
                <a:solidFill>
                  <a:srgbClr val="7030A0"/>
                </a:solidFill>
              </a:rPr>
              <a:t>Just multiply the </a:t>
            </a:r>
            <a:r>
              <a:rPr lang="en-US" sz="1600" dirty="0">
                <a:solidFill>
                  <a:srgbClr val="0070C0"/>
                </a:solidFill>
              </a:rPr>
              <a:t>marginal probabilities </a:t>
            </a:r>
            <a:r>
              <a:rPr lang="en-US" sz="1600" dirty="0">
                <a:solidFill>
                  <a:srgbClr val="7030A0"/>
                </a:solidFill>
              </a:rPr>
              <a:t>of each!</a:t>
            </a:r>
          </a:p>
          <a:p>
            <a:pPr lvl="2"/>
            <a:r>
              <a:rPr lang="en-US" sz="1600" dirty="0">
                <a:solidFill>
                  <a:srgbClr val="00B050"/>
                </a:solidFill>
              </a:rPr>
              <a:t>P(Perfect and Statistics) </a:t>
            </a:r>
            <a:r>
              <a:rPr lang="en-US" sz="1600" dirty="0">
                <a:solidFill>
                  <a:srgbClr val="7030A0"/>
                </a:solidFill>
              </a:rPr>
              <a:t>= </a:t>
            </a:r>
            <a:r>
              <a:rPr lang="en-US" sz="1600" dirty="0">
                <a:solidFill>
                  <a:srgbClr val="0070C0"/>
                </a:solidFill>
              </a:rPr>
              <a:t>P(Perfect) x P(Stats)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CBB2E-5948-8856-6890-B768B085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289050"/>
            <a:ext cx="55626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0C0BA-5028-D34F-51F9-AC872AC7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3200400"/>
            <a:ext cx="6692900" cy="2057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B762D-6ACB-DCE0-FBBA-AEE39F9BC4E9}"/>
              </a:ext>
            </a:extLst>
          </p:cNvPr>
          <p:cNvGrpSpPr/>
          <p:nvPr/>
        </p:nvGrpSpPr>
        <p:grpSpPr>
          <a:xfrm>
            <a:off x="2858477" y="3395251"/>
            <a:ext cx="6075972" cy="1862549"/>
            <a:chOff x="2972777" y="3687549"/>
            <a:chExt cx="6075972" cy="186254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82EBA70-C8D4-529B-BEF0-37FACA2F9983}"/>
                </a:ext>
              </a:extLst>
            </p:cNvPr>
            <p:cNvSpPr/>
            <p:nvPr/>
          </p:nvSpPr>
          <p:spPr>
            <a:xfrm>
              <a:off x="7007469" y="3687549"/>
              <a:ext cx="2041280" cy="4191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416D443-E817-E077-8D60-95DC2B720EA7}"/>
                </a:ext>
              </a:extLst>
            </p:cNvPr>
            <p:cNvSpPr/>
            <p:nvPr/>
          </p:nvSpPr>
          <p:spPr>
            <a:xfrm>
              <a:off x="2972777" y="4928591"/>
              <a:ext cx="1270000" cy="6215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415E88F-F7A0-DBDC-E359-70D7A9F33F22}"/>
                </a:ext>
              </a:extLst>
            </p:cNvPr>
            <p:cNvSpPr/>
            <p:nvPr/>
          </p:nvSpPr>
          <p:spPr>
            <a:xfrm>
              <a:off x="3262923" y="3687549"/>
              <a:ext cx="571500" cy="419100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01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B2C2-CE65-214A-6502-0F0E2B31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-251619"/>
            <a:ext cx="10515600" cy="1325563"/>
          </a:xfrm>
        </p:spPr>
        <p:txBody>
          <a:bodyPr/>
          <a:lstStyle/>
          <a:p>
            <a:r>
              <a:rPr lang="en-US" dirty="0"/>
              <a:t>Expected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ACA6-5360-601B-CE01-8487A5F0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796924"/>
            <a:ext cx="11239500" cy="6149976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So lets do that for each of the middle cells!</a:t>
            </a:r>
          </a:p>
          <a:p>
            <a:pPr lvl="1"/>
            <a:r>
              <a:rPr lang="en-US" sz="1600" dirty="0"/>
              <a:t>P(Perfect AND Statistics) = P(Perfect) x P(Statistics), … , P(Poor AND Chemistry) = P(Poor) x P(Chemistry)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Now to get the counts, what can we do???</a:t>
            </a:r>
          </a:p>
          <a:p>
            <a:r>
              <a:rPr lang="en-US" sz="1600" dirty="0">
                <a:solidFill>
                  <a:srgbClr val="7030A0"/>
                </a:solidFill>
              </a:rPr>
              <a:t>We have the PERCENT of students with Perfect Attendance and Statistics Major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			P(Perfect and Stats) = 0.17</a:t>
            </a:r>
          </a:p>
          <a:p>
            <a:r>
              <a:rPr lang="en-US" sz="1600" dirty="0">
                <a:solidFill>
                  <a:srgbClr val="7030A0"/>
                </a:solidFill>
              </a:rPr>
              <a:t>Now I want the actual NUMBER of students in this group! Logically, it would make sense to just </a:t>
            </a:r>
            <a:r>
              <a:rPr lang="en-US" sz="1600" u="sng" dirty="0">
                <a:solidFill>
                  <a:srgbClr val="7030A0"/>
                </a:solidFill>
              </a:rPr>
              <a:t>multiply</a:t>
            </a:r>
            <a:r>
              <a:rPr lang="en-US" sz="1600" dirty="0">
                <a:solidFill>
                  <a:srgbClr val="7030A0"/>
                </a:solidFill>
              </a:rPr>
              <a:t> this </a:t>
            </a:r>
            <a:r>
              <a:rPr lang="en-US" sz="1600" dirty="0">
                <a:solidFill>
                  <a:srgbClr val="0070C0"/>
                </a:solidFill>
              </a:rPr>
              <a:t>PROBABILITY</a:t>
            </a:r>
            <a:r>
              <a:rPr lang="en-US" sz="1600" dirty="0">
                <a:solidFill>
                  <a:srgbClr val="7030A0"/>
                </a:solidFill>
              </a:rPr>
              <a:t> by the </a:t>
            </a:r>
            <a:r>
              <a:rPr lang="en-US" sz="1600" dirty="0">
                <a:solidFill>
                  <a:srgbClr val="92D050"/>
                </a:solidFill>
              </a:rPr>
              <a:t>TOTAL number of students in the sample</a:t>
            </a:r>
            <a:r>
              <a:rPr lang="en-US" sz="1600" dirty="0">
                <a:solidFill>
                  <a:srgbClr val="7030A0"/>
                </a:solidFill>
              </a:rPr>
              <a:t>. Correct!!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		Expected Count of Perfect and Stats = </a:t>
            </a:r>
            <a:r>
              <a:rPr lang="en-US" sz="1600" dirty="0">
                <a:solidFill>
                  <a:srgbClr val="0070C0"/>
                </a:solidFill>
              </a:rPr>
              <a:t>0.17</a:t>
            </a:r>
            <a:r>
              <a:rPr lang="en-US" sz="1600" dirty="0">
                <a:solidFill>
                  <a:srgbClr val="7030A0"/>
                </a:solidFill>
              </a:rPr>
              <a:t> x </a:t>
            </a:r>
            <a:r>
              <a:rPr lang="en-US" sz="1600" dirty="0">
                <a:solidFill>
                  <a:srgbClr val="92D050"/>
                </a:solidFill>
              </a:rPr>
              <a:t>435</a:t>
            </a:r>
            <a:r>
              <a:rPr lang="en-US" sz="1600" dirty="0">
                <a:solidFill>
                  <a:srgbClr val="7030A0"/>
                </a:solidFill>
              </a:rPr>
              <a:t> = 73.95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F210F-CB6A-A745-5B73-D497F0B9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63700"/>
            <a:ext cx="6692900" cy="20574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C487983-7BAC-6D1C-FB9E-5E2A6595D714}"/>
              </a:ext>
            </a:extLst>
          </p:cNvPr>
          <p:cNvGrpSpPr/>
          <p:nvPr/>
        </p:nvGrpSpPr>
        <p:grpSpPr>
          <a:xfrm>
            <a:off x="3324960" y="1789385"/>
            <a:ext cx="3960" cy="7920"/>
            <a:chOff x="3324960" y="1789385"/>
            <a:chExt cx="3960" cy="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732018-354A-F57C-7FA7-5AC52127066C}"/>
                    </a:ext>
                  </a:extLst>
                </p14:cNvPr>
                <p14:cNvContentPartPr/>
                <p14:nvPr/>
              </p14:nvContentPartPr>
              <p14:xfrm>
                <a:off x="3326040" y="1796945"/>
                <a:ext cx="288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32018-354A-F57C-7FA7-5AC5212706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17400" y="1787945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6B648F-2835-9FDA-5BCB-978A359689F0}"/>
                    </a:ext>
                  </a:extLst>
                </p14:cNvPr>
                <p14:cNvContentPartPr/>
                <p14:nvPr/>
              </p14:nvContentPartPr>
              <p14:xfrm>
                <a:off x="3324960" y="178938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6B648F-2835-9FDA-5BCB-978A359689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5960" y="17803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030852-CD04-503B-7C30-3ED456D4F788}"/>
              </a:ext>
            </a:extLst>
          </p:cNvPr>
          <p:cNvGrpSpPr/>
          <p:nvPr/>
        </p:nvGrpSpPr>
        <p:grpSpPr>
          <a:xfrm>
            <a:off x="2791781" y="1888483"/>
            <a:ext cx="4487793" cy="1608779"/>
            <a:chOff x="3214544" y="3748104"/>
            <a:chExt cx="4487793" cy="160877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93D06A4-184D-D609-0517-C80641FFC4ED}"/>
                </a:ext>
              </a:extLst>
            </p:cNvPr>
            <p:cNvSpPr/>
            <p:nvPr/>
          </p:nvSpPr>
          <p:spPr>
            <a:xfrm>
              <a:off x="6864987" y="4937783"/>
              <a:ext cx="837350" cy="419100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865A795-38CD-93C0-2D2F-6600E350851E}"/>
                </a:ext>
              </a:extLst>
            </p:cNvPr>
            <p:cNvSpPr/>
            <p:nvPr/>
          </p:nvSpPr>
          <p:spPr>
            <a:xfrm>
              <a:off x="3214544" y="3748104"/>
              <a:ext cx="753535" cy="41910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25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9814</TotalTime>
  <Words>2855</Words>
  <Application>Microsoft Macintosh PowerPoint</Application>
  <PresentationFormat>Widescreen</PresentationFormat>
  <Paragraphs>441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Unit 10 - Outline </vt:lpstr>
      <vt:lpstr>Review</vt:lpstr>
      <vt:lpstr>New</vt:lpstr>
      <vt:lpstr>Chi-Square Test of Independence</vt:lpstr>
      <vt:lpstr>Hypotheses</vt:lpstr>
      <vt:lpstr>Test Statistic and P-value</vt:lpstr>
      <vt:lpstr>Expected Counts</vt:lpstr>
      <vt:lpstr>Expected Counts</vt:lpstr>
      <vt:lpstr>Expected Counts</vt:lpstr>
      <vt:lpstr>Expected Counts</vt:lpstr>
      <vt:lpstr>Comparison of Observed and Expected Counts</vt:lpstr>
      <vt:lpstr>Comparison of Observed and Expected Counts</vt:lpstr>
      <vt:lpstr>Using Calc – X2 Test of Independence</vt:lpstr>
      <vt:lpstr>Using Calc – X2 Test of Independence</vt:lpstr>
      <vt:lpstr>Comparing our Expected Counts to the Calculator’s</vt:lpstr>
      <vt:lpstr>LCQ - Interpretations</vt:lpstr>
      <vt:lpstr>LCQ - Interpretations</vt:lpstr>
      <vt:lpstr>LCQ – Whole Test</vt:lpstr>
      <vt:lpstr>LCQ – Whole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 Rae</cp:lastModifiedBy>
  <cp:revision>159</cp:revision>
  <dcterms:created xsi:type="dcterms:W3CDTF">2022-01-21T06:38:27Z</dcterms:created>
  <dcterms:modified xsi:type="dcterms:W3CDTF">2023-10-30T00:01:19Z</dcterms:modified>
</cp:coreProperties>
</file>