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327" r:id="rId4"/>
    <p:sldId id="321" r:id="rId5"/>
    <p:sldId id="260" r:id="rId6"/>
    <p:sldId id="296" r:id="rId7"/>
    <p:sldId id="328" r:id="rId8"/>
    <p:sldId id="315" r:id="rId9"/>
    <p:sldId id="316" r:id="rId10"/>
    <p:sldId id="302" r:id="rId11"/>
    <p:sldId id="325" r:id="rId12"/>
    <p:sldId id="329" r:id="rId13"/>
    <p:sldId id="303" r:id="rId14"/>
    <p:sldId id="319" r:id="rId15"/>
    <p:sldId id="326" r:id="rId16"/>
    <p:sldId id="330" r:id="rId17"/>
    <p:sldId id="331" r:id="rId18"/>
    <p:sldId id="332" r:id="rId19"/>
    <p:sldId id="313" r:id="rId20"/>
    <p:sldId id="283" r:id="rId21"/>
    <p:sldId id="324" r:id="rId22"/>
    <p:sldId id="32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75"/>
    <p:restoredTop sz="95018"/>
  </p:normalViewPr>
  <p:slideViewPr>
    <p:cSldViewPr snapToGrid="0" snapToObjects="1">
      <p:cViewPr varScale="1">
        <p:scale>
          <a:sx n="125" d="100"/>
          <a:sy n="125" d="100"/>
        </p:scale>
        <p:origin x="4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D13B82-5A3E-F349-A6EA-85EF60E0B341}" type="datetimeFigureOut">
              <a:rPr lang="en-US" smtClean="0"/>
              <a:t>10/29/23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4881CF-809C-464D-A4A1-1107EC959004}" type="slidenum">
              <a:rPr lang="en-US" smtClean="0"/>
              <a:t>‹#›</a:t>
            </a:fld>
            <a:endParaRPr lang="en-US"/>
          </a:p>
        </p:txBody>
      </p:sp>
    </p:spTree>
    <p:extLst>
      <p:ext uri="{BB962C8B-B14F-4D97-AF65-F5344CB8AC3E}">
        <p14:creationId xmlns:p14="http://schemas.microsoft.com/office/powerpoint/2010/main" val="1240543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37FFF-40DE-C74F-8ED1-512C775F06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702097-3BC4-4C4F-B330-00BC3BFC23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A84338-846A-3146-85D5-79CD25E123F9}"/>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B463E70F-66DC-404E-A3CA-AD465F9FA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2E3438-EC31-6745-8484-6F1DB66D42A0}"/>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1100282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9CF49-3E52-6D4B-B434-FCAF764B4D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F36675-6B41-044C-AE70-4D612384BA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F9C547-A720-EA4F-B19C-CEC5D3C0B488}"/>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6F5B3AA3-9D36-8C40-8BD7-093B82A71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80E041-0519-DD48-81D8-37108F821CEF}"/>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755381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13F421-B8AA-6945-B269-AF7908AE4E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67E2B6-8AA1-5E4D-BCFE-36A4BBDC69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D23FA-97E9-5649-A5FB-7968F6C00099}"/>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70A21306-49F3-674D-A257-6935DF09A8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48C8E9-EC44-C342-971B-59A608A67662}"/>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194750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8828E-07BE-F34C-A1D1-41380B689B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CFC4EF-47FB-474F-AD03-4236D2859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739D62-578C-5C41-98D0-35995E9F1229}"/>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D64F9D38-7B27-584A-A5C1-DD4B79554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11C3D-019B-EC4E-BEF5-85021839D12F}"/>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68007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58D93-85A6-544D-86F2-60C9AAB41B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889479-4C8B-5141-9026-B98F85242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C210CF-831A-E94F-AF2B-84082AC63030}"/>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60A22A28-DC06-E243-B94A-A903064137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5A0719-8656-7B40-B2E3-198D8BC1454C}"/>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1931740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9004-B727-B643-8E47-9CBFA28A1D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538611-A08F-734E-8180-9B847AC68F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F22AA3-108F-1B40-823B-C28652FE83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4A4DF6-25BC-0D4D-BC69-06473C14F5CA}"/>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6" name="Footer Placeholder 5">
            <a:extLst>
              <a:ext uri="{FF2B5EF4-FFF2-40B4-BE49-F238E27FC236}">
                <a16:creationId xmlns:a16="http://schemas.microsoft.com/office/drawing/2014/main" id="{68396945-49E9-5C4F-83F1-86DE58135C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B24DBE-5C62-C643-8A60-4F0BE0B3CE69}"/>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224271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915A-70DD-2A4C-9730-6950C3743B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18414F-4B37-7948-8398-6286BA572F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34BDA5-8F06-A94C-ABD9-2425F09237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33673B-2196-D642-AB1A-BF6AE895DE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B738DE-F6C1-FE40-835C-5059C9D281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94ABE1-6384-4249-BC1E-CC954F40E2CA}"/>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8" name="Footer Placeholder 7">
            <a:extLst>
              <a:ext uri="{FF2B5EF4-FFF2-40B4-BE49-F238E27FC236}">
                <a16:creationId xmlns:a16="http://schemas.microsoft.com/office/drawing/2014/main" id="{24430979-1A18-0449-83BF-8C9484380F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E57C0C-C4C0-D04D-8A19-041B9070BD64}"/>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4265215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50637-31FC-104F-8FDD-F3CB8C06EF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4316A4-981A-C241-9CF1-946DAB2B98AD}"/>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4" name="Footer Placeholder 3">
            <a:extLst>
              <a:ext uri="{FF2B5EF4-FFF2-40B4-BE49-F238E27FC236}">
                <a16:creationId xmlns:a16="http://schemas.microsoft.com/office/drawing/2014/main" id="{D484DD33-8922-A444-A3DF-4751E73293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E6E350-96F6-E044-91D0-6F3956206CDA}"/>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3023177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6D23C8-8118-574C-90A9-7CE12142D533}"/>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3" name="Footer Placeholder 2">
            <a:extLst>
              <a:ext uri="{FF2B5EF4-FFF2-40B4-BE49-F238E27FC236}">
                <a16:creationId xmlns:a16="http://schemas.microsoft.com/office/drawing/2014/main" id="{6C2F6D58-EC2B-2043-AF05-7035294C20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099602-6939-C64C-8B68-EA8ABABC116F}"/>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2793525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879E-FE81-E740-88B1-CEDBB4BF9D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B34894-703C-BF41-8509-BCA32D7352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3DE071-EE27-454D-ADA6-9A722B5124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01D8EC-20F7-1E4B-96EF-CF89F800D034}"/>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6" name="Footer Placeholder 5">
            <a:extLst>
              <a:ext uri="{FF2B5EF4-FFF2-40B4-BE49-F238E27FC236}">
                <a16:creationId xmlns:a16="http://schemas.microsoft.com/office/drawing/2014/main" id="{130B390A-375A-CF49-BCEE-1BA452996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9FC12E-B718-274C-81EE-6663102A3D88}"/>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3649597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32F5C-6073-6D42-B415-8928AEE1E1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E15FD1-52F4-324A-9056-F02071E10C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1604B4-C182-0741-A62F-0B1E7B0EAC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425714-4BC1-1E42-997B-31E073452B2E}"/>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6" name="Footer Placeholder 5">
            <a:extLst>
              <a:ext uri="{FF2B5EF4-FFF2-40B4-BE49-F238E27FC236}">
                <a16:creationId xmlns:a16="http://schemas.microsoft.com/office/drawing/2014/main" id="{4274F067-A703-014D-8231-5D9974BAC9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178E52-E915-4643-91BF-10CD07A579D8}"/>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4035274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1A3D46-BD23-1B47-8CC8-87463ACCFF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BC9792-085C-8741-BDD4-7DA17B5134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5E9B8-9ED6-584C-862E-36FC372E00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9BF48169-E04B-8040-BAF1-9F354E1DEC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D4A2DD-5605-A24E-B207-5F8AE7C7A8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8ECE09-DD9D-1541-9E1B-C0CA2E91893D}" type="slidenum">
              <a:rPr lang="en-US" smtClean="0"/>
              <a:t>‹#›</a:t>
            </a:fld>
            <a:endParaRPr lang="en-US"/>
          </a:p>
        </p:txBody>
      </p:sp>
    </p:spTree>
    <p:extLst>
      <p:ext uri="{BB962C8B-B14F-4D97-AF65-F5344CB8AC3E}">
        <p14:creationId xmlns:p14="http://schemas.microsoft.com/office/powerpoint/2010/main" val="3518680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https://prepnuggets.com/wp-content/uploads/2019/12/Discrete-vs-Continuous-random-variable.jpg"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F9C59-4AC3-B542-B404-BC4FE402D386}"/>
              </a:ext>
            </a:extLst>
          </p:cNvPr>
          <p:cNvSpPr>
            <a:spLocks noGrp="1"/>
          </p:cNvSpPr>
          <p:nvPr>
            <p:ph type="ctrTitle"/>
          </p:nvPr>
        </p:nvSpPr>
        <p:spPr>
          <a:xfrm>
            <a:off x="391886" y="216395"/>
            <a:ext cx="6096000" cy="2387600"/>
          </a:xfrm>
        </p:spPr>
        <p:txBody>
          <a:bodyPr/>
          <a:lstStyle/>
          <a:p>
            <a:r>
              <a:rPr lang="en-US" dirty="0"/>
              <a:t>More Stats! </a:t>
            </a:r>
            <a:r>
              <a:rPr lang="en-US" sz="2800" dirty="0"/>
              <a:t>(now our first Quiz is </a:t>
            </a:r>
            <a:r>
              <a:rPr lang="en-US" sz="2800" dirty="0" err="1"/>
              <a:t>loooooming</a:t>
            </a:r>
            <a:r>
              <a:rPr lang="en-US" sz="2800" dirty="0"/>
              <a:t> </a:t>
            </a:r>
            <a:r>
              <a:rPr lang="en-US" sz="2800" dirty="0">
                <a:sym typeface="Wingdings" pitchFamily="2" charset="2"/>
              </a:rPr>
              <a:t>)</a:t>
            </a:r>
            <a:endParaRPr lang="en-US" dirty="0"/>
          </a:p>
        </p:txBody>
      </p:sp>
      <p:sp>
        <p:nvSpPr>
          <p:cNvPr id="3" name="Subtitle 2">
            <a:extLst>
              <a:ext uri="{FF2B5EF4-FFF2-40B4-BE49-F238E27FC236}">
                <a16:creationId xmlns:a16="http://schemas.microsoft.com/office/drawing/2014/main" id="{753A0F15-B99A-F04E-A7AC-8703F19E8330}"/>
              </a:ext>
            </a:extLst>
          </p:cNvPr>
          <p:cNvSpPr>
            <a:spLocks noGrp="1"/>
          </p:cNvSpPr>
          <p:nvPr>
            <p:ph type="subTitle" idx="1"/>
          </p:nvPr>
        </p:nvSpPr>
        <p:spPr>
          <a:xfrm>
            <a:off x="740229" y="3222027"/>
            <a:ext cx="5399314" cy="1655762"/>
          </a:xfrm>
        </p:spPr>
        <p:txBody>
          <a:bodyPr>
            <a:normAutofit/>
          </a:bodyPr>
          <a:lstStyle/>
          <a:p>
            <a:r>
              <a:rPr lang="en-US" dirty="0"/>
              <a:t>Unit 1 – Basic Ideas</a:t>
            </a:r>
          </a:p>
          <a:p>
            <a:r>
              <a:rPr lang="en-US" dirty="0"/>
              <a:t>Your Seasoned Veteran Professor Colton</a:t>
            </a:r>
          </a:p>
        </p:txBody>
      </p:sp>
      <p:pic>
        <p:nvPicPr>
          <p:cNvPr id="6" name="Picture 5">
            <a:extLst>
              <a:ext uri="{FF2B5EF4-FFF2-40B4-BE49-F238E27FC236}">
                <a16:creationId xmlns:a16="http://schemas.microsoft.com/office/drawing/2014/main" id="{B3A945C3-686D-144B-A19A-DDBD85B2A9B1}"/>
              </a:ext>
            </a:extLst>
          </p:cNvPr>
          <p:cNvPicPr>
            <a:picLocks noChangeAspect="1"/>
          </p:cNvPicPr>
          <p:nvPr/>
        </p:nvPicPr>
        <p:blipFill>
          <a:blip r:embed="rId2"/>
          <a:stretch>
            <a:fillRect/>
          </a:stretch>
        </p:blipFill>
        <p:spPr>
          <a:xfrm>
            <a:off x="6723413" y="1645722"/>
            <a:ext cx="5346536" cy="4009902"/>
          </a:xfrm>
          <a:prstGeom prst="rect">
            <a:avLst/>
          </a:prstGeom>
        </p:spPr>
      </p:pic>
    </p:spTree>
    <p:extLst>
      <p:ext uri="{BB962C8B-B14F-4D97-AF65-F5344CB8AC3E}">
        <p14:creationId xmlns:p14="http://schemas.microsoft.com/office/powerpoint/2010/main" val="2513022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5ABEE-0688-534F-89D7-0662642F407E}"/>
              </a:ext>
            </a:extLst>
          </p:cNvPr>
          <p:cNvSpPr>
            <a:spLocks noGrp="1"/>
          </p:cNvSpPr>
          <p:nvPr>
            <p:ph type="title"/>
          </p:nvPr>
        </p:nvSpPr>
        <p:spPr>
          <a:xfrm>
            <a:off x="272278" y="-88562"/>
            <a:ext cx="10515600" cy="1325563"/>
          </a:xfrm>
        </p:spPr>
        <p:txBody>
          <a:bodyPr/>
          <a:lstStyle/>
          <a:p>
            <a:r>
              <a:rPr lang="en-US" dirty="0"/>
              <a:t>Quantitative Data Classification</a:t>
            </a:r>
          </a:p>
        </p:txBody>
      </p:sp>
      <p:sp>
        <p:nvSpPr>
          <p:cNvPr id="3" name="Content Placeholder 2">
            <a:extLst>
              <a:ext uri="{FF2B5EF4-FFF2-40B4-BE49-F238E27FC236}">
                <a16:creationId xmlns:a16="http://schemas.microsoft.com/office/drawing/2014/main" id="{10CE7BC5-9ADF-284C-9186-4248B9EAC306}"/>
              </a:ext>
            </a:extLst>
          </p:cNvPr>
          <p:cNvSpPr>
            <a:spLocks noGrp="1"/>
          </p:cNvSpPr>
          <p:nvPr>
            <p:ph idx="1"/>
          </p:nvPr>
        </p:nvSpPr>
        <p:spPr>
          <a:xfrm>
            <a:off x="838200" y="1825625"/>
            <a:ext cx="5605002" cy="4351338"/>
          </a:xfrm>
        </p:spPr>
        <p:txBody>
          <a:bodyPr>
            <a:normAutofit/>
          </a:bodyPr>
          <a:lstStyle/>
          <a:p>
            <a:pPr marL="457200" lvl="1" indent="0">
              <a:buNone/>
            </a:pPr>
            <a:endParaRPr lang="en-US" sz="2000" dirty="0"/>
          </a:p>
          <a:p>
            <a:pPr marL="457200" lvl="1" indent="0">
              <a:buNone/>
            </a:pPr>
            <a:endParaRPr lang="en-US" sz="2000" dirty="0"/>
          </a:p>
          <a:p>
            <a:endParaRPr lang="en-US" sz="2000" dirty="0"/>
          </a:p>
        </p:txBody>
      </p:sp>
      <p:sp>
        <p:nvSpPr>
          <p:cNvPr id="4" name="TextBox 3">
            <a:extLst>
              <a:ext uri="{FF2B5EF4-FFF2-40B4-BE49-F238E27FC236}">
                <a16:creationId xmlns:a16="http://schemas.microsoft.com/office/drawing/2014/main" id="{3E2DBE49-1FA8-7142-8B3C-465A341CC357}"/>
              </a:ext>
            </a:extLst>
          </p:cNvPr>
          <p:cNvSpPr txBox="1"/>
          <p:nvPr/>
        </p:nvSpPr>
        <p:spPr>
          <a:xfrm>
            <a:off x="9225701" y="6616689"/>
            <a:ext cx="2550698" cy="200055"/>
          </a:xfrm>
          <a:prstGeom prst="rect">
            <a:avLst/>
          </a:prstGeom>
          <a:noFill/>
        </p:spPr>
        <p:txBody>
          <a:bodyPr wrap="none" rtlCol="0">
            <a:spAutoFit/>
          </a:bodyPr>
          <a:lstStyle/>
          <a:p>
            <a:r>
              <a:rPr lang="en-US" sz="700" dirty="0"/>
              <a:t>https://</a:t>
            </a:r>
            <a:r>
              <a:rPr lang="en-US" sz="700" dirty="0" err="1"/>
              <a:t>prepnuggets.com</a:t>
            </a:r>
            <a:r>
              <a:rPr lang="en-US" sz="700" dirty="0"/>
              <a:t>/glossary/continuous-random-variable/</a:t>
            </a:r>
          </a:p>
        </p:txBody>
      </p:sp>
      <p:pic>
        <p:nvPicPr>
          <p:cNvPr id="1025" name="Picture 1" descr="Chart, box and whisker chart&#10;&#10;Description automatically generated">
            <a:extLst>
              <a:ext uri="{FF2B5EF4-FFF2-40B4-BE49-F238E27FC236}">
                <a16:creationId xmlns:a16="http://schemas.microsoft.com/office/drawing/2014/main" id="{1B4EEF82-4AFC-2443-873E-1904B060A970}"/>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l="6061" t="56944" r="1855" b="28819"/>
          <a:stretch>
            <a:fillRect/>
          </a:stretch>
        </p:blipFill>
        <p:spPr bwMode="auto">
          <a:xfrm>
            <a:off x="3597871" y="5242787"/>
            <a:ext cx="5473700" cy="406400"/>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90;p18">
            <a:extLst>
              <a:ext uri="{FF2B5EF4-FFF2-40B4-BE49-F238E27FC236}">
                <a16:creationId xmlns:a16="http://schemas.microsoft.com/office/drawing/2014/main" id="{670A507D-FD88-BE48-BBD7-836A416A6D27}"/>
              </a:ext>
            </a:extLst>
          </p:cNvPr>
          <p:cNvSpPr txBox="1">
            <a:spLocks/>
          </p:cNvSpPr>
          <p:nvPr/>
        </p:nvSpPr>
        <p:spPr>
          <a:xfrm>
            <a:off x="415601" y="1615213"/>
            <a:ext cx="5333200" cy="5001481"/>
          </a:xfrm>
          <a:prstGeom prst="rect">
            <a:avLst/>
          </a:prstGeom>
          <a:ln>
            <a:solidFill>
              <a:schemeClr val="accent1">
                <a:lumMod val="75000"/>
              </a:schemeClr>
            </a:solidFill>
          </a:ln>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u="sng" dirty="0"/>
              <a:t>Discrete Random Variables</a:t>
            </a:r>
          </a:p>
          <a:p>
            <a:r>
              <a:rPr lang="en-US" sz="1800" dirty="0"/>
              <a:t>Have a finite number of possible values. </a:t>
            </a:r>
          </a:p>
          <a:p>
            <a:pPr>
              <a:spcBef>
                <a:spcPts val="2133"/>
              </a:spcBef>
            </a:pPr>
            <a:r>
              <a:rPr lang="en-US" sz="1800" dirty="0"/>
              <a:t>When thinking about Discrete RVs, think of numbers that are countable.</a:t>
            </a:r>
          </a:p>
          <a:p>
            <a:pPr>
              <a:spcBef>
                <a:spcPts val="2133"/>
              </a:spcBef>
              <a:spcAft>
                <a:spcPts val="2133"/>
              </a:spcAft>
            </a:pPr>
            <a:r>
              <a:rPr lang="en-US" sz="1800" dirty="0"/>
              <a:t>Examples</a:t>
            </a:r>
            <a:br>
              <a:rPr lang="en-US" sz="1800" dirty="0"/>
            </a:br>
            <a:r>
              <a:rPr lang="en-US" sz="1800" dirty="0"/>
              <a:t>	- Number of doors on a car</a:t>
            </a:r>
            <a:br>
              <a:rPr lang="en-US" sz="1800" dirty="0"/>
            </a:br>
            <a:r>
              <a:rPr lang="en-US" sz="1800" dirty="0"/>
              <a:t>	- Goals scored in a soccer season</a:t>
            </a:r>
            <a:br>
              <a:rPr lang="en-US" sz="1800" dirty="0"/>
            </a:br>
            <a:r>
              <a:rPr lang="en-US" sz="1800" dirty="0"/>
              <a:t>		(24, 15, 3, </a:t>
            </a:r>
            <a:r>
              <a:rPr lang="en-US" sz="1800" dirty="0" err="1"/>
              <a:t>etc</a:t>
            </a:r>
            <a:r>
              <a:rPr lang="en-US" sz="1800" dirty="0"/>
              <a:t>)</a:t>
            </a:r>
          </a:p>
        </p:txBody>
      </p:sp>
      <p:sp>
        <p:nvSpPr>
          <p:cNvPr id="6" name="Google Shape;91;p18">
            <a:extLst>
              <a:ext uri="{FF2B5EF4-FFF2-40B4-BE49-F238E27FC236}">
                <a16:creationId xmlns:a16="http://schemas.microsoft.com/office/drawing/2014/main" id="{6B5BB5EF-902A-F94A-98D0-D44190FBBC48}"/>
              </a:ext>
            </a:extLst>
          </p:cNvPr>
          <p:cNvSpPr txBox="1">
            <a:spLocks/>
          </p:cNvSpPr>
          <p:nvPr/>
        </p:nvSpPr>
        <p:spPr>
          <a:xfrm>
            <a:off x="6334721" y="1615213"/>
            <a:ext cx="5333200" cy="5001476"/>
          </a:xfrm>
          <a:prstGeom prst="rect">
            <a:avLst/>
          </a:prstGeom>
          <a:ln>
            <a:solidFill>
              <a:schemeClr val="accent1">
                <a:lumMod val="75000"/>
              </a:schemeClr>
            </a:solidFill>
          </a:ln>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u="sng" dirty="0"/>
              <a:t>Continuous Random Variables</a:t>
            </a:r>
          </a:p>
          <a:p>
            <a:r>
              <a:rPr lang="en-US" sz="1800" dirty="0"/>
              <a:t>Can take any number that is in a continuous interval.</a:t>
            </a:r>
          </a:p>
          <a:p>
            <a:pPr>
              <a:spcBef>
                <a:spcPts val="2133"/>
              </a:spcBef>
            </a:pPr>
            <a:r>
              <a:rPr lang="en-US" sz="1800" dirty="0"/>
              <a:t>When thinking about Continuous RVs, think of numbers that are measurable.</a:t>
            </a:r>
          </a:p>
          <a:p>
            <a:pPr>
              <a:spcBef>
                <a:spcPts val="2133"/>
              </a:spcBef>
              <a:spcAft>
                <a:spcPts val="2133"/>
              </a:spcAft>
            </a:pPr>
            <a:r>
              <a:rPr lang="en-US" sz="1800" dirty="0"/>
              <a:t>Examples</a:t>
            </a:r>
            <a:br>
              <a:rPr lang="en-US" sz="1800" dirty="0"/>
            </a:br>
            <a:r>
              <a:rPr lang="en-US" sz="1800" dirty="0"/>
              <a:t>	- Time Spent on Quiz </a:t>
            </a:r>
            <a:br>
              <a:rPr lang="en-US" sz="1800" dirty="0"/>
            </a:br>
            <a:r>
              <a:rPr lang="en-US" sz="1800" dirty="0"/>
              <a:t>	- Temperature Outside</a:t>
            </a:r>
            <a:br>
              <a:rPr lang="en-US" sz="1800" dirty="0"/>
            </a:br>
            <a:r>
              <a:rPr lang="en-US" sz="1800" dirty="0"/>
              <a:t>	- Football Player Weight</a:t>
            </a:r>
          </a:p>
        </p:txBody>
      </p:sp>
      <p:sp>
        <p:nvSpPr>
          <p:cNvPr id="8" name="Rectangle 2">
            <a:extLst>
              <a:ext uri="{FF2B5EF4-FFF2-40B4-BE49-F238E27FC236}">
                <a16:creationId xmlns:a16="http://schemas.microsoft.com/office/drawing/2014/main" id="{FC43C57E-7E71-C840-97DB-CEB055269098}"/>
              </a:ext>
            </a:extLst>
          </p:cNvPr>
          <p:cNvSpPr>
            <a:spLocks noChangeArrowheads="1"/>
          </p:cNvSpPr>
          <p:nvPr/>
        </p:nvSpPr>
        <p:spPr bwMode="auto">
          <a:xfrm>
            <a:off x="1540564" y="47595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a:extLst>
              <a:ext uri="{FF2B5EF4-FFF2-40B4-BE49-F238E27FC236}">
                <a16:creationId xmlns:a16="http://schemas.microsoft.com/office/drawing/2014/main" id="{17993F39-65B8-6A88-73EF-1F64BC51FB27}"/>
              </a:ext>
            </a:extLst>
          </p:cNvPr>
          <p:cNvSpPr txBox="1"/>
          <p:nvPr/>
        </p:nvSpPr>
        <p:spPr>
          <a:xfrm>
            <a:off x="415601" y="1062728"/>
            <a:ext cx="5175391" cy="646331"/>
          </a:xfrm>
          <a:prstGeom prst="rect">
            <a:avLst/>
          </a:prstGeom>
          <a:noFill/>
        </p:spPr>
        <p:txBody>
          <a:bodyPr wrap="none" rtlCol="0">
            <a:spAutoFit/>
          </a:bodyPr>
          <a:lstStyle/>
          <a:p>
            <a:r>
              <a:rPr lang="en-US" dirty="0"/>
              <a:t>These two deal with </a:t>
            </a:r>
            <a:r>
              <a:rPr lang="en-US" b="1" dirty="0"/>
              <a:t>Quantitative Random Variables.</a:t>
            </a:r>
          </a:p>
          <a:p>
            <a:endParaRPr lang="en-US" dirty="0"/>
          </a:p>
        </p:txBody>
      </p:sp>
    </p:spTree>
    <p:extLst>
      <p:ext uri="{BB962C8B-B14F-4D97-AF65-F5344CB8AC3E}">
        <p14:creationId xmlns:p14="http://schemas.microsoft.com/office/powerpoint/2010/main" val="3438692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F0B2-4B81-2F47-82E5-995B95C30B40}"/>
              </a:ext>
            </a:extLst>
          </p:cNvPr>
          <p:cNvSpPr>
            <a:spLocks noGrp="1"/>
          </p:cNvSpPr>
          <p:nvPr>
            <p:ph type="title"/>
          </p:nvPr>
        </p:nvSpPr>
        <p:spPr/>
        <p:txBody>
          <a:bodyPr/>
          <a:lstStyle/>
          <a:p>
            <a:r>
              <a:rPr lang="en-US" dirty="0"/>
              <a:t>LCQ: Data Classification</a:t>
            </a:r>
          </a:p>
        </p:txBody>
      </p:sp>
      <p:sp>
        <p:nvSpPr>
          <p:cNvPr id="3" name="Content Placeholder 2">
            <a:extLst>
              <a:ext uri="{FF2B5EF4-FFF2-40B4-BE49-F238E27FC236}">
                <a16:creationId xmlns:a16="http://schemas.microsoft.com/office/drawing/2014/main" id="{F7779E0F-F77C-4249-B03F-76400B51F286}"/>
              </a:ext>
            </a:extLst>
          </p:cNvPr>
          <p:cNvSpPr>
            <a:spLocks noGrp="1"/>
          </p:cNvSpPr>
          <p:nvPr>
            <p:ph idx="1"/>
          </p:nvPr>
        </p:nvSpPr>
        <p:spPr/>
        <p:txBody>
          <a:bodyPr>
            <a:normAutofit/>
          </a:bodyPr>
          <a:lstStyle/>
          <a:p>
            <a:r>
              <a:rPr lang="en-US" sz="1800" dirty="0"/>
              <a:t>Classify the following variables as either Qualitative or Quantitative.</a:t>
            </a:r>
          </a:p>
          <a:p>
            <a:pPr lvl="1"/>
            <a:r>
              <a:rPr lang="en-US" sz="1800" dirty="0"/>
              <a:t>If Quantitative, is it Discrete or Continuous?</a:t>
            </a:r>
          </a:p>
          <a:p>
            <a:pPr lvl="1"/>
            <a:r>
              <a:rPr lang="en-US" sz="1800" dirty="0"/>
              <a:t>If Qualitative, is it Nominal or Ordinal?</a:t>
            </a:r>
          </a:p>
          <a:p>
            <a:pPr marL="514350" indent="-514350">
              <a:buFont typeface="+mj-lt"/>
              <a:buAutoNum type="alphaLcParenR"/>
            </a:pPr>
            <a:endParaRPr lang="en-US" sz="1800" dirty="0"/>
          </a:p>
          <a:p>
            <a:pPr marL="514350" indent="-514350">
              <a:buFont typeface="+mj-lt"/>
              <a:buAutoNum type="alphaLcParenR"/>
            </a:pPr>
            <a:r>
              <a:rPr lang="en-US" sz="1800" dirty="0"/>
              <a:t>Time you woke up this morning:</a:t>
            </a:r>
          </a:p>
          <a:p>
            <a:pPr marL="514350" indent="-514350">
              <a:buFont typeface="+mj-lt"/>
              <a:buAutoNum type="alphaLcParenR"/>
            </a:pPr>
            <a:r>
              <a:rPr lang="en-US" sz="1800" dirty="0"/>
              <a:t>Types of fruit: </a:t>
            </a:r>
          </a:p>
          <a:p>
            <a:pPr marL="514350" indent="-514350">
              <a:buFont typeface="+mj-lt"/>
              <a:buAutoNum type="alphaLcParenR"/>
            </a:pPr>
            <a:r>
              <a:rPr lang="en-US" sz="1800" dirty="0"/>
              <a:t>Points scored in a single basketball game:</a:t>
            </a:r>
          </a:p>
          <a:p>
            <a:pPr marL="514350" indent="-514350">
              <a:buFont typeface="+mj-lt"/>
              <a:buAutoNum type="alphaLcParenR"/>
            </a:pPr>
            <a:r>
              <a:rPr lang="en-US" sz="1800" dirty="0"/>
              <a:t>Age:</a:t>
            </a:r>
          </a:p>
          <a:p>
            <a:pPr marL="514350" indent="-514350">
              <a:buFont typeface="+mj-lt"/>
              <a:buAutoNum type="alphaLcParenR"/>
            </a:pPr>
            <a:r>
              <a:rPr lang="en-US" sz="1800" dirty="0"/>
              <a:t>Class standing (freshman, sophomore, …):</a:t>
            </a:r>
          </a:p>
          <a:p>
            <a:pPr marL="514350" indent="-514350">
              <a:buFont typeface="+mj-lt"/>
              <a:buAutoNum type="alphaLcParenR"/>
            </a:pPr>
            <a:r>
              <a:rPr lang="en-US" sz="1800" dirty="0"/>
              <a:t>Average points per game in basketball for a whole season:</a:t>
            </a:r>
          </a:p>
        </p:txBody>
      </p:sp>
    </p:spTree>
    <p:extLst>
      <p:ext uri="{BB962C8B-B14F-4D97-AF65-F5344CB8AC3E}">
        <p14:creationId xmlns:p14="http://schemas.microsoft.com/office/powerpoint/2010/main" val="1120193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F0B2-4B81-2F47-82E5-995B95C30B40}"/>
              </a:ext>
            </a:extLst>
          </p:cNvPr>
          <p:cNvSpPr>
            <a:spLocks noGrp="1"/>
          </p:cNvSpPr>
          <p:nvPr>
            <p:ph type="title"/>
          </p:nvPr>
        </p:nvSpPr>
        <p:spPr/>
        <p:txBody>
          <a:bodyPr/>
          <a:lstStyle/>
          <a:p>
            <a:r>
              <a:rPr lang="en-US" dirty="0"/>
              <a:t>LCQ: Data Classification</a:t>
            </a:r>
          </a:p>
        </p:txBody>
      </p:sp>
      <p:sp>
        <p:nvSpPr>
          <p:cNvPr id="3" name="Content Placeholder 2">
            <a:extLst>
              <a:ext uri="{FF2B5EF4-FFF2-40B4-BE49-F238E27FC236}">
                <a16:creationId xmlns:a16="http://schemas.microsoft.com/office/drawing/2014/main" id="{F7779E0F-F77C-4249-B03F-76400B51F286}"/>
              </a:ext>
            </a:extLst>
          </p:cNvPr>
          <p:cNvSpPr>
            <a:spLocks noGrp="1"/>
          </p:cNvSpPr>
          <p:nvPr>
            <p:ph idx="1"/>
          </p:nvPr>
        </p:nvSpPr>
        <p:spPr/>
        <p:txBody>
          <a:bodyPr>
            <a:normAutofit/>
          </a:bodyPr>
          <a:lstStyle/>
          <a:p>
            <a:r>
              <a:rPr lang="en-US" sz="1800" dirty="0"/>
              <a:t>Classify the following variables as either Qualitative or Quantitative.</a:t>
            </a:r>
          </a:p>
          <a:p>
            <a:pPr lvl="1"/>
            <a:r>
              <a:rPr lang="en-US" sz="1800" dirty="0"/>
              <a:t>If Quantitative, is it Discrete or Continuous?</a:t>
            </a:r>
          </a:p>
          <a:p>
            <a:pPr lvl="1"/>
            <a:r>
              <a:rPr lang="en-US" sz="1800" dirty="0"/>
              <a:t>If Qualitative, is it Nominal or Ordinal?</a:t>
            </a:r>
          </a:p>
          <a:p>
            <a:pPr marL="514350" indent="-514350">
              <a:buFont typeface="+mj-lt"/>
              <a:buAutoNum type="alphaLcParenR"/>
            </a:pPr>
            <a:endParaRPr lang="en-US" sz="1800" dirty="0"/>
          </a:p>
          <a:p>
            <a:pPr marL="514350" indent="-514350">
              <a:buFont typeface="+mj-lt"/>
              <a:buAutoNum type="alphaLcParenR"/>
            </a:pPr>
            <a:r>
              <a:rPr lang="en-US" sz="1800" dirty="0"/>
              <a:t>Time you woke up this morning: </a:t>
            </a:r>
            <a:r>
              <a:rPr lang="en-US" sz="1800" i="1" dirty="0">
                <a:solidFill>
                  <a:srgbClr val="FF0000"/>
                </a:solidFill>
              </a:rPr>
              <a:t>Quantitative, continuous</a:t>
            </a:r>
            <a:endParaRPr lang="en-US" sz="1800" dirty="0"/>
          </a:p>
          <a:p>
            <a:pPr marL="514350" indent="-514350">
              <a:buFont typeface="+mj-lt"/>
              <a:buAutoNum type="alphaLcParenR"/>
            </a:pPr>
            <a:r>
              <a:rPr lang="en-US" sz="1800" dirty="0"/>
              <a:t>Types of fruit: </a:t>
            </a:r>
            <a:r>
              <a:rPr lang="en-US" sz="1800" i="1" dirty="0">
                <a:solidFill>
                  <a:srgbClr val="FF0000"/>
                </a:solidFill>
              </a:rPr>
              <a:t>Qualitative, nominal</a:t>
            </a:r>
            <a:endParaRPr lang="en-US" sz="1800" dirty="0"/>
          </a:p>
          <a:p>
            <a:pPr marL="514350" indent="-514350">
              <a:buFont typeface="+mj-lt"/>
              <a:buAutoNum type="alphaLcParenR"/>
            </a:pPr>
            <a:r>
              <a:rPr lang="en-US" sz="1800" dirty="0"/>
              <a:t>Points scored in a single basketball game: </a:t>
            </a:r>
            <a:r>
              <a:rPr lang="en-US" sz="1800" i="1" dirty="0">
                <a:solidFill>
                  <a:srgbClr val="FF0000"/>
                </a:solidFill>
              </a:rPr>
              <a:t>Quantitativ</a:t>
            </a:r>
            <a:r>
              <a:rPr lang="en-US" sz="1800" dirty="0">
                <a:solidFill>
                  <a:srgbClr val="FF0000"/>
                </a:solidFill>
              </a:rPr>
              <a:t>e, </a:t>
            </a:r>
            <a:r>
              <a:rPr lang="en-US" sz="1800" i="1" dirty="0">
                <a:solidFill>
                  <a:srgbClr val="FF0000"/>
                </a:solidFill>
              </a:rPr>
              <a:t>discrete</a:t>
            </a:r>
          </a:p>
          <a:p>
            <a:pPr marL="514350" indent="-514350">
              <a:buFont typeface="+mj-lt"/>
              <a:buAutoNum type="alphaLcParenR"/>
            </a:pPr>
            <a:r>
              <a:rPr lang="en-US" sz="1800" dirty="0"/>
              <a:t>Age: </a:t>
            </a:r>
            <a:r>
              <a:rPr lang="en-US" sz="1800" i="1" dirty="0">
                <a:solidFill>
                  <a:srgbClr val="FF0000"/>
                </a:solidFill>
              </a:rPr>
              <a:t>Quantitative, continuous (but often reported as discrete)</a:t>
            </a:r>
            <a:endParaRPr lang="en-US" sz="1800" dirty="0"/>
          </a:p>
          <a:p>
            <a:pPr marL="514350" indent="-514350">
              <a:buFont typeface="+mj-lt"/>
              <a:buAutoNum type="alphaLcParenR"/>
            </a:pPr>
            <a:r>
              <a:rPr lang="en-US" sz="1800" dirty="0"/>
              <a:t>Class standing (freshman, sophomore, …): </a:t>
            </a:r>
            <a:r>
              <a:rPr lang="en-US" sz="1800" i="1" dirty="0">
                <a:solidFill>
                  <a:srgbClr val="FF0000"/>
                </a:solidFill>
              </a:rPr>
              <a:t>Qualitative, ordinal</a:t>
            </a:r>
          </a:p>
          <a:p>
            <a:pPr marL="514350" indent="-514350">
              <a:buFont typeface="+mj-lt"/>
              <a:buAutoNum type="alphaLcParenR"/>
            </a:pPr>
            <a:r>
              <a:rPr lang="en-US" sz="1800" dirty="0"/>
              <a:t>Average points per game in basketball for a whole season: </a:t>
            </a:r>
            <a:r>
              <a:rPr lang="en-US" sz="1800" i="1" dirty="0">
                <a:solidFill>
                  <a:srgbClr val="FF0000"/>
                </a:solidFill>
              </a:rPr>
              <a:t>Quantitative, continuous</a:t>
            </a:r>
            <a:endParaRPr lang="en-US" sz="1800" dirty="0"/>
          </a:p>
          <a:p>
            <a:pPr marL="514350" indent="-514350">
              <a:buFont typeface="+mj-lt"/>
              <a:buAutoNum type="alphaLcParenR"/>
            </a:pPr>
            <a:endParaRPr lang="en-US" sz="1800" dirty="0"/>
          </a:p>
        </p:txBody>
      </p:sp>
    </p:spTree>
    <p:extLst>
      <p:ext uri="{BB962C8B-B14F-4D97-AF65-F5344CB8AC3E}">
        <p14:creationId xmlns:p14="http://schemas.microsoft.com/office/powerpoint/2010/main" val="3539726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5ABEE-0688-534F-89D7-0662642F407E}"/>
              </a:ext>
            </a:extLst>
          </p:cNvPr>
          <p:cNvSpPr>
            <a:spLocks noGrp="1"/>
          </p:cNvSpPr>
          <p:nvPr>
            <p:ph type="title"/>
          </p:nvPr>
        </p:nvSpPr>
        <p:spPr>
          <a:xfrm>
            <a:off x="943708" y="167541"/>
            <a:ext cx="10515600" cy="1325563"/>
          </a:xfrm>
        </p:spPr>
        <p:txBody>
          <a:bodyPr>
            <a:normAutofit/>
          </a:bodyPr>
          <a:lstStyle/>
          <a:p>
            <a:r>
              <a:rPr lang="en-US" dirty="0"/>
              <a:t>Summary of Data Types</a:t>
            </a:r>
          </a:p>
        </p:txBody>
      </p:sp>
      <p:sp>
        <p:nvSpPr>
          <p:cNvPr id="3" name="Content Placeholder 2">
            <a:extLst>
              <a:ext uri="{FF2B5EF4-FFF2-40B4-BE49-F238E27FC236}">
                <a16:creationId xmlns:a16="http://schemas.microsoft.com/office/drawing/2014/main" id="{10CE7BC5-9ADF-284C-9186-4248B9EAC306}"/>
              </a:ext>
            </a:extLst>
          </p:cNvPr>
          <p:cNvSpPr>
            <a:spLocks noGrp="1"/>
          </p:cNvSpPr>
          <p:nvPr>
            <p:ph idx="1"/>
          </p:nvPr>
        </p:nvSpPr>
        <p:spPr>
          <a:xfrm>
            <a:off x="838200" y="1837348"/>
            <a:ext cx="10515600" cy="4351338"/>
          </a:xfrm>
        </p:spPr>
        <p:txBody>
          <a:bodyPr>
            <a:normAutofit/>
          </a:bodyPr>
          <a:lstStyle/>
          <a:p>
            <a:pPr marL="457200" lvl="1" indent="0">
              <a:buNone/>
            </a:pPr>
            <a:endParaRPr lang="en-US" sz="2000" dirty="0"/>
          </a:p>
          <a:p>
            <a:pPr marL="457200" lvl="1" indent="0">
              <a:buNone/>
            </a:pPr>
            <a:endParaRPr lang="en-US" sz="2000" dirty="0"/>
          </a:p>
          <a:p>
            <a:endParaRPr lang="en-US" sz="2000" dirty="0"/>
          </a:p>
        </p:txBody>
      </p:sp>
      <p:pic>
        <p:nvPicPr>
          <p:cNvPr id="8" name="Picture 7">
            <a:extLst>
              <a:ext uri="{FF2B5EF4-FFF2-40B4-BE49-F238E27FC236}">
                <a16:creationId xmlns:a16="http://schemas.microsoft.com/office/drawing/2014/main" id="{6F6EAEB3-F077-57D7-9F98-8BD0A2E7C03C}"/>
              </a:ext>
            </a:extLst>
          </p:cNvPr>
          <p:cNvPicPr>
            <a:picLocks noChangeAspect="1"/>
          </p:cNvPicPr>
          <p:nvPr/>
        </p:nvPicPr>
        <p:blipFill>
          <a:blip r:embed="rId2"/>
          <a:stretch>
            <a:fillRect/>
          </a:stretch>
        </p:blipFill>
        <p:spPr>
          <a:xfrm>
            <a:off x="2799373" y="1927957"/>
            <a:ext cx="5702300" cy="3213100"/>
          </a:xfrm>
          <a:prstGeom prst="rect">
            <a:avLst/>
          </a:prstGeom>
        </p:spPr>
      </p:pic>
    </p:spTree>
    <p:extLst>
      <p:ext uri="{BB962C8B-B14F-4D97-AF65-F5344CB8AC3E}">
        <p14:creationId xmlns:p14="http://schemas.microsoft.com/office/powerpoint/2010/main" val="1433196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F0B2-4B81-2F47-82E5-995B95C30B40}"/>
              </a:ext>
            </a:extLst>
          </p:cNvPr>
          <p:cNvSpPr>
            <a:spLocks noGrp="1"/>
          </p:cNvSpPr>
          <p:nvPr>
            <p:ph type="title"/>
          </p:nvPr>
        </p:nvSpPr>
        <p:spPr/>
        <p:txBody>
          <a:bodyPr/>
          <a:lstStyle/>
          <a:p>
            <a:r>
              <a:rPr lang="en-US" dirty="0"/>
              <a:t>Another LCQ: Data Classification</a:t>
            </a:r>
          </a:p>
        </p:txBody>
      </p:sp>
      <p:sp>
        <p:nvSpPr>
          <p:cNvPr id="3" name="Content Placeholder 2">
            <a:extLst>
              <a:ext uri="{FF2B5EF4-FFF2-40B4-BE49-F238E27FC236}">
                <a16:creationId xmlns:a16="http://schemas.microsoft.com/office/drawing/2014/main" id="{F7779E0F-F77C-4249-B03F-76400B51F286}"/>
              </a:ext>
            </a:extLst>
          </p:cNvPr>
          <p:cNvSpPr>
            <a:spLocks noGrp="1"/>
          </p:cNvSpPr>
          <p:nvPr>
            <p:ph idx="1"/>
          </p:nvPr>
        </p:nvSpPr>
        <p:spPr/>
        <p:txBody>
          <a:bodyPr>
            <a:normAutofit fontScale="92500" lnSpcReduction="20000"/>
          </a:bodyPr>
          <a:lstStyle/>
          <a:p>
            <a:r>
              <a:rPr lang="en-US" dirty="0"/>
              <a:t>Classify the following variables as either Qualitative or Quantitative.</a:t>
            </a:r>
          </a:p>
          <a:p>
            <a:pPr lvl="1"/>
            <a:r>
              <a:rPr lang="en-US" sz="2800" dirty="0"/>
              <a:t>If Quantitative, is it Discrete or Continuous?</a:t>
            </a:r>
          </a:p>
          <a:p>
            <a:pPr lvl="1"/>
            <a:r>
              <a:rPr lang="en-US" sz="2800" dirty="0"/>
              <a:t>If Qualitative, is is Nominal or Ordinal?</a:t>
            </a:r>
          </a:p>
          <a:p>
            <a:pPr marL="0" indent="0">
              <a:buNone/>
            </a:pPr>
            <a:endParaRPr lang="en-US" dirty="0"/>
          </a:p>
          <a:p>
            <a:pPr marL="514350" indent="-514350">
              <a:buFont typeface="+mj-lt"/>
              <a:buAutoNum type="alphaLcParenR"/>
            </a:pPr>
            <a:endParaRPr lang="en-US" dirty="0"/>
          </a:p>
          <a:p>
            <a:pPr marL="514350" indent="-514350">
              <a:buFont typeface="+mj-lt"/>
              <a:buAutoNum type="alphaLcParenR"/>
            </a:pPr>
            <a:r>
              <a:rPr lang="en-US" dirty="0"/>
              <a:t>Quality of a museum tour on scale 1 (poor) to 5 (great):</a:t>
            </a:r>
          </a:p>
          <a:p>
            <a:pPr marL="514350" indent="-514350">
              <a:buFont typeface="+mj-lt"/>
              <a:buAutoNum type="alphaLcParenR"/>
            </a:pPr>
            <a:r>
              <a:rPr lang="en-US" dirty="0"/>
              <a:t>Population size of turtles in a country:</a:t>
            </a:r>
          </a:p>
          <a:p>
            <a:pPr marL="514350" indent="-514350">
              <a:buFont typeface="+mj-lt"/>
              <a:buAutoNum type="alphaLcParenR"/>
            </a:pPr>
            <a:r>
              <a:rPr lang="en-US" dirty="0"/>
              <a:t>Temperature (Fahrenheit):</a:t>
            </a:r>
          </a:p>
          <a:p>
            <a:pPr marL="514350" indent="-514350">
              <a:buFont typeface="+mj-lt"/>
              <a:buAutoNum type="alphaLcParenR"/>
            </a:pPr>
            <a:r>
              <a:rPr lang="en-US" dirty="0"/>
              <a:t>Car manufacturer (</a:t>
            </a:r>
            <a:r>
              <a:rPr lang="en-US" dirty="0" err="1"/>
              <a:t>Toyato</a:t>
            </a:r>
            <a:r>
              <a:rPr lang="en-US" dirty="0"/>
              <a:t>, Honda, etc.):</a:t>
            </a:r>
          </a:p>
          <a:p>
            <a:pPr marL="514350" indent="-514350">
              <a:buFont typeface="+mj-lt"/>
              <a:buAutoNum type="alphaLcParenR"/>
            </a:pPr>
            <a:r>
              <a:rPr lang="en-US" dirty="0"/>
              <a:t>Starting time of class:</a:t>
            </a:r>
          </a:p>
          <a:p>
            <a:pPr marL="514350" indent="-514350">
              <a:buFont typeface="+mj-lt"/>
              <a:buAutoNum type="alphaLcParenR"/>
            </a:pPr>
            <a:r>
              <a:rPr lang="en-US" dirty="0"/>
              <a:t>Cooking times of different meats:</a:t>
            </a:r>
            <a:endParaRPr lang="en-US" sz="2000" dirty="0"/>
          </a:p>
        </p:txBody>
      </p:sp>
    </p:spTree>
    <p:extLst>
      <p:ext uri="{BB962C8B-B14F-4D97-AF65-F5344CB8AC3E}">
        <p14:creationId xmlns:p14="http://schemas.microsoft.com/office/powerpoint/2010/main" val="2860685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F0B2-4B81-2F47-82E5-995B95C30B40}"/>
              </a:ext>
            </a:extLst>
          </p:cNvPr>
          <p:cNvSpPr>
            <a:spLocks noGrp="1"/>
          </p:cNvSpPr>
          <p:nvPr>
            <p:ph type="title"/>
          </p:nvPr>
        </p:nvSpPr>
        <p:spPr/>
        <p:txBody>
          <a:bodyPr/>
          <a:lstStyle/>
          <a:p>
            <a:r>
              <a:rPr lang="en-US" dirty="0"/>
              <a:t>Another LCQ: Data Classification</a:t>
            </a:r>
          </a:p>
        </p:txBody>
      </p:sp>
      <p:sp>
        <p:nvSpPr>
          <p:cNvPr id="3" name="Content Placeholder 2">
            <a:extLst>
              <a:ext uri="{FF2B5EF4-FFF2-40B4-BE49-F238E27FC236}">
                <a16:creationId xmlns:a16="http://schemas.microsoft.com/office/drawing/2014/main" id="{F7779E0F-F77C-4249-B03F-76400B51F286}"/>
              </a:ext>
            </a:extLst>
          </p:cNvPr>
          <p:cNvSpPr>
            <a:spLocks noGrp="1"/>
          </p:cNvSpPr>
          <p:nvPr>
            <p:ph idx="1"/>
          </p:nvPr>
        </p:nvSpPr>
        <p:spPr/>
        <p:txBody>
          <a:bodyPr>
            <a:normAutofit fontScale="85000" lnSpcReduction="20000"/>
          </a:bodyPr>
          <a:lstStyle/>
          <a:p>
            <a:r>
              <a:rPr lang="en-US" dirty="0"/>
              <a:t>Classify the following variables as either Qualitative or Quantitative.</a:t>
            </a:r>
          </a:p>
          <a:p>
            <a:pPr lvl="1"/>
            <a:r>
              <a:rPr lang="en-US" sz="2800" dirty="0"/>
              <a:t>If Quantitative, is it Discrete or Continuous?</a:t>
            </a:r>
          </a:p>
          <a:p>
            <a:pPr lvl="1"/>
            <a:r>
              <a:rPr lang="en-US" sz="2800" dirty="0"/>
              <a:t>If Qualitative, is is Nominal or Ordinal?</a:t>
            </a:r>
          </a:p>
          <a:p>
            <a:pPr marL="0" indent="0">
              <a:buNone/>
            </a:pPr>
            <a:endParaRPr lang="en-US" dirty="0"/>
          </a:p>
          <a:p>
            <a:pPr marL="514350" indent="-514350">
              <a:buFont typeface="+mj-lt"/>
              <a:buAutoNum type="alphaLcParenR"/>
            </a:pPr>
            <a:endParaRPr lang="en-US" dirty="0"/>
          </a:p>
          <a:p>
            <a:pPr marL="514350" indent="-514350">
              <a:buFont typeface="+mj-lt"/>
              <a:buAutoNum type="alphaLcParenR"/>
            </a:pPr>
            <a:r>
              <a:rPr lang="en-US" dirty="0"/>
              <a:t>Quality of a museum tour on scale 1 (poor) to 5 (great): </a:t>
            </a:r>
            <a:r>
              <a:rPr lang="en-US" i="1" dirty="0">
                <a:solidFill>
                  <a:srgbClr val="FF0000"/>
                </a:solidFill>
              </a:rPr>
              <a:t>Qualitative, ordinal</a:t>
            </a:r>
            <a:endParaRPr lang="en-US" dirty="0"/>
          </a:p>
          <a:p>
            <a:pPr marL="514350" indent="-514350">
              <a:buFont typeface="+mj-lt"/>
              <a:buAutoNum type="alphaLcParenR"/>
            </a:pPr>
            <a:r>
              <a:rPr lang="en-US" dirty="0"/>
              <a:t>Population size of turtles in a country: </a:t>
            </a:r>
            <a:r>
              <a:rPr lang="en-US" i="1" dirty="0">
                <a:solidFill>
                  <a:srgbClr val="FF0000"/>
                </a:solidFill>
              </a:rPr>
              <a:t>Quantitative, discrete</a:t>
            </a:r>
          </a:p>
          <a:p>
            <a:pPr marL="514350" indent="-514350">
              <a:buFont typeface="+mj-lt"/>
              <a:buAutoNum type="alphaLcParenR"/>
            </a:pPr>
            <a:r>
              <a:rPr lang="en-US" dirty="0"/>
              <a:t>Temperature (Fahrenheit): </a:t>
            </a:r>
            <a:r>
              <a:rPr lang="en-US" i="1" dirty="0">
                <a:solidFill>
                  <a:srgbClr val="FF0000"/>
                </a:solidFill>
              </a:rPr>
              <a:t>Quantitative, continuous</a:t>
            </a:r>
          </a:p>
          <a:p>
            <a:pPr marL="514350" indent="-514350">
              <a:buFont typeface="+mj-lt"/>
              <a:buAutoNum type="alphaLcParenR"/>
            </a:pPr>
            <a:r>
              <a:rPr lang="en-US" dirty="0"/>
              <a:t>Car manufacturer (</a:t>
            </a:r>
            <a:r>
              <a:rPr lang="en-US" dirty="0" err="1"/>
              <a:t>Toyato</a:t>
            </a:r>
            <a:r>
              <a:rPr lang="en-US" dirty="0"/>
              <a:t>, Honda, etc.): </a:t>
            </a:r>
            <a:r>
              <a:rPr lang="en-US" i="1" dirty="0">
                <a:solidFill>
                  <a:srgbClr val="FF0000"/>
                </a:solidFill>
              </a:rPr>
              <a:t>Qualitative, nominal</a:t>
            </a:r>
          </a:p>
          <a:p>
            <a:pPr marL="514350" indent="-514350">
              <a:buFont typeface="+mj-lt"/>
              <a:buAutoNum type="alphaLcParenR"/>
            </a:pPr>
            <a:r>
              <a:rPr lang="en-US" dirty="0"/>
              <a:t>Starting time of class: </a:t>
            </a:r>
            <a:r>
              <a:rPr lang="en-US" i="1" dirty="0">
                <a:solidFill>
                  <a:srgbClr val="FF0000"/>
                </a:solidFill>
              </a:rPr>
              <a:t>Quantitative, continuous</a:t>
            </a:r>
            <a:endParaRPr lang="en-US" dirty="0"/>
          </a:p>
          <a:p>
            <a:pPr marL="514350" indent="-514350">
              <a:buFont typeface="+mj-lt"/>
              <a:buAutoNum type="alphaLcParenR"/>
            </a:pPr>
            <a:r>
              <a:rPr lang="en-US" dirty="0"/>
              <a:t>Cooking times of different meats: </a:t>
            </a:r>
            <a:r>
              <a:rPr lang="en-US" i="1" dirty="0">
                <a:solidFill>
                  <a:srgbClr val="FF0000"/>
                </a:solidFill>
              </a:rPr>
              <a:t>Quantitative, continuous</a:t>
            </a:r>
          </a:p>
          <a:p>
            <a:pPr marL="514350" indent="-514350">
              <a:buFont typeface="+mj-lt"/>
              <a:buAutoNum type="alphaLcParenR"/>
            </a:pPr>
            <a:endParaRPr lang="en-US" sz="2000" dirty="0"/>
          </a:p>
        </p:txBody>
      </p:sp>
    </p:spTree>
    <p:extLst>
      <p:ext uri="{BB962C8B-B14F-4D97-AF65-F5344CB8AC3E}">
        <p14:creationId xmlns:p14="http://schemas.microsoft.com/office/powerpoint/2010/main" val="3410652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982434-6BC6-FA42-9A8E-991465DF0287}"/>
              </a:ext>
            </a:extLst>
          </p:cNvPr>
          <p:cNvSpPr>
            <a:spLocks noGrp="1"/>
          </p:cNvSpPr>
          <p:nvPr>
            <p:ph type="title"/>
          </p:nvPr>
        </p:nvSpPr>
        <p:spPr/>
        <p:txBody>
          <a:bodyPr/>
          <a:lstStyle/>
          <a:p>
            <a:r>
              <a:rPr lang="en-US" dirty="0"/>
              <a:t>PROBLEM SESSION!!!!!!!!!!!</a:t>
            </a:r>
          </a:p>
        </p:txBody>
      </p:sp>
    </p:spTree>
    <p:extLst>
      <p:ext uri="{BB962C8B-B14F-4D97-AF65-F5344CB8AC3E}">
        <p14:creationId xmlns:p14="http://schemas.microsoft.com/office/powerpoint/2010/main" val="3342522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#9</a:t>
            </a:r>
          </a:p>
        </p:txBody>
      </p:sp>
      <p:sp>
        <p:nvSpPr>
          <p:cNvPr id="3" name="Content Placeholder 2"/>
          <p:cNvSpPr>
            <a:spLocks noGrp="1"/>
          </p:cNvSpPr>
          <p:nvPr>
            <p:ph idx="1"/>
          </p:nvPr>
        </p:nvSpPr>
        <p:spPr/>
        <p:txBody>
          <a:bodyPr>
            <a:normAutofit lnSpcReduction="10000"/>
          </a:bodyPr>
          <a:lstStyle/>
          <a:p>
            <a:pPr marL="0" indent="0">
              <a:buNone/>
            </a:pPr>
            <a:r>
              <a:rPr lang="en-US" dirty="0"/>
              <a:t>An automobile manufacturer wants to know what college students think about electric vehicles.  They ask you to conduct a survey that asks students, “Do you think there will be more electric or gasoline powered vehicles on the road in 2025?” and “How likely are you to buy an electric vehicle in the next 10 years?” (scale of 1 = not at all likely to 5 = very likely).</a:t>
            </a:r>
          </a:p>
          <a:p>
            <a:pPr marL="514350" indent="-514350">
              <a:buFont typeface="+mj-lt"/>
              <a:buAutoNum type="alphaLcParenR"/>
            </a:pPr>
            <a:r>
              <a:rPr lang="en-US" dirty="0"/>
              <a:t>Who are the individuals?</a:t>
            </a:r>
          </a:p>
          <a:p>
            <a:pPr marL="514350" indent="-514350">
              <a:buFont typeface="+mj-lt"/>
              <a:buAutoNum type="alphaLcParenR"/>
            </a:pPr>
            <a:r>
              <a:rPr lang="en-US" dirty="0"/>
              <a:t>Name the variables &amp; identify them as quantitative or categorical</a:t>
            </a:r>
          </a:p>
          <a:p>
            <a:pPr marL="514350" indent="-514350">
              <a:buFont typeface="+mj-lt"/>
              <a:buAutoNum type="alphaLcParenR"/>
            </a:pPr>
            <a:r>
              <a:rPr lang="en-US" dirty="0"/>
              <a:t>Did the data come from a survey or experiment? And why?</a:t>
            </a:r>
          </a:p>
          <a:p>
            <a:pPr marL="514350" indent="-514350">
              <a:buFont typeface="+mj-lt"/>
              <a:buAutoNum type="alphaLcParenR"/>
            </a:pPr>
            <a:r>
              <a:rPr lang="en-US" dirty="0"/>
              <a:t>Do you have any concerns about the data?</a:t>
            </a:r>
          </a:p>
        </p:txBody>
      </p:sp>
    </p:spTree>
    <p:extLst>
      <p:ext uri="{BB962C8B-B14F-4D97-AF65-F5344CB8AC3E}">
        <p14:creationId xmlns:p14="http://schemas.microsoft.com/office/powerpoint/2010/main" val="2032397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Solution</a:t>
            </a:r>
          </a:p>
        </p:txBody>
      </p:sp>
      <p:sp>
        <p:nvSpPr>
          <p:cNvPr id="3" name="Content Placeholder 2"/>
          <p:cNvSpPr>
            <a:spLocks noGrp="1"/>
          </p:cNvSpPr>
          <p:nvPr>
            <p:ph idx="1"/>
          </p:nvPr>
        </p:nvSpPr>
        <p:spPr/>
        <p:txBody>
          <a:bodyPr>
            <a:normAutofit lnSpcReduction="10000"/>
          </a:bodyPr>
          <a:lstStyle/>
          <a:p>
            <a:pPr marL="514350" indent="-514350">
              <a:buFont typeface="+mj-lt"/>
              <a:buAutoNum type="alphaLcParenR"/>
            </a:pPr>
            <a:r>
              <a:rPr lang="en-US" dirty="0"/>
              <a:t>Individuals - College students</a:t>
            </a:r>
          </a:p>
          <a:p>
            <a:pPr marL="514350" indent="-514350">
              <a:buFont typeface="+mj-lt"/>
              <a:buAutoNum type="alphaLcParenR"/>
            </a:pPr>
            <a:r>
              <a:rPr lang="en-US" dirty="0"/>
              <a:t>There are 2 variables: Response to “Do you think….?” and Response to “Whether they’d purchase an electric vehicle”. Both are categorical.</a:t>
            </a:r>
          </a:p>
          <a:p>
            <a:pPr marL="514350" indent="-514350">
              <a:buFont typeface="+mj-lt"/>
              <a:buAutoNum type="alphaLcParenR"/>
            </a:pPr>
            <a:r>
              <a:rPr lang="en-US" dirty="0"/>
              <a:t>Survey, just asking questions (observational) and NOT imposing a treatment</a:t>
            </a:r>
          </a:p>
          <a:p>
            <a:pPr marL="514350" indent="-514350">
              <a:buFont typeface="+mj-lt"/>
              <a:buAutoNum type="alphaLcParenR"/>
            </a:pPr>
            <a:r>
              <a:rPr lang="en-US" dirty="0"/>
              <a:t>If the manufacture is trying to gauge market interest for electric vehicles, perhaps the audience of the survey isn’t the best. College students might not be able to afford electric vehicles soon. So maybe their responses aren’t the best indication for the manufacturer.</a:t>
            </a:r>
          </a:p>
          <a:p>
            <a:pPr marL="514350" indent="-514350">
              <a:buFont typeface="+mj-lt"/>
              <a:buAutoNum type="alphaLcParenR"/>
            </a:pPr>
            <a:endParaRPr lang="en-US" dirty="0"/>
          </a:p>
          <a:p>
            <a:pPr marL="514350" indent="-514350">
              <a:buFont typeface="+mj-lt"/>
              <a:buAutoNum type="alphaLcParenR"/>
            </a:pPr>
            <a:endParaRPr lang="en-US" dirty="0"/>
          </a:p>
          <a:p>
            <a:endParaRPr lang="en-US" dirty="0"/>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149485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#3</a:t>
            </a:r>
          </a:p>
        </p:txBody>
      </p:sp>
      <p:sp>
        <p:nvSpPr>
          <p:cNvPr id="3" name="Content Placeholder 2"/>
          <p:cNvSpPr>
            <a:spLocks noGrp="1"/>
          </p:cNvSpPr>
          <p:nvPr>
            <p:ph idx="1"/>
          </p:nvPr>
        </p:nvSpPr>
        <p:spPr>
          <a:xfrm>
            <a:off x="715108" y="1600202"/>
            <a:ext cx="9495692" cy="2590799"/>
          </a:xfrm>
        </p:spPr>
        <p:txBody>
          <a:bodyPr>
            <a:normAutofit/>
          </a:bodyPr>
          <a:lstStyle/>
          <a:p>
            <a:pPr marL="0" indent="0">
              <a:buNone/>
            </a:pPr>
            <a:r>
              <a:rPr lang="en-US" dirty="0"/>
              <a:t>For each variable, would you describe it as primarily categorical, or quantitative? If quantitative, what are the units? If categorical, it is ordinal or simply nominal?</a:t>
            </a:r>
          </a:p>
        </p:txBody>
      </p:sp>
      <p:pic>
        <p:nvPicPr>
          <p:cNvPr id="4" name="Picture 3" descr="The columns correspond to the house identification number, the community name, the ZIP code, the number of acres of property, the year the house was built, the market value, and the size of the living area (in square feet)." title="First 6 lines of database tab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1" y="4114800"/>
            <a:ext cx="8535591" cy="2486372"/>
          </a:xfrm>
          <a:prstGeom prst="rect">
            <a:avLst/>
          </a:prstGeom>
        </p:spPr>
      </p:pic>
    </p:spTree>
    <p:extLst>
      <p:ext uri="{BB962C8B-B14F-4D97-AF65-F5344CB8AC3E}">
        <p14:creationId xmlns:p14="http://schemas.microsoft.com/office/powerpoint/2010/main" val="859691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E386B-AB3F-5D47-9816-26C58326DCE1}"/>
              </a:ext>
            </a:extLst>
          </p:cNvPr>
          <p:cNvSpPr>
            <a:spLocks noGrp="1"/>
          </p:cNvSpPr>
          <p:nvPr>
            <p:ph type="title"/>
          </p:nvPr>
        </p:nvSpPr>
        <p:spPr/>
        <p:txBody>
          <a:bodyPr/>
          <a:lstStyle/>
          <a:p>
            <a:r>
              <a:rPr lang="en-US" dirty="0"/>
              <a:t>Unit 1 – Part 2</a:t>
            </a:r>
          </a:p>
        </p:txBody>
      </p:sp>
      <p:sp>
        <p:nvSpPr>
          <p:cNvPr id="3" name="Content Placeholder 2">
            <a:extLst>
              <a:ext uri="{FF2B5EF4-FFF2-40B4-BE49-F238E27FC236}">
                <a16:creationId xmlns:a16="http://schemas.microsoft.com/office/drawing/2014/main" id="{7E2E1A15-5D40-0045-B9B2-369131794EF4}"/>
              </a:ext>
            </a:extLst>
          </p:cNvPr>
          <p:cNvSpPr>
            <a:spLocks noGrp="1"/>
          </p:cNvSpPr>
          <p:nvPr>
            <p:ph idx="1"/>
          </p:nvPr>
        </p:nvSpPr>
        <p:spPr/>
        <p:txBody>
          <a:bodyPr>
            <a:noAutofit/>
          </a:bodyPr>
          <a:lstStyle/>
          <a:p>
            <a:pPr marL="0" indent="0">
              <a:lnSpc>
                <a:spcPct val="120000"/>
              </a:lnSpc>
              <a:spcBef>
                <a:spcPts val="600"/>
              </a:spcBef>
              <a:buNone/>
            </a:pPr>
            <a:r>
              <a:rPr lang="en-US" sz="1700" u="sng" dirty="0"/>
              <a:t>Data Classification</a:t>
            </a:r>
          </a:p>
          <a:p>
            <a:pPr lvl="1">
              <a:lnSpc>
                <a:spcPct val="120000"/>
              </a:lnSpc>
              <a:spcBef>
                <a:spcPts val="600"/>
              </a:spcBef>
            </a:pPr>
            <a:r>
              <a:rPr lang="en-US" sz="1700" dirty="0"/>
              <a:t>Individuals and Data</a:t>
            </a:r>
          </a:p>
          <a:p>
            <a:pPr marR="0" lvl="1">
              <a:lnSpc>
                <a:spcPct val="120000"/>
              </a:lnSpc>
              <a:spcBef>
                <a:spcPts val="600"/>
              </a:spcBef>
              <a:spcAft>
                <a:spcPts val="0"/>
              </a:spcAft>
            </a:pPr>
            <a:r>
              <a:rPr lang="en-US" sz="1700" dirty="0"/>
              <a:t>Types of Data</a:t>
            </a:r>
          </a:p>
          <a:p>
            <a:pPr>
              <a:lnSpc>
                <a:spcPct val="120000"/>
              </a:lnSpc>
              <a:spcBef>
                <a:spcPts val="600"/>
              </a:spcBef>
            </a:pPr>
            <a:endParaRPr lang="en-US" sz="1700" dirty="0"/>
          </a:p>
        </p:txBody>
      </p:sp>
    </p:spTree>
    <p:extLst>
      <p:ext uri="{BB962C8B-B14F-4D97-AF65-F5344CB8AC3E}">
        <p14:creationId xmlns:p14="http://schemas.microsoft.com/office/powerpoint/2010/main" val="2344886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solution</a:t>
            </a:r>
          </a:p>
        </p:txBody>
      </p:sp>
      <p:sp>
        <p:nvSpPr>
          <p:cNvPr id="3" name="Content Placeholder 2"/>
          <p:cNvSpPr>
            <a:spLocks noGrp="1"/>
          </p:cNvSpPr>
          <p:nvPr>
            <p:ph idx="1"/>
          </p:nvPr>
        </p:nvSpPr>
        <p:spPr/>
        <p:txBody>
          <a:bodyPr>
            <a:normAutofit/>
          </a:bodyPr>
          <a:lstStyle/>
          <a:p>
            <a:pPr marL="514350" indent="-514350">
              <a:buFont typeface="+mj-lt"/>
              <a:buAutoNum type="alphaLcParenR"/>
            </a:pPr>
            <a:r>
              <a:rPr lang="en-US" dirty="0"/>
              <a:t>Describing variables</a:t>
            </a:r>
          </a:p>
          <a:p>
            <a:pPr marL="808038"/>
            <a:r>
              <a:rPr lang="en-US" dirty="0" err="1"/>
              <a:t>House_ID</a:t>
            </a:r>
            <a:r>
              <a:rPr lang="en-US" dirty="0"/>
              <a:t>: categorical, nominal</a:t>
            </a:r>
          </a:p>
          <a:p>
            <a:pPr marL="808038"/>
            <a:r>
              <a:rPr lang="en-US" dirty="0"/>
              <a:t>Neighborhood:  categorical, nominal</a:t>
            </a:r>
          </a:p>
          <a:p>
            <a:pPr marL="808038"/>
            <a:r>
              <a:rPr lang="en-US" dirty="0" err="1"/>
              <a:t>Mail_ZIP</a:t>
            </a:r>
            <a:r>
              <a:rPr lang="en-US" dirty="0"/>
              <a:t>:  categorical, nominal</a:t>
            </a:r>
          </a:p>
          <a:p>
            <a:pPr marL="808038"/>
            <a:r>
              <a:rPr lang="en-US" dirty="0"/>
              <a:t>Acres:  quantitative, acres</a:t>
            </a:r>
          </a:p>
          <a:p>
            <a:pPr marL="808038"/>
            <a:r>
              <a:rPr lang="en-US" dirty="0" err="1"/>
              <a:t>Yr_Built</a:t>
            </a:r>
            <a:r>
              <a:rPr lang="en-US" dirty="0"/>
              <a:t>:  quantitative, years</a:t>
            </a:r>
          </a:p>
          <a:p>
            <a:pPr marL="808038"/>
            <a:r>
              <a:rPr lang="en-US" dirty="0" err="1"/>
              <a:t>Full_Market_Value</a:t>
            </a:r>
            <a:r>
              <a:rPr lang="en-US" dirty="0"/>
              <a:t>:  quantitative, dollars</a:t>
            </a:r>
          </a:p>
          <a:p>
            <a:pPr marL="808038"/>
            <a:r>
              <a:rPr lang="en-US" dirty="0"/>
              <a:t>Size:  quantitative, square feet</a:t>
            </a:r>
          </a:p>
        </p:txBody>
      </p:sp>
    </p:spTree>
    <p:custDataLst>
      <p:tags r:id="rId1"/>
    </p:custDataLst>
    <p:extLst>
      <p:ext uri="{BB962C8B-B14F-4D97-AF65-F5344CB8AC3E}">
        <p14:creationId xmlns:p14="http://schemas.microsoft.com/office/powerpoint/2010/main" val="2107261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1D94F-B675-7747-BCD3-B5EE4D9EECAC}"/>
              </a:ext>
            </a:extLst>
          </p:cNvPr>
          <p:cNvSpPr>
            <a:spLocks noGrp="1"/>
          </p:cNvSpPr>
          <p:nvPr>
            <p:ph type="title"/>
          </p:nvPr>
        </p:nvSpPr>
        <p:spPr/>
        <p:txBody>
          <a:bodyPr/>
          <a:lstStyle/>
          <a:p>
            <a:r>
              <a:rPr lang="en-US" dirty="0"/>
              <a:t>Problem #1</a:t>
            </a:r>
          </a:p>
        </p:txBody>
      </p:sp>
      <p:sp>
        <p:nvSpPr>
          <p:cNvPr id="5" name="TextBox 4">
            <a:extLst>
              <a:ext uri="{FF2B5EF4-FFF2-40B4-BE49-F238E27FC236}">
                <a16:creationId xmlns:a16="http://schemas.microsoft.com/office/drawing/2014/main" id="{63110B2F-0930-CE40-BDD7-C910785C17A3}"/>
              </a:ext>
            </a:extLst>
          </p:cNvPr>
          <p:cNvSpPr txBox="1"/>
          <p:nvPr/>
        </p:nvSpPr>
        <p:spPr>
          <a:xfrm>
            <a:off x="1219200" y="2074985"/>
            <a:ext cx="8276625" cy="923330"/>
          </a:xfrm>
          <a:prstGeom prst="rect">
            <a:avLst/>
          </a:prstGeom>
          <a:noFill/>
        </p:spPr>
        <p:txBody>
          <a:bodyPr wrap="none" rtlCol="0">
            <a:spAutoFit/>
          </a:bodyPr>
          <a:lstStyle/>
          <a:p>
            <a:r>
              <a:rPr lang="en-US" dirty="0"/>
              <a:t>Here is a dataset about Diamonds. Classify each variable as Categorical or Quantitative</a:t>
            </a:r>
          </a:p>
          <a:p>
            <a:pPr marL="285750" indent="-285750">
              <a:buFont typeface="Arial" panose="020B0604020202020204" pitchFamily="34" charset="0"/>
              <a:buChar char="•"/>
            </a:pPr>
            <a:r>
              <a:rPr lang="en-US" dirty="0"/>
              <a:t>If Categorical, is it nominal or ordinal?</a:t>
            </a:r>
          </a:p>
          <a:p>
            <a:pPr marL="285750" indent="-285750">
              <a:buFont typeface="Arial" panose="020B0604020202020204" pitchFamily="34" charset="0"/>
              <a:buChar char="•"/>
            </a:pPr>
            <a:r>
              <a:rPr lang="en-US" dirty="0"/>
              <a:t>If Quantitative, discrete or continuous?</a:t>
            </a:r>
          </a:p>
        </p:txBody>
      </p:sp>
      <p:pic>
        <p:nvPicPr>
          <p:cNvPr id="8" name="Picture 7">
            <a:extLst>
              <a:ext uri="{FF2B5EF4-FFF2-40B4-BE49-F238E27FC236}">
                <a16:creationId xmlns:a16="http://schemas.microsoft.com/office/drawing/2014/main" id="{21397C71-AF2D-3441-893B-87DDC1C93B47}"/>
              </a:ext>
            </a:extLst>
          </p:cNvPr>
          <p:cNvPicPr>
            <a:picLocks noChangeAspect="1"/>
          </p:cNvPicPr>
          <p:nvPr/>
        </p:nvPicPr>
        <p:blipFill>
          <a:blip r:embed="rId2"/>
          <a:stretch>
            <a:fillRect/>
          </a:stretch>
        </p:blipFill>
        <p:spPr>
          <a:xfrm>
            <a:off x="1434101" y="3517901"/>
            <a:ext cx="4800600" cy="1968500"/>
          </a:xfrm>
          <a:prstGeom prst="rect">
            <a:avLst/>
          </a:prstGeom>
        </p:spPr>
      </p:pic>
    </p:spTree>
    <p:extLst>
      <p:ext uri="{BB962C8B-B14F-4D97-AF65-F5344CB8AC3E}">
        <p14:creationId xmlns:p14="http://schemas.microsoft.com/office/powerpoint/2010/main" val="2978012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1D94F-B675-7747-BCD3-B5EE4D9EECAC}"/>
              </a:ext>
            </a:extLst>
          </p:cNvPr>
          <p:cNvSpPr>
            <a:spLocks noGrp="1"/>
          </p:cNvSpPr>
          <p:nvPr>
            <p:ph type="title"/>
          </p:nvPr>
        </p:nvSpPr>
        <p:spPr/>
        <p:txBody>
          <a:bodyPr/>
          <a:lstStyle/>
          <a:p>
            <a:r>
              <a:rPr lang="en-US" dirty="0"/>
              <a:t>Problem #1 Solution</a:t>
            </a:r>
          </a:p>
        </p:txBody>
      </p:sp>
      <p:sp>
        <p:nvSpPr>
          <p:cNvPr id="5" name="TextBox 4">
            <a:extLst>
              <a:ext uri="{FF2B5EF4-FFF2-40B4-BE49-F238E27FC236}">
                <a16:creationId xmlns:a16="http://schemas.microsoft.com/office/drawing/2014/main" id="{63110B2F-0930-CE40-BDD7-C910785C17A3}"/>
              </a:ext>
            </a:extLst>
          </p:cNvPr>
          <p:cNvSpPr txBox="1"/>
          <p:nvPr/>
        </p:nvSpPr>
        <p:spPr>
          <a:xfrm>
            <a:off x="1219200" y="2074985"/>
            <a:ext cx="8276625" cy="923330"/>
          </a:xfrm>
          <a:prstGeom prst="rect">
            <a:avLst/>
          </a:prstGeom>
          <a:noFill/>
        </p:spPr>
        <p:txBody>
          <a:bodyPr wrap="none" rtlCol="0">
            <a:spAutoFit/>
          </a:bodyPr>
          <a:lstStyle/>
          <a:p>
            <a:r>
              <a:rPr lang="en-US" dirty="0"/>
              <a:t>Here is a dataset about Diamonds. Classify each variable as Categorical or Quantitative</a:t>
            </a:r>
          </a:p>
          <a:p>
            <a:pPr marL="285750" indent="-285750">
              <a:buFont typeface="Arial" panose="020B0604020202020204" pitchFamily="34" charset="0"/>
              <a:buChar char="•"/>
            </a:pPr>
            <a:r>
              <a:rPr lang="en-US" dirty="0"/>
              <a:t>If Categorical, is it nominal or ordinal?</a:t>
            </a:r>
          </a:p>
          <a:p>
            <a:pPr marL="285750" indent="-285750">
              <a:buFont typeface="Arial" panose="020B0604020202020204" pitchFamily="34" charset="0"/>
              <a:buChar char="•"/>
            </a:pPr>
            <a:r>
              <a:rPr lang="en-US" dirty="0"/>
              <a:t>If Quantitative, discrete or continuous? Interval or ratio?</a:t>
            </a:r>
          </a:p>
        </p:txBody>
      </p:sp>
      <p:sp>
        <p:nvSpPr>
          <p:cNvPr id="3" name="TextBox 2">
            <a:extLst>
              <a:ext uri="{FF2B5EF4-FFF2-40B4-BE49-F238E27FC236}">
                <a16:creationId xmlns:a16="http://schemas.microsoft.com/office/drawing/2014/main" id="{1C3737F8-4E5B-F04D-8BD9-617C97C44248}"/>
              </a:ext>
            </a:extLst>
          </p:cNvPr>
          <p:cNvSpPr txBox="1"/>
          <p:nvPr/>
        </p:nvSpPr>
        <p:spPr>
          <a:xfrm>
            <a:off x="6433125" y="4009073"/>
            <a:ext cx="3747051" cy="1477328"/>
          </a:xfrm>
          <a:prstGeom prst="rect">
            <a:avLst/>
          </a:prstGeom>
          <a:noFill/>
        </p:spPr>
        <p:txBody>
          <a:bodyPr wrap="none" rtlCol="0">
            <a:spAutoFit/>
          </a:bodyPr>
          <a:lstStyle/>
          <a:p>
            <a:r>
              <a:rPr lang="en-US" i="1" dirty="0">
                <a:solidFill>
                  <a:srgbClr val="FF0000"/>
                </a:solidFill>
              </a:rPr>
              <a:t>Carat: Quantitative, continuous</a:t>
            </a:r>
          </a:p>
          <a:p>
            <a:r>
              <a:rPr lang="en-US" i="1" dirty="0">
                <a:solidFill>
                  <a:srgbClr val="FF0000"/>
                </a:solidFill>
              </a:rPr>
              <a:t>Cut: Categorical, ordinal</a:t>
            </a:r>
          </a:p>
          <a:p>
            <a:r>
              <a:rPr lang="en-US" i="1" dirty="0">
                <a:solidFill>
                  <a:srgbClr val="FF0000"/>
                </a:solidFill>
              </a:rPr>
              <a:t>For Sale: Categorical, nominal</a:t>
            </a:r>
          </a:p>
          <a:p>
            <a:r>
              <a:rPr lang="en-US" i="1" dirty="0">
                <a:solidFill>
                  <a:srgbClr val="FF0000"/>
                </a:solidFill>
              </a:rPr>
              <a:t>Number of bids: Quantitative, discrete</a:t>
            </a:r>
          </a:p>
          <a:p>
            <a:r>
              <a:rPr lang="en-US" i="1" dirty="0">
                <a:solidFill>
                  <a:srgbClr val="FF0000"/>
                </a:solidFill>
              </a:rPr>
              <a:t>Asking Price: Quantitative, continuous</a:t>
            </a:r>
          </a:p>
        </p:txBody>
      </p:sp>
      <p:pic>
        <p:nvPicPr>
          <p:cNvPr id="8" name="Picture 7">
            <a:extLst>
              <a:ext uri="{FF2B5EF4-FFF2-40B4-BE49-F238E27FC236}">
                <a16:creationId xmlns:a16="http://schemas.microsoft.com/office/drawing/2014/main" id="{21397C71-AF2D-3441-893B-87DDC1C93B47}"/>
              </a:ext>
            </a:extLst>
          </p:cNvPr>
          <p:cNvPicPr>
            <a:picLocks noChangeAspect="1"/>
          </p:cNvPicPr>
          <p:nvPr/>
        </p:nvPicPr>
        <p:blipFill>
          <a:blip r:embed="rId2"/>
          <a:stretch>
            <a:fillRect/>
          </a:stretch>
        </p:blipFill>
        <p:spPr>
          <a:xfrm>
            <a:off x="1434101" y="3517901"/>
            <a:ext cx="4800600" cy="1968500"/>
          </a:xfrm>
          <a:prstGeom prst="rect">
            <a:avLst/>
          </a:prstGeom>
        </p:spPr>
      </p:pic>
    </p:spTree>
    <p:extLst>
      <p:ext uri="{BB962C8B-B14F-4D97-AF65-F5344CB8AC3E}">
        <p14:creationId xmlns:p14="http://schemas.microsoft.com/office/powerpoint/2010/main" val="2386817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228C8-A424-C840-B519-6DBBFC3CBE85}"/>
              </a:ext>
            </a:extLst>
          </p:cNvPr>
          <p:cNvSpPr>
            <a:spLocks noGrp="1"/>
          </p:cNvSpPr>
          <p:nvPr>
            <p:ph type="title"/>
          </p:nvPr>
        </p:nvSpPr>
        <p:spPr>
          <a:xfrm>
            <a:off x="615462" y="247894"/>
            <a:ext cx="10515600" cy="1325563"/>
          </a:xfrm>
        </p:spPr>
        <p:txBody>
          <a:bodyPr/>
          <a:lstStyle/>
          <a:p>
            <a:r>
              <a:rPr lang="en-US" dirty="0"/>
              <a:t>Where do Data come from?</a:t>
            </a:r>
          </a:p>
        </p:txBody>
      </p:sp>
      <p:sp>
        <p:nvSpPr>
          <p:cNvPr id="4" name="Text Box 5">
            <a:extLst>
              <a:ext uri="{FF2B5EF4-FFF2-40B4-BE49-F238E27FC236}">
                <a16:creationId xmlns:a16="http://schemas.microsoft.com/office/drawing/2014/main" id="{6405891B-37AC-084E-90BB-1EC401102908}"/>
              </a:ext>
            </a:extLst>
          </p:cNvPr>
          <p:cNvSpPr txBox="1">
            <a:spLocks noChangeArrowheads="1"/>
          </p:cNvSpPr>
          <p:nvPr/>
        </p:nvSpPr>
        <p:spPr bwMode="auto">
          <a:xfrm>
            <a:off x="615462" y="1781908"/>
            <a:ext cx="8763000" cy="3693319"/>
          </a:xfrm>
          <a:prstGeom prst="rect">
            <a:avLst/>
          </a:prstGeom>
          <a:noFill/>
          <a:ln w="9525">
            <a:noFill/>
            <a:miter lim="800000"/>
            <a:headEnd/>
            <a:tailEnd/>
          </a:ln>
          <a:effectLst/>
        </p:spPr>
        <p:txBody>
          <a:bodyPr wrap="square">
            <a:spAutoFit/>
          </a:bodyPr>
          <a:lstStyle/>
          <a:p>
            <a:pPr>
              <a:defRPr/>
            </a:pPr>
            <a:r>
              <a:rPr lang="en-US" u="sng" dirty="0"/>
              <a:t>Individuals</a:t>
            </a:r>
          </a:p>
          <a:p>
            <a:pPr>
              <a:defRPr/>
            </a:pPr>
            <a:endParaRPr lang="en-US" u="sng" dirty="0"/>
          </a:p>
          <a:p>
            <a:pPr marL="457200" indent="-457200">
              <a:buFont typeface="Arial" panose="020B0604020202020204" pitchFamily="34" charset="0"/>
              <a:buChar char="•"/>
              <a:defRPr/>
            </a:pPr>
            <a:r>
              <a:rPr lang="en-US" dirty="0"/>
              <a:t>The objects described by a set of data.</a:t>
            </a:r>
          </a:p>
          <a:p>
            <a:pPr marL="457200" indent="-457200">
              <a:buFont typeface="Arial" panose="020B0604020202020204" pitchFamily="34" charset="0"/>
              <a:buChar char="•"/>
              <a:defRPr/>
            </a:pPr>
            <a:r>
              <a:rPr lang="en-US" dirty="0"/>
              <a:t>Individuals may be people, but they may also be animals or things.</a:t>
            </a:r>
          </a:p>
          <a:p>
            <a:pPr marL="457200" indent="-457200">
              <a:buFont typeface="Arial" panose="020B0604020202020204" pitchFamily="34" charset="0"/>
              <a:buChar char="•"/>
              <a:defRPr/>
            </a:pPr>
            <a:endParaRPr lang="en-US" dirty="0"/>
          </a:p>
          <a:p>
            <a:pPr>
              <a:defRPr/>
            </a:pPr>
            <a:r>
              <a:rPr lang="en-US" u="sng" dirty="0"/>
              <a:t>Variable</a:t>
            </a:r>
          </a:p>
          <a:p>
            <a:pPr>
              <a:defRPr/>
            </a:pPr>
            <a:endParaRPr lang="en-US" u="sng" dirty="0"/>
          </a:p>
          <a:p>
            <a:pPr marL="457200" indent="-457200">
              <a:buFont typeface="Arial" panose="020B0604020202020204" pitchFamily="34" charset="0"/>
              <a:buChar char="•"/>
              <a:defRPr/>
            </a:pPr>
            <a:r>
              <a:rPr lang="en-US" dirty="0"/>
              <a:t>Any characteristic of an individual.</a:t>
            </a:r>
          </a:p>
          <a:p>
            <a:pPr marL="457200" indent="-457200">
              <a:buFont typeface="Arial" panose="020B0604020202020204" pitchFamily="34" charset="0"/>
              <a:buChar char="•"/>
              <a:defRPr/>
            </a:pPr>
            <a:r>
              <a:rPr lang="en-US" dirty="0"/>
              <a:t>A variable can take different values for different individuals.</a:t>
            </a:r>
          </a:p>
          <a:p>
            <a:pPr marL="457200" indent="-457200">
              <a:buFont typeface="Arial" panose="020B0604020202020204" pitchFamily="34" charset="0"/>
              <a:buChar char="•"/>
              <a:defRPr/>
            </a:pPr>
            <a:endParaRPr lang="en-US" dirty="0"/>
          </a:p>
          <a:p>
            <a:pPr>
              <a:defRPr/>
            </a:pPr>
            <a:r>
              <a:rPr lang="en-US" u="sng" dirty="0"/>
              <a:t>Data</a:t>
            </a:r>
          </a:p>
          <a:p>
            <a:pPr>
              <a:defRPr/>
            </a:pPr>
            <a:endParaRPr lang="en-US" u="sng" dirty="0"/>
          </a:p>
          <a:p>
            <a:pPr marL="457200" indent="-457200">
              <a:buFont typeface="Arial" panose="020B0604020202020204" pitchFamily="34" charset="0"/>
              <a:buChar char="•"/>
              <a:defRPr/>
            </a:pPr>
            <a:r>
              <a:rPr lang="en-US" dirty="0"/>
              <a:t>The actual measurements recorded for individuals are called data.</a:t>
            </a:r>
          </a:p>
        </p:txBody>
      </p:sp>
      <p:grpSp>
        <p:nvGrpSpPr>
          <p:cNvPr id="6" name="Group 5">
            <a:extLst>
              <a:ext uri="{FF2B5EF4-FFF2-40B4-BE49-F238E27FC236}">
                <a16:creationId xmlns:a16="http://schemas.microsoft.com/office/drawing/2014/main" id="{EEEAD312-86F1-6F4E-61DC-7D6609B38A86}"/>
              </a:ext>
            </a:extLst>
          </p:cNvPr>
          <p:cNvGrpSpPr/>
          <p:nvPr/>
        </p:nvGrpSpPr>
        <p:grpSpPr>
          <a:xfrm>
            <a:off x="8081108" y="3406104"/>
            <a:ext cx="3619972" cy="3146724"/>
            <a:chOff x="7811477" y="3211848"/>
            <a:chExt cx="3619972" cy="3146724"/>
          </a:xfrm>
        </p:grpSpPr>
        <p:pic>
          <p:nvPicPr>
            <p:cNvPr id="3" name="Picture 2">
              <a:extLst>
                <a:ext uri="{FF2B5EF4-FFF2-40B4-BE49-F238E27FC236}">
                  <a16:creationId xmlns:a16="http://schemas.microsoft.com/office/drawing/2014/main" id="{209F20CF-62AF-5700-6599-392578995BCF}"/>
                </a:ext>
              </a:extLst>
            </p:cNvPr>
            <p:cNvPicPr>
              <a:picLocks noChangeAspect="1"/>
            </p:cNvPicPr>
            <p:nvPr/>
          </p:nvPicPr>
          <p:blipFill>
            <a:blip r:embed="rId2"/>
            <a:stretch>
              <a:fillRect/>
            </a:stretch>
          </p:blipFill>
          <p:spPr>
            <a:xfrm>
              <a:off x="7811477" y="3581180"/>
              <a:ext cx="3619972" cy="2777392"/>
            </a:xfrm>
            <a:prstGeom prst="rect">
              <a:avLst/>
            </a:prstGeom>
          </p:spPr>
        </p:pic>
        <p:sp>
          <p:nvSpPr>
            <p:cNvPr id="5" name="TextBox 4">
              <a:extLst>
                <a:ext uri="{FF2B5EF4-FFF2-40B4-BE49-F238E27FC236}">
                  <a16:creationId xmlns:a16="http://schemas.microsoft.com/office/drawing/2014/main" id="{193553A9-2142-CE8F-51CD-A718047C343B}"/>
                </a:ext>
              </a:extLst>
            </p:cNvPr>
            <p:cNvSpPr txBox="1"/>
            <p:nvPr/>
          </p:nvSpPr>
          <p:spPr>
            <a:xfrm>
              <a:off x="8188836" y="3211848"/>
              <a:ext cx="2216119" cy="369332"/>
            </a:xfrm>
            <a:prstGeom prst="rect">
              <a:avLst/>
            </a:prstGeom>
            <a:noFill/>
          </p:spPr>
          <p:txBody>
            <a:bodyPr wrap="none" rtlCol="0">
              <a:spAutoFit/>
            </a:bodyPr>
            <a:lstStyle/>
            <a:p>
              <a:r>
                <a:rPr lang="en-US" u="sng" dirty="0"/>
                <a:t>Structure of a dataset</a:t>
              </a:r>
            </a:p>
          </p:txBody>
        </p:sp>
      </p:grpSp>
    </p:spTree>
    <p:extLst>
      <p:ext uri="{BB962C8B-B14F-4D97-AF65-F5344CB8AC3E}">
        <p14:creationId xmlns:p14="http://schemas.microsoft.com/office/powerpoint/2010/main" val="362077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DA64-B05C-874C-A6B3-648EBCEB58A8}"/>
              </a:ext>
            </a:extLst>
          </p:cNvPr>
          <p:cNvSpPr>
            <a:spLocks noGrp="1"/>
          </p:cNvSpPr>
          <p:nvPr>
            <p:ph type="title"/>
          </p:nvPr>
        </p:nvSpPr>
        <p:spPr/>
        <p:txBody>
          <a:bodyPr>
            <a:normAutofit/>
          </a:bodyPr>
          <a:lstStyle/>
          <a:p>
            <a:r>
              <a:rPr lang="en-US" dirty="0"/>
              <a:t>Where does Data Come from?</a:t>
            </a:r>
            <a:endParaRPr lang="en-US" sz="7200" dirty="0"/>
          </a:p>
        </p:txBody>
      </p:sp>
      <p:graphicFrame>
        <p:nvGraphicFramePr>
          <p:cNvPr id="5" name="Group 126" descr="The table shows the summary of the attributes of a population and a sample. It has four columns and six rows. The first, second, third, and fourth column is labeled &quot;Name,&quot; &quot;Major,&quot; &quot;Points,&quot; &quot;Grade,&quot; respectively. The second, third, fourth, fifth, and sixth row is labeled &quot;Advani, Sura,&quot; &quot;Barton, David,&quot; &quot;Brown, Annette,&quot; &quot;Chiu, Sun,&quot; &quot;Cortez, Maria,&quot; respectively. It is mentioned that Advani, Sura has major in &quot;Communications&quot; with &quot;397&quot; points and &quot;B&quot; grade. Similarly, Barton, David has major in &quot;History&quot; with &quot;323&quot; points and &quot;C&quot; grade. Brown, Annette has major in &quot;Literature&quot; with &quot;446&quot; points and &quot;A&quot; grade. Chiu, Sun has major in &quot;Psychology&quot; with &quot;405&quot; points and &quot;B&quot; grade. Cortez, Maria has major in &quot;Psychology&quot; with &quot;461&quot; points and &quot;A&quot; grade.">
            <a:extLst>
              <a:ext uri="{FF2B5EF4-FFF2-40B4-BE49-F238E27FC236}">
                <a16:creationId xmlns:a16="http://schemas.microsoft.com/office/drawing/2014/main" id="{EEA30834-426C-144B-888A-6CE801F68EDE}"/>
              </a:ext>
            </a:extLst>
          </p:cNvPr>
          <p:cNvGraphicFramePr>
            <a:graphicFrameLocks/>
          </p:cNvGraphicFramePr>
          <p:nvPr/>
        </p:nvGraphicFramePr>
        <p:xfrm>
          <a:off x="1283677" y="1829351"/>
          <a:ext cx="6705600" cy="2804160"/>
        </p:xfrm>
        <a:graphic>
          <a:graphicData uri="http://schemas.openxmlformats.org/drawingml/2006/table">
            <a:tbl>
              <a:tblPr firstRow="1"/>
              <a:tblGrid>
                <a:gridCol w="2532679">
                  <a:extLst>
                    <a:ext uri="{9D8B030D-6E8A-4147-A177-3AD203B41FA5}">
                      <a16:colId xmlns:a16="http://schemas.microsoft.com/office/drawing/2014/main" val="20000"/>
                    </a:ext>
                  </a:extLst>
                </a:gridCol>
                <a:gridCol w="1727349">
                  <a:extLst>
                    <a:ext uri="{9D8B030D-6E8A-4147-A177-3AD203B41FA5}">
                      <a16:colId xmlns:a16="http://schemas.microsoft.com/office/drawing/2014/main" val="20001"/>
                    </a:ext>
                  </a:extLst>
                </a:gridCol>
                <a:gridCol w="1262231">
                  <a:extLst>
                    <a:ext uri="{9D8B030D-6E8A-4147-A177-3AD203B41FA5}">
                      <a16:colId xmlns:a16="http://schemas.microsoft.com/office/drawing/2014/main" val="20002"/>
                    </a:ext>
                  </a:extLst>
                </a:gridCol>
                <a:gridCol w="1183341">
                  <a:extLst>
                    <a:ext uri="{9D8B030D-6E8A-4147-A177-3AD203B41FA5}">
                      <a16:colId xmlns:a16="http://schemas.microsoft.com/office/drawing/2014/main" val="20003"/>
                    </a:ext>
                  </a:extLst>
                </a:gridCol>
              </a:tblGrid>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latin typeface="+mj-lt"/>
                          <a:cs typeface="Arial"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latin typeface="+mj-lt"/>
                          <a:cs typeface="Arial" charset="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latin typeface="+mj-lt"/>
                          <a:cs typeface="Arial" charset="0"/>
                        </a:rPr>
                        <a:t>Points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mj-lt"/>
                          <a:cs typeface="Arial" charset="0"/>
                        </a:rPr>
                        <a:t>Grade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4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normalizeH="0" baseline="0" dirty="0" err="1">
                          <a:ln>
                            <a:noFill/>
                          </a:ln>
                          <a:solidFill>
                            <a:schemeClr val="tx1"/>
                          </a:solidFill>
                          <a:effectLst/>
                          <a:latin typeface="+mj-lt"/>
                          <a:cs typeface="Arial" charset="0"/>
                        </a:rPr>
                        <a:t>Advani</a:t>
                      </a:r>
                      <a:r>
                        <a:rPr kumimoji="0" lang="en-US" sz="2400" b="0" i="0" u="none" strike="noStrike" cap="none" normalizeH="0" baseline="0" dirty="0">
                          <a:ln>
                            <a:noFill/>
                          </a:ln>
                          <a:solidFill>
                            <a:schemeClr val="tx1"/>
                          </a:solidFill>
                          <a:effectLst/>
                          <a:latin typeface="+mj-lt"/>
                          <a:cs typeface="Arial" charset="0"/>
                        </a:rPr>
                        <a:t>, </a:t>
                      </a:r>
                      <a:r>
                        <a:rPr kumimoji="0" lang="en-US" sz="2400" b="0" i="0" u="none" strike="noStrike" cap="none" normalizeH="0" baseline="0" dirty="0" err="1">
                          <a:ln>
                            <a:noFill/>
                          </a:ln>
                          <a:solidFill>
                            <a:schemeClr val="tx1"/>
                          </a:solidFill>
                          <a:effectLst/>
                          <a:latin typeface="+mj-lt"/>
                          <a:cs typeface="Arial" charset="0"/>
                        </a:rPr>
                        <a:t>Sura</a:t>
                      </a:r>
                      <a:endParaRPr kumimoji="0" lang="en-US" sz="2400" b="0" i="0" u="none" strike="noStrike" cap="none" normalizeH="0" baseline="0" dirty="0">
                        <a:ln>
                          <a:noFill/>
                        </a:ln>
                        <a:solidFill>
                          <a:schemeClr val="tx1"/>
                        </a:solidFill>
                        <a:effectLst/>
                        <a:latin typeface="+mj-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normalizeH="0" baseline="0" dirty="0">
                          <a:ln>
                            <a:noFill/>
                          </a:ln>
                          <a:solidFill>
                            <a:schemeClr val="tx1"/>
                          </a:solidFill>
                          <a:effectLst/>
                          <a:latin typeface="+mj-lt"/>
                          <a:cs typeface="Arial" charset="0"/>
                        </a:rPr>
                        <a:t>Comm.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normalizeH="0" baseline="0" dirty="0">
                          <a:ln>
                            <a:noFill/>
                          </a:ln>
                          <a:solidFill>
                            <a:schemeClr val="tx1"/>
                          </a:solidFill>
                          <a:effectLst/>
                          <a:latin typeface="+mj-lt"/>
                          <a:cs typeface="Arial" charset="0"/>
                        </a:rPr>
                        <a:t>397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normalizeH="0" baseline="0">
                          <a:ln>
                            <a:noFill/>
                          </a:ln>
                          <a:solidFill>
                            <a:schemeClr val="tx1"/>
                          </a:solidFill>
                          <a:effectLst/>
                          <a:latin typeface="+mj-lt"/>
                          <a:cs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normalizeH="0" baseline="0" dirty="0">
                          <a:ln>
                            <a:noFill/>
                          </a:ln>
                          <a:solidFill>
                            <a:schemeClr val="tx1"/>
                          </a:solidFill>
                          <a:effectLst/>
                          <a:latin typeface="+mj-lt"/>
                          <a:cs typeface="Arial" charset="0"/>
                        </a:rPr>
                        <a:t>Barton, David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normalizeH="0" baseline="0" dirty="0">
                          <a:ln>
                            <a:noFill/>
                          </a:ln>
                          <a:solidFill>
                            <a:schemeClr val="tx1"/>
                          </a:solidFill>
                          <a:effectLst/>
                          <a:latin typeface="+mj-lt"/>
                          <a:cs typeface="Arial" charset="0"/>
                        </a:rPr>
                        <a:t>Hist.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normalizeH="0" baseline="0" dirty="0">
                          <a:ln>
                            <a:noFill/>
                          </a:ln>
                          <a:solidFill>
                            <a:schemeClr val="tx1"/>
                          </a:solidFill>
                          <a:effectLst/>
                          <a:latin typeface="+mj-lt"/>
                          <a:cs typeface="Arial" charset="0"/>
                        </a:rPr>
                        <a:t>323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normalizeH="0" baseline="0" dirty="0">
                          <a:ln>
                            <a:noFill/>
                          </a:ln>
                          <a:solidFill>
                            <a:schemeClr val="tx1"/>
                          </a:solidFill>
                          <a:effectLst/>
                          <a:latin typeface="+mj-lt"/>
                          <a:cs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354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normalizeH="0" baseline="0" dirty="0">
                          <a:ln>
                            <a:noFill/>
                          </a:ln>
                          <a:solidFill>
                            <a:schemeClr val="tx1"/>
                          </a:solidFill>
                          <a:effectLst/>
                          <a:latin typeface="+mj-lt"/>
                          <a:cs typeface="Arial" charset="0"/>
                        </a:rPr>
                        <a:t>Brown, Annette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normalizeH="0" baseline="0" dirty="0">
                          <a:ln>
                            <a:noFill/>
                          </a:ln>
                          <a:solidFill>
                            <a:schemeClr val="tx1"/>
                          </a:solidFill>
                          <a:effectLst/>
                          <a:latin typeface="+mj-lt"/>
                          <a:cs typeface="Arial" charset="0"/>
                        </a:rPr>
                        <a:t>Lit.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normalizeH="0" baseline="0">
                          <a:ln>
                            <a:noFill/>
                          </a:ln>
                          <a:solidFill>
                            <a:schemeClr val="tx1"/>
                          </a:solidFill>
                          <a:effectLst/>
                          <a:latin typeface="+mj-lt"/>
                          <a:cs typeface="Arial" charset="0"/>
                        </a:rPr>
                        <a:t>446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normalizeH="0" baseline="0">
                          <a:ln>
                            <a:noFill/>
                          </a:ln>
                          <a:solidFill>
                            <a:schemeClr val="tx1"/>
                          </a:solidFill>
                          <a:effectLst/>
                          <a:latin typeface="+mj-lt"/>
                          <a:cs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normalizeH="0" baseline="0" dirty="0">
                          <a:ln>
                            <a:noFill/>
                          </a:ln>
                          <a:solidFill>
                            <a:schemeClr val="tx1"/>
                          </a:solidFill>
                          <a:effectLst/>
                          <a:latin typeface="+mj-lt"/>
                          <a:cs typeface="Arial" charset="0"/>
                        </a:rPr>
                        <a:t>Chiu, Sun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normalizeH="0" baseline="0" dirty="0" err="1">
                          <a:ln>
                            <a:noFill/>
                          </a:ln>
                          <a:solidFill>
                            <a:schemeClr val="tx1"/>
                          </a:solidFill>
                          <a:effectLst/>
                          <a:latin typeface="+mj-lt"/>
                          <a:cs typeface="Arial" charset="0"/>
                        </a:rPr>
                        <a:t>Psyc</a:t>
                      </a:r>
                      <a:r>
                        <a:rPr kumimoji="0" lang="en-US" sz="2400" b="0" i="0" u="none" strike="noStrike" cap="none" normalizeH="0" baseline="0" dirty="0">
                          <a:ln>
                            <a:noFill/>
                          </a:ln>
                          <a:solidFill>
                            <a:schemeClr val="tx1"/>
                          </a:solidFill>
                          <a:effectLst/>
                          <a:latin typeface="+mj-lt"/>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normalizeH="0" baseline="0" dirty="0">
                          <a:ln>
                            <a:noFill/>
                          </a:ln>
                          <a:solidFill>
                            <a:schemeClr val="tx1"/>
                          </a:solidFill>
                          <a:effectLst/>
                          <a:latin typeface="+mj-lt"/>
                          <a:cs typeface="Arial" charset="0"/>
                        </a:rPr>
                        <a:t>405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normalizeH="0" baseline="0" dirty="0">
                          <a:ln>
                            <a:noFill/>
                          </a:ln>
                          <a:solidFill>
                            <a:schemeClr val="tx1"/>
                          </a:solidFill>
                          <a:effectLst/>
                          <a:latin typeface="+mj-lt"/>
                          <a:cs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54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normalizeH="0" baseline="0" dirty="0">
                          <a:ln>
                            <a:noFill/>
                          </a:ln>
                          <a:solidFill>
                            <a:schemeClr val="tx1"/>
                          </a:solidFill>
                          <a:effectLst/>
                          <a:latin typeface="+mj-lt"/>
                          <a:cs typeface="Arial" charset="0"/>
                        </a:rPr>
                        <a:t>Cortez, Maria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normalizeH="0" baseline="0" dirty="0" err="1">
                          <a:ln>
                            <a:noFill/>
                          </a:ln>
                          <a:solidFill>
                            <a:schemeClr val="tx1"/>
                          </a:solidFill>
                          <a:effectLst/>
                          <a:latin typeface="+mj-lt"/>
                          <a:cs typeface="Arial" charset="0"/>
                        </a:rPr>
                        <a:t>Psyc</a:t>
                      </a:r>
                      <a:r>
                        <a:rPr kumimoji="0" lang="en-US" sz="2400" b="0" i="0" u="none" strike="noStrike" cap="none" normalizeH="0" baseline="0" dirty="0">
                          <a:ln>
                            <a:noFill/>
                          </a:ln>
                          <a:solidFill>
                            <a:schemeClr val="tx1"/>
                          </a:solidFill>
                          <a:effectLst/>
                          <a:latin typeface="+mj-lt"/>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normalizeH="0" baseline="0" dirty="0">
                          <a:ln>
                            <a:noFill/>
                          </a:ln>
                          <a:solidFill>
                            <a:schemeClr val="tx1"/>
                          </a:solidFill>
                          <a:effectLst/>
                          <a:latin typeface="+mj-lt"/>
                          <a:cs typeface="Arial" charset="0"/>
                        </a:rPr>
                        <a:t>461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400" b="0" i="0" u="none" strike="noStrike" cap="none" normalizeH="0" baseline="0" dirty="0">
                          <a:ln>
                            <a:noFill/>
                          </a:ln>
                          <a:solidFill>
                            <a:schemeClr val="tx1"/>
                          </a:solidFill>
                          <a:effectLst/>
                          <a:latin typeface="+mj-lt"/>
                          <a:cs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Rectangle 5">
            <a:extLst>
              <a:ext uri="{FF2B5EF4-FFF2-40B4-BE49-F238E27FC236}">
                <a16:creationId xmlns:a16="http://schemas.microsoft.com/office/drawing/2014/main" id="{728BF085-D7AE-9642-B0EE-B946871F7E17}"/>
              </a:ext>
            </a:extLst>
          </p:cNvPr>
          <p:cNvSpPr/>
          <p:nvPr/>
        </p:nvSpPr>
        <p:spPr>
          <a:xfrm>
            <a:off x="1570892" y="5028649"/>
            <a:ext cx="5486400" cy="1200329"/>
          </a:xfrm>
          <a:prstGeom prst="rect">
            <a:avLst/>
          </a:prstGeom>
        </p:spPr>
        <p:txBody>
          <a:bodyPr wrap="square">
            <a:spAutoFit/>
          </a:bodyPr>
          <a:lstStyle/>
          <a:p>
            <a:pPr marL="457200" indent="-457200">
              <a:buFont typeface="Arial" panose="020B0604020202020204" pitchFamily="34" charset="0"/>
              <a:buChar char="•"/>
              <a:defRPr/>
            </a:pPr>
            <a:r>
              <a:rPr lang="en-US" sz="2400" dirty="0"/>
              <a:t>Who are the Individuals? </a:t>
            </a:r>
            <a:r>
              <a:rPr lang="en-US" sz="2400" i="1" dirty="0">
                <a:solidFill>
                  <a:srgbClr val="FF0000"/>
                </a:solidFill>
              </a:rPr>
              <a:t>The students</a:t>
            </a:r>
          </a:p>
          <a:p>
            <a:pPr marL="457200" indent="-457200">
              <a:buFont typeface="Arial" panose="020B0604020202020204" pitchFamily="34" charset="0"/>
              <a:buChar char="•"/>
              <a:defRPr/>
            </a:pPr>
            <a:r>
              <a:rPr lang="en-US" sz="2400" dirty="0"/>
              <a:t>What are the Variables?  </a:t>
            </a:r>
            <a:r>
              <a:rPr lang="en-US" sz="2400" i="1" dirty="0">
                <a:solidFill>
                  <a:srgbClr val="FF0000"/>
                </a:solidFill>
              </a:rPr>
              <a:t>Major, Points, Grade</a:t>
            </a:r>
          </a:p>
        </p:txBody>
      </p:sp>
    </p:spTree>
    <p:extLst>
      <p:ext uri="{BB962C8B-B14F-4D97-AF65-F5344CB8AC3E}">
        <p14:creationId xmlns:p14="http://schemas.microsoft.com/office/powerpoint/2010/main" val="3450972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5ABEE-0688-534F-89D7-0662642F407E}"/>
              </a:ext>
            </a:extLst>
          </p:cNvPr>
          <p:cNvSpPr>
            <a:spLocks noGrp="1"/>
          </p:cNvSpPr>
          <p:nvPr>
            <p:ph type="title"/>
          </p:nvPr>
        </p:nvSpPr>
        <p:spPr>
          <a:xfrm>
            <a:off x="838200" y="164724"/>
            <a:ext cx="10515600" cy="1325563"/>
          </a:xfrm>
        </p:spPr>
        <p:txBody>
          <a:bodyPr/>
          <a:lstStyle/>
          <a:p>
            <a:r>
              <a:rPr lang="en-US" dirty="0"/>
              <a:t>Types of Data</a:t>
            </a:r>
          </a:p>
        </p:txBody>
      </p:sp>
      <p:sp>
        <p:nvSpPr>
          <p:cNvPr id="3" name="Content Placeholder 2">
            <a:extLst>
              <a:ext uri="{FF2B5EF4-FFF2-40B4-BE49-F238E27FC236}">
                <a16:creationId xmlns:a16="http://schemas.microsoft.com/office/drawing/2014/main" id="{10CE7BC5-9ADF-284C-9186-4248B9EAC306}"/>
              </a:ext>
            </a:extLst>
          </p:cNvPr>
          <p:cNvSpPr>
            <a:spLocks noGrp="1"/>
          </p:cNvSpPr>
          <p:nvPr>
            <p:ph idx="1"/>
          </p:nvPr>
        </p:nvSpPr>
        <p:spPr>
          <a:xfrm>
            <a:off x="838200" y="1825625"/>
            <a:ext cx="10515600" cy="1785083"/>
          </a:xfrm>
        </p:spPr>
        <p:txBody>
          <a:bodyPr>
            <a:normAutofit/>
          </a:bodyPr>
          <a:lstStyle/>
          <a:p>
            <a:pPr marL="457200" lvl="1" indent="0">
              <a:buNone/>
            </a:pPr>
            <a:endParaRPr lang="en-US" sz="2000" dirty="0"/>
          </a:p>
          <a:p>
            <a:pPr marL="457200" lvl="1" indent="0">
              <a:buNone/>
            </a:pPr>
            <a:endParaRPr lang="en-US" sz="2000" dirty="0"/>
          </a:p>
          <a:p>
            <a:endParaRPr lang="en-US" sz="2000" dirty="0"/>
          </a:p>
        </p:txBody>
      </p:sp>
      <p:sp>
        <p:nvSpPr>
          <p:cNvPr id="5" name="Google Shape;92;p18">
            <a:extLst>
              <a:ext uri="{FF2B5EF4-FFF2-40B4-BE49-F238E27FC236}">
                <a16:creationId xmlns:a16="http://schemas.microsoft.com/office/drawing/2014/main" id="{D2636FBA-B75E-1843-B0CE-D83FF7871ED3}"/>
              </a:ext>
            </a:extLst>
          </p:cNvPr>
          <p:cNvSpPr txBox="1">
            <a:spLocks/>
          </p:cNvSpPr>
          <p:nvPr/>
        </p:nvSpPr>
        <p:spPr>
          <a:xfrm>
            <a:off x="415600" y="1536633"/>
            <a:ext cx="5333200" cy="2296813"/>
          </a:xfrm>
          <a:prstGeom prst="rect">
            <a:avLst/>
          </a:prstGeom>
          <a:ln>
            <a:solidFill>
              <a:schemeClr val="accent2"/>
            </a:solidFill>
          </a:ln>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Qualitative (Categorical) Data</a:t>
            </a:r>
          </a:p>
          <a:p>
            <a:r>
              <a:rPr lang="en-US" sz="2000" dirty="0"/>
              <a:t>Non-Numerical data with different categories.</a:t>
            </a:r>
          </a:p>
          <a:p>
            <a:pPr>
              <a:spcBef>
                <a:spcPts val="2133"/>
              </a:spcBef>
              <a:spcAft>
                <a:spcPts val="2133"/>
              </a:spcAft>
            </a:pPr>
            <a:r>
              <a:rPr lang="en-US" sz="2000" dirty="0"/>
              <a:t>Ex) States, letter grades, class standing, etc. </a:t>
            </a:r>
          </a:p>
          <a:p>
            <a:pPr marL="342900" indent="-342900">
              <a:spcBef>
                <a:spcPts val="2133"/>
              </a:spcBef>
              <a:spcAft>
                <a:spcPts val="2133"/>
              </a:spcAft>
            </a:pPr>
            <a:endParaRPr lang="en-US" dirty="0"/>
          </a:p>
        </p:txBody>
      </p:sp>
      <p:sp>
        <p:nvSpPr>
          <p:cNvPr id="6" name="Google Shape;93;p18">
            <a:extLst>
              <a:ext uri="{FF2B5EF4-FFF2-40B4-BE49-F238E27FC236}">
                <a16:creationId xmlns:a16="http://schemas.microsoft.com/office/drawing/2014/main" id="{90179B7E-00C4-B245-BE43-308E8DA8F7C1}"/>
              </a:ext>
            </a:extLst>
          </p:cNvPr>
          <p:cNvSpPr txBox="1">
            <a:spLocks/>
          </p:cNvSpPr>
          <p:nvPr/>
        </p:nvSpPr>
        <p:spPr>
          <a:xfrm>
            <a:off x="6443200" y="1536633"/>
            <a:ext cx="5333200" cy="2296813"/>
          </a:xfrm>
          <a:prstGeom prst="rect">
            <a:avLst/>
          </a:prstGeom>
          <a:ln>
            <a:solidFill>
              <a:schemeClr val="accent1">
                <a:lumMod val="75000"/>
              </a:schemeClr>
            </a:solidFill>
          </a:ln>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Quantitative Data</a:t>
            </a:r>
          </a:p>
          <a:p>
            <a:r>
              <a:rPr lang="en-US" sz="2000" dirty="0"/>
              <a:t>Numerical data, counts or measurements</a:t>
            </a:r>
          </a:p>
          <a:p>
            <a:r>
              <a:rPr lang="en-US" sz="2000" dirty="0"/>
              <a:t>Arithmetic operations such as adding and averaging make sense </a:t>
            </a:r>
          </a:p>
          <a:p>
            <a:pPr>
              <a:spcBef>
                <a:spcPts val="2133"/>
              </a:spcBef>
              <a:spcAft>
                <a:spcPts val="2133"/>
              </a:spcAft>
            </a:pPr>
            <a:r>
              <a:rPr lang="en-US" sz="2000" dirty="0"/>
              <a:t>Ex) Income, GPA, Height, Weight, etc.</a:t>
            </a:r>
          </a:p>
        </p:txBody>
      </p:sp>
      <p:sp>
        <p:nvSpPr>
          <p:cNvPr id="9" name="Rectangle 8">
            <a:extLst>
              <a:ext uri="{FF2B5EF4-FFF2-40B4-BE49-F238E27FC236}">
                <a16:creationId xmlns:a16="http://schemas.microsoft.com/office/drawing/2014/main" id="{C9D2D78F-0EC6-AE6B-E575-92FD8E4ECE8F}"/>
              </a:ext>
            </a:extLst>
          </p:cNvPr>
          <p:cNvSpPr/>
          <p:nvPr/>
        </p:nvSpPr>
        <p:spPr>
          <a:xfrm>
            <a:off x="634415" y="4073890"/>
            <a:ext cx="10473200" cy="2862322"/>
          </a:xfrm>
          <a:prstGeom prst="rect">
            <a:avLst/>
          </a:prstGeom>
        </p:spPr>
        <p:txBody>
          <a:bodyPr wrap="square">
            <a:spAutoFit/>
          </a:bodyPr>
          <a:lstStyle/>
          <a:p>
            <a:pPr>
              <a:defRPr/>
            </a:pPr>
            <a:r>
              <a:rPr lang="en-US" u="sng" dirty="0">
                <a:latin typeface="+mj-lt"/>
              </a:rPr>
              <a:t>Example</a:t>
            </a:r>
          </a:p>
          <a:p>
            <a:pPr>
              <a:defRPr/>
            </a:pPr>
            <a:r>
              <a:rPr lang="en-US" dirty="0">
                <a:latin typeface="+mj-lt"/>
              </a:rPr>
              <a:t>Researchers spent lots of time and money weighing the stuff put out for recycling in two neighborhoods.</a:t>
            </a:r>
          </a:p>
          <a:p>
            <a:pPr>
              <a:defRPr/>
            </a:pPr>
            <a:endParaRPr lang="en-US" dirty="0">
              <a:latin typeface="+mj-lt"/>
            </a:endParaRPr>
          </a:p>
          <a:p>
            <a:pPr>
              <a:defRPr/>
            </a:pPr>
            <a:r>
              <a:rPr lang="en-US" b="1" dirty="0">
                <a:latin typeface="+mj-lt"/>
              </a:rPr>
              <a:t>Who are the Individuals?</a:t>
            </a:r>
          </a:p>
          <a:p>
            <a:pPr>
              <a:defRPr/>
            </a:pPr>
            <a:r>
              <a:rPr lang="en-US" dirty="0">
                <a:solidFill>
                  <a:schemeClr val="accent6"/>
                </a:solidFill>
                <a:latin typeface="+mj-lt"/>
              </a:rPr>
              <a:t>Households (recycling pickup is done for residences, not for people, one at a time)</a:t>
            </a:r>
          </a:p>
          <a:p>
            <a:pPr>
              <a:defRPr/>
            </a:pPr>
            <a:endParaRPr lang="en-US" dirty="0">
              <a:solidFill>
                <a:schemeClr val="accent6"/>
              </a:solidFill>
              <a:latin typeface="+mj-lt"/>
            </a:endParaRPr>
          </a:p>
          <a:p>
            <a:pPr>
              <a:defRPr/>
            </a:pPr>
            <a:r>
              <a:rPr lang="en-US" b="1" dirty="0">
                <a:latin typeface="+mj-lt"/>
              </a:rPr>
              <a:t>What is the Variable? What type of data is it? </a:t>
            </a:r>
          </a:p>
          <a:p>
            <a:pPr>
              <a:defRPr/>
            </a:pPr>
            <a:r>
              <a:rPr lang="en-US" dirty="0">
                <a:solidFill>
                  <a:schemeClr val="accent6"/>
                </a:solidFill>
                <a:latin typeface="+mj-lt"/>
              </a:rPr>
              <a:t>Weight in pounds of recycling</a:t>
            </a:r>
          </a:p>
          <a:p>
            <a:pPr>
              <a:defRPr/>
            </a:pPr>
            <a:r>
              <a:rPr lang="en-US" dirty="0">
                <a:solidFill>
                  <a:schemeClr val="accent6"/>
                </a:solidFill>
                <a:latin typeface="+mj-lt"/>
              </a:rPr>
              <a:t>Weight is a numerical (quantitative) variable.</a:t>
            </a:r>
          </a:p>
          <a:p>
            <a:pPr>
              <a:defRPr/>
            </a:pPr>
            <a:endParaRPr lang="en-US" dirty="0">
              <a:latin typeface="+mj-lt"/>
            </a:endParaRPr>
          </a:p>
        </p:txBody>
      </p:sp>
    </p:spTree>
    <p:extLst>
      <p:ext uri="{BB962C8B-B14F-4D97-AF65-F5344CB8AC3E}">
        <p14:creationId xmlns:p14="http://schemas.microsoft.com/office/powerpoint/2010/main" val="1606563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spcBef>
                <a:spcPct val="0"/>
              </a:spcBef>
              <a:buNone/>
            </a:pPr>
            <a:r>
              <a:rPr lang="en-US" sz="1800" dirty="0">
                <a:latin typeface="+mj-lt"/>
                <a:ea typeface="+mj-ea"/>
                <a:cs typeface="+mj-cs"/>
              </a:rPr>
              <a:t>On Tuesday, April 19, 2016, in the Boston Globe, a report on the 2016 Boston Marathon listed each runner’s gender, country, age, and time.</a:t>
            </a:r>
          </a:p>
          <a:p>
            <a:pPr marL="0" indent="0">
              <a:spcBef>
                <a:spcPct val="0"/>
              </a:spcBef>
              <a:buNone/>
            </a:pPr>
            <a:endParaRPr lang="en-US" sz="1800" dirty="0">
              <a:latin typeface="+mj-lt"/>
              <a:ea typeface="+mj-ea"/>
              <a:cs typeface="+mj-cs"/>
            </a:endParaRPr>
          </a:p>
          <a:p>
            <a:pPr marL="342900" indent="-342900">
              <a:spcBef>
                <a:spcPct val="0"/>
              </a:spcBef>
              <a:buFont typeface="+mj-lt"/>
              <a:buAutoNum type="alphaLcParenR"/>
            </a:pPr>
            <a:r>
              <a:rPr lang="en-US" sz="1800" dirty="0">
                <a:latin typeface="+mj-lt"/>
                <a:ea typeface="+mj-ea"/>
                <a:cs typeface="+mj-cs"/>
              </a:rPr>
              <a:t>Who are the individuals for this study?</a:t>
            </a:r>
            <a:endParaRPr lang="en-US" sz="1800" i="1" dirty="0">
              <a:solidFill>
                <a:srgbClr val="FF0000"/>
              </a:solidFill>
              <a:latin typeface="+mj-lt"/>
              <a:ea typeface="+mj-ea"/>
              <a:cs typeface="+mj-cs"/>
            </a:endParaRPr>
          </a:p>
          <a:p>
            <a:pPr marL="342900" indent="-342900">
              <a:spcBef>
                <a:spcPct val="0"/>
              </a:spcBef>
              <a:buFont typeface="+mj-lt"/>
              <a:buAutoNum type="alphaLcParenR"/>
            </a:pPr>
            <a:endParaRPr lang="en-US" sz="1800" dirty="0">
              <a:latin typeface="+mj-lt"/>
              <a:ea typeface="+mj-ea"/>
              <a:cs typeface="+mj-cs"/>
            </a:endParaRPr>
          </a:p>
          <a:p>
            <a:pPr marL="342900" indent="-342900">
              <a:spcBef>
                <a:spcPct val="0"/>
              </a:spcBef>
              <a:buFont typeface="+mj-lt"/>
              <a:buAutoNum type="alphaLcParenR"/>
            </a:pPr>
            <a:endParaRPr lang="en-US" sz="1800" dirty="0">
              <a:latin typeface="+mj-lt"/>
              <a:ea typeface="+mj-ea"/>
              <a:cs typeface="+mj-cs"/>
            </a:endParaRPr>
          </a:p>
          <a:p>
            <a:pPr marL="342900" indent="-342900">
              <a:spcBef>
                <a:spcPct val="0"/>
              </a:spcBef>
              <a:buFont typeface="+mj-lt"/>
              <a:buAutoNum type="alphaLcParenR"/>
            </a:pPr>
            <a:endParaRPr lang="en-US" sz="1800" dirty="0">
              <a:latin typeface="+mj-lt"/>
              <a:ea typeface="+mj-ea"/>
              <a:cs typeface="+mj-cs"/>
            </a:endParaRPr>
          </a:p>
          <a:p>
            <a:pPr marL="342900" indent="-342900">
              <a:spcBef>
                <a:spcPct val="0"/>
              </a:spcBef>
              <a:buFont typeface="+mj-lt"/>
              <a:buAutoNum type="alphaLcParenR"/>
            </a:pPr>
            <a:endParaRPr lang="en-US" sz="1800" dirty="0">
              <a:latin typeface="+mj-lt"/>
              <a:ea typeface="+mj-ea"/>
              <a:cs typeface="+mj-cs"/>
            </a:endParaRPr>
          </a:p>
          <a:p>
            <a:pPr marL="342900" indent="-342900">
              <a:spcBef>
                <a:spcPct val="0"/>
              </a:spcBef>
              <a:buFont typeface="+mj-lt"/>
              <a:buAutoNum type="alphaLcParenR"/>
            </a:pPr>
            <a:r>
              <a:rPr lang="en-US" sz="1800" dirty="0">
                <a:latin typeface="+mj-lt"/>
                <a:ea typeface="+mj-ea"/>
                <a:cs typeface="+mj-cs"/>
              </a:rPr>
              <a:t>Identify the variables as categorical or quantitative, and include units (if applicable).</a:t>
            </a:r>
          </a:p>
          <a:p>
            <a:pPr marL="0" indent="0">
              <a:spcBef>
                <a:spcPct val="0"/>
              </a:spcBef>
              <a:buNone/>
            </a:pPr>
            <a:endParaRPr lang="en-US" sz="1800" dirty="0">
              <a:latin typeface="+mj-lt"/>
              <a:ea typeface="+mj-ea"/>
              <a:cs typeface="+mj-cs"/>
            </a:endParaRPr>
          </a:p>
        </p:txBody>
      </p:sp>
      <p:sp>
        <p:nvSpPr>
          <p:cNvPr id="7" name="Title 1">
            <a:extLst>
              <a:ext uri="{FF2B5EF4-FFF2-40B4-BE49-F238E27FC236}">
                <a16:creationId xmlns:a16="http://schemas.microsoft.com/office/drawing/2014/main" id="{9D10D93A-BDBE-1E45-88FB-F57ACC0863F5}"/>
              </a:ext>
            </a:extLst>
          </p:cNvPr>
          <p:cNvSpPr>
            <a:spLocks noGrp="1"/>
          </p:cNvSpPr>
          <p:nvPr>
            <p:ph type="title"/>
          </p:nvPr>
        </p:nvSpPr>
        <p:spPr>
          <a:xfrm>
            <a:off x="838200" y="365125"/>
            <a:ext cx="10515600" cy="1325563"/>
          </a:xfrm>
        </p:spPr>
        <p:txBody>
          <a:bodyPr/>
          <a:lstStyle/>
          <a:p>
            <a:r>
              <a:rPr lang="en-US" dirty="0"/>
              <a:t>LCQ: Data Types</a:t>
            </a:r>
          </a:p>
        </p:txBody>
      </p:sp>
    </p:spTree>
    <p:custDataLst>
      <p:tags r:id="rId1"/>
    </p:custDataLst>
    <p:extLst>
      <p:ext uri="{BB962C8B-B14F-4D97-AF65-F5344CB8AC3E}">
        <p14:creationId xmlns:p14="http://schemas.microsoft.com/office/powerpoint/2010/main" val="1100708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spcBef>
                <a:spcPct val="0"/>
              </a:spcBef>
              <a:buNone/>
            </a:pPr>
            <a:r>
              <a:rPr lang="en-US" sz="1800" dirty="0">
                <a:latin typeface="+mj-lt"/>
                <a:ea typeface="+mj-ea"/>
                <a:cs typeface="+mj-cs"/>
              </a:rPr>
              <a:t>On Tuesday, April 19, 2016, in the Boston Globe, a report on the 2016 Boston Marathon listed each runner’s gender, country, age, and time.</a:t>
            </a:r>
          </a:p>
          <a:p>
            <a:pPr marL="0" indent="0">
              <a:spcBef>
                <a:spcPct val="0"/>
              </a:spcBef>
              <a:buNone/>
            </a:pPr>
            <a:endParaRPr lang="en-US" sz="1800" dirty="0">
              <a:latin typeface="+mj-lt"/>
              <a:ea typeface="+mj-ea"/>
              <a:cs typeface="+mj-cs"/>
            </a:endParaRPr>
          </a:p>
          <a:p>
            <a:pPr marL="342900" indent="-342900">
              <a:spcBef>
                <a:spcPct val="0"/>
              </a:spcBef>
              <a:buFont typeface="+mj-lt"/>
              <a:buAutoNum type="alphaLcParenR"/>
            </a:pPr>
            <a:r>
              <a:rPr lang="en-US" sz="1800" dirty="0">
                <a:latin typeface="+mj-lt"/>
                <a:ea typeface="+mj-ea"/>
                <a:cs typeface="+mj-cs"/>
              </a:rPr>
              <a:t>Who are the individuals for this study? </a:t>
            </a:r>
            <a:r>
              <a:rPr lang="en-US" sz="1800" i="1" dirty="0">
                <a:solidFill>
                  <a:srgbClr val="FF0000"/>
                </a:solidFill>
                <a:latin typeface="+mj-lt"/>
                <a:ea typeface="+mj-ea"/>
                <a:cs typeface="+mj-cs"/>
              </a:rPr>
              <a:t>Boston Marathon runners</a:t>
            </a:r>
          </a:p>
          <a:p>
            <a:pPr marL="342900" indent="-342900">
              <a:spcBef>
                <a:spcPct val="0"/>
              </a:spcBef>
              <a:buFont typeface="+mj-lt"/>
              <a:buAutoNum type="alphaLcParenR"/>
            </a:pPr>
            <a:endParaRPr lang="en-US" sz="1800" i="1" dirty="0">
              <a:solidFill>
                <a:srgbClr val="FF0000"/>
              </a:solidFill>
              <a:latin typeface="+mj-lt"/>
              <a:ea typeface="+mj-ea"/>
              <a:cs typeface="+mj-cs"/>
            </a:endParaRPr>
          </a:p>
          <a:p>
            <a:pPr marL="342900" indent="-342900">
              <a:spcBef>
                <a:spcPct val="0"/>
              </a:spcBef>
              <a:buFont typeface="+mj-lt"/>
              <a:buAutoNum type="alphaLcParenR"/>
            </a:pPr>
            <a:endParaRPr lang="en-US" sz="1800" i="1" dirty="0">
              <a:solidFill>
                <a:srgbClr val="FF0000"/>
              </a:solidFill>
              <a:latin typeface="+mj-lt"/>
              <a:ea typeface="+mj-ea"/>
              <a:cs typeface="+mj-cs"/>
            </a:endParaRPr>
          </a:p>
          <a:p>
            <a:pPr marL="342900" indent="-342900">
              <a:spcBef>
                <a:spcPct val="0"/>
              </a:spcBef>
              <a:buFont typeface="+mj-lt"/>
              <a:buAutoNum type="alphaLcParenR"/>
            </a:pPr>
            <a:endParaRPr lang="en-US" sz="1800" i="1" dirty="0">
              <a:solidFill>
                <a:srgbClr val="FF0000"/>
              </a:solidFill>
              <a:latin typeface="+mj-lt"/>
              <a:ea typeface="+mj-ea"/>
              <a:cs typeface="+mj-cs"/>
            </a:endParaRPr>
          </a:p>
          <a:p>
            <a:pPr marL="342900" indent="-342900">
              <a:spcBef>
                <a:spcPct val="0"/>
              </a:spcBef>
              <a:buFont typeface="+mj-lt"/>
              <a:buAutoNum type="alphaLcParenR"/>
            </a:pPr>
            <a:endParaRPr lang="en-US" sz="1800" dirty="0">
              <a:latin typeface="+mj-lt"/>
              <a:ea typeface="+mj-ea"/>
              <a:cs typeface="+mj-cs"/>
            </a:endParaRPr>
          </a:p>
          <a:p>
            <a:pPr marL="342900" indent="-342900">
              <a:spcBef>
                <a:spcPct val="0"/>
              </a:spcBef>
              <a:buFont typeface="+mj-lt"/>
              <a:buAutoNum type="alphaLcParenR"/>
            </a:pPr>
            <a:r>
              <a:rPr lang="en-US" sz="1800" dirty="0">
                <a:latin typeface="+mj-lt"/>
                <a:ea typeface="+mj-ea"/>
                <a:cs typeface="+mj-cs"/>
              </a:rPr>
              <a:t>Identify the variables as categorical or quantitative, and include units (if applicable).</a:t>
            </a:r>
          </a:p>
          <a:p>
            <a:pPr marL="342900" indent="-342900">
              <a:spcBef>
                <a:spcPct val="0"/>
              </a:spcBef>
              <a:buFont typeface="+mj-lt"/>
              <a:buAutoNum type="alphaLcParenR"/>
            </a:pPr>
            <a:endParaRPr lang="en-US" sz="1800" dirty="0">
              <a:latin typeface="+mj-lt"/>
              <a:ea typeface="+mj-ea"/>
              <a:cs typeface="+mj-cs"/>
            </a:endParaRPr>
          </a:p>
          <a:p>
            <a:pPr>
              <a:spcBef>
                <a:spcPct val="0"/>
              </a:spcBef>
            </a:pPr>
            <a:r>
              <a:rPr lang="en-US" sz="1800" i="1" dirty="0">
                <a:solidFill>
                  <a:srgbClr val="FF0000"/>
                </a:solidFill>
                <a:latin typeface="+mj-lt"/>
                <a:ea typeface="+mj-ea"/>
                <a:cs typeface="+mj-cs"/>
              </a:rPr>
              <a:t>Gender: categorical</a:t>
            </a:r>
          </a:p>
          <a:p>
            <a:pPr>
              <a:spcBef>
                <a:spcPct val="0"/>
              </a:spcBef>
            </a:pPr>
            <a:r>
              <a:rPr lang="en-US" sz="1800" i="1" dirty="0">
                <a:solidFill>
                  <a:srgbClr val="FF0000"/>
                </a:solidFill>
                <a:latin typeface="+mj-lt"/>
                <a:ea typeface="+mj-ea"/>
                <a:cs typeface="+mj-cs"/>
              </a:rPr>
              <a:t>Country: categorical</a:t>
            </a:r>
          </a:p>
          <a:p>
            <a:pPr>
              <a:spcBef>
                <a:spcPct val="0"/>
              </a:spcBef>
            </a:pPr>
            <a:r>
              <a:rPr lang="en-US" sz="1800" i="1" dirty="0">
                <a:solidFill>
                  <a:srgbClr val="FF0000"/>
                </a:solidFill>
                <a:latin typeface="+mj-lt"/>
                <a:ea typeface="+mj-ea"/>
                <a:cs typeface="+mj-cs"/>
              </a:rPr>
              <a:t>Age: quantitative (years)</a:t>
            </a:r>
          </a:p>
          <a:p>
            <a:pPr>
              <a:spcBef>
                <a:spcPct val="0"/>
              </a:spcBef>
            </a:pPr>
            <a:r>
              <a:rPr lang="en-US" sz="1800" i="1" dirty="0">
                <a:solidFill>
                  <a:srgbClr val="FF0000"/>
                </a:solidFill>
                <a:latin typeface="+mj-lt"/>
                <a:ea typeface="+mj-ea"/>
                <a:cs typeface="+mj-cs"/>
              </a:rPr>
              <a:t>Time (hours, minutes, seconds): quantitative</a:t>
            </a:r>
            <a:endParaRPr lang="en-US" sz="1800" dirty="0">
              <a:latin typeface="+mj-lt"/>
              <a:ea typeface="+mj-ea"/>
              <a:cs typeface="+mj-cs"/>
            </a:endParaRPr>
          </a:p>
          <a:p>
            <a:pPr marL="0" indent="0">
              <a:spcBef>
                <a:spcPct val="0"/>
              </a:spcBef>
              <a:buNone/>
            </a:pPr>
            <a:endParaRPr lang="en-US" sz="1800" dirty="0">
              <a:latin typeface="+mj-lt"/>
              <a:ea typeface="+mj-ea"/>
              <a:cs typeface="+mj-cs"/>
            </a:endParaRPr>
          </a:p>
          <a:p>
            <a:pPr>
              <a:lnSpc>
                <a:spcPct val="100000"/>
              </a:lnSpc>
              <a:spcBef>
                <a:spcPts val="0"/>
              </a:spcBef>
            </a:pPr>
            <a:endParaRPr lang="en-US" dirty="0">
              <a:ln>
                <a:solidFill>
                  <a:sysClr val="windowText" lastClr="000000"/>
                </a:solidFill>
              </a:ln>
            </a:endParaRPr>
          </a:p>
        </p:txBody>
      </p:sp>
      <p:sp>
        <p:nvSpPr>
          <p:cNvPr id="7" name="Title 1">
            <a:extLst>
              <a:ext uri="{FF2B5EF4-FFF2-40B4-BE49-F238E27FC236}">
                <a16:creationId xmlns:a16="http://schemas.microsoft.com/office/drawing/2014/main" id="{9D10D93A-BDBE-1E45-88FB-F57ACC0863F5}"/>
              </a:ext>
            </a:extLst>
          </p:cNvPr>
          <p:cNvSpPr>
            <a:spLocks noGrp="1"/>
          </p:cNvSpPr>
          <p:nvPr>
            <p:ph type="title"/>
          </p:nvPr>
        </p:nvSpPr>
        <p:spPr>
          <a:xfrm>
            <a:off x="838200" y="365125"/>
            <a:ext cx="10515600" cy="1325563"/>
          </a:xfrm>
        </p:spPr>
        <p:txBody>
          <a:bodyPr/>
          <a:lstStyle/>
          <a:p>
            <a:r>
              <a:rPr lang="en-US" dirty="0"/>
              <a:t>LCQ: Data Types</a:t>
            </a:r>
          </a:p>
        </p:txBody>
      </p:sp>
    </p:spTree>
    <p:custDataLst>
      <p:tags r:id="rId1"/>
    </p:custDataLst>
    <p:extLst>
      <p:ext uri="{BB962C8B-B14F-4D97-AF65-F5344CB8AC3E}">
        <p14:creationId xmlns:p14="http://schemas.microsoft.com/office/powerpoint/2010/main" val="25015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D30552-45E1-6941-8C72-DD0B8B0DA51E}"/>
              </a:ext>
            </a:extLst>
          </p:cNvPr>
          <p:cNvSpPr txBox="1"/>
          <p:nvPr/>
        </p:nvSpPr>
        <p:spPr>
          <a:xfrm>
            <a:off x="9225701" y="6516667"/>
            <a:ext cx="2988319" cy="200055"/>
          </a:xfrm>
          <a:prstGeom prst="rect">
            <a:avLst/>
          </a:prstGeom>
          <a:noFill/>
        </p:spPr>
        <p:txBody>
          <a:bodyPr wrap="none" rtlCol="0">
            <a:spAutoFit/>
          </a:bodyPr>
          <a:lstStyle/>
          <a:p>
            <a:r>
              <a:rPr lang="en-US" sz="700" dirty="0"/>
              <a:t>https://</a:t>
            </a:r>
            <a:r>
              <a:rPr lang="en-US" sz="700" dirty="0" err="1"/>
              <a:t>www.geeksforgeeks.org</a:t>
            </a:r>
            <a:r>
              <a:rPr lang="en-US" sz="700" dirty="0"/>
              <a:t>/explain-different-types-of-data-in-statistics/</a:t>
            </a:r>
          </a:p>
        </p:txBody>
      </p:sp>
      <p:sp>
        <p:nvSpPr>
          <p:cNvPr id="6" name="Title 1">
            <a:extLst>
              <a:ext uri="{FF2B5EF4-FFF2-40B4-BE49-F238E27FC236}">
                <a16:creationId xmlns:a16="http://schemas.microsoft.com/office/drawing/2014/main" id="{A1088BAC-0859-A54C-933E-29CE3F4D494E}"/>
              </a:ext>
            </a:extLst>
          </p:cNvPr>
          <p:cNvSpPr>
            <a:spLocks noGrp="1"/>
          </p:cNvSpPr>
          <p:nvPr>
            <p:ph type="title"/>
          </p:nvPr>
        </p:nvSpPr>
        <p:spPr>
          <a:xfrm>
            <a:off x="838200" y="-114457"/>
            <a:ext cx="10515600" cy="1325563"/>
          </a:xfrm>
        </p:spPr>
        <p:txBody>
          <a:bodyPr/>
          <a:lstStyle/>
          <a:p>
            <a:r>
              <a:rPr lang="en-US" dirty="0"/>
              <a:t>More Types of Data</a:t>
            </a:r>
          </a:p>
        </p:txBody>
      </p:sp>
      <p:sp>
        <p:nvSpPr>
          <p:cNvPr id="7" name="TextBox 6">
            <a:extLst>
              <a:ext uri="{FF2B5EF4-FFF2-40B4-BE49-F238E27FC236}">
                <a16:creationId xmlns:a16="http://schemas.microsoft.com/office/drawing/2014/main" id="{FD643118-45E0-69B5-C331-B5F4EC68E315}"/>
              </a:ext>
            </a:extLst>
          </p:cNvPr>
          <p:cNvSpPr txBox="1"/>
          <p:nvPr/>
        </p:nvSpPr>
        <p:spPr>
          <a:xfrm>
            <a:off x="955430" y="1089898"/>
            <a:ext cx="9571892" cy="2339102"/>
          </a:xfrm>
          <a:prstGeom prst="rect">
            <a:avLst/>
          </a:prstGeom>
          <a:noFill/>
        </p:spPr>
        <p:txBody>
          <a:bodyPr wrap="square" rtlCol="0">
            <a:spAutoFit/>
          </a:bodyPr>
          <a:lstStyle/>
          <a:p>
            <a:pPr lvl="0"/>
            <a:r>
              <a:rPr lang="en-US" sz="1600" u="sng" dirty="0">
                <a:solidFill>
                  <a:prstClr val="black"/>
                </a:solidFill>
              </a:rPr>
              <a:t>Random Variable (RV)</a:t>
            </a:r>
          </a:p>
          <a:p>
            <a:pPr lvl="0"/>
            <a:endParaRPr lang="en-US" sz="1600" u="sng" dirty="0">
              <a:solidFill>
                <a:prstClr val="black"/>
              </a:solidFill>
            </a:endParaRPr>
          </a:p>
          <a:p>
            <a:pPr marL="285750" lvl="0" indent="-285750">
              <a:lnSpc>
                <a:spcPct val="100000"/>
              </a:lnSpc>
              <a:spcBef>
                <a:spcPts val="0"/>
              </a:spcBef>
              <a:buFont typeface="Arial" panose="020B0604020202020204" pitchFamily="34" charset="0"/>
              <a:buChar char="•"/>
            </a:pPr>
            <a:r>
              <a:rPr lang="en-US" sz="1600" dirty="0">
                <a:solidFill>
                  <a:prstClr val="black"/>
                </a:solidFill>
              </a:rPr>
              <a:t>Outcomes of random experiments</a:t>
            </a:r>
          </a:p>
          <a:p>
            <a:pPr marL="285750" lvl="0" indent="-285750">
              <a:lnSpc>
                <a:spcPct val="100000"/>
              </a:lnSpc>
              <a:spcBef>
                <a:spcPts val="0"/>
              </a:spcBef>
              <a:buFont typeface="Arial" panose="020B0604020202020204" pitchFamily="34" charset="0"/>
              <a:buChar char="•"/>
            </a:pPr>
            <a:r>
              <a:rPr lang="en-US" sz="1600" dirty="0">
                <a:solidFill>
                  <a:prstClr val="black"/>
                </a:solidFill>
              </a:rPr>
              <a:t>Interested in studying these, so we have to classify them as best as possible</a:t>
            </a:r>
          </a:p>
          <a:p>
            <a:endParaRPr lang="en-US" sz="1600" u="sng" dirty="0"/>
          </a:p>
          <a:p>
            <a:r>
              <a:rPr lang="en-US" sz="1600" u="sng" dirty="0"/>
              <a:t>Further Classification</a:t>
            </a:r>
          </a:p>
          <a:p>
            <a:endParaRPr lang="en-US" sz="1600" u="sng" dirty="0"/>
          </a:p>
          <a:p>
            <a:pPr marL="285750" indent="-285750">
              <a:buFont typeface="Arial" panose="020B0604020202020204" pitchFamily="34" charset="0"/>
              <a:buChar char="•"/>
            </a:pPr>
            <a:r>
              <a:rPr lang="en-US" sz="1600" dirty="0"/>
              <a:t>Each data type (Qualitative and Quantitative) can further be divided into two distinct types</a:t>
            </a:r>
          </a:p>
          <a:p>
            <a:pPr marL="285750" indent="-285750">
              <a:buFont typeface="Arial" panose="020B0604020202020204" pitchFamily="34" charset="0"/>
              <a:buChar char="•"/>
            </a:pPr>
            <a:r>
              <a:rPr lang="en-US" sz="1600" dirty="0"/>
              <a:t>Important for determining what we can do with the data, how to describe, how to display</a:t>
            </a:r>
          </a:p>
        </p:txBody>
      </p:sp>
      <p:pic>
        <p:nvPicPr>
          <p:cNvPr id="1026" name="Picture 2" descr="Explain different types of data in statistics - GeeksforGeeks">
            <a:extLst>
              <a:ext uri="{FF2B5EF4-FFF2-40B4-BE49-F238E27FC236}">
                <a16:creationId xmlns:a16="http://schemas.microsoft.com/office/drawing/2014/main" id="{A3687FBC-54A1-6537-C608-039F6B61DD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566" y="3990219"/>
            <a:ext cx="6971812" cy="2526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415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FC43C57E-7E71-C840-97DB-CEB055269098}"/>
              </a:ext>
            </a:extLst>
          </p:cNvPr>
          <p:cNvSpPr>
            <a:spLocks noChangeArrowheads="1"/>
          </p:cNvSpPr>
          <p:nvPr/>
        </p:nvSpPr>
        <p:spPr bwMode="auto">
          <a:xfrm>
            <a:off x="1540564" y="47595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Title 1">
            <a:extLst>
              <a:ext uri="{FF2B5EF4-FFF2-40B4-BE49-F238E27FC236}">
                <a16:creationId xmlns:a16="http://schemas.microsoft.com/office/drawing/2014/main" id="{9D34D04C-0DA0-E64D-99EF-FE4B333B63E0}"/>
              </a:ext>
            </a:extLst>
          </p:cNvPr>
          <p:cNvSpPr txBox="1">
            <a:spLocks/>
          </p:cNvSpPr>
          <p:nvPr/>
        </p:nvSpPr>
        <p:spPr>
          <a:xfrm>
            <a:off x="606383" y="-1629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Qualitative Data Classification</a:t>
            </a:r>
          </a:p>
        </p:txBody>
      </p:sp>
      <p:sp>
        <p:nvSpPr>
          <p:cNvPr id="14" name="Google Shape;92;p18">
            <a:extLst>
              <a:ext uri="{FF2B5EF4-FFF2-40B4-BE49-F238E27FC236}">
                <a16:creationId xmlns:a16="http://schemas.microsoft.com/office/drawing/2014/main" id="{EC7E02E9-61D9-3544-ABF0-793A12E62897}"/>
              </a:ext>
            </a:extLst>
          </p:cNvPr>
          <p:cNvSpPr txBox="1">
            <a:spLocks/>
          </p:cNvSpPr>
          <p:nvPr/>
        </p:nvSpPr>
        <p:spPr>
          <a:xfrm>
            <a:off x="462267" y="1604164"/>
            <a:ext cx="5563170" cy="5421590"/>
          </a:xfrm>
          <a:prstGeom prst="rect">
            <a:avLst/>
          </a:prstGeom>
          <a:ln>
            <a:noFill/>
          </a:ln>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800" dirty="0">
                <a:solidFill>
                  <a:prstClr val="black"/>
                </a:solidFill>
              </a:rPr>
              <a:t>The two below deal with </a:t>
            </a:r>
            <a:r>
              <a:rPr lang="en-US" sz="1800" b="1" dirty="0">
                <a:solidFill>
                  <a:prstClr val="black"/>
                </a:solidFill>
              </a:rPr>
              <a:t>Qualitative Random Variables</a:t>
            </a:r>
            <a:r>
              <a:rPr lang="en-US" sz="1800" dirty="0">
                <a:solidFill>
                  <a:prstClr val="black"/>
                </a:solidFill>
              </a:rPr>
              <a:t>.</a:t>
            </a:r>
          </a:p>
          <a:p>
            <a:pPr marL="0" indent="0">
              <a:lnSpc>
                <a:spcPct val="100000"/>
              </a:lnSpc>
              <a:spcBef>
                <a:spcPts val="0"/>
              </a:spcBef>
              <a:buNone/>
            </a:pPr>
            <a:endParaRPr lang="en-US" sz="1800" u="sng" dirty="0"/>
          </a:p>
          <a:p>
            <a:pPr marL="0" indent="0">
              <a:lnSpc>
                <a:spcPct val="100000"/>
              </a:lnSpc>
              <a:spcBef>
                <a:spcPts val="0"/>
              </a:spcBef>
              <a:buNone/>
            </a:pPr>
            <a:r>
              <a:rPr lang="en-US" sz="1800" u="sng" dirty="0"/>
              <a:t>Nominal Random Variable</a:t>
            </a:r>
          </a:p>
          <a:p>
            <a:pPr marL="0" indent="0">
              <a:lnSpc>
                <a:spcPct val="100000"/>
              </a:lnSpc>
              <a:spcBef>
                <a:spcPts val="0"/>
              </a:spcBef>
              <a:buNone/>
            </a:pPr>
            <a:endParaRPr lang="en-US" sz="1800" dirty="0"/>
          </a:p>
          <a:p>
            <a:pPr>
              <a:lnSpc>
                <a:spcPct val="100000"/>
              </a:lnSpc>
              <a:spcBef>
                <a:spcPts val="0"/>
              </a:spcBef>
            </a:pPr>
            <a:r>
              <a:rPr lang="en-US" sz="1800" dirty="0"/>
              <a:t>Just categories, </a:t>
            </a:r>
            <a:r>
              <a:rPr lang="en-US" sz="1800" b="1" dirty="0"/>
              <a:t>no order</a:t>
            </a:r>
          </a:p>
          <a:p>
            <a:pPr>
              <a:lnSpc>
                <a:spcPct val="100000"/>
              </a:lnSpc>
              <a:spcBef>
                <a:spcPts val="0"/>
              </a:spcBef>
            </a:pPr>
            <a:r>
              <a:rPr lang="en-US" sz="1800" dirty="0"/>
              <a:t>Ex) Favorite color, yellow isn’t greater than blue</a:t>
            </a:r>
          </a:p>
          <a:p>
            <a:pPr>
              <a:lnSpc>
                <a:spcPct val="100000"/>
              </a:lnSpc>
              <a:spcBef>
                <a:spcPts val="0"/>
              </a:spcBef>
            </a:pPr>
            <a:r>
              <a:rPr lang="en-US" sz="1800" dirty="0"/>
              <a:t>Lowest level of information</a:t>
            </a:r>
          </a:p>
          <a:p>
            <a:pPr marL="0" indent="0">
              <a:lnSpc>
                <a:spcPct val="100000"/>
              </a:lnSpc>
              <a:spcBef>
                <a:spcPts val="0"/>
              </a:spcBef>
              <a:buNone/>
            </a:pPr>
            <a:endParaRPr lang="en-US" sz="1800" dirty="0"/>
          </a:p>
          <a:p>
            <a:pPr marL="0" indent="0">
              <a:lnSpc>
                <a:spcPct val="100000"/>
              </a:lnSpc>
              <a:spcBef>
                <a:spcPts val="0"/>
              </a:spcBef>
              <a:buNone/>
            </a:pPr>
            <a:endParaRPr lang="en-US" sz="1800" dirty="0"/>
          </a:p>
          <a:p>
            <a:pPr marL="0" indent="0">
              <a:lnSpc>
                <a:spcPct val="100000"/>
              </a:lnSpc>
              <a:spcBef>
                <a:spcPts val="0"/>
              </a:spcBef>
              <a:buNone/>
            </a:pPr>
            <a:r>
              <a:rPr lang="en-US" sz="1800" u="sng" dirty="0"/>
              <a:t>Ordinal Random Variable</a:t>
            </a:r>
          </a:p>
          <a:p>
            <a:pPr marL="0" indent="0">
              <a:lnSpc>
                <a:spcPct val="100000"/>
              </a:lnSpc>
              <a:spcBef>
                <a:spcPts val="0"/>
              </a:spcBef>
              <a:buNone/>
            </a:pPr>
            <a:endParaRPr lang="en-US" sz="1800" dirty="0"/>
          </a:p>
          <a:p>
            <a:pPr>
              <a:lnSpc>
                <a:spcPct val="100000"/>
              </a:lnSpc>
              <a:spcBef>
                <a:spcPts val="0"/>
              </a:spcBef>
            </a:pPr>
            <a:r>
              <a:rPr lang="en-US" sz="1800" dirty="0"/>
              <a:t>Still categories, but there is an </a:t>
            </a:r>
            <a:r>
              <a:rPr lang="en-US" sz="1800" b="1" dirty="0"/>
              <a:t>inherent (natural) order</a:t>
            </a:r>
          </a:p>
          <a:p>
            <a:pPr>
              <a:lnSpc>
                <a:spcPct val="100000"/>
              </a:lnSpc>
              <a:spcBef>
                <a:spcPts val="0"/>
              </a:spcBef>
            </a:pPr>
            <a:r>
              <a:rPr lang="en-US" sz="1800" dirty="0"/>
              <a:t>Think rankings: 1</a:t>
            </a:r>
            <a:r>
              <a:rPr lang="en-US" sz="1800" baseline="30000" dirty="0"/>
              <a:t>st</a:t>
            </a:r>
            <a:r>
              <a:rPr lang="en-US" sz="1800" dirty="0"/>
              <a:t>, 2</a:t>
            </a:r>
            <a:r>
              <a:rPr lang="en-US" sz="1800" baseline="30000" dirty="0"/>
              <a:t>nd</a:t>
            </a:r>
            <a:r>
              <a:rPr lang="en-US" sz="1800" dirty="0"/>
              <a:t>, 3</a:t>
            </a:r>
            <a:r>
              <a:rPr lang="en-US" sz="1800" baseline="30000" dirty="0"/>
              <a:t>rd</a:t>
            </a:r>
            <a:r>
              <a:rPr lang="en-US" sz="1800" dirty="0"/>
              <a:t>, …</a:t>
            </a:r>
          </a:p>
          <a:p>
            <a:pPr marL="342900" indent="-342900">
              <a:lnSpc>
                <a:spcPct val="100000"/>
              </a:lnSpc>
              <a:spcBef>
                <a:spcPts val="0"/>
              </a:spcBef>
              <a:spcAft>
                <a:spcPts val="2133"/>
              </a:spcAft>
            </a:pPr>
            <a:endParaRPr lang="en-US" sz="1800" dirty="0"/>
          </a:p>
        </p:txBody>
      </p:sp>
      <p:pic>
        <p:nvPicPr>
          <p:cNvPr id="4100" name="Picture 4" descr="Cover scale">
            <a:extLst>
              <a:ext uri="{FF2B5EF4-FFF2-40B4-BE49-F238E27FC236}">
                <a16:creationId xmlns:a16="http://schemas.microsoft.com/office/drawing/2014/main" id="{19D61D51-7EAE-C741-A2CB-6AB6F30958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66" t="14443" r="2906" b="11036"/>
          <a:stretch/>
        </p:blipFill>
        <p:spPr bwMode="auto">
          <a:xfrm>
            <a:off x="6611817" y="5188102"/>
            <a:ext cx="3101774" cy="144584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08F8B19-BB66-044B-B885-76C961E83FE3}"/>
              </a:ext>
            </a:extLst>
          </p:cNvPr>
          <p:cNvSpPr txBox="1"/>
          <p:nvPr/>
        </p:nvSpPr>
        <p:spPr>
          <a:xfrm>
            <a:off x="9902073" y="6416154"/>
            <a:ext cx="1789272" cy="200055"/>
          </a:xfrm>
          <a:prstGeom prst="rect">
            <a:avLst/>
          </a:prstGeom>
          <a:noFill/>
        </p:spPr>
        <p:txBody>
          <a:bodyPr wrap="none" rtlCol="0">
            <a:spAutoFit/>
          </a:bodyPr>
          <a:lstStyle/>
          <a:p>
            <a:r>
              <a:rPr lang="en-US" sz="700" dirty="0"/>
              <a:t>https://</a:t>
            </a:r>
            <a:r>
              <a:rPr lang="en-US" sz="700" dirty="0" err="1"/>
              <a:t>www.voxco.com</a:t>
            </a:r>
            <a:r>
              <a:rPr lang="en-US" sz="700" dirty="0"/>
              <a:t>/blog/ordinal-data/</a:t>
            </a:r>
          </a:p>
        </p:txBody>
      </p:sp>
      <p:sp>
        <p:nvSpPr>
          <p:cNvPr id="2" name="TextBox 1">
            <a:extLst>
              <a:ext uri="{FF2B5EF4-FFF2-40B4-BE49-F238E27FC236}">
                <a16:creationId xmlns:a16="http://schemas.microsoft.com/office/drawing/2014/main" id="{12407F92-70F5-6C47-A3E0-D7F1B49F76A6}"/>
              </a:ext>
            </a:extLst>
          </p:cNvPr>
          <p:cNvSpPr txBox="1"/>
          <p:nvPr/>
        </p:nvSpPr>
        <p:spPr>
          <a:xfrm>
            <a:off x="8948149" y="4436403"/>
            <a:ext cx="3101773" cy="646331"/>
          </a:xfrm>
          <a:prstGeom prst="rect">
            <a:avLst/>
          </a:prstGeom>
          <a:noFill/>
        </p:spPr>
        <p:txBody>
          <a:bodyPr wrap="square" rtlCol="0">
            <a:spAutoFit/>
          </a:bodyPr>
          <a:lstStyle/>
          <a:p>
            <a:r>
              <a:rPr lang="en-US" dirty="0">
                <a:solidFill>
                  <a:srgbClr val="FFC000"/>
                </a:solidFill>
              </a:rPr>
              <a:t>Another example of an ordinal scale: Happiness - 1, 2, 3, 4, 5</a:t>
            </a:r>
          </a:p>
        </p:txBody>
      </p:sp>
    </p:spTree>
    <p:extLst>
      <p:ext uri="{BB962C8B-B14F-4D97-AF65-F5344CB8AC3E}">
        <p14:creationId xmlns:p14="http://schemas.microsoft.com/office/powerpoint/2010/main" val="2408931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1269</TotalTime>
  <Words>1462</Words>
  <Application>Microsoft Macintosh PowerPoint</Application>
  <PresentationFormat>Widescreen</PresentationFormat>
  <Paragraphs>215</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More Stats! (now our first Quiz is loooooming )</vt:lpstr>
      <vt:lpstr>Unit 1 – Part 2</vt:lpstr>
      <vt:lpstr>Where do Data come from?</vt:lpstr>
      <vt:lpstr>Where does Data Come from?</vt:lpstr>
      <vt:lpstr>Types of Data</vt:lpstr>
      <vt:lpstr>LCQ: Data Types</vt:lpstr>
      <vt:lpstr>LCQ: Data Types</vt:lpstr>
      <vt:lpstr>More Types of Data</vt:lpstr>
      <vt:lpstr>PowerPoint Presentation</vt:lpstr>
      <vt:lpstr>Quantitative Data Classification</vt:lpstr>
      <vt:lpstr>LCQ: Data Classification</vt:lpstr>
      <vt:lpstr>LCQ: Data Classification</vt:lpstr>
      <vt:lpstr>Summary of Data Types</vt:lpstr>
      <vt:lpstr>Another LCQ: Data Classification</vt:lpstr>
      <vt:lpstr>Another LCQ: Data Classification</vt:lpstr>
      <vt:lpstr>PROBLEM SESSION!!!!!!!!!!!</vt:lpstr>
      <vt:lpstr>Problem #9</vt:lpstr>
      <vt:lpstr>#9 Solution</vt:lpstr>
      <vt:lpstr>Problem #3</vt:lpstr>
      <vt:lpstr>#3 solution</vt:lpstr>
      <vt:lpstr>Problem #1</vt:lpstr>
      <vt:lpstr>Problem #1 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Gearhart, Colton Mr.</dc:creator>
  <cp:lastModifiedBy>Colton Gearhart</cp:lastModifiedBy>
  <cp:revision>32</cp:revision>
  <dcterms:created xsi:type="dcterms:W3CDTF">2022-01-21T06:38:27Z</dcterms:created>
  <dcterms:modified xsi:type="dcterms:W3CDTF">2023-10-29T20:54:50Z</dcterms:modified>
</cp:coreProperties>
</file>