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350" r:id="rId4"/>
    <p:sldId id="299" r:id="rId5"/>
    <p:sldId id="275" r:id="rId6"/>
    <p:sldId id="285" r:id="rId7"/>
    <p:sldId id="287" r:id="rId8"/>
    <p:sldId id="286" r:id="rId9"/>
    <p:sldId id="292" r:id="rId10"/>
    <p:sldId id="296" r:id="rId11"/>
    <p:sldId id="297" r:id="rId12"/>
    <p:sldId id="30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3"/>
    <p:restoredTop sz="95018"/>
  </p:normalViewPr>
  <p:slideViewPr>
    <p:cSldViewPr snapToGrid="0" snapToObjects="1">
      <p:cViewPr varScale="1">
        <p:scale>
          <a:sx n="125" d="100"/>
          <a:sy n="125"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13B82-5A3E-F349-A6EA-85EF60E0B341}"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881CF-809C-464D-A4A1-1107EC959004}" type="slidenum">
              <a:rPr lang="en-US" smtClean="0"/>
              <a:t>‹#›</a:t>
            </a:fld>
            <a:endParaRPr lang="en-US"/>
          </a:p>
        </p:txBody>
      </p:sp>
    </p:spTree>
    <p:extLst>
      <p:ext uri="{BB962C8B-B14F-4D97-AF65-F5344CB8AC3E}">
        <p14:creationId xmlns:p14="http://schemas.microsoft.com/office/powerpoint/2010/main" val="124054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D8A77-DD51-4E9F-BAB9-022A34AC6FD3}" type="slidenum">
              <a:rPr lang="en-US"/>
              <a:pPr/>
              <a:t>3</a:t>
            </a:fld>
            <a:endParaRPr lang="en-US"/>
          </a:p>
        </p:txBody>
      </p:sp>
      <p:sp>
        <p:nvSpPr>
          <p:cNvPr id="526338" name="Rectangle 2"/>
          <p:cNvSpPr>
            <a:spLocks noGrp="1" noRot="1" noChangeAspect="1" noChangeArrowheads="1" noTextEdit="1"/>
          </p:cNvSpPr>
          <p:nvPr>
            <p:ph type="sldImg"/>
          </p:nvPr>
        </p:nvSpPr>
        <p:spPr>
          <a:xfrm>
            <a:off x="382588" y="685800"/>
            <a:ext cx="6096000" cy="3429000"/>
          </a:xfrm>
          <a:ln/>
        </p:spPr>
      </p:sp>
      <p:sp>
        <p:nvSpPr>
          <p:cNvPr id="526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856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6</a:t>
            </a:fld>
            <a:endParaRPr lang="en-US"/>
          </a:p>
        </p:txBody>
      </p:sp>
      <p:sp>
        <p:nvSpPr>
          <p:cNvPr id="20482" name="Rectangle 2"/>
          <p:cNvSpPr>
            <a:spLocks noGrp="1" noRot="1" noChangeAspect="1" noChangeArrowheads="1" noTextEdit="1"/>
          </p:cNvSpPr>
          <p:nvPr>
            <p:ph type="sldImg"/>
          </p:nvPr>
        </p:nvSpPr>
        <p:spPr bwMode="auto">
          <a:xfrm>
            <a:off x="458788" y="720725"/>
            <a:ext cx="64008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983615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7</a:t>
            </a:fld>
            <a:endParaRPr lang="en-US"/>
          </a:p>
        </p:txBody>
      </p:sp>
      <p:sp>
        <p:nvSpPr>
          <p:cNvPr id="20482" name="Rectangle 2"/>
          <p:cNvSpPr>
            <a:spLocks noGrp="1" noRot="1" noChangeAspect="1" noChangeArrowheads="1" noTextEdit="1"/>
          </p:cNvSpPr>
          <p:nvPr>
            <p:ph type="sldImg"/>
          </p:nvPr>
        </p:nvSpPr>
        <p:spPr bwMode="auto">
          <a:xfrm>
            <a:off x="458788" y="720725"/>
            <a:ext cx="64008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103829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9</a:t>
            </a:fld>
            <a:endParaRPr lang="en-US"/>
          </a:p>
        </p:txBody>
      </p:sp>
      <p:sp>
        <p:nvSpPr>
          <p:cNvPr id="20482" name="Rectangle 2"/>
          <p:cNvSpPr>
            <a:spLocks noGrp="1" noRot="1" noChangeAspect="1" noChangeArrowheads="1" noTextEdit="1"/>
          </p:cNvSpPr>
          <p:nvPr>
            <p:ph type="sldImg"/>
          </p:nvPr>
        </p:nvSpPr>
        <p:spPr bwMode="auto">
          <a:xfrm>
            <a:off x="458788" y="720725"/>
            <a:ext cx="64008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873700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10</a:t>
            </a:fld>
            <a:endParaRPr lang="en-US"/>
          </a:p>
        </p:txBody>
      </p:sp>
      <p:sp>
        <p:nvSpPr>
          <p:cNvPr id="20482" name="Rectangle 2"/>
          <p:cNvSpPr>
            <a:spLocks noGrp="1" noRot="1" noChangeAspect="1" noChangeArrowheads="1" noTextEdit="1"/>
          </p:cNvSpPr>
          <p:nvPr>
            <p:ph type="sldImg"/>
          </p:nvPr>
        </p:nvSpPr>
        <p:spPr bwMode="auto">
          <a:xfrm>
            <a:off x="458788" y="720725"/>
            <a:ext cx="64008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14892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11</a:t>
            </a:fld>
            <a:endParaRPr lang="en-US"/>
          </a:p>
        </p:txBody>
      </p:sp>
      <p:sp>
        <p:nvSpPr>
          <p:cNvPr id="20482" name="Rectangle 2"/>
          <p:cNvSpPr>
            <a:spLocks noGrp="1" noRot="1" noChangeAspect="1" noChangeArrowheads="1" noTextEdit="1"/>
          </p:cNvSpPr>
          <p:nvPr>
            <p:ph type="sldImg"/>
          </p:nvPr>
        </p:nvSpPr>
        <p:spPr bwMode="auto">
          <a:xfrm>
            <a:off x="458788" y="720725"/>
            <a:ext cx="64008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905566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12</a:t>
            </a:fld>
            <a:endParaRPr lang="en-US"/>
          </a:p>
        </p:txBody>
      </p:sp>
      <p:sp>
        <p:nvSpPr>
          <p:cNvPr id="20482" name="Rectangle 2"/>
          <p:cNvSpPr>
            <a:spLocks noGrp="1" noRot="1" noChangeAspect="1" noChangeArrowheads="1" noTextEdit="1"/>
          </p:cNvSpPr>
          <p:nvPr>
            <p:ph type="sldImg"/>
          </p:nvPr>
        </p:nvSpPr>
        <p:spPr bwMode="auto">
          <a:xfrm>
            <a:off x="458788" y="720725"/>
            <a:ext cx="64008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8766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7FFF-40DE-C74F-8ED1-512C775F06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702097-3BC4-4C4F-B330-00BC3BFC23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A84338-846A-3146-85D5-79CD25E123F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B463E70F-66DC-404E-A3CA-AD465F9FA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E3438-EC31-6745-8484-6F1DB66D42A0}"/>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10028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CF49-3E52-6D4B-B434-FCAF764B4D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F36675-6B41-044C-AE70-4D612384B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9C547-A720-EA4F-B19C-CEC5D3C0B488}"/>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F5B3AA3-9D36-8C40-8BD7-093B82A71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0E041-0519-DD48-81D8-37108F821CE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75538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13F421-B8AA-6945-B269-AF7908AE4E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67E2B6-8AA1-5E4D-BCFE-36A4BBDC69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D23FA-97E9-5649-A5FB-7968F6C0009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70A21306-49F3-674D-A257-6935DF09A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8C8E9-EC44-C342-971B-59A608A67662}"/>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4750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828E-07BE-F34C-A1D1-41380B689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CFC4EF-47FB-474F-AD03-4236D2859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39D62-578C-5C41-98D0-35995E9F122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D64F9D38-7B27-584A-A5C1-DD4B79554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11C3D-019B-EC4E-BEF5-85021839D12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68007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8D93-85A6-544D-86F2-60C9AAB41B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889479-4C8B-5141-9026-B98F85242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210CF-831A-E94F-AF2B-84082AC63030}"/>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0A22A28-DC06-E243-B94A-A90306413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A0719-8656-7B40-B2E3-198D8BC1454C}"/>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3174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9004-B727-B643-8E47-9CBFA28A1D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38611-A08F-734E-8180-9B847AC68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F22AA3-108F-1B40-823B-C28652FE83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4A4DF6-25BC-0D4D-BC69-06473C14F5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68396945-49E9-5C4F-83F1-86DE58135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B24DBE-5C62-C643-8A60-4F0BE0B3CE69}"/>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24271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915A-70DD-2A4C-9730-6950C3743B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18414F-4B37-7948-8398-6286BA572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4BDA5-8F06-A94C-ABD9-2425F0923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33673B-2196-D642-AB1A-BF6AE895D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B738DE-F6C1-FE40-835C-5059C9D281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94ABE1-6384-4249-BC1E-CC954F40E2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8" name="Footer Placeholder 7">
            <a:extLst>
              <a:ext uri="{FF2B5EF4-FFF2-40B4-BE49-F238E27FC236}">
                <a16:creationId xmlns:a16="http://schemas.microsoft.com/office/drawing/2014/main" id="{24430979-1A18-0449-83BF-8C9484380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E57C0C-C4C0-D04D-8A19-041B9070BD64}"/>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26521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0637-31FC-104F-8FDD-F3CB8C06EF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4316A4-981A-C241-9CF1-946DAB2B98AD}"/>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4" name="Footer Placeholder 3">
            <a:extLst>
              <a:ext uri="{FF2B5EF4-FFF2-40B4-BE49-F238E27FC236}">
                <a16:creationId xmlns:a16="http://schemas.microsoft.com/office/drawing/2014/main" id="{D484DD33-8922-A444-A3DF-4751E73293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E6E350-96F6-E044-91D0-6F3956206CDA}"/>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02317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6D23C8-8118-574C-90A9-7CE12142D533}"/>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3" name="Footer Placeholder 2">
            <a:extLst>
              <a:ext uri="{FF2B5EF4-FFF2-40B4-BE49-F238E27FC236}">
                <a16:creationId xmlns:a16="http://schemas.microsoft.com/office/drawing/2014/main" id="{6C2F6D58-EC2B-2043-AF05-7035294C20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099602-6939-C64C-8B68-EA8ABABC116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79352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879E-FE81-E740-88B1-CEDBB4BF9D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B34894-703C-BF41-8509-BCA32D735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3DE071-EE27-454D-ADA6-9A722B512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1D8EC-20F7-1E4B-96EF-CF89F800D034}"/>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130B390A-375A-CF49-BCEE-1BA452996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FC12E-B718-274C-81EE-6663102A3D8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64959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2F5C-6073-6D42-B415-8928AEE1E1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E15FD1-52F4-324A-9056-F02071E10C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1604B4-C182-0741-A62F-0B1E7B0EA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25714-4BC1-1E42-997B-31E073452B2E}"/>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4274F067-A703-014D-8231-5D9974BAC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78E52-E915-4643-91BF-10CD07A579D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03527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1A3D46-BD23-1B47-8CC8-87463ACCF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C9792-085C-8741-BDD4-7DA17B5134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5E9B8-9ED6-584C-862E-36FC372E0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9BF48169-E04B-8040-BAF1-9F354E1DE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D4A2DD-5605-A24E-B207-5F8AE7C7A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ECE09-DD9D-1541-9E1B-C0CA2E91893D}" type="slidenum">
              <a:rPr lang="en-US" smtClean="0"/>
              <a:t>‹#›</a:t>
            </a:fld>
            <a:endParaRPr lang="en-US"/>
          </a:p>
        </p:txBody>
      </p:sp>
    </p:spTree>
    <p:extLst>
      <p:ext uri="{BB962C8B-B14F-4D97-AF65-F5344CB8AC3E}">
        <p14:creationId xmlns:p14="http://schemas.microsoft.com/office/powerpoint/2010/main" val="3518680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9C59-4AC3-B542-B404-BC4FE402D386}"/>
              </a:ext>
            </a:extLst>
          </p:cNvPr>
          <p:cNvSpPr>
            <a:spLocks noGrp="1"/>
          </p:cNvSpPr>
          <p:nvPr>
            <p:ph type="ctrTitle"/>
          </p:nvPr>
        </p:nvSpPr>
        <p:spPr>
          <a:xfrm>
            <a:off x="391886" y="216395"/>
            <a:ext cx="6096000" cy="2387600"/>
          </a:xfrm>
        </p:spPr>
        <p:txBody>
          <a:bodyPr>
            <a:normAutofit/>
          </a:bodyPr>
          <a:lstStyle/>
          <a:p>
            <a:r>
              <a:rPr lang="en-US" dirty="0"/>
              <a:t>More talking…</a:t>
            </a:r>
          </a:p>
        </p:txBody>
      </p:sp>
      <p:sp>
        <p:nvSpPr>
          <p:cNvPr id="3" name="Subtitle 2">
            <a:extLst>
              <a:ext uri="{FF2B5EF4-FFF2-40B4-BE49-F238E27FC236}">
                <a16:creationId xmlns:a16="http://schemas.microsoft.com/office/drawing/2014/main" id="{753A0F15-B99A-F04E-A7AC-8703F19E8330}"/>
              </a:ext>
            </a:extLst>
          </p:cNvPr>
          <p:cNvSpPr>
            <a:spLocks noGrp="1"/>
          </p:cNvSpPr>
          <p:nvPr>
            <p:ph type="subTitle" idx="1"/>
          </p:nvPr>
        </p:nvSpPr>
        <p:spPr>
          <a:xfrm>
            <a:off x="740229" y="3222027"/>
            <a:ext cx="5399314" cy="1655762"/>
          </a:xfrm>
        </p:spPr>
        <p:txBody>
          <a:bodyPr>
            <a:normAutofit/>
          </a:bodyPr>
          <a:lstStyle/>
          <a:p>
            <a:r>
              <a:rPr lang="en-US" dirty="0"/>
              <a:t>Unit 3 – Data Ethics and Measurement</a:t>
            </a:r>
          </a:p>
          <a:p>
            <a:r>
              <a:rPr lang="en-US" dirty="0"/>
              <a:t>Your Silly Professor Colton</a:t>
            </a:r>
          </a:p>
        </p:txBody>
      </p:sp>
      <p:pic>
        <p:nvPicPr>
          <p:cNvPr id="5" name="Picture 4" descr="A picture containing several&#10;&#10;Description automatically generated">
            <a:extLst>
              <a:ext uri="{FF2B5EF4-FFF2-40B4-BE49-F238E27FC236}">
                <a16:creationId xmlns:a16="http://schemas.microsoft.com/office/drawing/2014/main" id="{30654170-B245-EC41-9E0E-EA996FC00CB4}"/>
              </a:ext>
            </a:extLst>
          </p:cNvPr>
          <p:cNvPicPr>
            <a:picLocks noChangeAspect="1"/>
          </p:cNvPicPr>
          <p:nvPr/>
        </p:nvPicPr>
        <p:blipFill>
          <a:blip r:embed="rId2"/>
          <a:stretch>
            <a:fillRect/>
          </a:stretch>
        </p:blipFill>
        <p:spPr>
          <a:xfrm>
            <a:off x="6487886" y="423882"/>
            <a:ext cx="4663292" cy="6217723"/>
          </a:xfrm>
          <a:prstGeom prst="rect">
            <a:avLst/>
          </a:prstGeom>
        </p:spPr>
      </p:pic>
    </p:spTree>
    <p:extLst>
      <p:ext uri="{BB962C8B-B14F-4D97-AF65-F5344CB8AC3E}">
        <p14:creationId xmlns:p14="http://schemas.microsoft.com/office/powerpoint/2010/main" val="251302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422910"/>
            <a:ext cx="8229600" cy="1143000"/>
          </a:xfrm>
        </p:spPr>
        <p:txBody>
          <a:bodyPr>
            <a:normAutofit fontScale="90000"/>
          </a:bodyPr>
          <a:lstStyle/>
          <a:p>
            <a:r>
              <a:rPr lang="en-US" b="1" dirty="0"/>
              <a:t>Data Ethics: </a:t>
            </a:r>
            <a:r>
              <a:rPr lang="en-US" sz="3600" b="1" dirty="0"/>
              <a:t>Confidentiality</a:t>
            </a:r>
            <a:br>
              <a:rPr lang="en-US" sz="3600" b="1" dirty="0">
                <a:solidFill>
                  <a:schemeClr val="accent1"/>
                </a:solidFill>
              </a:rPr>
            </a:br>
            <a:endParaRPr lang="en-US" sz="3600" dirty="0"/>
          </a:p>
        </p:txBody>
      </p:sp>
      <p:sp>
        <p:nvSpPr>
          <p:cNvPr id="8" name="Rectangle 7"/>
          <p:cNvSpPr/>
          <p:nvPr/>
        </p:nvSpPr>
        <p:spPr>
          <a:xfrm>
            <a:off x="276224" y="1251585"/>
            <a:ext cx="11639551" cy="5509200"/>
          </a:xfrm>
          <a:prstGeom prst="rect">
            <a:avLst/>
          </a:prstGeom>
        </p:spPr>
        <p:txBody>
          <a:bodyPr wrap="square">
            <a:spAutoFit/>
          </a:bodyPr>
          <a:lstStyle/>
          <a:p>
            <a:pPr>
              <a:defRPr/>
            </a:pPr>
            <a:r>
              <a:rPr lang="en-US" sz="2200" dirty="0"/>
              <a:t>Prior principles were both BEFORE any data is collected.</a:t>
            </a:r>
          </a:p>
          <a:p>
            <a:pPr marL="800100" lvl="1" indent="-342900">
              <a:buFont typeface="Arial" panose="020B0604020202020204" pitchFamily="34" charset="0"/>
              <a:buChar char="•"/>
              <a:defRPr/>
            </a:pPr>
            <a:r>
              <a:rPr lang="en-US" sz="2200" dirty="0"/>
              <a:t>IRB looks at the </a:t>
            </a:r>
            <a:r>
              <a:rPr lang="en-US" sz="2200" u="sng" dirty="0"/>
              <a:t>plan</a:t>
            </a:r>
            <a:r>
              <a:rPr lang="en-US" sz="2200" dirty="0"/>
              <a:t>.</a:t>
            </a:r>
          </a:p>
          <a:p>
            <a:pPr marL="800100" lvl="1" indent="-342900">
              <a:buFont typeface="Arial" panose="020B0604020202020204" pitchFamily="34" charset="0"/>
              <a:buChar char="•"/>
              <a:defRPr/>
            </a:pPr>
            <a:r>
              <a:rPr lang="en-US" sz="2200" dirty="0"/>
              <a:t>Informed consents gets the </a:t>
            </a:r>
            <a:r>
              <a:rPr lang="en-US" sz="2200" u="sng" dirty="0"/>
              <a:t>subjects</a:t>
            </a:r>
            <a:r>
              <a:rPr lang="en-US" sz="2200" dirty="0"/>
              <a:t>.</a:t>
            </a:r>
          </a:p>
          <a:p>
            <a:pPr marL="800100" lvl="1" indent="-342900">
              <a:buFont typeface="Arial" panose="020B0604020202020204" pitchFamily="34" charset="0"/>
              <a:buChar char="•"/>
              <a:defRPr/>
            </a:pPr>
            <a:r>
              <a:rPr lang="en-US" sz="2200" dirty="0"/>
              <a:t>Ethical problems do NOT </a:t>
            </a:r>
            <a:r>
              <a:rPr lang="en-US" sz="2200" u="sng" dirty="0"/>
              <a:t>disappear</a:t>
            </a:r>
            <a:r>
              <a:rPr lang="en-US" sz="2200" dirty="0"/>
              <a:t> once these are achieved.</a:t>
            </a:r>
          </a:p>
          <a:p>
            <a:pPr>
              <a:defRPr/>
            </a:pPr>
            <a:endParaRPr lang="en-US" sz="2200" dirty="0"/>
          </a:p>
          <a:p>
            <a:pPr>
              <a:defRPr/>
            </a:pPr>
            <a:r>
              <a:rPr lang="en-US" sz="2200" u="sng" dirty="0"/>
              <a:t>Confidentiality</a:t>
            </a:r>
          </a:p>
          <a:p>
            <a:pPr>
              <a:defRPr/>
            </a:pPr>
            <a:endParaRPr lang="en-US" sz="2200" dirty="0"/>
          </a:p>
          <a:p>
            <a:pPr marL="342900" indent="-342900">
              <a:buFont typeface="Arial" panose="020B0604020202020204" pitchFamily="34" charset="0"/>
              <a:buChar char="•"/>
              <a:defRPr/>
            </a:pPr>
            <a:r>
              <a:rPr lang="en-US" sz="2200" dirty="0"/>
              <a:t>It is </a:t>
            </a:r>
            <a:r>
              <a:rPr lang="en-US" sz="2200" u="sng" dirty="0"/>
              <a:t>important</a:t>
            </a:r>
            <a:r>
              <a:rPr lang="en-US" sz="2200" dirty="0"/>
              <a:t> to protect the </a:t>
            </a:r>
            <a:r>
              <a:rPr lang="en-US" sz="2200" u="sng" dirty="0"/>
              <a:t>subjects’ privacy</a:t>
            </a:r>
            <a:r>
              <a:rPr lang="en-US" sz="2200" dirty="0"/>
              <a:t> by keeping </a:t>
            </a:r>
            <a:r>
              <a:rPr lang="en-US" sz="2200" i="1" dirty="0"/>
              <a:t>all data </a:t>
            </a:r>
            <a:r>
              <a:rPr lang="en-US" sz="2200" dirty="0"/>
              <a:t>about individuals </a:t>
            </a:r>
            <a:r>
              <a:rPr lang="en-US" sz="2200" b="1" dirty="0"/>
              <a:t>confidential</a:t>
            </a:r>
            <a:r>
              <a:rPr lang="en-US" sz="2200" dirty="0"/>
              <a:t>.</a:t>
            </a:r>
          </a:p>
          <a:p>
            <a:pPr marL="800100" lvl="1" indent="-342900">
              <a:buFont typeface="Arial" panose="020B0604020202020204" pitchFamily="34" charset="0"/>
              <a:buChar char="•"/>
              <a:defRPr/>
            </a:pPr>
            <a:r>
              <a:rPr lang="en-US" sz="2200" dirty="0"/>
              <a:t>Researchers </a:t>
            </a:r>
            <a:r>
              <a:rPr lang="en-US" sz="2200" u="sng" dirty="0"/>
              <a:t>know</a:t>
            </a:r>
            <a:r>
              <a:rPr lang="en-US" sz="2200" dirty="0"/>
              <a:t> the respondent (subject), but their </a:t>
            </a:r>
            <a:r>
              <a:rPr lang="en-US" sz="2200" u="sng" dirty="0"/>
              <a:t>data</a:t>
            </a:r>
            <a:r>
              <a:rPr lang="en-US" sz="2200" dirty="0"/>
              <a:t> is kept </a:t>
            </a:r>
            <a:r>
              <a:rPr lang="en-US" sz="2200" b="1" dirty="0"/>
              <a:t>secret</a:t>
            </a:r>
            <a:r>
              <a:rPr lang="en-US" sz="2200" dirty="0"/>
              <a:t>.</a:t>
            </a:r>
          </a:p>
          <a:p>
            <a:pPr marL="342900" indent="-342900">
              <a:buFont typeface="Arial" panose="020B0604020202020204" pitchFamily="34" charset="0"/>
              <a:buChar char="•"/>
              <a:defRPr/>
            </a:pPr>
            <a:r>
              <a:rPr lang="en-US" sz="2200" dirty="0"/>
              <a:t>Only </a:t>
            </a:r>
            <a:r>
              <a:rPr lang="en-US" sz="2200" u="sng" dirty="0"/>
              <a:t>summary statistics</a:t>
            </a:r>
            <a:r>
              <a:rPr lang="en-US" sz="2200" dirty="0"/>
              <a:t> about </a:t>
            </a:r>
            <a:r>
              <a:rPr lang="en-US" sz="2200" u="sng" dirty="0"/>
              <a:t>grouped data</a:t>
            </a:r>
            <a:r>
              <a:rPr lang="en-US" sz="2200" dirty="0"/>
              <a:t> can be reported, NOT </a:t>
            </a:r>
            <a:r>
              <a:rPr lang="en-US" sz="2200" u="sng" dirty="0"/>
              <a:t>individual records</a:t>
            </a:r>
            <a:r>
              <a:rPr lang="en-US" sz="2200" dirty="0"/>
              <a:t>.</a:t>
            </a:r>
          </a:p>
          <a:p>
            <a:pPr marL="342900" indent="-342900">
              <a:buFont typeface="Arial" panose="020B0604020202020204" pitchFamily="34" charset="0"/>
              <a:buChar char="•"/>
              <a:defRPr/>
            </a:pPr>
            <a:endParaRPr lang="en-US" sz="2200" dirty="0"/>
          </a:p>
          <a:p>
            <a:pPr>
              <a:defRPr/>
            </a:pPr>
            <a:r>
              <a:rPr lang="en-US" sz="2200" u="sng" dirty="0"/>
              <a:t>Anonymity</a:t>
            </a:r>
          </a:p>
          <a:p>
            <a:pPr marL="342900" indent="-342900">
              <a:buFont typeface="Arial" panose="020B0604020202020204" pitchFamily="34" charset="0"/>
              <a:buChar char="•"/>
              <a:defRPr/>
            </a:pPr>
            <a:r>
              <a:rPr lang="en-US" sz="2200" dirty="0"/>
              <a:t>NOT the same as confidentiality.</a:t>
            </a:r>
          </a:p>
          <a:p>
            <a:pPr marL="342900" indent="-342900">
              <a:buFont typeface="Arial" panose="020B0604020202020204" pitchFamily="34" charset="0"/>
              <a:buChar char="•"/>
              <a:defRPr/>
            </a:pPr>
            <a:r>
              <a:rPr lang="en-US" sz="2200" dirty="0"/>
              <a:t>With this, the respondent is </a:t>
            </a:r>
            <a:r>
              <a:rPr lang="en-US" sz="2200" u="sng" dirty="0"/>
              <a:t>NOT known</a:t>
            </a:r>
            <a:r>
              <a:rPr lang="en-US" sz="2200" dirty="0"/>
              <a:t> or can </a:t>
            </a:r>
            <a:r>
              <a:rPr lang="en-US" sz="2200" u="sng" dirty="0"/>
              <a:t>NOT be linked</a:t>
            </a:r>
            <a:r>
              <a:rPr lang="en-US" sz="2200" dirty="0"/>
              <a:t> with information.</a:t>
            </a:r>
          </a:p>
          <a:p>
            <a:pPr marL="342900" indent="-342900">
              <a:buFont typeface="Arial" panose="020B0604020202020204" pitchFamily="34" charset="0"/>
              <a:buChar char="•"/>
              <a:defRPr/>
            </a:pPr>
            <a:r>
              <a:rPr lang="en-US" sz="2200" dirty="0"/>
              <a:t>This is rare, and has a big disadvantage:</a:t>
            </a:r>
          </a:p>
          <a:p>
            <a:pPr marL="800100" lvl="1" indent="-342900">
              <a:buFont typeface="Arial" panose="020B0604020202020204" pitchFamily="34" charset="0"/>
              <a:buChar char="•"/>
              <a:defRPr/>
            </a:pPr>
            <a:r>
              <a:rPr lang="en-US" sz="2200" dirty="0"/>
              <a:t>Prevents follow-up!</a:t>
            </a:r>
          </a:p>
        </p:txBody>
      </p:sp>
    </p:spTree>
    <p:extLst>
      <p:ext uri="{BB962C8B-B14F-4D97-AF65-F5344CB8AC3E}">
        <p14:creationId xmlns:p14="http://schemas.microsoft.com/office/powerpoint/2010/main" val="1988847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422910"/>
            <a:ext cx="8229600" cy="1143000"/>
          </a:xfrm>
        </p:spPr>
        <p:txBody>
          <a:bodyPr>
            <a:normAutofit fontScale="90000"/>
          </a:bodyPr>
          <a:lstStyle/>
          <a:p>
            <a:r>
              <a:rPr lang="en-US" b="1" dirty="0"/>
              <a:t>Data Ethics: </a:t>
            </a:r>
            <a:r>
              <a:rPr lang="en-US" sz="3600" b="1" dirty="0"/>
              <a:t>Clinical Trials</a:t>
            </a:r>
            <a:br>
              <a:rPr lang="en-US" sz="3600" b="1" dirty="0">
                <a:solidFill>
                  <a:schemeClr val="accent1"/>
                </a:solidFill>
              </a:rPr>
            </a:br>
            <a:endParaRPr lang="en-US" sz="3600" dirty="0"/>
          </a:p>
        </p:txBody>
      </p:sp>
      <p:sp>
        <p:nvSpPr>
          <p:cNvPr id="4" name="Rectangle 3">
            <a:extLst>
              <a:ext uri="{FF2B5EF4-FFF2-40B4-BE49-F238E27FC236}">
                <a16:creationId xmlns:a16="http://schemas.microsoft.com/office/drawing/2014/main" id="{CE7F295E-8019-D640-8532-0C9F19EE3E0A}"/>
              </a:ext>
            </a:extLst>
          </p:cNvPr>
          <p:cNvSpPr/>
          <p:nvPr/>
        </p:nvSpPr>
        <p:spPr>
          <a:xfrm>
            <a:off x="301752" y="1280160"/>
            <a:ext cx="11071098" cy="4401205"/>
          </a:xfrm>
          <a:prstGeom prst="rect">
            <a:avLst/>
          </a:prstGeom>
        </p:spPr>
        <p:txBody>
          <a:bodyPr wrap="square">
            <a:spAutoFit/>
          </a:bodyPr>
          <a:lstStyle/>
          <a:p>
            <a:pPr fontAlgn="auto">
              <a:spcBef>
                <a:spcPts val="0"/>
              </a:spcBef>
              <a:spcAft>
                <a:spcPts val="0"/>
              </a:spcAft>
              <a:defRPr/>
            </a:pPr>
            <a:r>
              <a:rPr lang="en-US" sz="2800" u="sng" dirty="0"/>
              <a:t>Clinical Trials</a:t>
            </a:r>
          </a:p>
          <a:p>
            <a:pPr marL="457200" indent="-457200" fontAlgn="auto">
              <a:spcBef>
                <a:spcPts val="0"/>
              </a:spcBef>
              <a:spcAft>
                <a:spcPts val="0"/>
              </a:spcAft>
              <a:buFont typeface="Arial" panose="020B0604020202020204" pitchFamily="34" charset="0"/>
              <a:buChar char="•"/>
              <a:defRPr/>
            </a:pPr>
            <a:r>
              <a:rPr lang="en-US" sz="2800" dirty="0"/>
              <a:t>Clinical trials are experiments that study the </a:t>
            </a:r>
            <a:r>
              <a:rPr lang="en-US" sz="2800" u="sng" dirty="0"/>
              <a:t>effectiveness</a:t>
            </a:r>
            <a:r>
              <a:rPr lang="en-US" sz="2800" dirty="0"/>
              <a:t> of medical treatments on </a:t>
            </a:r>
            <a:r>
              <a:rPr lang="en-US" sz="2800" u="sng" dirty="0"/>
              <a:t>actual patients</a:t>
            </a:r>
            <a:r>
              <a:rPr lang="en-US" sz="2800" dirty="0"/>
              <a:t>.</a:t>
            </a:r>
          </a:p>
          <a:p>
            <a:pPr marL="457200" indent="-457200">
              <a:buFont typeface="Arial" panose="020B0604020202020204" pitchFamily="34" charset="0"/>
              <a:buChar char="•"/>
              <a:defRPr/>
            </a:pPr>
            <a:r>
              <a:rPr lang="en-US" sz="2800" u="sng" dirty="0"/>
              <a:t>Randomized comparative experiments</a:t>
            </a:r>
            <a:r>
              <a:rPr lang="en-US" sz="2800" dirty="0"/>
              <a:t> are the ONLY way to see the </a:t>
            </a:r>
            <a:r>
              <a:rPr lang="en-US" sz="2800" b="1" dirty="0"/>
              <a:t>true effects</a:t>
            </a:r>
            <a:r>
              <a:rPr lang="en-US" sz="2800" dirty="0"/>
              <a:t> of new treatments.</a:t>
            </a:r>
          </a:p>
          <a:p>
            <a:pPr marL="457200" indent="-457200">
              <a:buFont typeface="Arial" panose="020B0604020202020204" pitchFamily="34" charset="0"/>
              <a:buChar char="•"/>
              <a:defRPr/>
            </a:pPr>
            <a:endParaRPr lang="en-US" sz="2800" dirty="0"/>
          </a:p>
          <a:p>
            <a:pPr>
              <a:defRPr/>
            </a:pPr>
            <a:r>
              <a:rPr lang="en-US" sz="2800" u="sng" dirty="0"/>
              <a:t>Considerations</a:t>
            </a:r>
          </a:p>
          <a:p>
            <a:pPr marL="457200" indent="-457200" fontAlgn="auto">
              <a:spcBef>
                <a:spcPts val="0"/>
              </a:spcBef>
              <a:spcAft>
                <a:spcPts val="0"/>
              </a:spcAft>
              <a:buFont typeface="Arial" panose="020B0604020202020204" pitchFamily="34" charset="0"/>
              <a:buChar char="•"/>
              <a:defRPr/>
            </a:pPr>
            <a:r>
              <a:rPr lang="en-US" sz="2800" dirty="0"/>
              <a:t>Both medical ethics and international human rights standards say that “the interests of the subject must always prevail over the interests of science and society.”</a:t>
            </a:r>
          </a:p>
        </p:txBody>
      </p:sp>
    </p:spTree>
    <p:extLst>
      <p:ext uri="{BB962C8B-B14F-4D97-AF65-F5344CB8AC3E}">
        <p14:creationId xmlns:p14="http://schemas.microsoft.com/office/powerpoint/2010/main" val="6571757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60"/>
            <a:ext cx="8229600" cy="1143000"/>
          </a:xfrm>
        </p:spPr>
        <p:txBody>
          <a:bodyPr>
            <a:normAutofit/>
          </a:bodyPr>
          <a:lstStyle/>
          <a:p>
            <a:r>
              <a:rPr lang="en-US" sz="3200" b="1" dirty="0"/>
              <a:t>Data Ethics: </a:t>
            </a:r>
            <a:r>
              <a:rPr lang="en-US" sz="2400" b="1" dirty="0"/>
              <a:t>Clinical Trials</a:t>
            </a:r>
            <a:br>
              <a:rPr lang="en-US" sz="2400" b="1" dirty="0">
                <a:solidFill>
                  <a:schemeClr val="accent1"/>
                </a:solidFill>
              </a:rPr>
            </a:br>
            <a:endParaRPr lang="en-US" sz="2400" dirty="0"/>
          </a:p>
        </p:txBody>
      </p:sp>
      <p:sp>
        <p:nvSpPr>
          <p:cNvPr id="4" name="Rectangle 3">
            <a:extLst>
              <a:ext uri="{FF2B5EF4-FFF2-40B4-BE49-F238E27FC236}">
                <a16:creationId xmlns:a16="http://schemas.microsoft.com/office/drawing/2014/main" id="{CE7F295E-8019-D640-8532-0C9F19EE3E0A}"/>
              </a:ext>
            </a:extLst>
          </p:cNvPr>
          <p:cNvSpPr/>
          <p:nvPr/>
        </p:nvSpPr>
        <p:spPr>
          <a:xfrm>
            <a:off x="301752" y="1280160"/>
            <a:ext cx="11890248" cy="5586145"/>
          </a:xfrm>
          <a:prstGeom prst="rect">
            <a:avLst/>
          </a:prstGeom>
        </p:spPr>
        <p:txBody>
          <a:bodyPr wrap="square">
            <a:spAutoFit/>
          </a:bodyPr>
          <a:lstStyle/>
          <a:p>
            <a:pPr fontAlgn="auto">
              <a:spcBef>
                <a:spcPts val="0"/>
              </a:spcBef>
              <a:spcAft>
                <a:spcPts val="0"/>
              </a:spcAft>
              <a:defRPr/>
            </a:pPr>
            <a:r>
              <a:rPr lang="en-US" sz="2100" u="sng" dirty="0"/>
              <a:t>Considerations</a:t>
            </a:r>
          </a:p>
          <a:p>
            <a:pPr fontAlgn="auto">
              <a:spcBef>
                <a:spcPts val="0"/>
              </a:spcBef>
              <a:spcAft>
                <a:spcPts val="0"/>
              </a:spcAft>
              <a:defRPr/>
            </a:pPr>
            <a:endParaRPr lang="en-US" sz="2100" u="sng" dirty="0"/>
          </a:p>
          <a:p>
            <a:pPr fontAlgn="auto">
              <a:spcBef>
                <a:spcPts val="0"/>
              </a:spcBef>
              <a:spcAft>
                <a:spcPts val="0"/>
              </a:spcAft>
              <a:defRPr/>
            </a:pPr>
            <a:r>
              <a:rPr lang="en-US" sz="2100" dirty="0"/>
              <a:t>Medical treatments can </a:t>
            </a:r>
            <a:r>
              <a:rPr lang="en-US" sz="2100" u="sng" dirty="0"/>
              <a:t>harm as well as heal</a:t>
            </a:r>
            <a:r>
              <a:rPr lang="en-US" sz="2100" dirty="0"/>
              <a:t>.</a:t>
            </a:r>
          </a:p>
          <a:p>
            <a:pPr marL="914400" lvl="1" indent="-457200">
              <a:buFont typeface="Arial" panose="020B0604020202020204" pitchFamily="34" charset="0"/>
              <a:buChar char="•"/>
              <a:defRPr/>
            </a:pPr>
            <a:r>
              <a:rPr lang="en-US" sz="2100" dirty="0"/>
              <a:t>Clinical trials produce great benefits, but most of these benefits go to </a:t>
            </a:r>
            <a:r>
              <a:rPr lang="en-US" sz="2100" u="sng" dirty="0"/>
              <a:t>future patients</a:t>
            </a:r>
            <a:r>
              <a:rPr lang="en-US" sz="2100" dirty="0"/>
              <a:t>.</a:t>
            </a:r>
          </a:p>
          <a:p>
            <a:pPr marL="914400" lvl="1" indent="-457200">
              <a:buFont typeface="Arial" panose="020B0604020202020204" pitchFamily="34" charset="0"/>
              <a:buChar char="•"/>
              <a:defRPr/>
            </a:pPr>
            <a:r>
              <a:rPr lang="en-US" sz="2100" dirty="0"/>
              <a:t>We must </a:t>
            </a:r>
            <a:r>
              <a:rPr lang="en-US" sz="2100" b="1" dirty="0"/>
              <a:t>balance</a:t>
            </a:r>
            <a:r>
              <a:rPr lang="en-US" sz="2100" dirty="0"/>
              <a:t> future benefits against </a:t>
            </a:r>
            <a:r>
              <a:rPr lang="en-US" sz="2100" u="sng" dirty="0"/>
              <a:t>present risks</a:t>
            </a:r>
            <a:r>
              <a:rPr lang="en-US" sz="2100" dirty="0"/>
              <a:t> to the </a:t>
            </a:r>
            <a:r>
              <a:rPr lang="en-US" sz="2100" u="sng" dirty="0"/>
              <a:t>people in the trial</a:t>
            </a:r>
            <a:r>
              <a:rPr lang="en-US" sz="2100" dirty="0"/>
              <a:t>. </a:t>
            </a:r>
          </a:p>
          <a:p>
            <a:pPr marL="457200" indent="-457200" fontAlgn="auto">
              <a:spcBef>
                <a:spcPts val="0"/>
              </a:spcBef>
              <a:spcAft>
                <a:spcPts val="0"/>
              </a:spcAft>
              <a:buFont typeface="Arial" panose="020B0604020202020204" pitchFamily="34" charset="0"/>
              <a:buChar char="•"/>
              <a:defRPr/>
            </a:pPr>
            <a:r>
              <a:rPr lang="en-US" sz="2100" dirty="0"/>
              <a:t>Interests of the </a:t>
            </a:r>
            <a:r>
              <a:rPr lang="en-US" sz="2100" u="sng" dirty="0"/>
              <a:t>subjects</a:t>
            </a:r>
            <a:r>
              <a:rPr lang="en-US" sz="2100" dirty="0"/>
              <a:t> must </a:t>
            </a:r>
            <a:r>
              <a:rPr lang="en-US" sz="2100" u="sng" dirty="0"/>
              <a:t>prevail</a:t>
            </a:r>
            <a:r>
              <a:rPr lang="en-US" sz="2100" dirty="0"/>
              <a:t>.</a:t>
            </a:r>
          </a:p>
          <a:p>
            <a:pPr marL="457200" indent="-457200" fontAlgn="auto">
              <a:spcBef>
                <a:spcPts val="0"/>
              </a:spcBef>
              <a:spcAft>
                <a:spcPts val="0"/>
              </a:spcAft>
              <a:buFont typeface="Arial" panose="020B0604020202020204" pitchFamily="34" charset="0"/>
              <a:buChar char="•"/>
              <a:defRPr/>
            </a:pPr>
            <a:endParaRPr lang="en-US" sz="2100" dirty="0"/>
          </a:p>
          <a:p>
            <a:pPr>
              <a:defRPr/>
            </a:pPr>
            <a:r>
              <a:rPr lang="en-US" sz="2100" dirty="0"/>
              <a:t>Are placebo controls ethical?</a:t>
            </a:r>
          </a:p>
          <a:p>
            <a:pPr marL="914400" lvl="1" indent="-457200">
              <a:buFont typeface="Arial" panose="020B0604020202020204" pitchFamily="34" charset="0"/>
              <a:buChar char="•"/>
              <a:defRPr/>
            </a:pPr>
            <a:r>
              <a:rPr lang="en-US" sz="2100" dirty="0"/>
              <a:t>You are testing a new drug.</a:t>
            </a:r>
          </a:p>
          <a:p>
            <a:pPr marL="914400" lvl="1" indent="-457200">
              <a:buFont typeface="Arial" panose="020B0604020202020204" pitchFamily="34" charset="0"/>
              <a:buChar char="•"/>
              <a:defRPr/>
            </a:pPr>
            <a:r>
              <a:rPr lang="en-US" sz="2100" dirty="0"/>
              <a:t>Is it </a:t>
            </a:r>
            <a:r>
              <a:rPr lang="en-US" sz="2100" b="1" dirty="0"/>
              <a:t>ethical</a:t>
            </a:r>
            <a:r>
              <a:rPr lang="en-US" sz="2100" dirty="0"/>
              <a:t> to give a </a:t>
            </a:r>
            <a:r>
              <a:rPr lang="en-US" sz="2100" u="sng" dirty="0"/>
              <a:t>placebo to a control group</a:t>
            </a:r>
            <a:r>
              <a:rPr lang="en-US" sz="2100" dirty="0"/>
              <a:t> if an effective drug </a:t>
            </a:r>
            <a:r>
              <a:rPr lang="en-US" sz="2100" u="sng" dirty="0"/>
              <a:t>already exists</a:t>
            </a:r>
            <a:r>
              <a:rPr lang="en-US" sz="2100" dirty="0"/>
              <a:t>?</a:t>
            </a:r>
          </a:p>
          <a:p>
            <a:pPr marL="914400" lvl="1" indent="-457200">
              <a:buFont typeface="Arial" panose="020B0604020202020204" pitchFamily="34" charset="0"/>
              <a:buChar char="•"/>
              <a:defRPr/>
            </a:pPr>
            <a:r>
              <a:rPr lang="en-US" sz="2100" dirty="0"/>
              <a:t>Maybe yes (true baseline), maybe no (inferior treatment)….</a:t>
            </a:r>
          </a:p>
          <a:p>
            <a:pPr marL="914400" lvl="1" indent="-457200">
              <a:buFont typeface="Arial" panose="020B0604020202020204" pitchFamily="34" charset="0"/>
              <a:buChar char="•"/>
              <a:defRPr/>
            </a:pPr>
            <a:endParaRPr lang="en-US" sz="2100" dirty="0"/>
          </a:p>
          <a:p>
            <a:pPr>
              <a:defRPr/>
            </a:pPr>
            <a:r>
              <a:rPr lang="en-US" sz="2100" dirty="0"/>
              <a:t>When to stop a study?</a:t>
            </a:r>
          </a:p>
          <a:p>
            <a:pPr marL="914400" lvl="1" indent="-457200">
              <a:buFont typeface="Arial" panose="020B0604020202020204" pitchFamily="34" charset="0"/>
              <a:buChar char="•"/>
              <a:defRPr/>
            </a:pPr>
            <a:r>
              <a:rPr lang="en-US" sz="2100" b="1" dirty="0"/>
              <a:t>When</a:t>
            </a:r>
            <a:r>
              <a:rPr lang="en-US" sz="2100" dirty="0"/>
              <a:t> is it okay to conclude the new treatment is effective enough to STOP the experiment and </a:t>
            </a:r>
            <a:r>
              <a:rPr lang="en-US" sz="2100" u="sng" dirty="0"/>
              <a:t>give it to the control group</a:t>
            </a:r>
            <a:r>
              <a:rPr lang="en-US" sz="2100" dirty="0"/>
              <a:t>?</a:t>
            </a:r>
          </a:p>
          <a:p>
            <a:pPr marL="914400" lvl="1" indent="-457200">
              <a:buFont typeface="Arial" panose="020B0604020202020204" pitchFamily="34" charset="0"/>
              <a:buChar char="•"/>
              <a:defRPr/>
            </a:pPr>
            <a:r>
              <a:rPr lang="en-US" sz="2100" b="1" dirty="0"/>
              <a:t>When</a:t>
            </a:r>
            <a:r>
              <a:rPr lang="en-US" sz="2100" dirty="0"/>
              <a:t> are the </a:t>
            </a:r>
            <a:r>
              <a:rPr lang="en-US" sz="2100" u="sng" dirty="0"/>
              <a:t>negative effects bad enough</a:t>
            </a:r>
            <a:r>
              <a:rPr lang="en-US" sz="2100" dirty="0"/>
              <a:t> to STOP a study before we maybe see the </a:t>
            </a:r>
            <a:r>
              <a:rPr lang="en-US" sz="2100" u="sng" dirty="0"/>
              <a:t>potential benefits</a:t>
            </a:r>
            <a:r>
              <a:rPr lang="en-US" sz="2100" dirty="0"/>
              <a:t>?</a:t>
            </a:r>
          </a:p>
        </p:txBody>
      </p:sp>
    </p:spTree>
    <p:extLst>
      <p:ext uri="{BB962C8B-B14F-4D97-AF65-F5344CB8AC3E}">
        <p14:creationId xmlns:p14="http://schemas.microsoft.com/office/powerpoint/2010/main" val="93999809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386B-AB3F-5D47-9816-26C58326DCE1}"/>
              </a:ext>
            </a:extLst>
          </p:cNvPr>
          <p:cNvSpPr>
            <a:spLocks noGrp="1"/>
          </p:cNvSpPr>
          <p:nvPr>
            <p:ph type="title"/>
          </p:nvPr>
        </p:nvSpPr>
        <p:spPr/>
        <p:txBody>
          <a:bodyPr/>
          <a:lstStyle/>
          <a:p>
            <a:r>
              <a:rPr lang="en-US" dirty="0"/>
              <a:t>Unit 3 - Outline </a:t>
            </a:r>
          </a:p>
        </p:txBody>
      </p:sp>
      <p:sp>
        <p:nvSpPr>
          <p:cNvPr id="3" name="Content Placeholder 2">
            <a:extLst>
              <a:ext uri="{FF2B5EF4-FFF2-40B4-BE49-F238E27FC236}">
                <a16:creationId xmlns:a16="http://schemas.microsoft.com/office/drawing/2014/main" id="{7E2E1A15-5D40-0045-B9B2-369131794EF4}"/>
              </a:ext>
            </a:extLst>
          </p:cNvPr>
          <p:cNvSpPr>
            <a:spLocks noGrp="1"/>
          </p:cNvSpPr>
          <p:nvPr>
            <p:ph idx="1"/>
          </p:nvPr>
        </p:nvSpPr>
        <p:spPr/>
        <p:txBody>
          <a:bodyPr>
            <a:noAutofit/>
          </a:bodyPr>
          <a:lstStyle/>
          <a:p>
            <a:pPr marL="0" indent="0">
              <a:lnSpc>
                <a:spcPct val="120000"/>
              </a:lnSpc>
              <a:spcBef>
                <a:spcPts val="600"/>
              </a:spcBef>
              <a:buNone/>
            </a:pPr>
            <a:r>
              <a:rPr lang="en-US" sz="1700" u="sng" dirty="0"/>
              <a:t>Unit 3 – Data Ethics</a:t>
            </a:r>
          </a:p>
          <a:p>
            <a:pPr marL="0" indent="0">
              <a:lnSpc>
                <a:spcPct val="120000"/>
              </a:lnSpc>
              <a:spcBef>
                <a:spcPts val="600"/>
              </a:spcBef>
              <a:buNone/>
            </a:pPr>
            <a:endParaRPr lang="en-US" sz="700" u="sng" dirty="0"/>
          </a:p>
          <a:p>
            <a:pPr>
              <a:lnSpc>
                <a:spcPct val="100000"/>
              </a:lnSpc>
              <a:spcBef>
                <a:spcPts val="0"/>
              </a:spcBef>
            </a:pPr>
            <a:r>
              <a:rPr lang="en-US" sz="1700" dirty="0"/>
              <a:t>Example</a:t>
            </a:r>
          </a:p>
          <a:p>
            <a:pPr>
              <a:lnSpc>
                <a:spcPct val="100000"/>
              </a:lnSpc>
              <a:spcBef>
                <a:spcPts val="0"/>
              </a:spcBef>
            </a:pPr>
            <a:endParaRPr lang="en-US" sz="1700" dirty="0"/>
          </a:p>
          <a:p>
            <a:pPr>
              <a:lnSpc>
                <a:spcPct val="100000"/>
              </a:lnSpc>
              <a:spcBef>
                <a:spcPts val="0"/>
              </a:spcBef>
            </a:pPr>
            <a:r>
              <a:rPr lang="en-US" sz="1700" dirty="0"/>
              <a:t>Data Ethics Principles</a:t>
            </a:r>
          </a:p>
          <a:p>
            <a:pPr>
              <a:lnSpc>
                <a:spcPct val="100000"/>
              </a:lnSpc>
              <a:spcBef>
                <a:spcPts val="0"/>
              </a:spcBef>
            </a:pPr>
            <a:endParaRPr lang="en-US" sz="1700" dirty="0"/>
          </a:p>
          <a:p>
            <a:pPr lvl="1">
              <a:lnSpc>
                <a:spcPct val="100000"/>
              </a:lnSpc>
              <a:spcBef>
                <a:spcPts val="0"/>
              </a:spcBef>
            </a:pPr>
            <a:r>
              <a:rPr lang="en-US" sz="1800" dirty="0"/>
              <a:t>Honesty</a:t>
            </a:r>
          </a:p>
          <a:p>
            <a:pPr lvl="1">
              <a:lnSpc>
                <a:spcPct val="100000"/>
              </a:lnSpc>
              <a:spcBef>
                <a:spcPts val="0"/>
              </a:spcBef>
            </a:pPr>
            <a:r>
              <a:rPr lang="en-US" sz="1800" dirty="0"/>
              <a:t>IRB</a:t>
            </a:r>
          </a:p>
          <a:p>
            <a:pPr lvl="1">
              <a:lnSpc>
                <a:spcPct val="100000"/>
              </a:lnSpc>
              <a:spcBef>
                <a:spcPts val="0"/>
              </a:spcBef>
            </a:pPr>
            <a:r>
              <a:rPr lang="en-US" sz="1800" dirty="0"/>
              <a:t>Informed Consent</a:t>
            </a:r>
          </a:p>
          <a:p>
            <a:pPr lvl="1">
              <a:lnSpc>
                <a:spcPct val="100000"/>
              </a:lnSpc>
              <a:spcBef>
                <a:spcPts val="0"/>
              </a:spcBef>
            </a:pPr>
            <a:r>
              <a:rPr lang="en-US" sz="1800" dirty="0"/>
              <a:t>Confidentiality</a:t>
            </a:r>
          </a:p>
          <a:p>
            <a:pPr lvl="1">
              <a:lnSpc>
                <a:spcPct val="100000"/>
              </a:lnSpc>
              <a:spcBef>
                <a:spcPts val="0"/>
              </a:spcBef>
            </a:pPr>
            <a:endParaRPr lang="en-US" sz="1300" dirty="0"/>
          </a:p>
          <a:p>
            <a:pPr>
              <a:lnSpc>
                <a:spcPct val="100000"/>
              </a:lnSpc>
              <a:spcBef>
                <a:spcPts val="0"/>
              </a:spcBef>
            </a:pPr>
            <a:r>
              <a:rPr lang="en-US" sz="1800" dirty="0"/>
              <a:t>Clinical Trials</a:t>
            </a:r>
          </a:p>
          <a:p>
            <a:pPr marL="0" indent="0">
              <a:lnSpc>
                <a:spcPct val="100000"/>
              </a:lnSpc>
              <a:spcBef>
                <a:spcPts val="0"/>
              </a:spcBef>
              <a:buNone/>
            </a:pPr>
            <a:endParaRPr lang="en-US" sz="1700" dirty="0"/>
          </a:p>
          <a:p>
            <a:pPr>
              <a:lnSpc>
                <a:spcPct val="100000"/>
              </a:lnSpc>
              <a:spcBef>
                <a:spcPts val="0"/>
              </a:spcBef>
            </a:pPr>
            <a:endParaRPr lang="en-US" sz="1700" dirty="0"/>
          </a:p>
          <a:p>
            <a:pPr>
              <a:lnSpc>
                <a:spcPct val="120000"/>
              </a:lnSpc>
              <a:spcBef>
                <a:spcPts val="600"/>
              </a:spcBef>
            </a:pPr>
            <a:endParaRPr lang="en-US" sz="1700" dirty="0"/>
          </a:p>
        </p:txBody>
      </p:sp>
    </p:spTree>
    <p:extLst>
      <p:ext uri="{BB962C8B-B14F-4D97-AF65-F5344CB8AC3E}">
        <p14:creationId xmlns:p14="http://schemas.microsoft.com/office/powerpoint/2010/main" val="234488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 sz="4800" dirty="0"/>
              <a:t>Review: </a:t>
            </a:r>
            <a:r>
              <a:rPr lang="en" sz="2800" dirty="0"/>
              <a:t>Logic </a:t>
            </a:r>
            <a:r>
              <a:rPr lang="en-US" sz="2800" b="1" dirty="0"/>
              <a:t>of Experimental Design</a:t>
            </a:r>
            <a:endParaRPr lang="en-US" sz="1800" dirty="0"/>
          </a:p>
        </p:txBody>
      </p:sp>
      <p:sp>
        <p:nvSpPr>
          <p:cNvPr id="3" name="Content Placeholder 2"/>
          <p:cNvSpPr>
            <a:spLocks noGrp="1"/>
          </p:cNvSpPr>
          <p:nvPr>
            <p:ph idx="1"/>
          </p:nvPr>
        </p:nvSpPr>
        <p:spPr/>
        <p:txBody>
          <a:bodyPr>
            <a:normAutofit fontScale="92500" lnSpcReduction="20000"/>
          </a:bodyPr>
          <a:lstStyle/>
          <a:p>
            <a:pPr marL="457200" indent="-457200">
              <a:spcBef>
                <a:spcPct val="50000"/>
              </a:spcBef>
              <a:spcAft>
                <a:spcPts val="600"/>
              </a:spcAft>
            </a:pPr>
            <a:r>
              <a:rPr lang="en-US" b="1" dirty="0"/>
              <a:t>Randomization</a:t>
            </a:r>
            <a:r>
              <a:rPr lang="en-US" dirty="0"/>
              <a:t> produces groups of subjects that should be similar, on average, in all respects before the treatment is applied.</a:t>
            </a:r>
          </a:p>
          <a:p>
            <a:pPr marL="457200" indent="-457200">
              <a:spcBef>
                <a:spcPct val="50000"/>
              </a:spcBef>
              <a:spcAft>
                <a:spcPts val="600"/>
              </a:spcAft>
            </a:pPr>
            <a:r>
              <a:rPr lang="en-US" b="1" dirty="0"/>
              <a:t>Comparative design</a:t>
            </a:r>
            <a:r>
              <a:rPr lang="en-US" dirty="0"/>
              <a:t> exposes all groups to similar conditions, other than the treatments they receive.</a:t>
            </a:r>
          </a:p>
          <a:p>
            <a:pPr marL="152396" indent="0">
              <a:lnSpc>
                <a:spcPct val="115000"/>
              </a:lnSpc>
              <a:buClr>
                <a:schemeClr val="accent3"/>
              </a:buClr>
              <a:buNone/>
            </a:pPr>
            <a:r>
              <a:rPr lang="en-US" sz="1800" u="sng" dirty="0"/>
              <a:t>Different Groups in an Experiment</a:t>
            </a:r>
          </a:p>
          <a:p>
            <a:pPr>
              <a:spcBef>
                <a:spcPts val="1333"/>
              </a:spcBef>
            </a:pPr>
            <a:r>
              <a:rPr lang="en-US" sz="1800" b="1" dirty="0"/>
              <a:t>Treatment Groups</a:t>
            </a:r>
          </a:p>
          <a:p>
            <a:pPr lvl="1">
              <a:spcBef>
                <a:spcPts val="1333"/>
              </a:spcBef>
            </a:pPr>
            <a:r>
              <a:rPr lang="en-US" sz="2000" dirty="0"/>
              <a:t>The group the receives the treatment.</a:t>
            </a:r>
          </a:p>
          <a:p>
            <a:pPr>
              <a:spcBef>
                <a:spcPts val="1333"/>
              </a:spcBef>
            </a:pPr>
            <a:r>
              <a:rPr lang="en-US" sz="1800" b="1" dirty="0"/>
              <a:t>Control Group</a:t>
            </a:r>
          </a:p>
          <a:p>
            <a:pPr lvl="1">
              <a:spcBef>
                <a:spcPts val="1333"/>
              </a:spcBef>
            </a:pPr>
            <a:r>
              <a:rPr lang="en-US" sz="2000" dirty="0"/>
              <a:t>The group that does not receive the treatment.</a:t>
            </a:r>
          </a:p>
          <a:p>
            <a:pPr lvl="1">
              <a:spcBef>
                <a:spcPts val="1333"/>
              </a:spcBef>
            </a:pPr>
            <a:r>
              <a:rPr lang="en-US" sz="2000" dirty="0"/>
              <a:t>We have a control group to compare our treatment groups to.</a:t>
            </a:r>
          </a:p>
          <a:p>
            <a:pPr lvl="1">
              <a:spcBef>
                <a:spcPts val="1333"/>
              </a:spcBef>
            </a:pPr>
            <a:r>
              <a:rPr lang="en-US" sz="2000" dirty="0"/>
              <a:t>We have to know what the “base” level of our response is. </a:t>
            </a:r>
          </a:p>
          <a:p>
            <a:pPr marL="457200" indent="-457200">
              <a:spcBef>
                <a:spcPct val="50000"/>
              </a:spcBef>
              <a:spcAft>
                <a:spcPts val="600"/>
              </a:spcAft>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76" y="-60823"/>
            <a:ext cx="10515600" cy="1325563"/>
          </a:xfrm>
        </p:spPr>
        <p:txBody>
          <a:bodyPr/>
          <a:lstStyle/>
          <a:p>
            <a:r>
              <a:rPr lang="en-US" dirty="0"/>
              <a:t>Ethics in Action</a:t>
            </a:r>
          </a:p>
        </p:txBody>
      </p:sp>
      <p:sp>
        <p:nvSpPr>
          <p:cNvPr id="3" name="Content Placeholder 2"/>
          <p:cNvSpPr>
            <a:spLocks noGrp="1"/>
          </p:cNvSpPr>
          <p:nvPr>
            <p:ph idx="1"/>
          </p:nvPr>
        </p:nvSpPr>
        <p:spPr>
          <a:xfrm>
            <a:off x="304800" y="1131626"/>
            <a:ext cx="11887200" cy="5197475"/>
          </a:xfrm>
        </p:spPr>
        <p:txBody>
          <a:bodyPr>
            <a:normAutofit fontScale="55000" lnSpcReduction="20000"/>
          </a:bodyPr>
          <a:lstStyle/>
          <a:p>
            <a:pPr marL="0" indent="0" fontAlgn="base">
              <a:buNone/>
            </a:pPr>
            <a:r>
              <a:rPr lang="en-US" b="1" dirty="0"/>
              <a:t>Setup</a:t>
            </a:r>
          </a:p>
          <a:p>
            <a:pPr fontAlgn="base"/>
            <a:r>
              <a:rPr lang="en-US" dirty="0"/>
              <a:t>Jim, an operations manager for a local office of a full-service brokerage firm, wishes to emphasize the excellent advisory services provided by its brokers.</a:t>
            </a:r>
          </a:p>
          <a:p>
            <a:pPr fontAlgn="base"/>
            <a:r>
              <a:rPr lang="en-US" dirty="0"/>
              <a:t>In a previous survey of clients regarding the advice received from brokers:</a:t>
            </a:r>
          </a:p>
          <a:p>
            <a:pPr lvl="1" fontAlgn="base"/>
            <a:r>
              <a:rPr lang="en-US" dirty="0"/>
              <a:t>20% rated it </a:t>
            </a:r>
            <a:r>
              <a:rPr lang="en-US" i="1" dirty="0"/>
              <a:t>poor</a:t>
            </a:r>
          </a:p>
          <a:p>
            <a:pPr lvl="1" fontAlgn="base"/>
            <a:r>
              <a:rPr lang="en-US" dirty="0"/>
              <a:t>5% rated it </a:t>
            </a:r>
            <a:r>
              <a:rPr lang="en-US" i="1" dirty="0"/>
              <a:t>below average</a:t>
            </a:r>
          </a:p>
          <a:p>
            <a:pPr lvl="1" fontAlgn="base"/>
            <a:r>
              <a:rPr lang="en-US" dirty="0"/>
              <a:t>15% rated it </a:t>
            </a:r>
            <a:r>
              <a:rPr lang="en-US" i="1" dirty="0"/>
              <a:t>average</a:t>
            </a:r>
            <a:r>
              <a:rPr lang="en-US" dirty="0"/>
              <a:t>,</a:t>
            </a:r>
          </a:p>
          <a:p>
            <a:pPr lvl="1" fontAlgn="base"/>
            <a:r>
              <a:rPr lang="en-US" dirty="0"/>
              <a:t>10% rated it </a:t>
            </a:r>
            <a:r>
              <a:rPr lang="en-US" i="1" dirty="0"/>
              <a:t>above average</a:t>
            </a:r>
          </a:p>
          <a:p>
            <a:pPr lvl="1" fontAlgn="base"/>
            <a:r>
              <a:rPr lang="en-US" dirty="0"/>
              <a:t>50% rated it </a:t>
            </a:r>
            <a:r>
              <a:rPr lang="en-US" i="1" dirty="0"/>
              <a:t>outstanding</a:t>
            </a:r>
            <a:r>
              <a:rPr lang="en-US" dirty="0"/>
              <a:t>. </a:t>
            </a:r>
          </a:p>
          <a:p>
            <a:pPr fontAlgn="base"/>
            <a:r>
              <a:rPr lang="en-US" dirty="0"/>
              <a:t>After instituting several changes, another client survey was conducted which showed the following results:</a:t>
            </a:r>
          </a:p>
          <a:p>
            <a:pPr lvl="1" fontAlgn="base"/>
            <a:r>
              <a:rPr lang="en-US" dirty="0"/>
              <a:t>5% </a:t>
            </a:r>
            <a:r>
              <a:rPr lang="en-US" i="1" dirty="0"/>
              <a:t>poor</a:t>
            </a:r>
            <a:r>
              <a:rPr lang="en-US" dirty="0"/>
              <a:t>, 5% </a:t>
            </a:r>
            <a:r>
              <a:rPr lang="en-US" i="1" dirty="0"/>
              <a:t>below average</a:t>
            </a:r>
            <a:r>
              <a:rPr lang="en-US" dirty="0"/>
              <a:t>, 20% </a:t>
            </a:r>
            <a:r>
              <a:rPr lang="en-US" i="1" dirty="0"/>
              <a:t>average</a:t>
            </a:r>
            <a:r>
              <a:rPr lang="en-US" dirty="0"/>
              <a:t>, 40% </a:t>
            </a:r>
            <a:r>
              <a:rPr lang="en-US" i="1" dirty="0"/>
              <a:t>above average</a:t>
            </a:r>
            <a:r>
              <a:rPr lang="en-US" dirty="0"/>
              <a:t>, and 30% </a:t>
            </a:r>
            <a:r>
              <a:rPr lang="en-US" i="1" dirty="0"/>
              <a:t>outstanding</a:t>
            </a:r>
            <a:r>
              <a:rPr lang="en-US" dirty="0"/>
              <a:t>.</a:t>
            </a:r>
          </a:p>
          <a:p>
            <a:pPr fontAlgn="base"/>
            <a:r>
              <a:rPr lang="en-US" dirty="0"/>
              <a:t>In discussing these results, the management team expressed concern that the percentage of clients who considered their advisory services </a:t>
            </a:r>
            <a:r>
              <a:rPr lang="en-US" i="1" dirty="0"/>
              <a:t>outstanding</a:t>
            </a:r>
            <a:r>
              <a:rPr lang="en-US" dirty="0"/>
              <a:t> fell from 50% to 30%.</a:t>
            </a:r>
          </a:p>
          <a:p>
            <a:pPr fontAlgn="base"/>
            <a:r>
              <a:rPr lang="en-US" dirty="0"/>
              <a:t>One member of the team suggested an alternative way of summarizing the data.</a:t>
            </a:r>
          </a:p>
          <a:p>
            <a:pPr lvl="1" fontAlgn="base"/>
            <a:r>
              <a:rPr lang="en-US" dirty="0"/>
              <a:t>By coding the categories on a scale from 1 = poor to 5 = outstanding and computing the average, they found that the average rating increased from 3.65 to 3.85 as a result of the changes implemented. </a:t>
            </a:r>
          </a:p>
          <a:p>
            <a:pPr lvl="1" fontAlgn="base"/>
            <a:r>
              <a:rPr lang="en-US" dirty="0"/>
              <a:t>Jim only included the average ratings for the client surveys in his report to the corporate office</a:t>
            </a:r>
          </a:p>
          <a:p>
            <a:pPr marL="0" indent="0" fontAlgn="base">
              <a:buNone/>
            </a:pPr>
            <a:r>
              <a:rPr lang="en-US" b="1" dirty="0"/>
              <a:t>Questions</a:t>
            </a:r>
          </a:p>
          <a:p>
            <a:pPr fontAlgn="base"/>
            <a:r>
              <a:rPr lang="en-US" dirty="0"/>
              <a:t>Identify the ethical dilemma in this scenario.</a:t>
            </a:r>
          </a:p>
          <a:p>
            <a:pPr fontAlgn="base"/>
            <a:r>
              <a:rPr lang="en-US" dirty="0"/>
              <a:t>What are the undesirable consequences?</a:t>
            </a:r>
          </a:p>
          <a:p>
            <a:pPr fontAlgn="base"/>
            <a:r>
              <a:rPr lang="en-US" dirty="0"/>
              <a:t>Propose an ethical solution that considers the welfare of all stakeholders. </a:t>
            </a:r>
          </a:p>
          <a:p>
            <a:endParaRPr lang="en-US" dirty="0"/>
          </a:p>
        </p:txBody>
      </p:sp>
    </p:spTree>
    <p:custDataLst>
      <p:tags r:id="rId1"/>
    </p:custDataLst>
    <p:extLst>
      <p:ext uri="{BB962C8B-B14F-4D97-AF65-F5344CB8AC3E}">
        <p14:creationId xmlns:p14="http://schemas.microsoft.com/office/powerpoint/2010/main" val="777468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B07B-893F-A541-8EA7-21B229A469B3}"/>
              </a:ext>
            </a:extLst>
          </p:cNvPr>
          <p:cNvSpPr>
            <a:spLocks noGrp="1"/>
          </p:cNvSpPr>
          <p:nvPr>
            <p:ph type="title"/>
          </p:nvPr>
        </p:nvSpPr>
        <p:spPr/>
        <p:txBody>
          <a:bodyPr/>
          <a:lstStyle/>
          <a:p>
            <a:r>
              <a:rPr lang="en-US" dirty="0"/>
              <a:t>Data Ethics: </a:t>
            </a:r>
            <a:r>
              <a:rPr lang="en-US" sz="3600" dirty="0"/>
              <a:t>Principles</a:t>
            </a:r>
            <a:endParaRPr lang="en-US" dirty="0"/>
          </a:p>
        </p:txBody>
      </p:sp>
      <p:sp>
        <p:nvSpPr>
          <p:cNvPr id="3" name="Content Placeholder 2">
            <a:extLst>
              <a:ext uri="{FF2B5EF4-FFF2-40B4-BE49-F238E27FC236}">
                <a16:creationId xmlns:a16="http://schemas.microsoft.com/office/drawing/2014/main" id="{F369B48E-A6F7-0D4B-82B4-BC91F11C56B3}"/>
              </a:ext>
            </a:extLst>
          </p:cNvPr>
          <p:cNvSpPr>
            <a:spLocks noGrp="1"/>
          </p:cNvSpPr>
          <p:nvPr>
            <p:ph idx="1"/>
          </p:nvPr>
        </p:nvSpPr>
        <p:spPr>
          <a:xfrm>
            <a:off x="838199" y="1825625"/>
            <a:ext cx="9191625" cy="1031875"/>
          </a:xfrm>
        </p:spPr>
        <p:txBody>
          <a:bodyPr>
            <a:normAutofit/>
          </a:bodyPr>
          <a:lstStyle/>
          <a:p>
            <a:r>
              <a:rPr lang="en-US" dirty="0"/>
              <a:t>The production and use of data, like all human endeavors, raise ethical questions. </a:t>
            </a:r>
          </a:p>
          <a:p>
            <a:endParaRPr lang="en-US" dirty="0"/>
          </a:p>
        </p:txBody>
      </p:sp>
      <p:sp>
        <p:nvSpPr>
          <p:cNvPr id="4" name="TextBox 3">
            <a:extLst>
              <a:ext uri="{FF2B5EF4-FFF2-40B4-BE49-F238E27FC236}">
                <a16:creationId xmlns:a16="http://schemas.microsoft.com/office/drawing/2014/main" id="{E9B13112-3B3D-9649-B186-9B4ADDFBA7D5}"/>
              </a:ext>
            </a:extLst>
          </p:cNvPr>
          <p:cNvSpPr txBox="1"/>
          <p:nvPr/>
        </p:nvSpPr>
        <p:spPr>
          <a:xfrm>
            <a:off x="838199" y="2857500"/>
            <a:ext cx="4819651" cy="3970318"/>
          </a:xfrm>
          <a:prstGeom prst="rect">
            <a:avLst/>
          </a:prstGeom>
          <a:noFill/>
        </p:spPr>
        <p:txBody>
          <a:bodyPr wrap="square" rtlCol="0">
            <a:spAutoFit/>
          </a:bodyPr>
          <a:lstStyle/>
          <a:p>
            <a:endParaRPr lang="en-US" dirty="0"/>
          </a:p>
          <a:p>
            <a:r>
              <a:rPr lang="en-US" u="sng" dirty="0"/>
              <a:t>Honesty</a:t>
            </a:r>
          </a:p>
          <a:p>
            <a:endParaRPr lang="en-US" u="sng" dirty="0"/>
          </a:p>
          <a:p>
            <a:pPr marL="285750" indent="-285750">
              <a:buFont typeface="Arial" panose="020B0604020202020204" pitchFamily="34" charset="0"/>
              <a:buChar char="•"/>
            </a:pPr>
            <a:r>
              <a:rPr lang="en-US" dirty="0"/>
              <a:t>There are procedures and guidelines to ensure HONEST reporting of data and results.</a:t>
            </a:r>
          </a:p>
          <a:p>
            <a:pPr marL="285750" indent="-285750">
              <a:buFont typeface="Arial" panose="020B0604020202020204" pitchFamily="34" charset="0"/>
              <a:buChar char="•"/>
            </a:pPr>
            <a:endParaRPr lang="en-US" dirty="0"/>
          </a:p>
          <a:p>
            <a:pPr marL="285750" indent="-285750" fontAlgn="auto">
              <a:spcBef>
                <a:spcPts val="0"/>
              </a:spcBef>
              <a:spcAft>
                <a:spcPts val="0"/>
              </a:spcAft>
              <a:buFont typeface="Arial" panose="020B0604020202020204" pitchFamily="34" charset="0"/>
              <a:buChar char="•"/>
              <a:defRPr/>
            </a:pPr>
            <a:r>
              <a:rPr lang="en-US" dirty="0"/>
              <a:t>Using deception or publishing fake data is clearly unethical. </a:t>
            </a:r>
          </a:p>
          <a:p>
            <a:pPr marL="285750" indent="-285750" fontAlgn="auto">
              <a:spcBef>
                <a:spcPts val="0"/>
              </a:spcBef>
              <a:spcAft>
                <a:spcPts val="0"/>
              </a:spcAft>
              <a:buFont typeface="Arial" panose="020B0604020202020204" pitchFamily="34" charset="0"/>
              <a:buChar char="•"/>
              <a:defRPr/>
            </a:pPr>
            <a:endParaRPr lang="en-US" dirty="0"/>
          </a:p>
          <a:p>
            <a:pPr marL="285750" indent="-285750" fontAlgn="auto">
              <a:spcBef>
                <a:spcPts val="0"/>
              </a:spcBef>
              <a:spcAft>
                <a:spcPts val="0"/>
              </a:spcAft>
              <a:buFont typeface="Arial" panose="020B0604020202020204" pitchFamily="34" charset="0"/>
              <a:buChar char="•"/>
              <a:defRPr/>
            </a:pPr>
            <a:r>
              <a:rPr lang="en-US" dirty="0"/>
              <a:t>Other situations are not so clear.</a:t>
            </a:r>
          </a:p>
          <a:p>
            <a:pPr marL="285750" indent="-285750" fontAlgn="auto">
              <a:spcBef>
                <a:spcPts val="0"/>
              </a:spcBef>
              <a:spcAft>
                <a:spcPts val="0"/>
              </a:spcAft>
              <a:buFont typeface="Arial" panose="020B0604020202020204" pitchFamily="34" charset="0"/>
              <a:buChar char="•"/>
              <a:defRPr/>
            </a:pPr>
            <a:r>
              <a:rPr lang="en-US" dirty="0"/>
              <a:t>How honest must researchers be about real data?</a:t>
            </a:r>
          </a:p>
          <a:p>
            <a:endParaRPr lang="en-US" dirty="0"/>
          </a:p>
          <a:p>
            <a:endParaRPr lang="en-US" dirty="0"/>
          </a:p>
        </p:txBody>
      </p:sp>
      <p:sp>
        <p:nvSpPr>
          <p:cNvPr id="6" name="TextBox 5">
            <a:extLst>
              <a:ext uri="{FF2B5EF4-FFF2-40B4-BE49-F238E27FC236}">
                <a16:creationId xmlns:a16="http://schemas.microsoft.com/office/drawing/2014/main" id="{25EC58A9-54F5-4149-8AFA-451D8FF2EF2F}"/>
              </a:ext>
            </a:extLst>
          </p:cNvPr>
          <p:cNvSpPr txBox="1"/>
          <p:nvPr/>
        </p:nvSpPr>
        <p:spPr>
          <a:xfrm>
            <a:off x="6096000" y="2992437"/>
            <a:ext cx="5657848" cy="3139321"/>
          </a:xfrm>
          <a:prstGeom prst="rect">
            <a:avLst/>
          </a:prstGeom>
          <a:noFill/>
        </p:spPr>
        <p:txBody>
          <a:bodyPr wrap="square" rtlCol="0">
            <a:spAutoFit/>
          </a:bodyPr>
          <a:lstStyle/>
          <a:p>
            <a:r>
              <a:rPr lang="en-US" u="sng" dirty="0"/>
              <a:t>Example: Missing details</a:t>
            </a:r>
          </a:p>
          <a:p>
            <a:endParaRPr lang="en-US" u="sng" dirty="0"/>
          </a:p>
          <a:p>
            <a:pPr marL="285750" indent="-285750">
              <a:buFont typeface="Arial" panose="020B0604020202020204" pitchFamily="34" charset="0"/>
              <a:buChar char="•"/>
            </a:pPr>
            <a:r>
              <a:rPr lang="en-US" dirty="0"/>
              <a:t>Research and experiments are LONG processes, publications can’t say everything…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if subjects were chosen in a biased way?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Was data only reported on SOME subjects?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Did they try several analyses and only report the ones that supported their goal?</a:t>
            </a:r>
          </a:p>
        </p:txBody>
      </p:sp>
    </p:spTree>
    <p:extLst>
      <p:ext uri="{BB962C8B-B14F-4D97-AF65-F5344CB8AC3E}">
        <p14:creationId xmlns:p14="http://schemas.microsoft.com/office/powerpoint/2010/main" val="161933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5760"/>
            <a:ext cx="8229600" cy="1143000"/>
          </a:xfrm>
        </p:spPr>
        <p:txBody>
          <a:bodyPr/>
          <a:lstStyle/>
          <a:p>
            <a:r>
              <a:rPr lang="en-US" sz="3600" b="1" dirty="0">
                <a:solidFill>
                  <a:schemeClr val="accent6"/>
                </a:solidFill>
              </a:rPr>
              <a:t>Example: Missing details 2</a:t>
            </a:r>
            <a:endParaRPr lang="en-US" sz="3600" dirty="0"/>
          </a:p>
        </p:txBody>
      </p:sp>
      <p:sp>
        <p:nvSpPr>
          <p:cNvPr id="8" name="Rectangle 7"/>
          <p:cNvSpPr/>
          <p:nvPr/>
        </p:nvSpPr>
        <p:spPr>
          <a:xfrm>
            <a:off x="1825752" y="1737360"/>
            <a:ext cx="8759952" cy="4154984"/>
          </a:xfrm>
          <a:prstGeom prst="rect">
            <a:avLst/>
          </a:prstGeom>
        </p:spPr>
        <p:txBody>
          <a:bodyPr>
            <a:spAutoFit/>
          </a:bodyPr>
          <a:lstStyle/>
          <a:p>
            <a:pPr>
              <a:defRPr/>
            </a:pPr>
            <a:r>
              <a:rPr lang="en-US" sz="2400" dirty="0"/>
              <a:t>The statistician John </a:t>
            </a:r>
            <a:r>
              <a:rPr lang="en-US" sz="2400" dirty="0" err="1"/>
              <a:t>Bailar</a:t>
            </a:r>
            <a:r>
              <a:rPr lang="en-US" sz="2400" dirty="0"/>
              <a:t> screened more than 4000 medical papers in more than a decade as consultant to the New England Journal of Medicine. </a:t>
            </a:r>
          </a:p>
          <a:p>
            <a:pPr>
              <a:defRPr/>
            </a:pPr>
            <a:endParaRPr lang="en-US" sz="2400" dirty="0"/>
          </a:p>
          <a:p>
            <a:pPr>
              <a:defRPr/>
            </a:pPr>
            <a:r>
              <a:rPr lang="en-US" sz="2400" dirty="0"/>
              <a:t>He says, “When it came to the statistical review, it was often clear that critical information was lacking, and the gaps nearly always had the practical effect of making the authors’ conclusions look stronger than they should have.” </a:t>
            </a:r>
          </a:p>
          <a:p>
            <a:pPr>
              <a:defRPr/>
            </a:pPr>
            <a:endParaRPr lang="en-US" sz="2400" dirty="0"/>
          </a:p>
          <a:p>
            <a:pPr>
              <a:defRPr/>
            </a:pPr>
            <a:r>
              <a:rPr lang="en-US" sz="2400" dirty="0"/>
              <a:t>The situation is no doubt worse in fields that screen published work less carefully.</a:t>
            </a:r>
            <a:endParaRPr lang="en-US" sz="2400" dirty="0">
              <a:latin typeface="+mj-lt"/>
            </a:endParaRPr>
          </a:p>
        </p:txBody>
      </p:sp>
    </p:spTree>
    <p:extLst>
      <p:ext uri="{BB962C8B-B14F-4D97-AF65-F5344CB8AC3E}">
        <p14:creationId xmlns:p14="http://schemas.microsoft.com/office/powerpoint/2010/main" val="40777680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
            <a:ext cx="8229600" cy="1143000"/>
          </a:xfrm>
        </p:spPr>
        <p:txBody>
          <a:bodyPr/>
          <a:lstStyle/>
          <a:p>
            <a:r>
              <a:rPr lang="en-US" sz="3600" dirty="0"/>
              <a:t>Data Ethics: Principles</a:t>
            </a:r>
          </a:p>
        </p:txBody>
      </p:sp>
      <p:sp>
        <p:nvSpPr>
          <p:cNvPr id="8" name="Rectangle 7"/>
          <p:cNvSpPr/>
          <p:nvPr/>
        </p:nvSpPr>
        <p:spPr>
          <a:xfrm>
            <a:off x="381000" y="1088529"/>
            <a:ext cx="11811000" cy="5632311"/>
          </a:xfrm>
          <a:prstGeom prst="rect">
            <a:avLst/>
          </a:prstGeom>
        </p:spPr>
        <p:txBody>
          <a:bodyPr wrap="square">
            <a:spAutoFit/>
          </a:bodyPr>
          <a:lstStyle/>
          <a:p>
            <a:pPr>
              <a:defRPr/>
            </a:pPr>
            <a:r>
              <a:rPr lang="en-US" sz="2400" u="sng" dirty="0"/>
              <a:t>Most complex issues of data ethics</a:t>
            </a:r>
          </a:p>
          <a:p>
            <a:pPr>
              <a:defRPr/>
            </a:pPr>
            <a:endParaRPr lang="en-US" sz="2400" u="sng" dirty="0"/>
          </a:p>
          <a:p>
            <a:pPr marL="342900" indent="-342900">
              <a:buFont typeface="Arial" panose="020B0604020202020204" pitchFamily="34" charset="0"/>
              <a:buChar char="•"/>
              <a:defRPr/>
            </a:pPr>
            <a:r>
              <a:rPr lang="en-US" sz="2400" dirty="0"/>
              <a:t>Collecting data from people!</a:t>
            </a:r>
          </a:p>
          <a:p>
            <a:pPr marL="342900" indent="-342900">
              <a:buFont typeface="Arial" panose="020B0604020202020204" pitchFamily="34" charset="0"/>
              <a:buChar char="•"/>
              <a:defRPr/>
            </a:pPr>
            <a:r>
              <a:rPr lang="en-US" sz="2400" dirty="0"/>
              <a:t>Ethical issues are </a:t>
            </a:r>
            <a:r>
              <a:rPr lang="en-US" sz="2400" u="sng" dirty="0"/>
              <a:t>more severe</a:t>
            </a:r>
            <a:r>
              <a:rPr lang="en-US" sz="2400" dirty="0"/>
              <a:t> for experiments </a:t>
            </a:r>
            <a:r>
              <a:rPr lang="en-US" sz="2400" u="sng" dirty="0"/>
              <a:t>that impose some treatment on people </a:t>
            </a:r>
            <a:r>
              <a:rPr lang="en-US" sz="2400" dirty="0"/>
              <a:t>than for sample surveys that simply </a:t>
            </a:r>
            <a:r>
              <a:rPr lang="en-US" sz="2400" u="sng" dirty="0"/>
              <a:t>gather information</a:t>
            </a:r>
            <a:r>
              <a:rPr lang="en-US" sz="2400" dirty="0"/>
              <a:t>. </a:t>
            </a:r>
          </a:p>
          <a:p>
            <a:pPr>
              <a:defRPr/>
            </a:pPr>
            <a:endParaRPr lang="en-US" sz="2400" dirty="0"/>
          </a:p>
          <a:p>
            <a:pPr>
              <a:defRPr/>
            </a:pPr>
            <a:r>
              <a:rPr lang="en-US" sz="2400" u="sng" dirty="0"/>
              <a:t>Necessary Basic Standards</a:t>
            </a:r>
          </a:p>
          <a:p>
            <a:pPr>
              <a:defRPr/>
            </a:pPr>
            <a:endParaRPr lang="en-US" sz="2400" u="sng" dirty="0"/>
          </a:p>
          <a:p>
            <a:pPr marL="342900" indent="-342900">
              <a:buFont typeface="Arial" panose="020B0604020202020204" pitchFamily="34" charset="0"/>
              <a:buChar char="•"/>
              <a:defRPr/>
            </a:pPr>
            <a:r>
              <a:rPr lang="en-US" sz="2400" dirty="0"/>
              <a:t>There are some </a:t>
            </a:r>
            <a:r>
              <a:rPr lang="en-US" sz="2400" b="1" dirty="0"/>
              <a:t>basic standards of data ethics </a:t>
            </a:r>
            <a:r>
              <a:rPr lang="en-US" sz="2400" dirty="0"/>
              <a:t>that </a:t>
            </a:r>
            <a:r>
              <a:rPr lang="en-US" sz="2400" u="sng" dirty="0"/>
              <a:t>must be obeyed</a:t>
            </a:r>
            <a:r>
              <a:rPr lang="en-US" sz="2400" dirty="0"/>
              <a:t> by any study that gathers data from </a:t>
            </a:r>
            <a:r>
              <a:rPr lang="en-US" sz="2400" u="sng" dirty="0"/>
              <a:t>human subjects</a:t>
            </a:r>
            <a:r>
              <a:rPr lang="en-US" sz="2400" dirty="0"/>
              <a:t>, whether sample </a:t>
            </a:r>
            <a:r>
              <a:rPr lang="en-US" sz="2400" u="sng" dirty="0"/>
              <a:t>survey or experiment</a:t>
            </a:r>
            <a:r>
              <a:rPr lang="en-US" sz="2400" dirty="0"/>
              <a:t>.</a:t>
            </a:r>
          </a:p>
          <a:p>
            <a:pPr marL="342900" indent="-342900">
              <a:buFont typeface="Arial" panose="020B0604020202020204" pitchFamily="34" charset="0"/>
              <a:buChar char="•"/>
              <a:defRPr/>
            </a:pPr>
            <a:r>
              <a:rPr lang="en-US" sz="2400" dirty="0"/>
              <a:t>3 BIG ONES</a:t>
            </a:r>
          </a:p>
          <a:p>
            <a:pPr marL="800100" lvl="1" indent="-342900">
              <a:buFont typeface="Arial" panose="020B0604020202020204" pitchFamily="34" charset="0"/>
              <a:buChar char="•"/>
              <a:defRPr/>
            </a:pPr>
            <a:r>
              <a:rPr lang="en-US" sz="2400" dirty="0"/>
              <a:t>Institutional Review Board</a:t>
            </a:r>
          </a:p>
          <a:p>
            <a:pPr marL="800100" lvl="1" indent="-342900">
              <a:buFont typeface="Arial" panose="020B0604020202020204" pitchFamily="34" charset="0"/>
              <a:buChar char="•"/>
              <a:defRPr/>
            </a:pPr>
            <a:r>
              <a:rPr lang="en-US" sz="2400" dirty="0"/>
              <a:t>Informed Consent</a:t>
            </a:r>
          </a:p>
          <a:p>
            <a:pPr marL="800100" lvl="1" indent="-342900">
              <a:buFont typeface="Arial" panose="020B0604020202020204" pitchFamily="34" charset="0"/>
              <a:buChar char="•"/>
              <a:defRPr/>
            </a:pPr>
            <a:r>
              <a:rPr lang="en-US" sz="2400" dirty="0"/>
              <a:t>Confidentiality</a:t>
            </a:r>
          </a:p>
          <a:p>
            <a:pPr marL="342900" indent="-342900">
              <a:buFont typeface="Arial" panose="020B0604020202020204" pitchFamily="34" charset="0"/>
              <a:buChar char="•"/>
              <a:defRPr/>
            </a:pPr>
            <a:r>
              <a:rPr lang="en-US" sz="2400" dirty="0"/>
              <a:t>These are in place to PROTECT subjects.</a:t>
            </a:r>
          </a:p>
        </p:txBody>
      </p:sp>
    </p:spTree>
    <p:extLst>
      <p:ext uri="{BB962C8B-B14F-4D97-AF65-F5344CB8AC3E}">
        <p14:creationId xmlns:p14="http://schemas.microsoft.com/office/powerpoint/2010/main" val="30810507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5FC21-D095-274F-948B-3276D16EDD25}"/>
              </a:ext>
            </a:extLst>
          </p:cNvPr>
          <p:cNvSpPr>
            <a:spLocks noGrp="1"/>
          </p:cNvSpPr>
          <p:nvPr>
            <p:ph type="title"/>
          </p:nvPr>
        </p:nvSpPr>
        <p:spPr/>
        <p:txBody>
          <a:bodyPr/>
          <a:lstStyle/>
          <a:p>
            <a:r>
              <a:rPr lang="en-US" dirty="0"/>
              <a:t>Data Ethics: Principles</a:t>
            </a:r>
          </a:p>
        </p:txBody>
      </p:sp>
      <p:sp>
        <p:nvSpPr>
          <p:cNvPr id="4" name="TextBox 3">
            <a:extLst>
              <a:ext uri="{FF2B5EF4-FFF2-40B4-BE49-F238E27FC236}">
                <a16:creationId xmlns:a16="http://schemas.microsoft.com/office/drawing/2014/main" id="{52AD8372-D024-4747-A3C7-7A3765F11F99}"/>
              </a:ext>
            </a:extLst>
          </p:cNvPr>
          <p:cNvSpPr txBox="1"/>
          <p:nvPr/>
        </p:nvSpPr>
        <p:spPr>
          <a:xfrm>
            <a:off x="838200" y="1314451"/>
            <a:ext cx="11077575" cy="4801314"/>
          </a:xfrm>
          <a:prstGeom prst="rect">
            <a:avLst/>
          </a:prstGeom>
          <a:noFill/>
        </p:spPr>
        <p:txBody>
          <a:bodyPr wrap="square" rtlCol="0">
            <a:spAutoFit/>
          </a:bodyPr>
          <a:lstStyle/>
          <a:p>
            <a:r>
              <a:rPr lang="en-US" u="sng" dirty="0"/>
              <a:t>Institutional Review Board</a:t>
            </a:r>
          </a:p>
          <a:p>
            <a:endParaRPr lang="en-US" u="sng" dirty="0"/>
          </a:p>
          <a:p>
            <a:pPr marL="285750" indent="-285750">
              <a:buFont typeface="Arial" panose="020B0604020202020204" pitchFamily="34" charset="0"/>
              <a:buChar char="•"/>
            </a:pPr>
            <a:r>
              <a:rPr lang="en-US" dirty="0"/>
              <a:t>The purpose of an </a:t>
            </a:r>
            <a:r>
              <a:rPr lang="en-US" b="1" dirty="0"/>
              <a:t>institutional review board</a:t>
            </a:r>
            <a:r>
              <a:rPr lang="en-US" dirty="0"/>
              <a:t> (often abbreviated IRB) is to </a:t>
            </a:r>
            <a:r>
              <a:rPr lang="en-US" u="sng" dirty="0"/>
              <a:t>protect the rights and welfare of human subjects</a:t>
            </a:r>
            <a:r>
              <a:rPr lang="en-US" dirty="0"/>
              <a:t>.</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For </a:t>
            </a:r>
            <a:r>
              <a:rPr lang="en-US" u="sng" dirty="0"/>
              <a:t>every study involving human subjects</a:t>
            </a:r>
            <a:r>
              <a:rPr lang="en-US" dirty="0"/>
              <a:t>, whoever sponsors the research </a:t>
            </a:r>
            <a:r>
              <a:rPr lang="en-US" u="sng" dirty="0"/>
              <a:t>sets up an IRB</a:t>
            </a:r>
            <a:r>
              <a:rPr lang="en-US" dirty="0"/>
              <a:t>.</a:t>
            </a:r>
          </a:p>
          <a:p>
            <a:pPr lvl="1"/>
            <a:endParaRPr lang="en-US" dirty="0"/>
          </a:p>
          <a:p>
            <a:pPr marL="285750" indent="-285750">
              <a:buFont typeface="Arial" panose="020B0604020202020204" pitchFamily="34" charset="0"/>
              <a:buChar char="•"/>
            </a:pPr>
            <a:r>
              <a:rPr lang="en-US" dirty="0"/>
              <a:t>What does the IRB do??</a:t>
            </a:r>
          </a:p>
          <a:p>
            <a:pPr marL="742950" lvl="1" indent="-285750">
              <a:buFont typeface="Arial" panose="020B0604020202020204" pitchFamily="34" charset="0"/>
              <a:buChar char="•"/>
            </a:pPr>
            <a:r>
              <a:rPr lang="en-US" dirty="0"/>
              <a:t>The IRB does NOT decide whether a study </a:t>
            </a:r>
            <a:r>
              <a:rPr lang="en-US" u="sng" dirty="0"/>
              <a:t>will produce valuable information</a:t>
            </a:r>
            <a:r>
              <a:rPr lang="en-US" dirty="0"/>
              <a:t> or is </a:t>
            </a:r>
            <a:r>
              <a:rPr lang="en-US" u="sng" dirty="0"/>
              <a:t>statistically sound</a:t>
            </a:r>
            <a:r>
              <a:rPr lang="en-US" dirty="0"/>
              <a:t>.</a:t>
            </a:r>
          </a:p>
          <a:p>
            <a:pPr marL="742950" lvl="1" indent="-285750">
              <a:buFont typeface="Arial" panose="020B0604020202020204" pitchFamily="34" charset="0"/>
              <a:buChar char="•"/>
            </a:pPr>
            <a:r>
              <a:rPr lang="en-US" dirty="0"/>
              <a:t>The board </a:t>
            </a:r>
            <a:r>
              <a:rPr lang="en-US" u="sng" dirty="0"/>
              <a:t>reviews the plan of the study</a:t>
            </a:r>
            <a:r>
              <a:rPr lang="en-US" dirty="0"/>
              <a:t> and can require changes.</a:t>
            </a:r>
          </a:p>
          <a:p>
            <a:pPr marL="742950" lvl="1" indent="-285750">
              <a:buFont typeface="Arial" panose="020B0604020202020204" pitchFamily="34" charset="0"/>
              <a:buChar char="•"/>
            </a:pPr>
            <a:r>
              <a:rPr lang="en-US" dirty="0"/>
              <a:t>It reviews the </a:t>
            </a:r>
            <a:r>
              <a:rPr lang="en-US" u="sng" dirty="0"/>
              <a:t>consent form</a:t>
            </a:r>
            <a:r>
              <a:rPr lang="en-US" dirty="0"/>
              <a:t> to ensure that subjects are </a:t>
            </a:r>
            <a:r>
              <a:rPr lang="en-US" b="1" dirty="0"/>
              <a:t>informed</a:t>
            </a:r>
            <a:r>
              <a:rPr lang="en-US" dirty="0"/>
              <a:t> about the </a:t>
            </a:r>
            <a:r>
              <a:rPr lang="en-US" u="sng" dirty="0"/>
              <a:t>nature</a:t>
            </a:r>
            <a:r>
              <a:rPr lang="en-US" dirty="0"/>
              <a:t> of the study and about </a:t>
            </a:r>
            <a:r>
              <a:rPr lang="en-US" u="sng" dirty="0"/>
              <a:t>any potential risks</a:t>
            </a:r>
            <a:r>
              <a:rPr lang="en-US" dirty="0"/>
              <a:t>.</a:t>
            </a:r>
          </a:p>
          <a:p>
            <a:pPr marL="742950" lvl="1" indent="-285750">
              <a:buFont typeface="Arial" panose="020B0604020202020204" pitchFamily="34" charset="0"/>
              <a:buChar char="•"/>
            </a:pPr>
            <a:r>
              <a:rPr lang="en-US" dirty="0"/>
              <a:t>It then monitors progress at least once a year.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Even projects that pose </a:t>
            </a:r>
            <a:r>
              <a:rPr lang="en-US" u="sng" dirty="0"/>
              <a:t>minimal or no risk</a:t>
            </a:r>
            <a:r>
              <a:rPr lang="en-US" dirty="0"/>
              <a:t> to subjects </a:t>
            </a:r>
            <a:r>
              <a:rPr lang="en-US" u="sng" dirty="0"/>
              <a:t>must</a:t>
            </a:r>
            <a:r>
              <a:rPr lang="en-US" dirty="0"/>
              <a:t> have an IRB.</a:t>
            </a:r>
          </a:p>
          <a:p>
            <a:endParaRPr lang="en-US" u="sng" dirty="0"/>
          </a:p>
          <a:p>
            <a:pPr marL="285750" indent="-285750">
              <a:buFont typeface="Arial" panose="020B0604020202020204" pitchFamily="34" charset="0"/>
              <a:buChar char="•"/>
            </a:pPr>
            <a:endParaRPr lang="en-US" u="sng" dirty="0"/>
          </a:p>
        </p:txBody>
      </p:sp>
    </p:spTree>
    <p:extLst>
      <p:ext uri="{BB962C8B-B14F-4D97-AF65-F5344CB8AC3E}">
        <p14:creationId xmlns:p14="http://schemas.microsoft.com/office/powerpoint/2010/main" val="4184800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9856"/>
            <a:ext cx="8229600" cy="1143000"/>
          </a:xfrm>
        </p:spPr>
        <p:txBody>
          <a:bodyPr/>
          <a:lstStyle/>
          <a:p>
            <a:r>
              <a:rPr lang="en-US" sz="3600" b="1" dirty="0"/>
              <a:t>Data Ethics: </a:t>
            </a:r>
            <a:r>
              <a:rPr lang="en-US" sz="2800" b="1" dirty="0"/>
              <a:t>Informed consent</a:t>
            </a:r>
            <a:endParaRPr lang="en-US" sz="3600" dirty="0"/>
          </a:p>
        </p:txBody>
      </p:sp>
      <p:sp>
        <p:nvSpPr>
          <p:cNvPr id="8" name="Rectangle 7"/>
          <p:cNvSpPr/>
          <p:nvPr/>
        </p:nvSpPr>
        <p:spPr>
          <a:xfrm>
            <a:off x="381000" y="1074509"/>
            <a:ext cx="11430000" cy="5170646"/>
          </a:xfrm>
          <a:prstGeom prst="rect">
            <a:avLst/>
          </a:prstGeom>
        </p:spPr>
        <p:txBody>
          <a:bodyPr wrap="square">
            <a:spAutoFit/>
          </a:bodyPr>
          <a:lstStyle/>
          <a:p>
            <a:pPr>
              <a:defRPr/>
            </a:pPr>
            <a:r>
              <a:rPr lang="en-US" sz="2200" u="sng" dirty="0"/>
              <a:t>Informed Consent</a:t>
            </a:r>
          </a:p>
          <a:p>
            <a:pPr>
              <a:defRPr/>
            </a:pPr>
            <a:endParaRPr lang="en-US" sz="2200" dirty="0"/>
          </a:p>
          <a:p>
            <a:pPr marL="342900" indent="-342900">
              <a:buFont typeface="Arial" panose="020B0604020202020204" pitchFamily="34" charset="0"/>
              <a:buChar char="•"/>
              <a:defRPr/>
            </a:pPr>
            <a:r>
              <a:rPr lang="en-US" sz="2200" dirty="0"/>
              <a:t>Both words in the phrase “informed consent” are </a:t>
            </a:r>
            <a:r>
              <a:rPr lang="en-US" sz="2200" u="sng" dirty="0"/>
              <a:t>important</a:t>
            </a:r>
            <a:r>
              <a:rPr lang="en-US" sz="2200" dirty="0"/>
              <a:t>, and both can be </a:t>
            </a:r>
            <a:r>
              <a:rPr lang="en-US" sz="2200" u="sng" dirty="0"/>
              <a:t>controversial</a:t>
            </a:r>
            <a:r>
              <a:rPr lang="en-US" sz="2200" dirty="0"/>
              <a:t>.</a:t>
            </a:r>
          </a:p>
          <a:p>
            <a:pPr marL="800100" lvl="1" indent="-342900">
              <a:buFont typeface="Arial" panose="020B0604020202020204" pitchFamily="34" charset="0"/>
              <a:buChar char="•"/>
              <a:defRPr/>
            </a:pPr>
            <a:r>
              <a:rPr lang="en-US" sz="2200" dirty="0"/>
              <a:t>Children?</a:t>
            </a:r>
          </a:p>
          <a:p>
            <a:pPr marL="800100" lvl="1" indent="-342900">
              <a:buFont typeface="Arial" panose="020B0604020202020204" pitchFamily="34" charset="0"/>
              <a:buChar char="•"/>
              <a:defRPr/>
            </a:pPr>
            <a:r>
              <a:rPr lang="en-US" sz="2200" dirty="0"/>
              <a:t>Unable to give consent? E.g. unconscious patients</a:t>
            </a:r>
          </a:p>
          <a:p>
            <a:pPr marL="800100" lvl="1" indent="-342900">
              <a:buFont typeface="Arial" panose="020B0604020202020204" pitchFamily="34" charset="0"/>
              <a:buChar char="•"/>
              <a:defRPr/>
            </a:pPr>
            <a:r>
              <a:rPr lang="en-US" sz="2200" dirty="0"/>
              <a:t>Not getting a NO, does this mean YES?</a:t>
            </a:r>
          </a:p>
          <a:p>
            <a:pPr lvl="1">
              <a:defRPr/>
            </a:pPr>
            <a:endParaRPr lang="en-US" sz="2200" dirty="0"/>
          </a:p>
          <a:p>
            <a:pPr marL="342900" indent="-342900">
              <a:buFont typeface="Arial" panose="020B0604020202020204" pitchFamily="34" charset="0"/>
              <a:buChar char="•"/>
              <a:defRPr/>
            </a:pPr>
            <a:r>
              <a:rPr lang="en-US" sz="2200" dirty="0"/>
              <a:t>What is in an informed consent??</a:t>
            </a:r>
          </a:p>
          <a:p>
            <a:pPr marL="800100" lvl="1" indent="-342900">
              <a:buFont typeface="Arial" panose="020B0604020202020204" pitchFamily="34" charset="0"/>
              <a:buChar char="•"/>
              <a:defRPr/>
            </a:pPr>
            <a:r>
              <a:rPr lang="en-US" sz="2200" dirty="0"/>
              <a:t>Subjects must be informed </a:t>
            </a:r>
            <a:r>
              <a:rPr lang="en-US" sz="2200" i="1" dirty="0"/>
              <a:t>in advance </a:t>
            </a:r>
            <a:r>
              <a:rPr lang="en-US" sz="2200" dirty="0"/>
              <a:t>(</a:t>
            </a:r>
            <a:r>
              <a:rPr lang="en-US" sz="2200" u="sng" dirty="0"/>
              <a:t>before collecting any data</a:t>
            </a:r>
            <a:r>
              <a:rPr lang="en-US" sz="2200" dirty="0"/>
              <a:t>) about the </a:t>
            </a:r>
            <a:r>
              <a:rPr lang="en-US" sz="2200" u="sng" dirty="0"/>
              <a:t>nature of a study</a:t>
            </a:r>
            <a:r>
              <a:rPr lang="en-US" sz="2200" dirty="0"/>
              <a:t> and </a:t>
            </a:r>
            <a:r>
              <a:rPr lang="en-US" sz="2200" u="sng" dirty="0"/>
              <a:t>any risk</a:t>
            </a:r>
            <a:r>
              <a:rPr lang="en-US" sz="2200" dirty="0"/>
              <a:t> of harm it may bring. </a:t>
            </a:r>
          </a:p>
          <a:p>
            <a:pPr marL="800100" lvl="1" indent="-342900">
              <a:buFont typeface="Arial" panose="020B0604020202020204" pitchFamily="34" charset="0"/>
              <a:buChar char="•"/>
              <a:defRPr/>
            </a:pPr>
            <a:r>
              <a:rPr lang="en-US" sz="2200" dirty="0"/>
              <a:t>In the case of a sample survey, physical harm is not possible.</a:t>
            </a:r>
          </a:p>
          <a:p>
            <a:pPr marL="1257300" lvl="2" indent="-342900">
              <a:buFont typeface="Arial" panose="020B0604020202020204" pitchFamily="34" charset="0"/>
              <a:buChar char="•"/>
              <a:defRPr/>
            </a:pPr>
            <a:r>
              <a:rPr lang="en-US" sz="2200" dirty="0"/>
              <a:t>The subjects should be told </a:t>
            </a:r>
            <a:r>
              <a:rPr lang="en-US" sz="2200" u="sng" dirty="0"/>
              <a:t>what kinds of questions</a:t>
            </a:r>
            <a:r>
              <a:rPr lang="en-US" sz="2200" dirty="0"/>
              <a:t> the survey will ask and about how much of their time it will take. </a:t>
            </a:r>
          </a:p>
          <a:p>
            <a:pPr>
              <a:defRPr/>
            </a:pPr>
            <a:endParaRPr lang="en-US" sz="2200" dirty="0"/>
          </a:p>
          <a:p>
            <a:pPr marL="342900" indent="-342900">
              <a:buFont typeface="Arial" panose="020B0604020202020204" pitchFamily="34" charset="0"/>
              <a:buChar char="•"/>
              <a:defRPr/>
            </a:pPr>
            <a:r>
              <a:rPr lang="en-US" sz="2200" dirty="0"/>
              <a:t>Subjects must consent, usually in writing.</a:t>
            </a:r>
          </a:p>
        </p:txBody>
      </p:sp>
    </p:spTree>
    <p:extLst>
      <p:ext uri="{BB962C8B-B14F-4D97-AF65-F5344CB8AC3E}">
        <p14:creationId xmlns:p14="http://schemas.microsoft.com/office/powerpoint/2010/main" val="86689079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3000</TotalTime>
  <Words>1247</Words>
  <Application>Microsoft Macintosh PowerPoint</Application>
  <PresentationFormat>Widescreen</PresentationFormat>
  <Paragraphs>161</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More talking…</vt:lpstr>
      <vt:lpstr>Unit 3 - Outline </vt:lpstr>
      <vt:lpstr>Review: Logic of Experimental Design</vt:lpstr>
      <vt:lpstr>Ethics in Action</vt:lpstr>
      <vt:lpstr>Data Ethics: Principles</vt:lpstr>
      <vt:lpstr>Example: Missing details 2</vt:lpstr>
      <vt:lpstr>Data Ethics: Principles</vt:lpstr>
      <vt:lpstr>Data Ethics: Principles</vt:lpstr>
      <vt:lpstr>Data Ethics: Informed consent</vt:lpstr>
      <vt:lpstr>Data Ethics: Confidentiality </vt:lpstr>
      <vt:lpstr>Data Ethics: Clinical Trials </vt:lpstr>
      <vt:lpstr>Data Ethics: Clinical Trials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Gearhart, Colton Mr.</dc:creator>
  <cp:lastModifiedBy>Colton Gearhart</cp:lastModifiedBy>
  <cp:revision>53</cp:revision>
  <dcterms:created xsi:type="dcterms:W3CDTF">2022-01-21T06:38:27Z</dcterms:created>
  <dcterms:modified xsi:type="dcterms:W3CDTF">2023-10-30T00:46:01Z</dcterms:modified>
</cp:coreProperties>
</file>