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468" r:id="rId4"/>
    <p:sldId id="308" r:id="rId5"/>
    <p:sldId id="259" r:id="rId6"/>
    <p:sldId id="469" r:id="rId7"/>
    <p:sldId id="473" r:id="rId8"/>
    <p:sldId id="311" r:id="rId9"/>
    <p:sldId id="261" r:id="rId10"/>
    <p:sldId id="262" r:id="rId11"/>
    <p:sldId id="263" r:id="rId12"/>
    <p:sldId id="264" r:id="rId13"/>
    <p:sldId id="470" r:id="rId14"/>
    <p:sldId id="315" r:id="rId15"/>
    <p:sldId id="471" r:id="rId16"/>
    <p:sldId id="464" r:id="rId17"/>
    <p:sldId id="465" r:id="rId18"/>
    <p:sldId id="472" r:id="rId19"/>
    <p:sldId id="301" r:id="rId20"/>
    <p:sldId id="474" r:id="rId21"/>
    <p:sldId id="460" r:id="rId22"/>
    <p:sldId id="461" r:id="rId23"/>
    <p:sldId id="462" r:id="rId24"/>
    <p:sldId id="463" r:id="rId25"/>
    <p:sldId id="393" r:id="rId26"/>
    <p:sldId id="39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8"/>
    <p:restoredTop sz="95018"/>
  </p:normalViewPr>
  <p:slideViewPr>
    <p:cSldViewPr snapToGrid="0" snapToObjects="1">
      <p:cViewPr varScale="1">
        <p:scale>
          <a:sx n="124" d="100"/>
          <a:sy n="124" d="100"/>
        </p:scale>
        <p:origin x="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13B82-5A3E-F349-A6EA-85EF60E0B341}"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81CF-809C-464D-A4A1-1107EC959004}" type="slidenum">
              <a:rPr lang="en-US" smtClean="0"/>
              <a:t>‹#›</a:t>
            </a:fld>
            <a:endParaRPr lang="en-US"/>
          </a:p>
        </p:txBody>
      </p:sp>
    </p:spTree>
    <p:extLst>
      <p:ext uri="{BB962C8B-B14F-4D97-AF65-F5344CB8AC3E}">
        <p14:creationId xmlns:p14="http://schemas.microsoft.com/office/powerpoint/2010/main" val="1240543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03bfdd4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03bfdd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03bfdd41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03bfdd4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f1d5354d1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f1d5354d1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03bfdd4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03bfdd4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03bfdd41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03bfdd41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35b76bac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35b76ba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35b76bac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35b76bac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697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7FFF-40DE-C74F-8ED1-512C775F06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02097-3BC4-4C4F-B330-00BC3BFC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84338-846A-3146-85D5-79CD25E123F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B463E70F-66DC-404E-A3CA-AD465F9FA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E3438-EC31-6745-8484-6F1DB66D42A0}"/>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10028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CF49-3E52-6D4B-B434-FCAF764B4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F36675-6B41-044C-AE70-4D612384BA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9C547-A720-EA4F-B19C-CEC5D3C0B488}"/>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F5B3AA3-9D36-8C40-8BD7-093B82A71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80E041-0519-DD48-81D8-37108F821CE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75538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13F421-B8AA-6945-B269-AF7908AE4E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67E2B6-8AA1-5E4D-BCFE-36A4BBDC69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D23FA-97E9-5649-A5FB-7968F6C0009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70A21306-49F3-674D-A257-6935DF09A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8C8E9-EC44-C342-971B-59A608A67662}"/>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4750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297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6" name="Google Shape;26;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2169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828E-07BE-F34C-A1D1-41380B689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FC4EF-47FB-474F-AD03-4236D2859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39D62-578C-5C41-98D0-35995E9F1229}"/>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D64F9D38-7B27-584A-A5C1-DD4B7955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11C3D-019B-EC4E-BEF5-85021839D12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68007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8D93-85A6-544D-86F2-60C9AAB41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89479-4C8B-5141-9026-B98F85242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C210CF-831A-E94F-AF2B-84082AC63030}"/>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60A22A28-DC06-E243-B94A-A903064137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A0719-8656-7B40-B2E3-198D8BC1454C}"/>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1931740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9004-B727-B643-8E47-9CBFA28A1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38611-A08F-734E-8180-9B847AC68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22AA3-108F-1B40-823B-C28652FE83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A4DF6-25BC-0D4D-BC69-06473C14F5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68396945-49E9-5C4F-83F1-86DE58135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24DBE-5C62-C643-8A60-4F0BE0B3CE69}"/>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24271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915A-70DD-2A4C-9730-6950C3743B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18414F-4B37-7948-8398-6286BA5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4BDA5-8F06-A94C-ABD9-2425F09237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33673B-2196-D642-AB1A-BF6AE895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738DE-F6C1-FE40-835C-5059C9D281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4ABE1-6384-4249-BC1E-CC954F40E2CA}"/>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8" name="Footer Placeholder 7">
            <a:extLst>
              <a:ext uri="{FF2B5EF4-FFF2-40B4-BE49-F238E27FC236}">
                <a16:creationId xmlns:a16="http://schemas.microsoft.com/office/drawing/2014/main" id="{24430979-1A18-0449-83BF-8C948438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57C0C-C4C0-D04D-8A19-041B9070BD64}"/>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2652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0637-31FC-104F-8FDD-F3CB8C06E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4316A4-981A-C241-9CF1-946DAB2B98AD}"/>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4" name="Footer Placeholder 3">
            <a:extLst>
              <a:ext uri="{FF2B5EF4-FFF2-40B4-BE49-F238E27FC236}">
                <a16:creationId xmlns:a16="http://schemas.microsoft.com/office/drawing/2014/main" id="{D484DD33-8922-A444-A3DF-4751E7329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6E350-96F6-E044-91D0-6F3956206CDA}"/>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0231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6D23C8-8118-574C-90A9-7CE12142D533}"/>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3" name="Footer Placeholder 2">
            <a:extLst>
              <a:ext uri="{FF2B5EF4-FFF2-40B4-BE49-F238E27FC236}">
                <a16:creationId xmlns:a16="http://schemas.microsoft.com/office/drawing/2014/main" id="{6C2F6D58-EC2B-2043-AF05-7035294C2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99602-6939-C64C-8B68-EA8ABABC116F}"/>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279352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79E-FE81-E740-88B1-CEDBB4BF9D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B34894-703C-BF41-8509-BCA32D7352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DE071-EE27-454D-ADA6-9A722B512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1D8EC-20F7-1E4B-96EF-CF89F800D034}"/>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130B390A-375A-CF49-BCEE-1BA452996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C12E-B718-274C-81EE-6663102A3D8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364959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2F5C-6073-6D42-B415-8928AEE1E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E15FD1-52F4-324A-9056-F02071E10C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1604B4-C182-0741-A62F-0B1E7B0E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25714-4BC1-1E42-997B-31E073452B2E}"/>
              </a:ext>
            </a:extLst>
          </p:cNvPr>
          <p:cNvSpPr>
            <a:spLocks noGrp="1"/>
          </p:cNvSpPr>
          <p:nvPr>
            <p:ph type="dt" sz="half" idx="10"/>
          </p:nvPr>
        </p:nvSpPr>
        <p:spPr/>
        <p:txBody>
          <a:bodyPr/>
          <a:lstStyle/>
          <a:p>
            <a:fld id="{FEED49AE-72B7-8D43-8D4B-116D6DE5FA4B}" type="datetimeFigureOut">
              <a:rPr lang="en-US" smtClean="0"/>
              <a:t>10/29/23</a:t>
            </a:fld>
            <a:endParaRPr lang="en-US"/>
          </a:p>
        </p:txBody>
      </p:sp>
      <p:sp>
        <p:nvSpPr>
          <p:cNvPr id="6" name="Footer Placeholder 5">
            <a:extLst>
              <a:ext uri="{FF2B5EF4-FFF2-40B4-BE49-F238E27FC236}">
                <a16:creationId xmlns:a16="http://schemas.microsoft.com/office/drawing/2014/main" id="{4274F067-A703-014D-8231-5D9974BAC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78E52-E915-4643-91BF-10CD07A579D8}"/>
              </a:ext>
            </a:extLst>
          </p:cNvPr>
          <p:cNvSpPr>
            <a:spLocks noGrp="1"/>
          </p:cNvSpPr>
          <p:nvPr>
            <p:ph type="sldNum" sz="quarter" idx="12"/>
          </p:nvPr>
        </p:nvSpPr>
        <p:spPr/>
        <p:txBody>
          <a:bodyPr/>
          <a:lstStyle/>
          <a:p>
            <a:fld id="{0C8ECE09-DD9D-1541-9E1B-C0CA2E91893D}" type="slidenum">
              <a:rPr lang="en-US" smtClean="0"/>
              <a:t>‹#›</a:t>
            </a:fld>
            <a:endParaRPr lang="en-US"/>
          </a:p>
        </p:txBody>
      </p:sp>
    </p:spTree>
    <p:extLst>
      <p:ext uri="{BB962C8B-B14F-4D97-AF65-F5344CB8AC3E}">
        <p14:creationId xmlns:p14="http://schemas.microsoft.com/office/powerpoint/2010/main" val="40352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1A3D46-BD23-1B47-8CC8-87463ACCF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BC9792-085C-8741-BDD4-7DA17B5134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75E9B8-9ED6-584C-862E-36FC372E00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D49AE-72B7-8D43-8D4B-116D6DE5FA4B}" type="datetimeFigureOut">
              <a:rPr lang="en-US" smtClean="0"/>
              <a:t>10/29/23</a:t>
            </a:fld>
            <a:endParaRPr lang="en-US"/>
          </a:p>
        </p:txBody>
      </p:sp>
      <p:sp>
        <p:nvSpPr>
          <p:cNvPr id="5" name="Footer Placeholder 4">
            <a:extLst>
              <a:ext uri="{FF2B5EF4-FFF2-40B4-BE49-F238E27FC236}">
                <a16:creationId xmlns:a16="http://schemas.microsoft.com/office/drawing/2014/main" id="{9BF48169-E04B-8040-BAF1-9F354E1DE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4A2DD-5605-A24E-B207-5F8AE7C7A8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ECE09-DD9D-1541-9E1B-C0CA2E91893D}" type="slidenum">
              <a:rPr lang="en-US" smtClean="0"/>
              <a:t>‹#›</a:t>
            </a:fld>
            <a:endParaRPr lang="en-US"/>
          </a:p>
        </p:txBody>
      </p:sp>
    </p:spTree>
    <p:extLst>
      <p:ext uri="{BB962C8B-B14F-4D97-AF65-F5344CB8AC3E}">
        <p14:creationId xmlns:p14="http://schemas.microsoft.com/office/powerpoint/2010/main" val="351868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53A0F15-B99A-F04E-A7AC-8703F19E8330}"/>
              </a:ext>
            </a:extLst>
          </p:cNvPr>
          <p:cNvSpPr>
            <a:spLocks noGrp="1"/>
          </p:cNvSpPr>
          <p:nvPr>
            <p:ph type="subTitle" idx="1"/>
          </p:nvPr>
        </p:nvSpPr>
        <p:spPr>
          <a:xfrm>
            <a:off x="696686" y="2778372"/>
            <a:ext cx="5399314" cy="1655762"/>
          </a:xfrm>
        </p:spPr>
        <p:txBody>
          <a:bodyPr>
            <a:normAutofit/>
          </a:bodyPr>
          <a:lstStyle/>
          <a:p>
            <a:r>
              <a:rPr lang="en-US" dirty="0"/>
              <a:t>Unit 5 – Discrete Probability Distributions</a:t>
            </a:r>
          </a:p>
          <a:p>
            <a:r>
              <a:rPr lang="en-US" dirty="0"/>
              <a:t>Your Vacation </a:t>
            </a:r>
            <a:r>
              <a:rPr lang="en-US"/>
              <a:t>Professor Colton</a:t>
            </a:r>
            <a:endParaRPr lang="en-US" dirty="0"/>
          </a:p>
        </p:txBody>
      </p:sp>
      <p:pic>
        <p:nvPicPr>
          <p:cNvPr id="6" name="Picture 5">
            <a:extLst>
              <a:ext uri="{FF2B5EF4-FFF2-40B4-BE49-F238E27FC236}">
                <a16:creationId xmlns:a16="http://schemas.microsoft.com/office/drawing/2014/main" id="{653F0189-6F41-6F46-AACE-C4D16ACCBAAA}"/>
              </a:ext>
            </a:extLst>
          </p:cNvPr>
          <p:cNvPicPr>
            <a:picLocks noChangeAspect="1"/>
          </p:cNvPicPr>
          <p:nvPr/>
        </p:nvPicPr>
        <p:blipFill>
          <a:blip r:embed="rId2"/>
          <a:stretch>
            <a:fillRect/>
          </a:stretch>
        </p:blipFill>
        <p:spPr>
          <a:xfrm>
            <a:off x="6669786" y="420624"/>
            <a:ext cx="4512564" cy="6016752"/>
          </a:xfrm>
          <a:prstGeom prst="rect">
            <a:avLst/>
          </a:prstGeom>
        </p:spPr>
      </p:pic>
    </p:spTree>
    <p:extLst>
      <p:ext uri="{BB962C8B-B14F-4D97-AF65-F5344CB8AC3E}">
        <p14:creationId xmlns:p14="http://schemas.microsoft.com/office/powerpoint/2010/main" val="251302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Discrete Probability Distribution Example</a:t>
            </a:r>
            <a:endParaRPr/>
          </a:p>
        </p:txBody>
      </p:sp>
      <p:sp>
        <p:nvSpPr>
          <p:cNvPr id="99" name="Google Shape;99;p19"/>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Autofit/>
          </a:bodyPr>
          <a:lstStyle/>
          <a:p>
            <a:pPr marL="0" indent="0">
              <a:buNone/>
            </a:pPr>
            <a:r>
              <a:rPr lang="en" sz="1600" dirty="0"/>
              <a:t>In American Roulette, there are two zeroes and 36 non-zero numbers (18 red, 18 black and 2 green). If a player bets on red, his chance of winning is therefore 18/38 and his chance of losing is 20/38. Let’s say it costs $1 to play. If you win, you get $2 and if you lose you get $0. </a:t>
            </a:r>
            <a:endParaRPr sz="1600" dirty="0"/>
          </a:p>
          <a:p>
            <a:pPr marL="0" indent="0">
              <a:spcBef>
                <a:spcPts val="2133"/>
              </a:spcBef>
              <a:buNone/>
            </a:pPr>
            <a:r>
              <a:rPr lang="en" sz="1600" dirty="0"/>
              <a:t>What is the expected earnings?</a:t>
            </a:r>
            <a:endParaRPr sz="1600" dirty="0"/>
          </a:p>
          <a:p>
            <a:pPr marL="0" indent="0">
              <a:spcBef>
                <a:spcPts val="2133"/>
              </a:spcBef>
              <a:buNone/>
            </a:pPr>
            <a:endParaRPr sz="1600" dirty="0"/>
          </a:p>
          <a:p>
            <a:pPr marL="0" indent="0">
              <a:spcBef>
                <a:spcPts val="2133"/>
              </a:spcBef>
              <a:spcAft>
                <a:spcPts val="2133"/>
              </a:spcAft>
              <a:buNone/>
            </a:pPr>
            <a:endParaRPr sz="1600" dirty="0"/>
          </a:p>
        </p:txBody>
      </p:sp>
      <p:graphicFrame>
        <p:nvGraphicFramePr>
          <p:cNvPr id="100" name="Google Shape;100;p19"/>
          <p:cNvGraphicFramePr/>
          <p:nvPr>
            <p:extLst>
              <p:ext uri="{D42A27DB-BD31-4B8C-83A1-F6EECF244321}">
                <p14:modId xmlns:p14="http://schemas.microsoft.com/office/powerpoint/2010/main" val="2714099534"/>
              </p:ext>
            </p:extLst>
          </p:nvPr>
        </p:nvGraphicFramePr>
        <p:xfrm>
          <a:off x="6228167" y="1536634"/>
          <a:ext cx="5748399" cy="3756900"/>
        </p:xfrm>
        <a:graphic>
          <a:graphicData uri="http://schemas.openxmlformats.org/drawingml/2006/table">
            <a:tbl>
              <a:tblPr>
                <a:noFill/>
              </a:tblPr>
              <a:tblGrid>
                <a:gridCol w="1916133">
                  <a:extLst>
                    <a:ext uri="{9D8B030D-6E8A-4147-A177-3AD203B41FA5}">
                      <a16:colId xmlns:a16="http://schemas.microsoft.com/office/drawing/2014/main" val="20000"/>
                    </a:ext>
                  </a:extLst>
                </a:gridCol>
                <a:gridCol w="1916133">
                  <a:extLst>
                    <a:ext uri="{9D8B030D-6E8A-4147-A177-3AD203B41FA5}">
                      <a16:colId xmlns:a16="http://schemas.microsoft.com/office/drawing/2014/main" val="20001"/>
                    </a:ext>
                  </a:extLst>
                </a:gridCol>
                <a:gridCol w="1916133">
                  <a:extLst>
                    <a:ext uri="{9D8B030D-6E8A-4147-A177-3AD203B41FA5}">
                      <a16:colId xmlns:a16="http://schemas.microsoft.com/office/drawing/2014/main" val="20002"/>
                    </a:ext>
                  </a:extLst>
                </a:gridCol>
              </a:tblGrid>
              <a:tr h="125230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r>
                        <a:rPr lang="en" sz="2400" dirty="0"/>
                        <a:t>Win</a:t>
                      </a:r>
                      <a:endParaRPr sz="2400" dirty="0"/>
                    </a:p>
                  </a:txBody>
                  <a:tcPr marL="121900" marR="121900" marT="121900" marB="121900"/>
                </a:tc>
                <a:tc>
                  <a:txBody>
                    <a:bodyPr/>
                    <a:lstStyle/>
                    <a:p>
                      <a:pPr marL="0" lvl="0" indent="0" algn="l" rtl="0">
                        <a:spcBef>
                          <a:spcPts val="0"/>
                        </a:spcBef>
                        <a:spcAft>
                          <a:spcPts val="0"/>
                        </a:spcAft>
                        <a:buNone/>
                      </a:pPr>
                      <a:r>
                        <a:rPr lang="en" sz="2400" dirty="0"/>
                        <a:t>Lose</a:t>
                      </a:r>
                      <a:endParaRPr sz="2400" dirty="0"/>
                    </a:p>
                  </a:txBody>
                  <a:tcPr marL="121900" marR="121900" marT="121900" marB="121900"/>
                </a:tc>
                <a:extLst>
                  <a:ext uri="{0D108BD9-81ED-4DB2-BD59-A6C34878D82A}">
                    <a16:rowId xmlns:a16="http://schemas.microsoft.com/office/drawing/2014/main" val="10000"/>
                  </a:ext>
                </a:extLst>
              </a:tr>
              <a:tr h="1252300">
                <a:tc>
                  <a:txBody>
                    <a:bodyPr/>
                    <a:lstStyle/>
                    <a:p>
                      <a:pPr marL="0" lvl="0" indent="0" algn="l" rtl="0">
                        <a:spcBef>
                          <a:spcPts val="0"/>
                        </a:spcBef>
                        <a:spcAft>
                          <a:spcPts val="0"/>
                        </a:spcAft>
                        <a:buNone/>
                      </a:pPr>
                      <a:r>
                        <a:rPr lang="en" sz="2400" dirty="0"/>
                        <a:t>x</a:t>
                      </a: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r h="1252300">
                <a:tc>
                  <a:txBody>
                    <a:bodyPr/>
                    <a:lstStyle/>
                    <a:p>
                      <a:pPr marL="0" lvl="0" indent="0" algn="l" rtl="0">
                        <a:spcBef>
                          <a:spcPts val="0"/>
                        </a:spcBef>
                        <a:spcAft>
                          <a:spcPts val="0"/>
                        </a:spcAft>
                        <a:buNone/>
                      </a:pPr>
                      <a:r>
                        <a:rPr lang="en" sz="2400" dirty="0"/>
                        <a:t>P(X=x)</a:t>
                      </a: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Discrete Probability Distribution Example</a:t>
            </a:r>
            <a:endParaRPr/>
          </a:p>
        </p:txBody>
      </p:sp>
      <p:sp>
        <p:nvSpPr>
          <p:cNvPr id="106" name="Google Shape;106;p20"/>
          <p:cNvSpPr txBox="1">
            <a:spLocks noGrp="1"/>
          </p:cNvSpPr>
          <p:nvPr>
            <p:ph type="body" idx="1"/>
          </p:nvPr>
        </p:nvSpPr>
        <p:spPr>
          <a:xfrm>
            <a:off x="415600" y="1536633"/>
            <a:ext cx="5333200" cy="4555200"/>
          </a:xfrm>
          <a:prstGeom prst="rect">
            <a:avLst/>
          </a:prstGeom>
        </p:spPr>
        <p:txBody>
          <a:bodyPr spcFirstLastPara="1" vert="horz" wrap="square" lIns="121900" tIns="121900" rIns="121900" bIns="121900" rtlCol="0" anchor="t" anchorCtr="0">
            <a:noAutofit/>
          </a:bodyPr>
          <a:lstStyle/>
          <a:p>
            <a:pPr marL="0" indent="0">
              <a:buNone/>
            </a:pPr>
            <a:r>
              <a:rPr lang="en" sz="1600" dirty="0"/>
              <a:t>In American Roulette, there are two zeroes and 36 non-zero numbers (18 red, 18 black and 2 green). If a player bets on red, his chance of winning is therefore 18/38 and his chance of losing is 20/38. Let’s say it costs $1 to play. If you win, you get $2 and if you lose you get $0. </a:t>
            </a:r>
            <a:endParaRPr sz="1600" dirty="0"/>
          </a:p>
          <a:p>
            <a:pPr marL="0" indent="0">
              <a:spcBef>
                <a:spcPts val="2133"/>
              </a:spcBef>
              <a:buNone/>
            </a:pPr>
            <a:r>
              <a:rPr lang="en" sz="1600" dirty="0"/>
              <a:t>What is the expected earnings?</a:t>
            </a:r>
            <a:endParaRPr sz="1600" dirty="0"/>
          </a:p>
          <a:p>
            <a:pPr marL="0" indent="0">
              <a:spcBef>
                <a:spcPts val="2133"/>
              </a:spcBef>
              <a:buNone/>
            </a:pPr>
            <a:r>
              <a:rPr lang="en" sz="1600" dirty="0">
                <a:solidFill>
                  <a:srgbClr val="FF0000"/>
                </a:solidFill>
              </a:rPr>
              <a:t>X = Amount won</a:t>
            </a:r>
            <a:endParaRPr sz="1600" dirty="0">
              <a:solidFill>
                <a:srgbClr val="FF0000"/>
              </a:solidFill>
            </a:endParaRPr>
          </a:p>
          <a:p>
            <a:pPr marL="0" indent="0">
              <a:spcBef>
                <a:spcPts val="2133"/>
              </a:spcBef>
              <a:buNone/>
            </a:pPr>
            <a:r>
              <a:rPr lang="en" sz="1600" dirty="0">
                <a:solidFill>
                  <a:srgbClr val="FF0000"/>
                </a:solidFill>
              </a:rPr>
              <a:t>E(X) = </a:t>
            </a:r>
            <a:r>
              <a:rPr lang="en" sz="1600" dirty="0" err="1">
                <a:solidFill>
                  <a:srgbClr val="FF0000"/>
                </a:solidFill>
              </a:rPr>
              <a:t>Σ</a:t>
            </a:r>
            <a:r>
              <a:rPr lang="en" sz="1600" dirty="0">
                <a:solidFill>
                  <a:srgbClr val="FF0000"/>
                </a:solidFill>
              </a:rPr>
              <a:t>[x P(X=x)] = 2*(18/38) + 0*(20/38) = 36/38 = $0.95</a:t>
            </a:r>
            <a:endParaRPr sz="1600" dirty="0">
              <a:solidFill>
                <a:srgbClr val="FF0000"/>
              </a:solidFill>
            </a:endParaRPr>
          </a:p>
          <a:p>
            <a:pPr marL="0" indent="0">
              <a:spcBef>
                <a:spcPts val="2133"/>
              </a:spcBef>
              <a:buNone/>
            </a:pPr>
            <a:r>
              <a:rPr lang="en" sz="1600" dirty="0">
                <a:solidFill>
                  <a:srgbClr val="FF0000"/>
                </a:solidFill>
              </a:rPr>
              <a:t>So do you walk away with money? (Hint: Vegas)</a:t>
            </a:r>
            <a:endParaRPr sz="1600" dirty="0">
              <a:solidFill>
                <a:srgbClr val="FF0000"/>
              </a:solidFill>
            </a:endParaRPr>
          </a:p>
          <a:p>
            <a:pPr marL="0" indent="0">
              <a:spcBef>
                <a:spcPts val="2133"/>
              </a:spcBef>
              <a:buNone/>
            </a:pPr>
            <a:endParaRPr sz="1600" dirty="0"/>
          </a:p>
          <a:p>
            <a:pPr marL="0" indent="0">
              <a:spcBef>
                <a:spcPts val="2133"/>
              </a:spcBef>
              <a:spcAft>
                <a:spcPts val="2133"/>
              </a:spcAft>
              <a:buNone/>
            </a:pPr>
            <a:endParaRPr sz="1600" dirty="0"/>
          </a:p>
        </p:txBody>
      </p:sp>
      <p:graphicFrame>
        <p:nvGraphicFramePr>
          <p:cNvPr id="107" name="Google Shape;107;p20"/>
          <p:cNvGraphicFramePr/>
          <p:nvPr>
            <p:extLst>
              <p:ext uri="{D42A27DB-BD31-4B8C-83A1-F6EECF244321}">
                <p14:modId xmlns:p14="http://schemas.microsoft.com/office/powerpoint/2010/main" val="4294026989"/>
              </p:ext>
            </p:extLst>
          </p:nvPr>
        </p:nvGraphicFramePr>
        <p:xfrm>
          <a:off x="6228167" y="1536634"/>
          <a:ext cx="5748399" cy="3756900"/>
        </p:xfrm>
        <a:graphic>
          <a:graphicData uri="http://schemas.openxmlformats.org/drawingml/2006/table">
            <a:tbl>
              <a:tblPr>
                <a:noFill/>
              </a:tblPr>
              <a:tblGrid>
                <a:gridCol w="1916133">
                  <a:extLst>
                    <a:ext uri="{9D8B030D-6E8A-4147-A177-3AD203B41FA5}">
                      <a16:colId xmlns:a16="http://schemas.microsoft.com/office/drawing/2014/main" val="20000"/>
                    </a:ext>
                  </a:extLst>
                </a:gridCol>
                <a:gridCol w="1916133">
                  <a:extLst>
                    <a:ext uri="{9D8B030D-6E8A-4147-A177-3AD203B41FA5}">
                      <a16:colId xmlns:a16="http://schemas.microsoft.com/office/drawing/2014/main" val="20001"/>
                    </a:ext>
                  </a:extLst>
                </a:gridCol>
                <a:gridCol w="1916133">
                  <a:extLst>
                    <a:ext uri="{9D8B030D-6E8A-4147-A177-3AD203B41FA5}">
                      <a16:colId xmlns:a16="http://schemas.microsoft.com/office/drawing/2014/main" val="20002"/>
                    </a:ext>
                  </a:extLst>
                </a:gridCol>
              </a:tblGrid>
              <a:tr h="125230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r>
                        <a:rPr lang="en" sz="2400"/>
                        <a:t>Win</a:t>
                      </a:r>
                      <a:endParaRPr sz="2400"/>
                    </a:p>
                  </a:txBody>
                  <a:tcPr marL="121900" marR="121900" marT="121900" marB="121900"/>
                </a:tc>
                <a:tc>
                  <a:txBody>
                    <a:bodyPr/>
                    <a:lstStyle/>
                    <a:p>
                      <a:pPr marL="0" lvl="0" indent="0" algn="l" rtl="0">
                        <a:spcBef>
                          <a:spcPts val="0"/>
                        </a:spcBef>
                        <a:spcAft>
                          <a:spcPts val="0"/>
                        </a:spcAft>
                        <a:buNone/>
                      </a:pPr>
                      <a:r>
                        <a:rPr lang="en" sz="2400"/>
                        <a:t>Lose</a:t>
                      </a:r>
                      <a:endParaRPr sz="2400"/>
                    </a:p>
                  </a:txBody>
                  <a:tcPr marL="121900" marR="121900" marT="121900" marB="121900"/>
                </a:tc>
                <a:extLst>
                  <a:ext uri="{0D108BD9-81ED-4DB2-BD59-A6C34878D82A}">
                    <a16:rowId xmlns:a16="http://schemas.microsoft.com/office/drawing/2014/main" val="10000"/>
                  </a:ext>
                </a:extLst>
              </a:tr>
              <a:tr h="1252300">
                <a:tc>
                  <a:txBody>
                    <a:bodyPr/>
                    <a:lstStyle/>
                    <a:p>
                      <a:pPr marL="0" lvl="0" indent="0" algn="l" rtl="0">
                        <a:spcBef>
                          <a:spcPts val="0"/>
                        </a:spcBef>
                        <a:spcAft>
                          <a:spcPts val="0"/>
                        </a:spcAft>
                        <a:buNone/>
                      </a:pPr>
                      <a:r>
                        <a:rPr lang="en" sz="2400"/>
                        <a:t>x</a:t>
                      </a:r>
                      <a:endParaRPr sz="2400"/>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2</a:t>
                      </a:r>
                      <a:endParaRPr sz="2400" dirty="0">
                        <a:solidFill>
                          <a:srgbClr val="FF0000"/>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0</a:t>
                      </a:r>
                      <a:endParaRPr sz="2400" dirty="0">
                        <a:solidFill>
                          <a:srgbClr val="FF0000"/>
                        </a:solidFill>
                      </a:endParaRPr>
                    </a:p>
                  </a:txBody>
                  <a:tcPr marL="121900" marR="121900" marT="121900" marB="121900"/>
                </a:tc>
                <a:extLst>
                  <a:ext uri="{0D108BD9-81ED-4DB2-BD59-A6C34878D82A}">
                    <a16:rowId xmlns:a16="http://schemas.microsoft.com/office/drawing/2014/main" val="10001"/>
                  </a:ext>
                </a:extLst>
              </a:tr>
              <a:tr h="1252300">
                <a:tc>
                  <a:txBody>
                    <a:bodyPr/>
                    <a:lstStyle/>
                    <a:p>
                      <a:pPr marL="0" lvl="0" indent="0" algn="l" rtl="0">
                        <a:spcBef>
                          <a:spcPts val="0"/>
                        </a:spcBef>
                        <a:spcAft>
                          <a:spcPts val="0"/>
                        </a:spcAft>
                        <a:buNone/>
                      </a:pPr>
                      <a:r>
                        <a:rPr lang="en" sz="2400"/>
                        <a:t>P(X=x)</a:t>
                      </a:r>
                      <a:endParaRPr sz="2400"/>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18/38</a:t>
                      </a:r>
                      <a:endParaRPr sz="2400" dirty="0">
                        <a:solidFill>
                          <a:srgbClr val="FF0000"/>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20/38</a:t>
                      </a:r>
                      <a:endParaRPr sz="2400" dirty="0">
                        <a:solidFill>
                          <a:srgbClr val="FF0000"/>
                        </a:solidFill>
                      </a:endParaRPr>
                    </a:p>
                  </a:txBody>
                  <a:tcPr marL="121900" marR="121900" marT="121900" marB="121900"/>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Discrete Probability Distribution Example</a:t>
            </a:r>
            <a:endParaRPr/>
          </a:p>
        </p:txBody>
      </p:sp>
      <p:sp>
        <p:nvSpPr>
          <p:cNvPr id="113" name="Google Shape;113;p21"/>
          <p:cNvSpPr txBox="1">
            <a:spLocks noGrp="1"/>
          </p:cNvSpPr>
          <p:nvPr>
            <p:ph type="body" idx="1"/>
          </p:nvPr>
        </p:nvSpPr>
        <p:spPr>
          <a:xfrm>
            <a:off x="415600" y="1536633"/>
            <a:ext cx="5333200" cy="5176400"/>
          </a:xfrm>
          <a:prstGeom prst="rect">
            <a:avLst/>
          </a:prstGeom>
        </p:spPr>
        <p:txBody>
          <a:bodyPr spcFirstLastPara="1" vert="horz" wrap="square" lIns="121900" tIns="121900" rIns="121900" bIns="121900" rtlCol="0" anchor="t" anchorCtr="0">
            <a:noAutofit/>
          </a:bodyPr>
          <a:lstStyle/>
          <a:p>
            <a:pPr marL="0" indent="0">
              <a:buNone/>
            </a:pPr>
            <a:r>
              <a:rPr lang="en" sz="1600" dirty="0"/>
              <a:t>In American Roulette, there are two zeroes and 36 non-zero numbers (18 red, 18 black and 2 green). If a player bets on red, his chance of winning is therefore 18/38 and his chance of losing is 20/38. Let’s say it costs $1 to play. If you win, you get $2 and if you lose you get $0. </a:t>
            </a:r>
            <a:endParaRPr sz="1600" dirty="0"/>
          </a:p>
          <a:p>
            <a:pPr marL="0" indent="0">
              <a:spcBef>
                <a:spcPts val="2133"/>
              </a:spcBef>
              <a:buNone/>
            </a:pPr>
            <a:r>
              <a:rPr lang="en" sz="1600" dirty="0"/>
              <a:t>What is the expected earnings?</a:t>
            </a:r>
            <a:endParaRPr sz="1600" dirty="0"/>
          </a:p>
          <a:p>
            <a:pPr marL="0" indent="0">
              <a:spcBef>
                <a:spcPts val="2133"/>
              </a:spcBef>
              <a:buNone/>
            </a:pPr>
            <a:r>
              <a:rPr lang="en" sz="1600" dirty="0">
                <a:solidFill>
                  <a:srgbClr val="FF0000"/>
                </a:solidFill>
              </a:rPr>
              <a:t>X = Amount won</a:t>
            </a:r>
            <a:endParaRPr sz="1600" dirty="0">
              <a:solidFill>
                <a:srgbClr val="FF0000"/>
              </a:solidFill>
            </a:endParaRPr>
          </a:p>
          <a:p>
            <a:pPr marL="0" indent="0">
              <a:spcBef>
                <a:spcPts val="2133"/>
              </a:spcBef>
              <a:buNone/>
            </a:pPr>
            <a:r>
              <a:rPr lang="en" sz="1600" dirty="0">
                <a:solidFill>
                  <a:srgbClr val="FF0000"/>
                </a:solidFill>
              </a:rPr>
              <a:t>E(X) = </a:t>
            </a:r>
            <a:r>
              <a:rPr lang="en" sz="1600" dirty="0" err="1">
                <a:solidFill>
                  <a:srgbClr val="FF0000"/>
                </a:solidFill>
              </a:rPr>
              <a:t>Σ</a:t>
            </a:r>
            <a:r>
              <a:rPr lang="en" sz="1600" dirty="0">
                <a:solidFill>
                  <a:srgbClr val="FF0000"/>
                </a:solidFill>
              </a:rPr>
              <a:t>[x P(X=x)] = 2*(18/38) + 0*(20/38) = 36/38 = $0.95</a:t>
            </a:r>
            <a:endParaRPr sz="1600" dirty="0">
              <a:solidFill>
                <a:srgbClr val="FF0000"/>
              </a:solidFill>
            </a:endParaRPr>
          </a:p>
          <a:p>
            <a:pPr marL="0" indent="0">
              <a:spcBef>
                <a:spcPts val="2133"/>
              </a:spcBef>
              <a:buNone/>
            </a:pPr>
            <a:r>
              <a:rPr lang="en" sz="1600" dirty="0">
                <a:solidFill>
                  <a:srgbClr val="FF0000"/>
                </a:solidFill>
              </a:rPr>
              <a:t>So do you walk away with money? (Hint: Vegas)</a:t>
            </a:r>
            <a:endParaRPr sz="1600" dirty="0">
              <a:solidFill>
                <a:srgbClr val="FF0000"/>
              </a:solidFill>
            </a:endParaRPr>
          </a:p>
          <a:p>
            <a:pPr marL="0" indent="0">
              <a:spcBef>
                <a:spcPts val="2133"/>
              </a:spcBef>
              <a:buNone/>
            </a:pPr>
            <a:r>
              <a:rPr lang="en" sz="1600" dirty="0">
                <a:solidFill>
                  <a:srgbClr val="FF0000"/>
                </a:solidFill>
              </a:rPr>
              <a:t>No, remember it costs $1 to play so $0.95 - $1 = -$0.05.</a:t>
            </a:r>
            <a:endParaRPr sz="1600" dirty="0">
              <a:solidFill>
                <a:srgbClr val="FF0000"/>
              </a:solidFill>
            </a:endParaRPr>
          </a:p>
          <a:p>
            <a:pPr marL="0" indent="0">
              <a:spcBef>
                <a:spcPts val="2133"/>
              </a:spcBef>
              <a:buNone/>
            </a:pPr>
            <a:r>
              <a:rPr lang="en" sz="1600" dirty="0">
                <a:solidFill>
                  <a:srgbClr val="FF0000"/>
                </a:solidFill>
              </a:rPr>
              <a:t>In the long run, you walk away owing $0.05</a:t>
            </a:r>
            <a:endParaRPr sz="1600" dirty="0">
              <a:solidFill>
                <a:srgbClr val="FF0000"/>
              </a:solidFill>
            </a:endParaRPr>
          </a:p>
          <a:p>
            <a:pPr marL="0" indent="0">
              <a:spcBef>
                <a:spcPts val="2133"/>
              </a:spcBef>
              <a:buNone/>
            </a:pPr>
            <a:endParaRPr sz="1600" dirty="0"/>
          </a:p>
          <a:p>
            <a:pPr marL="0" indent="0">
              <a:spcBef>
                <a:spcPts val="2133"/>
              </a:spcBef>
              <a:spcAft>
                <a:spcPts val="2133"/>
              </a:spcAft>
              <a:buNone/>
            </a:pPr>
            <a:endParaRPr sz="1600" dirty="0"/>
          </a:p>
        </p:txBody>
      </p:sp>
      <p:graphicFrame>
        <p:nvGraphicFramePr>
          <p:cNvPr id="114" name="Google Shape;114;p21"/>
          <p:cNvGraphicFramePr/>
          <p:nvPr>
            <p:extLst>
              <p:ext uri="{D42A27DB-BD31-4B8C-83A1-F6EECF244321}">
                <p14:modId xmlns:p14="http://schemas.microsoft.com/office/powerpoint/2010/main" val="940345255"/>
              </p:ext>
            </p:extLst>
          </p:nvPr>
        </p:nvGraphicFramePr>
        <p:xfrm>
          <a:off x="6228167" y="1536634"/>
          <a:ext cx="5748399" cy="3756900"/>
        </p:xfrm>
        <a:graphic>
          <a:graphicData uri="http://schemas.openxmlformats.org/drawingml/2006/table">
            <a:tbl>
              <a:tblPr>
                <a:noFill/>
              </a:tblPr>
              <a:tblGrid>
                <a:gridCol w="1916133">
                  <a:extLst>
                    <a:ext uri="{9D8B030D-6E8A-4147-A177-3AD203B41FA5}">
                      <a16:colId xmlns:a16="http://schemas.microsoft.com/office/drawing/2014/main" val="20000"/>
                    </a:ext>
                  </a:extLst>
                </a:gridCol>
                <a:gridCol w="1916133">
                  <a:extLst>
                    <a:ext uri="{9D8B030D-6E8A-4147-A177-3AD203B41FA5}">
                      <a16:colId xmlns:a16="http://schemas.microsoft.com/office/drawing/2014/main" val="20001"/>
                    </a:ext>
                  </a:extLst>
                </a:gridCol>
                <a:gridCol w="1916133">
                  <a:extLst>
                    <a:ext uri="{9D8B030D-6E8A-4147-A177-3AD203B41FA5}">
                      <a16:colId xmlns:a16="http://schemas.microsoft.com/office/drawing/2014/main" val="20002"/>
                    </a:ext>
                  </a:extLst>
                </a:gridCol>
              </a:tblGrid>
              <a:tr h="125230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r>
                        <a:rPr lang="en" sz="2400"/>
                        <a:t>Win</a:t>
                      </a:r>
                      <a:endParaRPr sz="2400"/>
                    </a:p>
                  </a:txBody>
                  <a:tcPr marL="121900" marR="121900" marT="121900" marB="121900"/>
                </a:tc>
                <a:tc>
                  <a:txBody>
                    <a:bodyPr/>
                    <a:lstStyle/>
                    <a:p>
                      <a:pPr marL="0" lvl="0" indent="0" algn="l" rtl="0">
                        <a:spcBef>
                          <a:spcPts val="0"/>
                        </a:spcBef>
                        <a:spcAft>
                          <a:spcPts val="0"/>
                        </a:spcAft>
                        <a:buNone/>
                      </a:pPr>
                      <a:r>
                        <a:rPr lang="en" sz="2400"/>
                        <a:t>Lose</a:t>
                      </a:r>
                      <a:endParaRPr sz="2400"/>
                    </a:p>
                  </a:txBody>
                  <a:tcPr marL="121900" marR="121900" marT="121900" marB="121900"/>
                </a:tc>
                <a:extLst>
                  <a:ext uri="{0D108BD9-81ED-4DB2-BD59-A6C34878D82A}">
                    <a16:rowId xmlns:a16="http://schemas.microsoft.com/office/drawing/2014/main" val="10000"/>
                  </a:ext>
                </a:extLst>
              </a:tr>
              <a:tr h="1252300">
                <a:tc>
                  <a:txBody>
                    <a:bodyPr/>
                    <a:lstStyle/>
                    <a:p>
                      <a:pPr marL="0" lvl="0" indent="0" algn="l" rtl="0">
                        <a:spcBef>
                          <a:spcPts val="0"/>
                        </a:spcBef>
                        <a:spcAft>
                          <a:spcPts val="0"/>
                        </a:spcAft>
                        <a:buNone/>
                      </a:pPr>
                      <a:r>
                        <a:rPr lang="en" sz="2400"/>
                        <a:t>x</a:t>
                      </a:r>
                      <a:endParaRPr sz="2400"/>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2</a:t>
                      </a:r>
                      <a:endParaRPr sz="2400" dirty="0">
                        <a:solidFill>
                          <a:srgbClr val="FF0000"/>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0</a:t>
                      </a:r>
                      <a:endParaRPr sz="2400" dirty="0">
                        <a:solidFill>
                          <a:srgbClr val="FF0000"/>
                        </a:solidFill>
                      </a:endParaRPr>
                    </a:p>
                  </a:txBody>
                  <a:tcPr marL="121900" marR="121900" marT="121900" marB="121900"/>
                </a:tc>
                <a:extLst>
                  <a:ext uri="{0D108BD9-81ED-4DB2-BD59-A6C34878D82A}">
                    <a16:rowId xmlns:a16="http://schemas.microsoft.com/office/drawing/2014/main" val="10001"/>
                  </a:ext>
                </a:extLst>
              </a:tr>
              <a:tr h="1252300">
                <a:tc>
                  <a:txBody>
                    <a:bodyPr/>
                    <a:lstStyle/>
                    <a:p>
                      <a:pPr marL="0" lvl="0" indent="0" algn="l" rtl="0">
                        <a:spcBef>
                          <a:spcPts val="0"/>
                        </a:spcBef>
                        <a:spcAft>
                          <a:spcPts val="0"/>
                        </a:spcAft>
                        <a:buNone/>
                      </a:pPr>
                      <a:r>
                        <a:rPr lang="en" sz="2400"/>
                        <a:t>P(X=x)</a:t>
                      </a:r>
                      <a:endParaRPr sz="2400"/>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18/38</a:t>
                      </a:r>
                      <a:endParaRPr sz="2400" dirty="0">
                        <a:solidFill>
                          <a:srgbClr val="FF0000"/>
                        </a:solidFill>
                      </a:endParaRPr>
                    </a:p>
                  </a:txBody>
                  <a:tcPr marL="121900" marR="121900" marT="121900" marB="121900"/>
                </a:tc>
                <a:tc>
                  <a:txBody>
                    <a:bodyPr/>
                    <a:lstStyle/>
                    <a:p>
                      <a:pPr marL="0" lvl="0" indent="0" algn="l" rtl="0">
                        <a:spcBef>
                          <a:spcPts val="0"/>
                        </a:spcBef>
                        <a:spcAft>
                          <a:spcPts val="0"/>
                        </a:spcAft>
                        <a:buNone/>
                      </a:pPr>
                      <a:r>
                        <a:rPr lang="en" sz="2400" dirty="0">
                          <a:solidFill>
                            <a:srgbClr val="FF0000"/>
                          </a:solidFill>
                        </a:rPr>
                        <a:t>20/38</a:t>
                      </a:r>
                      <a:endParaRPr sz="2400" dirty="0">
                        <a:solidFill>
                          <a:srgbClr val="FF0000"/>
                        </a:solidFill>
                      </a:endParaRPr>
                    </a:p>
                  </a:txBody>
                  <a:tcPr marL="121900" marR="121900" marT="121900" marB="121900"/>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7B19-4880-8445-879D-34767213D7A1}"/>
              </a:ext>
            </a:extLst>
          </p:cNvPr>
          <p:cNvSpPr>
            <a:spLocks noGrp="1"/>
          </p:cNvSpPr>
          <p:nvPr>
            <p:ph type="title"/>
          </p:nvPr>
        </p:nvSpPr>
        <p:spPr/>
        <p:txBody>
          <a:bodyPr/>
          <a:lstStyle/>
          <a:p>
            <a:r>
              <a:rPr lang="en-US" dirty="0"/>
              <a:t>Calculator Fun </a:t>
            </a:r>
            <a:r>
              <a:rPr lang="en-US" dirty="0" err="1"/>
              <a:t>Sessss</a:t>
            </a:r>
            <a:r>
              <a:rPr lang="en-US" dirty="0"/>
              <a:t>:</a:t>
            </a:r>
            <a:r>
              <a:rPr lang="en-US" sz="3600" dirty="0"/>
              <a:t> Expected Value and SD</a:t>
            </a:r>
            <a:endParaRPr lang="en-US" dirty="0"/>
          </a:p>
        </p:txBody>
      </p:sp>
      <p:sp>
        <p:nvSpPr>
          <p:cNvPr id="3" name="Content Placeholder 2">
            <a:extLst>
              <a:ext uri="{FF2B5EF4-FFF2-40B4-BE49-F238E27FC236}">
                <a16:creationId xmlns:a16="http://schemas.microsoft.com/office/drawing/2014/main" id="{FD403120-48BC-2B47-B9B2-46CE718E3A74}"/>
              </a:ext>
            </a:extLst>
          </p:cNvPr>
          <p:cNvSpPr>
            <a:spLocks noGrp="1"/>
          </p:cNvSpPr>
          <p:nvPr>
            <p:ph idx="1"/>
          </p:nvPr>
        </p:nvSpPr>
        <p:spPr>
          <a:xfrm>
            <a:off x="838200" y="1825625"/>
            <a:ext cx="10515600" cy="3332529"/>
          </a:xfrm>
        </p:spPr>
        <p:txBody>
          <a:bodyPr>
            <a:normAutofit/>
          </a:bodyPr>
          <a:lstStyle/>
          <a:p>
            <a:pPr marL="0" indent="0">
              <a:buNone/>
            </a:pPr>
            <a:r>
              <a:rPr lang="en-US" sz="1800" b="1" u="sng" dirty="0"/>
              <a:t>GOAL</a:t>
            </a:r>
            <a:r>
              <a:rPr lang="en-US" sz="1800" dirty="0"/>
              <a:t>: Find the Expected Value!</a:t>
            </a:r>
          </a:p>
          <a:p>
            <a:pPr marL="0" indent="0">
              <a:buNone/>
            </a:pPr>
            <a:endParaRPr lang="en-US" sz="1800" dirty="0"/>
          </a:p>
          <a:p>
            <a:pPr marL="514350" indent="-514350">
              <a:buFont typeface="+mj-lt"/>
              <a:buAutoNum type="arabicPeriod"/>
            </a:pPr>
            <a:r>
              <a:rPr lang="en-US" sz="1800" dirty="0"/>
              <a:t>Check to see if we have a valid probability distribution!</a:t>
            </a:r>
          </a:p>
          <a:p>
            <a:pPr marL="514350" indent="-514350">
              <a:buFont typeface="+mj-lt"/>
              <a:buAutoNum type="arabicPeriod"/>
            </a:pPr>
            <a:r>
              <a:rPr lang="en-US" sz="1800" dirty="0"/>
              <a:t>Enter data.</a:t>
            </a:r>
          </a:p>
          <a:p>
            <a:pPr marL="914400" lvl="1" indent="-457200">
              <a:buFont typeface="+mj-lt"/>
              <a:buAutoNum type="alphaLcParenR"/>
            </a:pPr>
            <a:r>
              <a:rPr lang="en-US" sz="1600" dirty="0"/>
              <a:t>X values go in L</a:t>
            </a:r>
            <a:r>
              <a:rPr lang="en-US" sz="1600" baseline="-25000" dirty="0"/>
              <a:t>1</a:t>
            </a:r>
            <a:r>
              <a:rPr lang="en-US" sz="1600" dirty="0"/>
              <a:t>.</a:t>
            </a:r>
          </a:p>
          <a:p>
            <a:pPr marL="914400" lvl="1" indent="-457200">
              <a:buFont typeface="+mj-lt"/>
              <a:buAutoNum type="alphaLcParenR"/>
            </a:pPr>
            <a:r>
              <a:rPr lang="en-US" sz="1600" dirty="0"/>
              <a:t>Probabilities (our “weights”) go in L</a:t>
            </a:r>
            <a:r>
              <a:rPr lang="en-US" sz="1600" baseline="-25000" dirty="0"/>
              <a:t>2</a:t>
            </a:r>
            <a:r>
              <a:rPr lang="en-US" sz="1600" dirty="0"/>
              <a:t>.</a:t>
            </a:r>
          </a:p>
          <a:p>
            <a:pPr marL="514350" indent="-514350">
              <a:buFont typeface="+mj-lt"/>
              <a:buAutoNum type="arabicPeriod"/>
            </a:pPr>
            <a:r>
              <a:rPr lang="en-US" sz="1800" dirty="0"/>
              <a:t>1-Var Stats</a:t>
            </a:r>
          </a:p>
          <a:p>
            <a:pPr marL="914400" lvl="1" indent="-457200">
              <a:buFont typeface="+mj-lt"/>
              <a:buAutoNum type="alphaLcParenR"/>
            </a:pPr>
            <a:r>
              <a:rPr lang="en-US" sz="1600" dirty="0"/>
              <a:t>List is L</a:t>
            </a:r>
            <a:r>
              <a:rPr lang="en-US" sz="1600" baseline="-25000" dirty="0"/>
              <a:t>1</a:t>
            </a:r>
            <a:r>
              <a:rPr lang="en-US" sz="1600" dirty="0"/>
              <a:t> (X values).</a:t>
            </a:r>
          </a:p>
          <a:p>
            <a:pPr marL="914400" lvl="1" indent="-457200">
              <a:buFont typeface="+mj-lt"/>
              <a:buAutoNum type="alphaLcParenR"/>
            </a:pPr>
            <a:r>
              <a:rPr lang="en-US" sz="1600" dirty="0" err="1"/>
              <a:t>FreqList</a:t>
            </a:r>
            <a:r>
              <a:rPr lang="en-US" sz="1600" dirty="0"/>
              <a:t> is L</a:t>
            </a:r>
            <a:r>
              <a:rPr lang="en-US" sz="1600" baseline="-25000" dirty="0"/>
              <a:t>2</a:t>
            </a:r>
            <a:r>
              <a:rPr lang="en-US" sz="1600" dirty="0"/>
              <a:t> (Probabilities).</a:t>
            </a:r>
          </a:p>
          <a:p>
            <a:pPr marL="914400" lvl="1" indent="-457200">
              <a:buFont typeface="+mj-lt"/>
              <a:buAutoNum type="alphaLcParenR"/>
            </a:pPr>
            <a:r>
              <a:rPr lang="en-US" sz="1600" dirty="0"/>
              <a:t>Calculate!</a:t>
            </a:r>
          </a:p>
          <a:p>
            <a:pPr marL="0" indent="0">
              <a:buNone/>
            </a:pPr>
            <a:endParaRPr lang="en-US" sz="1800" dirty="0"/>
          </a:p>
        </p:txBody>
      </p:sp>
      <p:sp>
        <p:nvSpPr>
          <p:cNvPr id="6" name="TextBox 5">
            <a:extLst>
              <a:ext uri="{FF2B5EF4-FFF2-40B4-BE49-F238E27FC236}">
                <a16:creationId xmlns:a16="http://schemas.microsoft.com/office/drawing/2014/main" id="{0178610A-62FD-FC4C-866F-DB9DF94E43D7}"/>
              </a:ext>
            </a:extLst>
          </p:cNvPr>
          <p:cNvSpPr txBox="1"/>
          <p:nvPr/>
        </p:nvSpPr>
        <p:spPr>
          <a:xfrm>
            <a:off x="4559384" y="4062539"/>
            <a:ext cx="7632616"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u="sng" dirty="0"/>
              <a:t>Interpret results</a:t>
            </a:r>
            <a:r>
              <a:rPr lang="en-US" sz="1600" dirty="0"/>
              <a:t>:</a:t>
            </a:r>
          </a:p>
          <a:p>
            <a:pPr marL="285750" indent="-285750">
              <a:buFont typeface="Arial" panose="020B0604020202020204" pitchFamily="34" charset="0"/>
              <a:buChar char="•"/>
            </a:pPr>
            <a:r>
              <a:rPr lang="en-US" sz="1600" dirty="0"/>
              <a:t>Let’s say this data is about the number of touchdowns the Bengals had in games this season.</a:t>
            </a:r>
          </a:p>
          <a:p>
            <a:pPr marL="285750" indent="-285750">
              <a:buFont typeface="Arial" panose="020B0604020202020204" pitchFamily="34" charset="0"/>
              <a:buChar char="•"/>
            </a:pPr>
            <a:r>
              <a:rPr lang="en-US" sz="1600" b="1" dirty="0"/>
              <a:t>Find</a:t>
            </a:r>
            <a:r>
              <a:rPr lang="en-US" sz="1600" dirty="0"/>
              <a:t> the </a:t>
            </a:r>
            <a:r>
              <a:rPr lang="en-US" sz="1600" u="sng" dirty="0"/>
              <a:t>expected value</a:t>
            </a:r>
            <a:r>
              <a:rPr lang="en-US" sz="1600" dirty="0"/>
              <a:t>. </a:t>
            </a:r>
            <a:r>
              <a:rPr lang="en-US" sz="1600" b="1" dirty="0"/>
              <a:t>Show</a:t>
            </a:r>
            <a:r>
              <a:rPr lang="en-US" sz="1600" dirty="0"/>
              <a:t> you work. </a:t>
            </a:r>
            <a:r>
              <a:rPr lang="en-US" sz="1600" b="1" dirty="0"/>
              <a:t>Interpret</a:t>
            </a:r>
            <a:r>
              <a:rPr lang="en-US" sz="1600" dirty="0"/>
              <a:t> in </a:t>
            </a:r>
            <a:r>
              <a:rPr lang="en-US" sz="1600" u="sng" dirty="0"/>
              <a:t>context</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graphicFrame>
        <p:nvGraphicFramePr>
          <p:cNvPr id="10" name="Table 9">
            <a:extLst>
              <a:ext uri="{FF2B5EF4-FFF2-40B4-BE49-F238E27FC236}">
                <a16:creationId xmlns:a16="http://schemas.microsoft.com/office/drawing/2014/main" id="{0E215AA2-8155-7243-B62D-E12D01B9C005}"/>
              </a:ext>
            </a:extLst>
          </p:cNvPr>
          <p:cNvGraphicFramePr>
            <a:graphicFrameLocks noGrp="1"/>
          </p:cNvGraphicFramePr>
          <p:nvPr/>
        </p:nvGraphicFramePr>
        <p:xfrm>
          <a:off x="7296192" y="1752600"/>
          <a:ext cx="1079500" cy="1676400"/>
        </p:xfrm>
        <a:graphic>
          <a:graphicData uri="http://schemas.openxmlformats.org/drawingml/2006/table">
            <a:tbl>
              <a:tblPr/>
              <a:tblGrid>
                <a:gridCol w="445057">
                  <a:extLst>
                    <a:ext uri="{9D8B030D-6E8A-4147-A177-3AD203B41FA5}">
                      <a16:colId xmlns:a16="http://schemas.microsoft.com/office/drawing/2014/main" val="1094706802"/>
                    </a:ext>
                  </a:extLst>
                </a:gridCol>
                <a:gridCol w="634443">
                  <a:extLst>
                    <a:ext uri="{9D8B030D-6E8A-4147-A177-3AD203B41FA5}">
                      <a16:colId xmlns:a16="http://schemas.microsoft.com/office/drawing/2014/main" val="3308273706"/>
                    </a:ext>
                  </a:extLst>
                </a:gridCol>
              </a:tblGrid>
              <a:tr h="215900">
                <a:tc>
                  <a:txBody>
                    <a:bodyPr/>
                    <a:lstStyle/>
                    <a:p>
                      <a:pPr algn="l" rtl="0" fontAlgn="ctr"/>
                      <a:r>
                        <a:rPr lang="en-US" sz="1200" b="1" i="1" u="none" strike="noStrike" dirty="0">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1" i="1" u="none" strike="noStrike" dirty="0">
                          <a:solidFill>
                            <a:srgbClr val="000000"/>
                          </a:solidFill>
                          <a:effectLst/>
                          <a:latin typeface="Calibri" panose="020F0502020204030204" pitchFamily="34" charset="0"/>
                        </a:rPr>
                        <a:t>P(X)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342050"/>
                  </a:ext>
                </a:extLst>
              </a:tr>
              <a:tr h="228600">
                <a:tc>
                  <a:txBody>
                    <a:bodyPr/>
                    <a:lstStyle/>
                    <a:p>
                      <a:pPr algn="l" rtl="0" fontAlgn="ctr"/>
                      <a:r>
                        <a:rPr lang="en-US" sz="12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392980"/>
                  </a:ext>
                </a:extLst>
              </a:tr>
              <a:tr h="203200">
                <a:tc>
                  <a:txBody>
                    <a:bodyPr/>
                    <a:lstStyle/>
                    <a:p>
                      <a:pPr algn="l" rtl="0" fontAlgn="ctr"/>
                      <a:r>
                        <a:rPr lang="en-US" sz="1200" b="0" i="0" u="none" strike="noStrike" dirty="0">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616875"/>
                  </a:ext>
                </a:extLst>
              </a:tr>
              <a:tr h="203200">
                <a:tc>
                  <a:txBody>
                    <a:bodyPr/>
                    <a:lstStyle/>
                    <a:p>
                      <a:pPr algn="l" rtl="0" fontAlgn="ctr"/>
                      <a:r>
                        <a:rPr lang="en-US" sz="1200" b="0" i="0" u="none" strike="noStrike" dirty="0">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289212"/>
                  </a:ext>
                </a:extLst>
              </a:tr>
              <a:tr h="203200">
                <a:tc>
                  <a:txBody>
                    <a:bodyPr/>
                    <a:lstStyle/>
                    <a:p>
                      <a:pPr algn="l" rtl="0" fontAlgn="ctr"/>
                      <a:r>
                        <a:rPr lang="en-US" sz="1200" b="0" i="0" u="none" strike="noStrike" dirty="0">
                          <a:solidFill>
                            <a:srgbClr val="000000"/>
                          </a:solidFill>
                          <a:effectLst/>
                          <a:latin typeface="Calibri" panose="020F050202020403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921400"/>
                  </a:ext>
                </a:extLst>
              </a:tr>
              <a:tr h="203200">
                <a:tc>
                  <a:txBody>
                    <a:bodyPr/>
                    <a:lstStyle/>
                    <a:p>
                      <a:pPr algn="l" rtl="0" fontAlgn="ctr"/>
                      <a:r>
                        <a:rPr lang="en-US" sz="12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442979"/>
                  </a:ext>
                </a:extLst>
              </a:tr>
              <a:tr h="203200">
                <a:tc>
                  <a:txBody>
                    <a:bodyPr/>
                    <a:lstStyle/>
                    <a:p>
                      <a:pPr algn="l" rtl="0" fontAlgn="ctr"/>
                      <a:r>
                        <a:rPr lang="en-US" sz="1200" b="0" i="0" u="none" strike="noStrike" dirty="0">
                          <a:solidFill>
                            <a:srgbClr val="000000"/>
                          </a:solidFill>
                          <a:effectLst/>
                          <a:latin typeface="Calibri" panose="020F0502020204030204" pitchFamily="34" charset="0"/>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0.25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702641"/>
                  </a:ext>
                </a:extLst>
              </a:tr>
              <a:tr h="215900">
                <a:tc>
                  <a:txBody>
                    <a:bodyPr/>
                    <a:lstStyle/>
                    <a:p>
                      <a:pPr algn="l" rtl="0" fontAlgn="ctr"/>
                      <a:r>
                        <a:rPr lang="en-US" sz="1200" b="0" i="0" u="none" strike="noStrike" dirty="0">
                          <a:solidFill>
                            <a:srgbClr val="000000"/>
                          </a:solidFill>
                          <a:effectLst/>
                          <a:latin typeface="Calibri" panose="020F0502020204030204" pitchFamily="34" charset="0"/>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055763"/>
                  </a:ext>
                </a:extLst>
              </a:tr>
            </a:tbl>
          </a:graphicData>
        </a:graphic>
      </p:graphicFrame>
    </p:spTree>
    <p:extLst>
      <p:ext uri="{BB962C8B-B14F-4D97-AF65-F5344CB8AC3E}">
        <p14:creationId xmlns:p14="http://schemas.microsoft.com/office/powerpoint/2010/main" val="179505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7B19-4880-8445-879D-34767213D7A1}"/>
              </a:ext>
            </a:extLst>
          </p:cNvPr>
          <p:cNvSpPr>
            <a:spLocks noGrp="1"/>
          </p:cNvSpPr>
          <p:nvPr>
            <p:ph type="title"/>
          </p:nvPr>
        </p:nvSpPr>
        <p:spPr>
          <a:xfrm>
            <a:off x="492211" y="-28638"/>
            <a:ext cx="10515600" cy="1325563"/>
          </a:xfrm>
        </p:spPr>
        <p:txBody>
          <a:bodyPr/>
          <a:lstStyle/>
          <a:p>
            <a:r>
              <a:rPr lang="en-US" dirty="0"/>
              <a:t>Calculator Fun </a:t>
            </a:r>
            <a:r>
              <a:rPr lang="en-US" dirty="0" err="1"/>
              <a:t>Sessss</a:t>
            </a:r>
            <a:r>
              <a:rPr lang="en-US" dirty="0"/>
              <a:t>:</a:t>
            </a:r>
            <a:r>
              <a:rPr lang="en-US" sz="3600" dirty="0"/>
              <a:t> Expected Value and SD</a:t>
            </a:r>
            <a:endParaRPr lang="en-US" dirty="0"/>
          </a:p>
        </p:txBody>
      </p:sp>
      <p:sp>
        <p:nvSpPr>
          <p:cNvPr id="3" name="Content Placeholder 2">
            <a:extLst>
              <a:ext uri="{FF2B5EF4-FFF2-40B4-BE49-F238E27FC236}">
                <a16:creationId xmlns:a16="http://schemas.microsoft.com/office/drawing/2014/main" id="{FD403120-48BC-2B47-B9B2-46CE718E3A74}"/>
              </a:ext>
            </a:extLst>
          </p:cNvPr>
          <p:cNvSpPr>
            <a:spLocks noGrp="1"/>
          </p:cNvSpPr>
          <p:nvPr>
            <p:ph idx="1"/>
          </p:nvPr>
        </p:nvSpPr>
        <p:spPr>
          <a:xfrm>
            <a:off x="492211" y="1129196"/>
            <a:ext cx="10515600" cy="3332529"/>
          </a:xfrm>
        </p:spPr>
        <p:txBody>
          <a:bodyPr>
            <a:normAutofit fontScale="92500" lnSpcReduction="10000"/>
          </a:bodyPr>
          <a:lstStyle/>
          <a:p>
            <a:pPr marL="0" indent="0">
              <a:buNone/>
            </a:pPr>
            <a:r>
              <a:rPr lang="en-US" sz="1800" b="1" u="sng" dirty="0"/>
              <a:t>GOAL</a:t>
            </a:r>
            <a:r>
              <a:rPr lang="en-US" sz="1800" dirty="0"/>
              <a:t>: Find the Expected Value and SD!</a:t>
            </a:r>
          </a:p>
          <a:p>
            <a:pPr marL="0" indent="0">
              <a:buNone/>
            </a:pPr>
            <a:endParaRPr lang="en-US" sz="1800" dirty="0"/>
          </a:p>
          <a:p>
            <a:pPr marL="514350" indent="-514350">
              <a:buFont typeface="+mj-lt"/>
              <a:buAutoNum type="arabicPeriod"/>
            </a:pPr>
            <a:r>
              <a:rPr lang="en-US" sz="1800" dirty="0"/>
              <a:t>Check to see if we have a valid probability distribution!</a:t>
            </a:r>
          </a:p>
          <a:p>
            <a:pPr lvl="1"/>
            <a:r>
              <a:rPr lang="en-US" sz="1400" i="1" dirty="0">
                <a:solidFill>
                  <a:srgbClr val="FF0000"/>
                </a:solidFill>
              </a:rPr>
              <a:t>Yes!! Sum of all Probabilities = 1 and all individual P(X) are in between [0,1]</a:t>
            </a:r>
          </a:p>
          <a:p>
            <a:pPr marL="514350" indent="-514350">
              <a:buFont typeface="+mj-lt"/>
              <a:buAutoNum type="arabicPeriod"/>
            </a:pPr>
            <a:r>
              <a:rPr lang="en-US" sz="1800" dirty="0"/>
              <a:t>Enter data.</a:t>
            </a:r>
          </a:p>
          <a:p>
            <a:pPr marL="914400" lvl="1" indent="-457200">
              <a:buFont typeface="+mj-lt"/>
              <a:buAutoNum type="alphaLcParenR"/>
            </a:pPr>
            <a:r>
              <a:rPr lang="en-US" sz="1600" dirty="0"/>
              <a:t>X values go in L</a:t>
            </a:r>
            <a:r>
              <a:rPr lang="en-US" sz="1600" baseline="-25000" dirty="0"/>
              <a:t>1</a:t>
            </a:r>
            <a:r>
              <a:rPr lang="en-US" sz="1600" dirty="0"/>
              <a:t>.</a:t>
            </a:r>
          </a:p>
          <a:p>
            <a:pPr marL="914400" lvl="1" indent="-457200">
              <a:buFont typeface="+mj-lt"/>
              <a:buAutoNum type="alphaLcParenR"/>
            </a:pPr>
            <a:r>
              <a:rPr lang="en-US" sz="1600" dirty="0"/>
              <a:t>Probabilities (our “weights”) go in L</a:t>
            </a:r>
            <a:r>
              <a:rPr lang="en-US" sz="1600" baseline="-25000" dirty="0"/>
              <a:t>2</a:t>
            </a:r>
            <a:r>
              <a:rPr lang="en-US" sz="1600" dirty="0"/>
              <a:t>.</a:t>
            </a:r>
          </a:p>
          <a:p>
            <a:pPr marL="514350" indent="-514350">
              <a:buFont typeface="+mj-lt"/>
              <a:buAutoNum type="arabicPeriod"/>
            </a:pPr>
            <a:r>
              <a:rPr lang="en-US" sz="1800" dirty="0"/>
              <a:t>1-Var Stats</a:t>
            </a:r>
          </a:p>
          <a:p>
            <a:pPr marL="914400" lvl="1" indent="-457200">
              <a:buFont typeface="+mj-lt"/>
              <a:buAutoNum type="alphaLcParenR"/>
            </a:pPr>
            <a:r>
              <a:rPr lang="en-US" sz="1600" dirty="0"/>
              <a:t>List is L</a:t>
            </a:r>
            <a:r>
              <a:rPr lang="en-US" sz="1600" baseline="-25000" dirty="0"/>
              <a:t>1</a:t>
            </a:r>
            <a:r>
              <a:rPr lang="en-US" sz="1600" dirty="0"/>
              <a:t> (X values).</a:t>
            </a:r>
          </a:p>
          <a:p>
            <a:pPr marL="914400" lvl="1" indent="-457200">
              <a:buFont typeface="+mj-lt"/>
              <a:buAutoNum type="alphaLcParenR"/>
            </a:pPr>
            <a:r>
              <a:rPr lang="en-US" sz="1600" dirty="0" err="1"/>
              <a:t>FreqList</a:t>
            </a:r>
            <a:r>
              <a:rPr lang="en-US" sz="1600" dirty="0"/>
              <a:t> is L</a:t>
            </a:r>
            <a:r>
              <a:rPr lang="en-US" sz="1600" baseline="-25000" dirty="0"/>
              <a:t>2</a:t>
            </a:r>
            <a:r>
              <a:rPr lang="en-US" sz="1600" dirty="0"/>
              <a:t> (Probabilities).</a:t>
            </a:r>
          </a:p>
          <a:p>
            <a:pPr marL="914400" lvl="1" indent="-457200">
              <a:buFont typeface="+mj-lt"/>
              <a:buAutoNum type="alphaLcParenR"/>
            </a:pPr>
            <a:r>
              <a:rPr lang="en-US" sz="1600" dirty="0"/>
              <a:t>Calculate!</a:t>
            </a:r>
          </a:p>
          <a:p>
            <a:pPr marL="0" indent="0">
              <a:buNone/>
            </a:pPr>
            <a:endParaRPr lang="en-US" sz="1800" dirty="0"/>
          </a:p>
        </p:txBody>
      </p:sp>
      <p:sp>
        <p:nvSpPr>
          <p:cNvPr id="6" name="TextBox 5">
            <a:extLst>
              <a:ext uri="{FF2B5EF4-FFF2-40B4-BE49-F238E27FC236}">
                <a16:creationId xmlns:a16="http://schemas.microsoft.com/office/drawing/2014/main" id="{0178610A-62FD-FC4C-866F-DB9DF94E43D7}"/>
              </a:ext>
            </a:extLst>
          </p:cNvPr>
          <p:cNvSpPr txBox="1"/>
          <p:nvPr/>
        </p:nvSpPr>
        <p:spPr>
          <a:xfrm>
            <a:off x="4559384" y="4062539"/>
            <a:ext cx="7632616" cy="206210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u="sng" dirty="0"/>
              <a:t>Interpret results</a:t>
            </a:r>
            <a:r>
              <a:rPr lang="en-US" sz="1600" dirty="0"/>
              <a:t>:</a:t>
            </a:r>
          </a:p>
          <a:p>
            <a:pPr marL="285750" indent="-285750">
              <a:buFont typeface="Arial" panose="020B0604020202020204" pitchFamily="34" charset="0"/>
              <a:buChar char="•"/>
            </a:pPr>
            <a:r>
              <a:rPr lang="en-US" sz="1600" dirty="0"/>
              <a:t>Let’s say this data is about the number of touchdowns the Bengals had in games this season.</a:t>
            </a:r>
          </a:p>
          <a:p>
            <a:pPr marL="285750" indent="-285750">
              <a:buFont typeface="Arial" panose="020B0604020202020204" pitchFamily="34" charset="0"/>
              <a:buChar char="•"/>
            </a:pPr>
            <a:r>
              <a:rPr lang="en-US" sz="1600" b="1" dirty="0"/>
              <a:t>Find</a:t>
            </a:r>
            <a:r>
              <a:rPr lang="en-US" sz="1600" dirty="0"/>
              <a:t> the </a:t>
            </a:r>
            <a:r>
              <a:rPr lang="en-US" sz="1600" u="sng" dirty="0"/>
              <a:t>expected value</a:t>
            </a:r>
            <a:r>
              <a:rPr lang="en-US" sz="1600" dirty="0"/>
              <a:t>. </a:t>
            </a:r>
            <a:r>
              <a:rPr lang="en-US" sz="1600" b="1" dirty="0"/>
              <a:t>Show</a:t>
            </a:r>
            <a:r>
              <a:rPr lang="en-US" sz="1600" dirty="0"/>
              <a:t> you work. </a:t>
            </a:r>
            <a:r>
              <a:rPr lang="en-US" sz="1600" b="1" dirty="0"/>
              <a:t>Interpret</a:t>
            </a:r>
            <a:r>
              <a:rPr lang="en-US" sz="1600" dirty="0"/>
              <a:t> in </a:t>
            </a:r>
            <a:r>
              <a:rPr lang="en-US" sz="1600" u="sng" dirty="0"/>
              <a:t>context</a:t>
            </a:r>
            <a:r>
              <a:rPr lang="en-US" sz="1600" dirty="0"/>
              <a:t>.</a:t>
            </a:r>
          </a:p>
          <a:p>
            <a:pPr marL="285750" indent="-285750">
              <a:buFont typeface="Arial" panose="020B0604020202020204" pitchFamily="34" charset="0"/>
              <a:buChar char="•"/>
            </a:pPr>
            <a:endParaRPr lang="en-US" sz="1600" i="1" dirty="0">
              <a:solidFill>
                <a:srgbClr val="FF0000"/>
              </a:solidFill>
            </a:endParaRPr>
          </a:p>
          <a:p>
            <a:r>
              <a:rPr lang="en-US" sz="1600" i="1" dirty="0">
                <a:solidFill>
                  <a:srgbClr val="FF0000"/>
                </a:solidFill>
              </a:rPr>
              <a:t>E(X) = 3.2, X = L1 and P(X) = L2), 1-VarStat(List = L1, </a:t>
            </a:r>
            <a:r>
              <a:rPr lang="en-US" sz="1600" i="1" dirty="0" err="1">
                <a:solidFill>
                  <a:srgbClr val="FF0000"/>
                </a:solidFill>
              </a:rPr>
              <a:t>FreqList</a:t>
            </a:r>
            <a:r>
              <a:rPr lang="en-US" sz="1600" i="1" dirty="0">
                <a:solidFill>
                  <a:srgbClr val="FF0000"/>
                </a:solidFill>
              </a:rPr>
              <a:t> = L2)</a:t>
            </a:r>
          </a:p>
          <a:p>
            <a:endParaRPr lang="en-US" sz="1600" i="1" dirty="0">
              <a:solidFill>
                <a:srgbClr val="FF0000"/>
              </a:solidFill>
            </a:endParaRPr>
          </a:p>
          <a:p>
            <a:r>
              <a:rPr lang="en-US" sz="1600" i="1" dirty="0">
                <a:solidFill>
                  <a:srgbClr val="FF0000"/>
                </a:solidFill>
              </a:rPr>
              <a:t>So we can expect the Bengals to score 3.2 touchdowns per game (in the long run).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71CC19-83A2-B940-A997-0A07A0EE9785}"/>
                  </a:ext>
                </a:extLst>
              </p:cNvPr>
              <p:cNvSpPr txBox="1"/>
              <p:nvPr/>
            </p:nvSpPr>
            <p:spPr>
              <a:xfrm>
                <a:off x="1873250" y="4246079"/>
                <a:ext cx="2410340" cy="646331"/>
              </a:xfrm>
              <a:prstGeom prst="rect">
                <a:avLst/>
              </a:prstGeom>
              <a:noFill/>
            </p:spPr>
            <p:txBody>
              <a:bodyPr wrap="none" rtlCol="0">
                <a:spAutoFit/>
              </a:bodyPr>
              <a:lstStyle/>
              <a:p>
                <a:r>
                  <a:rPr lang="en-US" i="1" dirty="0">
                    <a:solidFill>
                      <a:srgbClr val="FF0000"/>
                    </a:solidFill>
                  </a:rPr>
                  <a:t>E(X) = 𝜇 = </a:t>
                </a:r>
                <a14:m>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𝑥</m:t>
                        </m:r>
                      </m:e>
                    </m:acc>
                  </m:oMath>
                </a14:m>
                <a:r>
                  <a:rPr lang="en-US" i="1" dirty="0">
                    <a:solidFill>
                      <a:srgbClr val="FF0000"/>
                    </a:solidFill>
                  </a:rPr>
                  <a:t> in calc = 3.2</a:t>
                </a:r>
              </a:p>
              <a:p>
                <a:r>
                  <a:rPr lang="en-US" i="1" dirty="0">
                    <a:solidFill>
                      <a:srgbClr val="C00000"/>
                    </a:solidFill>
                  </a:rPr>
                  <a:t>SD = 𝞂 = 1.777</a:t>
                </a:r>
              </a:p>
            </p:txBody>
          </p:sp>
        </mc:Choice>
        <mc:Fallback xmlns="">
          <p:sp>
            <p:nvSpPr>
              <p:cNvPr id="5" name="TextBox 4">
                <a:extLst>
                  <a:ext uri="{FF2B5EF4-FFF2-40B4-BE49-F238E27FC236}">
                    <a16:creationId xmlns:a16="http://schemas.microsoft.com/office/drawing/2014/main" id="{8A71CC19-83A2-B940-A997-0A07A0EE9785}"/>
                  </a:ext>
                </a:extLst>
              </p:cNvPr>
              <p:cNvSpPr txBox="1">
                <a:spLocks noRot="1" noChangeAspect="1" noMove="1" noResize="1" noEditPoints="1" noAdjustHandles="1" noChangeArrowheads="1" noChangeShapeType="1" noTextEdit="1"/>
              </p:cNvSpPr>
              <p:nvPr/>
            </p:nvSpPr>
            <p:spPr>
              <a:xfrm>
                <a:off x="1873250" y="4246079"/>
                <a:ext cx="2410340" cy="646331"/>
              </a:xfrm>
              <a:prstGeom prst="rect">
                <a:avLst/>
              </a:prstGeom>
              <a:blipFill>
                <a:blip r:embed="rId2"/>
                <a:stretch>
                  <a:fillRect l="-2094" t="-3846" r="-1047" b="-13462"/>
                </a:stretch>
              </a:blipFill>
            </p:spPr>
            <p:txBody>
              <a:bodyPr/>
              <a:lstStyle/>
              <a:p>
                <a:r>
                  <a:rPr lang="en-US">
                    <a:noFill/>
                  </a:rPr>
                  <a:t> </a:t>
                </a:r>
              </a:p>
            </p:txBody>
          </p:sp>
        </mc:Fallback>
      </mc:AlternateContent>
      <p:graphicFrame>
        <p:nvGraphicFramePr>
          <p:cNvPr id="10" name="Table 9">
            <a:extLst>
              <a:ext uri="{FF2B5EF4-FFF2-40B4-BE49-F238E27FC236}">
                <a16:creationId xmlns:a16="http://schemas.microsoft.com/office/drawing/2014/main" id="{0E215AA2-8155-7243-B62D-E12D01B9C005}"/>
              </a:ext>
            </a:extLst>
          </p:cNvPr>
          <p:cNvGraphicFramePr>
            <a:graphicFrameLocks noGrp="1"/>
          </p:cNvGraphicFramePr>
          <p:nvPr>
            <p:extLst>
              <p:ext uri="{D42A27DB-BD31-4B8C-83A1-F6EECF244321}">
                <p14:modId xmlns:p14="http://schemas.microsoft.com/office/powerpoint/2010/main" val="877094818"/>
              </p:ext>
            </p:extLst>
          </p:nvPr>
        </p:nvGraphicFramePr>
        <p:xfrm>
          <a:off x="10174947" y="1208111"/>
          <a:ext cx="1079500" cy="1676400"/>
        </p:xfrm>
        <a:graphic>
          <a:graphicData uri="http://schemas.openxmlformats.org/drawingml/2006/table">
            <a:tbl>
              <a:tblPr/>
              <a:tblGrid>
                <a:gridCol w="445057">
                  <a:extLst>
                    <a:ext uri="{9D8B030D-6E8A-4147-A177-3AD203B41FA5}">
                      <a16:colId xmlns:a16="http://schemas.microsoft.com/office/drawing/2014/main" val="1094706802"/>
                    </a:ext>
                  </a:extLst>
                </a:gridCol>
                <a:gridCol w="634443">
                  <a:extLst>
                    <a:ext uri="{9D8B030D-6E8A-4147-A177-3AD203B41FA5}">
                      <a16:colId xmlns:a16="http://schemas.microsoft.com/office/drawing/2014/main" val="3308273706"/>
                    </a:ext>
                  </a:extLst>
                </a:gridCol>
              </a:tblGrid>
              <a:tr h="215900">
                <a:tc>
                  <a:txBody>
                    <a:bodyPr/>
                    <a:lstStyle/>
                    <a:p>
                      <a:pPr algn="l" rtl="0" fontAlgn="ctr"/>
                      <a:r>
                        <a:rPr lang="en-US" sz="1200" b="1" i="1"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1" i="1" u="none" strike="noStrike">
                          <a:solidFill>
                            <a:srgbClr val="000000"/>
                          </a:solidFill>
                          <a:effectLst/>
                          <a:latin typeface="Calibri" panose="020F0502020204030204" pitchFamily="34" charset="0"/>
                        </a:rPr>
                        <a:t>P(X)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342050"/>
                  </a:ext>
                </a:extLst>
              </a:tr>
              <a:tr h="228600">
                <a:tc>
                  <a:txBody>
                    <a:bodyPr/>
                    <a:lstStyle/>
                    <a:p>
                      <a:pPr algn="l" rtl="0" fontAlgn="ctr"/>
                      <a:r>
                        <a:rPr lang="en-US" sz="1200" b="0" i="0" u="none" strike="noStrike">
                          <a:solidFill>
                            <a:srgbClr val="000000"/>
                          </a:solidFill>
                          <a:effectLst/>
                          <a:latin typeface="Calibri" panose="020F0502020204030204" pitchFamily="34" charset="0"/>
                        </a:rPr>
                        <a:t>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0.1</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7392980"/>
                  </a:ext>
                </a:extLst>
              </a:tr>
              <a:tr h="203200">
                <a:tc>
                  <a:txBody>
                    <a:bodyPr/>
                    <a:lstStyle/>
                    <a:p>
                      <a:pPr algn="l" rtl="0" fontAlgn="ctr"/>
                      <a:r>
                        <a:rPr lang="en-US" sz="1200" b="0" i="0" u="none" strike="noStrike">
                          <a:solidFill>
                            <a:srgbClr val="000000"/>
                          </a:solidFill>
                          <a:effectLst/>
                          <a:latin typeface="Calibri" panose="020F0502020204030204" pitchFamily="34" charset="0"/>
                        </a:rPr>
                        <a:t>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0.15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4616875"/>
                  </a:ext>
                </a:extLst>
              </a:tr>
              <a:tr h="203200">
                <a:tc>
                  <a:txBody>
                    <a:bodyPr/>
                    <a:lstStyle/>
                    <a:p>
                      <a:pPr algn="l" rtl="0" fontAlgn="ctr"/>
                      <a:r>
                        <a:rPr lang="en-US" sz="1200" b="0" i="0" u="none" strike="noStrike">
                          <a:solidFill>
                            <a:srgbClr val="000000"/>
                          </a:solidFill>
                          <a:effectLst/>
                          <a:latin typeface="Calibri" panose="020F0502020204030204" pitchFamily="34" charset="0"/>
                        </a:rPr>
                        <a:t>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8289212"/>
                  </a:ext>
                </a:extLst>
              </a:tr>
              <a:tr h="203200">
                <a:tc>
                  <a:txBody>
                    <a:bodyPr/>
                    <a:lstStyle/>
                    <a:p>
                      <a:pPr algn="l" rtl="0" fontAlgn="ctr"/>
                      <a:r>
                        <a:rPr lang="en-US" sz="1200" b="0" i="0" u="none" strike="noStrike">
                          <a:solidFill>
                            <a:srgbClr val="000000"/>
                          </a:solidFill>
                          <a:effectLst/>
                          <a:latin typeface="Calibri" panose="020F0502020204030204" pitchFamily="34" charset="0"/>
                        </a:rPr>
                        <a:t>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921400"/>
                  </a:ext>
                </a:extLst>
              </a:tr>
              <a:tr h="203200">
                <a:tc>
                  <a:txBody>
                    <a:bodyPr/>
                    <a:lstStyle/>
                    <a:p>
                      <a:pPr algn="l" rtl="0" fontAlgn="ctr"/>
                      <a:r>
                        <a:rPr lang="en-US" sz="1200" b="0" i="0" u="none" strike="noStrike">
                          <a:solidFill>
                            <a:srgbClr val="000000"/>
                          </a:solidFill>
                          <a:effectLst/>
                          <a:latin typeface="Calibri" panose="020F0502020204030204" pitchFamily="34" charset="0"/>
                        </a:rPr>
                        <a:t>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6442979"/>
                  </a:ext>
                </a:extLst>
              </a:tr>
              <a:tr h="203200">
                <a:tc>
                  <a:txBody>
                    <a:bodyPr/>
                    <a:lstStyle/>
                    <a:p>
                      <a:pPr algn="l" rtl="0" fontAlgn="ctr"/>
                      <a:r>
                        <a:rPr lang="en-US" sz="1200" b="0" i="0" u="none" strike="noStrike">
                          <a:solidFill>
                            <a:srgbClr val="000000"/>
                          </a:solidFill>
                          <a:effectLst/>
                          <a:latin typeface="Calibri" panose="020F0502020204030204" pitchFamily="34" charset="0"/>
                        </a:rPr>
                        <a:t>5</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0.25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702641"/>
                  </a:ext>
                </a:extLst>
              </a:tr>
              <a:tr h="215900">
                <a:tc>
                  <a:txBody>
                    <a:bodyPr/>
                    <a:lstStyle/>
                    <a:p>
                      <a:pPr algn="l" rtl="0" fontAlgn="ctr"/>
                      <a:r>
                        <a:rPr lang="en-US" sz="1200" b="0" i="0" u="none" strike="noStrike">
                          <a:solidFill>
                            <a:srgbClr val="000000"/>
                          </a:solidFill>
                          <a:effectLst/>
                          <a:latin typeface="Calibri" panose="020F0502020204030204" pitchFamily="34" charset="0"/>
                        </a:rPr>
                        <a:t>6</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5055763"/>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085ED8-859D-C62F-1D61-BA82D3203D6D}"/>
                  </a:ext>
                </a:extLst>
              </p:cNvPr>
              <p:cNvSpPr txBox="1"/>
              <p:nvPr/>
            </p:nvSpPr>
            <p:spPr>
              <a:xfrm>
                <a:off x="10174947" y="2945965"/>
                <a:ext cx="107862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solidFill>
                            <a:srgbClr val="FF0000"/>
                          </a:solidFill>
                          <a:latin typeface="Cambria Math" panose="02040503050406030204" pitchFamily="18" charset="0"/>
                        </a:rPr>
                        <m:t>Σ</m:t>
                      </m:r>
                      <m:r>
                        <a:rPr lang="en-US" sz="1400" b="0" i="1" smtClean="0">
                          <a:solidFill>
                            <a:srgbClr val="FF0000"/>
                          </a:solidFill>
                          <a:latin typeface="Cambria Math" panose="02040503050406030204" pitchFamily="18" charset="0"/>
                        </a:rPr>
                        <m:t> </m:t>
                      </m:r>
                      <m:r>
                        <a:rPr lang="en-US" sz="1400" b="0" i="1" smtClean="0">
                          <a:solidFill>
                            <a:srgbClr val="FF0000"/>
                          </a:solidFill>
                          <a:latin typeface="Cambria Math" panose="02040503050406030204" pitchFamily="18" charset="0"/>
                        </a:rPr>
                        <m:t>𝑃</m:t>
                      </m:r>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𝑋</m:t>
                      </m:r>
                      <m:r>
                        <a:rPr lang="en-US" sz="1400" b="0" i="1" smtClean="0">
                          <a:solidFill>
                            <a:srgbClr val="FF0000"/>
                          </a:solidFill>
                          <a:latin typeface="Cambria Math" panose="02040503050406030204" pitchFamily="18" charset="0"/>
                        </a:rPr>
                        <m:t>)=1</m:t>
                      </m:r>
                    </m:oMath>
                  </m:oMathPara>
                </a14:m>
                <a:endParaRPr lang="en-US" sz="1400" dirty="0">
                  <a:solidFill>
                    <a:srgbClr val="FF0000"/>
                  </a:solidFill>
                </a:endParaRPr>
              </a:p>
            </p:txBody>
          </p:sp>
        </mc:Choice>
        <mc:Fallback xmlns="">
          <p:sp>
            <p:nvSpPr>
              <p:cNvPr id="9" name="TextBox 8">
                <a:extLst>
                  <a:ext uri="{FF2B5EF4-FFF2-40B4-BE49-F238E27FC236}">
                    <a16:creationId xmlns:a16="http://schemas.microsoft.com/office/drawing/2014/main" id="{D9085ED8-859D-C62F-1D61-BA82D3203D6D}"/>
                  </a:ext>
                </a:extLst>
              </p:cNvPr>
              <p:cNvSpPr txBox="1">
                <a:spLocks noRot="1" noChangeAspect="1" noMove="1" noResize="1" noEditPoints="1" noAdjustHandles="1" noChangeArrowheads="1" noChangeShapeType="1" noTextEdit="1"/>
              </p:cNvSpPr>
              <p:nvPr/>
            </p:nvSpPr>
            <p:spPr>
              <a:xfrm>
                <a:off x="10174947" y="2945965"/>
                <a:ext cx="1078629" cy="307777"/>
              </a:xfrm>
              <a:prstGeom prst="rect">
                <a:avLst/>
              </a:prstGeom>
              <a:blipFill>
                <a:blip r:embed="rId3"/>
                <a:stretch>
                  <a:fillRect b="-7692"/>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7E2E018-B312-3366-C8FC-72686244798F}"/>
              </a:ext>
            </a:extLst>
          </p:cNvPr>
          <p:cNvSpPr txBox="1"/>
          <p:nvPr/>
        </p:nvSpPr>
        <p:spPr>
          <a:xfrm>
            <a:off x="4712548" y="2642477"/>
            <a:ext cx="387128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i="1" u="sng" dirty="0">
                <a:solidFill>
                  <a:srgbClr val="7030A0"/>
                </a:solidFill>
              </a:rPr>
              <a:t>NOTE</a:t>
            </a:r>
            <a:endParaRPr lang="en-US" sz="1200" i="1" dirty="0">
              <a:solidFill>
                <a:srgbClr val="7030A0"/>
              </a:solidFill>
            </a:endParaRPr>
          </a:p>
          <a:p>
            <a:pPr marL="285750" indent="-285750">
              <a:buFont typeface="Arial" panose="020B0604020202020204" pitchFamily="34" charset="0"/>
              <a:buChar char="•"/>
            </a:pPr>
            <a:r>
              <a:rPr lang="en-US" sz="1200" i="1" dirty="0">
                <a:solidFill>
                  <a:srgbClr val="7030A0"/>
                </a:solidFill>
              </a:rPr>
              <a:t>This is the same way we calculated a weighted mean when we had a frequency table</a:t>
            </a:r>
          </a:p>
          <a:p>
            <a:pPr marL="285750" indent="-285750">
              <a:buFont typeface="Arial" panose="020B0604020202020204" pitchFamily="34" charset="0"/>
              <a:buChar char="•"/>
            </a:pPr>
            <a:r>
              <a:rPr lang="en-US" sz="1200" i="1" dirty="0">
                <a:solidFill>
                  <a:srgbClr val="7030A0"/>
                </a:solidFill>
              </a:rPr>
              <a:t>But now we have probabilities in L</a:t>
            </a:r>
            <a:r>
              <a:rPr lang="en-US" sz="1200" i="1" baseline="-25000" dirty="0">
                <a:solidFill>
                  <a:srgbClr val="7030A0"/>
                </a:solidFill>
              </a:rPr>
              <a:t>2</a:t>
            </a:r>
            <a:r>
              <a:rPr lang="en-US" sz="1200" i="1" dirty="0">
                <a:solidFill>
                  <a:srgbClr val="7030A0"/>
                </a:solidFill>
              </a:rPr>
              <a:t> instead of counts</a:t>
            </a:r>
          </a:p>
        </p:txBody>
      </p:sp>
      <p:grpSp>
        <p:nvGrpSpPr>
          <p:cNvPr id="20" name="Group 19">
            <a:extLst>
              <a:ext uri="{FF2B5EF4-FFF2-40B4-BE49-F238E27FC236}">
                <a16:creationId xmlns:a16="http://schemas.microsoft.com/office/drawing/2014/main" id="{C5A443A5-103F-A022-F663-6D96F1465DAA}"/>
              </a:ext>
            </a:extLst>
          </p:cNvPr>
          <p:cNvGrpSpPr/>
          <p:nvPr/>
        </p:nvGrpSpPr>
        <p:grpSpPr>
          <a:xfrm>
            <a:off x="583976" y="5093590"/>
            <a:ext cx="3232192" cy="1551482"/>
            <a:chOff x="361908" y="5045679"/>
            <a:chExt cx="3232192" cy="1551482"/>
          </a:xfrm>
        </p:grpSpPr>
        <p:grpSp>
          <p:nvGrpSpPr>
            <p:cNvPr id="19" name="Group 18">
              <a:extLst>
                <a:ext uri="{FF2B5EF4-FFF2-40B4-BE49-F238E27FC236}">
                  <a16:creationId xmlns:a16="http://schemas.microsoft.com/office/drawing/2014/main" id="{708C67DB-70AB-6ED7-2E23-ECB32F50430B}"/>
                </a:ext>
              </a:extLst>
            </p:cNvPr>
            <p:cNvGrpSpPr/>
            <p:nvPr/>
          </p:nvGrpSpPr>
          <p:grpSpPr>
            <a:xfrm>
              <a:off x="361908" y="5045679"/>
              <a:ext cx="2057400" cy="1551482"/>
              <a:chOff x="361908" y="5045679"/>
              <a:chExt cx="2057400" cy="1551482"/>
            </a:xfrm>
          </p:grpSpPr>
          <p:grpSp>
            <p:nvGrpSpPr>
              <p:cNvPr id="17" name="Group 16">
                <a:extLst>
                  <a:ext uri="{FF2B5EF4-FFF2-40B4-BE49-F238E27FC236}">
                    <a16:creationId xmlns:a16="http://schemas.microsoft.com/office/drawing/2014/main" id="{3D3B4C01-C403-8D35-1FC6-CFF2ABD36019}"/>
                  </a:ext>
                </a:extLst>
              </p:cNvPr>
              <p:cNvGrpSpPr/>
              <p:nvPr/>
            </p:nvGrpSpPr>
            <p:grpSpPr>
              <a:xfrm>
                <a:off x="361908" y="5045679"/>
                <a:ext cx="2057400" cy="1551482"/>
                <a:chOff x="361908" y="5045679"/>
                <a:chExt cx="2057400" cy="1551482"/>
              </a:xfrm>
            </p:grpSpPr>
            <p:pic>
              <p:nvPicPr>
                <p:cNvPr id="11" name="Picture 10">
                  <a:extLst>
                    <a:ext uri="{FF2B5EF4-FFF2-40B4-BE49-F238E27FC236}">
                      <a16:creationId xmlns:a16="http://schemas.microsoft.com/office/drawing/2014/main" id="{25852D9F-4928-F242-95B8-9488B534576E}"/>
                    </a:ext>
                  </a:extLst>
                </p:cNvPr>
                <p:cNvPicPr>
                  <a:picLocks noChangeAspect="1"/>
                </p:cNvPicPr>
                <p:nvPr/>
              </p:nvPicPr>
              <p:blipFill>
                <a:blip r:embed="rId4"/>
                <a:stretch>
                  <a:fillRect/>
                </a:stretch>
              </p:blipFill>
              <p:spPr>
                <a:xfrm>
                  <a:off x="361908" y="5045679"/>
                  <a:ext cx="2057400" cy="1551482"/>
                </a:xfrm>
                <a:prstGeom prst="rect">
                  <a:avLst/>
                </a:prstGeom>
              </p:spPr>
            </p:pic>
            <p:sp>
              <p:nvSpPr>
                <p:cNvPr id="14" name="Rounded Rectangle 13">
                  <a:extLst>
                    <a:ext uri="{FF2B5EF4-FFF2-40B4-BE49-F238E27FC236}">
                      <a16:creationId xmlns:a16="http://schemas.microsoft.com/office/drawing/2014/main" id="{F660EE19-E7DD-9ECF-4309-1EA8228C05A0}"/>
                    </a:ext>
                  </a:extLst>
                </p:cNvPr>
                <p:cNvSpPr/>
                <p:nvPr/>
              </p:nvSpPr>
              <p:spPr>
                <a:xfrm>
                  <a:off x="381000" y="5887081"/>
                  <a:ext cx="1225377" cy="18109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DCBAA52A-A0AF-8EAC-B474-ED897B816D5C}"/>
                  </a:ext>
                </a:extLst>
              </p:cNvPr>
              <p:cNvSpPr txBox="1"/>
              <p:nvPr/>
            </p:nvSpPr>
            <p:spPr>
              <a:xfrm>
                <a:off x="361908" y="5358096"/>
                <a:ext cx="917239" cy="246221"/>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1000" dirty="0"/>
                  <a:t>              </a:t>
                </a:r>
                <a:r>
                  <a:rPr lang="en-US" sz="1000" b="1" dirty="0">
                    <a:solidFill>
                      <a:srgbClr val="FF0000"/>
                    </a:solidFill>
                  </a:rPr>
                  <a:t> = E(X)</a:t>
                </a:r>
              </a:p>
            </p:txBody>
          </p:sp>
        </p:grpSp>
        <p:pic>
          <p:nvPicPr>
            <p:cNvPr id="12" name="Picture 11">
              <a:extLst>
                <a:ext uri="{FF2B5EF4-FFF2-40B4-BE49-F238E27FC236}">
                  <a16:creationId xmlns:a16="http://schemas.microsoft.com/office/drawing/2014/main" id="{E5A663F3-6DC5-FE44-A221-5472882E340A}"/>
                </a:ext>
              </a:extLst>
            </p:cNvPr>
            <p:cNvPicPr>
              <a:picLocks noChangeAspect="1"/>
            </p:cNvPicPr>
            <p:nvPr/>
          </p:nvPicPr>
          <p:blipFill>
            <a:blip r:embed="rId5"/>
            <a:stretch>
              <a:fillRect/>
            </a:stretch>
          </p:blipFill>
          <p:spPr>
            <a:xfrm>
              <a:off x="1873250" y="5332122"/>
              <a:ext cx="1720850" cy="1245568"/>
            </a:xfrm>
            <a:prstGeom prst="rect">
              <a:avLst/>
            </a:prstGeom>
          </p:spPr>
        </p:pic>
      </p:grpSp>
      <p:sp>
        <p:nvSpPr>
          <p:cNvPr id="21" name="TextBox 20">
            <a:extLst>
              <a:ext uri="{FF2B5EF4-FFF2-40B4-BE49-F238E27FC236}">
                <a16:creationId xmlns:a16="http://schemas.microsoft.com/office/drawing/2014/main" id="{02208DC6-2E2F-ACAF-6E97-3C0CEDA93084}"/>
              </a:ext>
            </a:extLst>
          </p:cNvPr>
          <p:cNvSpPr txBox="1"/>
          <p:nvPr/>
        </p:nvSpPr>
        <p:spPr>
          <a:xfrm>
            <a:off x="4283590" y="6291129"/>
            <a:ext cx="7911140" cy="86177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000" u="sng" dirty="0">
                <a:solidFill>
                  <a:srgbClr val="7030A0"/>
                </a:solidFill>
              </a:rPr>
              <a:t>Minor Note</a:t>
            </a:r>
          </a:p>
          <a:p>
            <a:pPr marL="285750" indent="-285750">
              <a:buFont typeface="Arial" panose="020B0604020202020204" pitchFamily="34" charset="0"/>
              <a:buChar char="•"/>
            </a:pPr>
            <a:r>
              <a:rPr lang="en-US" sz="1000" dirty="0" err="1">
                <a:solidFill>
                  <a:srgbClr val="7030A0"/>
                </a:solidFill>
              </a:rPr>
              <a:t>Sx</a:t>
            </a:r>
            <a:r>
              <a:rPr lang="en-US" sz="1000" dirty="0">
                <a:solidFill>
                  <a:srgbClr val="7030A0"/>
                </a:solidFill>
              </a:rPr>
              <a:t> (sample standard deviation) should be blank when we have probabilities in L</a:t>
            </a:r>
            <a:r>
              <a:rPr lang="en-US" sz="1000" baseline="-25000" dirty="0">
                <a:solidFill>
                  <a:srgbClr val="7030A0"/>
                </a:solidFill>
              </a:rPr>
              <a:t>2</a:t>
            </a:r>
          </a:p>
          <a:p>
            <a:pPr marL="285750" indent="-285750">
              <a:buFont typeface="Arial" panose="020B0604020202020204" pitchFamily="34" charset="0"/>
              <a:buChar char="•"/>
            </a:pPr>
            <a:r>
              <a:rPr lang="en-US" sz="1000" dirty="0">
                <a:solidFill>
                  <a:srgbClr val="7030A0"/>
                </a:solidFill>
              </a:rPr>
              <a:t>This is because with probabilities, we are thinking of this as a population, so all individuals from the population have these probabilities</a:t>
            </a:r>
          </a:p>
          <a:p>
            <a:pPr marL="742950" lvl="1" indent="-285750">
              <a:buFont typeface="Arial" panose="020B0604020202020204" pitchFamily="34" charset="0"/>
              <a:buChar char="•"/>
            </a:pPr>
            <a:r>
              <a:rPr lang="en-US" sz="1000" dirty="0">
                <a:solidFill>
                  <a:srgbClr val="7030A0"/>
                </a:solidFill>
              </a:rPr>
              <a:t>Probability distributions describe populations!</a:t>
            </a:r>
          </a:p>
          <a:p>
            <a:pPr marL="285750" indent="-285750">
              <a:buFont typeface="Arial" panose="020B0604020202020204" pitchFamily="34" charset="0"/>
              <a:buChar char="•"/>
            </a:pPr>
            <a:r>
              <a:rPr lang="en-US" sz="1000" dirty="0">
                <a:solidFill>
                  <a:srgbClr val="7030A0"/>
                </a:solidFill>
              </a:rPr>
              <a:t>Then if we were to sample from this population, we would get some counts and could then find the sample statistics like a weighted mean / SD</a:t>
            </a:r>
          </a:p>
        </p:txBody>
      </p:sp>
    </p:spTree>
    <p:extLst>
      <p:ext uri="{BB962C8B-B14F-4D97-AF65-F5344CB8AC3E}">
        <p14:creationId xmlns:p14="http://schemas.microsoft.com/office/powerpoint/2010/main" val="388074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4000" y="163822"/>
            <a:ext cx="11360800" cy="763600"/>
          </a:xfrm>
          <a:prstGeom prst="rect">
            <a:avLst/>
          </a:prstGeom>
        </p:spPr>
        <p:txBody>
          <a:bodyPr spcFirstLastPara="1" vert="horz" wrap="square" lIns="121900" tIns="121900" rIns="121900" bIns="121900" rtlCol="0" anchor="t" anchorCtr="0">
            <a:noAutofit/>
          </a:bodyPr>
          <a:lstStyle/>
          <a:p>
            <a:r>
              <a:rPr lang="en" dirty="0"/>
              <a:t>LCQ: Expected Value</a:t>
            </a:r>
            <a:endParaRPr dirty="0"/>
          </a:p>
        </p:txBody>
      </p:sp>
      <p:sp>
        <p:nvSpPr>
          <p:cNvPr id="120" name="Google Shape;120;p22"/>
          <p:cNvSpPr txBox="1">
            <a:spLocks noGrp="1"/>
          </p:cNvSpPr>
          <p:nvPr>
            <p:ph type="body" idx="1"/>
          </p:nvPr>
        </p:nvSpPr>
        <p:spPr>
          <a:xfrm>
            <a:off x="314000" y="927422"/>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2000" dirty="0"/>
              <a:t>A typical three-reel mechanical slot machine has different payoffs determined by the number and position of various pictures.  Suppose the payoff (in dollars) is a discrete random variable with probability distribution given in the table below.</a:t>
            </a:r>
            <a:endParaRPr sz="2000" dirty="0"/>
          </a:p>
          <a:p>
            <a:pPr marL="0" indent="0">
              <a:spcBef>
                <a:spcPts val="2133"/>
              </a:spcBef>
              <a:buNone/>
            </a:pPr>
            <a:endParaRPr sz="2000" dirty="0"/>
          </a:p>
          <a:p>
            <a:pPr marL="0" indent="0">
              <a:spcBef>
                <a:spcPts val="2133"/>
              </a:spcBef>
              <a:buNone/>
            </a:pPr>
            <a:endParaRPr lang="en-US" sz="2000" dirty="0"/>
          </a:p>
          <a:p>
            <a:pPr marL="0" indent="0">
              <a:spcBef>
                <a:spcPts val="2133"/>
              </a:spcBef>
              <a:buNone/>
            </a:pPr>
            <a:endParaRPr sz="2000" dirty="0"/>
          </a:p>
          <a:p>
            <a:pPr marL="0" indent="0">
              <a:spcBef>
                <a:spcPts val="2133"/>
              </a:spcBef>
              <a:buNone/>
            </a:pPr>
            <a:r>
              <a:rPr lang="en" sz="2000" dirty="0"/>
              <a:t>a) Find the expected payoff.</a:t>
            </a:r>
            <a:endParaRPr sz="2000" dirty="0"/>
          </a:p>
          <a:p>
            <a:pPr marL="0" indent="0">
              <a:buNone/>
            </a:pPr>
            <a:r>
              <a:rPr lang="en-US" sz="2000" dirty="0"/>
              <a:t>b) Interpret the mean. Then if it costs $1.00 to play, what happens in the long run?</a:t>
            </a:r>
          </a:p>
          <a:p>
            <a:pPr marL="0" indent="0">
              <a:spcBef>
                <a:spcPts val="2133"/>
              </a:spcBef>
              <a:buNone/>
            </a:pPr>
            <a:endParaRPr sz="2000" dirty="0"/>
          </a:p>
          <a:p>
            <a:pPr marL="0" indent="0">
              <a:spcBef>
                <a:spcPts val="2133"/>
              </a:spcBef>
              <a:spcAft>
                <a:spcPts val="2133"/>
              </a:spcAft>
              <a:buNone/>
            </a:pPr>
            <a:endParaRPr sz="2000" dirty="0"/>
          </a:p>
        </p:txBody>
      </p:sp>
      <p:pic>
        <p:nvPicPr>
          <p:cNvPr id="121" name="Google Shape;121;p22" descr="slot probability2.png"/>
          <p:cNvPicPr preferRelativeResize="0"/>
          <p:nvPr/>
        </p:nvPicPr>
        <p:blipFill>
          <a:blip r:embed="rId3">
            <a:alphaModFix/>
          </a:blip>
          <a:stretch>
            <a:fillRect/>
          </a:stretch>
        </p:blipFill>
        <p:spPr>
          <a:xfrm>
            <a:off x="411367" y="2039862"/>
            <a:ext cx="9144000" cy="1463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4000" y="163822"/>
            <a:ext cx="11360800" cy="763600"/>
          </a:xfrm>
          <a:prstGeom prst="rect">
            <a:avLst/>
          </a:prstGeom>
        </p:spPr>
        <p:txBody>
          <a:bodyPr spcFirstLastPara="1" vert="horz" wrap="square" lIns="121900" tIns="121900" rIns="121900" bIns="121900" rtlCol="0" anchor="t" anchorCtr="0">
            <a:noAutofit/>
          </a:bodyPr>
          <a:lstStyle/>
          <a:p>
            <a:r>
              <a:rPr lang="en" dirty="0"/>
              <a:t>LCQ: Expected Value</a:t>
            </a:r>
            <a:endParaRPr dirty="0"/>
          </a:p>
        </p:txBody>
      </p:sp>
      <p:sp>
        <p:nvSpPr>
          <p:cNvPr id="120" name="Google Shape;120;p22"/>
          <p:cNvSpPr txBox="1">
            <a:spLocks noGrp="1"/>
          </p:cNvSpPr>
          <p:nvPr>
            <p:ph type="body" idx="1"/>
          </p:nvPr>
        </p:nvSpPr>
        <p:spPr>
          <a:xfrm>
            <a:off x="314000" y="927422"/>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2000" dirty="0"/>
              <a:t>A typical three-reel mechanical slot machine has different payoffs determined by the number and position of various pictures.  Suppose the payoff (in dollars) is a discrete random variable with probability distribution given in the table below.</a:t>
            </a:r>
            <a:endParaRPr sz="2000" dirty="0"/>
          </a:p>
          <a:p>
            <a:pPr marL="0" indent="0">
              <a:spcBef>
                <a:spcPts val="2133"/>
              </a:spcBef>
              <a:buNone/>
            </a:pPr>
            <a:endParaRPr sz="2000" dirty="0"/>
          </a:p>
          <a:p>
            <a:pPr marL="0" indent="0">
              <a:spcBef>
                <a:spcPts val="2133"/>
              </a:spcBef>
              <a:buNone/>
            </a:pPr>
            <a:endParaRPr lang="en-US" sz="2000" dirty="0"/>
          </a:p>
          <a:p>
            <a:pPr marL="0" indent="0">
              <a:spcBef>
                <a:spcPts val="2133"/>
              </a:spcBef>
              <a:buNone/>
            </a:pPr>
            <a:endParaRPr sz="2000" dirty="0"/>
          </a:p>
          <a:p>
            <a:pPr marL="0" indent="0">
              <a:spcBef>
                <a:spcPts val="2133"/>
              </a:spcBef>
              <a:buNone/>
            </a:pPr>
            <a:r>
              <a:rPr lang="en" sz="2000" dirty="0"/>
              <a:t>a) Find the expected payoff.</a:t>
            </a:r>
            <a:endParaRPr sz="2000" dirty="0"/>
          </a:p>
          <a:p>
            <a:pPr marL="0" indent="0">
              <a:buNone/>
            </a:pPr>
            <a:r>
              <a:rPr lang="en" sz="2000" dirty="0"/>
              <a:t>b) Interpret the mean. Then if it costs $1.00 to play, what happens in the long run?</a:t>
            </a:r>
            <a:endParaRPr sz="2000" dirty="0"/>
          </a:p>
          <a:p>
            <a:pPr marL="0" indent="0">
              <a:spcBef>
                <a:spcPts val="2133"/>
              </a:spcBef>
              <a:buNone/>
            </a:pPr>
            <a:endParaRPr sz="2000" dirty="0"/>
          </a:p>
          <a:p>
            <a:pPr marL="0" indent="0">
              <a:spcBef>
                <a:spcPts val="2133"/>
              </a:spcBef>
              <a:spcAft>
                <a:spcPts val="2133"/>
              </a:spcAft>
              <a:buNone/>
            </a:pPr>
            <a:endParaRPr sz="2000" dirty="0"/>
          </a:p>
        </p:txBody>
      </p:sp>
      <p:pic>
        <p:nvPicPr>
          <p:cNvPr id="121" name="Google Shape;121;p22" descr="slot probability2.png"/>
          <p:cNvPicPr preferRelativeResize="0"/>
          <p:nvPr/>
        </p:nvPicPr>
        <p:blipFill>
          <a:blip r:embed="rId3">
            <a:alphaModFix/>
          </a:blip>
          <a:stretch>
            <a:fillRect/>
          </a:stretch>
        </p:blipFill>
        <p:spPr>
          <a:xfrm>
            <a:off x="411367" y="2039862"/>
            <a:ext cx="9144000" cy="1463040"/>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300378C-5701-664A-B441-AA2B8FCA0059}"/>
                  </a:ext>
                </a:extLst>
              </p:cNvPr>
              <p:cNvSpPr txBox="1"/>
              <p:nvPr/>
            </p:nvSpPr>
            <p:spPr>
              <a:xfrm>
                <a:off x="7546538" y="4591574"/>
                <a:ext cx="4558727" cy="2308324"/>
              </a:xfrm>
              <a:prstGeom prst="rect">
                <a:avLst/>
              </a:prstGeom>
              <a:noFill/>
            </p:spPr>
            <p:txBody>
              <a:bodyPr wrap="square" rtlCol="0">
                <a:spAutoFit/>
              </a:bodyPr>
              <a:lstStyle/>
              <a:p>
                <a:r>
                  <a:rPr lang="en-US" sz="1600" i="1" dirty="0">
                    <a:solidFill>
                      <a:srgbClr val="FF0000"/>
                    </a:solidFill>
                  </a:rPr>
                  <a:t>a) In calc </a:t>
                </a:r>
                <a14:m>
                  <m:oMath xmlns:m="http://schemas.openxmlformats.org/officeDocument/2006/math">
                    <m:acc>
                      <m:accPr>
                        <m:chr m:val="̅"/>
                        <m:ctrlPr>
                          <a:rPr lang="en-US" sz="1600" i="1">
                            <a:solidFill>
                              <a:srgbClr val="FF0000"/>
                            </a:solidFill>
                            <a:latin typeface="Cambria Math" panose="02040503050406030204" pitchFamily="18" charset="0"/>
                          </a:rPr>
                        </m:ctrlPr>
                      </m:accPr>
                      <m:e>
                        <m:r>
                          <a:rPr lang="en-US" sz="1600" i="1">
                            <a:solidFill>
                              <a:srgbClr val="FF0000"/>
                            </a:solidFill>
                            <a:latin typeface="Cambria Math" panose="02040503050406030204" pitchFamily="18" charset="0"/>
                          </a:rPr>
                          <m:t>𝑥</m:t>
                        </m:r>
                      </m:e>
                    </m:acc>
                  </m:oMath>
                </a14:m>
                <a:r>
                  <a:rPr lang="en-US" sz="1600" i="1" dirty="0">
                    <a:solidFill>
                      <a:srgbClr val="FF0000"/>
                    </a:solidFill>
                  </a:rPr>
                  <a:t> = E(X) = 0.8725, 1-Var Stat on X and P(X).</a:t>
                </a:r>
              </a:p>
              <a:p>
                <a:endParaRPr lang="en-US" sz="1600" i="1" dirty="0">
                  <a:solidFill>
                    <a:srgbClr val="FF0000"/>
                  </a:solidFill>
                </a:endParaRPr>
              </a:p>
              <a:p>
                <a:r>
                  <a:rPr lang="en-US" sz="1600" i="1" dirty="0">
                    <a:solidFill>
                      <a:srgbClr val="FF0000"/>
                    </a:solidFill>
                  </a:rPr>
                  <a:t>b) Over the long run, you will make 87 cents per game.</a:t>
                </a:r>
              </a:p>
              <a:p>
                <a:endParaRPr lang="en-US" sz="1600" i="1" dirty="0">
                  <a:solidFill>
                    <a:srgbClr val="FF0000"/>
                  </a:solidFill>
                </a:endParaRPr>
              </a:p>
              <a:p>
                <a:r>
                  <a:rPr lang="en-US" sz="1600" i="1" dirty="0">
                    <a:solidFill>
                      <a:srgbClr val="FF0000"/>
                    </a:solidFill>
                  </a:rPr>
                  <a:t>However, since it costs one dollar to play, you will actually end up losing 13 cents per game on average (–$1  + $0.87 = –$0.13)</a:t>
                </a:r>
              </a:p>
              <a:p>
                <a:endParaRPr lang="en-US" sz="1600" i="1" dirty="0">
                  <a:solidFill>
                    <a:srgbClr val="FF0000"/>
                  </a:solidFill>
                </a:endParaRPr>
              </a:p>
            </p:txBody>
          </p:sp>
        </mc:Choice>
        <mc:Fallback xmlns="">
          <p:sp>
            <p:nvSpPr>
              <p:cNvPr id="4" name="TextBox 3">
                <a:extLst>
                  <a:ext uri="{FF2B5EF4-FFF2-40B4-BE49-F238E27FC236}">
                    <a16:creationId xmlns:a16="http://schemas.microsoft.com/office/drawing/2014/main" id="{3300378C-5701-664A-B441-AA2B8FCA0059}"/>
                  </a:ext>
                </a:extLst>
              </p:cNvPr>
              <p:cNvSpPr txBox="1">
                <a:spLocks noRot="1" noChangeAspect="1" noMove="1" noResize="1" noEditPoints="1" noAdjustHandles="1" noChangeArrowheads="1" noChangeShapeType="1" noTextEdit="1"/>
              </p:cNvSpPr>
              <p:nvPr/>
            </p:nvSpPr>
            <p:spPr>
              <a:xfrm>
                <a:off x="7546538" y="4591574"/>
                <a:ext cx="4558727" cy="2308324"/>
              </a:xfrm>
              <a:prstGeom prst="rect">
                <a:avLst/>
              </a:prstGeom>
              <a:blipFill>
                <a:blip r:embed="rId4"/>
                <a:stretch>
                  <a:fillRect l="-833" t="-54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7072D87-ABFD-9B41-B791-7D1E2A2ECB6F}"/>
              </a:ext>
            </a:extLst>
          </p:cNvPr>
          <p:cNvSpPr txBox="1"/>
          <p:nvPr/>
        </p:nvSpPr>
        <p:spPr>
          <a:xfrm>
            <a:off x="205851" y="4374005"/>
            <a:ext cx="1972568" cy="646331"/>
          </a:xfrm>
          <a:prstGeom prst="rect">
            <a:avLst/>
          </a:prstGeom>
          <a:noFill/>
        </p:spPr>
        <p:txBody>
          <a:bodyPr wrap="square" rtlCol="0">
            <a:spAutoFit/>
          </a:bodyPr>
          <a:lstStyle/>
          <a:p>
            <a:r>
              <a:rPr lang="en-US" sz="1200" i="1" dirty="0">
                <a:solidFill>
                  <a:srgbClr val="7030A0"/>
                </a:solidFill>
              </a:rPr>
              <a:t>Check to make sure P(X) were entered correctly (1-Var Stat on P(X):</a:t>
            </a:r>
          </a:p>
        </p:txBody>
      </p:sp>
      <p:grpSp>
        <p:nvGrpSpPr>
          <p:cNvPr id="11" name="Group 10">
            <a:extLst>
              <a:ext uri="{FF2B5EF4-FFF2-40B4-BE49-F238E27FC236}">
                <a16:creationId xmlns:a16="http://schemas.microsoft.com/office/drawing/2014/main" id="{E37D28F5-28C2-CB4C-9E40-76E8199BF2AA}"/>
              </a:ext>
            </a:extLst>
          </p:cNvPr>
          <p:cNvGrpSpPr/>
          <p:nvPr/>
        </p:nvGrpSpPr>
        <p:grpSpPr>
          <a:xfrm>
            <a:off x="205851" y="5048981"/>
            <a:ext cx="2163471" cy="1631470"/>
            <a:chOff x="205851" y="5048981"/>
            <a:chExt cx="2163471" cy="1631470"/>
          </a:xfrm>
        </p:grpSpPr>
        <p:pic>
          <p:nvPicPr>
            <p:cNvPr id="6" name="Picture 5">
              <a:extLst>
                <a:ext uri="{FF2B5EF4-FFF2-40B4-BE49-F238E27FC236}">
                  <a16:creationId xmlns:a16="http://schemas.microsoft.com/office/drawing/2014/main" id="{60CB392B-FF68-1C41-9561-8C81080AE340}"/>
                </a:ext>
              </a:extLst>
            </p:cNvPr>
            <p:cNvPicPr>
              <a:picLocks noChangeAspect="1"/>
            </p:cNvPicPr>
            <p:nvPr/>
          </p:nvPicPr>
          <p:blipFill>
            <a:blip r:embed="rId5"/>
            <a:stretch>
              <a:fillRect/>
            </a:stretch>
          </p:blipFill>
          <p:spPr>
            <a:xfrm>
              <a:off x="205851" y="5048981"/>
              <a:ext cx="2163471" cy="1631470"/>
            </a:xfrm>
            <a:prstGeom prst="rect">
              <a:avLst/>
            </a:prstGeom>
          </p:spPr>
        </p:pic>
        <p:sp>
          <p:nvSpPr>
            <p:cNvPr id="13" name="Rounded Rectangle 12">
              <a:extLst>
                <a:ext uri="{FF2B5EF4-FFF2-40B4-BE49-F238E27FC236}">
                  <a16:creationId xmlns:a16="http://schemas.microsoft.com/office/drawing/2014/main" id="{64FA7936-EC12-B745-6951-F2D1382F6B08}"/>
                </a:ext>
              </a:extLst>
            </p:cNvPr>
            <p:cNvSpPr/>
            <p:nvPr/>
          </p:nvSpPr>
          <p:spPr>
            <a:xfrm>
              <a:off x="240513" y="5551620"/>
              <a:ext cx="517134" cy="15685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D14B092-AEF6-A89A-6407-DC57CC1FA1D3}"/>
              </a:ext>
            </a:extLst>
          </p:cNvPr>
          <p:cNvGrpSpPr/>
          <p:nvPr/>
        </p:nvGrpSpPr>
        <p:grpSpPr>
          <a:xfrm>
            <a:off x="3733009" y="4349749"/>
            <a:ext cx="3813529" cy="2242658"/>
            <a:chOff x="3733009" y="4328636"/>
            <a:chExt cx="3813529" cy="2242658"/>
          </a:xfrm>
        </p:grpSpPr>
        <p:grpSp>
          <p:nvGrpSpPr>
            <p:cNvPr id="9" name="Group 8">
              <a:extLst>
                <a:ext uri="{FF2B5EF4-FFF2-40B4-BE49-F238E27FC236}">
                  <a16:creationId xmlns:a16="http://schemas.microsoft.com/office/drawing/2014/main" id="{ACB2A989-2A96-A1E0-7043-8D8C78FCFB4F}"/>
                </a:ext>
              </a:extLst>
            </p:cNvPr>
            <p:cNvGrpSpPr/>
            <p:nvPr/>
          </p:nvGrpSpPr>
          <p:grpSpPr>
            <a:xfrm>
              <a:off x="3733009" y="4328636"/>
              <a:ext cx="3813529" cy="2242658"/>
              <a:chOff x="3733009" y="4361293"/>
              <a:chExt cx="3813529" cy="2242658"/>
            </a:xfrm>
          </p:grpSpPr>
          <p:pic>
            <p:nvPicPr>
              <p:cNvPr id="3" name="Picture 2" descr="Text&#10;&#10;Description automatically generated">
                <a:extLst>
                  <a:ext uri="{FF2B5EF4-FFF2-40B4-BE49-F238E27FC236}">
                    <a16:creationId xmlns:a16="http://schemas.microsoft.com/office/drawing/2014/main" id="{10DA783D-17C8-2740-95AF-E34806C48022}"/>
                  </a:ext>
                </a:extLst>
              </p:cNvPr>
              <p:cNvPicPr>
                <a:picLocks noChangeAspect="1"/>
              </p:cNvPicPr>
              <p:nvPr/>
            </p:nvPicPr>
            <p:blipFill>
              <a:blip r:embed="rId6"/>
              <a:stretch>
                <a:fillRect/>
              </a:stretch>
            </p:blipFill>
            <p:spPr>
              <a:xfrm>
                <a:off x="3733009" y="4361293"/>
                <a:ext cx="2973959" cy="2242658"/>
              </a:xfrm>
              <a:prstGeom prst="rect">
                <a:avLst/>
              </a:prstGeom>
            </p:spPr>
          </p:pic>
          <p:pic>
            <p:nvPicPr>
              <p:cNvPr id="2" name="Picture 1">
                <a:extLst>
                  <a:ext uri="{FF2B5EF4-FFF2-40B4-BE49-F238E27FC236}">
                    <a16:creationId xmlns:a16="http://schemas.microsoft.com/office/drawing/2014/main" id="{882420CD-4D66-F24D-8799-0EDC4BE55748}"/>
                  </a:ext>
                </a:extLst>
              </p:cNvPr>
              <p:cNvPicPr>
                <a:picLocks noChangeAspect="1"/>
              </p:cNvPicPr>
              <p:nvPr/>
            </p:nvPicPr>
            <p:blipFill>
              <a:blip r:embed="rId7"/>
              <a:stretch>
                <a:fillRect/>
              </a:stretch>
            </p:blipFill>
            <p:spPr>
              <a:xfrm>
                <a:off x="5594151" y="5158138"/>
                <a:ext cx="1952387" cy="1413156"/>
              </a:xfrm>
              <a:prstGeom prst="rect">
                <a:avLst/>
              </a:prstGeom>
            </p:spPr>
          </p:pic>
        </p:grpSp>
        <p:sp>
          <p:nvSpPr>
            <p:cNvPr id="14" name="Rounded Rectangle 13">
              <a:extLst>
                <a:ext uri="{FF2B5EF4-FFF2-40B4-BE49-F238E27FC236}">
                  <a16:creationId xmlns:a16="http://schemas.microsoft.com/office/drawing/2014/main" id="{C43083BE-BC68-013C-385A-D02C6F6B1A55}"/>
                </a:ext>
              </a:extLst>
            </p:cNvPr>
            <p:cNvSpPr/>
            <p:nvPr/>
          </p:nvSpPr>
          <p:spPr>
            <a:xfrm>
              <a:off x="3733009" y="4831768"/>
              <a:ext cx="1104601" cy="2660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132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23CD-F4AD-924E-BD83-96C24C29BB81}"/>
              </a:ext>
            </a:extLst>
          </p:cNvPr>
          <p:cNvSpPr>
            <a:spLocks noGrp="1"/>
          </p:cNvSpPr>
          <p:nvPr>
            <p:ph type="title"/>
          </p:nvPr>
        </p:nvSpPr>
        <p:spPr>
          <a:xfrm>
            <a:off x="656900" y="535408"/>
            <a:ext cx="11360800" cy="763600"/>
          </a:xfrm>
        </p:spPr>
        <p:txBody>
          <a:bodyPr/>
          <a:lstStyle/>
          <a:p>
            <a:r>
              <a:rPr lang="en-US" dirty="0"/>
              <a:t>Summary LCQ!</a:t>
            </a:r>
          </a:p>
        </p:txBody>
      </p:sp>
      <p:sp>
        <p:nvSpPr>
          <p:cNvPr id="3" name="Text Placeholder 2">
            <a:extLst>
              <a:ext uri="{FF2B5EF4-FFF2-40B4-BE49-F238E27FC236}">
                <a16:creationId xmlns:a16="http://schemas.microsoft.com/office/drawing/2014/main" id="{111C1963-E2FF-8448-9BAB-70C7B8B4631F}"/>
              </a:ext>
            </a:extLst>
          </p:cNvPr>
          <p:cNvSpPr>
            <a:spLocks noGrp="1"/>
          </p:cNvSpPr>
          <p:nvPr>
            <p:ph type="body" idx="1"/>
          </p:nvPr>
        </p:nvSpPr>
        <p:spPr/>
        <p:txBody>
          <a:bodyPr/>
          <a:lstStyle/>
          <a:p>
            <a:pPr marL="152396" indent="0">
              <a:buNone/>
            </a:pPr>
            <a:r>
              <a:rPr lang="en-US" sz="2000" b="1" dirty="0"/>
              <a:t>Setup</a:t>
            </a:r>
            <a:r>
              <a:rPr lang="en-US" sz="2000" dirty="0"/>
              <a:t>: Suppose 20 students are surveyed to determine how many siblings they have. The results are shown below:</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609596" indent="-457200">
              <a:buFont typeface="+mj-lt"/>
              <a:buAutoNum type="arabicParenR"/>
            </a:pPr>
            <a:r>
              <a:rPr lang="en-US" sz="2000" dirty="0"/>
              <a:t>Construct a </a:t>
            </a:r>
            <a:r>
              <a:rPr lang="en-US" sz="2000" u="sng" dirty="0"/>
              <a:t>probability distribution</a:t>
            </a:r>
            <a:r>
              <a:rPr lang="en-US" sz="2000" dirty="0"/>
              <a:t> from the data above.</a:t>
            </a:r>
          </a:p>
          <a:p>
            <a:pPr marL="609596" indent="-457200">
              <a:buFont typeface="+mj-lt"/>
              <a:buAutoNum type="arabicParenR"/>
            </a:pPr>
            <a:endParaRPr lang="en-US" sz="2000" dirty="0"/>
          </a:p>
          <a:p>
            <a:pPr marL="609596" indent="-457200">
              <a:buAutoNum type="arabicParenR"/>
            </a:pPr>
            <a:r>
              <a:rPr lang="en-US" sz="2000" dirty="0"/>
              <a:t>Calculate the </a:t>
            </a:r>
            <a:r>
              <a:rPr lang="en-US" sz="2000" u="sng" dirty="0"/>
              <a:t>Expected Value</a:t>
            </a:r>
            <a:endParaRPr lang="en-US" sz="2000" dirty="0">
              <a:solidFill>
                <a:srgbClr val="FF0000"/>
              </a:solidFill>
            </a:endParaRPr>
          </a:p>
          <a:p>
            <a:pPr marL="609596" indent="-457200">
              <a:buAutoNum type="arabicParenR"/>
            </a:pPr>
            <a:endParaRPr lang="en-US" sz="2000" dirty="0"/>
          </a:p>
          <a:p>
            <a:pPr marL="609596" indent="-457200">
              <a:buAutoNum type="arabicParenR"/>
            </a:pPr>
            <a:r>
              <a:rPr lang="en-US" sz="2000" dirty="0"/>
              <a:t>Calculate the </a:t>
            </a:r>
            <a:r>
              <a:rPr lang="en-US" sz="2000" u="sng" dirty="0"/>
              <a:t>Standard Deviation</a:t>
            </a:r>
            <a:endParaRPr lang="en-US" sz="2000" dirty="0">
              <a:solidFill>
                <a:srgbClr val="FF0000"/>
              </a:solidFill>
            </a:endParaRPr>
          </a:p>
          <a:p>
            <a:pPr marL="609596" indent="-457200">
              <a:buAutoNum type="arabicParenR"/>
            </a:pPr>
            <a:endParaRPr lang="en-US" sz="2000" dirty="0"/>
          </a:p>
        </p:txBody>
      </p:sp>
      <p:graphicFrame>
        <p:nvGraphicFramePr>
          <p:cNvPr id="8" name="Table 7">
            <a:extLst>
              <a:ext uri="{FF2B5EF4-FFF2-40B4-BE49-F238E27FC236}">
                <a16:creationId xmlns:a16="http://schemas.microsoft.com/office/drawing/2014/main" id="{832FAF61-96C7-5840-8AE2-05AA4E4FBD5D}"/>
              </a:ext>
            </a:extLst>
          </p:cNvPr>
          <p:cNvGraphicFramePr>
            <a:graphicFrameLocks noGrp="1"/>
          </p:cNvGraphicFramePr>
          <p:nvPr/>
        </p:nvGraphicFramePr>
        <p:xfrm>
          <a:off x="4178300" y="2188496"/>
          <a:ext cx="1917700" cy="1028700"/>
        </p:xfrm>
        <a:graphic>
          <a:graphicData uri="http://schemas.openxmlformats.org/drawingml/2006/table">
            <a:tbl>
              <a:tblPr/>
              <a:tblGrid>
                <a:gridCol w="1091760">
                  <a:extLst>
                    <a:ext uri="{9D8B030D-6E8A-4147-A177-3AD203B41FA5}">
                      <a16:colId xmlns:a16="http://schemas.microsoft.com/office/drawing/2014/main" val="2887475368"/>
                    </a:ext>
                  </a:extLst>
                </a:gridCol>
                <a:gridCol w="825940">
                  <a:extLst>
                    <a:ext uri="{9D8B030D-6E8A-4147-A177-3AD203B41FA5}">
                      <a16:colId xmlns:a16="http://schemas.microsoft.com/office/drawing/2014/main" val="1041601012"/>
                    </a:ext>
                  </a:extLst>
                </a:gridCol>
              </a:tblGrid>
              <a:tr h="203200">
                <a:tc>
                  <a:txBody>
                    <a:bodyPr/>
                    <a:lstStyle/>
                    <a:p>
                      <a:pPr algn="ctr" rtl="0" fontAlgn="b"/>
                      <a:r>
                        <a:rPr lang="en-US" sz="1200" b="1" i="1" u="none" strike="noStrike">
                          <a:solidFill>
                            <a:srgbClr val="000000"/>
                          </a:solidFill>
                          <a:effectLst/>
                          <a:latin typeface="Calibri" panose="020F0502020204030204" pitchFamily="34" charset="0"/>
                        </a:rPr>
                        <a:t>X = # of siblings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1" u="none" strike="noStrike" dirty="0">
                          <a:solidFill>
                            <a:srgbClr val="000000"/>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5320823"/>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7308050"/>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778105"/>
                  </a:ext>
                </a:extLst>
              </a:tr>
              <a:tr h="203200">
                <a:tc>
                  <a:txBody>
                    <a:bodyPr/>
                    <a:lstStyle/>
                    <a:p>
                      <a:pPr algn="ctr" rtl="0"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108721"/>
                  </a:ext>
                </a:extLst>
              </a:tr>
              <a:tr h="215900">
                <a:tc>
                  <a:txBody>
                    <a:bodyPr/>
                    <a:lstStyle/>
                    <a:p>
                      <a:pPr algn="ctr" rtl="0"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5130548"/>
                  </a:ext>
                </a:extLst>
              </a:tr>
            </a:tbl>
          </a:graphicData>
        </a:graphic>
      </p:graphicFrame>
      <p:graphicFrame>
        <p:nvGraphicFramePr>
          <p:cNvPr id="11" name="Table 10">
            <a:extLst>
              <a:ext uri="{FF2B5EF4-FFF2-40B4-BE49-F238E27FC236}">
                <a16:creationId xmlns:a16="http://schemas.microsoft.com/office/drawing/2014/main" id="{3FF95DF8-1459-6B4F-91D2-6238AD7FEC01}"/>
              </a:ext>
            </a:extLst>
          </p:cNvPr>
          <p:cNvGraphicFramePr>
            <a:graphicFrameLocks noGrp="1"/>
          </p:cNvGraphicFramePr>
          <p:nvPr>
            <p:extLst>
              <p:ext uri="{D42A27DB-BD31-4B8C-83A1-F6EECF244321}">
                <p14:modId xmlns:p14="http://schemas.microsoft.com/office/powerpoint/2010/main" val="2740840255"/>
              </p:ext>
            </p:extLst>
          </p:nvPr>
        </p:nvGraphicFramePr>
        <p:xfrm>
          <a:off x="6636942" y="2188496"/>
          <a:ext cx="1955800" cy="1028700"/>
        </p:xfrm>
        <a:graphic>
          <a:graphicData uri="http://schemas.openxmlformats.org/drawingml/2006/table">
            <a:tbl>
              <a:tblPr/>
              <a:tblGrid>
                <a:gridCol w="1129807">
                  <a:extLst>
                    <a:ext uri="{9D8B030D-6E8A-4147-A177-3AD203B41FA5}">
                      <a16:colId xmlns:a16="http://schemas.microsoft.com/office/drawing/2014/main" val="3198373378"/>
                    </a:ext>
                  </a:extLst>
                </a:gridCol>
                <a:gridCol w="825993">
                  <a:extLst>
                    <a:ext uri="{9D8B030D-6E8A-4147-A177-3AD203B41FA5}">
                      <a16:colId xmlns:a16="http://schemas.microsoft.com/office/drawing/2014/main" val="3895380153"/>
                    </a:ext>
                  </a:extLst>
                </a:gridCol>
              </a:tblGrid>
              <a:tr h="203200">
                <a:tc>
                  <a:txBody>
                    <a:bodyPr/>
                    <a:lstStyle/>
                    <a:p>
                      <a:pPr algn="ctr" rtl="0" fontAlgn="b"/>
                      <a:r>
                        <a:rPr lang="en-US" sz="1200" b="1" i="1" u="none" strike="noStrike">
                          <a:solidFill>
                            <a:srgbClr val="000000"/>
                          </a:solidFill>
                          <a:effectLst/>
                          <a:latin typeface="Calibri" panose="020F0502020204030204" pitchFamily="34" charset="0"/>
                        </a:rPr>
                        <a:t>X = # of siblings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1" u="none" strike="noStrike">
                          <a:solidFill>
                            <a:srgbClr val="000000"/>
                          </a:solidFill>
                          <a:effectLst/>
                          <a:latin typeface="Calibri" panose="020F0502020204030204" pitchFamily="34" charset="0"/>
                        </a:rPr>
                        <a:t>P(X)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885763"/>
                  </a:ext>
                </a:extLst>
              </a:tr>
              <a:tr h="203200">
                <a:tc>
                  <a:txBody>
                    <a:bodyPr/>
                    <a:lstStyle/>
                    <a:p>
                      <a:pPr algn="ctr" rtl="0" fontAlgn="b"/>
                      <a:r>
                        <a:rPr lang="en-US"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580991"/>
                  </a:ext>
                </a:extLst>
              </a:tr>
              <a:tr h="203200">
                <a:tc>
                  <a:txBody>
                    <a:bodyPr/>
                    <a:lstStyle/>
                    <a:p>
                      <a:pPr algn="ctr" rtl="0"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605079"/>
                  </a:ext>
                </a:extLst>
              </a:tr>
              <a:tr h="203200">
                <a:tc>
                  <a:txBody>
                    <a:bodyPr/>
                    <a:lstStyle/>
                    <a:p>
                      <a:pPr algn="ctr" rtl="0"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011091"/>
                  </a:ext>
                </a:extLst>
              </a:tr>
              <a:tr h="215900">
                <a:tc>
                  <a:txBody>
                    <a:bodyPr/>
                    <a:lstStyle/>
                    <a:p>
                      <a:pPr algn="ctr" rtl="0"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endParaRPr lang="en-US" sz="1200" b="0" i="0" u="none" strike="noStrike" dirty="0">
                        <a:solidFill>
                          <a:srgbClr val="FF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865627"/>
                  </a:ext>
                </a:extLst>
              </a:tr>
            </a:tbl>
          </a:graphicData>
        </a:graphic>
      </p:graphicFrame>
    </p:spTree>
    <p:extLst>
      <p:ext uri="{BB962C8B-B14F-4D97-AF65-F5344CB8AC3E}">
        <p14:creationId xmlns:p14="http://schemas.microsoft.com/office/powerpoint/2010/main" val="2839851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23CD-F4AD-924E-BD83-96C24C29BB81}"/>
              </a:ext>
            </a:extLst>
          </p:cNvPr>
          <p:cNvSpPr>
            <a:spLocks noGrp="1"/>
          </p:cNvSpPr>
          <p:nvPr>
            <p:ph type="title"/>
          </p:nvPr>
        </p:nvSpPr>
        <p:spPr>
          <a:xfrm>
            <a:off x="656900" y="535408"/>
            <a:ext cx="11360800" cy="763600"/>
          </a:xfrm>
        </p:spPr>
        <p:txBody>
          <a:bodyPr/>
          <a:lstStyle/>
          <a:p>
            <a:r>
              <a:rPr lang="en-US" dirty="0"/>
              <a:t>Summary LCQ!</a:t>
            </a:r>
          </a:p>
        </p:txBody>
      </p:sp>
      <p:sp>
        <p:nvSpPr>
          <p:cNvPr id="3" name="Text Placeholder 2">
            <a:extLst>
              <a:ext uri="{FF2B5EF4-FFF2-40B4-BE49-F238E27FC236}">
                <a16:creationId xmlns:a16="http://schemas.microsoft.com/office/drawing/2014/main" id="{111C1963-E2FF-8448-9BAB-70C7B8B4631F}"/>
              </a:ext>
            </a:extLst>
          </p:cNvPr>
          <p:cNvSpPr>
            <a:spLocks noGrp="1"/>
          </p:cNvSpPr>
          <p:nvPr>
            <p:ph type="body" idx="1"/>
          </p:nvPr>
        </p:nvSpPr>
        <p:spPr/>
        <p:txBody>
          <a:bodyPr/>
          <a:lstStyle/>
          <a:p>
            <a:pPr marL="152396" indent="0">
              <a:buNone/>
            </a:pPr>
            <a:r>
              <a:rPr lang="en-US" sz="2000" b="1" dirty="0"/>
              <a:t>Setup</a:t>
            </a:r>
            <a:r>
              <a:rPr lang="en-US" sz="2000" dirty="0"/>
              <a:t>: Suppose 20 students are surveyed to determine how many siblings they have. The results are shown below:</a:t>
            </a:r>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152396" indent="0">
              <a:buNone/>
            </a:pPr>
            <a:endParaRPr lang="en-US" sz="2000" dirty="0"/>
          </a:p>
          <a:p>
            <a:pPr marL="609596" indent="-457200">
              <a:buFont typeface="+mj-lt"/>
              <a:buAutoNum type="arabicParenR"/>
            </a:pPr>
            <a:r>
              <a:rPr lang="en-US" sz="2000" dirty="0"/>
              <a:t>Construct a </a:t>
            </a:r>
            <a:r>
              <a:rPr lang="en-US" sz="2000" u="sng" dirty="0"/>
              <a:t>probability distribution</a:t>
            </a:r>
            <a:r>
              <a:rPr lang="en-US" sz="2000" dirty="0"/>
              <a:t> from the data above.</a:t>
            </a:r>
          </a:p>
          <a:p>
            <a:pPr marL="609596" indent="-457200">
              <a:buFont typeface="+mj-lt"/>
              <a:buAutoNum type="arabicParenR"/>
            </a:pPr>
            <a:endParaRPr lang="en-US" sz="2000" dirty="0"/>
          </a:p>
          <a:p>
            <a:pPr marL="609596" indent="-457200">
              <a:buAutoNum type="arabicParenR"/>
            </a:pPr>
            <a:r>
              <a:rPr lang="en-US" sz="2000" dirty="0"/>
              <a:t>Calculate the </a:t>
            </a:r>
            <a:r>
              <a:rPr lang="en-US" sz="2000" u="sng" dirty="0"/>
              <a:t>Expected Value</a:t>
            </a:r>
            <a:r>
              <a:rPr lang="en-US" sz="2000" dirty="0"/>
              <a:t> </a:t>
            </a:r>
            <a:r>
              <a:rPr lang="en-US" sz="2000" b="1" dirty="0">
                <a:solidFill>
                  <a:srgbClr val="FF0000"/>
                </a:solidFill>
              </a:rPr>
              <a:t>= 1.55</a:t>
            </a:r>
            <a:endParaRPr lang="en-US" sz="2000" dirty="0">
              <a:solidFill>
                <a:srgbClr val="FF0000"/>
              </a:solidFill>
            </a:endParaRPr>
          </a:p>
          <a:p>
            <a:pPr marL="609596" indent="-457200">
              <a:buAutoNum type="arabicParenR"/>
            </a:pPr>
            <a:endParaRPr lang="en-US" sz="2000" dirty="0"/>
          </a:p>
          <a:p>
            <a:pPr marL="609596" indent="-457200">
              <a:buAutoNum type="arabicParenR"/>
            </a:pPr>
            <a:r>
              <a:rPr lang="en-US" sz="2000" dirty="0"/>
              <a:t>Calculate the </a:t>
            </a:r>
            <a:r>
              <a:rPr lang="en-US" sz="2000" u="sng" dirty="0"/>
              <a:t>Standard Deviation</a:t>
            </a:r>
            <a:r>
              <a:rPr lang="en-US" sz="2000" dirty="0"/>
              <a:t> </a:t>
            </a:r>
            <a:r>
              <a:rPr lang="en-US" sz="2000" b="1" dirty="0">
                <a:solidFill>
                  <a:srgbClr val="FF0000"/>
                </a:solidFill>
              </a:rPr>
              <a:t>= 0.865</a:t>
            </a:r>
            <a:endParaRPr lang="en-US" sz="2000" dirty="0">
              <a:solidFill>
                <a:srgbClr val="FF0000"/>
              </a:solidFill>
            </a:endParaRPr>
          </a:p>
          <a:p>
            <a:pPr marL="609596" indent="-457200">
              <a:buAutoNum type="arabicParenR"/>
            </a:pPr>
            <a:endParaRPr lang="en-US" sz="2000" dirty="0"/>
          </a:p>
        </p:txBody>
      </p:sp>
      <p:graphicFrame>
        <p:nvGraphicFramePr>
          <p:cNvPr id="8" name="Table 7">
            <a:extLst>
              <a:ext uri="{FF2B5EF4-FFF2-40B4-BE49-F238E27FC236}">
                <a16:creationId xmlns:a16="http://schemas.microsoft.com/office/drawing/2014/main" id="{832FAF61-96C7-5840-8AE2-05AA4E4FBD5D}"/>
              </a:ext>
            </a:extLst>
          </p:cNvPr>
          <p:cNvGraphicFramePr>
            <a:graphicFrameLocks noGrp="1"/>
          </p:cNvGraphicFramePr>
          <p:nvPr/>
        </p:nvGraphicFramePr>
        <p:xfrm>
          <a:off x="4178300" y="2188496"/>
          <a:ext cx="1917700" cy="1028700"/>
        </p:xfrm>
        <a:graphic>
          <a:graphicData uri="http://schemas.openxmlformats.org/drawingml/2006/table">
            <a:tbl>
              <a:tblPr/>
              <a:tblGrid>
                <a:gridCol w="1091760">
                  <a:extLst>
                    <a:ext uri="{9D8B030D-6E8A-4147-A177-3AD203B41FA5}">
                      <a16:colId xmlns:a16="http://schemas.microsoft.com/office/drawing/2014/main" val="2887475368"/>
                    </a:ext>
                  </a:extLst>
                </a:gridCol>
                <a:gridCol w="825940">
                  <a:extLst>
                    <a:ext uri="{9D8B030D-6E8A-4147-A177-3AD203B41FA5}">
                      <a16:colId xmlns:a16="http://schemas.microsoft.com/office/drawing/2014/main" val="1041601012"/>
                    </a:ext>
                  </a:extLst>
                </a:gridCol>
              </a:tblGrid>
              <a:tr h="203200">
                <a:tc>
                  <a:txBody>
                    <a:bodyPr/>
                    <a:lstStyle/>
                    <a:p>
                      <a:pPr algn="ctr" rtl="0" fontAlgn="b"/>
                      <a:r>
                        <a:rPr lang="en-US" sz="1200" b="1" i="1" u="none" strike="noStrike">
                          <a:solidFill>
                            <a:srgbClr val="000000"/>
                          </a:solidFill>
                          <a:effectLst/>
                          <a:latin typeface="Calibri" panose="020F0502020204030204" pitchFamily="34" charset="0"/>
                        </a:rPr>
                        <a:t>X = # of siblings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1" u="none" strike="noStrike" dirty="0">
                          <a:solidFill>
                            <a:srgbClr val="000000"/>
                          </a:solidFill>
                          <a:effectLst/>
                          <a:latin typeface="Calibri" panose="020F0502020204030204" pitchFamily="34" charset="0"/>
                        </a:rPr>
                        <a:t>Frequency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5320823"/>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7308050"/>
                  </a:ext>
                </a:extLst>
              </a:tr>
              <a:tr h="203200">
                <a:tc>
                  <a:txBody>
                    <a:bodyPr/>
                    <a:lstStyle/>
                    <a:p>
                      <a:pPr algn="ctr" rtl="0" fontAlgn="b"/>
                      <a:r>
                        <a:rPr lang="en-US" sz="1200" b="0" i="0" u="none" strike="noStrike" dirty="0">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778105"/>
                  </a:ext>
                </a:extLst>
              </a:tr>
              <a:tr h="203200">
                <a:tc>
                  <a:txBody>
                    <a:bodyPr/>
                    <a:lstStyle/>
                    <a:p>
                      <a:pPr algn="ctr" rtl="0"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108721"/>
                  </a:ext>
                </a:extLst>
              </a:tr>
              <a:tr h="215900">
                <a:tc>
                  <a:txBody>
                    <a:bodyPr/>
                    <a:lstStyle/>
                    <a:p>
                      <a:pPr algn="ctr" rtl="0"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5130548"/>
                  </a:ext>
                </a:extLst>
              </a:tr>
            </a:tbl>
          </a:graphicData>
        </a:graphic>
      </p:graphicFrame>
      <p:graphicFrame>
        <p:nvGraphicFramePr>
          <p:cNvPr id="11" name="Table 10">
            <a:extLst>
              <a:ext uri="{FF2B5EF4-FFF2-40B4-BE49-F238E27FC236}">
                <a16:creationId xmlns:a16="http://schemas.microsoft.com/office/drawing/2014/main" id="{3FF95DF8-1459-6B4F-91D2-6238AD7FEC01}"/>
              </a:ext>
            </a:extLst>
          </p:cNvPr>
          <p:cNvGraphicFramePr>
            <a:graphicFrameLocks noGrp="1"/>
          </p:cNvGraphicFramePr>
          <p:nvPr/>
        </p:nvGraphicFramePr>
        <p:xfrm>
          <a:off x="6636942" y="2188496"/>
          <a:ext cx="1955800" cy="1028700"/>
        </p:xfrm>
        <a:graphic>
          <a:graphicData uri="http://schemas.openxmlformats.org/drawingml/2006/table">
            <a:tbl>
              <a:tblPr/>
              <a:tblGrid>
                <a:gridCol w="1129807">
                  <a:extLst>
                    <a:ext uri="{9D8B030D-6E8A-4147-A177-3AD203B41FA5}">
                      <a16:colId xmlns:a16="http://schemas.microsoft.com/office/drawing/2014/main" val="3198373378"/>
                    </a:ext>
                  </a:extLst>
                </a:gridCol>
                <a:gridCol w="825993">
                  <a:extLst>
                    <a:ext uri="{9D8B030D-6E8A-4147-A177-3AD203B41FA5}">
                      <a16:colId xmlns:a16="http://schemas.microsoft.com/office/drawing/2014/main" val="3895380153"/>
                    </a:ext>
                  </a:extLst>
                </a:gridCol>
              </a:tblGrid>
              <a:tr h="203200">
                <a:tc>
                  <a:txBody>
                    <a:bodyPr/>
                    <a:lstStyle/>
                    <a:p>
                      <a:pPr algn="ctr" rtl="0" fontAlgn="b"/>
                      <a:r>
                        <a:rPr lang="en-US" sz="1200" b="1" i="1" u="none" strike="noStrike">
                          <a:solidFill>
                            <a:srgbClr val="000000"/>
                          </a:solidFill>
                          <a:effectLst/>
                          <a:latin typeface="Calibri" panose="020F0502020204030204" pitchFamily="34" charset="0"/>
                        </a:rPr>
                        <a:t>X = # of siblings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1" i="1" u="none" strike="noStrike">
                          <a:solidFill>
                            <a:srgbClr val="000000"/>
                          </a:solidFill>
                          <a:effectLst/>
                          <a:latin typeface="Calibri" panose="020F0502020204030204" pitchFamily="34" charset="0"/>
                        </a:rPr>
                        <a:t>P(X)</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4885763"/>
                  </a:ext>
                </a:extLst>
              </a:tr>
              <a:tr h="203200">
                <a:tc>
                  <a:txBody>
                    <a:bodyPr/>
                    <a:lstStyle/>
                    <a:p>
                      <a:pPr algn="ctr" rtl="0" fontAlgn="b"/>
                      <a:r>
                        <a:rPr lang="en-US" sz="1200" b="0" i="0" u="none" strike="noStrike">
                          <a:solidFill>
                            <a:srgbClr val="000000"/>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FF0000"/>
                          </a:solidFill>
                          <a:effectLst/>
                          <a:latin typeface="Calibri" panose="020F0502020204030204" pitchFamily="34" charset="0"/>
                        </a:rPr>
                        <a:t>2/20 = 0.1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580991"/>
                  </a:ext>
                </a:extLst>
              </a:tr>
              <a:tr h="203200">
                <a:tc>
                  <a:txBody>
                    <a:bodyPr/>
                    <a:lstStyle/>
                    <a:p>
                      <a:pPr algn="ctr" rtl="0"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FF0000"/>
                          </a:solidFill>
                          <a:effectLst/>
                          <a:latin typeface="Calibri" panose="020F0502020204030204" pitchFamily="34" charset="0"/>
                        </a:rPr>
                        <a:t>8/20 = 0.4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1605079"/>
                  </a:ext>
                </a:extLst>
              </a:tr>
              <a:tr h="203200">
                <a:tc>
                  <a:txBody>
                    <a:bodyPr/>
                    <a:lstStyle/>
                    <a:p>
                      <a:pPr algn="ctr" rtl="0"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FF0000"/>
                          </a:solidFill>
                          <a:effectLst/>
                          <a:latin typeface="Calibri" panose="020F0502020204030204" pitchFamily="34" charset="0"/>
                        </a:rPr>
                        <a:t> 0.35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9011091"/>
                  </a:ext>
                </a:extLst>
              </a:tr>
              <a:tr h="215900">
                <a:tc>
                  <a:txBody>
                    <a:bodyPr/>
                    <a:lstStyle/>
                    <a:p>
                      <a:pPr algn="ctr" rtl="0"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FF0000"/>
                          </a:solidFill>
                          <a:effectLst/>
                          <a:latin typeface="Calibri" panose="020F0502020204030204" pitchFamily="34" charset="0"/>
                        </a:rPr>
                        <a:t> 0.15</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865627"/>
                  </a:ext>
                </a:extLst>
              </a:tr>
            </a:tbl>
          </a:graphicData>
        </a:graphic>
      </p:graphicFrame>
      <p:grpSp>
        <p:nvGrpSpPr>
          <p:cNvPr id="4" name="Group 3">
            <a:extLst>
              <a:ext uri="{FF2B5EF4-FFF2-40B4-BE49-F238E27FC236}">
                <a16:creationId xmlns:a16="http://schemas.microsoft.com/office/drawing/2014/main" id="{5ED00A58-F0C1-1001-25A6-F796CDFBE4DC}"/>
              </a:ext>
            </a:extLst>
          </p:cNvPr>
          <p:cNvGrpSpPr/>
          <p:nvPr/>
        </p:nvGrpSpPr>
        <p:grpSpPr>
          <a:xfrm>
            <a:off x="7899851" y="3640805"/>
            <a:ext cx="2981458" cy="2248313"/>
            <a:chOff x="7899851" y="3640805"/>
            <a:chExt cx="2981458" cy="2248313"/>
          </a:xfrm>
        </p:grpSpPr>
        <p:pic>
          <p:nvPicPr>
            <p:cNvPr id="7" name="Picture 6" descr="Text&#10;&#10;Description automatically generated">
              <a:extLst>
                <a:ext uri="{FF2B5EF4-FFF2-40B4-BE49-F238E27FC236}">
                  <a16:creationId xmlns:a16="http://schemas.microsoft.com/office/drawing/2014/main" id="{412766C9-98A3-DCD4-F7BF-331FD6284BAA}"/>
                </a:ext>
              </a:extLst>
            </p:cNvPr>
            <p:cNvPicPr>
              <a:picLocks noChangeAspect="1"/>
            </p:cNvPicPr>
            <p:nvPr/>
          </p:nvPicPr>
          <p:blipFill>
            <a:blip r:embed="rId2"/>
            <a:stretch>
              <a:fillRect/>
            </a:stretch>
          </p:blipFill>
          <p:spPr>
            <a:xfrm>
              <a:off x="7899851" y="3640805"/>
              <a:ext cx="2981458" cy="2248313"/>
            </a:xfrm>
            <a:prstGeom prst="rect">
              <a:avLst/>
            </a:prstGeom>
          </p:spPr>
        </p:pic>
        <p:sp>
          <p:nvSpPr>
            <p:cNvPr id="9" name="Rounded Rectangle 8">
              <a:extLst>
                <a:ext uri="{FF2B5EF4-FFF2-40B4-BE49-F238E27FC236}">
                  <a16:creationId xmlns:a16="http://schemas.microsoft.com/office/drawing/2014/main" id="{89E08004-C303-0F86-F604-FAEF7B52D0BB}"/>
                </a:ext>
              </a:extLst>
            </p:cNvPr>
            <p:cNvSpPr/>
            <p:nvPr/>
          </p:nvSpPr>
          <p:spPr>
            <a:xfrm>
              <a:off x="7899851" y="4131664"/>
              <a:ext cx="1104601" cy="2660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C93817E-8147-5BCD-4959-2F3E808D53F3}"/>
                </a:ext>
              </a:extLst>
            </p:cNvPr>
            <p:cNvSpPr/>
            <p:nvPr/>
          </p:nvSpPr>
          <p:spPr>
            <a:xfrm>
              <a:off x="7926004" y="4888530"/>
              <a:ext cx="1900576" cy="228397"/>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4683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82434-6BC6-FA42-9A8E-991465DF0287}"/>
              </a:ext>
            </a:extLst>
          </p:cNvPr>
          <p:cNvSpPr>
            <a:spLocks noGrp="1"/>
          </p:cNvSpPr>
          <p:nvPr>
            <p:ph type="title"/>
          </p:nvPr>
        </p:nvSpPr>
        <p:spPr/>
        <p:txBody>
          <a:bodyPr/>
          <a:lstStyle/>
          <a:p>
            <a:r>
              <a:rPr lang="en-US" dirty="0"/>
              <a:t>PROBLEM SESSION!!!!!!!!!!!</a:t>
            </a:r>
          </a:p>
        </p:txBody>
      </p:sp>
    </p:spTree>
    <p:extLst>
      <p:ext uri="{BB962C8B-B14F-4D97-AF65-F5344CB8AC3E}">
        <p14:creationId xmlns:p14="http://schemas.microsoft.com/office/powerpoint/2010/main" val="3455847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E386B-AB3F-5D47-9816-26C58326DCE1}"/>
              </a:ext>
            </a:extLst>
          </p:cNvPr>
          <p:cNvSpPr>
            <a:spLocks noGrp="1"/>
          </p:cNvSpPr>
          <p:nvPr>
            <p:ph type="title"/>
          </p:nvPr>
        </p:nvSpPr>
        <p:spPr/>
        <p:txBody>
          <a:bodyPr/>
          <a:lstStyle/>
          <a:p>
            <a:r>
              <a:rPr lang="en-US" dirty="0"/>
              <a:t>Unit 5 - Outline </a:t>
            </a:r>
          </a:p>
        </p:txBody>
      </p:sp>
      <p:sp>
        <p:nvSpPr>
          <p:cNvPr id="3" name="Content Placeholder 2">
            <a:extLst>
              <a:ext uri="{FF2B5EF4-FFF2-40B4-BE49-F238E27FC236}">
                <a16:creationId xmlns:a16="http://schemas.microsoft.com/office/drawing/2014/main" id="{7E2E1A15-5D40-0045-B9B2-369131794EF4}"/>
              </a:ext>
            </a:extLst>
          </p:cNvPr>
          <p:cNvSpPr>
            <a:spLocks noGrp="1"/>
          </p:cNvSpPr>
          <p:nvPr>
            <p:ph idx="1"/>
          </p:nvPr>
        </p:nvSpPr>
        <p:spPr/>
        <p:txBody>
          <a:bodyPr>
            <a:noAutofit/>
          </a:bodyPr>
          <a:lstStyle/>
          <a:p>
            <a:pPr marL="0" indent="0">
              <a:buNone/>
            </a:pPr>
            <a:r>
              <a:rPr lang="en-US" sz="1400" u="sng" dirty="0"/>
              <a:t>Unit 5 – Discrete Probability Distributions</a:t>
            </a:r>
            <a:endParaRPr lang="en-US" sz="1400" dirty="0"/>
          </a:p>
          <a:p>
            <a:pPr marL="0" indent="0">
              <a:buNone/>
            </a:pPr>
            <a:r>
              <a:rPr lang="en-US" sz="1400" dirty="0"/>
              <a:t>Intro</a:t>
            </a:r>
          </a:p>
          <a:p>
            <a:pPr marL="0" indent="0">
              <a:buNone/>
            </a:pPr>
            <a:endParaRPr lang="en-US" sz="1400" dirty="0"/>
          </a:p>
          <a:p>
            <a:pPr marL="0" marR="0" indent="0">
              <a:spcBef>
                <a:spcPts val="0"/>
              </a:spcBef>
              <a:spcAft>
                <a:spcPts val="0"/>
              </a:spcAft>
              <a:buNone/>
            </a:pPr>
            <a:r>
              <a:rPr lang="en-US" sz="1400" dirty="0">
                <a:latin typeface="Calibri" panose="020F0502020204030204" pitchFamily="34" charset="0"/>
                <a:ea typeface="Calibri" panose="020F0502020204030204" pitchFamily="34" charset="0"/>
                <a:cs typeface="Times New Roman" panose="02020603050405020304" pitchFamily="18" charset="0"/>
              </a:rPr>
              <a:t>Discrete Probability Distributions</a:t>
            </a:r>
          </a:p>
          <a:p>
            <a:pPr marL="0" marR="0" indent="0">
              <a:spcBef>
                <a:spcPts val="0"/>
              </a:spcBef>
              <a:spcAft>
                <a:spcPts val="0"/>
              </a:spcAft>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Random Variables</a:t>
            </a: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Discrete Probability Distributions</a:t>
            </a:r>
          </a:p>
          <a:p>
            <a:pPr marL="342900" marR="0" lvl="0" indent="-342900">
              <a:spcBef>
                <a:spcPts val="0"/>
              </a:spcBef>
              <a:spcAft>
                <a:spcPts val="0"/>
              </a:spcAft>
              <a:buFont typeface="Symbol" pitchFamily="2"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Expected Value (Mean) and Standard Deviation</a:t>
            </a:r>
          </a:p>
        </p:txBody>
      </p:sp>
      <p:sp>
        <p:nvSpPr>
          <p:cNvPr id="4" name="TextBox 3">
            <a:extLst>
              <a:ext uri="{FF2B5EF4-FFF2-40B4-BE49-F238E27FC236}">
                <a16:creationId xmlns:a16="http://schemas.microsoft.com/office/drawing/2014/main" id="{4E91934A-DE20-E14C-B3E5-F97990BBE45B}"/>
              </a:ext>
            </a:extLst>
          </p:cNvPr>
          <p:cNvSpPr txBox="1"/>
          <p:nvPr/>
        </p:nvSpPr>
        <p:spPr>
          <a:xfrm>
            <a:off x="4032738" y="19577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44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RV Example</a:t>
            </a:r>
          </a:p>
        </p:txBody>
      </p:sp>
      <p:sp>
        <p:nvSpPr>
          <p:cNvPr id="3" name="Content Placeholder 2"/>
          <p:cNvSpPr>
            <a:spLocks noGrp="1"/>
          </p:cNvSpPr>
          <p:nvPr>
            <p:ph idx="1"/>
          </p:nvPr>
        </p:nvSpPr>
        <p:spPr/>
        <p:txBody>
          <a:bodyPr>
            <a:normAutofit lnSpcReduction="10000"/>
          </a:bodyPr>
          <a:lstStyle/>
          <a:p>
            <a:pPr marL="0" indent="0">
              <a:buNone/>
            </a:pPr>
            <a:r>
              <a:rPr lang="en-US" dirty="0"/>
              <a:t>The maintenance staff of a large office building regularly replaces fluorescent ceiling lights that have gone out.  During a visit to a typical floor, the staff may have to replace several lights.  The manager of this staff has given the following probabilities to the number of lights (identified by the random variable X) that need to be replaced on the floor.</a:t>
            </a:r>
          </a:p>
          <a:p>
            <a:pPr marL="0" indent="0">
              <a:buNone/>
            </a:pPr>
            <a:endParaRPr lang="en-US" dirty="0"/>
          </a:p>
          <a:p>
            <a:pPr marL="0" indent="0">
              <a:buNone/>
            </a:pPr>
            <a:endParaRPr lang="en-US" dirty="0"/>
          </a:p>
          <a:p>
            <a:pPr marL="514350" indent="-514350">
              <a:buAutoNum type="alphaLcParenR"/>
            </a:pPr>
            <a:r>
              <a:rPr lang="en-US" dirty="0"/>
              <a:t>Find P(X &gt; 1)</a:t>
            </a:r>
          </a:p>
          <a:p>
            <a:pPr marL="514350" indent="-514350">
              <a:buAutoNum type="alphaLcParenR"/>
            </a:pPr>
            <a:r>
              <a:rPr lang="en-US" dirty="0"/>
              <a:t>Find P (X </a:t>
            </a:r>
            <a:r>
              <a:rPr lang="en-US" u="sng" dirty="0"/>
              <a:t>&lt;</a:t>
            </a:r>
            <a:r>
              <a:rPr lang="en-US" dirty="0"/>
              <a:t> 3)</a:t>
            </a:r>
          </a:p>
          <a:p>
            <a:pPr marL="514350" indent="-514350">
              <a:buAutoNum type="alphaLcParenR"/>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41EB1F3-5116-4A64-B2F5-53E69831900D}"/>
              </a:ext>
            </a:extLst>
          </p:cNvPr>
          <p:cNvGraphicFramePr>
            <a:graphicFrameLocks noGrp="1"/>
          </p:cNvGraphicFramePr>
          <p:nvPr/>
        </p:nvGraphicFramePr>
        <p:xfrm>
          <a:off x="2120491" y="4001294"/>
          <a:ext cx="8128002" cy="74168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2546536506"/>
                    </a:ext>
                  </a:extLst>
                </a:gridCol>
                <a:gridCol w="1354667">
                  <a:extLst>
                    <a:ext uri="{9D8B030D-6E8A-4147-A177-3AD203B41FA5}">
                      <a16:colId xmlns:a16="http://schemas.microsoft.com/office/drawing/2014/main" val="2470961376"/>
                    </a:ext>
                  </a:extLst>
                </a:gridCol>
                <a:gridCol w="1354667">
                  <a:extLst>
                    <a:ext uri="{9D8B030D-6E8A-4147-A177-3AD203B41FA5}">
                      <a16:colId xmlns:a16="http://schemas.microsoft.com/office/drawing/2014/main" val="4153276315"/>
                    </a:ext>
                  </a:extLst>
                </a:gridCol>
                <a:gridCol w="1354667">
                  <a:extLst>
                    <a:ext uri="{9D8B030D-6E8A-4147-A177-3AD203B41FA5}">
                      <a16:colId xmlns:a16="http://schemas.microsoft.com/office/drawing/2014/main" val="2650867358"/>
                    </a:ext>
                  </a:extLst>
                </a:gridCol>
                <a:gridCol w="1354667">
                  <a:extLst>
                    <a:ext uri="{9D8B030D-6E8A-4147-A177-3AD203B41FA5}">
                      <a16:colId xmlns:a16="http://schemas.microsoft.com/office/drawing/2014/main" val="2565116510"/>
                    </a:ext>
                  </a:extLst>
                </a:gridCol>
                <a:gridCol w="1354667">
                  <a:extLst>
                    <a:ext uri="{9D8B030D-6E8A-4147-A177-3AD203B41FA5}">
                      <a16:colId xmlns:a16="http://schemas.microsoft.com/office/drawing/2014/main" val="632817518"/>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680869763"/>
                  </a:ext>
                </a:extLst>
              </a:tr>
              <a:tr h="370840">
                <a:tc>
                  <a:txBody>
                    <a:bodyPr/>
                    <a:lstStyle/>
                    <a:p>
                      <a:r>
                        <a:rPr lang="en-US" dirty="0"/>
                        <a:t>P(X = x)</a:t>
                      </a:r>
                    </a:p>
                  </a:txBody>
                  <a:tcPr/>
                </a:tc>
                <a:tc>
                  <a:txBody>
                    <a:bodyPr/>
                    <a:lstStyle/>
                    <a:p>
                      <a:r>
                        <a:rPr lang="en-US" dirty="0"/>
                        <a:t>0.2</a:t>
                      </a:r>
                    </a:p>
                  </a:txBody>
                  <a:tcPr/>
                </a:tc>
                <a:tc>
                  <a:txBody>
                    <a:bodyPr/>
                    <a:lstStyle/>
                    <a:p>
                      <a:r>
                        <a:rPr lang="en-US" dirty="0"/>
                        <a:t>0.15</a:t>
                      </a:r>
                    </a:p>
                  </a:txBody>
                  <a:tcPr/>
                </a:tc>
                <a:tc>
                  <a:txBody>
                    <a:bodyPr/>
                    <a:lstStyle/>
                    <a:p>
                      <a:r>
                        <a:rPr lang="en-US" dirty="0"/>
                        <a:t>0.2</a:t>
                      </a:r>
                    </a:p>
                  </a:txBody>
                  <a:tcPr/>
                </a:tc>
                <a:tc>
                  <a:txBody>
                    <a:bodyPr/>
                    <a:lstStyle/>
                    <a:p>
                      <a:r>
                        <a:rPr lang="en-US" dirty="0"/>
                        <a:t>0.3</a:t>
                      </a:r>
                    </a:p>
                  </a:txBody>
                  <a:tcPr/>
                </a:tc>
                <a:tc>
                  <a:txBody>
                    <a:bodyPr/>
                    <a:lstStyle/>
                    <a:p>
                      <a:r>
                        <a:rPr lang="en-US" dirty="0"/>
                        <a:t>0.15</a:t>
                      </a:r>
                    </a:p>
                  </a:txBody>
                  <a:tcPr/>
                </a:tc>
                <a:extLst>
                  <a:ext uri="{0D108BD9-81ED-4DB2-BD59-A6C34878D82A}">
                    <a16:rowId xmlns:a16="http://schemas.microsoft.com/office/drawing/2014/main" val="1813834664"/>
                  </a:ext>
                </a:extLst>
              </a:tr>
            </a:tbl>
          </a:graphicData>
        </a:graphic>
      </p:graphicFrame>
    </p:spTree>
    <p:custDataLst>
      <p:tags r:id="rId1"/>
    </p:custDataLst>
    <p:extLst>
      <p:ext uri="{BB962C8B-B14F-4D97-AF65-F5344CB8AC3E}">
        <p14:creationId xmlns:p14="http://schemas.microsoft.com/office/powerpoint/2010/main" val="285548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RV Example Solution</a:t>
            </a:r>
          </a:p>
        </p:txBody>
      </p:sp>
      <p:sp>
        <p:nvSpPr>
          <p:cNvPr id="3" name="Content Placeholder 2"/>
          <p:cNvSpPr>
            <a:spLocks noGrp="1"/>
          </p:cNvSpPr>
          <p:nvPr>
            <p:ph idx="1"/>
          </p:nvPr>
        </p:nvSpPr>
        <p:spPr/>
        <p:txBody>
          <a:bodyPr>
            <a:normAutofit lnSpcReduction="10000"/>
          </a:bodyPr>
          <a:lstStyle/>
          <a:p>
            <a:pPr marL="0" indent="0">
              <a:buNone/>
            </a:pPr>
            <a:r>
              <a:rPr lang="en-US" dirty="0"/>
              <a:t>The maintenance staff of a large office building regularly replaces fluorescent ceiling lights that have gone out.  During a visit to a typical floor, the staff may have to replace several lights.  The manager of this staff has given the following probabilities to the number of lights (identified by the random variable X) that need to be replaced on the floor.</a:t>
            </a:r>
          </a:p>
          <a:p>
            <a:pPr marL="0" indent="0">
              <a:buNone/>
            </a:pPr>
            <a:endParaRPr lang="en-US" dirty="0"/>
          </a:p>
          <a:p>
            <a:pPr marL="0" indent="0">
              <a:buNone/>
            </a:pPr>
            <a:endParaRPr lang="en-US" dirty="0"/>
          </a:p>
          <a:p>
            <a:pPr marL="514350" indent="-514350">
              <a:buAutoNum type="alphaLcParenR"/>
            </a:pPr>
            <a:r>
              <a:rPr lang="en-US" dirty="0"/>
              <a:t>P(X &gt; 1) = P(X = 2) + P(X = 3) + P(X = 4) = 0.2 + 0.3 + 0.15 = </a:t>
            </a:r>
            <a:r>
              <a:rPr lang="en-US" b="1" dirty="0">
                <a:solidFill>
                  <a:srgbClr val="C00000"/>
                </a:solidFill>
              </a:rPr>
              <a:t>0.65</a:t>
            </a:r>
          </a:p>
          <a:p>
            <a:pPr marL="514350" indent="-514350">
              <a:buAutoNum type="alphaLcParenR"/>
            </a:pPr>
            <a:r>
              <a:rPr lang="en-US" dirty="0"/>
              <a:t>P (X </a:t>
            </a:r>
            <a:r>
              <a:rPr lang="en-US" u="sng" dirty="0"/>
              <a:t>&lt;</a:t>
            </a:r>
            <a:r>
              <a:rPr lang="en-US" dirty="0"/>
              <a:t> 3) = 1 – P(X = 4) = 1 – 0.15 = </a:t>
            </a:r>
            <a:r>
              <a:rPr lang="en-US" b="1" dirty="0">
                <a:solidFill>
                  <a:srgbClr val="C00000"/>
                </a:solidFill>
              </a:rPr>
              <a:t>0.85</a:t>
            </a:r>
          </a:p>
          <a:p>
            <a:pPr marL="514350" indent="-514350">
              <a:buAutoNum type="alphaLcParenR"/>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41EB1F3-5116-4A64-B2F5-53E69831900D}"/>
              </a:ext>
            </a:extLst>
          </p:cNvPr>
          <p:cNvGraphicFramePr>
            <a:graphicFrameLocks noGrp="1"/>
          </p:cNvGraphicFramePr>
          <p:nvPr/>
        </p:nvGraphicFramePr>
        <p:xfrm>
          <a:off x="2120491" y="4001294"/>
          <a:ext cx="8128002" cy="74168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2546536506"/>
                    </a:ext>
                  </a:extLst>
                </a:gridCol>
                <a:gridCol w="1354667">
                  <a:extLst>
                    <a:ext uri="{9D8B030D-6E8A-4147-A177-3AD203B41FA5}">
                      <a16:colId xmlns:a16="http://schemas.microsoft.com/office/drawing/2014/main" val="2470961376"/>
                    </a:ext>
                  </a:extLst>
                </a:gridCol>
                <a:gridCol w="1354667">
                  <a:extLst>
                    <a:ext uri="{9D8B030D-6E8A-4147-A177-3AD203B41FA5}">
                      <a16:colId xmlns:a16="http://schemas.microsoft.com/office/drawing/2014/main" val="4153276315"/>
                    </a:ext>
                  </a:extLst>
                </a:gridCol>
                <a:gridCol w="1354667">
                  <a:extLst>
                    <a:ext uri="{9D8B030D-6E8A-4147-A177-3AD203B41FA5}">
                      <a16:colId xmlns:a16="http://schemas.microsoft.com/office/drawing/2014/main" val="2650867358"/>
                    </a:ext>
                  </a:extLst>
                </a:gridCol>
                <a:gridCol w="1354667">
                  <a:extLst>
                    <a:ext uri="{9D8B030D-6E8A-4147-A177-3AD203B41FA5}">
                      <a16:colId xmlns:a16="http://schemas.microsoft.com/office/drawing/2014/main" val="2565116510"/>
                    </a:ext>
                  </a:extLst>
                </a:gridCol>
                <a:gridCol w="1354667">
                  <a:extLst>
                    <a:ext uri="{9D8B030D-6E8A-4147-A177-3AD203B41FA5}">
                      <a16:colId xmlns:a16="http://schemas.microsoft.com/office/drawing/2014/main" val="632817518"/>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680869763"/>
                  </a:ext>
                </a:extLst>
              </a:tr>
              <a:tr h="370840">
                <a:tc>
                  <a:txBody>
                    <a:bodyPr/>
                    <a:lstStyle/>
                    <a:p>
                      <a:r>
                        <a:rPr lang="en-US" dirty="0"/>
                        <a:t>P(X = x)</a:t>
                      </a:r>
                    </a:p>
                  </a:txBody>
                  <a:tcPr/>
                </a:tc>
                <a:tc>
                  <a:txBody>
                    <a:bodyPr/>
                    <a:lstStyle/>
                    <a:p>
                      <a:r>
                        <a:rPr lang="en-US" dirty="0"/>
                        <a:t>0.2</a:t>
                      </a:r>
                    </a:p>
                  </a:txBody>
                  <a:tcPr/>
                </a:tc>
                <a:tc>
                  <a:txBody>
                    <a:bodyPr/>
                    <a:lstStyle/>
                    <a:p>
                      <a:r>
                        <a:rPr lang="en-US" dirty="0"/>
                        <a:t>0.15</a:t>
                      </a:r>
                    </a:p>
                  </a:txBody>
                  <a:tcPr/>
                </a:tc>
                <a:tc>
                  <a:txBody>
                    <a:bodyPr/>
                    <a:lstStyle/>
                    <a:p>
                      <a:r>
                        <a:rPr lang="en-US" dirty="0"/>
                        <a:t>0.2</a:t>
                      </a:r>
                    </a:p>
                  </a:txBody>
                  <a:tcPr/>
                </a:tc>
                <a:tc>
                  <a:txBody>
                    <a:bodyPr/>
                    <a:lstStyle/>
                    <a:p>
                      <a:r>
                        <a:rPr lang="en-US" dirty="0"/>
                        <a:t>0.3</a:t>
                      </a:r>
                    </a:p>
                  </a:txBody>
                  <a:tcPr/>
                </a:tc>
                <a:tc>
                  <a:txBody>
                    <a:bodyPr/>
                    <a:lstStyle/>
                    <a:p>
                      <a:r>
                        <a:rPr lang="en-US" dirty="0"/>
                        <a:t>0.15</a:t>
                      </a:r>
                    </a:p>
                  </a:txBody>
                  <a:tcPr/>
                </a:tc>
                <a:extLst>
                  <a:ext uri="{0D108BD9-81ED-4DB2-BD59-A6C34878D82A}">
                    <a16:rowId xmlns:a16="http://schemas.microsoft.com/office/drawing/2014/main" val="1813834664"/>
                  </a:ext>
                </a:extLst>
              </a:tr>
            </a:tbl>
          </a:graphicData>
        </a:graphic>
      </p:graphicFrame>
    </p:spTree>
    <p:custDataLst>
      <p:tags r:id="rId1"/>
    </p:custDataLst>
    <p:extLst>
      <p:ext uri="{BB962C8B-B14F-4D97-AF65-F5344CB8AC3E}">
        <p14:creationId xmlns:p14="http://schemas.microsoft.com/office/powerpoint/2010/main" val="136228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RV Example, continued</a:t>
            </a:r>
          </a:p>
        </p:txBody>
      </p:sp>
      <p:sp>
        <p:nvSpPr>
          <p:cNvPr id="3" name="Content Placeholder 2"/>
          <p:cNvSpPr>
            <a:spLocks noGrp="1"/>
          </p:cNvSpPr>
          <p:nvPr>
            <p:ph idx="1"/>
          </p:nvPr>
        </p:nvSpPr>
        <p:spPr/>
        <p:txBody>
          <a:bodyPr>
            <a:normAutofit fontScale="92500"/>
          </a:bodyPr>
          <a:lstStyle/>
          <a:p>
            <a:pPr marL="0" indent="0">
              <a:buNone/>
            </a:pPr>
            <a:r>
              <a:rPr lang="en-US" dirty="0"/>
              <a:t>The maintenance staff of a large office building regularly replaces fluorescent ceiling lights that have gone out.  During a visit to a typical floor, the staff may have to replace several lights.  The manager of this staff has given the following probabilities to the number of lights (identified by the random variable X) that need to be replaced on the floor.</a:t>
            </a:r>
          </a:p>
          <a:p>
            <a:pPr marL="0" indent="0">
              <a:buNone/>
            </a:pPr>
            <a:endParaRPr lang="en-US" dirty="0"/>
          </a:p>
          <a:p>
            <a:pPr marL="0" indent="0">
              <a:buNone/>
            </a:pPr>
            <a:endParaRPr lang="en-US" dirty="0"/>
          </a:p>
          <a:p>
            <a:pPr marL="0" indent="0">
              <a:buNone/>
            </a:pPr>
            <a:r>
              <a:rPr lang="en-US" dirty="0"/>
              <a:t>c)  How many lights should the manager expect to replace on the floor?</a:t>
            </a:r>
          </a:p>
          <a:p>
            <a:pPr marL="403225" indent="-403225">
              <a:buNone/>
            </a:pPr>
            <a:r>
              <a:rPr lang="en-US" dirty="0"/>
              <a:t>d)  What is the standard deviation of the number of lights on a floor that are replaced?</a:t>
            </a:r>
          </a:p>
          <a:p>
            <a:pPr marL="514350" indent="-514350">
              <a:buAutoNum type="alphaLcParenR"/>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541EB1F3-5116-4A64-B2F5-53E69831900D}"/>
              </a:ext>
            </a:extLst>
          </p:cNvPr>
          <p:cNvGraphicFramePr>
            <a:graphicFrameLocks noGrp="1"/>
          </p:cNvGraphicFramePr>
          <p:nvPr/>
        </p:nvGraphicFramePr>
        <p:xfrm>
          <a:off x="2031999" y="3794817"/>
          <a:ext cx="8128002" cy="74168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2546536506"/>
                    </a:ext>
                  </a:extLst>
                </a:gridCol>
                <a:gridCol w="1354667">
                  <a:extLst>
                    <a:ext uri="{9D8B030D-6E8A-4147-A177-3AD203B41FA5}">
                      <a16:colId xmlns:a16="http://schemas.microsoft.com/office/drawing/2014/main" val="2470961376"/>
                    </a:ext>
                  </a:extLst>
                </a:gridCol>
                <a:gridCol w="1354667">
                  <a:extLst>
                    <a:ext uri="{9D8B030D-6E8A-4147-A177-3AD203B41FA5}">
                      <a16:colId xmlns:a16="http://schemas.microsoft.com/office/drawing/2014/main" val="4153276315"/>
                    </a:ext>
                  </a:extLst>
                </a:gridCol>
                <a:gridCol w="1354667">
                  <a:extLst>
                    <a:ext uri="{9D8B030D-6E8A-4147-A177-3AD203B41FA5}">
                      <a16:colId xmlns:a16="http://schemas.microsoft.com/office/drawing/2014/main" val="2650867358"/>
                    </a:ext>
                  </a:extLst>
                </a:gridCol>
                <a:gridCol w="1354667">
                  <a:extLst>
                    <a:ext uri="{9D8B030D-6E8A-4147-A177-3AD203B41FA5}">
                      <a16:colId xmlns:a16="http://schemas.microsoft.com/office/drawing/2014/main" val="2565116510"/>
                    </a:ext>
                  </a:extLst>
                </a:gridCol>
                <a:gridCol w="1354667">
                  <a:extLst>
                    <a:ext uri="{9D8B030D-6E8A-4147-A177-3AD203B41FA5}">
                      <a16:colId xmlns:a16="http://schemas.microsoft.com/office/drawing/2014/main" val="632817518"/>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680869763"/>
                  </a:ext>
                </a:extLst>
              </a:tr>
              <a:tr h="370840">
                <a:tc>
                  <a:txBody>
                    <a:bodyPr/>
                    <a:lstStyle/>
                    <a:p>
                      <a:r>
                        <a:rPr lang="en-US" dirty="0"/>
                        <a:t>P(X = x)</a:t>
                      </a:r>
                    </a:p>
                  </a:txBody>
                  <a:tcPr/>
                </a:tc>
                <a:tc>
                  <a:txBody>
                    <a:bodyPr/>
                    <a:lstStyle/>
                    <a:p>
                      <a:r>
                        <a:rPr lang="en-US" dirty="0"/>
                        <a:t>0.2</a:t>
                      </a:r>
                    </a:p>
                  </a:txBody>
                  <a:tcPr/>
                </a:tc>
                <a:tc>
                  <a:txBody>
                    <a:bodyPr/>
                    <a:lstStyle/>
                    <a:p>
                      <a:r>
                        <a:rPr lang="en-US" dirty="0"/>
                        <a:t>0.15</a:t>
                      </a:r>
                    </a:p>
                  </a:txBody>
                  <a:tcPr/>
                </a:tc>
                <a:tc>
                  <a:txBody>
                    <a:bodyPr/>
                    <a:lstStyle/>
                    <a:p>
                      <a:r>
                        <a:rPr lang="en-US" dirty="0"/>
                        <a:t>0.2</a:t>
                      </a:r>
                    </a:p>
                  </a:txBody>
                  <a:tcPr/>
                </a:tc>
                <a:tc>
                  <a:txBody>
                    <a:bodyPr/>
                    <a:lstStyle/>
                    <a:p>
                      <a:r>
                        <a:rPr lang="en-US" dirty="0"/>
                        <a:t>0.3</a:t>
                      </a:r>
                    </a:p>
                  </a:txBody>
                  <a:tcPr/>
                </a:tc>
                <a:tc>
                  <a:txBody>
                    <a:bodyPr/>
                    <a:lstStyle/>
                    <a:p>
                      <a:r>
                        <a:rPr lang="en-US" dirty="0"/>
                        <a:t>0.15</a:t>
                      </a:r>
                    </a:p>
                  </a:txBody>
                  <a:tcPr/>
                </a:tc>
                <a:extLst>
                  <a:ext uri="{0D108BD9-81ED-4DB2-BD59-A6C34878D82A}">
                    <a16:rowId xmlns:a16="http://schemas.microsoft.com/office/drawing/2014/main" val="1813834664"/>
                  </a:ext>
                </a:extLst>
              </a:tr>
            </a:tbl>
          </a:graphicData>
        </a:graphic>
      </p:graphicFrame>
    </p:spTree>
    <p:custDataLst>
      <p:tags r:id="rId1"/>
    </p:custDataLst>
    <p:extLst>
      <p:ext uri="{BB962C8B-B14F-4D97-AF65-F5344CB8AC3E}">
        <p14:creationId xmlns:p14="http://schemas.microsoft.com/office/powerpoint/2010/main" val="2564233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RV Example, continued,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p>
              <a:p>
                <a:r>
                  <a:rPr lang="en-US" dirty="0"/>
                  <a:t>Let X = the number of light that need to be replaced  </a:t>
                </a:r>
              </a:p>
              <a:p>
                <a:r>
                  <a:rPr lang="en-US" dirty="0"/>
                  <a:t>Find the mean number of lights that need to be replaced on a floor.</a:t>
                </a:r>
              </a:p>
              <a:p>
                <a:endParaRPr lang="en-US" i="1" dirty="0">
                  <a:latin typeface="Cambria Math"/>
                  <a:cs typeface="Times New Roman" panose="02020603050405020304" pitchFamily="18" charset="0"/>
                </a:endParaRPr>
              </a:p>
              <a:p>
                <a14:m>
                  <m:oMath xmlns:m="http://schemas.openxmlformats.org/officeDocument/2006/math">
                    <m:r>
                      <a:rPr lang="en-US" i="1">
                        <a:latin typeface="Cambria Math"/>
                        <a:cs typeface="Times New Roman" panose="02020603050405020304" pitchFamily="18" charset="0"/>
                      </a:rPr>
                      <m:t>𝐸</m:t>
                    </m:r>
                    <m:d>
                      <m:dPr>
                        <m:ctrlPr>
                          <a:rPr lang="en-US" i="1">
                            <a:latin typeface="Cambria Math" panose="02040503050406030204" pitchFamily="18" charset="0"/>
                            <a:cs typeface="Times New Roman" panose="02020603050405020304" pitchFamily="18" charset="0"/>
                          </a:rPr>
                        </m:ctrlPr>
                      </m:dPr>
                      <m:e>
                        <m:r>
                          <a:rPr lang="en-US" i="1">
                            <a:latin typeface="Cambria Math"/>
                            <a:cs typeface="Times New Roman" panose="02020603050405020304" pitchFamily="18" charset="0"/>
                          </a:rPr>
                          <m:t>𝑥</m:t>
                        </m:r>
                      </m:e>
                    </m:d>
                    <m:r>
                      <a:rPr lang="en-US" i="1">
                        <a:latin typeface="Cambria Math"/>
                        <a:cs typeface="Times New Roman" panose="02020603050405020304" pitchFamily="18" charset="0"/>
                      </a:rPr>
                      <m:t>=</m:t>
                    </m:r>
                    <m:r>
                      <a:rPr lang="en-US" i="1">
                        <a:latin typeface="Cambria Math"/>
                        <a:ea typeface="Cambria Math"/>
                        <a:cs typeface="Times New Roman" panose="02020603050405020304" pitchFamily="18" charset="0"/>
                      </a:rPr>
                      <m:t>𝜇</m:t>
                    </m:r>
                    <m:r>
                      <a:rPr lang="en-US" i="1">
                        <a:latin typeface="Cambria Math"/>
                        <a:cs typeface="Times New Roman" panose="02020603050405020304" pitchFamily="18" charset="0"/>
                      </a:rPr>
                      <m:t>=</m:t>
                    </m:r>
                    <m:nary>
                      <m:naryPr>
                        <m:chr m:val="∑"/>
                        <m:subHide m:val="on"/>
                        <m:supHide m:val="on"/>
                        <m:ctrlPr>
                          <a:rPr lang="en-US" i="1">
                            <a:latin typeface="Cambria Math" panose="02040503050406030204" pitchFamily="18" charset="0"/>
                            <a:cs typeface="Times New Roman" panose="02020603050405020304" pitchFamily="18" charset="0"/>
                          </a:rPr>
                        </m:ctrlPr>
                      </m:naryPr>
                      <m:sub/>
                      <m:sup/>
                      <m:e>
                        <m:r>
                          <a:rPr lang="en-US" i="1">
                            <a:latin typeface="Cambria Math"/>
                            <a:cs typeface="Times New Roman" panose="02020603050405020304" pitchFamily="18" charset="0"/>
                          </a:rPr>
                          <m:t>𝑥</m:t>
                        </m:r>
                        <m:r>
                          <a:rPr lang="en-US" i="1">
                            <a:latin typeface="Cambria Math"/>
                            <a:ea typeface="Cambria Math"/>
                            <a:cs typeface="Times New Roman" panose="02020603050405020304" pitchFamily="18" charset="0"/>
                          </a:rPr>
                          <m:t>∙</m:t>
                        </m:r>
                        <m:r>
                          <a:rPr lang="en-US" i="1">
                            <a:latin typeface="Cambria Math"/>
                            <a:ea typeface="Cambria Math"/>
                            <a:cs typeface="Times New Roman" panose="02020603050405020304" pitchFamily="18" charset="0"/>
                          </a:rPr>
                          <m:t>𝑃</m:t>
                        </m:r>
                        <m:r>
                          <a:rPr lang="en-US" i="1">
                            <a:latin typeface="Cambria Math"/>
                            <a:ea typeface="Cambria Math"/>
                            <a:cs typeface="Times New Roman" panose="02020603050405020304" pitchFamily="18" charset="0"/>
                          </a:rPr>
                          <m:t>(</m:t>
                        </m:r>
                        <m:r>
                          <a:rPr lang="en-US" i="1">
                            <a:latin typeface="Cambria Math"/>
                            <a:ea typeface="Cambria Math"/>
                            <a:cs typeface="Times New Roman" panose="02020603050405020304" pitchFamily="18" charset="0"/>
                          </a:rPr>
                          <m:t>𝑥</m:t>
                        </m:r>
                        <m:r>
                          <a:rPr lang="en-US" i="1">
                            <a:latin typeface="Cambria Math"/>
                            <a:ea typeface="Cambria Math"/>
                            <a:cs typeface="Times New Roman" panose="02020603050405020304" pitchFamily="18" charset="0"/>
                          </a:rPr>
                          <m:t>)</m:t>
                        </m:r>
                      </m:e>
                    </m:nary>
                  </m:oMath>
                </a14:m>
                <a:endParaRPr lang="en-US" i="1" dirty="0">
                  <a:latin typeface="Cambria Math"/>
                  <a:ea typeface="Cambria Math"/>
                  <a:cs typeface="Times New Roman" panose="02020603050405020304" pitchFamily="18" charset="0"/>
                </a:endParaRPr>
              </a:p>
              <a:p>
                <a14:m>
                  <m:oMath xmlns:m="http://schemas.openxmlformats.org/officeDocument/2006/math">
                    <m:r>
                      <a:rPr lang="en-US" i="1">
                        <a:latin typeface="Cambria Math"/>
                        <a:cs typeface="Times New Roman" panose="02020603050405020304" pitchFamily="18" charset="0"/>
                      </a:rPr>
                      <m:t>𝐸</m:t>
                    </m:r>
                    <m:d>
                      <m:dPr>
                        <m:ctrlPr>
                          <a:rPr lang="en-US" i="1">
                            <a:latin typeface="Cambria Math" panose="02040503050406030204" pitchFamily="18" charset="0"/>
                            <a:cs typeface="Times New Roman" panose="02020603050405020304" pitchFamily="18" charset="0"/>
                          </a:rPr>
                        </m:ctrlPr>
                      </m:dPr>
                      <m:e>
                        <m:r>
                          <a:rPr lang="en-US" i="1">
                            <a:latin typeface="Cambria Math"/>
                            <a:cs typeface="Times New Roman" panose="02020603050405020304" pitchFamily="18" charset="0"/>
                          </a:rPr>
                          <m:t>𝑥</m:t>
                        </m:r>
                      </m:e>
                    </m:d>
                    <m:r>
                      <a:rPr lang="en-US" i="1">
                        <a:latin typeface="Cambria Math"/>
                        <a:cs typeface="Times New Roman" panose="02020603050405020304" pitchFamily="18" charset="0"/>
                      </a:rPr>
                      <m:t>=</m:t>
                    </m:r>
                    <m:r>
                      <a:rPr lang="en-US" i="1">
                        <a:latin typeface="Cambria Math"/>
                        <a:ea typeface="Cambria Math"/>
                        <a:cs typeface="Times New Roman" panose="02020603050405020304" pitchFamily="18" charset="0"/>
                      </a:rPr>
                      <m:t>𝜇</m:t>
                    </m:r>
                    <m:r>
                      <a:rPr lang="en-US" i="1">
                        <a:latin typeface="Cambria Math"/>
                        <a:ea typeface="Cambria Math"/>
                        <a:cs typeface="Times New Roman" panose="02020603050405020304" pitchFamily="18" charset="0"/>
                      </a:rPr>
                      <m:t>=0</m:t>
                    </m:r>
                    <m:d>
                      <m:dPr>
                        <m:ctrlPr>
                          <a:rPr lang="en-US" i="1">
                            <a:latin typeface="Cambria Math" panose="02040503050406030204" pitchFamily="18" charset="0"/>
                            <a:ea typeface="Cambria Math"/>
                            <a:cs typeface="Times New Roman" panose="02020603050405020304" pitchFamily="18" charset="0"/>
                          </a:rPr>
                        </m:ctrlPr>
                      </m:dPr>
                      <m:e>
                        <m:r>
                          <a:rPr lang="en-US" i="1">
                            <a:latin typeface="Cambria Math"/>
                            <a:ea typeface="Cambria Math"/>
                            <a:cs typeface="Times New Roman" panose="02020603050405020304" pitchFamily="18" charset="0"/>
                          </a:rPr>
                          <m:t>0.2</m:t>
                        </m:r>
                      </m:e>
                    </m:d>
                    <m:r>
                      <a:rPr lang="en-US" i="1">
                        <a:latin typeface="Cambria Math"/>
                        <a:ea typeface="Cambria Math"/>
                        <a:cs typeface="Times New Roman" panose="02020603050405020304" pitchFamily="18" charset="0"/>
                      </a:rPr>
                      <m:t>+1</m:t>
                    </m:r>
                    <m:d>
                      <m:dPr>
                        <m:ctrlPr>
                          <a:rPr lang="en-US" i="1">
                            <a:latin typeface="Cambria Math" panose="02040503050406030204" pitchFamily="18" charset="0"/>
                            <a:ea typeface="Cambria Math"/>
                            <a:cs typeface="Times New Roman" panose="02020603050405020304" pitchFamily="18" charset="0"/>
                          </a:rPr>
                        </m:ctrlPr>
                      </m:dPr>
                      <m:e>
                        <m:r>
                          <a:rPr lang="en-US" i="1">
                            <a:latin typeface="Cambria Math"/>
                            <a:ea typeface="Cambria Math"/>
                            <a:cs typeface="Times New Roman" panose="02020603050405020304" pitchFamily="18" charset="0"/>
                          </a:rPr>
                          <m:t>0.</m:t>
                        </m:r>
                        <m:r>
                          <a:rPr lang="en-US" b="0" i="1" smtClean="0">
                            <a:latin typeface="Cambria Math" panose="02040503050406030204" pitchFamily="18" charset="0"/>
                            <a:ea typeface="Cambria Math"/>
                            <a:cs typeface="Times New Roman" panose="02020603050405020304" pitchFamily="18" charset="0"/>
                          </a:rPr>
                          <m:t>1</m:t>
                        </m:r>
                        <m:r>
                          <a:rPr lang="en-US" i="1">
                            <a:latin typeface="Cambria Math"/>
                            <a:ea typeface="Cambria Math"/>
                            <a:cs typeface="Times New Roman" panose="02020603050405020304" pitchFamily="18" charset="0"/>
                          </a:rPr>
                          <m:t>5</m:t>
                        </m:r>
                      </m:e>
                    </m:d>
                    <m:r>
                      <a:rPr lang="en-US" i="1">
                        <a:latin typeface="Cambria Math"/>
                        <a:ea typeface="Cambria Math"/>
                        <a:cs typeface="Times New Roman" panose="02020603050405020304" pitchFamily="18" charset="0"/>
                      </a:rPr>
                      <m:t>+2</m:t>
                    </m:r>
                    <m:d>
                      <m:dPr>
                        <m:ctrlPr>
                          <a:rPr lang="en-US" i="1">
                            <a:latin typeface="Cambria Math" panose="02040503050406030204" pitchFamily="18" charset="0"/>
                            <a:ea typeface="Cambria Math"/>
                            <a:cs typeface="Times New Roman" panose="02020603050405020304" pitchFamily="18" charset="0"/>
                          </a:rPr>
                        </m:ctrlPr>
                      </m:dPr>
                      <m:e>
                        <m:r>
                          <a:rPr lang="en-US" i="1">
                            <a:latin typeface="Cambria Math"/>
                            <a:ea typeface="Cambria Math"/>
                            <a:cs typeface="Times New Roman" panose="02020603050405020304" pitchFamily="18" charset="0"/>
                          </a:rPr>
                          <m:t>0.</m:t>
                        </m:r>
                        <m:r>
                          <a:rPr lang="en-US" b="0" i="1" smtClean="0">
                            <a:latin typeface="Cambria Math" panose="02040503050406030204" pitchFamily="18" charset="0"/>
                            <a:ea typeface="Cambria Math"/>
                            <a:cs typeface="Times New Roman" panose="02020603050405020304" pitchFamily="18" charset="0"/>
                          </a:rPr>
                          <m:t>2</m:t>
                        </m:r>
                      </m:e>
                    </m:d>
                    <m:r>
                      <a:rPr lang="en-US" i="1">
                        <a:latin typeface="Cambria Math"/>
                        <a:ea typeface="Cambria Math"/>
                        <a:cs typeface="Times New Roman" panose="02020603050405020304" pitchFamily="18" charset="0"/>
                      </a:rPr>
                      <m:t>+3</m:t>
                    </m:r>
                    <m:d>
                      <m:dPr>
                        <m:ctrlPr>
                          <a:rPr lang="en-US" i="1">
                            <a:latin typeface="Cambria Math" panose="02040503050406030204" pitchFamily="18" charset="0"/>
                            <a:ea typeface="Cambria Math"/>
                            <a:cs typeface="Times New Roman" panose="02020603050405020304" pitchFamily="18" charset="0"/>
                          </a:rPr>
                        </m:ctrlPr>
                      </m:dPr>
                      <m:e>
                        <m:r>
                          <a:rPr lang="en-US" i="1">
                            <a:latin typeface="Cambria Math"/>
                            <a:ea typeface="Cambria Math"/>
                            <a:cs typeface="Times New Roman" panose="02020603050405020304" pitchFamily="18" charset="0"/>
                          </a:rPr>
                          <m:t>0.</m:t>
                        </m:r>
                        <m:r>
                          <a:rPr lang="en-US" b="0" i="1" smtClean="0">
                            <a:latin typeface="Cambria Math" panose="02040503050406030204" pitchFamily="18" charset="0"/>
                            <a:ea typeface="Cambria Math"/>
                            <a:cs typeface="Times New Roman" panose="02020603050405020304" pitchFamily="18" charset="0"/>
                          </a:rPr>
                          <m:t>3</m:t>
                        </m:r>
                      </m:e>
                    </m:d>
                    <m:r>
                      <a:rPr lang="en-US" b="0" i="1" smtClean="0">
                        <a:latin typeface="Cambria Math" panose="02040503050406030204" pitchFamily="18" charset="0"/>
                        <a:ea typeface="Cambria Math"/>
                        <a:cs typeface="Times New Roman" panose="02020603050405020304" pitchFamily="18" charset="0"/>
                      </a:rPr>
                      <m:t>+4(0.15)</m:t>
                    </m:r>
                    <m:r>
                      <a:rPr lang="en-US" i="1">
                        <a:latin typeface="Cambria Math"/>
                        <a:ea typeface="Cambria Math"/>
                        <a:cs typeface="Times New Roman" panose="02020603050405020304" pitchFamily="18" charset="0"/>
                      </a:rPr>
                      <m:t>=</m:t>
                    </m:r>
                    <m:r>
                      <a:rPr lang="en-US" b="1" i="1" smtClean="0">
                        <a:solidFill>
                          <a:srgbClr val="C00000"/>
                        </a:solidFill>
                        <a:latin typeface="Cambria Math" panose="02040503050406030204" pitchFamily="18" charset="0"/>
                        <a:ea typeface="Cambria Math"/>
                        <a:cs typeface="Times New Roman" panose="02020603050405020304" pitchFamily="18" charset="0"/>
                      </a:rPr>
                      <m:t>𝟐</m:t>
                    </m:r>
                    <m:r>
                      <a:rPr lang="en-US" b="1" i="1" smtClean="0">
                        <a:solidFill>
                          <a:srgbClr val="C00000"/>
                        </a:solidFill>
                        <a:latin typeface="Cambria Math" panose="02040503050406030204" pitchFamily="18" charset="0"/>
                        <a:ea typeface="Cambria Math"/>
                        <a:cs typeface="Times New Roman" panose="02020603050405020304" pitchFamily="18" charset="0"/>
                      </a:rPr>
                      <m:t>.</m:t>
                    </m:r>
                    <m:r>
                      <a:rPr lang="en-US" b="1" i="1" smtClean="0">
                        <a:solidFill>
                          <a:srgbClr val="C00000"/>
                        </a:solidFill>
                        <a:latin typeface="Cambria Math" panose="02040503050406030204" pitchFamily="18" charset="0"/>
                        <a:ea typeface="Cambria Math"/>
                        <a:cs typeface="Times New Roman" panose="02020603050405020304" pitchFamily="18" charset="0"/>
                      </a:rPr>
                      <m:t>𝟎𝟓</m:t>
                    </m:r>
                  </m:oMath>
                </a14:m>
                <a:endParaRPr lang="en-US" b="1" i="1" dirty="0">
                  <a:latin typeface="Times New Roman" panose="02020603050405020304" pitchFamily="18" charset="0"/>
                  <a:cs typeface="Times New Roman" panose="02020603050405020304" pitchFamily="18" charset="0"/>
                </a:endParaRPr>
              </a:p>
              <a:p>
                <a:endParaRPr lang="en-US" dirty="0"/>
              </a:p>
              <a:p>
                <a:r>
                  <a:rPr lang="en-US" dirty="0"/>
                  <a:t>On average, we would expect to replace 2.05 lights on a floor.</a:t>
                </a:r>
              </a:p>
              <a:p>
                <a:pPr marL="514350" indent="-514350">
                  <a:buAutoNum type="alphaLcParenR"/>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41EB1F3-5116-4A64-B2F5-53E69831900D}"/>
              </a:ext>
            </a:extLst>
          </p:cNvPr>
          <p:cNvGraphicFramePr>
            <a:graphicFrameLocks noGrp="1"/>
          </p:cNvGraphicFramePr>
          <p:nvPr/>
        </p:nvGraphicFramePr>
        <p:xfrm>
          <a:off x="2031999" y="1454785"/>
          <a:ext cx="8128002" cy="74168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2546536506"/>
                    </a:ext>
                  </a:extLst>
                </a:gridCol>
                <a:gridCol w="1354667">
                  <a:extLst>
                    <a:ext uri="{9D8B030D-6E8A-4147-A177-3AD203B41FA5}">
                      <a16:colId xmlns:a16="http://schemas.microsoft.com/office/drawing/2014/main" val="2470961376"/>
                    </a:ext>
                  </a:extLst>
                </a:gridCol>
                <a:gridCol w="1354667">
                  <a:extLst>
                    <a:ext uri="{9D8B030D-6E8A-4147-A177-3AD203B41FA5}">
                      <a16:colId xmlns:a16="http://schemas.microsoft.com/office/drawing/2014/main" val="4153276315"/>
                    </a:ext>
                  </a:extLst>
                </a:gridCol>
                <a:gridCol w="1354667">
                  <a:extLst>
                    <a:ext uri="{9D8B030D-6E8A-4147-A177-3AD203B41FA5}">
                      <a16:colId xmlns:a16="http://schemas.microsoft.com/office/drawing/2014/main" val="2650867358"/>
                    </a:ext>
                  </a:extLst>
                </a:gridCol>
                <a:gridCol w="1354667">
                  <a:extLst>
                    <a:ext uri="{9D8B030D-6E8A-4147-A177-3AD203B41FA5}">
                      <a16:colId xmlns:a16="http://schemas.microsoft.com/office/drawing/2014/main" val="2565116510"/>
                    </a:ext>
                  </a:extLst>
                </a:gridCol>
                <a:gridCol w="1354667">
                  <a:extLst>
                    <a:ext uri="{9D8B030D-6E8A-4147-A177-3AD203B41FA5}">
                      <a16:colId xmlns:a16="http://schemas.microsoft.com/office/drawing/2014/main" val="632817518"/>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680869763"/>
                  </a:ext>
                </a:extLst>
              </a:tr>
              <a:tr h="370840">
                <a:tc>
                  <a:txBody>
                    <a:bodyPr/>
                    <a:lstStyle/>
                    <a:p>
                      <a:r>
                        <a:rPr lang="en-US" dirty="0"/>
                        <a:t>P(X = x)</a:t>
                      </a:r>
                    </a:p>
                  </a:txBody>
                  <a:tcPr/>
                </a:tc>
                <a:tc>
                  <a:txBody>
                    <a:bodyPr/>
                    <a:lstStyle/>
                    <a:p>
                      <a:r>
                        <a:rPr lang="en-US" dirty="0"/>
                        <a:t>0.2</a:t>
                      </a:r>
                    </a:p>
                  </a:txBody>
                  <a:tcPr/>
                </a:tc>
                <a:tc>
                  <a:txBody>
                    <a:bodyPr/>
                    <a:lstStyle/>
                    <a:p>
                      <a:r>
                        <a:rPr lang="en-US" dirty="0"/>
                        <a:t>0.15</a:t>
                      </a:r>
                    </a:p>
                  </a:txBody>
                  <a:tcPr/>
                </a:tc>
                <a:tc>
                  <a:txBody>
                    <a:bodyPr/>
                    <a:lstStyle/>
                    <a:p>
                      <a:r>
                        <a:rPr lang="en-US" dirty="0"/>
                        <a:t>0.2</a:t>
                      </a:r>
                    </a:p>
                  </a:txBody>
                  <a:tcPr/>
                </a:tc>
                <a:tc>
                  <a:txBody>
                    <a:bodyPr/>
                    <a:lstStyle/>
                    <a:p>
                      <a:r>
                        <a:rPr lang="en-US" dirty="0"/>
                        <a:t>0.3</a:t>
                      </a:r>
                    </a:p>
                  </a:txBody>
                  <a:tcPr/>
                </a:tc>
                <a:tc>
                  <a:txBody>
                    <a:bodyPr/>
                    <a:lstStyle/>
                    <a:p>
                      <a:r>
                        <a:rPr lang="en-US" dirty="0"/>
                        <a:t>0.15</a:t>
                      </a:r>
                    </a:p>
                  </a:txBody>
                  <a:tcPr/>
                </a:tc>
                <a:extLst>
                  <a:ext uri="{0D108BD9-81ED-4DB2-BD59-A6C34878D82A}">
                    <a16:rowId xmlns:a16="http://schemas.microsoft.com/office/drawing/2014/main" val="1813834664"/>
                  </a:ext>
                </a:extLst>
              </a:tr>
            </a:tbl>
          </a:graphicData>
        </a:graphic>
      </p:graphicFrame>
      <p:sp>
        <p:nvSpPr>
          <p:cNvPr id="5" name="TextBox 4">
            <a:extLst>
              <a:ext uri="{FF2B5EF4-FFF2-40B4-BE49-F238E27FC236}">
                <a16:creationId xmlns:a16="http://schemas.microsoft.com/office/drawing/2014/main" id="{A6263904-E03F-4F47-A75A-4FF825810E69}"/>
              </a:ext>
            </a:extLst>
          </p:cNvPr>
          <p:cNvSpPr txBox="1"/>
          <p:nvPr/>
        </p:nvSpPr>
        <p:spPr>
          <a:xfrm>
            <a:off x="8188179" y="349250"/>
            <a:ext cx="3943644" cy="646331"/>
          </a:xfrm>
          <a:prstGeom prst="rect">
            <a:avLst/>
          </a:prstGeom>
          <a:noFill/>
        </p:spPr>
        <p:txBody>
          <a:bodyPr wrap="none" rtlCol="0">
            <a:spAutoFit/>
          </a:bodyPr>
          <a:lstStyle/>
          <a:p>
            <a:r>
              <a:rPr lang="en-US" i="1" dirty="0">
                <a:solidFill>
                  <a:srgbClr val="FF0000"/>
                </a:solidFill>
              </a:rPr>
              <a:t>This shows it by hand, which we can do!</a:t>
            </a:r>
          </a:p>
          <a:p>
            <a:r>
              <a:rPr lang="en-US" i="1" dirty="0">
                <a:solidFill>
                  <a:srgbClr val="FF0000"/>
                </a:solidFill>
              </a:rPr>
              <a:t>But we can also use the calc!!</a:t>
            </a:r>
          </a:p>
        </p:txBody>
      </p:sp>
    </p:spTree>
    <p:custDataLst>
      <p:tags r:id="rId1"/>
    </p:custDataLst>
    <p:extLst>
      <p:ext uri="{BB962C8B-B14F-4D97-AF65-F5344CB8AC3E}">
        <p14:creationId xmlns:p14="http://schemas.microsoft.com/office/powerpoint/2010/main" val="352222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RV Example, continued, Solution, p.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0" indent="0">
                  <a:buNone/>
                </a:pPr>
                <a:endParaRPr lang="en-US" dirty="0"/>
              </a:p>
              <a:p>
                <a:endParaRPr lang="en-US" dirty="0"/>
              </a:p>
              <a:p>
                <a:r>
                  <a:rPr lang="en-US" dirty="0"/>
                  <a:t>Let X = the number of light that need to be replaced  </a:t>
                </a:r>
              </a:p>
              <a:p>
                <a:r>
                  <a:rPr lang="en-US" dirty="0"/>
                  <a:t>The mean number of lights that need to be replaced on a floor is 2.05.</a:t>
                </a:r>
              </a:p>
              <a:p>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rPr>
                      <m:t>=</m:t>
                    </m:r>
                    <m:rad>
                      <m:radPr>
                        <m:degHide m:val="on"/>
                        <m:ctrlPr>
                          <a:rPr lang="en-US" i="1">
                            <a:latin typeface="Cambria Math" panose="02040503050406030204" pitchFamily="18" charset="0"/>
                          </a:rPr>
                        </m:ctrlPr>
                      </m:radPr>
                      <m:deg/>
                      <m:e>
                        <m:nary>
                          <m:naryPr>
                            <m:chr m:val="∑"/>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e>
                              <m:sup>
                                <m:r>
                                  <a:rPr lang="en-US" i="1">
                                    <a:latin typeface="Cambria Math" panose="02040503050406030204" pitchFamily="18" charset="0"/>
                                  </a:rPr>
                                  <m:t>2</m:t>
                                </m:r>
                              </m:sup>
                            </m:sSup>
                            <m:r>
                              <a:rPr lang="en-US" i="1">
                                <a:latin typeface="Cambria Math" panose="02040503050406030204" pitchFamily="18" charset="0"/>
                              </a:rPr>
                              <m:t>𝑃</m:t>
                            </m:r>
                            <m:r>
                              <a:rPr lang="en-US" i="1">
                                <a:latin typeface="Cambria Math" panose="02040503050406030204" pitchFamily="18" charset="0"/>
                              </a:rPr>
                              <m:t>(</m:t>
                            </m:r>
                          </m:e>
                        </m:nary>
                        <m:r>
                          <a:rPr lang="en-US" i="1">
                            <a:latin typeface="Cambria Math" panose="02040503050406030204" pitchFamily="18" charset="0"/>
                          </a:rPr>
                          <m:t>𝑥</m:t>
                        </m:r>
                        <m:r>
                          <a:rPr lang="en-US" i="1">
                            <a:latin typeface="Cambria Math" panose="02040503050406030204" pitchFamily="18" charset="0"/>
                          </a:rPr>
                          <m:t>)</m:t>
                        </m:r>
                        <m:r>
                          <m:rPr>
                            <m:nor/>
                          </m:rPr>
                          <a:rPr lang="en-US" i="1" dirty="0">
                            <a:latin typeface="Cambria Math" panose="02040503050406030204" pitchFamily="18" charset="0"/>
                          </a:rPr>
                          <m:t> </m:t>
                        </m:r>
                      </m:e>
                    </m:rad>
                  </m:oMath>
                </a14:m>
                <a:endParaRPr lang="en-US" i="1" dirty="0">
                  <a:latin typeface="Cambria Math" panose="02040503050406030204" pitchFamily="18" charset="0"/>
                </a:endParaRPr>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𝜎</m:t>
                    </m:r>
                    <m:r>
                      <a:rPr lang="en-US" i="1">
                        <a:latin typeface="Cambria Math"/>
                        <a:cs typeface="Times New Roman" panose="02020603050405020304" pitchFamily="18" charset="0"/>
                      </a:rPr>
                      <m:t>=</m:t>
                    </m:r>
                    <m:rad>
                      <m:radPr>
                        <m:degHide m:val="on"/>
                        <m:ctrlPr>
                          <a:rPr lang="en-US" i="1">
                            <a:latin typeface="Cambria Math" panose="02040503050406030204" pitchFamily="18" charset="0"/>
                            <a:cs typeface="Times New Roman" panose="02020603050405020304" pitchFamily="18" charset="0"/>
                          </a:rPr>
                        </m:ctrlPr>
                      </m:radPr>
                      <m:deg/>
                      <m:e>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2.0</m:t>
                                </m:r>
                                <m:r>
                                  <a:rPr lang="en-US" i="1">
                                    <a:latin typeface="Cambria Math" panose="02040503050406030204" pitchFamily="18" charset="0"/>
                                    <a:cs typeface="Times New Roman" panose="02020603050405020304" pitchFamily="18" charset="0"/>
                                  </a:rPr>
                                  <m:t>5</m:t>
                                </m:r>
                              </m:e>
                            </m:d>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∙0.2+</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cs typeface="Times New Roman" panose="02020603050405020304" pitchFamily="18" charset="0"/>
                                  </a:rPr>
                                  <m:t>2.0</m:t>
                                </m:r>
                                <m:r>
                                  <a:rPr lang="en-US" i="1">
                                    <a:latin typeface="Cambria Math" panose="02040503050406030204" pitchFamily="18" charset="0"/>
                                    <a:cs typeface="Times New Roman" panose="02020603050405020304" pitchFamily="18" charset="0"/>
                                  </a:rPr>
                                  <m:t>5</m:t>
                                </m:r>
                              </m:e>
                            </m:d>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i="1">
                            <a:latin typeface="Cambria Math" panose="02040503050406030204" pitchFamily="18" charset="0"/>
                            <a:ea typeface="Cambria Math" panose="02040503050406030204" pitchFamily="18" charset="0"/>
                            <a:cs typeface="Times New Roman" panose="02020603050405020304" pitchFamily="18" charset="0"/>
                          </a:rPr>
                          <m:t>5+</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2−</m:t>
                                </m:r>
                                <m:r>
                                  <a:rPr lang="en-US" b="0" i="1" smtClean="0">
                                    <a:latin typeface="Cambria Math" panose="02040503050406030204" pitchFamily="18" charset="0"/>
                                    <a:cs typeface="Times New Roman" panose="02020603050405020304" pitchFamily="18" charset="0"/>
                                  </a:rPr>
                                  <m:t>2.0</m:t>
                                </m:r>
                                <m:r>
                                  <a:rPr lang="en-US" i="1">
                                    <a:latin typeface="Cambria Math" panose="02040503050406030204" pitchFamily="18" charset="0"/>
                                    <a:cs typeface="Times New Roman" panose="02020603050405020304" pitchFamily="18" charset="0"/>
                                  </a:rPr>
                                  <m:t>5</m:t>
                                </m:r>
                              </m:e>
                            </m:d>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3−</m:t>
                                </m:r>
                                <m:r>
                                  <a:rPr lang="en-US" b="0" i="1" smtClean="0">
                                    <a:latin typeface="Cambria Math" panose="02040503050406030204" pitchFamily="18" charset="0"/>
                                    <a:cs typeface="Times New Roman" panose="02020603050405020304" pitchFamily="18" charset="0"/>
                                  </a:rPr>
                                  <m:t>2.05</m:t>
                                </m:r>
                              </m:e>
                            </m:d>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4</m:t>
                                </m:r>
                                <m:r>
                                  <a:rPr lang="en-US" i="1">
                                    <a:latin typeface="Cambria Math" panose="02040503050406030204" pitchFamily="18" charset="0"/>
                                    <a:cs typeface="Times New Roman" panose="02020603050405020304" pitchFamily="18" charset="0"/>
                                  </a:rPr>
                                  <m:t>−2.05</m:t>
                                </m:r>
                              </m:e>
                            </m:d>
                          </m:e>
                          <m:sup>
                            <m:r>
                              <a:rPr lang="en-US" i="1">
                                <a:latin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∙0.</m:t>
                        </m:r>
                        <m:r>
                          <a:rPr lang="en-US" b="0" i="1" smtClean="0">
                            <a:latin typeface="Cambria Math" panose="02040503050406030204" pitchFamily="18" charset="0"/>
                            <a:ea typeface="Cambria Math" panose="02040503050406030204" pitchFamily="18" charset="0"/>
                            <a:cs typeface="Times New Roman" panose="02020603050405020304" pitchFamily="18" charset="0"/>
                          </a:rPr>
                          <m:t>15</m:t>
                        </m:r>
                      </m:e>
                    </m:rad>
                  </m:oMath>
                </a14:m>
                <a:endParaRPr lang="en-US" i="1" dirty="0">
                  <a:latin typeface="Cambria Math"/>
                  <a:ea typeface="Cambria Math"/>
                  <a:cs typeface="Times New Roman" panose="02020603050405020304" pitchFamily="18" charset="0"/>
                </a:endParaRPr>
              </a:p>
              <a:p>
                <a:pPr marL="0" indent="0">
                  <a:buNone/>
                </a:pPr>
                <a:endParaRPr lang="en-US" i="1" dirty="0">
                  <a:latin typeface="Cambria Math" panose="02040503050406030204" pitchFamily="18" charset="0"/>
                  <a:ea typeface="Cambria Math"/>
                  <a:cs typeface="Times New Roman" panose="02020603050405020304" pitchFamily="18" charset="0"/>
                </a:endParaRPr>
              </a:p>
              <a:p>
                <a:pPr marL="225425"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𝜎</m:t>
                      </m:r>
                      <m:r>
                        <a:rPr lang="en-US" i="1">
                          <a:latin typeface="Cambria Math" panose="02040503050406030204" pitchFamily="18" charset="0"/>
                          <a:ea typeface="Cambria Math"/>
                          <a:cs typeface="Times New Roman" panose="02020603050405020304" pitchFamily="18" charset="0"/>
                        </a:rPr>
                        <m:t>=</m:t>
                      </m:r>
                      <m:rad>
                        <m:radPr>
                          <m:degHide m:val="on"/>
                          <m:ctrlPr>
                            <a:rPr lang="en-US" i="1">
                              <a:latin typeface="Cambria Math" panose="02040503050406030204" pitchFamily="18" charset="0"/>
                              <a:ea typeface="Cambria Math"/>
                              <a:cs typeface="Times New Roman" panose="02020603050405020304" pitchFamily="18" charset="0"/>
                            </a:rPr>
                          </m:ctrlPr>
                        </m:radPr>
                        <m:deg/>
                        <m:e>
                          <m:r>
                            <a:rPr lang="en-US" b="0" i="1" smtClean="0">
                              <a:latin typeface="Cambria Math" panose="02040503050406030204" pitchFamily="18" charset="0"/>
                              <a:ea typeface="Cambria Math"/>
                              <a:cs typeface="Times New Roman" panose="02020603050405020304" pitchFamily="18" charset="0"/>
                            </a:rPr>
                            <m:t>1.8475</m:t>
                          </m:r>
                        </m:e>
                      </m:rad>
                      <m:r>
                        <a:rPr lang="en-US" i="1">
                          <a:latin typeface="Cambria Math" panose="02040503050406030204" pitchFamily="18" charset="0"/>
                          <a:ea typeface="Cambria Math"/>
                          <a:cs typeface="Times New Roman" panose="02020603050405020304" pitchFamily="18" charset="0"/>
                        </a:rPr>
                        <m:t>=</m:t>
                      </m:r>
                      <m:r>
                        <a:rPr lang="en-US" b="1" i="1" smtClean="0">
                          <a:solidFill>
                            <a:srgbClr val="C00000"/>
                          </a:solidFill>
                          <a:latin typeface="Cambria Math" panose="02040503050406030204" pitchFamily="18" charset="0"/>
                          <a:ea typeface="Cambria Math"/>
                          <a:cs typeface="Times New Roman" panose="02020603050405020304" pitchFamily="18" charset="0"/>
                        </a:rPr>
                        <m:t>𝟏</m:t>
                      </m:r>
                      <m:r>
                        <a:rPr lang="en-US" b="1" i="1" smtClean="0">
                          <a:solidFill>
                            <a:srgbClr val="C00000"/>
                          </a:solidFill>
                          <a:latin typeface="Cambria Math" panose="02040503050406030204" pitchFamily="18" charset="0"/>
                          <a:ea typeface="Cambria Math"/>
                          <a:cs typeface="Times New Roman" panose="02020603050405020304" pitchFamily="18" charset="0"/>
                        </a:rPr>
                        <m:t>.</m:t>
                      </m:r>
                      <m:r>
                        <a:rPr lang="en-US" b="1" i="1" smtClean="0">
                          <a:solidFill>
                            <a:srgbClr val="C00000"/>
                          </a:solidFill>
                          <a:latin typeface="Cambria Math" panose="02040503050406030204" pitchFamily="18" charset="0"/>
                          <a:ea typeface="Cambria Math"/>
                          <a:cs typeface="Times New Roman" panose="02020603050405020304" pitchFamily="18" charset="0"/>
                        </a:rPr>
                        <m:t>𝟑𝟓𝟗𝟐</m:t>
                      </m:r>
                    </m:oMath>
                  </m:oMathPara>
                </a14:m>
                <a:endParaRPr lang="en-US" b="1" i="1" dirty="0">
                  <a:latin typeface="Times New Roman" panose="02020603050405020304" pitchFamily="18" charset="0"/>
                  <a:ea typeface="Cambria Math"/>
                  <a:cs typeface="Times New Roman" panose="02020603050405020304" pitchFamily="18" charset="0"/>
                </a:endParaRPr>
              </a:p>
              <a:p>
                <a:endParaRPr lang="en-US" dirty="0"/>
              </a:p>
              <a:p>
                <a:r>
                  <a:rPr lang="en-US" sz="3800" dirty="0"/>
                  <a:t>For every floor we would expect to replace between 2.05 </a:t>
                </a:r>
                <a14:m>
                  <m:oMath xmlns:m="http://schemas.openxmlformats.org/officeDocument/2006/math">
                    <m:r>
                      <a:rPr lang="en-US" sz="3800" i="1" smtClean="0">
                        <a:latin typeface="Cambria Math" panose="02040503050406030204" pitchFamily="18" charset="0"/>
                        <a:ea typeface="Cambria Math" panose="02040503050406030204" pitchFamily="18" charset="0"/>
                      </a:rPr>
                      <m:t>±</m:t>
                    </m:r>
                  </m:oMath>
                </a14:m>
                <a:r>
                  <a:rPr lang="en-US" sz="3800" dirty="0"/>
                  <a:t> 1.36, or between 0.69 and 3.41 lights.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81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41EB1F3-5116-4A64-B2F5-53E69831900D}"/>
              </a:ext>
            </a:extLst>
          </p:cNvPr>
          <p:cNvGraphicFramePr>
            <a:graphicFrameLocks noGrp="1"/>
          </p:cNvGraphicFramePr>
          <p:nvPr/>
        </p:nvGraphicFramePr>
        <p:xfrm>
          <a:off x="2031999" y="1454785"/>
          <a:ext cx="8128002" cy="741680"/>
        </p:xfrm>
        <a:graphic>
          <a:graphicData uri="http://schemas.openxmlformats.org/drawingml/2006/table">
            <a:tbl>
              <a:tblPr firstRow="1" bandRow="1">
                <a:tableStyleId>{073A0DAA-6AF3-43AB-8588-CEC1D06C72B9}</a:tableStyleId>
              </a:tblPr>
              <a:tblGrid>
                <a:gridCol w="1354667">
                  <a:extLst>
                    <a:ext uri="{9D8B030D-6E8A-4147-A177-3AD203B41FA5}">
                      <a16:colId xmlns:a16="http://schemas.microsoft.com/office/drawing/2014/main" val="2546536506"/>
                    </a:ext>
                  </a:extLst>
                </a:gridCol>
                <a:gridCol w="1354667">
                  <a:extLst>
                    <a:ext uri="{9D8B030D-6E8A-4147-A177-3AD203B41FA5}">
                      <a16:colId xmlns:a16="http://schemas.microsoft.com/office/drawing/2014/main" val="2470961376"/>
                    </a:ext>
                  </a:extLst>
                </a:gridCol>
                <a:gridCol w="1354667">
                  <a:extLst>
                    <a:ext uri="{9D8B030D-6E8A-4147-A177-3AD203B41FA5}">
                      <a16:colId xmlns:a16="http://schemas.microsoft.com/office/drawing/2014/main" val="4153276315"/>
                    </a:ext>
                  </a:extLst>
                </a:gridCol>
                <a:gridCol w="1354667">
                  <a:extLst>
                    <a:ext uri="{9D8B030D-6E8A-4147-A177-3AD203B41FA5}">
                      <a16:colId xmlns:a16="http://schemas.microsoft.com/office/drawing/2014/main" val="2650867358"/>
                    </a:ext>
                  </a:extLst>
                </a:gridCol>
                <a:gridCol w="1354667">
                  <a:extLst>
                    <a:ext uri="{9D8B030D-6E8A-4147-A177-3AD203B41FA5}">
                      <a16:colId xmlns:a16="http://schemas.microsoft.com/office/drawing/2014/main" val="2565116510"/>
                    </a:ext>
                  </a:extLst>
                </a:gridCol>
                <a:gridCol w="1354667">
                  <a:extLst>
                    <a:ext uri="{9D8B030D-6E8A-4147-A177-3AD203B41FA5}">
                      <a16:colId xmlns:a16="http://schemas.microsoft.com/office/drawing/2014/main" val="632817518"/>
                    </a:ext>
                  </a:extLst>
                </a:gridCol>
              </a:tblGrid>
              <a:tr h="37084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680869763"/>
                  </a:ext>
                </a:extLst>
              </a:tr>
              <a:tr h="370840">
                <a:tc>
                  <a:txBody>
                    <a:bodyPr/>
                    <a:lstStyle/>
                    <a:p>
                      <a:r>
                        <a:rPr lang="en-US" dirty="0"/>
                        <a:t>P(X = x)</a:t>
                      </a:r>
                    </a:p>
                  </a:txBody>
                  <a:tcPr/>
                </a:tc>
                <a:tc>
                  <a:txBody>
                    <a:bodyPr/>
                    <a:lstStyle/>
                    <a:p>
                      <a:r>
                        <a:rPr lang="en-US" dirty="0"/>
                        <a:t>0.2</a:t>
                      </a:r>
                    </a:p>
                  </a:txBody>
                  <a:tcPr/>
                </a:tc>
                <a:tc>
                  <a:txBody>
                    <a:bodyPr/>
                    <a:lstStyle/>
                    <a:p>
                      <a:r>
                        <a:rPr lang="en-US" dirty="0"/>
                        <a:t>0.15</a:t>
                      </a:r>
                    </a:p>
                  </a:txBody>
                  <a:tcPr/>
                </a:tc>
                <a:tc>
                  <a:txBody>
                    <a:bodyPr/>
                    <a:lstStyle/>
                    <a:p>
                      <a:r>
                        <a:rPr lang="en-US" dirty="0"/>
                        <a:t>0.2</a:t>
                      </a:r>
                    </a:p>
                  </a:txBody>
                  <a:tcPr/>
                </a:tc>
                <a:tc>
                  <a:txBody>
                    <a:bodyPr/>
                    <a:lstStyle/>
                    <a:p>
                      <a:r>
                        <a:rPr lang="en-US" dirty="0"/>
                        <a:t>0.3</a:t>
                      </a:r>
                    </a:p>
                  </a:txBody>
                  <a:tcPr/>
                </a:tc>
                <a:tc>
                  <a:txBody>
                    <a:bodyPr/>
                    <a:lstStyle/>
                    <a:p>
                      <a:r>
                        <a:rPr lang="en-US" dirty="0"/>
                        <a:t>0.15</a:t>
                      </a:r>
                    </a:p>
                  </a:txBody>
                  <a:tcPr/>
                </a:tc>
                <a:extLst>
                  <a:ext uri="{0D108BD9-81ED-4DB2-BD59-A6C34878D82A}">
                    <a16:rowId xmlns:a16="http://schemas.microsoft.com/office/drawing/2014/main" val="1813834664"/>
                  </a:ext>
                </a:extLst>
              </a:tr>
            </a:tbl>
          </a:graphicData>
        </a:graphic>
      </p:graphicFrame>
      <p:sp>
        <p:nvSpPr>
          <p:cNvPr id="5" name="TextBox 4">
            <a:extLst>
              <a:ext uri="{FF2B5EF4-FFF2-40B4-BE49-F238E27FC236}">
                <a16:creationId xmlns:a16="http://schemas.microsoft.com/office/drawing/2014/main" id="{9C422826-CC51-1E48-BC72-9E376BAD3BED}"/>
              </a:ext>
            </a:extLst>
          </p:cNvPr>
          <p:cNvSpPr txBox="1"/>
          <p:nvPr/>
        </p:nvSpPr>
        <p:spPr>
          <a:xfrm>
            <a:off x="7629379" y="219076"/>
            <a:ext cx="4258217" cy="646331"/>
          </a:xfrm>
          <a:prstGeom prst="rect">
            <a:avLst/>
          </a:prstGeom>
          <a:noFill/>
        </p:spPr>
        <p:txBody>
          <a:bodyPr wrap="none" rtlCol="0">
            <a:spAutoFit/>
          </a:bodyPr>
          <a:lstStyle/>
          <a:p>
            <a:r>
              <a:rPr lang="en-US" i="1" dirty="0">
                <a:solidFill>
                  <a:srgbClr val="FF0000"/>
                </a:solidFill>
              </a:rPr>
              <a:t>This shows it by hand, which we WON’T do!</a:t>
            </a:r>
          </a:p>
          <a:p>
            <a:r>
              <a:rPr lang="en-US" i="1" dirty="0">
                <a:solidFill>
                  <a:srgbClr val="FF0000"/>
                </a:solidFill>
              </a:rPr>
              <a:t>USE the calc!!</a:t>
            </a:r>
          </a:p>
        </p:txBody>
      </p:sp>
    </p:spTree>
    <p:custDataLst>
      <p:tags r:id="rId1"/>
    </p:custDataLst>
    <p:extLst>
      <p:ext uri="{BB962C8B-B14F-4D97-AF65-F5344CB8AC3E}">
        <p14:creationId xmlns:p14="http://schemas.microsoft.com/office/powerpoint/2010/main" val="47584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Problems #3 &amp; 5</a:t>
            </a:r>
          </a:p>
        </p:txBody>
      </p:sp>
      <p:sp>
        <p:nvSpPr>
          <p:cNvPr id="3" name="Content Placeholder 2"/>
          <p:cNvSpPr>
            <a:spLocks noGrp="1"/>
          </p:cNvSpPr>
          <p:nvPr>
            <p:ph idx="1"/>
          </p:nvPr>
        </p:nvSpPr>
        <p:spPr/>
        <p:txBody>
          <a:bodyPr>
            <a:normAutofit/>
          </a:bodyPr>
          <a:lstStyle/>
          <a:p>
            <a:pPr marL="0" indent="0">
              <a:buNone/>
            </a:pPr>
            <a:r>
              <a:rPr lang="en-US" dirty="0"/>
              <a:t>Suppose the probabilities of a customer purchasing 0, 1, or 2 books at a book store are 0.5, 0.3, and 0.2, respectively.  </a:t>
            </a:r>
          </a:p>
          <a:p>
            <a:pPr marL="0" indent="0">
              <a:buNone/>
            </a:pPr>
            <a:endParaRPr lang="en-US" dirty="0"/>
          </a:p>
          <a:p>
            <a:pPr marL="514350" indent="-514350">
              <a:buFont typeface="+mj-lt"/>
              <a:buAutoNum type="alphaLcParenR"/>
            </a:pPr>
            <a:r>
              <a:rPr lang="en-US" dirty="0"/>
              <a:t>Create the probability distribution</a:t>
            </a:r>
          </a:p>
          <a:p>
            <a:pPr marL="514350" indent="-514350">
              <a:buFont typeface="+mj-lt"/>
              <a:buAutoNum type="alphaLcParenR"/>
            </a:pPr>
            <a:r>
              <a:rPr lang="en-US" dirty="0"/>
              <a:t>What is the expected number of books a customer will purchase?</a:t>
            </a:r>
          </a:p>
          <a:p>
            <a:pPr marL="514350" indent="-514350">
              <a:buFont typeface="+mj-lt"/>
              <a:buAutoNum type="alphaLcParenR"/>
            </a:pPr>
            <a:r>
              <a:rPr lang="en-US" dirty="0"/>
              <a:t>Find the standard deviation of the number of books a customer will purchase.</a:t>
            </a:r>
          </a:p>
        </p:txBody>
      </p:sp>
    </p:spTree>
    <p:custDataLst>
      <p:tags r:id="rId1"/>
    </p:custDataLst>
    <p:extLst>
      <p:ext uri="{BB962C8B-B14F-4D97-AF65-F5344CB8AC3E}">
        <p14:creationId xmlns:p14="http://schemas.microsoft.com/office/powerpoint/2010/main" val="128130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 Problems #3 &amp; 5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a)</a:t>
                </a:r>
              </a:p>
              <a:p>
                <a:pPr marL="0" indent="0">
                  <a:buNone/>
                </a:pPr>
                <a:endParaRPr lang="en-US" dirty="0"/>
              </a:p>
              <a:p>
                <a:pPr marL="0" indent="0">
                  <a:buNone/>
                </a:pPr>
                <a:endParaRPr lang="en-US" dirty="0"/>
              </a:p>
              <a:p>
                <a:pPr marL="514350" indent="-514350">
                  <a:buAutoNum type="alphaLcParenR" startAt="2"/>
                </a:pPr>
                <a:r>
                  <a:rPr lang="en-US" dirty="0"/>
                  <a:t>E(X) = 0(0.5) + 1(0.3) + 2(0.2) = 0.7 books</a:t>
                </a:r>
              </a:p>
              <a:p>
                <a:pPr marL="514350" indent="-514350">
                  <a:buAutoNum type="alphaLcParenR" startAt="2"/>
                </a:pPr>
                <a:endParaRPr lang="en-US" dirty="0"/>
              </a:p>
              <a:p>
                <a:pPr marL="0" indent="0">
                  <a:buNone/>
                </a:pPr>
                <a:r>
                  <a:rPr lang="en-US" dirty="0"/>
                  <a:t>c)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r>
                          <a:rPr lang="en-US" b="0" i="1" smtClean="0">
                            <a:latin typeface="Cambria Math" panose="02040503050406030204" pitchFamily="18" charset="0"/>
                          </a:rPr>
                          <m:t>(</m:t>
                        </m:r>
                      </m:e>
                    </m:nary>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0−0.7</m:t>
                                  </m:r>
                                </m:e>
                              </m:d>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0.5</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1−0.7</m:t>
                                  </m:r>
                                </m:e>
                              </m:d>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0.3</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2−0.7</m:t>
                                  </m:r>
                                </m:e>
                              </m:d>
                            </m:e>
                            <m:sup>
                              <m:r>
                                <a:rPr lang="en-US" b="0" i="1" smtClean="0">
                                  <a:latin typeface="Cambria Math" panose="02040503050406030204" pitchFamily="18" charset="0"/>
                                </a:rPr>
                                <m:t>2</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0.2</m:t>
                              </m:r>
                            </m:e>
                          </m:d>
                        </m:e>
                      </m:d>
                      <m:r>
                        <a:rPr lang="en-US" b="0" i="1" smtClean="0">
                          <a:latin typeface="Cambria Math" panose="02040503050406030204" pitchFamily="18" charset="0"/>
                        </a:rPr>
                        <m:t>=0.61</m:t>
                      </m:r>
                    </m:oMath>
                  </m:oMathPara>
                </a14:m>
                <a:endParaRPr lang="en-US" b="0" dirty="0"/>
              </a:p>
              <a:p>
                <a:pPr marL="0" indent="0">
                  <a:buNone/>
                </a:pPr>
                <a:r>
                  <a:rPr lang="en-US" dirty="0"/>
                  <a:t>SD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0.61</m:t>
                        </m:r>
                      </m:e>
                    </m:rad>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7810</m:t>
                    </m:r>
                  </m:oMath>
                </a14:m>
                <a:r>
                  <a:rPr lang="en-US" dirty="0"/>
                  <a:t> books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graphicFrame>
        <p:nvGraphicFramePr>
          <p:cNvPr id="4" name="Table 3"/>
          <p:cNvGraphicFramePr>
            <a:graphicFrameLocks noGrp="1"/>
          </p:cNvGraphicFramePr>
          <p:nvPr/>
        </p:nvGraphicFramePr>
        <p:xfrm>
          <a:off x="1475117" y="1825625"/>
          <a:ext cx="8128000" cy="736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0">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0"/>
                  </a:ext>
                </a:extLst>
              </a:tr>
              <a:tr h="370840">
                <a:tc>
                  <a:txBody>
                    <a:bodyPr/>
                    <a:lstStyle/>
                    <a:p>
                      <a:r>
                        <a:rPr lang="en-US" dirty="0"/>
                        <a:t>P(X = x)</a:t>
                      </a:r>
                    </a:p>
                  </a:txBody>
                  <a:tcPr/>
                </a:tc>
                <a:tc>
                  <a:txBody>
                    <a:bodyPr/>
                    <a:lstStyle/>
                    <a:p>
                      <a:r>
                        <a:rPr lang="en-US" dirty="0"/>
                        <a:t>0.5</a:t>
                      </a:r>
                    </a:p>
                  </a:txBody>
                  <a:tcPr/>
                </a:tc>
                <a:tc>
                  <a:txBody>
                    <a:bodyPr/>
                    <a:lstStyle/>
                    <a:p>
                      <a:r>
                        <a:rPr lang="en-US" dirty="0"/>
                        <a:t>0.3</a:t>
                      </a:r>
                    </a:p>
                  </a:txBody>
                  <a:tcPr/>
                </a:tc>
                <a:tc>
                  <a:txBody>
                    <a:bodyPr/>
                    <a:lstStyle/>
                    <a:p>
                      <a:r>
                        <a:rPr lang="en-US" dirty="0"/>
                        <a:t>0.2</a:t>
                      </a:r>
                    </a:p>
                  </a:txBody>
                  <a:tcPr/>
                </a:tc>
                <a:extLst>
                  <a:ext uri="{0D108BD9-81ED-4DB2-BD59-A6C34878D82A}">
                    <a16:rowId xmlns:a16="http://schemas.microsoft.com/office/drawing/2014/main" val="10001"/>
                  </a:ext>
                </a:extLst>
              </a:tr>
            </a:tbl>
          </a:graphicData>
        </a:graphic>
      </p:graphicFrame>
      <p:sp>
        <p:nvSpPr>
          <p:cNvPr id="5" name="TextBox 4">
            <a:extLst>
              <a:ext uri="{FF2B5EF4-FFF2-40B4-BE49-F238E27FC236}">
                <a16:creationId xmlns:a16="http://schemas.microsoft.com/office/drawing/2014/main" id="{9A6D70D8-20AA-6A46-916E-A6D5C0CDF806}"/>
              </a:ext>
            </a:extLst>
          </p:cNvPr>
          <p:cNvSpPr txBox="1"/>
          <p:nvPr/>
        </p:nvSpPr>
        <p:spPr>
          <a:xfrm>
            <a:off x="6460979" y="197128"/>
            <a:ext cx="5519268" cy="369332"/>
          </a:xfrm>
          <a:prstGeom prst="rect">
            <a:avLst/>
          </a:prstGeom>
          <a:noFill/>
        </p:spPr>
        <p:txBody>
          <a:bodyPr wrap="none" rtlCol="0">
            <a:spAutoFit/>
          </a:bodyPr>
          <a:lstStyle/>
          <a:p>
            <a:r>
              <a:rPr lang="en-US" i="1" dirty="0">
                <a:solidFill>
                  <a:srgbClr val="FF0000"/>
                </a:solidFill>
              </a:rPr>
              <a:t>This shows it by hand, but USE the calc!! Especially for SD</a:t>
            </a:r>
          </a:p>
        </p:txBody>
      </p:sp>
    </p:spTree>
    <p:custDataLst>
      <p:tags r:id="rId1"/>
    </p:custDataLst>
    <p:extLst>
      <p:ext uri="{BB962C8B-B14F-4D97-AF65-F5344CB8AC3E}">
        <p14:creationId xmlns:p14="http://schemas.microsoft.com/office/powerpoint/2010/main" val="3392047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1772-A7E0-B812-23A6-B4EFD975231C}"/>
              </a:ext>
            </a:extLst>
          </p:cNvPr>
          <p:cNvSpPr>
            <a:spLocks noGrp="1"/>
          </p:cNvSpPr>
          <p:nvPr>
            <p:ph type="title"/>
          </p:nvPr>
        </p:nvSpPr>
        <p:spPr>
          <a:xfrm>
            <a:off x="305937" y="-177420"/>
            <a:ext cx="10515600" cy="1325563"/>
          </a:xfrm>
        </p:spPr>
        <p:txBody>
          <a:bodyPr/>
          <a:lstStyle/>
          <a:p>
            <a:r>
              <a:rPr lang="en-US" dirty="0"/>
              <a:t>Random Variables</a:t>
            </a:r>
          </a:p>
        </p:txBody>
      </p:sp>
      <p:sp>
        <p:nvSpPr>
          <p:cNvPr id="3" name="Content Placeholder 2">
            <a:extLst>
              <a:ext uri="{FF2B5EF4-FFF2-40B4-BE49-F238E27FC236}">
                <a16:creationId xmlns:a16="http://schemas.microsoft.com/office/drawing/2014/main" id="{59AB94CF-EEA3-4644-9546-F0B451A2026D}"/>
              </a:ext>
            </a:extLst>
          </p:cNvPr>
          <p:cNvSpPr>
            <a:spLocks noGrp="1"/>
          </p:cNvSpPr>
          <p:nvPr>
            <p:ph idx="1"/>
          </p:nvPr>
        </p:nvSpPr>
        <p:spPr>
          <a:xfrm>
            <a:off x="305937" y="970721"/>
            <a:ext cx="10515600" cy="4351338"/>
          </a:xfrm>
        </p:spPr>
        <p:txBody>
          <a:bodyPr>
            <a:noAutofit/>
          </a:bodyPr>
          <a:lstStyle/>
          <a:p>
            <a:pPr marL="0" indent="0">
              <a:buNone/>
            </a:pPr>
            <a:r>
              <a:rPr lang="en-US" sz="1400" u="sng" dirty="0"/>
              <a:t>Random</a:t>
            </a:r>
          </a:p>
          <a:p>
            <a:r>
              <a:rPr lang="en-US" sz="1400" dirty="0"/>
              <a:t>In statistics, the word </a:t>
            </a:r>
            <a:r>
              <a:rPr lang="en-US" sz="1400" b="1" dirty="0"/>
              <a:t>random</a:t>
            </a:r>
            <a:r>
              <a:rPr lang="en-US" sz="1400" dirty="0"/>
              <a:t> has a different meaning. Something is random when it varies by chance.</a:t>
            </a:r>
          </a:p>
          <a:p>
            <a:pPr lvl="1"/>
            <a:r>
              <a:rPr lang="en-US" sz="1400" dirty="0"/>
              <a:t>For example, when rolling a six-sided die there are six equally possible outcomes, the observed outcome on any one roll is random.</a:t>
            </a:r>
          </a:p>
          <a:p>
            <a:pPr lvl="1"/>
            <a:endParaRPr lang="en-US" sz="1400" dirty="0"/>
          </a:p>
          <a:p>
            <a:pPr marL="0" indent="0">
              <a:buNone/>
            </a:pPr>
            <a:r>
              <a:rPr lang="en-US" sz="1400" u="sng" dirty="0"/>
              <a:t>Random Variables</a:t>
            </a:r>
            <a:endParaRPr lang="en-US" sz="1400" dirty="0"/>
          </a:p>
          <a:p>
            <a:r>
              <a:rPr lang="en-US" sz="1400" dirty="0"/>
              <a:t>A </a:t>
            </a:r>
            <a:r>
              <a:rPr lang="en-US" sz="1400" b="1" dirty="0"/>
              <a:t>random variable </a:t>
            </a:r>
            <a:r>
              <a:rPr lang="en-US" sz="1400" dirty="0"/>
              <a:t>is </a:t>
            </a:r>
            <a:r>
              <a:rPr lang="en-US" sz="1400"/>
              <a:t>a numerical </a:t>
            </a:r>
            <a:r>
              <a:rPr lang="en-US" sz="1400" dirty="0"/>
              <a:t>characteristic that takes on different values due to chance. Random variables are classified into two broad types: </a:t>
            </a:r>
            <a:r>
              <a:rPr lang="en-US" sz="1400" b="1" dirty="0"/>
              <a:t>discrete</a:t>
            </a:r>
            <a:r>
              <a:rPr lang="en-US" sz="1400" dirty="0"/>
              <a:t> and </a:t>
            </a:r>
            <a:r>
              <a:rPr lang="en-US" sz="1400" b="1" dirty="0"/>
              <a:t>continuous</a:t>
            </a:r>
            <a:r>
              <a:rPr lang="en-US" sz="1400" dirty="0"/>
              <a:t>.</a:t>
            </a:r>
          </a:p>
          <a:p>
            <a:pPr marL="0" indent="0">
              <a:buNone/>
            </a:pPr>
            <a:endParaRPr lang="en-US" sz="1400" b="1" dirty="0"/>
          </a:p>
          <a:p>
            <a:pPr marL="0" indent="0">
              <a:buNone/>
            </a:pPr>
            <a:r>
              <a:rPr lang="en-US" sz="1400" u="sng" dirty="0"/>
              <a:t>Discrete Random Variable</a:t>
            </a:r>
          </a:p>
          <a:p>
            <a:r>
              <a:rPr lang="en-US" sz="1400" dirty="0"/>
              <a:t>Has a countable set of distinct possible values. Examples include:</a:t>
            </a:r>
          </a:p>
          <a:p>
            <a:pPr lvl="1"/>
            <a:r>
              <a:rPr lang="en-US" sz="1400" dirty="0"/>
              <a:t>Number of heads in 4 flips of a coin (possible outcomes are 0, 1, 2, 3, 4)</a:t>
            </a:r>
          </a:p>
          <a:p>
            <a:pPr lvl="1"/>
            <a:r>
              <a:rPr lang="en-US" sz="1400" dirty="0"/>
              <a:t>Number of classes missed last week (possible outcomes are 0, 1, 2, 3,..., up to the maximum number of classes)</a:t>
            </a:r>
          </a:p>
          <a:p>
            <a:pPr lvl="1"/>
            <a:r>
              <a:rPr lang="en-US" sz="1400" dirty="0"/>
              <a:t>Number of loans approved by a bank last week</a:t>
            </a:r>
          </a:p>
          <a:p>
            <a:pPr lvl="1"/>
            <a:endParaRPr lang="en-US" sz="1400" dirty="0"/>
          </a:p>
          <a:p>
            <a:pPr marL="0" indent="0">
              <a:buNone/>
            </a:pPr>
            <a:r>
              <a:rPr lang="en-US" sz="1400" u="sng" dirty="0"/>
              <a:t>Continuous Random Variable</a:t>
            </a:r>
          </a:p>
          <a:p>
            <a:r>
              <a:rPr lang="en-US" sz="1400" dirty="0"/>
              <a:t>Any value (to any number of decimal places) within some interval is a possible value. Examples include:</a:t>
            </a:r>
          </a:p>
          <a:p>
            <a:pPr lvl="1"/>
            <a:r>
              <a:rPr lang="en-US" sz="1400" dirty="0"/>
              <a:t>Heights of individuals</a:t>
            </a:r>
          </a:p>
          <a:p>
            <a:pPr lvl="1"/>
            <a:r>
              <a:rPr lang="en-US" sz="1400" dirty="0"/>
              <a:t>Time to finish a test</a:t>
            </a:r>
          </a:p>
          <a:p>
            <a:pPr lvl="1"/>
            <a:r>
              <a:rPr lang="en-US" sz="1400" dirty="0"/>
              <a:t>Hours spent exercising last week</a:t>
            </a:r>
          </a:p>
          <a:p>
            <a:pPr marL="0" indent="0">
              <a:buNone/>
            </a:pPr>
            <a:endParaRPr lang="en-US" sz="1400" dirty="0"/>
          </a:p>
        </p:txBody>
      </p:sp>
      <p:pic>
        <p:nvPicPr>
          <p:cNvPr id="4" name="Picture 3">
            <a:extLst>
              <a:ext uri="{FF2B5EF4-FFF2-40B4-BE49-F238E27FC236}">
                <a16:creationId xmlns:a16="http://schemas.microsoft.com/office/drawing/2014/main" id="{89AD1F98-82CB-B45E-479A-4C7FFABE0C18}"/>
              </a:ext>
            </a:extLst>
          </p:cNvPr>
          <p:cNvPicPr>
            <a:picLocks noChangeAspect="1"/>
          </p:cNvPicPr>
          <p:nvPr/>
        </p:nvPicPr>
        <p:blipFill>
          <a:blip r:embed="rId2"/>
          <a:stretch>
            <a:fillRect/>
          </a:stretch>
        </p:blipFill>
        <p:spPr>
          <a:xfrm>
            <a:off x="8970749" y="4711392"/>
            <a:ext cx="2643496" cy="1890712"/>
          </a:xfrm>
          <a:prstGeom prst="rect">
            <a:avLst/>
          </a:prstGeom>
        </p:spPr>
      </p:pic>
    </p:spTree>
    <p:extLst>
      <p:ext uri="{BB962C8B-B14F-4D97-AF65-F5344CB8AC3E}">
        <p14:creationId xmlns:p14="http://schemas.microsoft.com/office/powerpoint/2010/main" val="250449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C7AE-3C78-E145-9FC6-800F112C3819}"/>
              </a:ext>
            </a:extLst>
          </p:cNvPr>
          <p:cNvSpPr>
            <a:spLocks noGrp="1"/>
          </p:cNvSpPr>
          <p:nvPr>
            <p:ph type="title"/>
          </p:nvPr>
        </p:nvSpPr>
        <p:spPr>
          <a:xfrm>
            <a:off x="838200" y="-117534"/>
            <a:ext cx="10515600" cy="1325563"/>
          </a:xfrm>
        </p:spPr>
        <p:txBody>
          <a:bodyPr>
            <a:normAutofit/>
          </a:bodyPr>
          <a:lstStyle/>
          <a:p>
            <a:r>
              <a:rPr lang="en-US" sz="4000" dirty="0"/>
              <a:t>Discrete vs Continuous RVs</a:t>
            </a:r>
            <a:endParaRPr lang="en-US" sz="6600" dirty="0"/>
          </a:p>
        </p:txBody>
      </p:sp>
      <p:pic>
        <p:nvPicPr>
          <p:cNvPr id="1026" name="Picture 2">
            <a:extLst>
              <a:ext uri="{FF2B5EF4-FFF2-40B4-BE49-F238E27FC236}">
                <a16:creationId xmlns:a16="http://schemas.microsoft.com/office/drawing/2014/main" id="{899A67DF-0A8F-A749-999E-38310CBDF2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0" y="1005532"/>
            <a:ext cx="6489700" cy="349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9BBF9D-6848-8C46-8B38-4B053DAF17C6}"/>
              </a:ext>
            </a:extLst>
          </p:cNvPr>
          <p:cNvSpPr txBox="1"/>
          <p:nvPr/>
        </p:nvSpPr>
        <p:spPr>
          <a:xfrm>
            <a:off x="4082564" y="6503343"/>
            <a:ext cx="4992072" cy="230832"/>
          </a:xfrm>
          <a:prstGeom prst="rect">
            <a:avLst/>
          </a:prstGeom>
          <a:noFill/>
        </p:spPr>
        <p:txBody>
          <a:bodyPr wrap="none" rtlCol="0">
            <a:spAutoFit/>
          </a:bodyPr>
          <a:lstStyle/>
          <a:p>
            <a:r>
              <a:rPr lang="en-US" sz="900" dirty="0"/>
              <a:t>https://</a:t>
            </a:r>
            <a:r>
              <a:rPr lang="en-US" sz="900" dirty="0" err="1"/>
              <a:t>medium.com</a:t>
            </a:r>
            <a:r>
              <a:rPr lang="en-US" sz="900" dirty="0"/>
              <a:t>/@</a:t>
            </a:r>
            <a:r>
              <a:rPr lang="en-US" sz="900" dirty="0" err="1"/>
              <a:t>seema.singh</a:t>
            </a:r>
            <a:r>
              <a:rPr lang="en-US" sz="900" dirty="0"/>
              <a:t>/probability-distributions-discrete-and-continuous-7a94ede66dc0</a:t>
            </a:r>
          </a:p>
        </p:txBody>
      </p:sp>
      <p:sp>
        <p:nvSpPr>
          <p:cNvPr id="5" name="TextBox 4">
            <a:extLst>
              <a:ext uri="{FF2B5EF4-FFF2-40B4-BE49-F238E27FC236}">
                <a16:creationId xmlns:a16="http://schemas.microsoft.com/office/drawing/2014/main" id="{A5BBBD92-E8B9-B74A-A26E-E675307EB6A1}"/>
              </a:ext>
            </a:extLst>
          </p:cNvPr>
          <p:cNvSpPr txBox="1"/>
          <p:nvPr/>
        </p:nvSpPr>
        <p:spPr>
          <a:xfrm>
            <a:off x="838200" y="4513208"/>
            <a:ext cx="5304657" cy="1169551"/>
          </a:xfrm>
          <a:prstGeom prst="rect">
            <a:avLst/>
          </a:prstGeom>
          <a:noFill/>
        </p:spPr>
        <p:txBody>
          <a:bodyPr wrap="none" rtlCol="0">
            <a:spAutoFit/>
          </a:bodyPr>
          <a:lstStyle/>
          <a:p>
            <a:pPr marL="285750" indent="-285750">
              <a:buFont typeface="Arial" panose="020B0604020202020204" pitchFamily="34" charset="0"/>
              <a:buChar char="•"/>
            </a:pPr>
            <a:r>
              <a:rPr lang="en-US" sz="1400" u="sng" dirty="0"/>
              <a:t>Can</a:t>
            </a:r>
            <a:r>
              <a:rPr lang="en-US" sz="1400" dirty="0"/>
              <a:t> find probabilities for </a:t>
            </a:r>
            <a:r>
              <a:rPr lang="en-US" sz="1400" u="sng" dirty="0"/>
              <a:t>specific points</a:t>
            </a:r>
            <a:r>
              <a:rPr lang="en-US" sz="1400" dirty="0"/>
              <a:t>, e.g. P(5) = 0.3, P(10) = 0.6</a:t>
            </a:r>
          </a:p>
          <a:p>
            <a:pPr marL="285750" indent="-285750">
              <a:buFont typeface="Arial" panose="020B0604020202020204" pitchFamily="34" charset="0"/>
              <a:buChar char="•"/>
            </a:pPr>
            <a:r>
              <a:rPr lang="en-US" sz="1400" dirty="0"/>
              <a:t>Can find probabilities of </a:t>
            </a:r>
            <a:r>
              <a:rPr lang="en-US" sz="1400" u="sng" dirty="0"/>
              <a:t>multiple events</a:t>
            </a:r>
            <a:r>
              <a:rPr lang="en-US" sz="1400" dirty="0"/>
              <a:t>, such as:</a:t>
            </a:r>
          </a:p>
          <a:p>
            <a:pPr marL="742950" lvl="1" indent="-285750">
              <a:buFont typeface="Arial" panose="020B0604020202020204" pitchFamily="34" charset="0"/>
              <a:buChar char="•"/>
            </a:pPr>
            <a:r>
              <a:rPr lang="en-US" sz="1400" dirty="0"/>
              <a:t>P(5 &lt; X &lt; 10) = P(6) + P(7) + P(8) + P(9)</a:t>
            </a:r>
          </a:p>
          <a:p>
            <a:pPr marL="742950" lvl="1" indent="-285750">
              <a:buFont typeface="Arial" panose="020B0604020202020204" pitchFamily="34" charset="0"/>
              <a:buChar char="•"/>
            </a:pPr>
            <a:r>
              <a:rPr lang="en-US" sz="1400" dirty="0"/>
              <a:t>Just </a:t>
            </a:r>
            <a:r>
              <a:rPr lang="en-US" sz="1400" u="sng" dirty="0"/>
              <a:t>adding up individual probabilities </a:t>
            </a:r>
            <a:r>
              <a:rPr lang="en-US" sz="1400" dirty="0"/>
              <a:t>from the</a:t>
            </a:r>
          </a:p>
          <a:p>
            <a:pPr lvl="1"/>
            <a:r>
              <a:rPr lang="en-US" sz="1400" dirty="0"/>
              <a:t>	probability distribution </a:t>
            </a:r>
            <a:r>
              <a:rPr lang="en-US" sz="1400" u="sng" dirty="0"/>
              <a:t>table</a:t>
            </a:r>
            <a:r>
              <a:rPr lang="en-US" sz="1400" dirty="0"/>
              <a:t>.</a:t>
            </a:r>
          </a:p>
        </p:txBody>
      </p:sp>
      <p:cxnSp>
        <p:nvCxnSpPr>
          <p:cNvPr id="7" name="Straight Connector 6">
            <a:extLst>
              <a:ext uri="{FF2B5EF4-FFF2-40B4-BE49-F238E27FC236}">
                <a16:creationId xmlns:a16="http://schemas.microsoft.com/office/drawing/2014/main" id="{67E5C299-FBE1-464F-A6AD-A461F1159900}"/>
              </a:ext>
            </a:extLst>
          </p:cNvPr>
          <p:cNvCxnSpPr/>
          <p:nvPr/>
        </p:nvCxnSpPr>
        <p:spPr>
          <a:xfrm>
            <a:off x="6299200" y="4169295"/>
            <a:ext cx="0" cy="1857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01E7422-E9E0-E540-9A81-E65201F7F48F}"/>
              </a:ext>
            </a:extLst>
          </p:cNvPr>
          <p:cNvSpPr txBox="1"/>
          <p:nvPr/>
        </p:nvSpPr>
        <p:spPr>
          <a:xfrm>
            <a:off x="6438900" y="4491509"/>
            <a:ext cx="5612177" cy="1169551"/>
          </a:xfrm>
          <a:prstGeom prst="rect">
            <a:avLst/>
          </a:prstGeom>
          <a:noFill/>
        </p:spPr>
        <p:txBody>
          <a:bodyPr wrap="none" rtlCol="0">
            <a:spAutoFit/>
          </a:bodyPr>
          <a:lstStyle/>
          <a:p>
            <a:pPr marL="285750" indent="-285750">
              <a:buFont typeface="Arial" panose="020B0604020202020204" pitchFamily="34" charset="0"/>
              <a:buChar char="•"/>
            </a:pPr>
            <a:r>
              <a:rPr lang="en-US" sz="1400" dirty="0"/>
              <a:t>Can NOT find probabilities for </a:t>
            </a:r>
            <a:r>
              <a:rPr lang="en-US" sz="1400" u="sng" dirty="0"/>
              <a:t>specific points</a:t>
            </a:r>
            <a:r>
              <a:rPr lang="en-US" sz="1400" dirty="0"/>
              <a:t>, e.g. P(5) = 0, P(10) = 0</a:t>
            </a:r>
          </a:p>
          <a:p>
            <a:pPr marL="285750" indent="-285750">
              <a:buFont typeface="Arial" panose="020B0604020202020204" pitchFamily="34" charset="0"/>
              <a:buChar char="•"/>
            </a:pPr>
            <a:r>
              <a:rPr lang="en-US" sz="1400" dirty="0"/>
              <a:t>Have to find probabilities for </a:t>
            </a:r>
            <a:r>
              <a:rPr lang="en-US" sz="1400" u="sng" dirty="0"/>
              <a:t>intervals</a:t>
            </a:r>
            <a:r>
              <a:rPr lang="en-US" sz="1400" dirty="0"/>
              <a:t>:</a:t>
            </a:r>
          </a:p>
          <a:p>
            <a:pPr marL="742950" lvl="1" indent="-285750">
              <a:buFont typeface="Arial" panose="020B0604020202020204" pitchFamily="34" charset="0"/>
              <a:buChar char="•"/>
            </a:pPr>
            <a:r>
              <a:rPr lang="en-US" sz="1400" dirty="0"/>
              <a:t>P(5 ≤ X ≤ 10) or like in the Empirical Rule</a:t>
            </a:r>
          </a:p>
          <a:p>
            <a:pPr marL="742950" lvl="1" indent="-285750">
              <a:buFont typeface="Arial" panose="020B0604020202020204" pitchFamily="34" charset="0"/>
              <a:buChar char="•"/>
            </a:pPr>
            <a:r>
              <a:rPr lang="en-US" sz="1400" dirty="0"/>
              <a:t>This is finding </a:t>
            </a:r>
            <a:r>
              <a:rPr lang="en-US" sz="1400" u="sng" dirty="0"/>
              <a:t>the area under the curve between the end points</a:t>
            </a:r>
            <a:r>
              <a:rPr lang="en-US" sz="1400" dirty="0"/>
              <a:t>.</a:t>
            </a:r>
          </a:p>
          <a:p>
            <a:pPr marL="742950" lvl="1" indent="-285750">
              <a:buFont typeface="Arial" panose="020B0604020202020204" pitchFamily="34" charset="0"/>
              <a:buChar char="•"/>
            </a:pPr>
            <a:endParaRPr lang="en-US" sz="1400" dirty="0"/>
          </a:p>
        </p:txBody>
      </p:sp>
      <p:graphicFrame>
        <p:nvGraphicFramePr>
          <p:cNvPr id="11" name="Table 10">
            <a:extLst>
              <a:ext uri="{FF2B5EF4-FFF2-40B4-BE49-F238E27FC236}">
                <a16:creationId xmlns:a16="http://schemas.microsoft.com/office/drawing/2014/main" id="{5DD4F3AB-D368-8A4D-A2C0-4E4C02E93E2B}"/>
              </a:ext>
            </a:extLst>
          </p:cNvPr>
          <p:cNvGraphicFramePr>
            <a:graphicFrameLocks noGrp="1"/>
          </p:cNvGraphicFramePr>
          <p:nvPr>
            <p:extLst>
              <p:ext uri="{D42A27DB-BD31-4B8C-83A1-F6EECF244321}">
                <p14:modId xmlns:p14="http://schemas.microsoft.com/office/powerpoint/2010/main" val="3794171739"/>
              </p:ext>
            </p:extLst>
          </p:nvPr>
        </p:nvGraphicFramePr>
        <p:xfrm>
          <a:off x="1467371" y="2642160"/>
          <a:ext cx="1435100" cy="889000"/>
        </p:xfrm>
        <a:graphic>
          <a:graphicData uri="http://schemas.openxmlformats.org/drawingml/2006/table">
            <a:tbl>
              <a:tblPr/>
              <a:tblGrid>
                <a:gridCol w="826846">
                  <a:extLst>
                    <a:ext uri="{9D8B030D-6E8A-4147-A177-3AD203B41FA5}">
                      <a16:colId xmlns:a16="http://schemas.microsoft.com/office/drawing/2014/main" val="4208511829"/>
                    </a:ext>
                  </a:extLst>
                </a:gridCol>
                <a:gridCol w="608254">
                  <a:extLst>
                    <a:ext uri="{9D8B030D-6E8A-4147-A177-3AD203B41FA5}">
                      <a16:colId xmlns:a16="http://schemas.microsoft.com/office/drawing/2014/main" val="3324509161"/>
                    </a:ext>
                  </a:extLst>
                </a:gridCol>
              </a:tblGrid>
              <a:tr h="215900">
                <a:tc>
                  <a:txBody>
                    <a:bodyPr/>
                    <a:lstStyle/>
                    <a:p>
                      <a:pPr algn="l" rtl="0" fontAlgn="ctr"/>
                      <a:r>
                        <a:rPr lang="en-US" sz="1200" b="1" i="1"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1" i="1" u="none" strike="noStrike">
                          <a:solidFill>
                            <a:srgbClr val="000000"/>
                          </a:solidFill>
                          <a:effectLst/>
                          <a:latin typeface="Calibri" panose="020F0502020204030204" pitchFamily="34" charset="0"/>
                        </a:rPr>
                        <a:t>P(X)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7849484"/>
                  </a:ext>
                </a:extLst>
              </a:tr>
              <a:tr h="228600">
                <a:tc>
                  <a:txBody>
                    <a:bodyPr/>
                    <a:lstStyle/>
                    <a:p>
                      <a:pPr algn="l" rtl="0" fontAlgn="ctr"/>
                      <a:r>
                        <a:rPr lang="en-US" sz="1200" b="0" i="0" u="none" strike="noStrike">
                          <a:solidFill>
                            <a:srgbClr val="000000"/>
                          </a:solidFill>
                          <a:effectLst/>
                          <a:latin typeface="Calibri" panose="020F0502020204030204" pitchFamily="34" charset="0"/>
                        </a:rPr>
                        <a:t>Win = 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800353"/>
                  </a:ext>
                </a:extLst>
              </a:tr>
              <a:tr h="215900">
                <a:tc>
                  <a:txBody>
                    <a:bodyPr/>
                    <a:lstStyle/>
                    <a:p>
                      <a:pPr algn="l" rtl="0" fontAlgn="ctr"/>
                      <a:r>
                        <a:rPr lang="en-US" sz="1200" b="0" i="0" u="none" strike="noStrike">
                          <a:solidFill>
                            <a:srgbClr val="000000"/>
                          </a:solidFill>
                          <a:effectLst/>
                          <a:latin typeface="Calibri" panose="020F0502020204030204" pitchFamily="34" charset="0"/>
                        </a:rPr>
                        <a:t>Tie = 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a:solidFill>
                            <a:srgbClr val="000000"/>
                          </a:solidFill>
                          <a:effectLst/>
                          <a:latin typeface="Calibri" panose="020F0502020204030204" pitchFamily="34" charset="0"/>
                        </a:rPr>
                        <a:t>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614654"/>
                  </a:ext>
                </a:extLst>
              </a:tr>
              <a:tr h="228600">
                <a:tc>
                  <a:txBody>
                    <a:bodyPr/>
                    <a:lstStyle/>
                    <a:p>
                      <a:pPr algn="l" rtl="0" fontAlgn="ctr"/>
                      <a:r>
                        <a:rPr lang="en-US" sz="1200" b="0" i="0" u="none" strike="noStrike">
                          <a:solidFill>
                            <a:srgbClr val="000000"/>
                          </a:solidFill>
                          <a:effectLst/>
                          <a:latin typeface="Calibri" panose="020F0502020204030204" pitchFamily="34" charset="0"/>
                        </a:rPr>
                        <a:t>Loss = 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288198"/>
                  </a:ext>
                </a:extLst>
              </a:tr>
            </a:tbl>
          </a:graphicData>
        </a:graphic>
      </p:graphicFrame>
    </p:spTree>
    <p:extLst>
      <p:ext uri="{BB962C8B-B14F-4D97-AF65-F5344CB8AC3E}">
        <p14:creationId xmlns:p14="http://schemas.microsoft.com/office/powerpoint/2010/main" val="366745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Discrete Probability Distributions</a:t>
            </a:r>
            <a:endParaRPr dirty="0"/>
          </a:p>
        </p:txBody>
      </p:sp>
      <mc:AlternateContent xmlns:mc="http://schemas.openxmlformats.org/markup-compatibility/2006" xmlns:a14="http://schemas.microsoft.com/office/drawing/2010/main">
        <mc:Choice Requires="a14">
          <p:sp>
            <p:nvSpPr>
              <p:cNvPr id="79" name="Google Shape;79;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152396" indent="0">
                  <a:buNone/>
                </a:pPr>
                <a:r>
                  <a:rPr lang="en" sz="1600" u="sng" dirty="0"/>
                  <a:t>Discrete Probability Distributions</a:t>
                </a:r>
              </a:p>
              <a:p>
                <a:pPr marL="152396" indent="0">
                  <a:buNone/>
                </a:pPr>
                <a:endParaRPr lang="en" sz="1600" u="sng" dirty="0"/>
              </a:p>
              <a:p>
                <a:r>
                  <a:rPr lang="en" sz="1600" dirty="0"/>
                  <a:t>Describes a </a:t>
                </a:r>
                <a:r>
                  <a:rPr lang="en" sz="1600" b="1" dirty="0"/>
                  <a:t>Discrete </a:t>
                </a:r>
                <a:r>
                  <a:rPr lang="en" sz="1600" u="sng" dirty="0"/>
                  <a:t>random variable</a:t>
                </a:r>
                <a:endParaRPr sz="1600" dirty="0"/>
              </a:p>
              <a:p>
                <a:pPr lvl="1">
                  <a:spcBef>
                    <a:spcPts val="0"/>
                  </a:spcBef>
                </a:pPr>
                <a:endParaRPr lang="en" sz="1600" dirty="0"/>
              </a:p>
              <a:p>
                <a:r>
                  <a:rPr lang="en-US" sz="1600" dirty="0"/>
                  <a:t>A collection of all possible values the RV can assume and all the associated probabilities</a:t>
                </a:r>
              </a:p>
              <a:p>
                <a:endParaRPr lang="en-US" sz="1600" dirty="0"/>
              </a:p>
              <a:p>
                <a:r>
                  <a:rPr lang="en-US" sz="1600" dirty="0"/>
                  <a:t>A probability distribution is a theoretical description of a population</a:t>
                </a:r>
              </a:p>
              <a:p>
                <a:endParaRPr lang="en-US" sz="1600" dirty="0"/>
              </a:p>
              <a:p>
                <a:endParaRPr lang="en" sz="1600" dirty="0"/>
              </a:p>
              <a:p>
                <a:endParaRPr lang="en" sz="1600" dirty="0"/>
              </a:p>
              <a:p>
                <a:endParaRPr lang="en" sz="1600" dirty="0"/>
              </a:p>
              <a:p>
                <a:endParaRPr lang="en" sz="1600" dirty="0"/>
              </a:p>
              <a:p>
                <a:endParaRPr lang="en" sz="1600" dirty="0"/>
              </a:p>
              <a:p>
                <a:endParaRPr lang="en" sz="1600" dirty="0"/>
              </a:p>
              <a:p>
                <a:pPr marL="152396" indent="0">
                  <a:buNone/>
                </a:pPr>
                <a:r>
                  <a:rPr lang="en" sz="1600" u="sng" dirty="0"/>
                  <a:t>Properties</a:t>
                </a:r>
              </a:p>
              <a:p>
                <a:pPr marL="152396" indent="0">
                  <a:buNone/>
                </a:pPr>
                <a:endParaRPr sz="1600" u="sng" dirty="0"/>
              </a:p>
              <a:p>
                <a:pPr marL="609596" indent="-457200">
                  <a:buFont typeface="+mj-lt"/>
                  <a:buAutoNum type="arabicPeriod"/>
                </a:pPr>
                <a:r>
                  <a:rPr lang="en" sz="1600" dirty="0"/>
                  <a:t>Each outcome has a probability between 0 and 1 (0% and 100%), </a:t>
                </a:r>
                <a14:m>
                  <m:oMath xmlns:m="http://schemas.openxmlformats.org/officeDocument/2006/math">
                    <m:r>
                      <a:rPr lang="en-US" sz="1600" i="1">
                        <a:latin typeface="Cambria Math" panose="02040503050406030204" pitchFamily="18" charset="0"/>
                      </a:rPr>
                      <m:t>0</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𝑃</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r>
                      <a:rPr lang="en-US" sz="1600" i="1">
                        <a:latin typeface="Cambria Math" panose="02040503050406030204" pitchFamily="18" charset="0"/>
                        <a:ea typeface="Cambria Math" panose="02040503050406030204" pitchFamily="18" charset="0"/>
                      </a:rPr>
                      <m:t>≤1</m:t>
                    </m:r>
                  </m:oMath>
                </a14:m>
                <a:r>
                  <a:rPr lang="en" sz="1600" dirty="0"/>
                  <a:t>.</a:t>
                </a:r>
                <a:endParaRPr lang="en-US" sz="1600" dirty="0"/>
              </a:p>
              <a:p>
                <a:pPr lvl="1">
                  <a:spcBef>
                    <a:spcPts val="0"/>
                  </a:spcBef>
                </a:pPr>
                <a:r>
                  <a:rPr lang="en-US" sz="1600" dirty="0"/>
                  <a:t>This probability denotes the chance of that event occurring.</a:t>
                </a:r>
              </a:p>
              <a:p>
                <a:pPr lvl="1">
                  <a:spcBef>
                    <a:spcPts val="0"/>
                  </a:spcBef>
                </a:pPr>
                <a:r>
                  <a:rPr lang="en-US" sz="1600" dirty="0">
                    <a:ea typeface="Cambria Math" panose="02040503050406030204" pitchFamily="18" charset="0"/>
                  </a:rPr>
                  <a:t>Using interval notation P(x) = [0,1] (inclusive)</a:t>
                </a:r>
                <a:endParaRPr lang="en-US" sz="1600" dirty="0"/>
              </a:p>
              <a:p>
                <a:pPr marL="1138747" lvl="1" indent="-342900">
                  <a:spcBef>
                    <a:spcPts val="0"/>
                  </a:spcBef>
                  <a:buFont typeface="+mj-lt"/>
                  <a:buAutoNum type="arabicPeriod"/>
                </a:pPr>
                <a:endParaRPr sz="1600" dirty="0"/>
              </a:p>
              <a:p>
                <a:pPr marL="609596" indent="-457200">
                  <a:buFont typeface="+mj-lt"/>
                  <a:buAutoNum type="arabicPeriod"/>
                </a:pPr>
                <a:r>
                  <a:rPr lang="en" sz="1600" dirty="0"/>
                  <a:t>The sum of all outcome’s probabilities is equal to </a:t>
                </a:r>
                <a:r>
                  <a:rPr lang="en-US" sz="1600" dirty="0"/>
                  <a:t>1, </a:t>
                </a:r>
                <a14:m>
                  <m:oMath xmlns:m="http://schemas.openxmlformats.org/officeDocument/2006/math">
                    <m:nary>
                      <m:naryPr>
                        <m:chr m:val="∑"/>
                        <m:subHide m:val="on"/>
                        <m:supHide m:val="on"/>
                        <m:ctrlPr>
                          <a:rPr lang="en-US" sz="1600" i="1" dirty="0">
                            <a:latin typeface="Cambria Math" panose="02040503050406030204" pitchFamily="18" charset="0"/>
                            <a:ea typeface="Cambria Math" panose="02040503050406030204" pitchFamily="18" charset="0"/>
                          </a:rPr>
                        </m:ctrlPr>
                      </m:naryPr>
                      <m:sub/>
                      <m:sup/>
                      <m:e>
                        <m:r>
                          <a:rPr lang="en-US" sz="1600" i="1">
                            <a:latin typeface="Cambria Math" panose="02040503050406030204" pitchFamily="18" charset="0"/>
                            <a:ea typeface="Cambria Math" panose="02040503050406030204" pitchFamily="18" charset="0"/>
                          </a:rPr>
                          <m:t>𝑃</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e>
                    </m:nary>
                    <m:r>
                      <a:rPr lang="en-US" sz="1600" i="1" dirty="0">
                        <a:latin typeface="Cambria Math" panose="02040503050406030204" pitchFamily="18" charset="0"/>
                        <a:ea typeface="Cambria Math" panose="02040503050406030204" pitchFamily="18" charset="0"/>
                      </a:rPr>
                      <m:t>=1</m:t>
                    </m:r>
                  </m:oMath>
                </a14:m>
                <a:endParaRPr lang="en-US" sz="1600" dirty="0"/>
              </a:p>
              <a:p>
                <a:pPr marL="609596" indent="-457200">
                  <a:buFont typeface="+mj-lt"/>
                  <a:buAutoNum type="arabicPeriod"/>
                </a:pPr>
                <a:endParaRPr lang="en-US" sz="1600" dirty="0"/>
              </a:p>
              <a:p>
                <a:pPr lvl="1">
                  <a:spcBef>
                    <a:spcPts val="0"/>
                  </a:spcBef>
                </a:pPr>
                <a:endParaRPr sz="1600" dirty="0"/>
              </a:p>
            </p:txBody>
          </p:sp>
        </mc:Choice>
        <mc:Fallback xmlns="">
          <p:sp>
            <p:nvSpPr>
              <p:cNvPr id="79" name="Google Shape;79;p16"/>
              <p:cNvSpPr txBox="1">
                <a:spLocks noGrp="1" noRot="1" noChangeAspect="1" noMove="1" noResize="1" noEditPoints="1" noAdjustHandles="1" noChangeArrowheads="1" noChangeShapeType="1" noTextEdit="1"/>
              </p:cNvSpPr>
              <p:nvPr>
                <p:ph type="body" idx="1"/>
              </p:nvPr>
            </p:nvSpPr>
            <p:spPr>
              <a:xfrm>
                <a:off x="415600" y="1536633"/>
                <a:ext cx="11360800" cy="4555200"/>
              </a:xfrm>
              <a:prstGeom prst="rect">
                <a:avLst/>
              </a:prstGeom>
              <a:blipFill>
                <a:blip r:embed="rId3"/>
                <a:stretch>
                  <a:fillRect b="-18611"/>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5A2A18A2-D0A2-1B46-836A-F3261EBA215B}"/>
              </a:ext>
            </a:extLst>
          </p:cNvPr>
          <p:cNvGraphicFramePr>
            <a:graphicFrameLocks noGrp="1"/>
          </p:cNvGraphicFramePr>
          <p:nvPr>
            <p:extLst>
              <p:ext uri="{D42A27DB-BD31-4B8C-83A1-F6EECF244321}">
                <p14:modId xmlns:p14="http://schemas.microsoft.com/office/powerpoint/2010/main" val="3340680863"/>
              </p:ext>
            </p:extLst>
          </p:nvPr>
        </p:nvGraphicFramePr>
        <p:xfrm>
          <a:off x="623325" y="3814233"/>
          <a:ext cx="8359745" cy="618182"/>
        </p:xfrm>
        <a:graphic>
          <a:graphicData uri="http://schemas.openxmlformats.org/drawingml/2006/table">
            <a:tbl>
              <a:tblPr/>
              <a:tblGrid>
                <a:gridCol w="1286115">
                  <a:extLst>
                    <a:ext uri="{9D8B030D-6E8A-4147-A177-3AD203B41FA5}">
                      <a16:colId xmlns:a16="http://schemas.microsoft.com/office/drawing/2014/main" val="1523522598"/>
                    </a:ext>
                  </a:extLst>
                </a:gridCol>
                <a:gridCol w="803822">
                  <a:extLst>
                    <a:ext uri="{9D8B030D-6E8A-4147-A177-3AD203B41FA5}">
                      <a16:colId xmlns:a16="http://schemas.microsoft.com/office/drawing/2014/main" val="141228970"/>
                    </a:ext>
                  </a:extLst>
                </a:gridCol>
                <a:gridCol w="1044968">
                  <a:extLst>
                    <a:ext uri="{9D8B030D-6E8A-4147-A177-3AD203B41FA5}">
                      <a16:colId xmlns:a16="http://schemas.microsoft.com/office/drawing/2014/main" val="3372088629"/>
                    </a:ext>
                  </a:extLst>
                </a:gridCol>
                <a:gridCol w="1044968">
                  <a:extLst>
                    <a:ext uri="{9D8B030D-6E8A-4147-A177-3AD203B41FA5}">
                      <a16:colId xmlns:a16="http://schemas.microsoft.com/office/drawing/2014/main" val="1133508488"/>
                    </a:ext>
                  </a:extLst>
                </a:gridCol>
                <a:gridCol w="1044968">
                  <a:extLst>
                    <a:ext uri="{9D8B030D-6E8A-4147-A177-3AD203B41FA5}">
                      <a16:colId xmlns:a16="http://schemas.microsoft.com/office/drawing/2014/main" val="1515210810"/>
                    </a:ext>
                  </a:extLst>
                </a:gridCol>
                <a:gridCol w="1044968">
                  <a:extLst>
                    <a:ext uri="{9D8B030D-6E8A-4147-A177-3AD203B41FA5}">
                      <a16:colId xmlns:a16="http://schemas.microsoft.com/office/drawing/2014/main" val="1079899383"/>
                    </a:ext>
                  </a:extLst>
                </a:gridCol>
                <a:gridCol w="1044968">
                  <a:extLst>
                    <a:ext uri="{9D8B030D-6E8A-4147-A177-3AD203B41FA5}">
                      <a16:colId xmlns:a16="http://schemas.microsoft.com/office/drawing/2014/main" val="1528813551"/>
                    </a:ext>
                  </a:extLst>
                </a:gridCol>
                <a:gridCol w="1044968">
                  <a:extLst>
                    <a:ext uri="{9D8B030D-6E8A-4147-A177-3AD203B41FA5}">
                      <a16:colId xmlns:a16="http://schemas.microsoft.com/office/drawing/2014/main" val="3094751746"/>
                    </a:ext>
                  </a:extLst>
                </a:gridCol>
              </a:tblGrid>
              <a:tr h="291305">
                <a:tc>
                  <a:txBody>
                    <a:bodyPr/>
                    <a:lstStyle/>
                    <a:p>
                      <a:pPr algn="l" fontAlgn="b"/>
                      <a:r>
                        <a:rPr lang="en-US" sz="1400" b="0" i="1" u="none" strike="noStrike" dirty="0">
                          <a:solidFill>
                            <a:srgbClr val="000000"/>
                          </a:solidFill>
                          <a:effectLst/>
                          <a:latin typeface="Calibri" panose="020F0502020204030204" pitchFamily="34" charset="0"/>
                        </a:rPr>
                        <a:t>Outcome, 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1" u="none" strike="noStrike" dirty="0">
                          <a:solidFill>
                            <a:srgbClr val="000000"/>
                          </a:solidFill>
                          <a:effectLst/>
                          <a:latin typeface="Calibri" panose="020F0502020204030204" pitchFamily="34" charset="0"/>
                        </a:rPr>
                        <a:t>Total</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0611"/>
                  </a:ext>
                </a:extLst>
              </a:tr>
              <a:tr h="326877">
                <a:tc>
                  <a:txBody>
                    <a:bodyPr/>
                    <a:lstStyle/>
                    <a:p>
                      <a:pPr algn="l" fontAlgn="b"/>
                      <a:r>
                        <a:rPr lang="en-US" sz="1400" b="0" i="1" u="none" strike="noStrike" dirty="0">
                          <a:solidFill>
                            <a:srgbClr val="000000"/>
                          </a:solidFill>
                          <a:effectLst/>
                          <a:latin typeface="Calibri" panose="020F0502020204030204" pitchFamily="34" charset="0"/>
                        </a:rPr>
                        <a:t>Probability, P(X):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44614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2BC-C132-CC4E-94A2-F3C4F6F8E42A}"/>
              </a:ext>
            </a:extLst>
          </p:cNvPr>
          <p:cNvSpPr>
            <a:spLocks noGrp="1"/>
          </p:cNvSpPr>
          <p:nvPr>
            <p:ph type="title"/>
          </p:nvPr>
        </p:nvSpPr>
        <p:spPr/>
        <p:txBody>
          <a:bodyPr/>
          <a:lstStyle/>
          <a:p>
            <a:r>
              <a:rPr lang="en-US" dirty="0"/>
              <a:t>Plotting a Discrete Probability Distribution</a:t>
            </a:r>
          </a:p>
        </p:txBody>
      </p:sp>
      <p:sp>
        <p:nvSpPr>
          <p:cNvPr id="3" name="Text Placeholder 2">
            <a:extLst>
              <a:ext uri="{FF2B5EF4-FFF2-40B4-BE49-F238E27FC236}">
                <a16:creationId xmlns:a16="http://schemas.microsoft.com/office/drawing/2014/main" id="{F0FA3637-1558-8A8B-6F0A-842C00C1CCF9}"/>
              </a:ext>
            </a:extLst>
          </p:cNvPr>
          <p:cNvSpPr>
            <a:spLocks noGrp="1"/>
          </p:cNvSpPr>
          <p:nvPr>
            <p:ph type="body" idx="1"/>
          </p:nvPr>
        </p:nvSpPr>
        <p:spPr/>
        <p:txBody>
          <a:bodyPr/>
          <a:lstStyle/>
          <a:p>
            <a:r>
              <a:rPr lang="en-US" sz="2000" dirty="0"/>
              <a:t>To graph the probability distribution of a discrete random variable, construct a probability histogram:</a:t>
            </a:r>
          </a:p>
        </p:txBody>
      </p:sp>
      <p:pic>
        <p:nvPicPr>
          <p:cNvPr id="4" name="Picture 3">
            <a:extLst>
              <a:ext uri="{FF2B5EF4-FFF2-40B4-BE49-F238E27FC236}">
                <a16:creationId xmlns:a16="http://schemas.microsoft.com/office/drawing/2014/main" id="{71CB39E1-EEF6-5B11-EAAA-E0B493E22103}"/>
              </a:ext>
            </a:extLst>
          </p:cNvPr>
          <p:cNvPicPr>
            <a:picLocks noChangeAspect="1"/>
          </p:cNvPicPr>
          <p:nvPr/>
        </p:nvPicPr>
        <p:blipFill>
          <a:blip r:embed="rId2"/>
          <a:stretch>
            <a:fillRect/>
          </a:stretch>
        </p:blipFill>
        <p:spPr>
          <a:xfrm>
            <a:off x="981880" y="2245638"/>
            <a:ext cx="7416800" cy="1841500"/>
          </a:xfrm>
          <a:prstGeom prst="rect">
            <a:avLst/>
          </a:prstGeom>
        </p:spPr>
      </p:pic>
      <p:pic>
        <p:nvPicPr>
          <p:cNvPr id="5" name="Picture 4">
            <a:extLst>
              <a:ext uri="{FF2B5EF4-FFF2-40B4-BE49-F238E27FC236}">
                <a16:creationId xmlns:a16="http://schemas.microsoft.com/office/drawing/2014/main" id="{2AEAC1C5-A794-F822-89B7-95B50C619BD6}"/>
              </a:ext>
            </a:extLst>
          </p:cNvPr>
          <p:cNvPicPr>
            <a:picLocks noChangeAspect="1"/>
          </p:cNvPicPr>
          <p:nvPr/>
        </p:nvPicPr>
        <p:blipFill>
          <a:blip r:embed="rId3"/>
          <a:stretch>
            <a:fillRect/>
          </a:stretch>
        </p:blipFill>
        <p:spPr>
          <a:xfrm>
            <a:off x="2405891" y="4204158"/>
            <a:ext cx="4568777" cy="2591381"/>
          </a:xfrm>
          <a:prstGeom prst="rect">
            <a:avLst/>
          </a:prstGeom>
        </p:spPr>
      </p:pic>
    </p:spTree>
    <p:extLst>
      <p:ext uri="{BB962C8B-B14F-4D97-AF65-F5344CB8AC3E}">
        <p14:creationId xmlns:p14="http://schemas.microsoft.com/office/powerpoint/2010/main" val="401273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669D-3215-309F-E66A-887E4DE233AB}"/>
              </a:ext>
            </a:extLst>
          </p:cNvPr>
          <p:cNvSpPr>
            <a:spLocks noGrp="1"/>
          </p:cNvSpPr>
          <p:nvPr>
            <p:ph type="title"/>
          </p:nvPr>
        </p:nvSpPr>
        <p:spPr>
          <a:xfrm>
            <a:off x="625218" y="-103031"/>
            <a:ext cx="10515600" cy="1325563"/>
          </a:xfrm>
        </p:spPr>
        <p:txBody>
          <a:bodyPr/>
          <a:lstStyle/>
          <a:p>
            <a:r>
              <a:rPr lang="en-US" dirty="0"/>
              <a:t>Expected Value Motivation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72236C-B071-A56A-8393-578587C4102B}"/>
                  </a:ext>
                </a:extLst>
              </p:cNvPr>
              <p:cNvSpPr txBox="1"/>
              <p:nvPr/>
            </p:nvSpPr>
            <p:spPr>
              <a:xfrm>
                <a:off x="625218" y="971718"/>
                <a:ext cx="10771624" cy="6813725"/>
              </a:xfrm>
              <a:prstGeom prst="rect">
                <a:avLst/>
              </a:prstGeom>
              <a:noFill/>
            </p:spPr>
            <p:txBody>
              <a:bodyPr wrap="square" rtlCol="0">
                <a:spAutoFit/>
              </a:bodyPr>
              <a:lstStyle/>
              <a:p>
                <a:r>
                  <a:rPr lang="en-US" sz="1600" dirty="0"/>
                  <a:t>Lets say we were calculating the mean like usual of the following numbers: 1, 2, 3</a:t>
                </a:r>
              </a:p>
              <a:p>
                <a:endParaRPr lang="en-US" sz="1600" dirty="0"/>
              </a:p>
              <a:p>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0" dirty="0" smtClean="0">
                        <a:latin typeface="Cambria Math" panose="02040503050406030204" pitchFamily="18" charset="0"/>
                      </a:rPr>
                      <m:t>=</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1+2+3</m:t>
                        </m:r>
                      </m:num>
                      <m:den>
                        <m:r>
                          <a:rPr lang="en-US" sz="1600" b="0" i="1" dirty="0" smtClean="0">
                            <a:latin typeface="Cambria Math" panose="02040503050406030204" pitchFamily="18" charset="0"/>
                          </a:rPr>
                          <m:t>3</m:t>
                        </m:r>
                      </m:den>
                    </m:f>
                    <m:r>
                      <a:rPr lang="en-US" sz="1600" b="0" i="1" dirty="0" smtClean="0">
                        <a:latin typeface="Cambria Math" panose="02040503050406030204" pitchFamily="18" charset="0"/>
                      </a:rPr>
                      <m:t>=2</m:t>
                    </m:r>
                  </m:oMath>
                </a14:m>
                <a:r>
                  <a:rPr lang="en-US" sz="1600" dirty="0"/>
                  <a:t>      we can rewrite this as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dirty="0">
                        <a:latin typeface="Cambria Math" panose="02040503050406030204" pitchFamily="18" charset="0"/>
                      </a:rPr>
                      <m:t>=</m:t>
                    </m:r>
                    <m:f>
                      <m:fPr>
                        <m:ctrlPr>
                          <a:rPr lang="en-US" sz="160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3</m:t>
                        </m:r>
                      </m:den>
                    </m:f>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1+2+3</m:t>
                        </m:r>
                      </m:e>
                    </m:d>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3</m:t>
                        </m:r>
                      </m:den>
                    </m:f>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1</m:t>
                        </m:r>
                      </m:e>
                    </m:d>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3</m:t>
                        </m:r>
                      </m:den>
                    </m:f>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2</m:t>
                        </m:r>
                      </m:e>
                    </m:d>
                    <m:r>
                      <a:rPr lang="en-US" sz="1600" b="0" i="1" dirty="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i="1" dirty="0">
                            <a:latin typeface="Cambria Math" panose="02040503050406030204" pitchFamily="18" charset="0"/>
                          </a:rPr>
                          <m:t>3</m:t>
                        </m:r>
                      </m:den>
                    </m:f>
                    <m:r>
                      <a:rPr lang="en-US" sz="1600" b="0" i="1" dirty="0" smtClean="0">
                        <a:latin typeface="Cambria Math" panose="02040503050406030204" pitchFamily="18" charset="0"/>
                      </a:rPr>
                      <m:t>(3)=2</m:t>
                    </m:r>
                  </m:oMath>
                </a14:m>
                <a:endParaRPr lang="en-US" sz="1600" b="0" dirty="0"/>
              </a:p>
              <a:p>
                <a:endParaRPr lang="en-US" sz="1600" dirty="0"/>
              </a:p>
              <a:p>
                <a:r>
                  <a:rPr lang="en-US" sz="1600" dirty="0"/>
                  <a:t>Written like this, we can think of the the 1/3 as a probability and the numbers as our X. Then we have a probability distribution!</a:t>
                </a:r>
              </a:p>
              <a:p>
                <a:endParaRPr lang="en-US" sz="1600" dirty="0"/>
              </a:p>
              <a:p>
                <a:endParaRPr lang="en-US" sz="1600" dirty="0"/>
              </a:p>
              <a:p>
                <a:r>
                  <a:rPr lang="en-US" sz="1600" dirty="0"/>
                  <a:t>Still the mean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oMath>
                </a14:m>
                <a:r>
                  <a:rPr lang="en-US" sz="1600" dirty="0"/>
                  <a:t> = 2.</a:t>
                </a:r>
              </a:p>
              <a:p>
                <a:endParaRPr lang="en-US" sz="1600" dirty="0"/>
              </a:p>
              <a:p>
                <a:r>
                  <a:rPr lang="en-US" sz="1600" dirty="0"/>
                  <a:t>Now what if we said that 3 is more likely than the other numbers, so our new probability distribution is:</a:t>
                </a:r>
              </a:p>
              <a:p>
                <a:endParaRPr lang="en-US" sz="1600" dirty="0"/>
              </a:p>
              <a:p>
                <a:endParaRPr lang="en-US" sz="1600" dirty="0"/>
              </a:p>
              <a:p>
                <a:endParaRPr lang="en-US" sz="1600" dirty="0"/>
              </a:p>
              <a:p>
                <a:endParaRPr lang="en-US" sz="1600" dirty="0"/>
              </a:p>
              <a:p>
                <a:r>
                  <a:rPr lang="en-US" sz="1600" dirty="0"/>
                  <a:t>Is the new mean going to increase, decrease or stay the same from previously??</a:t>
                </a:r>
              </a:p>
              <a:p>
                <a:pPr marL="285750" indent="-285750">
                  <a:buFont typeface="Arial" panose="020B0604020202020204" pitchFamily="34" charset="0"/>
                  <a:buChar char="•"/>
                </a:pPr>
                <a:r>
                  <a:rPr lang="en-US" sz="1600" dirty="0"/>
                  <a:t>Or course it’s going to increase!</a:t>
                </a:r>
              </a:p>
              <a:p>
                <a:pPr marL="285750" indent="-285750">
                  <a:buFont typeface="Arial" panose="020B0604020202020204" pitchFamily="34" charset="0"/>
                  <a:buChar char="•"/>
                </a:pPr>
                <a:r>
                  <a:rPr lang="en-US" sz="1600" dirty="0"/>
                  <a:t>3 is more likely, it’s going to have more ”impact / effect” on our mean calculation. Lets do that:</a:t>
                </a:r>
              </a:p>
              <a:p>
                <a:endParaRPr lang="en-US" sz="1600" dirty="0"/>
              </a:p>
              <a:p>
                <a:pPr/>
                <a14:m>
                  <m:oMathPara xmlns:m="http://schemas.openxmlformats.org/officeDocument/2006/math">
                    <m:oMathParaPr>
                      <m:jc m:val="centerGroup"/>
                    </m:oMathParaPr>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b="0" i="0" smtClean="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6</m:t>
                          </m:r>
                        </m:den>
                      </m:f>
                      <m:d>
                        <m:dPr>
                          <m:ctrlPr>
                            <a:rPr lang="en-US" sz="1600" i="1" dirty="0">
                              <a:latin typeface="Cambria Math" panose="02040503050406030204" pitchFamily="18" charset="0"/>
                            </a:rPr>
                          </m:ctrlPr>
                        </m:dPr>
                        <m:e>
                          <m:r>
                            <a:rPr lang="en-US" sz="1600" i="1" dirty="0">
                              <a:latin typeface="Cambria Math" panose="02040503050406030204" pitchFamily="18" charset="0"/>
                            </a:rPr>
                            <m:t>1</m:t>
                          </m:r>
                        </m:e>
                      </m:d>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i="1" dirty="0">
                              <a:latin typeface="Cambria Math" panose="02040503050406030204" pitchFamily="18" charset="0"/>
                            </a:rPr>
                            <m:t>1</m:t>
                          </m:r>
                        </m:num>
                        <m:den>
                          <m:r>
                            <a:rPr lang="en-US" sz="1600" b="0" i="1" dirty="0" smtClean="0">
                              <a:latin typeface="Cambria Math" panose="02040503050406030204" pitchFamily="18" charset="0"/>
                            </a:rPr>
                            <m:t>6</m:t>
                          </m:r>
                        </m:den>
                      </m:f>
                      <m:d>
                        <m:dPr>
                          <m:ctrlPr>
                            <a:rPr lang="en-US" sz="1600" i="1" dirty="0">
                              <a:latin typeface="Cambria Math" panose="02040503050406030204" pitchFamily="18" charset="0"/>
                            </a:rPr>
                          </m:ctrlPr>
                        </m:dPr>
                        <m:e>
                          <m:r>
                            <a:rPr lang="en-US" sz="1600" i="1" dirty="0">
                              <a:latin typeface="Cambria Math" panose="02040503050406030204" pitchFamily="18" charset="0"/>
                            </a:rPr>
                            <m:t>2</m:t>
                          </m:r>
                        </m:e>
                      </m:d>
                      <m:r>
                        <a:rPr lang="en-US" sz="1600" i="1" dirty="0">
                          <a:latin typeface="Cambria Math" panose="02040503050406030204" pitchFamily="18" charset="0"/>
                        </a:rPr>
                        <m:t>+</m:t>
                      </m:r>
                      <m:f>
                        <m:fPr>
                          <m:ctrlPr>
                            <a:rPr lang="en-US" sz="1600" i="1" dirty="0">
                              <a:latin typeface="Cambria Math" panose="02040503050406030204" pitchFamily="18" charset="0"/>
                            </a:rPr>
                          </m:ctrlPr>
                        </m:fPr>
                        <m:num>
                          <m:r>
                            <a:rPr lang="en-US" sz="1600" b="0" i="1" dirty="0" smtClean="0">
                              <a:latin typeface="Cambria Math" panose="02040503050406030204" pitchFamily="18" charset="0"/>
                            </a:rPr>
                            <m:t>2</m:t>
                          </m:r>
                        </m:num>
                        <m:den>
                          <m:r>
                            <a:rPr lang="en-US" sz="1600" i="1" dirty="0">
                              <a:latin typeface="Cambria Math" panose="02040503050406030204" pitchFamily="18" charset="0"/>
                            </a:rPr>
                            <m:t>3</m:t>
                          </m:r>
                        </m:den>
                      </m:f>
                      <m:d>
                        <m:dPr>
                          <m:ctrlPr>
                            <a:rPr lang="en-US" sz="1600" i="1" dirty="0">
                              <a:latin typeface="Cambria Math" panose="02040503050406030204" pitchFamily="18" charset="0"/>
                            </a:rPr>
                          </m:ctrlPr>
                        </m:dPr>
                        <m:e>
                          <m:r>
                            <a:rPr lang="en-US" sz="1600" i="1" dirty="0">
                              <a:latin typeface="Cambria Math" panose="02040503050406030204" pitchFamily="18" charset="0"/>
                            </a:rPr>
                            <m:t>3</m:t>
                          </m:r>
                        </m:e>
                      </m:d>
                      <m:r>
                        <a:rPr lang="en-US" sz="1600" i="1" dirty="0">
                          <a:latin typeface="Cambria Math" panose="02040503050406030204" pitchFamily="18" charset="0"/>
                        </a:rPr>
                        <m:t>=2</m:t>
                      </m:r>
                      <m:r>
                        <a:rPr lang="en-US" sz="1600" b="0" i="1" dirty="0" smtClean="0">
                          <a:latin typeface="Cambria Math" panose="02040503050406030204" pitchFamily="18" charset="0"/>
                        </a:rPr>
                        <m:t>.5&gt;2</m:t>
                      </m:r>
                    </m:oMath>
                  </m:oMathPara>
                </a14:m>
                <a:endParaRPr lang="en-US" sz="1600" dirty="0"/>
              </a:p>
              <a:p>
                <a:endParaRPr lang="en-US" sz="1600" dirty="0"/>
              </a:p>
              <a:p>
                <a:r>
                  <a:rPr lang="en-US" sz="1600" dirty="0"/>
                  <a:t>What we are actually calculating here is called the Expected Value, a new twist on an old concept!!</a:t>
                </a:r>
              </a:p>
              <a:p>
                <a:endParaRPr lang="en-US" sz="1600" dirty="0"/>
              </a:p>
              <a:p>
                <a:endParaRPr lang="en-US" sz="1600" dirty="0"/>
              </a:p>
              <a:p>
                <a:endParaRPr lang="en-US" sz="1600" dirty="0"/>
              </a:p>
              <a:p>
                <a:endParaRPr lang="en-US" sz="1600" dirty="0"/>
              </a:p>
              <a:p>
                <a:r>
                  <a:rPr lang="en-US" sz="1600" dirty="0"/>
                  <a:t> </a:t>
                </a:r>
              </a:p>
            </p:txBody>
          </p:sp>
        </mc:Choice>
        <mc:Fallback xmlns="">
          <p:sp>
            <p:nvSpPr>
              <p:cNvPr id="9" name="TextBox 8">
                <a:extLst>
                  <a:ext uri="{FF2B5EF4-FFF2-40B4-BE49-F238E27FC236}">
                    <a16:creationId xmlns:a16="http://schemas.microsoft.com/office/drawing/2014/main" id="{B072236C-B071-A56A-8393-578587C4102B}"/>
                  </a:ext>
                </a:extLst>
              </p:cNvPr>
              <p:cNvSpPr txBox="1">
                <a:spLocks noRot="1" noChangeAspect="1" noMove="1" noResize="1" noEditPoints="1" noAdjustHandles="1" noChangeArrowheads="1" noChangeShapeType="1" noTextEdit="1"/>
              </p:cNvSpPr>
              <p:nvPr/>
            </p:nvSpPr>
            <p:spPr>
              <a:xfrm>
                <a:off x="625218" y="971718"/>
                <a:ext cx="10771624" cy="6813725"/>
              </a:xfrm>
              <a:prstGeom prst="rect">
                <a:avLst/>
              </a:prstGeom>
              <a:blipFill>
                <a:blip r:embed="rId2"/>
                <a:stretch>
                  <a:fillRect l="-353" t="-186"/>
                </a:stretch>
              </a:blipFill>
            </p:spPr>
            <p:txBody>
              <a:bodyPr/>
              <a:lstStyle/>
              <a:p>
                <a:r>
                  <a:rPr lang="en-US">
                    <a:noFill/>
                  </a:rPr>
                  <a:t> </a:t>
                </a:r>
              </a:p>
            </p:txBody>
          </p:sp>
        </mc:Fallback>
      </mc:AlternateContent>
      <p:graphicFrame>
        <p:nvGraphicFramePr>
          <p:cNvPr id="228" name="Table 227">
            <a:extLst>
              <a:ext uri="{FF2B5EF4-FFF2-40B4-BE49-F238E27FC236}">
                <a16:creationId xmlns:a16="http://schemas.microsoft.com/office/drawing/2014/main" id="{BD83D370-19AE-A639-63D5-4EC4836D4A0A}"/>
              </a:ext>
            </a:extLst>
          </p:cNvPr>
          <p:cNvGraphicFramePr>
            <a:graphicFrameLocks noGrp="1"/>
          </p:cNvGraphicFramePr>
          <p:nvPr>
            <p:extLst>
              <p:ext uri="{D42A27DB-BD31-4B8C-83A1-F6EECF244321}">
                <p14:modId xmlns:p14="http://schemas.microsoft.com/office/powerpoint/2010/main" val="500158955"/>
              </p:ext>
            </p:extLst>
          </p:nvPr>
        </p:nvGraphicFramePr>
        <p:xfrm>
          <a:off x="3791528" y="2501725"/>
          <a:ext cx="2544877" cy="618182"/>
        </p:xfrm>
        <a:graphic>
          <a:graphicData uri="http://schemas.openxmlformats.org/drawingml/2006/table">
            <a:tbl>
              <a:tblPr/>
              <a:tblGrid>
                <a:gridCol w="601176">
                  <a:extLst>
                    <a:ext uri="{9D8B030D-6E8A-4147-A177-3AD203B41FA5}">
                      <a16:colId xmlns:a16="http://schemas.microsoft.com/office/drawing/2014/main" val="1523522598"/>
                    </a:ext>
                  </a:extLst>
                </a:gridCol>
                <a:gridCol w="671263">
                  <a:extLst>
                    <a:ext uri="{9D8B030D-6E8A-4147-A177-3AD203B41FA5}">
                      <a16:colId xmlns:a16="http://schemas.microsoft.com/office/drawing/2014/main" val="141228970"/>
                    </a:ext>
                  </a:extLst>
                </a:gridCol>
                <a:gridCol w="636219">
                  <a:extLst>
                    <a:ext uri="{9D8B030D-6E8A-4147-A177-3AD203B41FA5}">
                      <a16:colId xmlns:a16="http://schemas.microsoft.com/office/drawing/2014/main" val="3372088629"/>
                    </a:ext>
                  </a:extLst>
                </a:gridCol>
                <a:gridCol w="636219">
                  <a:extLst>
                    <a:ext uri="{9D8B030D-6E8A-4147-A177-3AD203B41FA5}">
                      <a16:colId xmlns:a16="http://schemas.microsoft.com/office/drawing/2014/main" val="1133508488"/>
                    </a:ext>
                  </a:extLst>
                </a:gridCol>
              </a:tblGrid>
              <a:tr h="291305">
                <a:tc>
                  <a:txBody>
                    <a:bodyPr/>
                    <a:lstStyle/>
                    <a:p>
                      <a:pPr algn="ctr" fontAlgn="b"/>
                      <a:r>
                        <a:rPr lang="en-US" sz="1400" b="1" i="1" u="none" strike="noStrike" dirty="0">
                          <a:solidFill>
                            <a:srgbClr val="000000"/>
                          </a:solidFill>
                          <a:effectLst/>
                          <a:latin typeface="Calibri" panose="020F0502020204030204" pitchFamily="34" charset="0"/>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0611"/>
                  </a:ext>
                </a:extLst>
              </a:tr>
              <a:tr h="326877">
                <a:tc>
                  <a:txBody>
                    <a:bodyPr/>
                    <a:lstStyle/>
                    <a:p>
                      <a:pPr algn="ctr" fontAlgn="b"/>
                      <a:r>
                        <a:rPr lang="en-US" sz="1400" b="1" i="1" u="none" strike="noStrike" dirty="0">
                          <a:solidFill>
                            <a:srgbClr val="000000"/>
                          </a:solidFill>
                          <a:effectLst/>
                          <a:latin typeface="Calibri" panose="020F0502020204030204" pitchFamily="34" charset="0"/>
                        </a:rPr>
                        <a:t>P(X = 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446142"/>
                  </a:ext>
                </a:extLst>
              </a:tr>
            </a:tbl>
          </a:graphicData>
        </a:graphic>
      </p:graphicFrame>
      <p:graphicFrame>
        <p:nvGraphicFramePr>
          <p:cNvPr id="229" name="Table 228">
            <a:extLst>
              <a:ext uri="{FF2B5EF4-FFF2-40B4-BE49-F238E27FC236}">
                <a16:creationId xmlns:a16="http://schemas.microsoft.com/office/drawing/2014/main" id="{1614CE34-45E0-F0DB-C082-9D7842FF05F6}"/>
              </a:ext>
            </a:extLst>
          </p:cNvPr>
          <p:cNvGraphicFramePr>
            <a:graphicFrameLocks noGrp="1"/>
          </p:cNvGraphicFramePr>
          <p:nvPr>
            <p:extLst>
              <p:ext uri="{D42A27DB-BD31-4B8C-83A1-F6EECF244321}">
                <p14:modId xmlns:p14="http://schemas.microsoft.com/office/powerpoint/2010/main" val="3351505034"/>
              </p:ext>
            </p:extLst>
          </p:nvPr>
        </p:nvGraphicFramePr>
        <p:xfrm>
          <a:off x="3791528" y="3782534"/>
          <a:ext cx="2544877" cy="618182"/>
        </p:xfrm>
        <a:graphic>
          <a:graphicData uri="http://schemas.openxmlformats.org/drawingml/2006/table">
            <a:tbl>
              <a:tblPr/>
              <a:tblGrid>
                <a:gridCol w="601176">
                  <a:extLst>
                    <a:ext uri="{9D8B030D-6E8A-4147-A177-3AD203B41FA5}">
                      <a16:colId xmlns:a16="http://schemas.microsoft.com/office/drawing/2014/main" val="1523522598"/>
                    </a:ext>
                  </a:extLst>
                </a:gridCol>
                <a:gridCol w="671263">
                  <a:extLst>
                    <a:ext uri="{9D8B030D-6E8A-4147-A177-3AD203B41FA5}">
                      <a16:colId xmlns:a16="http://schemas.microsoft.com/office/drawing/2014/main" val="141228970"/>
                    </a:ext>
                  </a:extLst>
                </a:gridCol>
                <a:gridCol w="636219">
                  <a:extLst>
                    <a:ext uri="{9D8B030D-6E8A-4147-A177-3AD203B41FA5}">
                      <a16:colId xmlns:a16="http://schemas.microsoft.com/office/drawing/2014/main" val="3372088629"/>
                    </a:ext>
                  </a:extLst>
                </a:gridCol>
                <a:gridCol w="636219">
                  <a:extLst>
                    <a:ext uri="{9D8B030D-6E8A-4147-A177-3AD203B41FA5}">
                      <a16:colId xmlns:a16="http://schemas.microsoft.com/office/drawing/2014/main" val="1133508488"/>
                    </a:ext>
                  </a:extLst>
                </a:gridCol>
              </a:tblGrid>
              <a:tr h="291305">
                <a:tc>
                  <a:txBody>
                    <a:bodyPr/>
                    <a:lstStyle/>
                    <a:p>
                      <a:pPr algn="ctr" fontAlgn="b"/>
                      <a:r>
                        <a:rPr lang="en-US" sz="1400" b="1" i="1" u="none" strike="noStrike" dirty="0">
                          <a:solidFill>
                            <a:srgbClr val="000000"/>
                          </a:solidFill>
                          <a:effectLst/>
                          <a:latin typeface="Calibri" panose="020F0502020204030204" pitchFamily="34" charset="0"/>
                        </a:rPr>
                        <a:t>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180611"/>
                  </a:ext>
                </a:extLst>
              </a:tr>
              <a:tr h="326877">
                <a:tc>
                  <a:txBody>
                    <a:bodyPr/>
                    <a:lstStyle/>
                    <a:p>
                      <a:pPr algn="ctr" fontAlgn="b"/>
                      <a:r>
                        <a:rPr lang="en-US" sz="1400" b="1" i="1" u="none" strike="noStrike" dirty="0">
                          <a:solidFill>
                            <a:srgbClr val="000000"/>
                          </a:solidFill>
                          <a:effectLst/>
                          <a:latin typeface="Calibri" panose="020F0502020204030204" pitchFamily="34" charset="0"/>
                        </a:rPr>
                        <a:t>P(X = x)</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446142"/>
                  </a:ext>
                </a:extLst>
              </a:tr>
            </a:tbl>
          </a:graphicData>
        </a:graphic>
      </p:graphicFrame>
    </p:spTree>
    <p:extLst>
      <p:ext uri="{BB962C8B-B14F-4D97-AF65-F5344CB8AC3E}">
        <p14:creationId xmlns:p14="http://schemas.microsoft.com/office/powerpoint/2010/main" val="425347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C7AE-3C78-E145-9FC6-800F112C3819}"/>
              </a:ext>
            </a:extLst>
          </p:cNvPr>
          <p:cNvSpPr>
            <a:spLocks noGrp="1"/>
          </p:cNvSpPr>
          <p:nvPr>
            <p:ph type="title"/>
          </p:nvPr>
        </p:nvSpPr>
        <p:spPr>
          <a:xfrm>
            <a:off x="616407" y="0"/>
            <a:ext cx="10515600" cy="1325563"/>
          </a:xfrm>
        </p:spPr>
        <p:txBody>
          <a:bodyPr>
            <a:normAutofit/>
          </a:bodyPr>
          <a:lstStyle/>
          <a:p>
            <a:r>
              <a:rPr lang="en-US" sz="4000" dirty="0"/>
              <a:t>Expected Value and SD</a:t>
            </a:r>
            <a:endParaRPr lang="en-US" sz="6600" dirty="0"/>
          </a:p>
        </p:txBody>
      </p:sp>
      <p:sp>
        <p:nvSpPr>
          <p:cNvPr id="3" name="Content Placeholder 2">
            <a:extLst>
              <a:ext uri="{FF2B5EF4-FFF2-40B4-BE49-F238E27FC236}">
                <a16:creationId xmlns:a16="http://schemas.microsoft.com/office/drawing/2014/main" id="{F337EC42-4A51-D04C-9C79-1BFE82FFDEED}"/>
              </a:ext>
            </a:extLst>
          </p:cNvPr>
          <p:cNvSpPr>
            <a:spLocks noGrp="1"/>
          </p:cNvSpPr>
          <p:nvPr>
            <p:ph idx="1"/>
          </p:nvPr>
        </p:nvSpPr>
        <p:spPr>
          <a:xfrm>
            <a:off x="616407" y="1253331"/>
            <a:ext cx="10515600" cy="4351338"/>
          </a:xfrm>
        </p:spPr>
        <p:txBody>
          <a:bodyPr>
            <a:normAutofit/>
          </a:bodyPr>
          <a:lstStyle/>
          <a:p>
            <a:r>
              <a:rPr lang="en-US" sz="1600" dirty="0"/>
              <a:t>Just like how we calculated the mean and standard deviation when finding </a:t>
            </a:r>
            <a:r>
              <a:rPr lang="en-US" sz="1600" u="sng" dirty="0"/>
              <a:t>summary (descriptive) statistics</a:t>
            </a:r>
            <a:r>
              <a:rPr lang="en-US" sz="1600" dirty="0"/>
              <a:t>, we can find the mean for probability distributions!</a:t>
            </a:r>
          </a:p>
          <a:p>
            <a:pPr marL="0" indent="0">
              <a:buNone/>
            </a:pPr>
            <a:r>
              <a:rPr lang="en-US" sz="1600" u="sng" dirty="0"/>
              <a:t>Expected Value and SD</a:t>
            </a:r>
          </a:p>
          <a:p>
            <a:r>
              <a:rPr lang="en-US" sz="1600" b="1" dirty="0"/>
              <a:t>Mean</a:t>
            </a:r>
            <a:r>
              <a:rPr lang="en-US" sz="1600" dirty="0"/>
              <a:t> for a probability distribution has a </a:t>
            </a:r>
            <a:r>
              <a:rPr lang="en-US" sz="1600" i="1" dirty="0"/>
              <a:t>different</a:t>
            </a:r>
            <a:r>
              <a:rPr lang="en-US" sz="1600" dirty="0"/>
              <a:t> </a:t>
            </a:r>
            <a:r>
              <a:rPr lang="en-US" sz="1600" u="sng" dirty="0"/>
              <a:t>interpretation</a:t>
            </a:r>
            <a:r>
              <a:rPr lang="en-US" sz="1600" dirty="0"/>
              <a:t> than the mean we have seen before, which we thought of as the </a:t>
            </a:r>
            <a:r>
              <a:rPr lang="en-US" sz="1600" u="sng" dirty="0"/>
              <a:t>center</a:t>
            </a:r>
            <a:r>
              <a:rPr lang="en-US" sz="1600" dirty="0"/>
              <a:t>.</a:t>
            </a:r>
          </a:p>
          <a:p>
            <a:r>
              <a:rPr lang="en-US" sz="1600" dirty="0"/>
              <a:t>Now, the </a:t>
            </a:r>
            <a:r>
              <a:rPr lang="en-US" sz="1600" b="1" dirty="0"/>
              <a:t>mean</a:t>
            </a:r>
            <a:r>
              <a:rPr lang="en-US" sz="1600" dirty="0"/>
              <a:t> of a </a:t>
            </a:r>
            <a:r>
              <a:rPr lang="en-US" sz="1600" u="sng" dirty="0"/>
              <a:t>probability distribution</a:t>
            </a:r>
            <a:r>
              <a:rPr lang="en-US" sz="1600" dirty="0"/>
              <a:t> is viewed in the </a:t>
            </a:r>
            <a:r>
              <a:rPr lang="en-US" sz="1600" i="1" dirty="0"/>
              <a:t>long run</a:t>
            </a:r>
            <a:r>
              <a:rPr lang="en-US" sz="1600" dirty="0"/>
              <a:t>, the value you would </a:t>
            </a:r>
            <a:r>
              <a:rPr lang="en-US" sz="1600" u="sng" dirty="0"/>
              <a:t>expect</a:t>
            </a:r>
            <a:r>
              <a:rPr lang="en-US" sz="1600" dirty="0"/>
              <a:t> to see </a:t>
            </a:r>
            <a:r>
              <a:rPr lang="en-US" sz="1600" u="sng" dirty="0"/>
              <a:t>on average</a:t>
            </a:r>
            <a:r>
              <a:rPr lang="en-US" sz="1600" dirty="0"/>
              <a:t>.</a:t>
            </a:r>
          </a:p>
          <a:p>
            <a:pPr lvl="1">
              <a:spcBef>
                <a:spcPts val="0"/>
              </a:spcBef>
            </a:pPr>
            <a:r>
              <a:rPr lang="en-US" sz="1200" dirty="0"/>
              <a:t>Think as a </a:t>
            </a:r>
            <a:r>
              <a:rPr lang="en-US" sz="1200" u="sng" dirty="0"/>
              <a:t>weighted average</a:t>
            </a:r>
            <a:r>
              <a:rPr lang="en-US" sz="1200" dirty="0"/>
              <a:t> or average in the distribution sense, this is how we calculate it our calculator actually!</a:t>
            </a:r>
          </a:p>
          <a:p>
            <a:pPr lvl="1">
              <a:spcBef>
                <a:spcPts val="0"/>
              </a:spcBef>
            </a:pPr>
            <a:r>
              <a:rPr lang="en-US" sz="1200" dirty="0"/>
              <a:t>Can be a value you </a:t>
            </a:r>
            <a:r>
              <a:rPr lang="en-US" sz="1200" u="sng" dirty="0"/>
              <a:t>don’t necessarily observe</a:t>
            </a:r>
            <a:r>
              <a:rPr lang="en-US" sz="1200" dirty="0"/>
              <a:t>.</a:t>
            </a:r>
          </a:p>
          <a:p>
            <a:pPr lvl="1">
              <a:spcBef>
                <a:spcPts val="0"/>
              </a:spcBef>
            </a:pPr>
            <a:r>
              <a:rPr lang="en-US" sz="1200" dirty="0"/>
              <a:t>Ex. The average household size for the U.S. in 2017 is 2.6 people per household.</a:t>
            </a:r>
          </a:p>
          <a:p>
            <a:pPr lvl="2">
              <a:spcBef>
                <a:spcPts val="0"/>
              </a:spcBef>
            </a:pPr>
            <a:r>
              <a:rPr lang="en-US" sz="1100" dirty="0"/>
              <a:t>Won’t see 2.6 people in any household, but would see the average of a city block be 2.6</a:t>
            </a:r>
          </a:p>
          <a:p>
            <a:pPr lvl="2">
              <a:spcBef>
                <a:spcPts val="0"/>
              </a:spcBef>
            </a:pPr>
            <a:endParaRPr lang="en-US" sz="1100" dirty="0"/>
          </a:p>
          <a:p>
            <a:pPr lvl="1">
              <a:spcBef>
                <a:spcPts val="0"/>
              </a:spcBef>
            </a:pPr>
            <a:r>
              <a:rPr lang="en-US" sz="1500" dirty="0"/>
              <a:t>Notation: Population mean = 𝜇 = E(X)</a:t>
            </a:r>
          </a:p>
          <a:p>
            <a:pPr lvl="2">
              <a:spcBef>
                <a:spcPts val="0"/>
              </a:spcBef>
            </a:pPr>
            <a:endParaRPr lang="en-US" sz="1100" dirty="0"/>
          </a:p>
          <a:p>
            <a:pPr lvl="2">
              <a:spcBef>
                <a:spcPts val="0"/>
              </a:spcBef>
            </a:pPr>
            <a:endParaRPr lang="en-US" sz="1100" dirty="0"/>
          </a:p>
          <a:p>
            <a:pPr lvl="2">
              <a:spcBef>
                <a:spcPts val="0"/>
              </a:spcBef>
            </a:pPr>
            <a:endParaRPr lang="en-US" sz="1100" dirty="0"/>
          </a:p>
          <a:p>
            <a:pPr lvl="2">
              <a:spcBef>
                <a:spcPts val="0"/>
              </a:spcBef>
            </a:pPr>
            <a:endParaRPr lang="en-US" sz="1100" dirty="0"/>
          </a:p>
          <a:p>
            <a:pPr>
              <a:spcBef>
                <a:spcPts val="0"/>
              </a:spcBef>
            </a:pPr>
            <a:r>
              <a:rPr lang="en-US" sz="1800" b="1" dirty="0"/>
              <a:t>Standard Deviation </a:t>
            </a:r>
            <a:r>
              <a:rPr lang="en-US" sz="1800" dirty="0"/>
              <a:t>follows along the same lines.</a:t>
            </a:r>
          </a:p>
          <a:p>
            <a:pPr lvl="1">
              <a:spcBef>
                <a:spcPts val="0"/>
              </a:spcBef>
            </a:pPr>
            <a:r>
              <a:rPr lang="en-US" sz="1400" dirty="0"/>
              <a:t>It is the </a:t>
            </a:r>
            <a:r>
              <a:rPr lang="en-US" sz="1400" u="sng" dirty="0"/>
              <a:t>average deviation</a:t>
            </a:r>
            <a:r>
              <a:rPr lang="en-US" sz="1400" dirty="0"/>
              <a:t> from the </a:t>
            </a:r>
            <a:r>
              <a:rPr lang="en-US" sz="1400" u="sng" dirty="0"/>
              <a:t>expected value</a:t>
            </a:r>
            <a:r>
              <a:rPr lang="en-US" sz="1400" dirty="0"/>
              <a:t>.</a:t>
            </a:r>
          </a:p>
          <a:p>
            <a:pPr lvl="1">
              <a:spcBef>
                <a:spcPts val="0"/>
              </a:spcBef>
            </a:pPr>
            <a:r>
              <a:rPr lang="en-US" sz="1400" dirty="0"/>
              <a:t>Fancy formula, that we will never do by hand!</a:t>
            </a:r>
          </a:p>
          <a:p>
            <a:endParaRPr lang="en-US" sz="1600" dirty="0"/>
          </a:p>
        </p:txBody>
      </p:sp>
      <p:pic>
        <p:nvPicPr>
          <p:cNvPr id="4" name="Google Shape;80;p16">
            <a:extLst>
              <a:ext uri="{FF2B5EF4-FFF2-40B4-BE49-F238E27FC236}">
                <a16:creationId xmlns:a16="http://schemas.microsoft.com/office/drawing/2014/main" id="{D7CFE616-3CE8-F842-BBEF-2C71D2ED19EE}"/>
              </a:ext>
            </a:extLst>
          </p:cNvPr>
          <p:cNvPicPr preferRelativeResize="0"/>
          <p:nvPr/>
        </p:nvPicPr>
        <p:blipFill>
          <a:blip r:embed="rId2">
            <a:alphaModFix/>
          </a:blip>
          <a:stretch>
            <a:fillRect/>
          </a:stretch>
        </p:blipFill>
        <p:spPr>
          <a:xfrm>
            <a:off x="7996788" y="3429000"/>
            <a:ext cx="2790825" cy="1638300"/>
          </a:xfrm>
          <a:prstGeom prst="rect">
            <a:avLst/>
          </a:prstGeom>
          <a:noFill/>
          <a:ln>
            <a:noFill/>
          </a:ln>
        </p:spPr>
      </p:pic>
      <p:pic>
        <p:nvPicPr>
          <p:cNvPr id="7" name="Picture 6">
            <a:extLst>
              <a:ext uri="{FF2B5EF4-FFF2-40B4-BE49-F238E27FC236}">
                <a16:creationId xmlns:a16="http://schemas.microsoft.com/office/drawing/2014/main" id="{4A7EBB7F-0158-394D-9BC4-7871F62C9DE3}"/>
              </a:ext>
            </a:extLst>
          </p:cNvPr>
          <p:cNvPicPr>
            <a:picLocks noChangeAspect="1"/>
          </p:cNvPicPr>
          <p:nvPr/>
        </p:nvPicPr>
        <p:blipFill>
          <a:blip r:embed="rId3"/>
          <a:stretch>
            <a:fillRect/>
          </a:stretch>
        </p:blipFill>
        <p:spPr>
          <a:xfrm>
            <a:off x="1890514" y="5783337"/>
            <a:ext cx="2793680" cy="665162"/>
          </a:xfrm>
          <a:prstGeom prst="rect">
            <a:avLst/>
          </a:prstGeom>
        </p:spPr>
      </p:pic>
      <p:sp>
        <p:nvSpPr>
          <p:cNvPr id="8" name="TextBox 7">
            <a:extLst>
              <a:ext uri="{FF2B5EF4-FFF2-40B4-BE49-F238E27FC236}">
                <a16:creationId xmlns:a16="http://schemas.microsoft.com/office/drawing/2014/main" id="{595755B9-0DF3-F647-B2F3-EFDD04355427}"/>
              </a:ext>
            </a:extLst>
          </p:cNvPr>
          <p:cNvSpPr txBox="1"/>
          <p:nvPr/>
        </p:nvSpPr>
        <p:spPr>
          <a:xfrm>
            <a:off x="1281283" y="6627168"/>
            <a:ext cx="4592924" cy="230832"/>
          </a:xfrm>
          <a:prstGeom prst="rect">
            <a:avLst/>
          </a:prstGeom>
          <a:noFill/>
        </p:spPr>
        <p:txBody>
          <a:bodyPr wrap="none" rtlCol="0">
            <a:spAutoFit/>
          </a:bodyPr>
          <a:lstStyle/>
          <a:p>
            <a:r>
              <a:rPr lang="en-US" sz="900" dirty="0"/>
              <a:t>https://</a:t>
            </a:r>
            <a:r>
              <a:rPr lang="en-US" sz="900" dirty="0" err="1"/>
              <a:t>www.texasgateway.org</a:t>
            </a:r>
            <a:r>
              <a:rPr lang="en-US" sz="900" dirty="0"/>
              <a:t>/resource/42-mean-or-expected-value-and-standard-deviation</a:t>
            </a:r>
          </a:p>
        </p:txBody>
      </p:sp>
      <p:sp>
        <p:nvSpPr>
          <p:cNvPr id="10" name="TextBox 9">
            <a:extLst>
              <a:ext uri="{FF2B5EF4-FFF2-40B4-BE49-F238E27FC236}">
                <a16:creationId xmlns:a16="http://schemas.microsoft.com/office/drawing/2014/main" id="{DEAC2FB6-BEAA-0D44-B582-018EC992BBA0}"/>
              </a:ext>
            </a:extLst>
          </p:cNvPr>
          <p:cNvSpPr txBox="1"/>
          <p:nvPr/>
        </p:nvSpPr>
        <p:spPr>
          <a:xfrm>
            <a:off x="9239117" y="5460080"/>
            <a:ext cx="2614818" cy="738664"/>
          </a:xfrm>
          <a:prstGeom prst="rect">
            <a:avLst/>
          </a:prstGeom>
          <a:noFill/>
        </p:spPr>
        <p:txBody>
          <a:bodyPr wrap="none" rtlCol="0">
            <a:spAutoFit/>
          </a:bodyPr>
          <a:lstStyle/>
          <a:p>
            <a:r>
              <a:rPr lang="en-US" sz="1400" dirty="0"/>
              <a:t>E(X) = 3 x P(3) + 1 x P(1) + 0 x P(0)</a:t>
            </a:r>
          </a:p>
          <a:p>
            <a:r>
              <a:rPr lang="en-US" sz="1400" dirty="0"/>
              <a:t>         = 3 (0.3)  + 1 (0.5)   + 0 (0.2)</a:t>
            </a:r>
          </a:p>
          <a:p>
            <a:r>
              <a:rPr lang="en-US" sz="1400" dirty="0"/>
              <a:t>         = 1.4	 </a:t>
            </a:r>
          </a:p>
        </p:txBody>
      </p:sp>
      <p:graphicFrame>
        <p:nvGraphicFramePr>
          <p:cNvPr id="6" name="Table 5">
            <a:extLst>
              <a:ext uri="{FF2B5EF4-FFF2-40B4-BE49-F238E27FC236}">
                <a16:creationId xmlns:a16="http://schemas.microsoft.com/office/drawing/2014/main" id="{7227A118-614D-FB45-B6D1-08B353B8328E}"/>
              </a:ext>
            </a:extLst>
          </p:cNvPr>
          <p:cNvGraphicFramePr>
            <a:graphicFrameLocks noGrp="1"/>
          </p:cNvGraphicFramePr>
          <p:nvPr>
            <p:extLst>
              <p:ext uri="{D42A27DB-BD31-4B8C-83A1-F6EECF244321}">
                <p14:modId xmlns:p14="http://schemas.microsoft.com/office/powerpoint/2010/main" val="1557797475"/>
              </p:ext>
            </p:extLst>
          </p:nvPr>
        </p:nvGraphicFramePr>
        <p:xfrm>
          <a:off x="7507808" y="5384912"/>
          <a:ext cx="1435100" cy="889000"/>
        </p:xfrm>
        <a:graphic>
          <a:graphicData uri="http://schemas.openxmlformats.org/drawingml/2006/table">
            <a:tbl>
              <a:tblPr/>
              <a:tblGrid>
                <a:gridCol w="826846">
                  <a:extLst>
                    <a:ext uri="{9D8B030D-6E8A-4147-A177-3AD203B41FA5}">
                      <a16:colId xmlns:a16="http://schemas.microsoft.com/office/drawing/2014/main" val="813094635"/>
                    </a:ext>
                  </a:extLst>
                </a:gridCol>
                <a:gridCol w="608254">
                  <a:extLst>
                    <a:ext uri="{9D8B030D-6E8A-4147-A177-3AD203B41FA5}">
                      <a16:colId xmlns:a16="http://schemas.microsoft.com/office/drawing/2014/main" val="3105274597"/>
                    </a:ext>
                  </a:extLst>
                </a:gridCol>
              </a:tblGrid>
              <a:tr h="215900">
                <a:tc>
                  <a:txBody>
                    <a:bodyPr/>
                    <a:lstStyle/>
                    <a:p>
                      <a:pPr algn="l" rtl="0" fontAlgn="ctr"/>
                      <a:r>
                        <a:rPr lang="en-US" sz="1200" b="1" i="1" u="none" strike="noStrike">
                          <a:solidFill>
                            <a:srgbClr val="000000"/>
                          </a:solidFill>
                          <a:effectLst/>
                          <a:latin typeface="Calibri" panose="020F0502020204030204" pitchFamily="34" charset="0"/>
                        </a:rPr>
                        <a: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1" i="1" u="none" strike="noStrike">
                          <a:solidFill>
                            <a:srgbClr val="000000"/>
                          </a:solidFill>
                          <a:effectLst/>
                          <a:latin typeface="Calibri" panose="020F0502020204030204" pitchFamily="34" charset="0"/>
                        </a:rPr>
                        <a:t>P(X)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8620090"/>
                  </a:ext>
                </a:extLst>
              </a:tr>
              <a:tr h="228600">
                <a:tc>
                  <a:txBody>
                    <a:bodyPr/>
                    <a:lstStyle/>
                    <a:p>
                      <a:pPr algn="l" rtl="0" fontAlgn="ctr"/>
                      <a:r>
                        <a:rPr lang="en-US" sz="1200" b="0" i="0" u="none" strike="noStrike" dirty="0">
                          <a:solidFill>
                            <a:srgbClr val="000000"/>
                          </a:solidFill>
                          <a:effectLst/>
                          <a:latin typeface="Calibri" panose="020F0502020204030204" pitchFamily="34" charset="0"/>
                        </a:rPr>
                        <a:t>Win = 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6354224"/>
                  </a:ext>
                </a:extLst>
              </a:tr>
              <a:tr h="215900">
                <a:tc>
                  <a:txBody>
                    <a:bodyPr/>
                    <a:lstStyle/>
                    <a:p>
                      <a:pPr algn="l" rtl="0" fontAlgn="ctr"/>
                      <a:r>
                        <a:rPr lang="en-US" sz="1200" b="0" i="0" u="none" strike="noStrike" dirty="0">
                          <a:solidFill>
                            <a:srgbClr val="000000"/>
                          </a:solidFill>
                          <a:effectLst/>
                          <a:latin typeface="Calibri" panose="020F0502020204030204" pitchFamily="34" charset="0"/>
                        </a:rPr>
                        <a:t>Tie = 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2966138"/>
                  </a:ext>
                </a:extLst>
              </a:tr>
              <a:tr h="228600">
                <a:tc>
                  <a:txBody>
                    <a:bodyPr/>
                    <a:lstStyle/>
                    <a:p>
                      <a:pPr algn="l" rtl="0" fontAlgn="ctr"/>
                      <a:r>
                        <a:rPr lang="en-US" sz="1200" b="0" i="0" u="none" strike="noStrike" dirty="0">
                          <a:solidFill>
                            <a:srgbClr val="000000"/>
                          </a:solidFill>
                          <a:effectLst/>
                          <a:latin typeface="Calibri" panose="020F0502020204030204" pitchFamily="34" charset="0"/>
                        </a:rPr>
                        <a:t>Loss = 0</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200" b="0" i="0" u="none" strike="noStrike" dirty="0">
                          <a:solidFill>
                            <a:srgbClr val="000000"/>
                          </a:solidFill>
                          <a:effectLst/>
                          <a:latin typeface="Calibri" panose="020F0502020204030204" pitchFamily="34" charset="0"/>
                        </a:rPr>
                        <a:t>0.2</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8229020"/>
                  </a:ext>
                </a:extLst>
              </a:tr>
            </a:tbl>
          </a:graphicData>
        </a:graphic>
      </p:graphicFrame>
    </p:spTree>
    <p:extLst>
      <p:ext uri="{BB962C8B-B14F-4D97-AF65-F5344CB8AC3E}">
        <p14:creationId xmlns:p14="http://schemas.microsoft.com/office/powerpoint/2010/main" val="2675680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Discrete Probability Distribution Example</a:t>
            </a:r>
            <a:endParaRPr/>
          </a:p>
        </p:txBody>
      </p:sp>
      <p:sp>
        <p:nvSpPr>
          <p:cNvPr id="92" name="Google Shape;92;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t>In American Roulette, there are two zeroes and 36 non-zero numbers (18 red, 18 black and 2 green). If a player bets on red, his chance of winning is therefore 18/38 and his chance of losing is 20/38. Let’s say it costs $1 to play. If you win, you get $2 and if you lose you get $0. </a:t>
            </a:r>
            <a:endParaRPr dirty="0"/>
          </a:p>
          <a:p>
            <a:pPr marL="0" indent="0">
              <a:spcBef>
                <a:spcPts val="2133"/>
              </a:spcBef>
              <a:spcAft>
                <a:spcPts val="2133"/>
              </a:spcAft>
              <a:buNone/>
            </a:pPr>
            <a:r>
              <a:rPr lang="en" dirty="0"/>
              <a:t>What is the expected earnings?</a:t>
            </a:r>
            <a:endParaRPr dirty="0"/>
          </a:p>
        </p:txBody>
      </p:sp>
      <p:pic>
        <p:nvPicPr>
          <p:cNvPr id="93" name="Google Shape;93;p18"/>
          <p:cNvPicPr preferRelativeResize="0"/>
          <p:nvPr/>
        </p:nvPicPr>
        <p:blipFill>
          <a:blip r:embed="rId3">
            <a:alphaModFix/>
          </a:blip>
          <a:stretch>
            <a:fillRect/>
          </a:stretch>
        </p:blipFill>
        <p:spPr>
          <a:xfrm>
            <a:off x="8004501" y="3132401"/>
            <a:ext cx="3771899" cy="3428999"/>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5133</TotalTime>
  <Words>3021</Words>
  <Application>Microsoft Macintosh PowerPoint</Application>
  <PresentationFormat>Widescreen</PresentationFormat>
  <Paragraphs>490</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Symbol</vt:lpstr>
      <vt:lpstr>Times New Roman</vt:lpstr>
      <vt:lpstr>Office Theme</vt:lpstr>
      <vt:lpstr>PowerPoint Presentation</vt:lpstr>
      <vt:lpstr>Unit 5 - Outline </vt:lpstr>
      <vt:lpstr>Random Variables</vt:lpstr>
      <vt:lpstr>Discrete vs Continuous RVs</vt:lpstr>
      <vt:lpstr>Discrete Probability Distributions</vt:lpstr>
      <vt:lpstr>Plotting a Discrete Probability Distribution</vt:lpstr>
      <vt:lpstr>Expected Value Motivation</vt:lpstr>
      <vt:lpstr>Expected Value and SD</vt:lpstr>
      <vt:lpstr>Discrete Probability Distribution Example</vt:lpstr>
      <vt:lpstr>Discrete Probability Distribution Example</vt:lpstr>
      <vt:lpstr>Discrete Probability Distribution Example</vt:lpstr>
      <vt:lpstr>Discrete Probability Distribution Example</vt:lpstr>
      <vt:lpstr>Calculator Fun Sessss: Expected Value and SD</vt:lpstr>
      <vt:lpstr>Calculator Fun Sessss: Expected Value and SD</vt:lpstr>
      <vt:lpstr>LCQ: Expected Value</vt:lpstr>
      <vt:lpstr>LCQ: Expected Value</vt:lpstr>
      <vt:lpstr>Summary LCQ!</vt:lpstr>
      <vt:lpstr>Summary LCQ!</vt:lpstr>
      <vt:lpstr>PROBLEM SESSION!!!!!!!!!!!</vt:lpstr>
      <vt:lpstr>RV Example</vt:lpstr>
      <vt:lpstr>RV Example Solution</vt:lpstr>
      <vt:lpstr>RV Example, continued</vt:lpstr>
      <vt:lpstr>RV Example, continued, Solution</vt:lpstr>
      <vt:lpstr>RV Example, continued, Solution, p. 2</vt:lpstr>
      <vt:lpstr>Textbook Problems #3 &amp; 5</vt:lpstr>
      <vt:lpstr>Textbook Problems #3 &amp; 5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Gearhart, Colton Mr.</dc:creator>
  <cp:lastModifiedBy>Colton Gearhart</cp:lastModifiedBy>
  <cp:revision>72</cp:revision>
  <dcterms:created xsi:type="dcterms:W3CDTF">2022-01-21T06:38:27Z</dcterms:created>
  <dcterms:modified xsi:type="dcterms:W3CDTF">2023-10-29T21:58:30Z</dcterms:modified>
</cp:coreProperties>
</file>