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1" r:id="rId4"/>
    <p:sldId id="259" r:id="rId5"/>
    <p:sldId id="266" r:id="rId6"/>
    <p:sldId id="260" r:id="rId7"/>
    <p:sldId id="351" r:id="rId8"/>
    <p:sldId id="323" r:id="rId9"/>
    <p:sldId id="352" r:id="rId10"/>
    <p:sldId id="335" r:id="rId11"/>
    <p:sldId id="350" r:id="rId12"/>
    <p:sldId id="267" r:id="rId13"/>
    <p:sldId id="341" r:id="rId14"/>
    <p:sldId id="347" r:id="rId15"/>
    <p:sldId id="303" r:id="rId16"/>
    <p:sldId id="353" r:id="rId17"/>
    <p:sldId id="354" r:id="rId18"/>
    <p:sldId id="349" r:id="rId19"/>
    <p:sldId id="274" r:id="rId20"/>
    <p:sldId id="298" r:id="rId21"/>
    <p:sldId id="295"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7"/>
    <p:restoredTop sz="95018"/>
  </p:normalViewPr>
  <p:slideViewPr>
    <p:cSldViewPr snapToGrid="0" snapToObjects="1">
      <p:cViewPr varScale="1">
        <p:scale>
          <a:sx n="125" d="100"/>
          <a:sy n="125" d="100"/>
        </p:scale>
        <p:origin x="2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21:07:10.095"/>
    </inkml:context>
    <inkml:brush xml:id="br0">
      <inkml:brushProperty name="width" value="0.05" units="cm"/>
      <inkml:brushProperty name="height" value="0.05" units="cm"/>
      <inkml:brushProperty name="color" value="#E71224"/>
    </inkml:brush>
  </inkml:definitions>
  <inkml:trace contextRef="#ctx0" brushRef="#br0">197 1 24575,'-1'59'0,"-1"0"0,1-1 0,0 1 0,0 0 0,0-1 0,-1 1 0,1 0 0,0 0 0,0 0 0,0 0 0,-1-1 0,1 3 0,-1 1 0,0 1 0,0-1 0,0-1 0,0-2 0,0-2 0,0-4 0,1-5 0,-1-4 0,-2 20 0,1-12 0,0 10 0,0-15 0,-1 5 0,0 5 0,1 2 0,-1 1 0,0-1 0,0-2 0,1-4 0,0 0 0,1-3 0,0-3 0,-1 2 0,1 2 0,-1 6-773,1-7 0,0 5 0,-1 5 0,0 2 0,1 1 0,-1 0 0,0 0 0,1-2 0,0-3 0,0-5 0,0-5 773,0 9 0,0-7 0,1-3 0,-1 0 0,1 3 55,-1 8 1,1 4 0,-1 2 0,0-4 0,0-6 0,1-13-56,1-9 0,-1-1 0,1 24 0,-1 10 0,-1-11 0,-1 3 0,1 0 0,0 3 0,-3-13 0,1 2 0,1 6 0,-2 6 0,2-6 0,0 1 0,0-4-243,0 11 1,0-9 242,-1-23 2929,1 24 0,-1 5-2929,2-20 0,-1 0 0,-1 17 0,1-4 1988,3-7-1988,0-40 0,2-1 0,1-5 807,4-5-807,2-1 0,30-17 0,12 8 0,-14 9 0,9-1 0,7 0 0,2 0 0,0 2 0,-4 0 0,3 2 0,0-1 0,2 1 0,1 0 0,1 1-698,-8-1 1,2 1-1,1 0 1,0 0-1,0 0 1,1 1-1,-1-1 1,0 0 697,4 0 0,2 0 0,-1 1 0,0-1 0,-2 1 0,-2 0 0,-4 0 0,10 1 0,-5 0 0,-2 0 0,1 0-313,0 0 0,1 0 1,-2 0-1,-2 0 313,0 0 0,-3 0 0,7 0 0,-6 1 0,6 1 0,4 0 0,1 0 0,-3 0 0,-6 0 0,2-1 0,-6 1 0,0 0 0,6 1 0,0 0 0,6 1 0,2 0 0,0 0 0,-2 0 0,-4 0 0,7 1 0,-5-1 0,0 1 0,-1-1 0,-4 1 0,-1 1 0,2-2 0,4 1 0,-3-1 0,7-1 0,3 1 0,-3 0 0,-2-1 0,-10 1 0,1 0 0,-7 0 0,5 0 0,3-1 0,8 0 0,3-1 0,-4-1 0,-8 1 0,-6 1 0,-5-2 0,0 0 0,4 0 0,1-1 0,-1-1 0,2 1 0,0 0 0,-4 0 0,-4 0 0,0 0 0,5 0 0,5 0 0,0 0 0,-1 0 0,0 0 0,-1 0 0,15 0 0,-1 0 0,-16 0 0,0 0 0,-6 0 0,4 0 0,18 0 0,-17 0 5112,10 0-5112,-15 0 1719,-23-4-1719,-3 1 0,-10-4 0,1-2 0,-2-5 0,0-6 0,0 2 0,0-5 0,0-4 0,-3 9 0,1-12 0,-1 20 0,-2-9 0,5-3 0,-5-12 0,2-3 0,1-6 0,1 0 0,-1-13 0,0-1 0,2 10 0,-1 13 0,2 0 0,-1-6 0,0-9 0,0 0 0,0 7 0,0 1 0,0 5 0,0 4 0,0-2 0,-2-15 0,-1-6 0,0 6 0,0 16 0,0-2 0,0-7 0,-1-10 0,-1-4 0,0 1 0,0 8 0,0 1 0,-1 4 0,0-2 0,2-1 0,1-3 0,-1-3 0,0-1 0,-2-1 0,-1-2 0,1-1 0,-1-2 0,1 2 0,2-1 0,0 2 0,1-1 0,0-1 0,-1-2 0,0 3 0,-1-2 0,0-1 0,0 0 0,0-1 0,1 1 0,0 5 0,1-2 0,-1 0 0,1 0 0,0 2 0,0 5 0,1 5-667,-2-10 1,1 8 0,0-2 666,0-1 0,0-2 0,-1-1 0,0 2 0,0-11 0,0 2 0,0 5 0,0-1 0,1-2-300,0 2 1,0-7 0,0 1 0,0 12 299,1 16 0,0 2 0,0-12 0,1-6 0,-1 7 0,-2-13 0,5 22 0,-2 4 0,-1 3 0,1 13 1869,-1-1-1869,2-2 1327,0 5-1327,0-3 0,0-5 0,0 10 0,0-6 0,0 1 0,0 7 0,0-8 0,0 3 0,0 0 0,0-3 0,0 7 0,0-7 0,0 8 0,0-10 0,0 11 0,0-4 0,0 5 0,0-5 0,-2-1 0,1 1 0,-1-3 0,0 7 0,1-4 0,-4 4 0,2-6 0,-2-6 0,2-9 0,-1 1 0,3 3 0,-6 11 0,-8 7 0,-4 3 0,-13 2 0,-2 0 0,6 0 0,-26 0 0,26 0 0,-4 0-1696,-18-1 0,-15 1 0,-1-2 0,8 1 1696,15-1 0,6 0 0,-8 0 0,1 1 0,-7-1 0,-3 1 0,-1-1 0,3 0 0,8 1-675,-3-2 0,5-1 0,-1 0 675,-4 3 0,-2-1 0,-2 0-129,5 0 0,-2 0 1,0-1-1,2 2 129,-4 0 0,0 1 0,-4 0 0,4-1 0,-4 1 0,-3-1 0,2 0 0,1 0 0,-3 1 0,2 0 0,0 0 0,-3 0 0,2 0 0,-3 0 0,1 0 0,-1 0 0,4 0 0,-1 0 0,2 0 0,1 0 0,2 0-477,-10 0 1,2 0-1,3 0 477,13 0 0,2 0 0,1 0 2409,-13 0 0,-2 0-2409,5 0 0,-3 0 0,-6 0 0,6 0 0,-4 0 0,-4 0 0,0 0 0,4 0 0,6 0 0,1 0 0,1 0 0,0 0 0,0 0-244,-2 0 1,-1 0 0,1 0 0,3 0 0,5 0 243,-16 0 0,10 0 0,-4 0 308,20 0 0,-1 0-308,-4 0 0,-3 0 0,-15 0 0,-1 0 0,19 0 0,0 0 0,-12 2 0,6-1 0,16 0 2050,-31 7-2050,36-6 0,-18 6 0,-17-4 4486,23 2-4486,-21-2 0,32 1 0,2-2 0,2 3 0,-1 0 0,11-4 0,-7 0 0,-3-2 0,11 0 0,-10 0 0,8 3 0,1 0 0,0-1 0,1 1 0,2-12 0,1 4 0,2-5 0,4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21:08:02.483"/>
    </inkml:context>
    <inkml:brush xml:id="br0">
      <inkml:brushProperty name="width" value="0.05" units="cm"/>
      <inkml:brushProperty name="height" value="0.05" units="cm"/>
      <inkml:brushProperty name="color" value="#E71224"/>
    </inkml:brush>
  </inkml:definitions>
  <inkml:trace contextRef="#ctx0" brushRef="#br0">25 242 24575,'47'0'0,"-14"-3"0,12-1 0,10-2 0,4-2 0,1 1 0,0 0 0,-6 1 0,-8 2 0,1 0 0,-6 2 0,-1 0 0,7-1-743,-1-2 1,10-1-1,5-1 1,1 1-1,-1-1 1,-7 1 0,-8 1-1,-14 1 743,9 2 879,-12 2 1,2-1-880,3-3 0,3-1 0,13 1 0,1 0 0,-15 1 0,-2-1 957,19-5-957,-18 5 0,-3 1 0,-2-2 0,5 2 1612,19-1 0,-1 1-1612,-23 0 0,-1-1 0,18 0 0,-4 0 0,-14 1 0,-2-3 0,13-2 0,-18 4 0,19-8 0,-21 11 0,10-8 0,-19 8 0,-4-1 0,0 0 0,4 1 0,-3-1 0,3 2 0,1 0 0,-3 0 0,4 0 0,5 0 0,7-2 0,5 1 0,-1-4 0,-13 5 0,-5-3 0,-2 3 0,2 0 0,3-1 0,-4 0 0,8-1 0,-11 2 0,18 0 0,-18 0 0,8 0 0,-10 0 0,4 0 0,-3 0 0,1 8 0,-6-4 0,-1 14 0,0-8 0,0 19 0,0-12 0,0 13 0,0 11 0,0 4 0,0-5 0,0 2 0,0 3 0,0 4 0,0 1 0,0 1 0,0 3 0,0 4 0,0 0 0,0 1 0,0-3 0,0-2 0,0-4 0,0-2 0,0-1 0,0 0 0,0-1 0,0 0-95,0 11 0,0 3 0,0-2 1,0-8-1,0-11 95,0 9 0,3 8 0,-2-8 0,-1 7 0,1-11 0,0 2 0,0-1 0,-1-6 0,0-2 0,0 0 0,0 14 0,0-5 0,0-1 0,0-15 0,0 5 474,2-2-474,-1-13 0,4 24 0,-5-32 0,3 15 0,-1-21 0,-1 10 0,3-6 0,-3 3 0,1-5 0,-2-4 0,0 1 0,0-1 0,0 1 0,0 1 0,0 1 0,0 0 0,0 0 0,-2-5 0,-3 0 0,-2-2 0,0 0 0,0 0 0,-2 0 0,5-7 0,-2-6 0,6-23 0,0 0 0,0 7 0,0 1 0,0 1 0,0-3 0,0 26 0,-2-1 0,-23 19 0,5 0 0,-8 5 0,-10 6 0,-3 3 0,6-5 0,1 0 0,-1 0 0,0-1 0,-6 3 0,0-1 0,9-5 0,-11 4 0,14-20 0,31-22 0,3-3 0,10-11 0,5-3 0,-4 8 0,0-3 0,0-2 0,2-4 0,0 2 0,3-5 0,-1 3 0,-2 1 0,-2 5 0,1-1 0,-3 14 0,-15 14 0,-5 7 0,-15 16 0,-7 10 0,-5 4 0,1 2 0,-4 0 0,3-4 0,-4 0 0,-2 2 0,2-4 0,-2 3 0,0-2 0,2-3 0,3-2 0,2-4 0,-3 3 0,-4 1 0,-6 3 0,3-2 0,8-5 0,-6 3 0,6-13 0,10-10 0,38-27 0,4-19 0,7-11 0,-4 20 0,5-3 0,1-1 0,1-1 0,-4 3 0,0-3 0,0 0 0,2-2 0,1 0-119,0 1 0,2-1 0,1-2 1,0 1-1,-1 1 0,0 1 119,-2 0 0,1 1 0,-1 1 0,-1 1 0,-1 1 0,1-1 0,0 0 0,-2 2 0,-2 3 0,10-16 0,-9 11 0,-13 22 0,-2-2 0,-8 21 0,-6 4 713,-20 37-713,5-10 0,5-8 0,-3 3 0,-3 1 0,-5 2 0,2-1 0,-6 2 0,-6 3-303,6-5 0,-6 6 0,-5 3 0,-2 1 0,0 0 0,1-3 303,0-2 0,0-1 0,0 0 0,-1-1 0,1 1 0,1-1-865,1 0 1,1 1 0,0-1 0,0 1 0,1-3 0,1 0 864,-4 2 0,-2-1 0,1 0 0,5-5 0,6-4-32,2 0 0,7-7 32,-3-2 0,2-18 0,31-29 0,17-16 0,-5 10 0,4-6 0,1-1 0,0 3 0,-4 6 0,-1 0 0,2 0 0,3-4 112,0 2 1,3-4 0,3-3 0,0-1 0,2 0 0,-2 1 0,-1 2-113,0 3 0,-1 0 0,1 2 0,-1 0 0,-1-1 0,2 0 0,0-3 0,2-2 0,0 1 0,-1 0 0,-1 1 0,-1 3 0,0-1 0,0 1 0,-2 2 0,-1 3 0,-4 4 0,4-6 0,-6 8 5464,2-1-5464,1-2 0,0-2 0,9-7 47,-4 3 0,-2 2-47,-7 15 0,-25 37 0,-8 12 0,-8 9 0,0-4 0,-6 7 0,-3 2 0,-1 1 0,2-2-524,-1 2 1,1-2-1,-2 2 1,-4 6 523,11-17 0,-2 3 0,-2 1 0,-1 2 0,-2 1 0,0 1 0,-2 1 0,0 1 0,-1 0 0,0-1 0,3-4 0,-1 1 0,-1 2 0,-2 0 0,1 1 0,-2 0 0,0 0 0,0 0 0,0 0 0,1 0 0,1-2 0,0 0 0,2-2 0,2-1-367,-6 6 0,2-2 0,2-2 1,1 0-1,-1-1 0,1 0 1,-1 1-1,0 0 0,-3 3 367,3-4 0,-4 3 0,-1 3 0,-2 1 0,0 1 0,0-2 0,1 0 0,3-3 0,3-4 0,3-4 0,5-5 0,6-7 0,-4 4 0,5-8 0,-17 19 0,27-58 0,15-5 0,9-9 0,3 1 0,6-9 0,5-6 0,3-2 0,0-1 0,-1 3-382,-3 7 1,0 1 0,1-1 0,1 0 0,0-1 0,2-1 0,0 0 381,-4 5 0,1-2 0,2 0 0,-1-1 0,1 0 0,1-1 0,-1 1 0,0 1 0,-1 0 0,-1 2 0,4-3 0,-2 0 0,1 2 0,-1 0 0,1 0 0,-2 3 0,-1 0 0,-1 1 0,7-8 0,-1 3 0,-2 0 0,0 2 0,-1 1 0,4-6 0,1 1 0,-2 1 0,-4 4 867,-4 5 1,-3 2 0,3-1-868,-1 2 0,3-2 0,-1 0 0,-1 0 0,5-13 0,-2 1 0,-2 2 0,-4 12 0,-1 2 0,-1 0 0,12-20 0,-15 15 0,-22 32 0,-13 18 0,-6 11 0,-16 13 0,7-4 0,-5 7 0,-2 2 0,7-8 0,-2 0 0,1 1 0,0 0 0,-2 1 0,0-1 0,0 1 0,-2 0 0,3-2 0,-2 0 0,-1 1 0,3-3 0,3-3 1723,0-1 1,4-3 0,0-2-1724,-12 12 0,4-6 115,10-6-115,21-29 0,19-23 0,18-19 0,-2 4 0,-9 10 0,4-3-441,1 1 0,6-8 0,5-4 0,1-2 0,-1 4 0,-5 5 441,-1 4 0,-3 4 0,0 2 0,4-5 0,-3 3 0,3-2 0,2-3 0,1 0 0,0 0 0,-1 2 0,-3 2-5,1-2 1,-1 2-1,-1 1 1,0 1 0,0-1 4,10-7 0,2 0 0,-2 2 0,-5 3 0,4-7 0,-5 5 385,-6 10 0,-11 12-385,-34 25 0,-10 8 0,-5 6 0,-7 5 0,-5 5-412,11-11 1,-4 3 0,-3 2 0,0 0-1,0 0 412,-1 0 0,0 1 0,0 0 0,-3 2 0,-2 1-93,9-7 0,-1 1 1,-2 1-1,-2 2 0,1-1 1,-2 2-1,0-2 1,0 1-1,1 0 93,-2 0 0,-1 1 0,-1 0 0,0 0 0,0 0 0,1-1 0,0 1 0,2-2 0,1-1 0,-2 2 0,1 1 0,2-3 0,0 1 0,0-1 0,1-1 0,0 0 0,-6 3 0,-3 3 0,1-2 0,3-3 0,7-4 0,10-9 20,-3-1-20,16-51 0,28 4 0,6-15 0,4-4 0,-7 23 0,1 2 0,-2-3 0,2-3 649,5-1 1,2-3 0,1-1-650,-2 1 0,0-1 0,0 1 1237,5-5 1,0 0 0,-1 2-1238,-4 5 0,-2 1 0,-3 5 0,7-9 0,-16 26 0,-6 2 0,12-8 0,-7 7 0,11-11 0,0 0 0,1-1 0,1-3 0,-1 1 0,-2 0 0,-9 2 0,-6 8 0,-4 1 0,0 6 0,0-1 0,0-12 0,0-8 0,0 5 0,-4 2 0,-18 19 0,-14 20 0,7-1 0,1 2 0,-9 15 0,3 9 0,31 12 0,1-23 0,1 0 0,1 5 0,0 0 0,-1-3 0,-1-3 0,-2 8 0,-2 3 0,1-1 0,0 1 0,2 3 0,0 4 0,4-11 0,2-1 0,-1-9 0,0 0 0,1 8 0,1-2 0,8 0 0,16-6 0,2-1 0,0 8 0,-3-14 0,6 2 0,0-5 0,2-5 0,3-4 0,5 0 0,6-1 0,-1-2 0,-3 0 0,1-1 0,4-3 0,-1-5 0,6-3 0,1-3 0,-1 1 0,-7 1 0,-2 2 0,-4 1 0,2-3 0,3-2 0,4-2 0,0-1 0,-5-3 0,-4-5 0,-3-3 0,-4 3 0,-4 3 0,-1-2 0,5-8 0,6-9 0,-1-2 0,-4 3 0,-6 2 0,-5 1 0,1 0 0,3-3 0,1-1 0,-2 0 0,-3 2 0,-1-2 0,-7 3 0,-6-3 0,-11 0 0,-19 1 0,-12 0 0,3 0 0,10-6 0,-8 5 0,-12 15 0,-14 4 0,-6 3 0,-1 3 0,7 2 0,-2 3 0,3 3 0,-3 2 0,10-1 0,-2 0 0,-3 1 0,1 2 0,-2 3 0,4 1 0,-2 4 0,0 0 0,0 2 0,1 1 0,3 0 0,-9 6 0,2 1 0,2 0 0,-2 0 0,8-4 0,-1-2 0,0 2 0,2 1 0,2 3 0,-4 5 0,1 3 0,5 4 0,6 2 0,7 13 0,10 5 0,-2 0 0,1-12 0,-1-1 0,0 1 0,2 2 0,1 8 0,1 4 0,2 0 0,1-5 0,2 2 0,2-4 0,0-3 0,-2 5 0,2-4 0,2-7 0,4-8 0,5-14 0,32 1 0,-9-4 0,3 2 0,1 1 0,4 3 0,1 0 0,4 2 0,1-1 0,-2 1 0,5 3 0,-1-1 0,4 1 0,1-3 0,-4-10 0,-3-1 0,-13 0 0,0-2 0,15 0 0,3-2 0,-7-1 0,-2-2 0,-7 0 0,1-3 0,17-5 0,-1-5 0,-20 0 0,-2-2 0,2-8 0,-2 0 0,-3 2 0,-3 1 0,7-3 0,-2 2 0,-16 14 0,-3-3 0,-1 6 0,-9-1 0,5 3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4e27878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4e27878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4e27878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4e27878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13</a:t>
            </a:fld>
            <a:endParaRPr lang="en-US"/>
          </a:p>
        </p:txBody>
      </p:sp>
      <p:sp>
        <p:nvSpPr>
          <p:cNvPr id="526338" name="Rectangle 2"/>
          <p:cNvSpPr>
            <a:spLocks noGrp="1" noRot="1" noChangeAspect="1" noChangeArrowheads="1" noTextEdit="1"/>
          </p:cNvSpPr>
          <p:nvPr>
            <p:ph type="sldImg"/>
          </p:nvPr>
        </p:nvSpPr>
        <p:spPr>
          <a:xfrm>
            <a:off x="382588" y="685800"/>
            <a:ext cx="6096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528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469B1F-E333-4434-98A4-BB6B932748F6}" type="slidenum">
              <a:rPr lang="en-US"/>
              <a:pPr fontAlgn="base">
                <a:spcBef>
                  <a:spcPct val="0"/>
                </a:spcBef>
                <a:spcAft>
                  <a:spcPct val="0"/>
                </a:spcAft>
              </a:pPr>
              <a:t>14</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39061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15</a:t>
            </a:fld>
            <a:endParaRPr lang="en-US"/>
          </a:p>
        </p:txBody>
      </p:sp>
      <p:sp>
        <p:nvSpPr>
          <p:cNvPr id="24578"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36396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16</a:t>
            </a:fld>
            <a:endParaRPr lang="en-US"/>
          </a:p>
        </p:txBody>
      </p:sp>
      <p:sp>
        <p:nvSpPr>
          <p:cNvPr id="24578"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16164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17</a:t>
            </a:fld>
            <a:endParaRPr lang="en-US"/>
          </a:p>
        </p:txBody>
      </p:sp>
      <p:sp>
        <p:nvSpPr>
          <p:cNvPr id="24578"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1220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18</a:t>
            </a:fld>
            <a:endParaRPr lang="en-US" dirty="0"/>
          </a:p>
        </p:txBody>
      </p:sp>
      <p:sp>
        <p:nvSpPr>
          <p:cNvPr id="28674"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990013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4e27878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4e27878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20</a:t>
            </a:fld>
            <a:endParaRPr lang="en-US"/>
          </a:p>
        </p:txBody>
      </p:sp>
      <p:sp>
        <p:nvSpPr>
          <p:cNvPr id="24578"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4825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21</a:t>
            </a:fld>
            <a:endParaRPr lang="en-US"/>
          </a:p>
        </p:txBody>
      </p:sp>
      <p:sp>
        <p:nvSpPr>
          <p:cNvPr id="22530"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6302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34e27878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34e27878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34e27878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34e27878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34e27878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34e27878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34e27878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34e27878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b4f8ba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b4f8ba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b4f8ba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b4f8ba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53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382588" y="685800"/>
            <a:ext cx="6096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2125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a:p>
        </p:txBody>
      </p:sp>
      <p:sp>
        <p:nvSpPr>
          <p:cNvPr id="518146" name="Rectangle 2"/>
          <p:cNvSpPr>
            <a:spLocks noGrp="1" noRot="1" noChangeAspect="1" noChangeArrowheads="1" noTextEdit="1"/>
          </p:cNvSpPr>
          <p:nvPr>
            <p:ph type="sldImg"/>
          </p:nvPr>
        </p:nvSpPr>
        <p:spPr>
          <a:xfrm>
            <a:off x="382588" y="685800"/>
            <a:ext cx="6096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2292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a:p>
        </p:txBody>
      </p:sp>
      <p:sp>
        <p:nvSpPr>
          <p:cNvPr id="518146" name="Rectangle 2"/>
          <p:cNvSpPr>
            <a:spLocks noGrp="1" noRot="1" noChangeAspect="1" noChangeArrowheads="1" noTextEdit="1"/>
          </p:cNvSpPr>
          <p:nvPr>
            <p:ph type="sldImg"/>
          </p:nvPr>
        </p:nvSpPr>
        <p:spPr>
          <a:xfrm>
            <a:off x="382588" y="685800"/>
            <a:ext cx="6096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6234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11</a:t>
            </a:fld>
            <a:endParaRPr lang="en-US"/>
          </a:p>
        </p:txBody>
      </p:sp>
      <p:sp>
        <p:nvSpPr>
          <p:cNvPr id="526338" name="Rectangle 2"/>
          <p:cNvSpPr>
            <a:spLocks noGrp="1" noRot="1" noChangeAspect="1" noChangeArrowheads="1" noTextEdit="1"/>
          </p:cNvSpPr>
          <p:nvPr>
            <p:ph type="sldImg"/>
          </p:nvPr>
        </p:nvSpPr>
        <p:spPr>
          <a:xfrm>
            <a:off x="382588" y="685800"/>
            <a:ext cx="6096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856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217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8260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391886" y="216395"/>
            <a:ext cx="6096000" cy="2387600"/>
          </a:xfrm>
        </p:spPr>
        <p:txBody>
          <a:bodyPr>
            <a:normAutofit/>
          </a:bodyPr>
          <a:lstStyle/>
          <a:p>
            <a:r>
              <a:rPr lang="en-US" dirty="0"/>
              <a:t>Stats! Almost Didn’t Make it….</a:t>
            </a:r>
          </a:p>
        </p:txBody>
      </p:sp>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3222027"/>
            <a:ext cx="5399314" cy="1655762"/>
          </a:xfrm>
        </p:spPr>
        <p:txBody>
          <a:bodyPr/>
          <a:lstStyle/>
          <a:p>
            <a:r>
              <a:rPr lang="en-US" dirty="0"/>
              <a:t>Unit 2 - Sample Experiments</a:t>
            </a:r>
          </a:p>
          <a:p>
            <a:r>
              <a:rPr lang="en-US" dirty="0"/>
              <a:t>Your Late Professor Colton</a:t>
            </a:r>
          </a:p>
        </p:txBody>
      </p:sp>
      <p:pic>
        <p:nvPicPr>
          <p:cNvPr id="5" name="Picture 4" descr="A group of people looking at a waterfall&#10;&#10;Description automatically generated with medium confidence">
            <a:extLst>
              <a:ext uri="{FF2B5EF4-FFF2-40B4-BE49-F238E27FC236}">
                <a16:creationId xmlns:a16="http://schemas.microsoft.com/office/drawing/2014/main" id="{B3AC7544-2FFE-4340-A13A-798AC35063EB}"/>
              </a:ext>
            </a:extLst>
          </p:cNvPr>
          <p:cNvPicPr>
            <a:picLocks noChangeAspect="1"/>
          </p:cNvPicPr>
          <p:nvPr/>
        </p:nvPicPr>
        <p:blipFill>
          <a:blip r:embed="rId2"/>
          <a:stretch>
            <a:fillRect/>
          </a:stretch>
        </p:blipFill>
        <p:spPr>
          <a:xfrm>
            <a:off x="6767451" y="637310"/>
            <a:ext cx="4339442" cy="5785922"/>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 sz="3600" dirty="0"/>
              <a:t>Experiments, Good and Bad: </a:t>
            </a:r>
            <a:r>
              <a:rPr lang="en-US" sz="2400" b="1" dirty="0"/>
              <a:t>Randomized Comparative Experiment</a:t>
            </a:r>
            <a:endParaRPr lang="en-US" sz="3600" dirty="0"/>
          </a:p>
        </p:txBody>
      </p:sp>
      <p:sp>
        <p:nvSpPr>
          <p:cNvPr id="4" name="Content Placeholder 3"/>
          <p:cNvSpPr>
            <a:spLocks noGrp="1"/>
          </p:cNvSpPr>
          <p:nvPr>
            <p:ph idx="1"/>
          </p:nvPr>
        </p:nvSpPr>
        <p:spPr>
          <a:xfrm>
            <a:off x="838200" y="1690688"/>
            <a:ext cx="10515600" cy="4351338"/>
          </a:xfrm>
        </p:spPr>
        <p:txBody>
          <a:bodyPr>
            <a:normAutofit/>
          </a:bodyPr>
          <a:lstStyle/>
          <a:p>
            <a:pPr marL="0" indent="0">
              <a:buNone/>
            </a:pPr>
            <a:r>
              <a:rPr lang="en-US" sz="2000" u="sng" dirty="0">
                <a:solidFill>
                  <a:prstClr val="black"/>
                </a:solidFill>
              </a:rPr>
              <a:t>GOAL</a:t>
            </a:r>
          </a:p>
          <a:p>
            <a:r>
              <a:rPr lang="en-US" sz="2000" dirty="0">
                <a:solidFill>
                  <a:prstClr val="black"/>
                </a:solidFill>
              </a:rPr>
              <a:t>To ensure our </a:t>
            </a:r>
            <a:r>
              <a:rPr lang="en-US" sz="2000" i="1" dirty="0">
                <a:solidFill>
                  <a:prstClr val="black"/>
                </a:solidFill>
              </a:rPr>
              <a:t>design</a:t>
            </a:r>
            <a:r>
              <a:rPr lang="en-US" sz="2000" dirty="0">
                <a:solidFill>
                  <a:prstClr val="black"/>
                </a:solidFill>
              </a:rPr>
              <a:t> it will detect whether the explanatory variables </a:t>
            </a:r>
            <a:r>
              <a:rPr lang="en-US" sz="2000" b="1" dirty="0">
                <a:solidFill>
                  <a:prstClr val="black"/>
                </a:solidFill>
              </a:rPr>
              <a:t>cause</a:t>
            </a:r>
            <a:r>
              <a:rPr lang="en-US" sz="2000" dirty="0">
                <a:solidFill>
                  <a:prstClr val="black"/>
                </a:solidFill>
              </a:rPr>
              <a:t> changes in the response variables.</a:t>
            </a:r>
          </a:p>
          <a:p>
            <a:pPr marL="342900" indent="-342900">
              <a:spcBef>
                <a:spcPts val="1300"/>
              </a:spcBef>
            </a:pPr>
            <a:r>
              <a:rPr lang="en-US" sz="2000" dirty="0">
                <a:solidFill>
                  <a:prstClr val="black"/>
                </a:solidFill>
              </a:rPr>
              <a:t>Basic idea is to </a:t>
            </a:r>
            <a:r>
              <a:rPr lang="en-US" sz="2000" b="1" dirty="0">
                <a:solidFill>
                  <a:prstClr val="black"/>
                </a:solidFill>
              </a:rPr>
              <a:t>compare</a:t>
            </a:r>
            <a:r>
              <a:rPr lang="en-US" sz="2000" dirty="0">
                <a:solidFill>
                  <a:prstClr val="black"/>
                </a:solidFill>
              </a:rPr>
              <a:t> two or more treatments and assign the treatments </a:t>
            </a:r>
            <a:r>
              <a:rPr lang="en-US" sz="2000" b="1" dirty="0">
                <a:solidFill>
                  <a:prstClr val="black"/>
                </a:solidFill>
              </a:rPr>
              <a:t>randomly</a:t>
            </a:r>
            <a:r>
              <a:rPr lang="en-US" sz="2000" dirty="0">
                <a:solidFill>
                  <a:prstClr val="black"/>
                </a:solidFill>
              </a:rPr>
              <a:t> to the subjects.</a:t>
            </a:r>
          </a:p>
          <a:p>
            <a:pPr marL="342900" indent="-342900">
              <a:spcBef>
                <a:spcPts val="1300"/>
              </a:spcBef>
            </a:pPr>
            <a:r>
              <a:rPr lang="en-US" sz="2000" dirty="0">
                <a:solidFill>
                  <a:prstClr val="black"/>
                </a:solidFill>
              </a:rPr>
              <a:t>This way, other factors like </a:t>
            </a:r>
            <a:r>
              <a:rPr lang="en-US" sz="2000" i="1" dirty="0">
                <a:solidFill>
                  <a:prstClr val="black"/>
                </a:solidFill>
              </a:rPr>
              <a:t>lurking and confounding variables </a:t>
            </a:r>
            <a:r>
              <a:rPr lang="en-US" sz="2000" b="1" dirty="0">
                <a:solidFill>
                  <a:prstClr val="black"/>
                </a:solidFill>
              </a:rPr>
              <a:t>impact all subjects</a:t>
            </a:r>
            <a:r>
              <a:rPr lang="en-US" sz="2000" dirty="0">
                <a:solidFill>
                  <a:prstClr val="black"/>
                </a:solidFill>
              </a:rPr>
              <a:t> </a:t>
            </a:r>
            <a:r>
              <a:rPr lang="en-US" sz="2000" b="1" dirty="0">
                <a:solidFill>
                  <a:prstClr val="black"/>
                </a:solidFill>
              </a:rPr>
              <a:t>equally</a:t>
            </a:r>
            <a:r>
              <a:rPr lang="en-US" sz="2000" dirty="0">
                <a:solidFill>
                  <a:prstClr val="black"/>
                </a:solidFill>
              </a:rPr>
              <a:t>, and…</a:t>
            </a:r>
          </a:p>
          <a:p>
            <a:pPr marL="800100" lvl="1" indent="-342900">
              <a:spcBef>
                <a:spcPts val="1300"/>
              </a:spcBef>
            </a:pPr>
            <a:r>
              <a:rPr lang="en-US" sz="1800" i="1" dirty="0">
                <a:solidFill>
                  <a:prstClr val="black"/>
                </a:solidFill>
              </a:rPr>
              <a:t>Any systematic differences </a:t>
            </a:r>
            <a:r>
              <a:rPr lang="en-US" sz="1800" dirty="0">
                <a:solidFill>
                  <a:prstClr val="black"/>
                </a:solidFill>
              </a:rPr>
              <a:t>in the responses of subjects receiving different treatments can be </a:t>
            </a:r>
            <a:r>
              <a:rPr lang="en-US" sz="1800" b="1" dirty="0">
                <a:solidFill>
                  <a:prstClr val="black"/>
                </a:solidFill>
              </a:rPr>
              <a:t>attributed to the treatments </a:t>
            </a:r>
            <a:r>
              <a:rPr lang="en-US" sz="1800" dirty="0">
                <a:solidFill>
                  <a:prstClr val="black"/>
                </a:solidFill>
              </a:rPr>
              <a:t>rather than </a:t>
            </a:r>
            <a:r>
              <a:rPr lang="en-US" sz="1800" b="1" dirty="0">
                <a:solidFill>
                  <a:prstClr val="black"/>
                </a:solidFill>
              </a:rPr>
              <a:t>random chance</a:t>
            </a:r>
            <a:r>
              <a:rPr lang="en-US" sz="1800" dirty="0">
                <a:solidFill>
                  <a:prstClr val="black"/>
                </a:solidFill>
              </a:rPr>
              <a:t>.</a:t>
            </a:r>
          </a:p>
          <a:p>
            <a:pPr marL="342900" indent="-342900">
              <a:spcBef>
                <a:spcPts val="1300"/>
              </a:spcBef>
            </a:pPr>
            <a:r>
              <a:rPr lang="en-US" sz="2000" dirty="0">
                <a:solidFill>
                  <a:prstClr val="black"/>
                </a:solidFill>
              </a:rPr>
              <a:t>Simple example with only two treatments (one is a control):</a:t>
            </a:r>
          </a:p>
        </p:txBody>
      </p:sp>
      <p:pic>
        <p:nvPicPr>
          <p:cNvPr id="5" name="Picture 1" descr="A flowchart that presents a beginning and an end with two paths. The beginning is Random Assignment and the end is Compare Pain Episodes. The first path goes from Random Assignment to Group 1: 152 patients to Treatment 1: Hydroxyurea to Compare Pain Episodes. The second path goes from Random Assignment to Group 2: 147 patients to Treatment 2: Placebo to Compare Pain Episodes.">
            <a:extLst>
              <a:ext uri="{FF2B5EF4-FFF2-40B4-BE49-F238E27FC236}">
                <a16:creationId xmlns:a16="http://schemas.microsoft.com/office/drawing/2014/main" id="{DFD177B9-183E-0945-91DA-3F6A6D99B6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8889"/>
          <a:stretch/>
        </p:blipFill>
        <p:spPr bwMode="auto">
          <a:xfrm>
            <a:off x="1888644" y="5132392"/>
            <a:ext cx="8058451" cy="17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0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 sz="4800" dirty="0"/>
              <a:t>Experiments, Good and Bad: </a:t>
            </a:r>
            <a:r>
              <a:rPr lang="en" sz="1800" dirty="0"/>
              <a:t>Logic </a:t>
            </a:r>
            <a:r>
              <a:rPr lang="en-US" sz="1800" b="1" dirty="0"/>
              <a:t>of Experimental Design</a:t>
            </a:r>
            <a:endParaRPr lang="en-US" sz="1800" dirty="0"/>
          </a:p>
        </p:txBody>
      </p:sp>
      <p:sp>
        <p:nvSpPr>
          <p:cNvPr id="3" name="Content Placeholder 2"/>
          <p:cNvSpPr>
            <a:spLocks noGrp="1"/>
          </p:cNvSpPr>
          <p:nvPr>
            <p:ph idx="1"/>
          </p:nvPr>
        </p:nvSpPr>
        <p:spPr/>
        <p:txBody>
          <a:bodyPr>
            <a:normAutofit/>
          </a:bodyPr>
          <a:lstStyle/>
          <a:p>
            <a:pPr marL="457200" indent="-457200">
              <a:spcBef>
                <a:spcPct val="50000"/>
              </a:spcBef>
              <a:spcAft>
                <a:spcPts val="600"/>
              </a:spcAft>
            </a:pPr>
            <a:r>
              <a:rPr lang="en-US" b="1" dirty="0"/>
              <a:t>Randomization</a:t>
            </a:r>
            <a:r>
              <a:rPr lang="en-US" dirty="0"/>
              <a:t> produces groups of subjects that should be similar, on average, in all respects before the treatment is applied.</a:t>
            </a:r>
          </a:p>
          <a:p>
            <a:pPr marL="457200" indent="-457200">
              <a:spcBef>
                <a:spcPct val="50000"/>
              </a:spcBef>
              <a:spcAft>
                <a:spcPts val="600"/>
              </a:spcAft>
            </a:pPr>
            <a:r>
              <a:rPr lang="en-US" b="1" dirty="0"/>
              <a:t>Comparative design</a:t>
            </a:r>
            <a:r>
              <a:rPr lang="en-US" dirty="0"/>
              <a:t> exposes all groups to similar conditions, other than the treatments they receive.</a:t>
            </a:r>
          </a:p>
          <a:p>
            <a:pPr marL="914400" lvl="1" indent="-457200">
              <a:spcBef>
                <a:spcPct val="50000"/>
              </a:spcBef>
              <a:spcAft>
                <a:spcPts val="600"/>
              </a:spcAft>
            </a:pPr>
            <a:r>
              <a:rPr lang="en-US" dirty="0"/>
              <a:t>This ensures that any additional lurking variables operate equally on all groups and, on average, groups differ only in the treatments they receive.</a:t>
            </a:r>
          </a:p>
          <a:p>
            <a:pPr marL="457200" indent="-457200">
              <a:spcBef>
                <a:spcPct val="50000"/>
              </a:spcBef>
            </a:pPr>
            <a:r>
              <a:rPr lang="en-US" dirty="0"/>
              <a:t>Therefore, differences in the response variable are likely due to the effects of the treatments rather than random chance.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Summary: </a:t>
            </a:r>
            <a:r>
              <a:rPr lang="en" sz="2800" dirty="0"/>
              <a:t>Good Design of Experiments - 4 Principles</a:t>
            </a:r>
            <a:endParaRPr dirty="0"/>
          </a:p>
        </p:txBody>
      </p:sp>
      <p:sp>
        <p:nvSpPr>
          <p:cNvPr id="129" name="Google Shape;129;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AutoNum type="arabicPeriod"/>
            </a:pPr>
            <a:r>
              <a:rPr lang="en" dirty="0"/>
              <a:t>Control</a:t>
            </a:r>
            <a:endParaRPr dirty="0"/>
          </a:p>
          <a:p>
            <a:pPr lvl="1">
              <a:spcBef>
                <a:spcPts val="0"/>
              </a:spcBef>
              <a:buAutoNum type="alphaLcPeriod"/>
            </a:pPr>
            <a:r>
              <a:rPr lang="en" dirty="0"/>
              <a:t>Make conditions as similar as possible for all groups so that the only difference is the imposed treatment</a:t>
            </a:r>
            <a:endParaRPr dirty="0"/>
          </a:p>
          <a:p>
            <a:pPr>
              <a:buAutoNum type="arabicPeriod"/>
            </a:pPr>
            <a:r>
              <a:rPr lang="en" dirty="0"/>
              <a:t>Randomization</a:t>
            </a:r>
            <a:endParaRPr dirty="0"/>
          </a:p>
          <a:p>
            <a:pPr lvl="1">
              <a:spcBef>
                <a:spcPts val="0"/>
              </a:spcBef>
              <a:buAutoNum type="alphaLcPeriod"/>
            </a:pPr>
            <a:r>
              <a:rPr lang="en" dirty="0"/>
              <a:t>Equalize effects of known and unknown variation.</a:t>
            </a:r>
            <a:endParaRPr dirty="0"/>
          </a:p>
          <a:p>
            <a:pPr lvl="1">
              <a:spcBef>
                <a:spcPts val="0"/>
              </a:spcBef>
              <a:buAutoNum type="alphaLcPeriod"/>
            </a:pPr>
            <a:r>
              <a:rPr lang="en" dirty="0"/>
              <a:t>Ex. Don’t separate by gender, time of day, location.</a:t>
            </a:r>
            <a:endParaRPr dirty="0"/>
          </a:p>
          <a:p>
            <a:pPr>
              <a:buAutoNum type="arabicPeriod"/>
            </a:pPr>
            <a:r>
              <a:rPr lang="en" dirty="0"/>
              <a:t>Replication (use enough subjects)</a:t>
            </a:r>
            <a:endParaRPr dirty="0"/>
          </a:p>
          <a:p>
            <a:pPr lvl="1">
              <a:spcBef>
                <a:spcPts val="0"/>
              </a:spcBef>
              <a:buAutoNum type="alphaLcPeriod"/>
            </a:pPr>
            <a:r>
              <a:rPr lang="en" dirty="0"/>
              <a:t>Apply each treatment to a number of subjects</a:t>
            </a:r>
            <a:endParaRPr dirty="0"/>
          </a:p>
          <a:p>
            <a:pPr lvl="1">
              <a:spcBef>
                <a:spcPts val="0"/>
              </a:spcBef>
              <a:buAutoNum type="alphaLcPeriod"/>
            </a:pPr>
            <a:r>
              <a:rPr lang="en" dirty="0"/>
              <a:t>Repeat for different levels of the treatment. </a:t>
            </a:r>
            <a:endParaRPr dirty="0"/>
          </a:p>
          <a:p>
            <a:pPr>
              <a:buAutoNum type="arabicPeriod"/>
            </a:pPr>
            <a:r>
              <a:rPr lang="en" dirty="0"/>
              <a:t>Blocking (optional)</a:t>
            </a:r>
            <a:endParaRPr dirty="0"/>
          </a:p>
          <a:p>
            <a:pPr lvl="1">
              <a:spcBef>
                <a:spcPts val="0"/>
              </a:spcBef>
              <a:buAutoNum type="alphaLcPeriod"/>
            </a:pPr>
            <a:r>
              <a:rPr lang="en" dirty="0"/>
              <a:t>Group by individuals that are similar together in some manner, then randomize treatments within the block.</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Experiments, Good and Bad: </a:t>
            </a:r>
            <a:r>
              <a:rPr lang="en-US" sz="2400" b="1" dirty="0"/>
              <a:t>Statistical Significance</a:t>
            </a:r>
            <a:endParaRPr lang="en-US" sz="3600" dirty="0"/>
          </a:p>
        </p:txBody>
      </p:sp>
      <p:sp>
        <p:nvSpPr>
          <p:cNvPr id="3" name="Content Placeholder 2"/>
          <p:cNvSpPr>
            <a:spLocks noGrp="1"/>
          </p:cNvSpPr>
          <p:nvPr>
            <p:ph idx="1"/>
          </p:nvPr>
        </p:nvSpPr>
        <p:spPr>
          <a:xfrm>
            <a:off x="838200" y="1600201"/>
            <a:ext cx="9499600" cy="4525963"/>
          </a:xfrm>
        </p:spPr>
        <p:txBody>
          <a:bodyPr>
            <a:normAutofit/>
          </a:bodyPr>
          <a:lstStyle/>
          <a:p>
            <a:pPr marL="0" indent="0">
              <a:spcBef>
                <a:spcPts val="0"/>
              </a:spcBef>
              <a:spcAft>
                <a:spcPts val="1200"/>
              </a:spcAft>
              <a:buNone/>
            </a:pPr>
            <a:r>
              <a:rPr lang="en-US" sz="2400" u="sng" dirty="0"/>
              <a:t>We compare…</a:t>
            </a:r>
          </a:p>
          <a:p>
            <a:pPr marL="457200" indent="-457200">
              <a:spcBef>
                <a:spcPts val="0"/>
              </a:spcBef>
            </a:pPr>
            <a:r>
              <a:rPr lang="en-US" sz="2400" dirty="0"/>
              <a:t>Do we expect the treatments to give the exact same results? </a:t>
            </a:r>
          </a:p>
          <a:p>
            <a:pPr marL="457200" indent="-457200">
              <a:spcBef>
                <a:spcPts val="0"/>
              </a:spcBef>
              <a:spcAft>
                <a:spcPts val="1200"/>
              </a:spcAft>
            </a:pPr>
            <a:r>
              <a:rPr lang="en-US" sz="2400" dirty="0">
                <a:solidFill>
                  <a:srgbClr val="8B0000"/>
                </a:solidFill>
              </a:rPr>
              <a:t>No, this difference could be due to the subjects chosen or the way they were assigned to treatments (chance).</a:t>
            </a:r>
          </a:p>
          <a:p>
            <a:pPr marL="0" indent="0">
              <a:spcBef>
                <a:spcPts val="0"/>
              </a:spcBef>
              <a:spcAft>
                <a:spcPts val="1200"/>
              </a:spcAft>
              <a:buNone/>
            </a:pPr>
            <a:r>
              <a:rPr lang="en-US" sz="2400" u="sng" dirty="0"/>
              <a:t>Our conclusion…</a:t>
            </a:r>
          </a:p>
          <a:p>
            <a:pPr marL="457200" indent="-457200">
              <a:spcBef>
                <a:spcPts val="0"/>
              </a:spcBef>
              <a:spcAft>
                <a:spcPts val="1200"/>
              </a:spcAft>
            </a:pPr>
            <a:r>
              <a:rPr lang="en-US" sz="2400" dirty="0"/>
              <a:t>How different do the results have to be to decide if one treatment is better than another?</a:t>
            </a:r>
          </a:p>
          <a:p>
            <a:pPr marL="457200" indent="-457200">
              <a:spcBef>
                <a:spcPts val="0"/>
              </a:spcBef>
            </a:pPr>
            <a:r>
              <a:rPr lang="en-US" sz="2400" dirty="0"/>
              <a:t>An observed effect of a size that would rarely occur by chance is called </a:t>
            </a:r>
            <a:r>
              <a:rPr lang="en-US" sz="2400" b="1" dirty="0">
                <a:solidFill>
                  <a:schemeClr val="accent1"/>
                </a:solidFill>
              </a:rPr>
              <a:t>statistically significant.</a:t>
            </a:r>
            <a:endParaRPr lang="en-US" sz="2400" dirty="0"/>
          </a:p>
        </p:txBody>
      </p:sp>
    </p:spTree>
    <p:extLst>
      <p:ext uri="{BB962C8B-B14F-4D97-AF65-F5344CB8AC3E}">
        <p14:creationId xmlns:p14="http://schemas.microsoft.com/office/powerpoint/2010/main" val="59884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Experiments in the RW: </a:t>
            </a:r>
            <a:r>
              <a:rPr lang="en-US" sz="2800" b="1" dirty="0"/>
              <a:t>Simple Designs</a:t>
            </a:r>
            <a:endParaRPr lang="en-US" sz="3600" dirty="0"/>
          </a:p>
        </p:txBody>
      </p:sp>
      <p:sp>
        <p:nvSpPr>
          <p:cNvPr id="4" name="Content Placeholder 3"/>
          <p:cNvSpPr>
            <a:spLocks noGrp="1"/>
          </p:cNvSpPr>
          <p:nvPr>
            <p:ph idx="1"/>
          </p:nvPr>
        </p:nvSpPr>
        <p:spPr/>
        <p:txBody>
          <a:bodyPr>
            <a:normAutofit fontScale="92500"/>
          </a:bodyPr>
          <a:lstStyle/>
          <a:p>
            <a:pPr marL="0" indent="0">
              <a:spcBef>
                <a:spcPts val="624"/>
              </a:spcBef>
              <a:spcAft>
                <a:spcPts val="1200"/>
              </a:spcAft>
              <a:buNone/>
            </a:pPr>
            <a:r>
              <a:rPr lang="en-US" sz="2400" u="sng" dirty="0"/>
              <a:t>Review</a:t>
            </a:r>
          </a:p>
          <a:p>
            <a:pPr>
              <a:spcBef>
                <a:spcPts val="624"/>
              </a:spcBef>
              <a:spcAft>
                <a:spcPts val="1200"/>
              </a:spcAft>
            </a:pPr>
            <a:r>
              <a:rPr lang="en-US" sz="2400" dirty="0"/>
              <a:t>Sampling in practice has difficulties that just using a random sample won’t solve.</a:t>
            </a:r>
          </a:p>
          <a:p>
            <a:pPr>
              <a:spcBef>
                <a:spcPts val="624"/>
              </a:spcBef>
              <a:spcAft>
                <a:spcPts val="1200"/>
              </a:spcAft>
            </a:pPr>
            <a:r>
              <a:rPr lang="en-US" sz="2400" dirty="0"/>
              <a:t>So we stratify, or cluster for example.</a:t>
            </a:r>
          </a:p>
          <a:p>
            <a:pPr marL="0" indent="0">
              <a:spcBef>
                <a:spcPts val="624"/>
              </a:spcBef>
              <a:spcAft>
                <a:spcPts val="1200"/>
              </a:spcAft>
              <a:buNone/>
            </a:pPr>
            <a:r>
              <a:rPr lang="en-US" sz="2400" u="sng" dirty="0"/>
              <a:t>New</a:t>
            </a:r>
          </a:p>
          <a:p>
            <a:pPr>
              <a:spcBef>
                <a:spcPts val="624"/>
              </a:spcBef>
              <a:spcAft>
                <a:spcPts val="1200"/>
              </a:spcAft>
            </a:pPr>
            <a:r>
              <a:rPr lang="en-US" sz="2400" dirty="0"/>
              <a:t>Using a randomized comparative experiment is also a good idea, but it doesn’t solve all the difficulties of experimenting.</a:t>
            </a:r>
          </a:p>
          <a:p>
            <a:pPr>
              <a:spcBef>
                <a:spcPts val="624"/>
              </a:spcBef>
              <a:spcAft>
                <a:spcPts val="1200"/>
              </a:spcAft>
            </a:pPr>
            <a:r>
              <a:rPr lang="en-US" sz="2400" dirty="0"/>
              <a:t>The logic of a randomized comparative experiment </a:t>
            </a:r>
            <a:r>
              <a:rPr lang="en-US" sz="2400" i="1" dirty="0"/>
              <a:t>assumes that all the subjects are treated alike except for the treatments </a:t>
            </a:r>
            <a:r>
              <a:rPr lang="en-US" sz="2400" dirty="0"/>
              <a:t>that the experiment is designed to compare…</a:t>
            </a:r>
          </a:p>
          <a:p>
            <a:pPr>
              <a:spcBef>
                <a:spcPts val="624"/>
              </a:spcBef>
              <a:spcAft>
                <a:spcPts val="1200"/>
              </a:spcAft>
            </a:pPr>
            <a:r>
              <a:rPr lang="en-US" sz="2400" dirty="0"/>
              <a:t>This is not always the case, what are some other methods then???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Experiments in the RW: </a:t>
            </a:r>
            <a:r>
              <a:rPr lang="en-US" sz="2800" b="1" dirty="0"/>
              <a:t>Completely Randomized Design</a:t>
            </a:r>
            <a:endParaRPr lang="en-US" sz="3600" dirty="0"/>
          </a:p>
        </p:txBody>
      </p:sp>
      <p:sp>
        <p:nvSpPr>
          <p:cNvPr id="4" name="Content Placeholder 3"/>
          <p:cNvSpPr>
            <a:spLocks noGrp="1"/>
          </p:cNvSpPr>
          <p:nvPr>
            <p:ph idx="1"/>
          </p:nvPr>
        </p:nvSpPr>
        <p:spPr/>
        <p:txBody>
          <a:bodyPr>
            <a:normAutofit/>
          </a:bodyPr>
          <a:lstStyle/>
          <a:p>
            <a:pPr marL="0" indent="0">
              <a:spcBef>
                <a:spcPts val="0"/>
              </a:spcBef>
              <a:spcAft>
                <a:spcPts val="1200"/>
              </a:spcAft>
              <a:buNone/>
              <a:defRPr/>
            </a:pPr>
            <a:r>
              <a:rPr lang="en-US" sz="2400" u="sng" dirty="0"/>
              <a:t>Completely Randomized Design (CRD)</a:t>
            </a:r>
          </a:p>
          <a:p>
            <a:pPr>
              <a:spcBef>
                <a:spcPts val="0"/>
              </a:spcBef>
              <a:spcAft>
                <a:spcPts val="1200"/>
              </a:spcAft>
              <a:defRPr/>
            </a:pPr>
            <a:r>
              <a:rPr lang="en-US" sz="2400" dirty="0"/>
              <a:t>Simplest design.</a:t>
            </a:r>
          </a:p>
          <a:p>
            <a:pPr>
              <a:spcBef>
                <a:spcPts val="0"/>
              </a:spcBef>
              <a:spcAft>
                <a:spcPts val="1200"/>
              </a:spcAft>
              <a:defRPr/>
            </a:pPr>
            <a:r>
              <a:rPr lang="en-US" sz="2400" dirty="0"/>
              <a:t>In a </a:t>
            </a:r>
            <a:r>
              <a:rPr lang="en-US" sz="2400" b="1" dirty="0"/>
              <a:t>completely randomized experimental design</a:t>
            </a:r>
            <a:r>
              <a:rPr lang="en-US" sz="2400" dirty="0"/>
              <a:t>, all the experimental subjects are allocated at random among all the treatments.</a:t>
            </a:r>
          </a:p>
          <a:p>
            <a:pPr lvl="1">
              <a:spcBef>
                <a:spcPts val="0"/>
              </a:spcBef>
              <a:spcAft>
                <a:spcPts val="1200"/>
              </a:spcAft>
              <a:defRPr/>
            </a:pPr>
            <a:r>
              <a:rPr lang="en-US" sz="2000" i="1" dirty="0"/>
              <a:t>Just assign treatments from the entire single pool of subjects. No grouping or dividing up or pairing first.</a:t>
            </a:r>
          </a:p>
          <a:p>
            <a:pPr>
              <a:spcBef>
                <a:spcPts val="0"/>
              </a:spcBef>
              <a:defRPr/>
            </a:pPr>
            <a:r>
              <a:rPr lang="en-US" sz="2400" dirty="0"/>
              <a:t>A completely randomized design can have any number of explanatory variables.</a:t>
            </a:r>
          </a:p>
          <a:p>
            <a:pPr>
              <a:spcBef>
                <a:spcPts val="0"/>
              </a:spcBef>
              <a:defRPr/>
            </a:pPr>
            <a:endParaRPr lang="en-US" sz="2400" dirty="0"/>
          </a:p>
          <a:p>
            <a:pPr>
              <a:spcBef>
                <a:spcPts val="0"/>
              </a:spcBef>
              <a:defRPr/>
            </a:pPr>
            <a:endParaRPr lang="en-US" sz="2400" dirty="0"/>
          </a:p>
        </p:txBody>
      </p:sp>
    </p:spTree>
    <p:extLst>
      <p:ext uri="{BB962C8B-B14F-4D97-AF65-F5344CB8AC3E}">
        <p14:creationId xmlns:p14="http://schemas.microsoft.com/office/powerpoint/2010/main" val="209016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Experiments in the RW: </a:t>
            </a:r>
            <a:r>
              <a:rPr lang="en-US" sz="2800" b="1" dirty="0"/>
              <a:t>Matched Pairs Design</a:t>
            </a:r>
            <a:endParaRPr lang="en-US" sz="3600" dirty="0"/>
          </a:p>
        </p:txBody>
      </p:sp>
      <p:sp>
        <p:nvSpPr>
          <p:cNvPr id="4" name="Content Placeholder 3"/>
          <p:cNvSpPr>
            <a:spLocks noGrp="1"/>
          </p:cNvSpPr>
          <p:nvPr>
            <p:ph idx="1"/>
          </p:nvPr>
        </p:nvSpPr>
        <p:spPr>
          <a:xfrm>
            <a:off x="471056" y="1690688"/>
            <a:ext cx="6441374" cy="4351338"/>
          </a:xfrm>
          <a:ln>
            <a:solidFill>
              <a:schemeClr val="tx2"/>
            </a:solidFill>
          </a:ln>
        </p:spPr>
        <p:txBody>
          <a:bodyPr>
            <a:normAutofit fontScale="62500" lnSpcReduction="20000"/>
          </a:bodyPr>
          <a:lstStyle/>
          <a:p>
            <a:pPr marL="0" indent="0">
              <a:spcBef>
                <a:spcPts val="0"/>
              </a:spcBef>
              <a:spcAft>
                <a:spcPts val="1200"/>
              </a:spcAft>
              <a:buNone/>
              <a:defRPr/>
            </a:pPr>
            <a:r>
              <a:rPr lang="en-US" sz="2400" u="sng" dirty="0"/>
              <a:t>Matched Pairs Design</a:t>
            </a:r>
          </a:p>
          <a:p>
            <a:pPr>
              <a:spcBef>
                <a:spcPts val="624"/>
              </a:spcBef>
              <a:spcAft>
                <a:spcPts val="1200"/>
              </a:spcAft>
              <a:defRPr/>
            </a:pPr>
            <a:r>
              <a:rPr lang="en-US" sz="2400" dirty="0"/>
              <a:t>A little more complex design, combines matching with randomization.</a:t>
            </a:r>
          </a:p>
          <a:p>
            <a:pPr>
              <a:spcBef>
                <a:spcPts val="624"/>
              </a:spcBef>
              <a:spcAft>
                <a:spcPts val="1200"/>
              </a:spcAft>
              <a:defRPr/>
            </a:pPr>
            <a:r>
              <a:rPr lang="en-US" sz="2400" dirty="0"/>
              <a:t>A </a:t>
            </a:r>
            <a:r>
              <a:rPr lang="en-US" sz="2400" b="1" dirty="0"/>
              <a:t>matched pairs design</a:t>
            </a:r>
            <a:r>
              <a:rPr lang="en-US" sz="2400" dirty="0"/>
              <a:t> compares just two treatments.</a:t>
            </a:r>
          </a:p>
          <a:p>
            <a:pPr marL="0" indent="0">
              <a:spcBef>
                <a:spcPts val="624"/>
              </a:spcBef>
              <a:spcAft>
                <a:spcPts val="1200"/>
              </a:spcAft>
              <a:buNone/>
              <a:defRPr/>
            </a:pPr>
            <a:r>
              <a:rPr lang="en-US" sz="2400" u="sng" dirty="0"/>
              <a:t>Strategy</a:t>
            </a:r>
          </a:p>
          <a:p>
            <a:pPr>
              <a:spcBef>
                <a:spcPts val="624"/>
              </a:spcBef>
              <a:spcAft>
                <a:spcPts val="1200"/>
              </a:spcAft>
              <a:defRPr/>
            </a:pPr>
            <a:r>
              <a:rPr lang="en-US" sz="2400" dirty="0"/>
              <a:t>Choose pairs of subjects that are as closely matched as possible.</a:t>
            </a:r>
          </a:p>
          <a:p>
            <a:pPr>
              <a:spcBef>
                <a:spcPts val="624"/>
              </a:spcBef>
              <a:spcAft>
                <a:spcPts val="1200"/>
              </a:spcAft>
              <a:defRPr/>
            </a:pPr>
            <a:r>
              <a:rPr lang="en-US" sz="2400" dirty="0"/>
              <a:t>And then randomly assign treatment A to one subject and the other to treatment B.</a:t>
            </a:r>
          </a:p>
          <a:p>
            <a:pPr>
              <a:spcBef>
                <a:spcPts val="624"/>
              </a:spcBef>
              <a:spcAft>
                <a:spcPts val="1200"/>
              </a:spcAft>
              <a:defRPr/>
            </a:pPr>
            <a:r>
              <a:rPr lang="en-US" sz="2400" dirty="0"/>
              <a:t>Or giving both treatments to the same subject.</a:t>
            </a:r>
          </a:p>
          <a:p>
            <a:pPr marL="0" indent="0">
              <a:spcBef>
                <a:spcPts val="624"/>
              </a:spcBef>
              <a:spcAft>
                <a:spcPts val="1200"/>
              </a:spcAft>
              <a:buNone/>
              <a:defRPr/>
            </a:pPr>
            <a:r>
              <a:rPr lang="en-US" sz="2400" u="sng" dirty="0"/>
              <a:t>Advantage</a:t>
            </a:r>
          </a:p>
          <a:p>
            <a:pPr>
              <a:spcBef>
                <a:spcPts val="624"/>
              </a:spcBef>
              <a:spcAft>
                <a:spcPts val="1200"/>
              </a:spcAft>
              <a:defRPr/>
            </a:pPr>
            <a:r>
              <a:rPr lang="en-US" sz="2400" dirty="0"/>
              <a:t>Helps reduce effect of lurking variables.</a:t>
            </a:r>
          </a:p>
          <a:p>
            <a:pPr>
              <a:spcBef>
                <a:spcPts val="624"/>
              </a:spcBef>
              <a:spcAft>
                <a:spcPts val="1200"/>
              </a:spcAft>
              <a:defRPr/>
            </a:pPr>
            <a:r>
              <a:rPr lang="en-US" sz="2400" dirty="0"/>
              <a:t>Conditions are most similar for your pair, so better chance it’s the treatment showing up and not something else.</a:t>
            </a:r>
          </a:p>
          <a:p>
            <a:pPr marL="0" indent="0">
              <a:spcBef>
                <a:spcPts val="624"/>
              </a:spcBef>
              <a:spcAft>
                <a:spcPts val="1200"/>
              </a:spcAft>
              <a:buNone/>
              <a:defRPr/>
            </a:pPr>
            <a:endParaRPr lang="en-US" sz="2400" dirty="0"/>
          </a:p>
          <a:p>
            <a:pPr marL="0" indent="0">
              <a:spcBef>
                <a:spcPts val="624"/>
              </a:spcBef>
              <a:spcAft>
                <a:spcPts val="1200"/>
              </a:spcAft>
              <a:buNone/>
              <a:defRPr/>
            </a:pPr>
            <a:endParaRPr lang="en-US" sz="2400" dirty="0"/>
          </a:p>
        </p:txBody>
      </p:sp>
      <p:sp>
        <p:nvSpPr>
          <p:cNvPr id="3" name="TextBox 2">
            <a:extLst>
              <a:ext uri="{FF2B5EF4-FFF2-40B4-BE49-F238E27FC236}">
                <a16:creationId xmlns:a16="http://schemas.microsoft.com/office/drawing/2014/main" id="{984839FD-A880-804B-97F8-64A477F67BD8}"/>
              </a:ext>
            </a:extLst>
          </p:cNvPr>
          <p:cNvSpPr txBox="1"/>
          <p:nvPr/>
        </p:nvSpPr>
        <p:spPr>
          <a:xfrm>
            <a:off x="7279574" y="1690688"/>
            <a:ext cx="4441370" cy="4385816"/>
          </a:xfrm>
          <a:prstGeom prst="rect">
            <a:avLst/>
          </a:prstGeom>
          <a:noFill/>
          <a:ln>
            <a:solidFill>
              <a:schemeClr val="tx2"/>
            </a:solidFill>
          </a:ln>
        </p:spPr>
        <p:txBody>
          <a:bodyPr wrap="square" rtlCol="0">
            <a:spAutoFit/>
          </a:bodyPr>
          <a:lstStyle/>
          <a:p>
            <a:pPr>
              <a:spcBef>
                <a:spcPts val="624"/>
              </a:spcBef>
              <a:spcAft>
                <a:spcPts val="1200"/>
              </a:spcAft>
              <a:defRPr/>
            </a:pPr>
            <a:r>
              <a:rPr lang="en-US" u="sng" dirty="0"/>
              <a:t>EXAMPLE</a:t>
            </a:r>
          </a:p>
          <a:p>
            <a:pPr marL="285750" indent="-285750">
              <a:spcBef>
                <a:spcPts val="624"/>
              </a:spcBef>
              <a:spcAft>
                <a:spcPts val="1200"/>
              </a:spcAft>
              <a:buFont typeface="Arial" panose="020B0604020202020204" pitchFamily="34" charset="0"/>
              <a:buChar char="•"/>
              <a:defRPr/>
            </a:pPr>
            <a:r>
              <a:rPr lang="en-US" b="1" dirty="0"/>
              <a:t>Setup</a:t>
            </a:r>
            <a:r>
              <a:rPr lang="en-US" dirty="0"/>
              <a:t>: </a:t>
            </a:r>
            <a:r>
              <a:rPr lang="en-US" i="1" dirty="0"/>
              <a:t>Consumers Reports </a:t>
            </a:r>
            <a:r>
              <a:rPr lang="en-US" dirty="0"/>
              <a:t>describes a method for comparing the effectiveness of two insect repellents. The active ingredient in one is 15% </a:t>
            </a:r>
            <a:r>
              <a:rPr lang="en-US" dirty="0" err="1"/>
              <a:t>Deet</a:t>
            </a:r>
            <a:r>
              <a:rPr lang="en-US" dirty="0"/>
              <a:t>. The active ingredient in the other is oil of lemon eucalyptus.</a:t>
            </a:r>
          </a:p>
          <a:p>
            <a:pPr marL="285750" indent="-285750">
              <a:spcBef>
                <a:spcPts val="624"/>
              </a:spcBef>
              <a:spcAft>
                <a:spcPts val="1200"/>
              </a:spcAft>
              <a:buFont typeface="Arial" panose="020B0604020202020204" pitchFamily="34" charset="0"/>
              <a:buChar char="•"/>
              <a:defRPr/>
            </a:pPr>
            <a:r>
              <a:rPr lang="en-US" b="1" dirty="0"/>
              <a:t>Design</a:t>
            </a:r>
            <a:r>
              <a:rPr lang="en-US" dirty="0"/>
              <a:t>: For each volunteer, the left arm is sprayed with one of the repellents and the right arm with the other.</a:t>
            </a:r>
          </a:p>
          <a:p>
            <a:pPr marL="285750" indent="-285750">
              <a:spcBef>
                <a:spcPts val="624"/>
              </a:spcBef>
              <a:spcAft>
                <a:spcPts val="1200"/>
              </a:spcAft>
              <a:buFont typeface="Arial" panose="020B0604020202020204" pitchFamily="34" charset="0"/>
              <a:buChar char="•"/>
              <a:defRPr/>
            </a:pPr>
            <a:r>
              <a:rPr lang="en-US" dirty="0"/>
              <a:t>This is a matched pairs design in which each subject compares two insect repellents.</a:t>
            </a:r>
          </a:p>
        </p:txBody>
      </p:sp>
    </p:spTree>
    <p:extLst>
      <p:ext uri="{BB962C8B-B14F-4D97-AF65-F5344CB8AC3E}">
        <p14:creationId xmlns:p14="http://schemas.microsoft.com/office/powerpoint/2010/main" val="2353714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Experiments in the RW: </a:t>
            </a:r>
            <a:r>
              <a:rPr lang="en-US" sz="2800" b="1" dirty="0"/>
              <a:t>Block Design</a:t>
            </a:r>
            <a:endParaRPr lang="en-US" sz="3600" dirty="0"/>
          </a:p>
        </p:txBody>
      </p:sp>
      <p:sp>
        <p:nvSpPr>
          <p:cNvPr id="4" name="Content Placeholder 3"/>
          <p:cNvSpPr>
            <a:spLocks noGrp="1"/>
          </p:cNvSpPr>
          <p:nvPr>
            <p:ph idx="1"/>
          </p:nvPr>
        </p:nvSpPr>
        <p:spPr>
          <a:xfrm>
            <a:off x="471056" y="1690688"/>
            <a:ext cx="6441374" cy="4351338"/>
          </a:xfrm>
          <a:ln>
            <a:solidFill>
              <a:schemeClr val="tx2"/>
            </a:solidFill>
          </a:ln>
        </p:spPr>
        <p:txBody>
          <a:bodyPr>
            <a:normAutofit fontScale="70000" lnSpcReduction="20000"/>
          </a:bodyPr>
          <a:lstStyle/>
          <a:p>
            <a:pPr marL="0" indent="0">
              <a:spcBef>
                <a:spcPts val="0"/>
              </a:spcBef>
              <a:spcAft>
                <a:spcPts val="1200"/>
              </a:spcAft>
              <a:buNone/>
              <a:defRPr/>
            </a:pPr>
            <a:r>
              <a:rPr lang="en-US" sz="2400" u="sng" dirty="0"/>
              <a:t>Block Design</a:t>
            </a:r>
          </a:p>
          <a:p>
            <a:pPr>
              <a:spcBef>
                <a:spcPts val="624"/>
              </a:spcBef>
              <a:spcAft>
                <a:spcPts val="1200"/>
              </a:spcAft>
              <a:defRPr/>
            </a:pPr>
            <a:r>
              <a:rPr lang="en-US" sz="2400" dirty="0"/>
              <a:t>A little more complex design again, analogous to stratified random sample.</a:t>
            </a:r>
          </a:p>
          <a:p>
            <a:pPr>
              <a:spcBef>
                <a:spcPts val="624"/>
              </a:spcBef>
              <a:spcAft>
                <a:spcPts val="1200"/>
              </a:spcAft>
            </a:pPr>
            <a:r>
              <a:rPr lang="en-US" sz="2400" dirty="0"/>
              <a:t>A </a:t>
            </a:r>
            <a:r>
              <a:rPr lang="en-US" sz="2400" b="1" dirty="0"/>
              <a:t>block</a:t>
            </a:r>
            <a:r>
              <a:rPr lang="en-US" sz="2400" dirty="0"/>
              <a:t> is a group of experimental subjects that are known before the experiment to be similar in some way that is expected to affect the response to the treatments.</a:t>
            </a:r>
          </a:p>
          <a:p>
            <a:pPr marL="0" indent="0">
              <a:spcBef>
                <a:spcPts val="624"/>
              </a:spcBef>
              <a:spcAft>
                <a:spcPts val="1200"/>
              </a:spcAft>
              <a:buNone/>
              <a:defRPr/>
            </a:pPr>
            <a:r>
              <a:rPr lang="en-US" sz="2400" u="sng" dirty="0"/>
              <a:t>Strategy</a:t>
            </a:r>
          </a:p>
          <a:p>
            <a:pPr>
              <a:spcBef>
                <a:spcPts val="624"/>
              </a:spcBef>
              <a:spcAft>
                <a:spcPts val="1200"/>
              </a:spcAft>
              <a:defRPr/>
            </a:pPr>
            <a:r>
              <a:rPr lang="en-US" sz="2400" dirty="0"/>
              <a:t>Choose blocking variable, divide subjects into groups based on this.</a:t>
            </a:r>
          </a:p>
          <a:p>
            <a:pPr>
              <a:spcBef>
                <a:spcPts val="624"/>
              </a:spcBef>
              <a:spcAft>
                <a:spcPts val="1200"/>
              </a:spcAft>
              <a:defRPr/>
            </a:pPr>
            <a:r>
              <a:rPr lang="en-US" sz="2400" dirty="0"/>
              <a:t>Then randomly assign treatments within each block.</a:t>
            </a:r>
          </a:p>
          <a:p>
            <a:pPr marL="0" indent="0">
              <a:spcBef>
                <a:spcPts val="624"/>
              </a:spcBef>
              <a:spcAft>
                <a:spcPts val="1200"/>
              </a:spcAft>
              <a:buNone/>
              <a:defRPr/>
            </a:pPr>
            <a:r>
              <a:rPr lang="en-US" sz="2400" u="sng" dirty="0"/>
              <a:t>Advantage</a:t>
            </a:r>
          </a:p>
          <a:p>
            <a:pPr>
              <a:spcBef>
                <a:spcPts val="624"/>
              </a:spcBef>
              <a:spcAft>
                <a:spcPts val="1200"/>
              </a:spcAft>
              <a:defRPr/>
            </a:pPr>
            <a:r>
              <a:rPr lang="en-US" sz="2400" dirty="0"/>
              <a:t>Takes into account confounding variables.</a:t>
            </a:r>
          </a:p>
          <a:p>
            <a:pPr>
              <a:spcBef>
                <a:spcPts val="624"/>
              </a:spcBef>
              <a:spcAft>
                <a:spcPts val="1200"/>
              </a:spcAft>
              <a:defRPr/>
            </a:pPr>
            <a:r>
              <a:rPr lang="en-US" sz="2400" dirty="0"/>
              <a:t>Helps to single out the effect of the treatment on the response.</a:t>
            </a:r>
          </a:p>
          <a:p>
            <a:pPr marL="0" indent="0">
              <a:spcBef>
                <a:spcPts val="624"/>
              </a:spcBef>
              <a:spcAft>
                <a:spcPts val="1200"/>
              </a:spcAft>
              <a:buNone/>
              <a:defRPr/>
            </a:pPr>
            <a:endParaRPr lang="en-US" sz="2400" dirty="0"/>
          </a:p>
          <a:p>
            <a:pPr marL="0" indent="0">
              <a:spcBef>
                <a:spcPts val="624"/>
              </a:spcBef>
              <a:spcAft>
                <a:spcPts val="1200"/>
              </a:spcAft>
              <a:buNone/>
              <a:defRPr/>
            </a:pPr>
            <a:endParaRPr lang="en-US" sz="2400" dirty="0"/>
          </a:p>
        </p:txBody>
      </p:sp>
      <p:sp>
        <p:nvSpPr>
          <p:cNvPr id="3" name="TextBox 2">
            <a:extLst>
              <a:ext uri="{FF2B5EF4-FFF2-40B4-BE49-F238E27FC236}">
                <a16:creationId xmlns:a16="http://schemas.microsoft.com/office/drawing/2014/main" id="{984839FD-A880-804B-97F8-64A477F67BD8}"/>
              </a:ext>
            </a:extLst>
          </p:cNvPr>
          <p:cNvSpPr txBox="1"/>
          <p:nvPr/>
        </p:nvSpPr>
        <p:spPr>
          <a:xfrm>
            <a:off x="7279574" y="1690688"/>
            <a:ext cx="4441370" cy="3554819"/>
          </a:xfrm>
          <a:prstGeom prst="rect">
            <a:avLst/>
          </a:prstGeom>
          <a:noFill/>
          <a:ln>
            <a:solidFill>
              <a:schemeClr val="tx2"/>
            </a:solidFill>
          </a:ln>
        </p:spPr>
        <p:txBody>
          <a:bodyPr wrap="square" rtlCol="0">
            <a:spAutoFit/>
          </a:bodyPr>
          <a:lstStyle/>
          <a:p>
            <a:pPr>
              <a:spcBef>
                <a:spcPts val="624"/>
              </a:spcBef>
              <a:spcAft>
                <a:spcPts val="1200"/>
              </a:spcAft>
              <a:defRPr/>
            </a:pPr>
            <a:r>
              <a:rPr lang="en-US" u="sng" dirty="0"/>
              <a:t>EXAMPLE</a:t>
            </a:r>
          </a:p>
          <a:p>
            <a:pPr marL="285750" indent="-285750">
              <a:spcBef>
                <a:spcPts val="624"/>
              </a:spcBef>
              <a:spcAft>
                <a:spcPts val="1200"/>
              </a:spcAft>
              <a:buFont typeface="Arial" panose="020B0604020202020204" pitchFamily="34" charset="0"/>
              <a:buChar char="•"/>
              <a:defRPr/>
            </a:pPr>
            <a:r>
              <a:rPr lang="en-US" b="1" dirty="0"/>
              <a:t>Setup</a:t>
            </a:r>
            <a:r>
              <a:rPr lang="en-US" dirty="0"/>
              <a:t>: Studying effect of running on heart rate.</a:t>
            </a:r>
          </a:p>
          <a:p>
            <a:pPr marL="285750" indent="-285750">
              <a:spcBef>
                <a:spcPts val="624"/>
              </a:spcBef>
              <a:spcAft>
                <a:spcPts val="1200"/>
              </a:spcAft>
              <a:buFont typeface="Arial" panose="020B0604020202020204" pitchFamily="34" charset="0"/>
              <a:buChar char="•"/>
              <a:defRPr/>
            </a:pPr>
            <a:r>
              <a:rPr lang="en-US" b="1" dirty="0"/>
              <a:t>Design</a:t>
            </a:r>
            <a:r>
              <a:rPr lang="en-US" dirty="0"/>
              <a:t>: Divide participants based on age and smoking history. Then assign subjects to walk a mile, speed walk a mile, jog a mile, etc.</a:t>
            </a:r>
          </a:p>
          <a:p>
            <a:pPr marL="285750" indent="-285750">
              <a:spcBef>
                <a:spcPts val="624"/>
              </a:spcBef>
              <a:spcAft>
                <a:spcPts val="1200"/>
              </a:spcAft>
              <a:buFont typeface="Arial" panose="020B0604020202020204" pitchFamily="34" charset="0"/>
              <a:buChar char="•"/>
              <a:defRPr/>
            </a:pPr>
            <a:r>
              <a:rPr lang="en-US" dirty="0"/>
              <a:t>Block design because we grouped (controlled) based on some variables BEFORE randomly assigning treatments.</a:t>
            </a:r>
          </a:p>
        </p:txBody>
      </p:sp>
    </p:spTree>
    <p:extLst>
      <p:ext uri="{BB962C8B-B14F-4D97-AF65-F5344CB8AC3E}">
        <p14:creationId xmlns:p14="http://schemas.microsoft.com/office/powerpoint/2010/main" val="407954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365125"/>
            <a:ext cx="10515600" cy="1325563"/>
          </a:xfrm>
        </p:spPr>
        <p:txBody>
          <a:bodyPr/>
          <a:lstStyle/>
          <a:p>
            <a:r>
              <a:rPr lang="en-US" sz="3600" b="1" dirty="0"/>
              <a:t>Experiments in the RW: </a:t>
            </a:r>
            <a:r>
              <a:rPr lang="en-US" sz="2800" b="1" dirty="0"/>
              <a:t>Overall Example</a:t>
            </a:r>
            <a:endParaRPr lang="en-US" sz="3600" dirty="0"/>
          </a:p>
        </p:txBody>
      </p:sp>
      <p:sp>
        <p:nvSpPr>
          <p:cNvPr id="4" name="Content Placeholder 3"/>
          <p:cNvSpPr>
            <a:spLocks noGrp="1"/>
          </p:cNvSpPr>
          <p:nvPr>
            <p:ph idx="1"/>
          </p:nvPr>
        </p:nvSpPr>
        <p:spPr>
          <a:xfrm>
            <a:off x="641268" y="1600201"/>
            <a:ext cx="9798132" cy="4525963"/>
          </a:xfrm>
        </p:spPr>
        <p:txBody>
          <a:bodyPr>
            <a:normAutofit fontScale="77500" lnSpcReduction="20000"/>
          </a:bodyPr>
          <a:lstStyle/>
          <a:p>
            <a:pPr marL="0" indent="0">
              <a:spcBef>
                <a:spcPts val="624"/>
              </a:spcBef>
              <a:spcAft>
                <a:spcPts val="1200"/>
              </a:spcAft>
              <a:buNone/>
            </a:pPr>
            <a:r>
              <a:rPr lang="en-US" sz="2400" b="1" dirty="0"/>
              <a:t>Setup</a:t>
            </a:r>
            <a:r>
              <a:rPr lang="en-US" sz="2400" dirty="0"/>
              <a:t>: Women and men respond differently to advertising. An experiment to compare the effectiveness of three television commercials for the same product will want to look separately at the reactions of men and women, as well as assess the overall response to the ads.</a:t>
            </a:r>
          </a:p>
          <a:p>
            <a:pPr marL="0" indent="0">
              <a:spcBef>
                <a:spcPts val="624"/>
              </a:spcBef>
              <a:buNone/>
            </a:pPr>
            <a:r>
              <a:rPr lang="en-US" sz="2400" u="sng" dirty="0"/>
              <a:t>CRD</a:t>
            </a:r>
          </a:p>
          <a:p>
            <a:pPr>
              <a:spcBef>
                <a:spcPts val="624"/>
              </a:spcBef>
            </a:pPr>
            <a:r>
              <a:rPr lang="en-US" sz="2400" dirty="0"/>
              <a:t>A completely randomized design considers all subjects, both men and women, as a single pool.</a:t>
            </a:r>
          </a:p>
          <a:p>
            <a:pPr>
              <a:spcBef>
                <a:spcPts val="624"/>
              </a:spcBef>
            </a:pPr>
            <a:r>
              <a:rPr lang="en-US" sz="2400" dirty="0"/>
              <a:t>The randomization assigns subjects to three treatment groups without regard to their sex.</a:t>
            </a:r>
          </a:p>
          <a:p>
            <a:pPr>
              <a:spcBef>
                <a:spcPts val="624"/>
              </a:spcBef>
            </a:pPr>
            <a:r>
              <a:rPr lang="en-US" sz="2400" dirty="0"/>
              <a:t>This ignores the differences between men and women.</a:t>
            </a:r>
          </a:p>
          <a:p>
            <a:pPr>
              <a:spcBef>
                <a:spcPts val="624"/>
              </a:spcBef>
            </a:pPr>
            <a:endParaRPr lang="en-US" sz="2400" dirty="0"/>
          </a:p>
          <a:p>
            <a:pPr marL="0" indent="0">
              <a:spcBef>
                <a:spcPts val="624"/>
              </a:spcBef>
              <a:buNone/>
            </a:pPr>
            <a:r>
              <a:rPr lang="en-US" sz="2400" u="sng" dirty="0"/>
              <a:t>Block Design</a:t>
            </a:r>
          </a:p>
          <a:p>
            <a:pPr>
              <a:spcBef>
                <a:spcPts val="624"/>
              </a:spcBef>
            </a:pPr>
            <a:r>
              <a:rPr lang="en-US" sz="2400" dirty="0"/>
              <a:t>A better design considers women and men separately.</a:t>
            </a:r>
          </a:p>
          <a:p>
            <a:pPr>
              <a:spcBef>
                <a:spcPts val="624"/>
              </a:spcBef>
            </a:pPr>
            <a:r>
              <a:rPr lang="en-US" sz="2400" dirty="0"/>
              <a:t>Randomly assign the women to three groups, one to view each commercial. Same for the men.</a:t>
            </a:r>
          </a:p>
          <a:p>
            <a:pPr>
              <a:spcBef>
                <a:spcPts val="624"/>
              </a:spcBef>
              <a:spcAft>
                <a:spcPts val="1200"/>
              </a:spcAft>
            </a:pPr>
            <a:r>
              <a:rPr lang="en-US" sz="2400" dirty="0"/>
              <a:t>This allows us to draw separate conclusions about each block.</a:t>
            </a:r>
          </a:p>
          <a:p>
            <a:pPr>
              <a:spcBef>
                <a:spcPts val="624"/>
              </a:spcBef>
              <a:spcAft>
                <a:spcPts val="1200"/>
              </a:spcAft>
            </a:pPr>
            <a:r>
              <a:rPr lang="en-US" sz="2400" dirty="0"/>
              <a:t>Blocking also allows more precise overall conclusions, because the systematic differences between men and women can be removed when we study the overall effects of the three commercials</a:t>
            </a:r>
          </a:p>
          <a:p>
            <a:pPr marL="0" indent="0">
              <a:spcBef>
                <a:spcPts val="624"/>
              </a:spcBef>
              <a:buNone/>
            </a:pPr>
            <a:endParaRPr lang="en-US" sz="2400" u="sng" dirty="0"/>
          </a:p>
          <a:p>
            <a:pPr marL="0" indent="0">
              <a:spcBef>
                <a:spcPts val="624"/>
              </a:spcBef>
              <a:buNone/>
            </a:pPr>
            <a:endParaRPr lang="en-US" sz="2400" u="sng"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EEFB024-A660-9746-85F1-5CA66C4E1F19}"/>
                  </a:ext>
                </a:extLst>
              </p14:cNvPr>
              <p14:cNvContentPartPr/>
              <p14:nvPr/>
            </p14:nvContentPartPr>
            <p14:xfrm>
              <a:off x="9987504" y="4789979"/>
              <a:ext cx="1948822" cy="1702896"/>
            </p14:xfrm>
          </p:contentPart>
        </mc:Choice>
        <mc:Fallback xmlns="">
          <p:pic>
            <p:nvPicPr>
              <p:cNvPr id="3" name="Ink 2">
                <a:extLst>
                  <a:ext uri="{FF2B5EF4-FFF2-40B4-BE49-F238E27FC236}">
                    <a16:creationId xmlns:a16="http://schemas.microsoft.com/office/drawing/2014/main" id="{0EEFB024-A660-9746-85F1-5CA66C4E1F19}"/>
                  </a:ext>
                </a:extLst>
              </p:cNvPr>
              <p:cNvPicPr/>
              <p:nvPr/>
            </p:nvPicPr>
            <p:blipFill>
              <a:blip r:embed="rId4"/>
              <a:stretch>
                <a:fillRect/>
              </a:stretch>
            </p:blipFill>
            <p:spPr>
              <a:xfrm>
                <a:off x="9978505" y="4780980"/>
                <a:ext cx="1966460" cy="172053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15C7D66-BE97-134F-938C-4A4C9C26B389}"/>
                  </a:ext>
                </a:extLst>
              </p14:cNvPr>
              <p14:cNvContentPartPr/>
              <p14:nvPr/>
            </p14:nvContentPartPr>
            <p14:xfrm>
              <a:off x="9996764" y="5451191"/>
              <a:ext cx="885271" cy="1041684"/>
            </p14:xfrm>
          </p:contentPart>
        </mc:Choice>
        <mc:Fallback xmlns="">
          <p:pic>
            <p:nvPicPr>
              <p:cNvPr id="5" name="Ink 4">
                <a:extLst>
                  <a:ext uri="{FF2B5EF4-FFF2-40B4-BE49-F238E27FC236}">
                    <a16:creationId xmlns:a16="http://schemas.microsoft.com/office/drawing/2014/main" id="{215C7D66-BE97-134F-938C-4A4C9C26B389}"/>
                  </a:ext>
                </a:extLst>
              </p:cNvPr>
              <p:cNvPicPr/>
              <p:nvPr/>
            </p:nvPicPr>
            <p:blipFill>
              <a:blip r:embed="rId6"/>
              <a:stretch>
                <a:fillRect/>
              </a:stretch>
            </p:blipFill>
            <p:spPr>
              <a:xfrm>
                <a:off x="9987767" y="5442192"/>
                <a:ext cx="902904" cy="1059321"/>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Summary: Matching and Blocking</a:t>
            </a:r>
            <a:endParaRPr dirty="0"/>
          </a:p>
        </p:txBody>
      </p:sp>
      <p:sp>
        <p:nvSpPr>
          <p:cNvPr id="172" name="Google Shape;172;p3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Both are ways to balance lurking variables that may have an effect. Ex. location of plants.</a:t>
            </a:r>
            <a:endParaRPr dirty="0"/>
          </a:p>
          <a:p>
            <a:pPr>
              <a:spcBef>
                <a:spcPts val="2133"/>
              </a:spcBef>
            </a:pPr>
            <a:r>
              <a:rPr lang="en" dirty="0"/>
              <a:t>Matching</a:t>
            </a:r>
            <a:endParaRPr dirty="0"/>
          </a:p>
          <a:p>
            <a:pPr lvl="1">
              <a:spcBef>
                <a:spcPts val="0"/>
              </a:spcBef>
            </a:pPr>
            <a:r>
              <a:rPr lang="en" dirty="0"/>
              <a:t>Attempts to balance treatment groups by pairing individuals by similar characteristics so that the treatment itself is the major difference between the two.</a:t>
            </a:r>
            <a:endParaRPr dirty="0"/>
          </a:p>
          <a:p>
            <a:r>
              <a:rPr lang="en" dirty="0"/>
              <a:t>Matched Pairs Design</a:t>
            </a:r>
            <a:endParaRPr dirty="0"/>
          </a:p>
          <a:p>
            <a:pPr lvl="1">
              <a:spcBef>
                <a:spcPts val="0"/>
              </a:spcBef>
            </a:pPr>
            <a:r>
              <a:rPr lang="en" dirty="0"/>
              <a:t>Subjects paired with themselves</a:t>
            </a:r>
            <a:endParaRPr dirty="0"/>
          </a:p>
          <a:p>
            <a:r>
              <a:rPr lang="en" dirty="0"/>
              <a:t>Blocking</a:t>
            </a:r>
            <a:endParaRPr dirty="0"/>
          </a:p>
          <a:p>
            <a:pPr lvl="1">
              <a:spcBef>
                <a:spcPts val="0"/>
              </a:spcBef>
            </a:pPr>
            <a:r>
              <a:rPr lang="en" dirty="0"/>
              <a:t>Used in experiments</a:t>
            </a:r>
            <a:endParaRPr dirty="0"/>
          </a:p>
          <a:p>
            <a:pPr lvl="1">
              <a:spcBef>
                <a:spcPts val="0"/>
              </a:spcBef>
            </a:pPr>
            <a:r>
              <a:rPr lang="en" dirty="0"/>
              <a:t>Group similar experimental units together. </a:t>
            </a:r>
            <a:endParaRPr dirty="0"/>
          </a:p>
          <a:p>
            <a:pPr lvl="1">
              <a:spcBef>
                <a:spcPts val="0"/>
              </a:spcBef>
            </a:pPr>
            <a:r>
              <a:rPr lang="en" dirty="0"/>
              <a:t>Treatments randomly assigned within the blocking variable to reduce variability.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2 -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lnSpc>
                <a:spcPct val="120000"/>
              </a:lnSpc>
              <a:spcBef>
                <a:spcPts val="600"/>
              </a:spcBef>
              <a:buNone/>
            </a:pPr>
            <a:r>
              <a:rPr lang="en-US" sz="1700" u="sng" dirty="0"/>
              <a:t>Experiments, Good and Bad</a:t>
            </a:r>
            <a:endParaRPr lang="en-US" sz="700" u="sng" dirty="0"/>
          </a:p>
          <a:p>
            <a:pPr>
              <a:lnSpc>
                <a:spcPct val="100000"/>
              </a:lnSpc>
              <a:spcBef>
                <a:spcPts val="0"/>
              </a:spcBef>
            </a:pPr>
            <a:r>
              <a:rPr lang="en-US" sz="1700" dirty="0"/>
              <a:t>Explanatory vs Response</a:t>
            </a:r>
          </a:p>
          <a:p>
            <a:pPr>
              <a:lnSpc>
                <a:spcPct val="100000"/>
              </a:lnSpc>
              <a:spcBef>
                <a:spcPts val="0"/>
              </a:spcBef>
            </a:pPr>
            <a:r>
              <a:rPr lang="en-US" sz="1700" dirty="0"/>
              <a:t>Subjects, Treatments and Control</a:t>
            </a:r>
          </a:p>
          <a:p>
            <a:pPr>
              <a:lnSpc>
                <a:spcPct val="100000"/>
              </a:lnSpc>
              <a:spcBef>
                <a:spcPts val="0"/>
              </a:spcBef>
            </a:pPr>
            <a:r>
              <a:rPr lang="en-US" sz="1700" dirty="0"/>
              <a:t>Lurking and Confounding Variables</a:t>
            </a:r>
          </a:p>
          <a:p>
            <a:pPr>
              <a:lnSpc>
                <a:spcPct val="100000"/>
              </a:lnSpc>
              <a:spcBef>
                <a:spcPts val="0"/>
              </a:spcBef>
            </a:pPr>
            <a:r>
              <a:rPr lang="en-US" sz="1700" dirty="0"/>
              <a:t>Placebo and Blinded Experiments</a:t>
            </a:r>
          </a:p>
          <a:p>
            <a:pPr>
              <a:lnSpc>
                <a:spcPct val="100000"/>
              </a:lnSpc>
              <a:spcBef>
                <a:spcPts val="0"/>
              </a:spcBef>
            </a:pPr>
            <a:r>
              <a:rPr lang="en-US" sz="1700" dirty="0"/>
              <a:t>Randomized Comparative Designs</a:t>
            </a:r>
          </a:p>
          <a:p>
            <a:pPr>
              <a:lnSpc>
                <a:spcPct val="100000"/>
              </a:lnSpc>
              <a:spcBef>
                <a:spcPts val="0"/>
              </a:spcBef>
            </a:pPr>
            <a:r>
              <a:rPr lang="en-US" sz="1700" dirty="0"/>
              <a:t>Principles in Experimental Design</a:t>
            </a:r>
          </a:p>
          <a:p>
            <a:pPr>
              <a:lnSpc>
                <a:spcPct val="100000"/>
              </a:lnSpc>
              <a:spcBef>
                <a:spcPts val="0"/>
              </a:spcBef>
            </a:pPr>
            <a:r>
              <a:rPr lang="en-US" sz="1700" dirty="0"/>
              <a:t>Statistical Significance</a:t>
            </a:r>
          </a:p>
          <a:p>
            <a:pPr marL="0" indent="0">
              <a:lnSpc>
                <a:spcPct val="120000"/>
              </a:lnSpc>
              <a:spcBef>
                <a:spcPts val="600"/>
              </a:spcBef>
              <a:buNone/>
            </a:pPr>
            <a:endParaRPr lang="en-US" sz="1700" u="sng" dirty="0"/>
          </a:p>
          <a:p>
            <a:pPr marL="0" indent="0">
              <a:lnSpc>
                <a:spcPct val="120000"/>
              </a:lnSpc>
              <a:spcBef>
                <a:spcPts val="600"/>
              </a:spcBef>
              <a:buNone/>
            </a:pPr>
            <a:r>
              <a:rPr lang="en-US" sz="1700" u="sng" dirty="0"/>
              <a:t>Experiments in the Real World</a:t>
            </a:r>
            <a:endParaRPr lang="en-US" sz="700" u="sng" dirty="0"/>
          </a:p>
          <a:p>
            <a:pPr>
              <a:lnSpc>
                <a:spcPct val="100000"/>
              </a:lnSpc>
              <a:spcBef>
                <a:spcPts val="0"/>
              </a:spcBef>
            </a:pPr>
            <a:r>
              <a:rPr lang="en-US" sz="1700" dirty="0"/>
              <a:t>Simple Designs</a:t>
            </a:r>
          </a:p>
          <a:p>
            <a:pPr>
              <a:lnSpc>
                <a:spcPct val="100000"/>
              </a:lnSpc>
              <a:spcBef>
                <a:spcPts val="0"/>
              </a:spcBef>
            </a:pPr>
            <a:r>
              <a:rPr lang="en-US" sz="1700" dirty="0"/>
              <a:t>Completely Randomized Design</a:t>
            </a:r>
          </a:p>
          <a:p>
            <a:pPr>
              <a:lnSpc>
                <a:spcPct val="100000"/>
              </a:lnSpc>
              <a:spcBef>
                <a:spcPts val="0"/>
              </a:spcBef>
            </a:pPr>
            <a:r>
              <a:rPr lang="en-US" sz="1700" dirty="0"/>
              <a:t>Matched Design and Matched Pairs Design</a:t>
            </a:r>
          </a:p>
          <a:p>
            <a:pPr>
              <a:lnSpc>
                <a:spcPct val="100000"/>
              </a:lnSpc>
              <a:spcBef>
                <a:spcPts val="0"/>
              </a:spcBef>
            </a:pPr>
            <a:r>
              <a:rPr lang="en-US" sz="1700" dirty="0"/>
              <a:t>Block Design</a:t>
            </a:r>
          </a:p>
          <a:p>
            <a:pPr>
              <a:lnSpc>
                <a:spcPct val="100000"/>
              </a:lnSpc>
              <a:spcBef>
                <a:spcPts val="0"/>
              </a:spcBef>
            </a:pPr>
            <a:r>
              <a:rPr lang="en-US" sz="1700" dirty="0"/>
              <a:t>Generalizing and Other Issues</a:t>
            </a:r>
          </a:p>
          <a:p>
            <a:pPr>
              <a:lnSpc>
                <a:spcPct val="100000"/>
              </a:lnSpc>
              <a:spcBef>
                <a:spcPts val="0"/>
              </a:spcBef>
            </a:pPr>
            <a:r>
              <a:rPr lang="en-US" sz="1700" dirty="0"/>
              <a:t>Application</a:t>
            </a:r>
          </a:p>
          <a:p>
            <a:pPr>
              <a:lnSpc>
                <a:spcPct val="100000"/>
              </a:lnSpc>
              <a:spcBef>
                <a:spcPts val="0"/>
              </a:spcBef>
            </a:pPr>
            <a:endParaRPr lang="en-US" sz="1700" dirty="0"/>
          </a:p>
          <a:p>
            <a:pPr>
              <a:lnSpc>
                <a:spcPct val="120000"/>
              </a:lnSpc>
              <a:spcBef>
                <a:spcPts val="600"/>
              </a:spcBef>
            </a:pPr>
            <a:endParaRPr lang="en-US" sz="1700"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Experiments in the RW: Generalizing</a:t>
            </a:r>
            <a:endParaRPr lang="en-US" sz="3600" dirty="0"/>
          </a:p>
        </p:txBody>
      </p:sp>
      <p:sp>
        <p:nvSpPr>
          <p:cNvPr id="4" name="Content Placeholder 3"/>
          <p:cNvSpPr>
            <a:spLocks noGrp="1"/>
          </p:cNvSpPr>
          <p:nvPr>
            <p:ph idx="1"/>
          </p:nvPr>
        </p:nvSpPr>
        <p:spPr>
          <a:xfrm>
            <a:off x="838201" y="1825625"/>
            <a:ext cx="4505696" cy="4351338"/>
          </a:xfrm>
        </p:spPr>
        <p:txBody>
          <a:bodyPr>
            <a:normAutofit fontScale="85000" lnSpcReduction="20000"/>
          </a:bodyPr>
          <a:lstStyle/>
          <a:p>
            <a:pPr marL="0" indent="0">
              <a:spcBef>
                <a:spcPts val="624"/>
              </a:spcBef>
              <a:spcAft>
                <a:spcPts val="1200"/>
              </a:spcAft>
              <a:buNone/>
              <a:defRPr/>
            </a:pPr>
            <a:r>
              <a:rPr lang="en-US" sz="2400" u="sng" dirty="0"/>
              <a:t>Generalizing</a:t>
            </a:r>
          </a:p>
          <a:p>
            <a:pPr>
              <a:spcBef>
                <a:spcPts val="624"/>
              </a:spcBef>
              <a:spcAft>
                <a:spcPts val="1200"/>
              </a:spcAft>
              <a:defRPr/>
            </a:pPr>
            <a:r>
              <a:rPr lang="en-US" sz="2400" dirty="0"/>
              <a:t>A well-designed experiment tells us that changes in the explanatory variable cause changes in the response variable.</a:t>
            </a:r>
          </a:p>
          <a:p>
            <a:pPr>
              <a:spcBef>
                <a:spcPts val="624"/>
              </a:spcBef>
              <a:spcAft>
                <a:spcPts val="1200"/>
              </a:spcAft>
              <a:defRPr/>
            </a:pPr>
            <a:r>
              <a:rPr lang="en-US" sz="2400" dirty="0"/>
              <a:t>Can we generalize our conclusions from our little group of subjects to a wider population?</a:t>
            </a:r>
          </a:p>
          <a:p>
            <a:pPr lvl="1">
              <a:spcBef>
                <a:spcPts val="624"/>
              </a:spcBef>
              <a:spcAft>
                <a:spcPts val="1200"/>
              </a:spcAft>
              <a:defRPr/>
            </a:pPr>
            <a:r>
              <a:rPr lang="en-US" sz="2000" dirty="0"/>
              <a:t>The first step is to be sure that our findings are statistically significant, that they are too strong to often occur just by chance.</a:t>
            </a:r>
          </a:p>
          <a:p>
            <a:pPr lvl="1">
              <a:spcBef>
                <a:spcPts val="624"/>
              </a:spcBef>
              <a:spcAft>
                <a:spcPts val="1200"/>
              </a:spcAft>
              <a:defRPr/>
            </a:pPr>
            <a:r>
              <a:rPr lang="en-US" sz="2000" dirty="0"/>
              <a:t>The serious threat is that the treatments, the subjects, or the environment of our experiment may not be realistic.</a:t>
            </a:r>
          </a:p>
        </p:txBody>
      </p:sp>
      <p:sp>
        <p:nvSpPr>
          <p:cNvPr id="5" name="Content Placeholder 3">
            <a:extLst>
              <a:ext uri="{FF2B5EF4-FFF2-40B4-BE49-F238E27FC236}">
                <a16:creationId xmlns:a16="http://schemas.microsoft.com/office/drawing/2014/main" id="{9DBE5AFC-6C75-BF43-B8F0-68878C42F21D}"/>
              </a:ext>
            </a:extLst>
          </p:cNvPr>
          <p:cNvSpPr txBox="1">
            <a:spLocks/>
          </p:cNvSpPr>
          <p:nvPr/>
        </p:nvSpPr>
        <p:spPr>
          <a:xfrm>
            <a:off x="6001988" y="1796720"/>
            <a:ext cx="450569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24"/>
              </a:spcBef>
              <a:spcAft>
                <a:spcPts val="1200"/>
              </a:spcAft>
              <a:buFont typeface="Arial" panose="020B0604020202020204" pitchFamily="34" charset="0"/>
              <a:buNone/>
              <a:defRPr/>
            </a:pPr>
            <a:r>
              <a:rPr lang="en-US" sz="2400" u="sng" dirty="0"/>
              <a:t>Example</a:t>
            </a:r>
          </a:p>
          <a:p>
            <a:pPr marL="0" indent="0">
              <a:spcBef>
                <a:spcPts val="0"/>
              </a:spcBef>
              <a:spcAft>
                <a:spcPts val="1200"/>
              </a:spcAft>
              <a:buNone/>
              <a:defRPr/>
            </a:pPr>
            <a:r>
              <a:rPr lang="en-US" sz="1800" b="1" dirty="0"/>
              <a:t>Setup</a:t>
            </a:r>
            <a:r>
              <a:rPr lang="en-US" sz="1800" dirty="0"/>
              <a:t>: </a:t>
            </a:r>
            <a:r>
              <a:rPr lang="en-US" sz="1600" dirty="0"/>
              <a:t>A psychologist wants to study the effects of failure and frustration on the relationships among members of a work team.</a:t>
            </a:r>
          </a:p>
          <a:p>
            <a:pPr>
              <a:spcBef>
                <a:spcPts val="0"/>
              </a:spcBef>
              <a:spcAft>
                <a:spcPts val="1200"/>
              </a:spcAft>
              <a:defRPr/>
            </a:pPr>
            <a:r>
              <a:rPr lang="en-US" sz="1600" dirty="0"/>
              <a:t>She forms a team of students, brings them to the psychology laboratory, and has them play a game that requires teamwork.</a:t>
            </a:r>
          </a:p>
          <a:p>
            <a:pPr>
              <a:spcBef>
                <a:spcPts val="0"/>
              </a:spcBef>
              <a:spcAft>
                <a:spcPts val="1200"/>
              </a:spcAft>
              <a:defRPr/>
            </a:pPr>
            <a:r>
              <a:rPr lang="en-US" sz="1600" dirty="0"/>
              <a:t>The game is rigged so that they lose regularly. The psychologist observes the students through a one-way window and notes the changes in their behavior during an evening of game playing.</a:t>
            </a:r>
          </a:p>
          <a:p>
            <a:pPr marL="0" indent="0">
              <a:spcBef>
                <a:spcPts val="0"/>
              </a:spcBef>
              <a:spcAft>
                <a:spcPts val="1200"/>
              </a:spcAft>
              <a:buNone/>
              <a:defRPr/>
            </a:pPr>
            <a:r>
              <a:rPr lang="en-US" sz="1600" b="1" dirty="0"/>
              <a:t>Questions</a:t>
            </a:r>
            <a:r>
              <a:rPr lang="en-US" sz="1600" dirty="0"/>
              <a:t>:</a:t>
            </a:r>
          </a:p>
          <a:p>
            <a:pPr>
              <a:spcBef>
                <a:spcPts val="0"/>
              </a:spcBef>
              <a:spcAft>
                <a:spcPts val="1200"/>
              </a:spcAft>
              <a:defRPr/>
            </a:pPr>
            <a:r>
              <a:rPr lang="en-US" sz="1600" dirty="0"/>
              <a:t>Is this scenario the “same” as spending months on an important work project to have it cancelled?</a:t>
            </a:r>
          </a:p>
          <a:p>
            <a:pPr>
              <a:spcBef>
                <a:spcPts val="0"/>
              </a:spcBef>
              <a:spcAft>
                <a:spcPts val="1200"/>
              </a:spcAft>
              <a:defRPr/>
            </a:pPr>
            <a:r>
              <a:rPr lang="en-US" sz="1600" dirty="0"/>
              <a:t>Does the behavior of the students in the lab tell us much about the behavior of the team whose product failed?</a:t>
            </a:r>
          </a:p>
          <a:p>
            <a:pPr marL="0" indent="0">
              <a:spcBef>
                <a:spcPts val="0"/>
              </a:spcBef>
              <a:spcAft>
                <a:spcPts val="1200"/>
              </a:spcAft>
              <a:buNone/>
              <a:defRPr/>
            </a:pPr>
            <a:endParaRPr lang="en-US" sz="1600" dirty="0"/>
          </a:p>
          <a:p>
            <a:pPr marL="0" indent="0">
              <a:spcBef>
                <a:spcPts val="0"/>
              </a:spcBef>
              <a:spcAft>
                <a:spcPts val="1200"/>
              </a:spcAft>
              <a:buNone/>
              <a:defRPr/>
            </a:pPr>
            <a:endParaRPr lang="en-US" sz="1600" dirty="0"/>
          </a:p>
        </p:txBody>
      </p:sp>
    </p:spTree>
    <p:extLst>
      <p:ext uri="{BB962C8B-B14F-4D97-AF65-F5344CB8AC3E}">
        <p14:creationId xmlns:p14="http://schemas.microsoft.com/office/powerpoint/2010/main" val="424192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Experiments in the RW: </a:t>
            </a:r>
            <a:r>
              <a:rPr lang="en-US" sz="2400" b="1" dirty="0"/>
              <a:t>Other Issues</a:t>
            </a:r>
            <a:endParaRPr lang="en-US" sz="3600" dirty="0"/>
          </a:p>
        </p:txBody>
      </p:sp>
      <p:sp>
        <p:nvSpPr>
          <p:cNvPr id="4" name="Content Placeholder 3"/>
          <p:cNvSpPr>
            <a:spLocks noGrp="1"/>
          </p:cNvSpPr>
          <p:nvPr>
            <p:ph idx="1"/>
          </p:nvPr>
        </p:nvSpPr>
        <p:spPr/>
        <p:txBody>
          <a:bodyPr>
            <a:normAutofit/>
          </a:bodyPr>
          <a:lstStyle/>
          <a:p>
            <a:pPr>
              <a:spcBef>
                <a:spcPts val="0"/>
              </a:spcBef>
              <a:spcAft>
                <a:spcPts val="1200"/>
              </a:spcAft>
              <a:defRPr/>
            </a:pPr>
            <a:r>
              <a:rPr lang="en-US" sz="2000" dirty="0"/>
              <a:t>Sample surveys suffer from nonresponse…</a:t>
            </a:r>
          </a:p>
          <a:p>
            <a:pPr lvl="1">
              <a:spcBef>
                <a:spcPts val="0"/>
              </a:spcBef>
              <a:spcAft>
                <a:spcPts val="1200"/>
              </a:spcAft>
              <a:defRPr/>
            </a:pPr>
            <a:r>
              <a:rPr lang="en-US" sz="1800" dirty="0"/>
              <a:t>Failure to contact some people selected for the sample</a:t>
            </a:r>
          </a:p>
          <a:p>
            <a:pPr lvl="1">
              <a:spcBef>
                <a:spcPts val="0"/>
              </a:spcBef>
              <a:spcAft>
                <a:spcPts val="1200"/>
              </a:spcAft>
              <a:defRPr/>
            </a:pPr>
            <a:r>
              <a:rPr lang="en-US" sz="1800" dirty="0"/>
              <a:t>Or refusal of others to participate.</a:t>
            </a:r>
          </a:p>
          <a:p>
            <a:pPr>
              <a:spcBef>
                <a:spcPts val="0"/>
              </a:spcBef>
              <a:spcAft>
                <a:spcPts val="1200"/>
              </a:spcAft>
              <a:defRPr/>
            </a:pPr>
            <a:r>
              <a:rPr lang="en-US" sz="2000" dirty="0"/>
              <a:t>Experiments with human subjects suffer from similar problems.</a:t>
            </a:r>
          </a:p>
          <a:p>
            <a:pPr lvl="1">
              <a:spcBef>
                <a:spcPts val="0"/>
              </a:spcBef>
              <a:spcAft>
                <a:spcPts val="1200"/>
              </a:spcAft>
              <a:defRPr/>
            </a:pPr>
            <a:r>
              <a:rPr lang="en-US" sz="1800" dirty="0"/>
              <a:t>Dropping out of an experiment.</a:t>
            </a:r>
          </a:p>
          <a:p>
            <a:pPr lvl="1">
              <a:spcBef>
                <a:spcPts val="0"/>
              </a:spcBef>
              <a:spcAft>
                <a:spcPts val="1200"/>
              </a:spcAft>
              <a:defRPr/>
            </a:pPr>
            <a:r>
              <a:rPr lang="en-US" sz="1800" dirty="0"/>
              <a:t>Not following the rules.</a:t>
            </a:r>
          </a:p>
          <a:p>
            <a:pPr lvl="1">
              <a:spcBef>
                <a:spcPts val="0"/>
              </a:spcBef>
              <a:spcAft>
                <a:spcPts val="1200"/>
              </a:spcAft>
              <a:defRPr/>
            </a:pPr>
            <a:r>
              <a:rPr lang="en-US" sz="1800" dirty="0"/>
              <a:t>These are a few things that can impact the interpretation of results the experiment.</a:t>
            </a:r>
          </a:p>
        </p:txBody>
      </p:sp>
    </p:spTree>
    <p:extLst>
      <p:ext uri="{BB962C8B-B14F-4D97-AF65-F5344CB8AC3E}">
        <p14:creationId xmlns:p14="http://schemas.microsoft.com/office/powerpoint/2010/main" val="241044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Real World Example</a:t>
            </a:r>
            <a:endParaRPr dirty="0"/>
          </a:p>
        </p:txBody>
      </p:sp>
      <p:sp>
        <p:nvSpPr>
          <p:cNvPr id="178" name="Google Shape;178;p3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b="1" dirty="0"/>
              <a:t>Setup</a:t>
            </a:r>
            <a:r>
              <a:rPr lang="en" dirty="0"/>
              <a:t>: The (other universities stats class) STA 261 team is interested if the amount of caffeine affects students memory of a 5 minute video shown in class. A morning class and an afternoon class were selected. Within each the class, 33 students were randomly chosen to receive one 15 mg pill of caffeine, another 33 were randomly chosen to receive a 30 mg pill of caffeine; the rest of the class (also 33 students) were given a placebo pill that had 0 mg of caffeine. Students were then scored on the amount they were able to remember on the video.</a:t>
            </a:r>
            <a:endParaRPr dirty="0"/>
          </a:p>
          <a:p>
            <a:pPr marL="0" indent="0">
              <a:spcBef>
                <a:spcPts val="2133"/>
              </a:spcBef>
              <a:spcAft>
                <a:spcPts val="2133"/>
              </a:spcAft>
              <a:buNone/>
            </a:pPr>
            <a:r>
              <a:rPr lang="en" i="1" dirty="0"/>
              <a:t>First think about what the different variables are. What is the response? Treatment? Is there a blocking variable?</a:t>
            </a:r>
            <a:endParaRPr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Real World Application</a:t>
            </a:r>
            <a:endParaRPr dirty="0"/>
          </a:p>
        </p:txBody>
      </p:sp>
      <p:sp>
        <p:nvSpPr>
          <p:cNvPr id="184" name="Google Shape;184;p3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2000" dirty="0"/>
              <a:t>Response Variable: </a:t>
            </a:r>
            <a:r>
              <a:rPr lang="en" sz="2000" i="1" dirty="0">
                <a:solidFill>
                  <a:srgbClr val="FF0000"/>
                </a:solidFill>
              </a:rPr>
              <a:t>The score on the amount what students remember from the video.</a:t>
            </a:r>
            <a:endParaRPr sz="2000" i="1" dirty="0">
              <a:solidFill>
                <a:srgbClr val="FF0000"/>
              </a:solidFill>
            </a:endParaRPr>
          </a:p>
          <a:p>
            <a:pPr marL="0" indent="0">
              <a:spcBef>
                <a:spcPts val="2133"/>
              </a:spcBef>
              <a:buNone/>
            </a:pPr>
            <a:r>
              <a:rPr lang="en" sz="2000" dirty="0"/>
              <a:t>Treatment: </a:t>
            </a:r>
            <a:r>
              <a:rPr lang="en" sz="2000" i="1" dirty="0">
                <a:solidFill>
                  <a:srgbClr val="FF0000"/>
                </a:solidFill>
              </a:rPr>
              <a:t>Amount of caffeine</a:t>
            </a:r>
            <a:endParaRPr sz="2000" i="1" dirty="0">
              <a:solidFill>
                <a:srgbClr val="FF0000"/>
              </a:solidFill>
            </a:endParaRPr>
          </a:p>
          <a:p>
            <a:pPr marL="0" indent="0">
              <a:spcBef>
                <a:spcPts val="2133"/>
              </a:spcBef>
              <a:buNone/>
            </a:pPr>
            <a:r>
              <a:rPr lang="en" sz="2000" dirty="0"/>
              <a:t>Block: </a:t>
            </a:r>
            <a:r>
              <a:rPr lang="en" sz="2000" i="1" dirty="0">
                <a:solidFill>
                  <a:srgbClr val="FF0000"/>
                </a:solidFill>
              </a:rPr>
              <a:t>Class time</a:t>
            </a:r>
          </a:p>
          <a:p>
            <a:pPr marL="0" indent="0">
              <a:spcBef>
                <a:spcPts val="2133"/>
              </a:spcBef>
              <a:buNone/>
            </a:pPr>
            <a:endParaRPr sz="2000" i="1" dirty="0">
              <a:solidFill>
                <a:srgbClr val="FF0000"/>
              </a:solidFill>
            </a:endParaRPr>
          </a:p>
          <a:p>
            <a:pPr marL="0" indent="0">
              <a:buNone/>
            </a:pPr>
            <a:r>
              <a:rPr lang="en-US" sz="2000" dirty="0">
                <a:solidFill>
                  <a:srgbClr val="FF0000"/>
                </a:solidFill>
              </a:rPr>
              <a:t>Design diagram</a:t>
            </a:r>
            <a:r>
              <a:rPr lang="en-US" sz="2000" i="1" dirty="0">
                <a:solidFill>
                  <a:srgbClr val="FF0000"/>
                </a:solidFill>
              </a:rPr>
              <a:t>: </a:t>
            </a:r>
            <a:r>
              <a:rPr lang="en-US" sz="2000" dirty="0"/>
              <a:t>Experimental Design Diagrams help us make sense of a design and visualize what is going on. When drawing, be very specific about what is going on. Include sample sizes, treatment names, etc.</a:t>
            </a:r>
          </a:p>
          <a:p>
            <a:pPr marL="0" indent="0">
              <a:spcBef>
                <a:spcPts val="2133"/>
              </a:spcBef>
              <a:spcAft>
                <a:spcPts val="2133"/>
              </a:spcAft>
              <a:buNone/>
            </a:pPr>
            <a:endParaRPr lang="en-US" sz="2000" i="1" dirty="0">
              <a:solidFill>
                <a:srgbClr val="FF0000"/>
              </a:solidFill>
            </a:endParaRPr>
          </a:p>
          <a:p>
            <a:pPr marL="0" indent="0">
              <a:spcBef>
                <a:spcPts val="2133"/>
              </a:spcBef>
              <a:spcAft>
                <a:spcPts val="2133"/>
              </a:spcAft>
              <a:buNone/>
            </a:pPr>
            <a:endParaRPr sz="2000" dirty="0"/>
          </a:p>
        </p:txBody>
      </p:sp>
      <p:pic>
        <p:nvPicPr>
          <p:cNvPr id="4" name="Google Shape;191;p34">
            <a:extLst>
              <a:ext uri="{FF2B5EF4-FFF2-40B4-BE49-F238E27FC236}">
                <a16:creationId xmlns:a16="http://schemas.microsoft.com/office/drawing/2014/main" id="{DAE87544-EDE9-1E4E-81CF-4740C53F8001}"/>
              </a:ext>
            </a:extLst>
          </p:cNvPr>
          <p:cNvPicPr preferRelativeResize="0"/>
          <p:nvPr/>
        </p:nvPicPr>
        <p:blipFill>
          <a:blip r:embed="rId3">
            <a:alphaModFix/>
          </a:blip>
          <a:stretch>
            <a:fillRect/>
          </a:stretch>
        </p:blipFill>
        <p:spPr>
          <a:xfrm>
            <a:off x="4668981" y="4268814"/>
            <a:ext cx="5624945" cy="23544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Review: </a:t>
            </a:r>
            <a:r>
              <a:rPr lang="en" sz="2800" dirty="0"/>
              <a:t>Experiments vs. Observational Studies</a:t>
            </a:r>
            <a:endParaRPr dirty="0"/>
          </a:p>
        </p:txBody>
      </p:sp>
      <p:sp>
        <p:nvSpPr>
          <p:cNvPr id="92" name="Google Shape;92;p18"/>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Autofit/>
          </a:bodyPr>
          <a:lstStyle/>
          <a:p>
            <a:pPr marL="0" indent="0">
              <a:buNone/>
            </a:pPr>
            <a:r>
              <a:rPr lang="en" u="sng" dirty="0"/>
              <a:t>Experiments </a:t>
            </a:r>
            <a:endParaRPr u="sng" dirty="0"/>
          </a:p>
          <a:p>
            <a:pPr>
              <a:spcBef>
                <a:spcPts val="2133"/>
              </a:spcBef>
            </a:pPr>
            <a:r>
              <a:rPr lang="en" sz="2133" b="1" i="1" dirty="0"/>
              <a:t>Imposes </a:t>
            </a:r>
            <a:r>
              <a:rPr lang="en" dirty="0"/>
              <a:t>treatments and controls </a:t>
            </a:r>
            <a:r>
              <a:rPr lang="en" b="1" i="1" dirty="0"/>
              <a:t>randomly </a:t>
            </a:r>
            <a:r>
              <a:rPr lang="en" dirty="0"/>
              <a:t>to groups.</a:t>
            </a:r>
            <a:endParaRPr dirty="0"/>
          </a:p>
          <a:p>
            <a:r>
              <a:rPr lang="en" dirty="0"/>
              <a:t>Can help determine a causation.</a:t>
            </a:r>
            <a:endParaRPr dirty="0"/>
          </a:p>
          <a:p>
            <a:r>
              <a:rPr lang="en" dirty="0"/>
              <a:t>Reduces the potential a </a:t>
            </a:r>
            <a:r>
              <a:rPr lang="en" i="1" dirty="0"/>
              <a:t>lurking variable </a:t>
            </a:r>
            <a:r>
              <a:rPr lang="en" dirty="0"/>
              <a:t>can affect the results (controls for them).</a:t>
            </a:r>
            <a:endParaRPr dirty="0"/>
          </a:p>
          <a:p>
            <a:r>
              <a:rPr lang="en" dirty="0"/>
              <a:t>More accurate to determine a relationship between the explanatory variable and response.</a:t>
            </a:r>
            <a:endParaRPr dirty="0"/>
          </a:p>
          <a:p>
            <a:pPr marL="0" indent="0">
              <a:spcBef>
                <a:spcPts val="2133"/>
              </a:spcBef>
              <a:spcAft>
                <a:spcPts val="2133"/>
              </a:spcAft>
              <a:buNone/>
            </a:pPr>
            <a:endParaRPr dirty="0"/>
          </a:p>
        </p:txBody>
      </p:sp>
      <p:sp>
        <p:nvSpPr>
          <p:cNvPr id="93" name="Google Shape;93;p18"/>
          <p:cNvSpPr txBox="1">
            <a:spLocks noGrp="1"/>
          </p:cNvSpPr>
          <p:nvPr>
            <p:ph type="body" idx="2"/>
          </p:nvPr>
        </p:nvSpPr>
        <p:spPr>
          <a:xfrm>
            <a:off x="6443200" y="1536633"/>
            <a:ext cx="5333200" cy="4555200"/>
          </a:xfrm>
          <a:prstGeom prst="rect">
            <a:avLst/>
          </a:prstGeom>
        </p:spPr>
        <p:txBody>
          <a:bodyPr spcFirstLastPara="1" vert="horz" wrap="square" lIns="121900" tIns="121900" rIns="121900" bIns="121900" rtlCol="0" anchor="t" anchorCtr="0">
            <a:noAutofit/>
          </a:bodyPr>
          <a:lstStyle/>
          <a:p>
            <a:pPr marL="0" indent="0">
              <a:buNone/>
            </a:pPr>
            <a:r>
              <a:rPr lang="en" u="sng" dirty="0"/>
              <a:t>Observational Studies</a:t>
            </a:r>
            <a:endParaRPr u="sng" dirty="0"/>
          </a:p>
          <a:p>
            <a:pPr>
              <a:spcBef>
                <a:spcPts val="2133"/>
              </a:spcBef>
            </a:pPr>
            <a:r>
              <a:rPr lang="en" b="1" dirty="0"/>
              <a:t>Observe </a:t>
            </a:r>
            <a:r>
              <a:rPr lang="en" dirty="0"/>
              <a:t>what happens without imposing restraints. </a:t>
            </a:r>
            <a:endParaRPr dirty="0"/>
          </a:p>
          <a:p>
            <a:r>
              <a:rPr lang="en" dirty="0"/>
              <a:t>No random assignment.</a:t>
            </a:r>
            <a:endParaRPr dirty="0"/>
          </a:p>
          <a:p>
            <a:r>
              <a:rPr lang="en" dirty="0"/>
              <a:t>Can reveal an association or correlation between variables but not causation.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Experiments, Good and Bad: </a:t>
            </a:r>
            <a:r>
              <a:rPr lang="en" sz="1800" dirty="0"/>
              <a:t>Explanatory vs Response Variables</a:t>
            </a:r>
            <a:endParaRPr dirty="0"/>
          </a:p>
        </p:txBody>
      </p:sp>
      <p:sp>
        <p:nvSpPr>
          <p:cNvPr id="79" name="Google Shape;79;p16"/>
          <p:cNvSpPr txBox="1">
            <a:spLocks noGrp="1"/>
          </p:cNvSpPr>
          <p:nvPr>
            <p:ph type="body" idx="1"/>
          </p:nvPr>
        </p:nvSpPr>
        <p:spPr>
          <a:xfrm>
            <a:off x="415600" y="1536633"/>
            <a:ext cx="11360800" cy="4773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000" u="sng" dirty="0"/>
              <a:t>Explanatory Variable</a:t>
            </a:r>
          </a:p>
          <a:p>
            <a:pPr marL="342900" indent="-342900">
              <a:lnSpc>
                <a:spcPct val="100000"/>
              </a:lnSpc>
            </a:pPr>
            <a:r>
              <a:rPr lang="en" sz="2000" dirty="0"/>
              <a:t>The variable(s) being used to </a:t>
            </a:r>
            <a:r>
              <a:rPr lang="en" sz="2000" b="1" dirty="0"/>
              <a:t>explain</a:t>
            </a:r>
            <a:r>
              <a:rPr lang="en" sz="2000" dirty="0"/>
              <a:t> a response (the variable doing the explaining).</a:t>
            </a:r>
          </a:p>
          <a:p>
            <a:pPr marL="0" indent="0">
              <a:lnSpc>
                <a:spcPct val="100000"/>
              </a:lnSpc>
              <a:buNone/>
            </a:pPr>
            <a:endParaRPr sz="2000" dirty="0"/>
          </a:p>
          <a:p>
            <a:pPr marL="0" indent="0">
              <a:lnSpc>
                <a:spcPct val="100000"/>
              </a:lnSpc>
              <a:buNone/>
            </a:pPr>
            <a:r>
              <a:rPr lang="en" sz="2000" u="sng" dirty="0"/>
              <a:t>Response Variable</a:t>
            </a:r>
          </a:p>
          <a:p>
            <a:pPr marL="342900" indent="-342900">
              <a:lnSpc>
                <a:spcPct val="100000"/>
              </a:lnSpc>
            </a:pPr>
            <a:r>
              <a:rPr lang="en" sz="2000" dirty="0"/>
              <a:t>The variable we are ultimately interested in (the one trying to be explained).</a:t>
            </a:r>
            <a:endParaRPr sz="2000" dirty="0"/>
          </a:p>
          <a:p>
            <a:pPr marL="0" indent="0">
              <a:lnSpc>
                <a:spcPct val="100000"/>
              </a:lnSpc>
              <a:buNone/>
            </a:pPr>
            <a:endParaRPr sz="2000" dirty="0"/>
          </a:p>
          <a:p>
            <a:pPr marL="0" indent="0">
              <a:lnSpc>
                <a:spcPct val="100000"/>
              </a:lnSpc>
              <a:buNone/>
            </a:pPr>
            <a:endParaRPr lang="en" sz="2000" dirty="0"/>
          </a:p>
          <a:p>
            <a:pPr marL="0" indent="0">
              <a:lnSpc>
                <a:spcPct val="100000"/>
              </a:lnSpc>
              <a:buNone/>
            </a:pPr>
            <a:r>
              <a:rPr lang="en" sz="2000" i="1" dirty="0"/>
              <a:t>Our GOAL is to see if we can describe our response with an explanatory variable(s).</a:t>
            </a:r>
            <a:endParaRPr sz="2000" i="1" dirty="0"/>
          </a:p>
          <a:p>
            <a:pPr marL="0" indent="0">
              <a:lnSpc>
                <a:spcPct val="100000"/>
              </a:lnSpc>
              <a:spcAft>
                <a:spcPts val="2133"/>
              </a:spcAft>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Experiments, Good and Bad: </a:t>
            </a:r>
            <a:r>
              <a:rPr lang="en" sz="2000" dirty="0"/>
              <a:t>Subjects, Treatment and Control</a:t>
            </a:r>
            <a:endParaRPr dirty="0"/>
          </a:p>
        </p:txBody>
      </p:sp>
      <p:sp>
        <p:nvSpPr>
          <p:cNvPr id="123" name="Google Shape;123;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52396" indent="0">
              <a:lnSpc>
                <a:spcPct val="115000"/>
              </a:lnSpc>
              <a:buClr>
                <a:schemeClr val="accent3"/>
              </a:buClr>
              <a:buNone/>
            </a:pPr>
            <a:r>
              <a:rPr lang="en-US" sz="1800" u="sng" dirty="0"/>
              <a:t>Subjects</a:t>
            </a:r>
          </a:p>
          <a:p>
            <a:pPr>
              <a:lnSpc>
                <a:spcPct val="115000"/>
              </a:lnSpc>
              <a:buClr>
                <a:schemeClr val="accent3"/>
              </a:buClr>
              <a:buFont typeface="Proxima Nova"/>
              <a:buChar char="●"/>
            </a:pPr>
            <a:r>
              <a:rPr lang="en-US" sz="1800" b="1" dirty="0"/>
              <a:t>Subjects</a:t>
            </a:r>
            <a:r>
              <a:rPr lang="en-US" sz="1800" dirty="0"/>
              <a:t> (also called </a:t>
            </a:r>
            <a:r>
              <a:rPr lang="en-US" sz="1800" b="1" dirty="0"/>
              <a:t>Experimental Units</a:t>
            </a:r>
            <a:r>
              <a:rPr lang="en-US" sz="1800" dirty="0"/>
              <a:t>) are what the </a:t>
            </a:r>
            <a:r>
              <a:rPr lang="en-US" sz="1800" i="1" dirty="0"/>
              <a:t>treatment</a:t>
            </a:r>
            <a:r>
              <a:rPr lang="en-US" sz="1800" dirty="0"/>
              <a:t> is being </a:t>
            </a:r>
            <a:r>
              <a:rPr lang="en-US" sz="1800" i="1" dirty="0"/>
              <a:t>applied</a:t>
            </a:r>
            <a:r>
              <a:rPr lang="en-US" sz="1800" dirty="0"/>
              <a:t> to.</a:t>
            </a:r>
          </a:p>
          <a:p>
            <a:pPr>
              <a:lnSpc>
                <a:spcPct val="115000"/>
              </a:lnSpc>
              <a:buClr>
                <a:schemeClr val="accent3"/>
              </a:buClr>
              <a:buFont typeface="Proxima Nova"/>
              <a:buChar char="●"/>
            </a:pPr>
            <a:endParaRPr lang="en" sz="1800" dirty="0"/>
          </a:p>
          <a:p>
            <a:pPr marL="152396" indent="0">
              <a:lnSpc>
                <a:spcPct val="115000"/>
              </a:lnSpc>
              <a:buClr>
                <a:schemeClr val="accent3"/>
              </a:buClr>
              <a:buNone/>
            </a:pPr>
            <a:r>
              <a:rPr lang="en" sz="1800" u="sng" dirty="0"/>
              <a:t>Treatment</a:t>
            </a:r>
          </a:p>
          <a:p>
            <a:pPr>
              <a:lnSpc>
                <a:spcPct val="115000"/>
              </a:lnSpc>
              <a:buClr>
                <a:schemeClr val="accent3"/>
              </a:buClr>
              <a:buFont typeface="Proxima Nova"/>
              <a:buChar char="●"/>
            </a:pPr>
            <a:r>
              <a:rPr lang="en" sz="1800" b="1" dirty="0"/>
              <a:t>Treatment</a:t>
            </a:r>
            <a:r>
              <a:rPr lang="en" sz="1800" dirty="0"/>
              <a:t> is the </a:t>
            </a:r>
            <a:r>
              <a:rPr lang="en" sz="1800" i="1" dirty="0"/>
              <a:t>experimental condition.</a:t>
            </a:r>
          </a:p>
          <a:p>
            <a:pPr>
              <a:lnSpc>
                <a:spcPct val="115000"/>
              </a:lnSpc>
              <a:buClr>
                <a:schemeClr val="accent3"/>
              </a:buClr>
              <a:buFont typeface="Proxima Nova"/>
              <a:buChar char="●"/>
            </a:pPr>
            <a:endParaRPr lang="en" sz="1800" i="1" dirty="0"/>
          </a:p>
          <a:p>
            <a:pPr marL="152396" indent="0">
              <a:lnSpc>
                <a:spcPct val="115000"/>
              </a:lnSpc>
              <a:buClr>
                <a:schemeClr val="accent3"/>
              </a:buClr>
              <a:buNone/>
            </a:pPr>
            <a:r>
              <a:rPr lang="en" sz="1800" u="sng" dirty="0"/>
              <a:t>Different Groups in an Experiment</a:t>
            </a:r>
            <a:endParaRPr sz="1800" u="sng" dirty="0"/>
          </a:p>
          <a:p>
            <a:pPr>
              <a:spcBef>
                <a:spcPts val="1333"/>
              </a:spcBef>
            </a:pPr>
            <a:r>
              <a:rPr lang="en" sz="1800" b="1" dirty="0"/>
              <a:t>Treatment Groups</a:t>
            </a:r>
          </a:p>
          <a:p>
            <a:pPr lvl="1">
              <a:spcBef>
                <a:spcPts val="1333"/>
              </a:spcBef>
            </a:pPr>
            <a:r>
              <a:rPr lang="en" sz="2000" dirty="0"/>
              <a:t>The group the receives the treatment.</a:t>
            </a:r>
            <a:endParaRPr sz="2000" dirty="0"/>
          </a:p>
          <a:p>
            <a:pPr>
              <a:spcBef>
                <a:spcPts val="1333"/>
              </a:spcBef>
            </a:pPr>
            <a:r>
              <a:rPr lang="en" sz="1800" b="1" dirty="0"/>
              <a:t>Control Group</a:t>
            </a:r>
          </a:p>
          <a:p>
            <a:pPr lvl="1">
              <a:spcBef>
                <a:spcPts val="1333"/>
              </a:spcBef>
            </a:pPr>
            <a:r>
              <a:rPr lang="en" sz="2000" dirty="0"/>
              <a:t>The group that does not receive the treatment.</a:t>
            </a:r>
          </a:p>
          <a:p>
            <a:pPr lvl="1">
              <a:spcBef>
                <a:spcPts val="1333"/>
              </a:spcBef>
            </a:pPr>
            <a:r>
              <a:rPr lang="en" sz="2000" dirty="0"/>
              <a:t>We have a control group to compare our treatment groups to.</a:t>
            </a:r>
          </a:p>
          <a:p>
            <a:pPr lvl="1">
              <a:spcBef>
                <a:spcPts val="1333"/>
              </a:spcBef>
            </a:pPr>
            <a:r>
              <a:rPr lang="en" sz="2000" dirty="0"/>
              <a:t>We have to know what the “base” level of our response is. </a:t>
            </a:r>
            <a:endParaRPr sz="2000" dirty="0"/>
          </a:p>
          <a:p>
            <a:pPr marL="0" indent="0">
              <a:spcBef>
                <a:spcPts val="1333"/>
              </a:spcBef>
              <a:spcAft>
                <a:spcPts val="2133"/>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Experiments, Good and Bad: </a:t>
            </a:r>
            <a:r>
              <a:rPr lang="en" sz="2000" dirty="0"/>
              <a:t>Lurking vs Confounding Variables</a:t>
            </a:r>
            <a:endParaRPr dirty="0"/>
          </a:p>
        </p:txBody>
      </p:sp>
      <p:sp>
        <p:nvSpPr>
          <p:cNvPr id="85" name="Google Shape;85;p17"/>
          <p:cNvSpPr txBox="1">
            <a:spLocks noGrp="1"/>
          </p:cNvSpPr>
          <p:nvPr>
            <p:ph type="body" idx="1"/>
          </p:nvPr>
        </p:nvSpPr>
        <p:spPr>
          <a:xfrm>
            <a:off x="415600" y="1536633"/>
            <a:ext cx="5333200" cy="4555200"/>
          </a:xfrm>
          <a:prstGeom prst="rect">
            <a:avLst/>
          </a:prstGeom>
          <a:noFill/>
          <a:ln>
            <a:solidFill>
              <a:schemeClr val="accent2"/>
            </a:solidFill>
          </a:ln>
        </p:spPr>
        <p:txBody>
          <a:bodyPr spcFirstLastPara="1" vert="horz" wrap="square" lIns="121900" tIns="121900" rIns="121900" bIns="121900" rtlCol="0" anchor="t" anchorCtr="0">
            <a:noAutofit/>
          </a:bodyPr>
          <a:lstStyle/>
          <a:p>
            <a:pPr marL="0" indent="0">
              <a:buNone/>
            </a:pPr>
            <a:r>
              <a:rPr lang="en-US" u="sng" dirty="0"/>
              <a:t>Lurking Variable</a:t>
            </a:r>
            <a:endParaRPr u="sng" dirty="0"/>
          </a:p>
          <a:p>
            <a:pPr marL="342900" indent="-342900">
              <a:spcBef>
                <a:spcPts val="640"/>
              </a:spcBef>
            </a:pPr>
            <a:r>
              <a:rPr lang="en-US" sz="2000" dirty="0"/>
              <a:t>A </a:t>
            </a:r>
            <a:r>
              <a:rPr lang="en-US" sz="2000" b="1" dirty="0"/>
              <a:t>Lurking Variable</a:t>
            </a:r>
            <a:r>
              <a:rPr lang="en-US" sz="2000" dirty="0"/>
              <a:t> is a variable that is </a:t>
            </a:r>
            <a:r>
              <a:rPr lang="en-US" sz="2000" i="1" dirty="0"/>
              <a:t>not</a:t>
            </a:r>
            <a:r>
              <a:rPr lang="en-US" sz="2000" dirty="0"/>
              <a:t> among the explanatory or response variables in a study but </a:t>
            </a:r>
            <a:r>
              <a:rPr lang="en-US" sz="2000" i="1" dirty="0"/>
              <a:t>may influence the response variable</a:t>
            </a:r>
            <a:r>
              <a:rPr lang="en-US" sz="2000" dirty="0"/>
              <a:t>. </a:t>
            </a:r>
          </a:p>
          <a:p>
            <a:pPr marL="952485" lvl="1" indent="-342900">
              <a:spcBef>
                <a:spcPts val="640"/>
              </a:spcBef>
            </a:pPr>
            <a:r>
              <a:rPr lang="en-US" sz="2000" i="1" dirty="0">
                <a:solidFill>
                  <a:schemeClr val="accent2">
                    <a:lumMod val="75000"/>
                  </a:schemeClr>
                </a:solidFill>
              </a:rPr>
              <a:t>Lurking = </a:t>
            </a:r>
            <a:r>
              <a:rPr lang="en-US" sz="2000" b="1" i="1" dirty="0">
                <a:solidFill>
                  <a:schemeClr val="accent2">
                    <a:lumMod val="75000"/>
                  </a:schemeClr>
                </a:solidFill>
              </a:rPr>
              <a:t>not</a:t>
            </a:r>
            <a:r>
              <a:rPr lang="en-US" sz="2000" i="1" dirty="0">
                <a:solidFill>
                  <a:schemeClr val="accent2">
                    <a:lumMod val="75000"/>
                  </a:schemeClr>
                </a:solidFill>
              </a:rPr>
              <a:t> included</a:t>
            </a:r>
          </a:p>
          <a:p>
            <a:pPr marL="609585" lvl="1" indent="0">
              <a:spcBef>
                <a:spcPts val="640"/>
              </a:spcBef>
              <a:buNone/>
            </a:pPr>
            <a:endParaRPr lang="en-US" sz="2000" i="1" dirty="0">
              <a:solidFill>
                <a:schemeClr val="accent2">
                  <a:lumMod val="75000"/>
                </a:schemeClr>
              </a:solidFill>
            </a:endParaRPr>
          </a:p>
          <a:p>
            <a:pPr marL="342900" indent="-342900"/>
            <a:r>
              <a:rPr lang="en-US" sz="2000" dirty="0"/>
              <a:t>Exist in all studies, we can’t measure everything.</a:t>
            </a:r>
          </a:p>
          <a:p>
            <a:pPr marL="952485" lvl="1" indent="-342900"/>
            <a:r>
              <a:rPr lang="en-US" sz="1733" dirty="0"/>
              <a:t>Can cause problems in establishing cause-and-effect relationship between response and explanatory.</a:t>
            </a:r>
          </a:p>
          <a:p>
            <a:pPr marL="952485" lvl="1" indent="-342900">
              <a:spcBef>
                <a:spcPts val="640"/>
              </a:spcBef>
            </a:pPr>
            <a:endParaRPr lang="en-US" sz="2000" i="1" dirty="0">
              <a:solidFill>
                <a:schemeClr val="accent2">
                  <a:lumMod val="75000"/>
                </a:schemeClr>
              </a:solidFill>
            </a:endParaRPr>
          </a:p>
          <a:p>
            <a:pPr marL="0" indent="0">
              <a:buNone/>
            </a:pPr>
            <a:endParaRPr lang="en-US" sz="2000" i="1" dirty="0">
              <a:solidFill>
                <a:schemeClr val="dk2"/>
              </a:solidFill>
            </a:endParaRPr>
          </a:p>
        </p:txBody>
      </p:sp>
      <p:sp>
        <p:nvSpPr>
          <p:cNvPr id="86" name="Google Shape;86;p17"/>
          <p:cNvSpPr txBox="1">
            <a:spLocks noGrp="1"/>
          </p:cNvSpPr>
          <p:nvPr>
            <p:ph type="body" idx="2"/>
          </p:nvPr>
        </p:nvSpPr>
        <p:spPr>
          <a:xfrm>
            <a:off x="6443200" y="1536633"/>
            <a:ext cx="5333200" cy="4555200"/>
          </a:xfrm>
          <a:prstGeom prst="rect">
            <a:avLst/>
          </a:prstGeom>
          <a:ln>
            <a:solidFill>
              <a:schemeClr val="accent2"/>
            </a:solidFill>
          </a:ln>
        </p:spPr>
        <p:txBody>
          <a:bodyPr spcFirstLastPara="1" vert="horz" wrap="square" lIns="121900" tIns="121900" rIns="121900" bIns="121900" rtlCol="0" anchor="t" anchorCtr="0">
            <a:noAutofit/>
          </a:bodyPr>
          <a:lstStyle/>
          <a:p>
            <a:pPr marL="0" indent="0">
              <a:buNone/>
            </a:pPr>
            <a:r>
              <a:rPr lang="en-US" u="sng" dirty="0"/>
              <a:t>Confounding Variable</a:t>
            </a:r>
            <a:endParaRPr u="sng" dirty="0"/>
          </a:p>
          <a:p>
            <a:pPr marL="342900" indent="-342900">
              <a:spcBef>
                <a:spcPts val="640"/>
              </a:spcBef>
            </a:pPr>
            <a:r>
              <a:rPr lang="en-US" sz="2000" dirty="0"/>
              <a:t>A </a:t>
            </a:r>
            <a:r>
              <a:rPr lang="en-US" sz="2000" b="1" dirty="0"/>
              <a:t>Confounding Variable</a:t>
            </a:r>
            <a:r>
              <a:rPr lang="en-US" sz="2000" dirty="0"/>
              <a:t> is a variable whose effects on the response variable </a:t>
            </a:r>
            <a:r>
              <a:rPr lang="en-US" sz="2000" i="1" dirty="0"/>
              <a:t>cannot be distinguished</a:t>
            </a:r>
            <a:r>
              <a:rPr lang="en-US" sz="2000" dirty="0"/>
              <a:t> from one or more of the </a:t>
            </a:r>
            <a:r>
              <a:rPr lang="en-US" sz="2000" i="1" dirty="0"/>
              <a:t>explanatory variables </a:t>
            </a:r>
            <a:r>
              <a:rPr lang="en-US" sz="2000" dirty="0"/>
              <a:t>in the study.</a:t>
            </a:r>
          </a:p>
          <a:p>
            <a:pPr marL="952485" lvl="1" indent="-342900">
              <a:spcBef>
                <a:spcPts val="640"/>
              </a:spcBef>
            </a:pPr>
            <a:r>
              <a:rPr lang="en-US" sz="2000" i="1" dirty="0">
                <a:solidFill>
                  <a:schemeClr val="accent2">
                    <a:lumMod val="75000"/>
                  </a:schemeClr>
                </a:solidFill>
              </a:rPr>
              <a:t>Confounding = included</a:t>
            </a:r>
          </a:p>
          <a:p>
            <a:pPr marL="0" indent="0">
              <a:buNone/>
            </a:pPr>
            <a:endParaRPr lang="en" sz="2000" dirty="0"/>
          </a:p>
          <a:p>
            <a:pPr marL="342900" indent="-342900"/>
            <a:r>
              <a:rPr lang="en" sz="2000" dirty="0"/>
              <a:t>With well designed studies, we can take into account some confounding variables</a:t>
            </a:r>
          </a:p>
          <a:p>
            <a:pPr marL="952485" lvl="1" indent="-342900"/>
            <a:r>
              <a:rPr lang="en" sz="1733" dirty="0"/>
              <a:t>A blocking variable is a confounding variable that is being controlled. </a:t>
            </a:r>
          </a:p>
          <a:p>
            <a:pPr marL="342900" indent="-342900"/>
            <a:endParaRPr lang="en-US" sz="2000" i="1" dirty="0">
              <a:solidFill>
                <a:schemeClr val="dk2"/>
              </a:solidFill>
            </a:endParaRPr>
          </a:p>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Experiments, Good and Bad: </a:t>
            </a:r>
            <a:r>
              <a:rPr lang="en" sz="2000" dirty="0"/>
              <a:t>Lurking vs Confounding Variables</a:t>
            </a:r>
            <a:endParaRPr dirty="0"/>
          </a:p>
        </p:txBody>
      </p:sp>
      <p:sp>
        <p:nvSpPr>
          <p:cNvPr id="85" name="Google Shape;85;p17"/>
          <p:cNvSpPr txBox="1">
            <a:spLocks noGrp="1"/>
          </p:cNvSpPr>
          <p:nvPr>
            <p:ph type="body" idx="1"/>
          </p:nvPr>
        </p:nvSpPr>
        <p:spPr>
          <a:xfrm>
            <a:off x="415600" y="1536633"/>
            <a:ext cx="5333200" cy="4555200"/>
          </a:xfrm>
          <a:prstGeom prst="rect">
            <a:avLst/>
          </a:prstGeom>
          <a:noFill/>
          <a:ln>
            <a:solidFill>
              <a:schemeClr val="accent2"/>
            </a:solidFill>
          </a:ln>
        </p:spPr>
        <p:txBody>
          <a:bodyPr spcFirstLastPara="1" vert="horz" wrap="square" lIns="121900" tIns="121900" rIns="121900" bIns="121900" rtlCol="0" anchor="t" anchorCtr="0">
            <a:noAutofit/>
          </a:bodyPr>
          <a:lstStyle/>
          <a:p>
            <a:pPr marL="0" indent="0">
              <a:buNone/>
            </a:pPr>
            <a:r>
              <a:rPr lang="en-US" u="sng" dirty="0"/>
              <a:t>Lurking Variable EXAMPLE</a:t>
            </a:r>
            <a:endParaRPr u="sng" dirty="0"/>
          </a:p>
          <a:p>
            <a:pPr marL="342900" indent="-342900">
              <a:spcBef>
                <a:spcPts val="640"/>
              </a:spcBef>
            </a:pPr>
            <a:r>
              <a:rPr lang="en-US" sz="2000" b="1" dirty="0"/>
              <a:t>Setup</a:t>
            </a:r>
            <a:r>
              <a:rPr lang="en-US" sz="2000" dirty="0"/>
              <a:t>: We believe that ice cream sales can explain the increase in shark attacks.</a:t>
            </a:r>
          </a:p>
          <a:p>
            <a:pPr marL="342900" indent="-342900">
              <a:spcBef>
                <a:spcPts val="640"/>
              </a:spcBef>
            </a:pPr>
            <a:r>
              <a:rPr lang="en-US" sz="2000" b="1" dirty="0"/>
              <a:t>Question</a:t>
            </a:r>
            <a:r>
              <a:rPr lang="en-US" sz="2000" dirty="0"/>
              <a:t>: Is there really a direct cause and effect here???</a:t>
            </a:r>
          </a:p>
          <a:p>
            <a:pPr marL="342900" indent="-342900">
              <a:spcBef>
                <a:spcPts val="640"/>
              </a:spcBef>
            </a:pPr>
            <a:r>
              <a:rPr lang="en-US" sz="2000" dirty="0">
                <a:solidFill>
                  <a:schemeClr val="accent2">
                    <a:lumMod val="75000"/>
                  </a:schemeClr>
                </a:solidFill>
              </a:rPr>
              <a:t>Of course not! In the summer, more people are outside at the beach enjoying their banana </a:t>
            </a:r>
            <a:r>
              <a:rPr lang="en-US" sz="2000" dirty="0" err="1">
                <a:solidFill>
                  <a:schemeClr val="accent2">
                    <a:lumMod val="75000"/>
                  </a:schemeClr>
                </a:solidFill>
              </a:rPr>
              <a:t>splitz</a:t>
            </a:r>
            <a:r>
              <a:rPr lang="en-US" sz="2000" dirty="0">
                <a:solidFill>
                  <a:schemeClr val="accent2">
                    <a:lumMod val="75000"/>
                  </a:schemeClr>
                </a:solidFill>
              </a:rPr>
              <a:t>.</a:t>
            </a:r>
          </a:p>
          <a:p>
            <a:pPr marL="342900" indent="-342900">
              <a:spcBef>
                <a:spcPts val="640"/>
              </a:spcBef>
            </a:pPr>
            <a:r>
              <a:rPr lang="en-US" sz="2000" dirty="0">
                <a:solidFill>
                  <a:schemeClr val="accent2">
                    <a:lumMod val="75000"/>
                  </a:schemeClr>
                </a:solidFill>
              </a:rPr>
              <a:t>More people in the ocean for the sharks… Time of the year (or weather) is a lurking variable. Obviously this affects the response and it’s not something we measured in our simple silly experiment.</a:t>
            </a:r>
            <a:endParaRPr lang="en-US" sz="2800" i="1" dirty="0">
              <a:solidFill>
                <a:schemeClr val="accent2">
                  <a:lumMod val="75000"/>
                </a:schemeClr>
              </a:solidFill>
            </a:endParaRPr>
          </a:p>
        </p:txBody>
      </p:sp>
      <p:sp>
        <p:nvSpPr>
          <p:cNvPr id="86" name="Google Shape;86;p17"/>
          <p:cNvSpPr txBox="1">
            <a:spLocks noGrp="1"/>
          </p:cNvSpPr>
          <p:nvPr>
            <p:ph type="body" idx="2"/>
          </p:nvPr>
        </p:nvSpPr>
        <p:spPr>
          <a:xfrm>
            <a:off x="6443200" y="1536633"/>
            <a:ext cx="5333200" cy="4555200"/>
          </a:xfrm>
          <a:prstGeom prst="rect">
            <a:avLst/>
          </a:prstGeom>
          <a:ln>
            <a:solidFill>
              <a:schemeClr val="accent2"/>
            </a:solidFill>
          </a:ln>
        </p:spPr>
        <p:txBody>
          <a:bodyPr spcFirstLastPara="1" vert="horz" wrap="square" lIns="121900" tIns="121900" rIns="121900" bIns="121900" rtlCol="0" anchor="t" anchorCtr="0">
            <a:noAutofit/>
          </a:bodyPr>
          <a:lstStyle/>
          <a:p>
            <a:pPr marL="0" indent="0">
              <a:buNone/>
            </a:pPr>
            <a:r>
              <a:rPr lang="en-US" u="sng" dirty="0"/>
              <a:t>Confounding Variable EXAMPLE</a:t>
            </a:r>
            <a:endParaRPr u="sng" dirty="0"/>
          </a:p>
          <a:p>
            <a:pPr marL="342900" indent="-342900">
              <a:spcBef>
                <a:spcPts val="640"/>
              </a:spcBef>
            </a:pPr>
            <a:r>
              <a:rPr lang="en-US" sz="2000" b="1" dirty="0"/>
              <a:t>Setup</a:t>
            </a:r>
            <a:r>
              <a:rPr lang="en-US" sz="2000" dirty="0"/>
              <a:t>: We plant tomatoes in a garden that is half-shaded.</a:t>
            </a:r>
          </a:p>
          <a:p>
            <a:pPr marL="952485" lvl="1" indent="-342900">
              <a:spcBef>
                <a:spcPts val="640"/>
              </a:spcBef>
            </a:pPr>
            <a:r>
              <a:rPr lang="en-US" sz="1733" dirty="0"/>
              <a:t>We test a fertilizer by putting it on the plants in the sun and apply none to the shaded plants.</a:t>
            </a:r>
          </a:p>
          <a:p>
            <a:pPr marL="952485" lvl="1" indent="-342900">
              <a:spcBef>
                <a:spcPts val="640"/>
              </a:spcBef>
            </a:pPr>
            <a:r>
              <a:rPr lang="en-US" sz="1733" dirty="0"/>
              <a:t>Months later the fertilized plants bear better and more tomatoes.</a:t>
            </a:r>
          </a:p>
          <a:p>
            <a:pPr marL="342900" indent="-342900">
              <a:spcBef>
                <a:spcPts val="640"/>
              </a:spcBef>
            </a:pPr>
            <a:r>
              <a:rPr lang="en-US" sz="2000" b="1" dirty="0"/>
              <a:t>Question</a:t>
            </a:r>
            <a:r>
              <a:rPr lang="en-US" sz="2000" dirty="0"/>
              <a:t>: Is it the fertilizer, the sun, or the combination of the two that leads to a better crop???</a:t>
            </a:r>
          </a:p>
          <a:p>
            <a:pPr marL="342900" indent="-342900">
              <a:spcBef>
                <a:spcPts val="640"/>
              </a:spcBef>
            </a:pPr>
            <a:r>
              <a:rPr lang="en-US" sz="2000" dirty="0">
                <a:solidFill>
                  <a:schemeClr val="accent2">
                    <a:lumMod val="75000"/>
                  </a:schemeClr>
                </a:solidFill>
              </a:rPr>
              <a:t>The effect of the fertilizer and the effect of the sunshine are confounded.</a:t>
            </a:r>
            <a:endParaRPr lang="en-US" sz="2800" i="1" dirty="0">
              <a:solidFill>
                <a:schemeClr val="accent2">
                  <a:lumMod val="75000"/>
                </a:schemeClr>
              </a:solidFill>
            </a:endParaRPr>
          </a:p>
          <a:p>
            <a:pPr marL="342900" indent="-342900"/>
            <a:endParaRPr lang="en-US" sz="2000" i="1" dirty="0">
              <a:solidFill>
                <a:schemeClr val="dk2"/>
              </a:solidFill>
            </a:endParaRPr>
          </a:p>
          <a:p>
            <a:endParaRPr dirty="0"/>
          </a:p>
        </p:txBody>
      </p:sp>
    </p:spTree>
    <p:extLst>
      <p:ext uri="{BB962C8B-B14F-4D97-AF65-F5344CB8AC3E}">
        <p14:creationId xmlns:p14="http://schemas.microsoft.com/office/powerpoint/2010/main" val="357991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356967"/>
            <a:ext cx="10515600" cy="4812681"/>
          </a:xfrm>
        </p:spPr>
        <p:txBody>
          <a:bodyPr>
            <a:normAutofit fontScale="92500"/>
          </a:bodyPr>
          <a:lstStyle/>
          <a:p>
            <a:pPr marL="0" indent="0">
              <a:lnSpc>
                <a:spcPct val="120000"/>
              </a:lnSpc>
              <a:spcBef>
                <a:spcPts val="0"/>
              </a:spcBef>
              <a:buNone/>
            </a:pPr>
            <a:r>
              <a:rPr lang="en-US" sz="1600" u="sng" dirty="0"/>
              <a:t>Placebo</a:t>
            </a:r>
          </a:p>
          <a:p>
            <a:pPr marL="0" indent="0">
              <a:lnSpc>
                <a:spcPct val="120000"/>
              </a:lnSpc>
              <a:spcBef>
                <a:spcPts val="0"/>
              </a:spcBef>
              <a:buNone/>
            </a:pPr>
            <a:endParaRPr lang="en-US" sz="1600" u="sng" dirty="0"/>
          </a:p>
          <a:p>
            <a:pPr>
              <a:lnSpc>
                <a:spcPct val="120000"/>
              </a:lnSpc>
              <a:spcBef>
                <a:spcPts val="0"/>
              </a:spcBef>
            </a:pPr>
            <a:r>
              <a:rPr lang="en-US" sz="1600" dirty="0"/>
              <a:t>A fake treatment.</a:t>
            </a:r>
          </a:p>
          <a:p>
            <a:pPr>
              <a:lnSpc>
                <a:spcPct val="120000"/>
              </a:lnSpc>
              <a:spcBef>
                <a:spcPts val="0"/>
              </a:spcBef>
            </a:pPr>
            <a:r>
              <a:rPr lang="en-US" sz="1600" dirty="0"/>
              <a:t>In pharmaceutical studies, a placebo would have no active ingredients.</a:t>
            </a:r>
          </a:p>
          <a:p>
            <a:pPr marL="0" indent="0">
              <a:lnSpc>
                <a:spcPct val="120000"/>
              </a:lnSpc>
              <a:spcBef>
                <a:spcPts val="0"/>
              </a:spcBef>
              <a:buNone/>
            </a:pPr>
            <a:endParaRPr lang="en-US" sz="1600" dirty="0"/>
          </a:p>
          <a:p>
            <a:pPr marL="0" indent="0">
              <a:lnSpc>
                <a:spcPct val="120000"/>
              </a:lnSpc>
              <a:spcBef>
                <a:spcPts val="0"/>
              </a:spcBef>
              <a:buNone/>
            </a:pPr>
            <a:r>
              <a:rPr lang="en-US" sz="1600" u="sng" dirty="0"/>
              <a:t>Placebo Effect</a:t>
            </a:r>
          </a:p>
          <a:p>
            <a:pPr marL="0" indent="0">
              <a:lnSpc>
                <a:spcPct val="120000"/>
              </a:lnSpc>
              <a:spcBef>
                <a:spcPts val="0"/>
              </a:spcBef>
              <a:buNone/>
            </a:pPr>
            <a:endParaRPr lang="en-US" sz="1600" u="sng" dirty="0"/>
          </a:p>
          <a:p>
            <a:pPr marL="342900" indent="-342900">
              <a:lnSpc>
                <a:spcPct val="120000"/>
              </a:lnSpc>
              <a:spcBef>
                <a:spcPts val="0"/>
              </a:spcBef>
            </a:pPr>
            <a:r>
              <a:rPr lang="en-US" sz="1600" dirty="0"/>
              <a:t>Sometimes subjects respond favorably to a treatment due to the expectation of a cure.</a:t>
            </a:r>
          </a:p>
          <a:p>
            <a:pPr marL="800100" lvl="1" indent="-342900">
              <a:lnSpc>
                <a:spcPct val="120000"/>
              </a:lnSpc>
              <a:spcBef>
                <a:spcPts val="0"/>
              </a:spcBef>
            </a:pPr>
            <a:r>
              <a:rPr lang="en-US" sz="1600" dirty="0"/>
              <a:t>This effect is called the </a:t>
            </a:r>
            <a:r>
              <a:rPr lang="en-US" sz="1600" b="1" dirty="0"/>
              <a:t>placebo effect</a:t>
            </a:r>
            <a:r>
              <a:rPr lang="en-US" sz="1600" dirty="0"/>
              <a:t>. </a:t>
            </a:r>
          </a:p>
          <a:p>
            <a:pPr marL="342900" indent="-342900">
              <a:lnSpc>
                <a:spcPct val="120000"/>
              </a:lnSpc>
              <a:spcBef>
                <a:spcPts val="0"/>
              </a:spcBef>
            </a:pPr>
            <a:r>
              <a:rPr lang="en-US" sz="1600" dirty="0"/>
              <a:t>The placebo effect can be </a:t>
            </a:r>
            <a:r>
              <a:rPr lang="en-US" sz="1600" i="1" dirty="0"/>
              <a:t>confounded</a:t>
            </a:r>
            <a:r>
              <a:rPr lang="en-US" sz="1600" dirty="0"/>
              <a:t> with the </a:t>
            </a:r>
            <a:r>
              <a:rPr lang="en-US" sz="1600" i="1" dirty="0"/>
              <a:t>effect of a treatment</a:t>
            </a:r>
            <a:r>
              <a:rPr lang="en-US" sz="1600" dirty="0"/>
              <a:t>.</a:t>
            </a:r>
          </a:p>
          <a:p>
            <a:pPr marL="800100" lvl="1" indent="-342900">
              <a:lnSpc>
                <a:spcPct val="120000"/>
              </a:lnSpc>
              <a:spcBef>
                <a:spcPts val="0"/>
              </a:spcBef>
            </a:pPr>
            <a:r>
              <a:rPr lang="en-US" sz="1600" dirty="0"/>
              <a:t>In that case, the researcher </a:t>
            </a:r>
            <a:r>
              <a:rPr lang="en-US" sz="1600" i="1" dirty="0"/>
              <a:t>cannot distinguish which effect</a:t>
            </a:r>
            <a:r>
              <a:rPr lang="en-US" sz="1600" dirty="0"/>
              <a:t>, treatment, or placebo effect influenced the patient responses.</a:t>
            </a:r>
          </a:p>
          <a:p>
            <a:pPr marL="342900" indent="-342900">
              <a:lnSpc>
                <a:spcPct val="120000"/>
              </a:lnSpc>
              <a:spcBef>
                <a:spcPts val="0"/>
              </a:spcBef>
            </a:pPr>
            <a:endParaRPr lang="en-US" sz="1600" dirty="0"/>
          </a:p>
          <a:p>
            <a:pPr marL="0" indent="0">
              <a:lnSpc>
                <a:spcPct val="120000"/>
              </a:lnSpc>
              <a:spcBef>
                <a:spcPts val="0"/>
              </a:spcBef>
              <a:buNone/>
            </a:pPr>
            <a:r>
              <a:rPr lang="en-US" sz="1600" u="sng" dirty="0"/>
              <a:t>Blinded Experiments</a:t>
            </a:r>
          </a:p>
          <a:p>
            <a:pPr marL="0" indent="0">
              <a:lnSpc>
                <a:spcPct val="120000"/>
              </a:lnSpc>
              <a:spcBef>
                <a:spcPts val="0"/>
              </a:spcBef>
              <a:buNone/>
            </a:pPr>
            <a:endParaRPr lang="en-US" sz="1600" dirty="0"/>
          </a:p>
          <a:p>
            <a:pPr>
              <a:lnSpc>
                <a:spcPct val="120000"/>
              </a:lnSpc>
              <a:spcBef>
                <a:spcPts val="0"/>
              </a:spcBef>
            </a:pPr>
            <a:r>
              <a:rPr lang="en-US" sz="1600" b="1" dirty="0"/>
              <a:t>Single Blind</a:t>
            </a:r>
            <a:r>
              <a:rPr lang="en-US" sz="1600" dirty="0"/>
              <a:t>: </a:t>
            </a:r>
            <a:r>
              <a:rPr lang="en-US" sz="1600" i="1" dirty="0"/>
              <a:t>Subjects</a:t>
            </a:r>
            <a:r>
              <a:rPr lang="en-US" sz="1600" dirty="0"/>
              <a:t> don’t know which group they are in.</a:t>
            </a:r>
          </a:p>
          <a:p>
            <a:pPr>
              <a:lnSpc>
                <a:spcPct val="120000"/>
              </a:lnSpc>
              <a:spcBef>
                <a:spcPts val="0"/>
              </a:spcBef>
            </a:pPr>
            <a:r>
              <a:rPr lang="en-US" sz="1600" b="1" dirty="0"/>
              <a:t>Double Blind</a:t>
            </a:r>
            <a:r>
              <a:rPr lang="en-US" sz="1600" dirty="0"/>
              <a:t>: </a:t>
            </a:r>
            <a:r>
              <a:rPr lang="en-US" sz="1600" i="1" dirty="0"/>
              <a:t>Subjects and data collectors </a:t>
            </a:r>
            <a:r>
              <a:rPr lang="en-US" sz="1600" dirty="0"/>
              <a:t>don’t know which group the subjects are in.</a:t>
            </a:r>
          </a:p>
          <a:p>
            <a:pPr lvl="1">
              <a:lnSpc>
                <a:spcPct val="120000"/>
              </a:lnSpc>
              <a:spcBef>
                <a:spcPts val="0"/>
              </a:spcBef>
            </a:pPr>
            <a:r>
              <a:rPr lang="en-US" sz="1600" dirty="0"/>
              <a:t>Helps avoid bias imposed by a doctor for example.</a:t>
            </a:r>
          </a:p>
          <a:p>
            <a:pPr marL="0" indent="0">
              <a:lnSpc>
                <a:spcPct val="120000"/>
              </a:lnSpc>
              <a:spcBef>
                <a:spcPts val="0"/>
              </a:spcBef>
              <a:buNone/>
            </a:pPr>
            <a:endParaRPr lang="en-US" sz="1600" dirty="0"/>
          </a:p>
        </p:txBody>
      </p:sp>
      <p:sp>
        <p:nvSpPr>
          <p:cNvPr id="6" name="Google Shape;122;p23">
            <a:extLst>
              <a:ext uri="{FF2B5EF4-FFF2-40B4-BE49-F238E27FC236}">
                <a16:creationId xmlns:a16="http://schemas.microsoft.com/office/drawing/2014/main" id="{4739857F-1053-DF40-AB0E-8BB96A621AA0}"/>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Experiments, Good and Bad: </a:t>
            </a:r>
            <a:r>
              <a:rPr lang="en" sz="2000" dirty="0"/>
              <a:t>Placebo and Blinded Experiments</a:t>
            </a:r>
            <a:endParaRPr dirty="0"/>
          </a:p>
        </p:txBody>
      </p:sp>
    </p:spTree>
    <p:extLst>
      <p:ext uri="{BB962C8B-B14F-4D97-AF65-F5344CB8AC3E}">
        <p14:creationId xmlns:p14="http://schemas.microsoft.com/office/powerpoint/2010/main" val="391149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356967"/>
            <a:ext cx="10515600" cy="4461941"/>
          </a:xfrm>
        </p:spPr>
        <p:txBody>
          <a:bodyPr>
            <a:normAutofit lnSpcReduction="10000"/>
          </a:bodyPr>
          <a:lstStyle/>
          <a:p>
            <a:pPr marL="0" indent="0">
              <a:lnSpc>
                <a:spcPct val="120000"/>
              </a:lnSpc>
              <a:spcBef>
                <a:spcPts val="0"/>
              </a:spcBef>
              <a:buNone/>
            </a:pPr>
            <a:r>
              <a:rPr lang="en-US" sz="1600" u="sng" dirty="0"/>
              <a:t>Placebo Effect Example</a:t>
            </a:r>
          </a:p>
          <a:p>
            <a:pPr marL="0" indent="0">
              <a:lnSpc>
                <a:spcPct val="120000"/>
              </a:lnSpc>
              <a:spcBef>
                <a:spcPts val="0"/>
              </a:spcBef>
              <a:buNone/>
            </a:pPr>
            <a:endParaRPr lang="en-US" sz="1600" u="sng" dirty="0"/>
          </a:p>
          <a:p>
            <a:pPr>
              <a:spcBef>
                <a:spcPts val="0"/>
              </a:spcBef>
              <a:defRPr/>
            </a:pPr>
            <a:r>
              <a:rPr lang="en-US" sz="1600" dirty="0"/>
              <a:t>Another study told 13 people who were very sensitive to poison ivy that the stuff being rubbed on one arm was poison ivy. It was a placebo, but all 13 broke out in a rash. The stuff rubbed on the other arm really was poison ivy, but the subjects were told it was harmless—and only 2 of the 13 developed a rash.</a:t>
            </a:r>
          </a:p>
          <a:p>
            <a:pPr marL="0" indent="0">
              <a:spcBef>
                <a:spcPts val="0"/>
              </a:spcBef>
              <a:buNone/>
              <a:defRPr/>
            </a:pPr>
            <a:endParaRPr lang="en-US" sz="1600" dirty="0"/>
          </a:p>
          <a:p>
            <a:pPr>
              <a:lnSpc>
                <a:spcPct val="120000"/>
              </a:lnSpc>
              <a:spcBef>
                <a:spcPts val="0"/>
              </a:spcBef>
            </a:pPr>
            <a:r>
              <a:rPr lang="en-US" sz="1600" dirty="0"/>
              <a:t>In my sprained ankle example, even people that received a sugar pill might feel a reduction in pain because they believe they are actually getting something to help the pain.</a:t>
            </a:r>
          </a:p>
          <a:p>
            <a:pPr>
              <a:lnSpc>
                <a:spcPct val="120000"/>
              </a:lnSpc>
              <a:spcBef>
                <a:spcPts val="0"/>
              </a:spcBef>
            </a:pPr>
            <a:endParaRPr lang="en-US" sz="1600" dirty="0"/>
          </a:p>
          <a:p>
            <a:pPr marL="0" indent="0">
              <a:lnSpc>
                <a:spcPct val="120000"/>
              </a:lnSpc>
              <a:spcBef>
                <a:spcPts val="0"/>
              </a:spcBef>
              <a:buNone/>
            </a:pPr>
            <a:r>
              <a:rPr lang="en-US" sz="1600" u="sng" dirty="0"/>
              <a:t>Blinded Experiments Example</a:t>
            </a:r>
          </a:p>
          <a:p>
            <a:pPr marL="0" indent="0">
              <a:lnSpc>
                <a:spcPct val="120000"/>
              </a:lnSpc>
              <a:spcBef>
                <a:spcPts val="0"/>
              </a:spcBef>
              <a:buNone/>
            </a:pPr>
            <a:endParaRPr lang="en-US" sz="1600" u="sng" dirty="0"/>
          </a:p>
          <a:p>
            <a:pPr>
              <a:spcBef>
                <a:spcPts val="0"/>
              </a:spcBef>
              <a:defRPr/>
            </a:pPr>
            <a:r>
              <a:rPr lang="en-US" sz="1600" dirty="0"/>
              <a:t>Doctors’ expectations change how they interact with patients and even the way they diagnose a patient’s condition. It is also foolish to tell doctors and other medical personnel what treatment each subject is receiving. If they know that a subject is getting “just a placebo,” they may expect less than if they know the subject is receiving a promising experimental drug.</a:t>
            </a:r>
          </a:p>
          <a:p>
            <a:pPr>
              <a:spcBef>
                <a:spcPts val="0"/>
              </a:spcBef>
              <a:defRPr/>
            </a:pPr>
            <a:endParaRPr lang="en-US" sz="1600" dirty="0"/>
          </a:p>
          <a:p>
            <a:pPr>
              <a:spcBef>
                <a:spcPts val="0"/>
              </a:spcBef>
              <a:defRPr/>
            </a:pPr>
            <a:r>
              <a:rPr lang="en-US" sz="1600" dirty="0"/>
              <a:t>Back to the example, single blind would be if I knew whether the you were taking an aspirin or a sugar pill, but you did not. Double blind would be if we both did not know.</a:t>
            </a:r>
          </a:p>
          <a:p>
            <a:pPr marL="342900" indent="-342900">
              <a:lnSpc>
                <a:spcPct val="120000"/>
              </a:lnSpc>
              <a:spcBef>
                <a:spcPts val="0"/>
              </a:spcBef>
            </a:pPr>
            <a:endParaRPr lang="en-US" sz="1600" dirty="0"/>
          </a:p>
        </p:txBody>
      </p:sp>
      <p:sp>
        <p:nvSpPr>
          <p:cNvPr id="6" name="Google Shape;122;p23">
            <a:extLst>
              <a:ext uri="{FF2B5EF4-FFF2-40B4-BE49-F238E27FC236}">
                <a16:creationId xmlns:a16="http://schemas.microsoft.com/office/drawing/2014/main" id="{4739857F-1053-DF40-AB0E-8BB96A621AA0}"/>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Experiments, Good and Bad: </a:t>
            </a:r>
            <a:r>
              <a:rPr lang="en" sz="2000" dirty="0"/>
              <a:t>Placebo and Blinded Experiments</a:t>
            </a:r>
            <a:endParaRPr dirty="0"/>
          </a:p>
        </p:txBody>
      </p:sp>
    </p:spTree>
    <p:extLst>
      <p:ext uri="{BB962C8B-B14F-4D97-AF65-F5344CB8AC3E}">
        <p14:creationId xmlns:p14="http://schemas.microsoft.com/office/powerpoint/2010/main" val="122888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2771</TotalTime>
  <Words>2553</Words>
  <Application>Microsoft Macintosh PowerPoint</Application>
  <PresentationFormat>Widescreen</PresentationFormat>
  <Paragraphs>245</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Proxima Nova</vt:lpstr>
      <vt:lpstr>Office Theme</vt:lpstr>
      <vt:lpstr>Stats! Almost Didn’t Make it….</vt:lpstr>
      <vt:lpstr>Unit 2 - Outline </vt:lpstr>
      <vt:lpstr>Review: Experiments vs. Observational Studies</vt:lpstr>
      <vt:lpstr>Experiments, Good and Bad: Explanatory vs Response Variables</vt:lpstr>
      <vt:lpstr>Experiments, Good and Bad: Subjects, Treatment and Control</vt:lpstr>
      <vt:lpstr>Experiments, Good and Bad: Lurking vs Confounding Variables</vt:lpstr>
      <vt:lpstr>Experiments, Good and Bad: Lurking vs Confounding Variables</vt:lpstr>
      <vt:lpstr>Experiments, Good and Bad: Placebo and Blinded Experiments</vt:lpstr>
      <vt:lpstr>Experiments, Good and Bad: Placebo and Blinded Experiments</vt:lpstr>
      <vt:lpstr>Experiments, Good and Bad: Randomized Comparative Experiment</vt:lpstr>
      <vt:lpstr>Experiments, Good and Bad: Logic of Experimental Design</vt:lpstr>
      <vt:lpstr>Summary: Good Design of Experiments - 4 Principles</vt:lpstr>
      <vt:lpstr>Experiments, Good and Bad: Statistical Significance</vt:lpstr>
      <vt:lpstr>Experiments in the RW: Simple Designs</vt:lpstr>
      <vt:lpstr>Experiments in the RW: Completely Randomized Design</vt:lpstr>
      <vt:lpstr>Experiments in the RW: Matched Pairs Design</vt:lpstr>
      <vt:lpstr>Experiments in the RW: Block Design</vt:lpstr>
      <vt:lpstr>Experiments in the RW: Overall Example</vt:lpstr>
      <vt:lpstr>Summary: Matching and Blocking</vt:lpstr>
      <vt:lpstr>Experiments in the RW: Generalizing</vt:lpstr>
      <vt:lpstr>Experiments in the RW: Other Issues</vt:lpstr>
      <vt:lpstr>Real World Example</vt:lpstr>
      <vt:lpstr>Real World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48</cp:revision>
  <dcterms:created xsi:type="dcterms:W3CDTF">2022-01-21T06:38:27Z</dcterms:created>
  <dcterms:modified xsi:type="dcterms:W3CDTF">2023-10-30T00:48:13Z</dcterms:modified>
</cp:coreProperties>
</file>