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16"/>
  </p:notesMasterIdLst>
  <p:sldIdLst>
    <p:sldId id="256" r:id="rId2"/>
    <p:sldId id="257" r:id="rId3"/>
    <p:sldId id="344" r:id="rId4"/>
    <p:sldId id="346" r:id="rId5"/>
    <p:sldId id="345" r:id="rId6"/>
    <p:sldId id="347" r:id="rId7"/>
    <p:sldId id="348" r:id="rId8"/>
    <p:sldId id="351" r:id="rId9"/>
    <p:sldId id="356" r:id="rId10"/>
    <p:sldId id="352" r:id="rId11"/>
    <p:sldId id="349" r:id="rId12"/>
    <p:sldId id="357" r:id="rId13"/>
    <p:sldId id="354" r:id="rId14"/>
    <p:sldId id="35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04"/>
    <p:restoredTop sz="95018"/>
  </p:normalViewPr>
  <p:slideViewPr>
    <p:cSldViewPr snapToGrid="0" snapToObjects="1">
      <p:cViewPr varScale="1">
        <p:scale>
          <a:sx n="125" d="100"/>
          <a:sy n="125" d="100"/>
        </p:scale>
        <p:origin x="41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15:24:30.859"/>
    </inkml:context>
    <inkml:brush xml:id="br0">
      <inkml:brushProperty name="width" value="0.05" units="cm"/>
      <inkml:brushProperty name="height" value="0.05" units="cm"/>
      <inkml:brushProperty name="color" value="#FF0066"/>
    </inkml:brush>
  </inkml:definitions>
  <inkml:trace contextRef="#ctx0" brushRef="#br0">1 1 24575,'5'0'0,"-1"0"0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15:24:31.452"/>
    </inkml:context>
    <inkml:brush xml:id="br0">
      <inkml:brushProperty name="width" value="0.05" units="cm"/>
      <inkml:brushProperty name="height" value="0.05" units="cm"/>
      <inkml:brushProperty name="color" value="#FF0066"/>
    </inkml:brush>
  </inkml:definitions>
  <inkml:trace contextRef="#ctx0" brushRef="#br0">1 1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15:55:09.927"/>
    </inkml:context>
    <inkml:brush xml:id="br0">
      <inkml:brushProperty name="width" value="0.05" units="cm"/>
      <inkml:brushProperty name="height" value="0.05" units="cm"/>
      <inkml:brushProperty name="color" value="#004F8B"/>
    </inkml:brush>
  </inkml:definitions>
  <inkml:trace contextRef="#ctx0" brushRef="#br0">1 26 24575,'92'-3'0,"0"0"0,0 0 0,0 0 0,0 0 0,0 0 0,-46 2 0,4 1 0,4-1 0,3 1 0,4-1 0,3 1 0,4-1 0,3 1 0,3-1 0,3 1 0,3 0 0,3-1 0,2 1 0,3 0 0,3 0 0,2-1 0,2 1 0,3 0 0,2 0 0,1 0 0,3 0 0,1 0 0,2 0 0,2 0 0,1 0 0,1 0 0,2 0 0,1 0 0,1 0 0,1 0 0,1 0 0,0 0 0,1 0 0,1 1 0,0-1 0,0 0 0,1 0 0,0 0 0,-1 1 0,1-1 0,0 0 0,-1 0 0,0 1 0,-1-1 0,-1 0 0,0 0 0,0 1 0,-2-1 0,-1 0 0,-1 1 0,-1-1 0,-2 0 0,-1 1 0,-1-1 0,-2 0 0,-2 0 0,-2 1 0,-2-1 0,-2 0 0,-2 1 0,-2-1 0,-3 0 0,-2 1 0,-3-1 0,-2 0 0,-3 0 0,-3 1 0,-3-1-410,44 0 0,-5 1 1,-6-1-1,-4 1 1,-5-1-1,-3 1 0,-3-1 1,-4 1-1,-1 0 1,-1-1-1,-2 1 0,0-1 1,-1 1-1,2 0 1,0-1-1,2 1 1,3 0-1,2-1 0,3 1 1,4 0-1,4-1 1,5 1-1,5-1 0,6 1 388,-46-1 1,3 0 0,2 1-1,3-1 1,2 0 0,2 1 0,2-1-1,2 0 1,2 0 0,2 1-1,2-1 1,2 0 0,1 0 0,2 1-1,2-1 1,0 0 0,3 0-1,0 1 1,2-1 0,0 0 0,2 0-1,1 1 1,0-1 0,2 0 0,-1 0-1,2 0 1,0 1 0,1-1-1,0 0 1,0 0 0,1 1 0,-1-1-1,1 0 1,0 0 0,-1 0-1,1 1 1,-1-1 0,0 0 0,-1 0-1,0 1 1,-1-1 0,0 0 0,-1 0-1,-1 1 1,-1-1 0,0 0-1,-2 0 1,-1 1 0,-1-1 0,-2 0-1,-1 0 1,-1 1 0,-2-1-1,-1 0 1,-2 1 0,-2-1 0,-2 0-1,-2 1 1,-1-1 0,-3 0 0,-2 1-1,-2-1 1,-3 0 0,-2 1-1,-2-1 1,-3 0 0,-3 1 0,-3-1-1,-2 1 1,-3-1-133,66 1 0,-8 0 0,-8 0 0,-5 1 0,-7-1 0,-5 0 0,-4 0 0,-4 1 1,-2-1-1,-3 0 0,-1 0 0,-1 0 0,0 0 0,1-1 154,23 1 0,-6-1 0,-4 0 0,-4 1 0,0-1 0,0 0 0,2 0 0,4-1 193,-6 2 0,4-1 0,4 0 0,1-1 0,-1 1 0,-1 0 0,-5 0 0,-6 0 0,-8 0 0,-10-1-193,34 1 0,-19-1 0,-7 0 0,5 0 0,-12 0 0,4-2 0,-64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15:55:09.927"/>
    </inkml:context>
    <inkml:brush xml:id="br0">
      <inkml:brushProperty name="width" value="0.05" units="cm"/>
      <inkml:brushProperty name="height" value="0.05" units="cm"/>
      <inkml:brushProperty name="color" value="#004F8B"/>
    </inkml:brush>
  </inkml:definitions>
  <inkml:trace contextRef="#ctx0" brushRef="#br0">1 26 24575,'92'-3'0,"0"0"0,0 0 0,0 0 0,0 0 0,0 0 0,-46 2 0,4 1 0,4-1 0,3 1 0,4-1 0,3 1 0,4-1 0,3 1 0,3-1 0,3 1 0,3 0 0,3-1 0,2 1 0,3 0 0,3 0 0,2-1 0,2 1 0,3 0 0,2 0 0,1 0 0,3 0 0,1 0 0,2 0 0,2 0 0,1 0 0,1 0 0,2 0 0,1 0 0,1 0 0,1 0 0,1 0 0,0 0 0,1 0 0,1 1 0,0-1 0,0 0 0,1 0 0,0 0 0,-1 1 0,1-1 0,0 0 0,-1 0 0,0 1 0,-1-1 0,-1 0 0,0 0 0,0 1 0,-2-1 0,-1 0 0,-1 1 0,-1-1 0,-2 0 0,-1 1 0,-1-1 0,-2 0 0,-2 0 0,-2 1 0,-2-1 0,-2 0 0,-2 1 0,-2-1 0,-3 0 0,-2 1 0,-3-1 0,-2 0 0,-3 0 0,-3 1 0,-3-1-410,44 0 0,-5 1 1,-6-1-1,-4 1 1,-5-1-1,-3 1 0,-3-1 1,-4 1-1,-1 0 1,-1-1-1,-2 1 0,0-1 1,-1 1-1,2 0 1,0-1-1,2 1 1,3 0-1,2-1 0,3 1 1,4 0-1,4-1 1,5 1-1,5-1 0,6 1 388,-46-1 1,3 0 0,2 1-1,3-1 1,2 0 0,2 1 0,2-1-1,2 0 1,2 0 0,2 1-1,2-1 1,2 0 0,1 0 0,2 1-1,2-1 1,0 0 0,3 0-1,0 1 1,2-1 0,0 0 0,2 0-1,1 1 1,0-1 0,2 0 0,-1 0-1,2 0 1,0 1 0,1-1-1,0 0 1,0 0 0,1 1 0,-1-1-1,1 0 1,0 0 0,-1 0-1,1 1 1,-1-1 0,0 0 0,-1 0-1,0 1 1,-1-1 0,0 0 0,-1 0-1,-1 1 1,-1-1 0,0 0-1,-2 0 1,-1 1 0,-1-1 0,-2 0-1,-1 0 1,-1 1 0,-2-1-1,-1 0 1,-2 1 0,-2-1 0,-2 0-1,-2 1 1,-1-1 0,-3 0 0,-2 1-1,-2-1 1,-3 0 0,-2 1-1,-2-1 1,-3 0 0,-3 1 0,-3-1-1,-2 1 1,-3-1-133,66 1 0,-8 0 0,-8 0 0,-5 1 0,-7-1 0,-5 0 0,-4 0 0,-4 1 1,-2-1-1,-3 0 0,-1 0 0,-1 0 0,0 0 0,1-1 154,23 1 0,-6-1 0,-4 0 0,-4 1 0,0-1 0,0 0 0,2 0 0,4-1 193,-6 2 0,4-1 0,4 0 0,1-1 0,-1 1 0,-1 0 0,-5 0 0,-6 0 0,-8 0 0,-10-1-193,34 1 0,-19-1 0,-7 0 0,5 0 0,-12 0 0,4-2 0,-64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D13B82-5A3E-F349-A6EA-85EF60E0B341}" type="datetimeFigureOut">
              <a:rPr lang="en-US" smtClean="0"/>
              <a:t>10/29/23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4881CF-809C-464D-A4A1-1107EC959004}" type="slidenum">
              <a:rPr lang="en-US" smtClean="0"/>
              <a:t>‹#›</a:t>
            </a:fld>
            <a:endParaRPr lang="en-US"/>
          </a:p>
        </p:txBody>
      </p:sp>
    </p:spTree>
    <p:extLst>
      <p:ext uri="{BB962C8B-B14F-4D97-AF65-F5344CB8AC3E}">
        <p14:creationId xmlns:p14="http://schemas.microsoft.com/office/powerpoint/2010/main" val="1240543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2279549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3736301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3222717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229057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1321091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178720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ED49AE-72B7-8D43-8D4B-116D6DE5FA4B}" type="datetimeFigureOut">
              <a:rPr lang="en-US" smtClean="0"/>
              <a:t>10/29/23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3174660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ED49AE-72B7-8D43-8D4B-116D6DE5FA4B}" type="datetimeFigureOut">
              <a:rPr lang="en-US" smtClean="0"/>
              <a:t>10/29/23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3939457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ED49AE-72B7-8D43-8D4B-116D6DE5FA4B}" type="datetimeFigureOut">
              <a:rPr lang="en-US" smtClean="0"/>
              <a:t>10/29/23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3984264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521467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4177156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ED49AE-72B7-8D43-8D4B-116D6DE5FA4B}" type="datetimeFigureOut">
              <a:rPr lang="en-US" smtClean="0"/>
              <a:t>10/29/23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8ECE09-DD9D-1541-9E1B-C0CA2E91893D}" type="slidenum">
              <a:rPr lang="en-US" smtClean="0"/>
              <a:t>‹#›</a:t>
            </a:fld>
            <a:endParaRPr lang="en-US"/>
          </a:p>
        </p:txBody>
      </p:sp>
    </p:spTree>
    <p:extLst>
      <p:ext uri="{BB962C8B-B14F-4D97-AF65-F5344CB8AC3E}">
        <p14:creationId xmlns:p14="http://schemas.microsoft.com/office/powerpoint/2010/main" val="162400957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7.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customXml" Target="../ink/ink2.xml"/><Relationship Id="rId4" Type="http://schemas.openxmlformats.org/officeDocument/2006/relationships/image" Target="../media/image13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53A0F15-B99A-F04E-A7AC-8703F19E8330}"/>
              </a:ext>
            </a:extLst>
          </p:cNvPr>
          <p:cNvSpPr>
            <a:spLocks noGrp="1"/>
          </p:cNvSpPr>
          <p:nvPr>
            <p:ph type="subTitle" idx="1"/>
          </p:nvPr>
        </p:nvSpPr>
        <p:spPr>
          <a:xfrm>
            <a:off x="-780347" y="4105749"/>
            <a:ext cx="6727372" cy="1655762"/>
          </a:xfrm>
        </p:spPr>
        <p:txBody>
          <a:bodyPr>
            <a:normAutofit/>
          </a:bodyPr>
          <a:lstStyle/>
          <a:p>
            <a:r>
              <a:rPr lang="en-US" dirty="0"/>
              <a:t>Unit 10 – Forecasting</a:t>
            </a:r>
          </a:p>
          <a:p>
            <a:r>
              <a:rPr lang="en-US" dirty="0"/>
              <a:t>Your Final Professor Colton</a:t>
            </a:r>
          </a:p>
        </p:txBody>
      </p:sp>
      <p:sp>
        <p:nvSpPr>
          <p:cNvPr id="2" name="TextBox 1">
            <a:extLst>
              <a:ext uri="{FF2B5EF4-FFF2-40B4-BE49-F238E27FC236}">
                <a16:creationId xmlns:a16="http://schemas.microsoft.com/office/drawing/2014/main" id="{FC060AF3-6D94-CA48-8AA1-3A7256B95609}"/>
              </a:ext>
            </a:extLst>
          </p:cNvPr>
          <p:cNvSpPr txBox="1"/>
          <p:nvPr/>
        </p:nvSpPr>
        <p:spPr>
          <a:xfrm>
            <a:off x="1223191" y="1793065"/>
            <a:ext cx="2720296" cy="707886"/>
          </a:xfrm>
          <a:prstGeom prst="rect">
            <a:avLst/>
          </a:prstGeom>
          <a:noFill/>
        </p:spPr>
        <p:txBody>
          <a:bodyPr wrap="none" rtlCol="0">
            <a:spAutoFit/>
          </a:bodyPr>
          <a:lstStyle/>
          <a:p>
            <a:r>
              <a:rPr lang="en-US" sz="4000" dirty="0"/>
              <a:t>LAST CLASS!</a:t>
            </a:r>
          </a:p>
        </p:txBody>
      </p:sp>
      <p:pic>
        <p:nvPicPr>
          <p:cNvPr id="8194" name="Picture 2" descr="WE DID IT! - praise the lord cat | Meme Generator">
            <a:extLst>
              <a:ext uri="{FF2B5EF4-FFF2-40B4-BE49-F238E27FC236}">
                <a16:creationId xmlns:a16="http://schemas.microsoft.com/office/drawing/2014/main" id="{65A86D87-0CB4-AD17-3F7A-3F9C85AC55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0024" y="1389650"/>
            <a:ext cx="6900056" cy="407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022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E23ED-5ED8-C279-8FCD-AD6DAE987DC5}"/>
              </a:ext>
            </a:extLst>
          </p:cNvPr>
          <p:cNvSpPr>
            <a:spLocks noGrp="1"/>
          </p:cNvSpPr>
          <p:nvPr>
            <p:ph type="title"/>
          </p:nvPr>
        </p:nvSpPr>
        <p:spPr>
          <a:xfrm>
            <a:off x="535380" y="124730"/>
            <a:ext cx="10515600" cy="1325563"/>
          </a:xfrm>
        </p:spPr>
        <p:txBody>
          <a:bodyPr/>
          <a:lstStyle/>
          <a:p>
            <a:r>
              <a:rPr lang="en-US" dirty="0"/>
              <a:t>Moving Average – Final Points</a:t>
            </a:r>
          </a:p>
        </p:txBody>
      </p:sp>
      <p:sp>
        <p:nvSpPr>
          <p:cNvPr id="14" name="Content Placeholder 13">
            <a:extLst>
              <a:ext uri="{FF2B5EF4-FFF2-40B4-BE49-F238E27FC236}">
                <a16:creationId xmlns:a16="http://schemas.microsoft.com/office/drawing/2014/main" id="{EEEB2678-6B96-1D5A-7562-3F2E928119CC}"/>
              </a:ext>
            </a:extLst>
          </p:cNvPr>
          <p:cNvSpPr>
            <a:spLocks noGrp="1"/>
          </p:cNvSpPr>
          <p:nvPr>
            <p:ph idx="1"/>
          </p:nvPr>
        </p:nvSpPr>
        <p:spPr>
          <a:xfrm>
            <a:off x="386937" y="1474355"/>
            <a:ext cx="5910789" cy="1634403"/>
          </a:xfrm>
        </p:spPr>
        <p:txBody>
          <a:bodyPr>
            <a:normAutofit/>
          </a:bodyPr>
          <a:lstStyle/>
          <a:p>
            <a:pPr marL="0" indent="0">
              <a:buNone/>
            </a:pPr>
            <a:r>
              <a:rPr lang="en-US" sz="1400" u="sng" dirty="0"/>
              <a:t>Observations</a:t>
            </a:r>
          </a:p>
          <a:p>
            <a:r>
              <a:rPr lang="en-US" sz="1400" dirty="0"/>
              <a:t>Here is a plot of the actual sales and forecasts from the previous example:</a:t>
            </a:r>
          </a:p>
          <a:p>
            <a:r>
              <a:rPr lang="en-US" sz="1400" dirty="0"/>
              <a:t>Notice that there is less variation in the predicted values than the actual values, which is good for forecasting.</a:t>
            </a:r>
          </a:p>
          <a:p>
            <a:pPr lvl="1"/>
            <a:r>
              <a:rPr lang="en-US" sz="1400" dirty="0"/>
              <a:t>This is because three-month moving average smooths out the variability in the sales</a:t>
            </a:r>
          </a:p>
          <a:p>
            <a:endParaRPr lang="en-US" sz="1400" dirty="0"/>
          </a:p>
        </p:txBody>
      </p:sp>
      <p:grpSp>
        <p:nvGrpSpPr>
          <p:cNvPr id="16" name="Group 15">
            <a:extLst>
              <a:ext uri="{FF2B5EF4-FFF2-40B4-BE49-F238E27FC236}">
                <a16:creationId xmlns:a16="http://schemas.microsoft.com/office/drawing/2014/main" id="{A66CAD23-6551-AE32-1F94-2736BF73E964}"/>
              </a:ext>
            </a:extLst>
          </p:cNvPr>
          <p:cNvGrpSpPr/>
          <p:nvPr/>
        </p:nvGrpSpPr>
        <p:grpSpPr>
          <a:xfrm>
            <a:off x="6297726" y="1474355"/>
            <a:ext cx="5684477" cy="2120900"/>
            <a:chOff x="3423898" y="1825625"/>
            <a:chExt cx="5684477" cy="2120900"/>
          </a:xfrm>
        </p:grpSpPr>
        <p:pic>
          <p:nvPicPr>
            <p:cNvPr id="12" name="Picture 11">
              <a:extLst>
                <a:ext uri="{FF2B5EF4-FFF2-40B4-BE49-F238E27FC236}">
                  <a16:creationId xmlns:a16="http://schemas.microsoft.com/office/drawing/2014/main" id="{B157C07C-C70B-08CE-9122-F261AF79B472}"/>
                </a:ext>
              </a:extLst>
            </p:cNvPr>
            <p:cNvPicPr>
              <a:picLocks noChangeAspect="1"/>
            </p:cNvPicPr>
            <p:nvPr/>
          </p:nvPicPr>
          <p:blipFill>
            <a:blip r:embed="rId2"/>
            <a:stretch>
              <a:fillRect/>
            </a:stretch>
          </p:blipFill>
          <p:spPr>
            <a:xfrm>
              <a:off x="3423898" y="1825625"/>
              <a:ext cx="4000500" cy="2120900"/>
            </a:xfrm>
            <a:prstGeom prst="rect">
              <a:avLst/>
            </a:prstGeom>
          </p:spPr>
        </p:pic>
        <p:sp>
          <p:nvSpPr>
            <p:cNvPr id="15" name="TextBox 14">
              <a:extLst>
                <a:ext uri="{FF2B5EF4-FFF2-40B4-BE49-F238E27FC236}">
                  <a16:creationId xmlns:a16="http://schemas.microsoft.com/office/drawing/2014/main" id="{E4F17275-4241-EFF0-84AC-CFC49519EB98}"/>
                </a:ext>
              </a:extLst>
            </p:cNvPr>
            <p:cNvSpPr txBox="1"/>
            <p:nvPr/>
          </p:nvSpPr>
          <p:spPr>
            <a:xfrm>
              <a:off x="7424398" y="2451964"/>
              <a:ext cx="1683977" cy="984885"/>
            </a:xfrm>
            <a:prstGeom prst="rect">
              <a:avLst/>
            </a:prstGeom>
            <a:noFill/>
          </p:spPr>
          <p:txBody>
            <a:bodyPr wrap="square" rtlCol="0">
              <a:spAutoFit/>
            </a:bodyPr>
            <a:lstStyle/>
            <a:p>
              <a:r>
                <a:rPr lang="en-US" dirty="0">
                  <a:solidFill>
                    <a:schemeClr val="accent2"/>
                  </a:solidFill>
                </a:rPr>
                <a:t>Actual Sales</a:t>
              </a:r>
            </a:p>
            <a:p>
              <a:endParaRPr lang="en-US" sz="400" dirty="0"/>
            </a:p>
            <a:p>
              <a:r>
                <a:rPr lang="en-US" dirty="0">
                  <a:solidFill>
                    <a:schemeClr val="bg1">
                      <a:lumMod val="65000"/>
                    </a:schemeClr>
                  </a:solidFill>
                </a:rPr>
                <a:t>Moving Average Forecasts</a:t>
              </a:r>
            </a:p>
          </p:txBody>
        </p:sp>
      </p:grpSp>
      <p:sp>
        <p:nvSpPr>
          <p:cNvPr id="18" name="TextBox 17">
            <a:extLst>
              <a:ext uri="{FF2B5EF4-FFF2-40B4-BE49-F238E27FC236}">
                <a16:creationId xmlns:a16="http://schemas.microsoft.com/office/drawing/2014/main" id="{DAB58A8D-35EC-6DF0-068D-25E5CC16F20B}"/>
              </a:ext>
            </a:extLst>
          </p:cNvPr>
          <p:cNvSpPr txBox="1"/>
          <p:nvPr/>
        </p:nvSpPr>
        <p:spPr>
          <a:xfrm>
            <a:off x="229590" y="3772422"/>
            <a:ext cx="11732820" cy="2893100"/>
          </a:xfrm>
          <a:prstGeom prst="rect">
            <a:avLst/>
          </a:prstGeom>
          <a:noFill/>
        </p:spPr>
        <p:txBody>
          <a:bodyPr wrap="square">
            <a:spAutoFit/>
          </a:bodyPr>
          <a:lstStyle/>
          <a:p>
            <a:pPr marL="457200" lvl="1" indent="0">
              <a:buNone/>
            </a:pPr>
            <a:endParaRPr lang="en-US" sz="1400" dirty="0"/>
          </a:p>
          <a:p>
            <a:pPr marL="0" indent="0">
              <a:buNone/>
            </a:pPr>
            <a:r>
              <a:rPr lang="en-US" sz="1400" u="sng" dirty="0"/>
              <a:t>Advantages of MA</a:t>
            </a:r>
          </a:p>
          <a:p>
            <a:pPr marL="0" indent="0">
              <a:buNone/>
            </a:pPr>
            <a:endParaRPr lang="en-US" sz="1400" u="sng" dirty="0"/>
          </a:p>
          <a:p>
            <a:pPr marL="285750" indent="-285750">
              <a:buFont typeface="Arial" panose="020B0604020202020204" pitchFamily="34" charset="0"/>
              <a:buChar char="•"/>
            </a:pPr>
            <a:r>
              <a:rPr lang="en-US" sz="1400" dirty="0"/>
              <a:t>Moving averages are effective in smoothing out sudden fluctuations in the demand to provide stable estimates</a:t>
            </a:r>
          </a:p>
          <a:p>
            <a:endParaRPr lang="en-US" sz="1400" dirty="0"/>
          </a:p>
          <a:p>
            <a:pPr marL="0" indent="0">
              <a:buNone/>
            </a:pPr>
            <a:r>
              <a:rPr lang="en-US" sz="1400" u="sng" dirty="0"/>
              <a:t>Disadvantages / Limitations of MA</a:t>
            </a:r>
          </a:p>
          <a:p>
            <a:pPr marL="0" indent="0">
              <a:buNone/>
            </a:pPr>
            <a:endParaRPr lang="en-US" sz="1400" u="sng" dirty="0"/>
          </a:p>
          <a:p>
            <a:pPr marL="285750" indent="-285750">
              <a:buFont typeface="Arial" panose="020B0604020202020204" pitchFamily="34" charset="0"/>
              <a:buChar char="•"/>
            </a:pPr>
            <a:r>
              <a:rPr lang="en-US" sz="1400" dirty="0"/>
              <a:t>As </a:t>
            </a:r>
            <a:r>
              <a:rPr lang="en-US" sz="1400" i="1" dirty="0"/>
              <a:t>n</a:t>
            </a:r>
            <a:r>
              <a:rPr lang="en-US" sz="1400" dirty="0"/>
              <a:t>, the number of periods used in the average increases, the moving average becomes less variable but also becomes less sensitive to changes in the data</a:t>
            </a:r>
          </a:p>
          <a:p>
            <a:pPr marL="285750" indent="-285750">
              <a:buFont typeface="Arial" panose="020B0604020202020204" pitchFamily="34" charset="0"/>
              <a:buChar char="•"/>
            </a:pPr>
            <a:r>
              <a:rPr lang="en-US" sz="1400" dirty="0"/>
              <a:t>Moving averages do not pick up trends very well</a:t>
            </a:r>
          </a:p>
          <a:p>
            <a:pPr marL="742950" lvl="1" indent="-285750">
              <a:buFont typeface="Arial" panose="020B0604020202020204" pitchFamily="34" charset="0"/>
              <a:buChar char="•"/>
            </a:pPr>
            <a:r>
              <a:rPr lang="en-US" sz="1400" dirty="0"/>
              <a:t>Since they are averages, the forecasts will stay within the minimum and maximum and not predict changes to either higher or lower levels.</a:t>
            </a:r>
          </a:p>
          <a:p>
            <a:pPr marL="742950" lvl="1" indent="-285750">
              <a:buFont typeface="Arial" panose="020B0604020202020204" pitchFamily="34" charset="0"/>
              <a:buChar char="•"/>
            </a:pPr>
            <a:r>
              <a:rPr lang="en-US" sz="1400" dirty="0"/>
              <a:t>They lag the actual values. </a:t>
            </a:r>
          </a:p>
          <a:p>
            <a:pPr marL="285750" indent="-285750">
              <a:buFont typeface="Arial" panose="020B0604020202020204" pitchFamily="34" charset="0"/>
              <a:buChar char="•"/>
            </a:pPr>
            <a:r>
              <a:rPr lang="en-US" sz="1400" dirty="0"/>
              <a:t>Moving averages require extensive records of past data, which may not always be available</a:t>
            </a:r>
          </a:p>
          <a:p>
            <a:endParaRPr lang="en-US" sz="1400" dirty="0"/>
          </a:p>
        </p:txBody>
      </p:sp>
    </p:spTree>
    <p:extLst>
      <p:ext uri="{BB962C8B-B14F-4D97-AF65-F5344CB8AC3E}">
        <p14:creationId xmlns:p14="http://schemas.microsoft.com/office/powerpoint/2010/main" val="2101714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F51BB-C1F8-0812-4338-2610D0E2D703}"/>
              </a:ext>
            </a:extLst>
          </p:cNvPr>
          <p:cNvSpPr>
            <a:spLocks noGrp="1"/>
          </p:cNvSpPr>
          <p:nvPr>
            <p:ph type="title"/>
          </p:nvPr>
        </p:nvSpPr>
        <p:spPr>
          <a:xfrm>
            <a:off x="327557" y="-166254"/>
            <a:ext cx="10515600" cy="1325563"/>
          </a:xfrm>
        </p:spPr>
        <p:txBody>
          <a:bodyPr/>
          <a:lstStyle/>
          <a:p>
            <a:r>
              <a:rPr lang="en-US" dirty="0"/>
              <a:t>Exponential Smoothing</a:t>
            </a:r>
          </a:p>
        </p:txBody>
      </p:sp>
      <p:sp>
        <p:nvSpPr>
          <p:cNvPr id="3" name="Content Placeholder 2">
            <a:extLst>
              <a:ext uri="{FF2B5EF4-FFF2-40B4-BE49-F238E27FC236}">
                <a16:creationId xmlns:a16="http://schemas.microsoft.com/office/drawing/2014/main" id="{2D0C2E4C-4B25-71C5-9FA3-59A29E108D04}"/>
              </a:ext>
            </a:extLst>
          </p:cNvPr>
          <p:cNvSpPr>
            <a:spLocks noGrp="1"/>
          </p:cNvSpPr>
          <p:nvPr>
            <p:ph idx="1"/>
          </p:nvPr>
        </p:nvSpPr>
        <p:spPr>
          <a:xfrm>
            <a:off x="327557" y="1045784"/>
            <a:ext cx="11353803" cy="5812216"/>
          </a:xfrm>
        </p:spPr>
        <p:txBody>
          <a:bodyPr>
            <a:normAutofit/>
          </a:bodyPr>
          <a:lstStyle/>
          <a:p>
            <a:pPr marL="0" indent="0">
              <a:buNone/>
            </a:pPr>
            <a:r>
              <a:rPr lang="en-US" sz="1600" u="sng" dirty="0"/>
              <a:t>Overview</a:t>
            </a:r>
          </a:p>
          <a:p>
            <a:r>
              <a:rPr lang="en-US" sz="1600" dirty="0"/>
              <a:t>Exponential smoothing is a method of weighted moving averages which does not require extensive data from the past.</a:t>
            </a:r>
          </a:p>
          <a:p>
            <a:r>
              <a:rPr lang="en-US" sz="1600" dirty="0"/>
              <a:t>It is only necessary to have the previous period’s forecast value (which can be a mere guess) and the previous period’s realized value.</a:t>
            </a:r>
          </a:p>
          <a:p>
            <a:r>
              <a:rPr lang="en-US" sz="1600" dirty="0"/>
              <a:t>A disadvantage is that we cannot forecast more than one period into the future as we need the realized value of the previous period.</a:t>
            </a:r>
          </a:p>
          <a:p>
            <a:pPr marL="0" indent="0">
              <a:buNone/>
            </a:pPr>
            <a:endParaRPr lang="en-US" sz="1600" dirty="0"/>
          </a:p>
          <a:p>
            <a:pPr marL="0" indent="0">
              <a:buNone/>
            </a:pPr>
            <a:r>
              <a:rPr lang="en-US" sz="1600" u="sng" dirty="0"/>
              <a:t>Formula</a:t>
            </a:r>
          </a:p>
          <a:p>
            <a:r>
              <a:rPr lang="en-US" sz="1600" dirty="0"/>
              <a:t>The basic formula for exponential smoothing is:</a:t>
            </a:r>
          </a:p>
          <a:p>
            <a:endParaRPr lang="en-US" sz="1600" dirty="0"/>
          </a:p>
          <a:p>
            <a:endParaRPr lang="en-US" sz="1600" dirty="0"/>
          </a:p>
          <a:p>
            <a:endParaRPr lang="en-US" sz="1600" dirty="0"/>
          </a:p>
          <a:p>
            <a:endParaRPr lang="en-US" sz="1600" dirty="0"/>
          </a:p>
          <a:p>
            <a:endParaRPr lang="en-US" sz="1600" dirty="0"/>
          </a:p>
          <a:p>
            <a:pPr marL="0" indent="0">
              <a:buNone/>
            </a:pPr>
            <a:r>
              <a:rPr lang="en-US" sz="1600" u="sng" dirty="0"/>
              <a:t>Concept</a:t>
            </a:r>
          </a:p>
          <a:p>
            <a:r>
              <a:rPr lang="en-US" sz="1600" dirty="0"/>
              <a:t>The idea of exponential smoothing is that the next value will be previous forecast plus some fraction of the difference between the previous forecast and the realized value. </a:t>
            </a:r>
            <a:endParaRPr lang="en-US" sz="1600" u="sng" dirty="0"/>
          </a:p>
          <a:p>
            <a:pPr lvl="1"/>
            <a:r>
              <a:rPr lang="en-US" sz="1600" dirty="0"/>
              <a:t>In other words, </a:t>
            </a:r>
            <a:r>
              <a:rPr lang="en-US" sz="1600" b="1" dirty="0"/>
              <a:t>new forecast =  previous forecast + the (adjusted) realized error in previous forecast</a:t>
            </a:r>
          </a:p>
          <a:p>
            <a:pPr marL="0" indent="0">
              <a:buNone/>
            </a:pPr>
            <a:endParaRPr lang="en-US" sz="1600" u="sng" dirty="0"/>
          </a:p>
        </p:txBody>
      </p:sp>
      <p:sp>
        <p:nvSpPr>
          <p:cNvPr id="4" name="TextBox 3">
            <a:extLst>
              <a:ext uri="{FF2B5EF4-FFF2-40B4-BE49-F238E27FC236}">
                <a16:creationId xmlns:a16="http://schemas.microsoft.com/office/drawing/2014/main" id="{86B02AC0-3A8D-EEB7-374A-13CF343EC0C9}"/>
              </a:ext>
            </a:extLst>
          </p:cNvPr>
          <p:cNvSpPr txBox="1"/>
          <p:nvPr/>
        </p:nvSpPr>
        <p:spPr>
          <a:xfrm>
            <a:off x="1698168" y="3832526"/>
            <a:ext cx="9323120"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t>New forecast = Last period's forecast + </a:t>
            </a:r>
            <a:r>
              <a:rPr lang="el-GR" b="1" dirty="0"/>
              <a:t>α</a:t>
            </a:r>
            <a:r>
              <a:rPr lang="en-US" b="1" dirty="0"/>
              <a:t> (Last period's actual demand – Last period's forecast)</a:t>
            </a:r>
            <a:r>
              <a:rPr lang="en-US" dirty="0"/>
              <a:t>,</a:t>
            </a:r>
          </a:p>
          <a:p>
            <a:endParaRPr lang="en-US" dirty="0"/>
          </a:p>
          <a:p>
            <a:r>
              <a:rPr lang="en-US" dirty="0"/>
              <a:t>where</a:t>
            </a:r>
            <a:r>
              <a:rPr lang="el-GR" b="1" dirty="0"/>
              <a:t> </a:t>
            </a:r>
            <a:r>
              <a:rPr lang="en-US" dirty="0"/>
              <a:t>0 ≤ </a:t>
            </a:r>
            <a:r>
              <a:rPr lang="el-GR" dirty="0"/>
              <a:t>α</a:t>
            </a:r>
            <a:r>
              <a:rPr lang="en-US" dirty="0"/>
              <a:t> ≤ 1       →      </a:t>
            </a:r>
            <a:r>
              <a:rPr lang="el-GR" b="1" dirty="0"/>
              <a:t>α </a:t>
            </a:r>
            <a:r>
              <a:rPr lang="en-US" dirty="0"/>
              <a:t>is a weight, or </a:t>
            </a:r>
            <a:r>
              <a:rPr lang="en-US" b="1" dirty="0"/>
              <a:t>smoothing constant</a:t>
            </a:r>
            <a:r>
              <a:rPr lang="en-US" dirty="0"/>
              <a:t>, chosen by the forecaster</a:t>
            </a:r>
          </a:p>
        </p:txBody>
      </p:sp>
    </p:spTree>
    <p:extLst>
      <p:ext uri="{BB962C8B-B14F-4D97-AF65-F5344CB8AC3E}">
        <p14:creationId xmlns:p14="http://schemas.microsoft.com/office/powerpoint/2010/main" val="3298578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8F07-BF4E-1C05-F726-B5FEEE6B0657}"/>
              </a:ext>
            </a:extLst>
          </p:cNvPr>
          <p:cNvSpPr>
            <a:spLocks noGrp="1"/>
          </p:cNvSpPr>
          <p:nvPr>
            <p:ph type="title"/>
          </p:nvPr>
        </p:nvSpPr>
        <p:spPr>
          <a:xfrm>
            <a:off x="386938" y="-183625"/>
            <a:ext cx="10515600" cy="1325563"/>
          </a:xfrm>
        </p:spPr>
        <p:txBody>
          <a:bodyPr/>
          <a:lstStyle/>
          <a:p>
            <a:r>
              <a:rPr lang="en-US" dirty="0"/>
              <a:t>LCQ: Exponential Smoothing</a:t>
            </a:r>
          </a:p>
        </p:txBody>
      </p:sp>
      <p:sp>
        <p:nvSpPr>
          <p:cNvPr id="3" name="Content Placeholder 2">
            <a:extLst>
              <a:ext uri="{FF2B5EF4-FFF2-40B4-BE49-F238E27FC236}">
                <a16:creationId xmlns:a16="http://schemas.microsoft.com/office/drawing/2014/main" id="{2E6B0C38-0A4D-7E59-904D-D94E9ADDCF07}"/>
              </a:ext>
            </a:extLst>
          </p:cNvPr>
          <p:cNvSpPr>
            <a:spLocks noGrp="1"/>
          </p:cNvSpPr>
          <p:nvPr>
            <p:ph idx="1"/>
          </p:nvPr>
        </p:nvSpPr>
        <p:spPr>
          <a:xfrm>
            <a:off x="386938" y="1051451"/>
            <a:ext cx="11535888" cy="4351338"/>
          </a:xfrm>
        </p:spPr>
        <p:txBody>
          <a:bodyPr>
            <a:normAutofit/>
          </a:bodyPr>
          <a:lstStyle/>
          <a:p>
            <a:r>
              <a:rPr lang="en-US" sz="1600" b="1" dirty="0"/>
              <a:t>Setup</a:t>
            </a:r>
            <a:r>
              <a:rPr lang="en-US" sz="1600" dirty="0"/>
              <a:t>: Sales of a popular car have grown steadily at Buckeye Auto over the past 6 years. The sales manager predicted before the new model was introduced that first year sales would be 500. Use exponential smoothing with a weight of 𝛼 = 0.1 and 𝛼 = 0.5 to forecast sales for years 2 through 6. </a:t>
            </a:r>
          </a:p>
          <a:p>
            <a:pPr marL="0" indent="0">
              <a:buNone/>
            </a:pPr>
            <a:endParaRPr lang="en-US" sz="1600" dirty="0"/>
          </a:p>
        </p:txBody>
      </p:sp>
      <p:graphicFrame>
        <p:nvGraphicFramePr>
          <p:cNvPr id="6" name="Table 5">
            <a:extLst>
              <a:ext uri="{FF2B5EF4-FFF2-40B4-BE49-F238E27FC236}">
                <a16:creationId xmlns:a16="http://schemas.microsoft.com/office/drawing/2014/main" id="{60CEEEA4-A6F8-8A2D-2690-AA7724186A08}"/>
              </a:ext>
            </a:extLst>
          </p:cNvPr>
          <p:cNvGraphicFramePr>
            <a:graphicFrameLocks noGrp="1"/>
          </p:cNvGraphicFramePr>
          <p:nvPr>
            <p:extLst>
              <p:ext uri="{D42A27DB-BD31-4B8C-83A1-F6EECF244321}">
                <p14:modId xmlns:p14="http://schemas.microsoft.com/office/powerpoint/2010/main" val="2500170736"/>
              </p:ext>
            </p:extLst>
          </p:nvPr>
        </p:nvGraphicFramePr>
        <p:xfrm>
          <a:off x="1300378" y="3317953"/>
          <a:ext cx="9561147" cy="1773555"/>
        </p:xfrm>
        <a:graphic>
          <a:graphicData uri="http://schemas.openxmlformats.org/drawingml/2006/table">
            <a:tbl>
              <a:tblPr/>
              <a:tblGrid>
                <a:gridCol w="1477479">
                  <a:extLst>
                    <a:ext uri="{9D8B030D-6E8A-4147-A177-3AD203B41FA5}">
                      <a16:colId xmlns:a16="http://schemas.microsoft.com/office/drawing/2014/main" val="1098990942"/>
                    </a:ext>
                  </a:extLst>
                </a:gridCol>
                <a:gridCol w="1698250">
                  <a:extLst>
                    <a:ext uri="{9D8B030D-6E8A-4147-A177-3AD203B41FA5}">
                      <a16:colId xmlns:a16="http://schemas.microsoft.com/office/drawing/2014/main" val="4097093595"/>
                    </a:ext>
                  </a:extLst>
                </a:gridCol>
                <a:gridCol w="3192709">
                  <a:extLst>
                    <a:ext uri="{9D8B030D-6E8A-4147-A177-3AD203B41FA5}">
                      <a16:colId xmlns:a16="http://schemas.microsoft.com/office/drawing/2014/main" val="595659589"/>
                    </a:ext>
                  </a:extLst>
                </a:gridCol>
                <a:gridCol w="3192709">
                  <a:extLst>
                    <a:ext uri="{9D8B030D-6E8A-4147-A177-3AD203B41FA5}">
                      <a16:colId xmlns:a16="http://schemas.microsoft.com/office/drawing/2014/main" val="1705595554"/>
                    </a:ext>
                  </a:extLst>
                </a:gridCol>
              </a:tblGrid>
              <a:tr h="203200">
                <a:tc>
                  <a:txBody>
                    <a:bodyPr/>
                    <a:lstStyle/>
                    <a:p>
                      <a:pPr algn="ctr" fontAlgn="ctr"/>
                      <a:r>
                        <a:rPr lang="en-US" sz="1600" b="1" i="0" u="none" strike="noStrike">
                          <a:solidFill>
                            <a:srgbClr val="000000"/>
                          </a:solidFill>
                          <a:effectLst/>
                          <a:latin typeface="Calibri" panose="020F0502020204030204" pitchFamily="34" charset="0"/>
                        </a:rPr>
                        <a:t>Year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Sales (Actual)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Calibri" panose="020F0502020204030204" pitchFamily="34" charset="0"/>
                        </a:rPr>
                        <a:t>Forecast (𝛼 = 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Calibri" panose="020F0502020204030204" pitchFamily="34" charset="0"/>
                        </a:rPr>
                        <a:t>Forecast (𝛼 = 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3267344"/>
                  </a:ext>
                </a:extLst>
              </a:tr>
              <a:tr h="203200">
                <a:tc>
                  <a:txBody>
                    <a:bodyPr/>
                    <a:lstStyle/>
                    <a:p>
                      <a:pPr algn="ctr" fontAlgn="ctr"/>
                      <a:r>
                        <a:rPr lang="en-US" sz="16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460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000000"/>
                          </a:solidFill>
                          <a:effectLst/>
                          <a:latin typeface="Calibri" panose="020F0502020204030204" pitchFamily="34" charset="0"/>
                        </a:rPr>
                        <a:t>500 (Initial Guess)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000000"/>
                          </a:solidFill>
                          <a:effectLst/>
                          <a:latin typeface="Calibri" panose="020F0502020204030204" pitchFamily="34" charset="0"/>
                        </a:rPr>
                        <a:t>500 (Initial Guess)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4078874"/>
                  </a:ext>
                </a:extLst>
              </a:tr>
              <a:tr h="215900">
                <a:tc>
                  <a:txBody>
                    <a:bodyPr/>
                    <a:lstStyle/>
                    <a:p>
                      <a:pPr algn="ctr" fontAlgn="ctr"/>
                      <a:r>
                        <a:rPr lang="en-US" sz="16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495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600" b="0" i="0" u="none" strike="noStrike" dirty="0">
                        <a:solidFill>
                          <a:srgbClr val="000000"/>
                        </a:solidFill>
                        <a:effectLst/>
                        <a:latin typeface="Calibri" panose="020F0502020204030204" pitchFamily="34" charset="0"/>
                      </a:endParaRP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600" b="0" i="0" u="none" strike="noStrike" dirty="0">
                        <a:solidFill>
                          <a:srgbClr val="000000"/>
                        </a:solidFill>
                        <a:effectLst/>
                        <a:latin typeface="Calibri" panose="020F0502020204030204" pitchFamily="34" charset="0"/>
                      </a:endParaRP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46652604"/>
                  </a:ext>
                </a:extLst>
              </a:tr>
              <a:tr h="215900">
                <a:tc>
                  <a:txBody>
                    <a:bodyPr/>
                    <a:lstStyle/>
                    <a:p>
                      <a:pPr algn="ctr" fontAlgn="ctr"/>
                      <a:r>
                        <a:rPr lang="en-US" sz="16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518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600" b="0" i="0" u="none" strike="noStrike" dirty="0">
                        <a:solidFill>
                          <a:srgbClr val="000000"/>
                        </a:solidFill>
                        <a:effectLst/>
                        <a:latin typeface="Calibri" panose="020F0502020204030204" pitchFamily="34" charset="0"/>
                      </a:endParaRP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600" b="0" i="0" u="none" strike="noStrike" dirty="0">
                        <a:solidFill>
                          <a:srgbClr val="000000"/>
                        </a:solidFill>
                        <a:effectLst/>
                        <a:latin typeface="Calibri" panose="020F0502020204030204" pitchFamily="34" charset="0"/>
                      </a:endParaRP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66380994"/>
                  </a:ext>
                </a:extLst>
              </a:tr>
              <a:tr h="215900">
                <a:tc>
                  <a:txBody>
                    <a:bodyPr/>
                    <a:lstStyle/>
                    <a:p>
                      <a:pPr algn="ctr" fontAlgn="ctr"/>
                      <a:r>
                        <a:rPr lang="en-US" sz="16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600" b="0" i="0" u="none" strike="noStrike" dirty="0">
                        <a:solidFill>
                          <a:srgbClr val="000000"/>
                        </a:solidFill>
                        <a:effectLst/>
                        <a:latin typeface="Calibri" panose="020F0502020204030204" pitchFamily="34" charset="0"/>
                      </a:endParaRP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600" b="0" i="0" u="none" strike="noStrike" dirty="0">
                        <a:solidFill>
                          <a:srgbClr val="000000"/>
                        </a:solidFill>
                        <a:effectLst/>
                        <a:latin typeface="Calibri" panose="020F0502020204030204" pitchFamily="34" charset="0"/>
                      </a:endParaRP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00030898"/>
                  </a:ext>
                </a:extLst>
              </a:tr>
              <a:tr h="215900">
                <a:tc>
                  <a:txBody>
                    <a:bodyPr/>
                    <a:lstStyle/>
                    <a:p>
                      <a:pPr algn="ctr" fontAlgn="ctr"/>
                      <a:r>
                        <a:rPr lang="en-US" sz="16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600" b="0" i="0" u="none" strike="noStrike">
                        <a:solidFill>
                          <a:srgbClr val="000000"/>
                        </a:solidFill>
                        <a:effectLst/>
                        <a:latin typeface="Calibri" panose="020F0502020204030204" pitchFamily="34" charset="0"/>
                      </a:endParaRP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600" b="0" i="0" u="none" strike="noStrike" dirty="0">
                        <a:solidFill>
                          <a:srgbClr val="000000"/>
                        </a:solidFill>
                        <a:effectLst/>
                        <a:latin typeface="Calibri" panose="020F0502020204030204" pitchFamily="34" charset="0"/>
                      </a:endParaRP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1629443"/>
                  </a:ext>
                </a:extLst>
              </a:tr>
              <a:tr h="203200">
                <a:tc>
                  <a:txBody>
                    <a:bodyPr/>
                    <a:lstStyle/>
                    <a:p>
                      <a:pPr algn="ctr" fontAlgn="ctr"/>
                      <a:r>
                        <a:rPr lang="en-US" sz="16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600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600" b="0" i="0" u="none" strike="noStrike">
                        <a:solidFill>
                          <a:srgbClr val="000000"/>
                        </a:solidFill>
                        <a:effectLst/>
                        <a:latin typeface="Calibri" panose="020F0502020204030204" pitchFamily="34" charset="0"/>
                      </a:endParaRP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600" b="0" i="0" u="none" strike="noStrike" dirty="0">
                        <a:solidFill>
                          <a:srgbClr val="000000"/>
                        </a:solidFill>
                        <a:effectLst/>
                        <a:latin typeface="Calibri" panose="020F0502020204030204" pitchFamily="34" charset="0"/>
                      </a:endParaRP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8674865"/>
                  </a:ext>
                </a:extLst>
              </a:tr>
            </a:tbl>
          </a:graphicData>
        </a:graphic>
      </p:graphicFrame>
      <p:grpSp>
        <p:nvGrpSpPr>
          <p:cNvPr id="10" name="Group 9">
            <a:extLst>
              <a:ext uri="{FF2B5EF4-FFF2-40B4-BE49-F238E27FC236}">
                <a16:creationId xmlns:a16="http://schemas.microsoft.com/office/drawing/2014/main" id="{1EF6B19A-F3E7-11AC-1853-69C6AD7EA6DA}"/>
              </a:ext>
            </a:extLst>
          </p:cNvPr>
          <p:cNvGrpSpPr/>
          <p:nvPr/>
        </p:nvGrpSpPr>
        <p:grpSpPr>
          <a:xfrm>
            <a:off x="2774831" y="3809301"/>
            <a:ext cx="8071405" cy="1285956"/>
            <a:chOff x="5860975" y="3158902"/>
            <a:chExt cx="8071405" cy="1285956"/>
          </a:xfrm>
        </p:grpSpPr>
        <p:sp>
          <p:nvSpPr>
            <p:cNvPr id="11" name="Rectangle 10">
              <a:extLst>
                <a:ext uri="{FF2B5EF4-FFF2-40B4-BE49-F238E27FC236}">
                  <a16:creationId xmlns:a16="http://schemas.microsoft.com/office/drawing/2014/main" id="{07EEF2B6-8664-D7CC-AD8D-DB9E88E8DC7C}"/>
                </a:ext>
              </a:extLst>
            </p:cNvPr>
            <p:cNvSpPr/>
            <p:nvPr/>
          </p:nvSpPr>
          <p:spPr>
            <a:xfrm>
              <a:off x="5860975" y="3158902"/>
              <a:ext cx="1692997" cy="128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4AB7AE-E8CF-5E1D-26EB-E2034439531E}"/>
                </a:ext>
              </a:extLst>
            </p:cNvPr>
            <p:cNvSpPr/>
            <p:nvPr/>
          </p:nvSpPr>
          <p:spPr>
            <a:xfrm>
              <a:off x="7553972" y="3453126"/>
              <a:ext cx="6378408" cy="9917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A2C14192-90D2-CA1F-740E-9FB3929C8CEE}"/>
              </a:ext>
            </a:extLst>
          </p:cNvPr>
          <p:cNvSpPr txBox="1"/>
          <p:nvPr/>
        </p:nvSpPr>
        <p:spPr>
          <a:xfrm>
            <a:off x="1579418" y="2043985"/>
            <a:ext cx="9323120"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t>New forecast = Last period's forecast + </a:t>
            </a:r>
            <a:r>
              <a:rPr lang="el-GR" b="1" dirty="0"/>
              <a:t>α</a:t>
            </a:r>
            <a:r>
              <a:rPr lang="en-US" b="1" dirty="0"/>
              <a:t> (Last period's actual demand – Last period's forecast)</a:t>
            </a:r>
            <a:r>
              <a:rPr lang="en-US" dirty="0"/>
              <a:t>,</a:t>
            </a:r>
          </a:p>
          <a:p>
            <a:endParaRPr lang="en-US" dirty="0"/>
          </a:p>
          <a:p>
            <a:r>
              <a:rPr lang="en-US" dirty="0"/>
              <a:t>where</a:t>
            </a:r>
            <a:r>
              <a:rPr lang="el-GR" b="1" dirty="0"/>
              <a:t> </a:t>
            </a:r>
            <a:r>
              <a:rPr lang="en-US" dirty="0"/>
              <a:t>0 ≤ </a:t>
            </a:r>
            <a:r>
              <a:rPr lang="el-GR" dirty="0"/>
              <a:t>α</a:t>
            </a:r>
            <a:r>
              <a:rPr lang="en-US" dirty="0"/>
              <a:t> ≤ 1       →      </a:t>
            </a:r>
            <a:r>
              <a:rPr lang="el-GR" b="1" dirty="0"/>
              <a:t>α </a:t>
            </a:r>
            <a:r>
              <a:rPr lang="en-US" dirty="0"/>
              <a:t>is a weight, or </a:t>
            </a:r>
            <a:r>
              <a:rPr lang="en-US" b="1" dirty="0"/>
              <a:t>smoothing constant</a:t>
            </a:r>
            <a:r>
              <a:rPr lang="en-US" dirty="0"/>
              <a:t>, chosen by the forecaster</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25AB30A-60E9-8C7D-6E20-17473B08233A}"/>
                  </a:ext>
                </a:extLst>
              </p14:cNvPr>
              <p14:cNvContentPartPr/>
              <p14:nvPr/>
            </p14:nvContentPartPr>
            <p14:xfrm>
              <a:off x="803502" y="824612"/>
              <a:ext cx="7211880" cy="21960"/>
            </p14:xfrm>
          </p:contentPart>
        </mc:Choice>
        <mc:Fallback xmlns="">
          <p:pic>
            <p:nvPicPr>
              <p:cNvPr id="4" name="Ink 3">
                <a:extLst>
                  <a:ext uri="{FF2B5EF4-FFF2-40B4-BE49-F238E27FC236}">
                    <a16:creationId xmlns:a16="http://schemas.microsoft.com/office/drawing/2014/main" id="{925AB30A-60E9-8C7D-6E20-17473B08233A}"/>
                  </a:ext>
                </a:extLst>
              </p:cNvPr>
              <p:cNvPicPr/>
              <p:nvPr/>
            </p:nvPicPr>
            <p:blipFill>
              <a:blip r:embed="rId3"/>
              <a:stretch>
                <a:fillRect/>
              </a:stretch>
            </p:blipFill>
            <p:spPr>
              <a:xfrm>
                <a:off x="794502" y="815612"/>
                <a:ext cx="7229520" cy="39600"/>
              </a:xfrm>
              <a:prstGeom prst="rect">
                <a:avLst/>
              </a:prstGeom>
            </p:spPr>
          </p:pic>
        </mc:Fallback>
      </mc:AlternateContent>
    </p:spTree>
    <p:extLst>
      <p:ext uri="{BB962C8B-B14F-4D97-AF65-F5344CB8AC3E}">
        <p14:creationId xmlns:p14="http://schemas.microsoft.com/office/powerpoint/2010/main" val="2715203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8F07-BF4E-1C05-F726-B5FEEE6B0657}"/>
              </a:ext>
            </a:extLst>
          </p:cNvPr>
          <p:cNvSpPr>
            <a:spLocks noGrp="1"/>
          </p:cNvSpPr>
          <p:nvPr>
            <p:ph type="title"/>
          </p:nvPr>
        </p:nvSpPr>
        <p:spPr>
          <a:xfrm>
            <a:off x="386938" y="-183625"/>
            <a:ext cx="10515600" cy="1325563"/>
          </a:xfrm>
        </p:spPr>
        <p:txBody>
          <a:bodyPr/>
          <a:lstStyle/>
          <a:p>
            <a:r>
              <a:rPr lang="en-US" dirty="0"/>
              <a:t>LCQ: Exponential Smoothing</a:t>
            </a:r>
          </a:p>
        </p:txBody>
      </p:sp>
      <p:sp>
        <p:nvSpPr>
          <p:cNvPr id="3" name="Content Placeholder 2">
            <a:extLst>
              <a:ext uri="{FF2B5EF4-FFF2-40B4-BE49-F238E27FC236}">
                <a16:creationId xmlns:a16="http://schemas.microsoft.com/office/drawing/2014/main" id="{2E6B0C38-0A4D-7E59-904D-D94E9ADDCF07}"/>
              </a:ext>
            </a:extLst>
          </p:cNvPr>
          <p:cNvSpPr>
            <a:spLocks noGrp="1"/>
          </p:cNvSpPr>
          <p:nvPr>
            <p:ph idx="1"/>
          </p:nvPr>
        </p:nvSpPr>
        <p:spPr>
          <a:xfrm>
            <a:off x="386938" y="1051451"/>
            <a:ext cx="11535888" cy="4351338"/>
          </a:xfrm>
        </p:spPr>
        <p:txBody>
          <a:bodyPr>
            <a:normAutofit/>
          </a:bodyPr>
          <a:lstStyle/>
          <a:p>
            <a:r>
              <a:rPr lang="en-US" sz="1600" b="1" dirty="0"/>
              <a:t>Setup</a:t>
            </a:r>
            <a:r>
              <a:rPr lang="en-US" sz="1600" dirty="0"/>
              <a:t>: Sales of a popular car have grown steadily at Buckeye Auto over the past 6 years. The sales manager predicted before the new model was introduced that first year sales would be 500. Use exponential smoothing with a weight of 𝛼 = 0.1 and 𝛼 = 0.5 to forecast sales for years 2 through 6. </a:t>
            </a:r>
          </a:p>
          <a:p>
            <a:pPr marL="0" indent="0">
              <a:buNone/>
            </a:pPr>
            <a:endParaRPr lang="en-US" sz="1600" dirty="0"/>
          </a:p>
        </p:txBody>
      </p:sp>
      <p:graphicFrame>
        <p:nvGraphicFramePr>
          <p:cNvPr id="6" name="Table 5">
            <a:extLst>
              <a:ext uri="{FF2B5EF4-FFF2-40B4-BE49-F238E27FC236}">
                <a16:creationId xmlns:a16="http://schemas.microsoft.com/office/drawing/2014/main" id="{60CEEEA4-A6F8-8A2D-2690-AA7724186A08}"/>
              </a:ext>
            </a:extLst>
          </p:cNvPr>
          <p:cNvGraphicFramePr>
            <a:graphicFrameLocks noGrp="1"/>
          </p:cNvGraphicFramePr>
          <p:nvPr>
            <p:extLst>
              <p:ext uri="{D42A27DB-BD31-4B8C-83A1-F6EECF244321}">
                <p14:modId xmlns:p14="http://schemas.microsoft.com/office/powerpoint/2010/main" val="3547998198"/>
              </p:ext>
            </p:extLst>
          </p:nvPr>
        </p:nvGraphicFramePr>
        <p:xfrm>
          <a:off x="1300378" y="3317953"/>
          <a:ext cx="9561147" cy="1773555"/>
        </p:xfrm>
        <a:graphic>
          <a:graphicData uri="http://schemas.openxmlformats.org/drawingml/2006/table">
            <a:tbl>
              <a:tblPr/>
              <a:tblGrid>
                <a:gridCol w="1477479">
                  <a:extLst>
                    <a:ext uri="{9D8B030D-6E8A-4147-A177-3AD203B41FA5}">
                      <a16:colId xmlns:a16="http://schemas.microsoft.com/office/drawing/2014/main" val="1098990942"/>
                    </a:ext>
                  </a:extLst>
                </a:gridCol>
                <a:gridCol w="1698250">
                  <a:extLst>
                    <a:ext uri="{9D8B030D-6E8A-4147-A177-3AD203B41FA5}">
                      <a16:colId xmlns:a16="http://schemas.microsoft.com/office/drawing/2014/main" val="4097093595"/>
                    </a:ext>
                  </a:extLst>
                </a:gridCol>
                <a:gridCol w="3192709">
                  <a:extLst>
                    <a:ext uri="{9D8B030D-6E8A-4147-A177-3AD203B41FA5}">
                      <a16:colId xmlns:a16="http://schemas.microsoft.com/office/drawing/2014/main" val="595659589"/>
                    </a:ext>
                  </a:extLst>
                </a:gridCol>
                <a:gridCol w="3192709">
                  <a:extLst>
                    <a:ext uri="{9D8B030D-6E8A-4147-A177-3AD203B41FA5}">
                      <a16:colId xmlns:a16="http://schemas.microsoft.com/office/drawing/2014/main" val="1705595554"/>
                    </a:ext>
                  </a:extLst>
                </a:gridCol>
              </a:tblGrid>
              <a:tr h="203200">
                <a:tc>
                  <a:txBody>
                    <a:bodyPr/>
                    <a:lstStyle/>
                    <a:p>
                      <a:pPr algn="ctr" fontAlgn="ctr"/>
                      <a:r>
                        <a:rPr lang="en-US" sz="1600" b="1" i="0" u="none" strike="noStrike">
                          <a:solidFill>
                            <a:srgbClr val="000000"/>
                          </a:solidFill>
                          <a:effectLst/>
                          <a:latin typeface="Calibri" panose="020F0502020204030204" pitchFamily="34" charset="0"/>
                        </a:rPr>
                        <a:t>Year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Sales (Actual)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Calibri" panose="020F0502020204030204" pitchFamily="34" charset="0"/>
                        </a:rPr>
                        <a:t>Forecast (𝛼 = 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Calibri" panose="020F0502020204030204" pitchFamily="34" charset="0"/>
                        </a:rPr>
                        <a:t>Forecast (𝛼 = 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3267344"/>
                  </a:ext>
                </a:extLst>
              </a:tr>
              <a:tr h="203200">
                <a:tc>
                  <a:txBody>
                    <a:bodyPr/>
                    <a:lstStyle/>
                    <a:p>
                      <a:pPr algn="ctr" fontAlgn="ctr"/>
                      <a:r>
                        <a:rPr lang="en-US" sz="16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460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000000"/>
                          </a:solidFill>
                          <a:effectLst/>
                          <a:latin typeface="Calibri" panose="020F0502020204030204" pitchFamily="34" charset="0"/>
                        </a:rPr>
                        <a:t>500 (Initial Guess)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000000"/>
                          </a:solidFill>
                          <a:effectLst/>
                          <a:latin typeface="Calibri" panose="020F0502020204030204" pitchFamily="34" charset="0"/>
                        </a:rPr>
                        <a:t>500 (Initial Guess)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4078874"/>
                  </a:ext>
                </a:extLst>
              </a:tr>
              <a:tr h="215900">
                <a:tc>
                  <a:txBody>
                    <a:bodyPr/>
                    <a:lstStyle/>
                    <a:p>
                      <a:pPr algn="ctr" fontAlgn="ctr"/>
                      <a:r>
                        <a:rPr lang="en-US" sz="16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495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000000"/>
                          </a:solidFill>
                          <a:effectLst/>
                          <a:latin typeface="Calibri" panose="020F0502020204030204" pitchFamily="34" charset="0"/>
                        </a:rPr>
                        <a:t>500 + 0.1(460-500) = 496</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Calibri" panose="020F0502020204030204" pitchFamily="34" charset="0"/>
                        </a:rPr>
                        <a:t>500 + 0.5(460-500) = 480</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46652604"/>
                  </a:ext>
                </a:extLst>
              </a:tr>
              <a:tr h="215900">
                <a:tc>
                  <a:txBody>
                    <a:bodyPr/>
                    <a:lstStyle/>
                    <a:p>
                      <a:pPr algn="ctr" fontAlgn="ctr"/>
                      <a:r>
                        <a:rPr lang="en-US" sz="16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518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Calibri" panose="020F0502020204030204" pitchFamily="34" charset="0"/>
                        </a:rPr>
                        <a:t>496 + 0.1(495-496) = 496</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000000"/>
                          </a:solidFill>
                          <a:effectLst/>
                          <a:latin typeface="Calibri" panose="020F0502020204030204" pitchFamily="34" charset="0"/>
                        </a:rPr>
                        <a:t>480 + 0.5(</a:t>
                      </a:r>
                      <a:r>
                        <a:rPr lang="en-US" sz="1600" b="0" i="0" u="none" strike="sngStrike" dirty="0">
                          <a:solidFill>
                            <a:srgbClr val="000000"/>
                          </a:solidFill>
                          <a:effectLst/>
                          <a:latin typeface="Calibri" panose="020F0502020204030204" pitchFamily="34" charset="0"/>
                        </a:rPr>
                        <a:t>518</a:t>
                      </a:r>
                      <a:r>
                        <a:rPr lang="en-US" sz="1600" b="0" i="0" u="none" strike="noStrike" dirty="0">
                          <a:solidFill>
                            <a:srgbClr val="000000"/>
                          </a:solidFill>
                          <a:effectLst/>
                          <a:latin typeface="Calibri" panose="020F0502020204030204" pitchFamily="34" charset="0"/>
                        </a:rPr>
                        <a:t> 495-480) = 488</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66380994"/>
                  </a:ext>
                </a:extLst>
              </a:tr>
              <a:tr h="215900">
                <a:tc>
                  <a:txBody>
                    <a:bodyPr/>
                    <a:lstStyle/>
                    <a:p>
                      <a:pPr algn="ctr" fontAlgn="ctr"/>
                      <a:r>
                        <a:rPr lang="en-US" sz="16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Calibri" panose="020F0502020204030204" pitchFamily="34" charset="0"/>
                        </a:rPr>
                        <a:t>496 + 0.1(518-496) = 498</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Calibri" panose="020F0502020204030204" pitchFamily="34" charset="0"/>
                        </a:rPr>
                        <a:t>488 + 0.5(518-488) = 503</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00030898"/>
                  </a:ext>
                </a:extLst>
              </a:tr>
              <a:tr h="215900">
                <a:tc>
                  <a:txBody>
                    <a:bodyPr/>
                    <a:lstStyle/>
                    <a:p>
                      <a:pPr algn="ctr" fontAlgn="ctr"/>
                      <a:r>
                        <a:rPr lang="en-US" sz="16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Calibri" panose="020F0502020204030204" pitchFamily="34" charset="0"/>
                        </a:rPr>
                        <a:t>498 + 0.1(563-498) = 505</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Calibri" panose="020F0502020204030204" pitchFamily="34" charset="0"/>
                        </a:rPr>
                        <a:t>503 + 0.5(563-503) = 533</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1629443"/>
                  </a:ext>
                </a:extLst>
              </a:tr>
              <a:tr h="203200">
                <a:tc>
                  <a:txBody>
                    <a:bodyPr/>
                    <a:lstStyle/>
                    <a:p>
                      <a:pPr algn="ctr" fontAlgn="ctr"/>
                      <a:r>
                        <a:rPr lang="en-US" sz="16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600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Calibri" panose="020F0502020204030204" pitchFamily="34" charset="0"/>
                        </a:rPr>
                        <a:t>505 + 0.1(584-505) = 513</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000000"/>
                          </a:solidFill>
                          <a:effectLst/>
                          <a:latin typeface="Calibri" panose="020F0502020204030204" pitchFamily="34" charset="0"/>
                        </a:rPr>
                        <a:t>533 + 0.5(584-533) = 559</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8674865"/>
                  </a:ext>
                </a:extLst>
              </a:tr>
            </a:tbl>
          </a:graphicData>
        </a:graphic>
      </p:graphicFrame>
      <p:sp>
        <p:nvSpPr>
          <p:cNvPr id="13" name="TextBox 12">
            <a:extLst>
              <a:ext uri="{FF2B5EF4-FFF2-40B4-BE49-F238E27FC236}">
                <a16:creationId xmlns:a16="http://schemas.microsoft.com/office/drawing/2014/main" id="{A2C14192-90D2-CA1F-740E-9FB3929C8CEE}"/>
              </a:ext>
            </a:extLst>
          </p:cNvPr>
          <p:cNvSpPr txBox="1"/>
          <p:nvPr/>
        </p:nvSpPr>
        <p:spPr>
          <a:xfrm>
            <a:off x="1579418" y="2043985"/>
            <a:ext cx="9323120"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t>New forecast = Last period's forecast + </a:t>
            </a:r>
            <a:r>
              <a:rPr lang="el-GR" b="1" dirty="0"/>
              <a:t>α</a:t>
            </a:r>
            <a:r>
              <a:rPr lang="en-US" b="1" dirty="0"/>
              <a:t> (Last period's actual demand – Last period's forecast)</a:t>
            </a:r>
            <a:r>
              <a:rPr lang="en-US" dirty="0"/>
              <a:t>,</a:t>
            </a:r>
          </a:p>
          <a:p>
            <a:endParaRPr lang="en-US" dirty="0"/>
          </a:p>
          <a:p>
            <a:r>
              <a:rPr lang="en-US" dirty="0"/>
              <a:t>where</a:t>
            </a:r>
            <a:r>
              <a:rPr lang="el-GR" b="1" dirty="0"/>
              <a:t> </a:t>
            </a:r>
            <a:r>
              <a:rPr lang="en-US" dirty="0"/>
              <a:t>0 ≤ </a:t>
            </a:r>
            <a:r>
              <a:rPr lang="el-GR" dirty="0"/>
              <a:t>α</a:t>
            </a:r>
            <a:r>
              <a:rPr lang="en-US" dirty="0"/>
              <a:t> ≤ 1       →      </a:t>
            </a:r>
            <a:r>
              <a:rPr lang="el-GR" b="1" dirty="0"/>
              <a:t>α </a:t>
            </a:r>
            <a:r>
              <a:rPr lang="en-US" dirty="0"/>
              <a:t>is a weight, or </a:t>
            </a:r>
            <a:r>
              <a:rPr lang="en-US" b="1" dirty="0"/>
              <a:t>smoothing constant</a:t>
            </a:r>
            <a:r>
              <a:rPr lang="en-US" dirty="0"/>
              <a:t>, chosen by the forecaster</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25AB30A-60E9-8C7D-6E20-17473B08233A}"/>
                  </a:ext>
                </a:extLst>
              </p14:cNvPr>
              <p14:cNvContentPartPr/>
              <p14:nvPr/>
            </p14:nvContentPartPr>
            <p14:xfrm>
              <a:off x="803502" y="824612"/>
              <a:ext cx="7211880" cy="21960"/>
            </p14:xfrm>
          </p:contentPart>
        </mc:Choice>
        <mc:Fallback xmlns="">
          <p:pic>
            <p:nvPicPr>
              <p:cNvPr id="4" name="Ink 3">
                <a:extLst>
                  <a:ext uri="{FF2B5EF4-FFF2-40B4-BE49-F238E27FC236}">
                    <a16:creationId xmlns:a16="http://schemas.microsoft.com/office/drawing/2014/main" id="{925AB30A-60E9-8C7D-6E20-17473B08233A}"/>
                  </a:ext>
                </a:extLst>
              </p:cNvPr>
              <p:cNvPicPr/>
              <p:nvPr/>
            </p:nvPicPr>
            <p:blipFill>
              <a:blip r:embed="rId3"/>
              <a:stretch>
                <a:fillRect/>
              </a:stretch>
            </p:blipFill>
            <p:spPr>
              <a:xfrm>
                <a:off x="794862" y="815972"/>
                <a:ext cx="7229520" cy="39600"/>
              </a:xfrm>
              <a:prstGeom prst="rect">
                <a:avLst/>
              </a:prstGeom>
            </p:spPr>
          </p:pic>
        </mc:Fallback>
      </mc:AlternateContent>
      <p:sp>
        <p:nvSpPr>
          <p:cNvPr id="14" name="TextBox 13">
            <a:extLst>
              <a:ext uri="{FF2B5EF4-FFF2-40B4-BE49-F238E27FC236}">
                <a16:creationId xmlns:a16="http://schemas.microsoft.com/office/drawing/2014/main" id="{FA6293AC-1FA2-6D5D-CBD9-E88AAD728D5F}"/>
              </a:ext>
            </a:extLst>
          </p:cNvPr>
          <p:cNvSpPr txBox="1"/>
          <p:nvPr/>
        </p:nvSpPr>
        <p:spPr>
          <a:xfrm>
            <a:off x="10665887" y="3105834"/>
            <a:ext cx="1787589"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i="1" dirty="0">
                <a:solidFill>
                  <a:srgbClr val="7030A0"/>
                </a:solidFill>
              </a:rPr>
              <a:t>NOTE: I rounded the Forecasts before doing the next calculations</a:t>
            </a:r>
          </a:p>
        </p:txBody>
      </p:sp>
      <p:sp>
        <p:nvSpPr>
          <p:cNvPr id="15" name="TextBox 14">
            <a:extLst>
              <a:ext uri="{FF2B5EF4-FFF2-40B4-BE49-F238E27FC236}">
                <a16:creationId xmlns:a16="http://schemas.microsoft.com/office/drawing/2014/main" id="{E1244258-4B91-E5A7-1DE3-C5286E0328DA}"/>
              </a:ext>
            </a:extLst>
          </p:cNvPr>
          <p:cNvSpPr txBox="1"/>
          <p:nvPr/>
        </p:nvSpPr>
        <p:spPr>
          <a:xfrm>
            <a:off x="1300378" y="5226784"/>
            <a:ext cx="10622448" cy="163121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i="1" u="sng" dirty="0">
                <a:solidFill>
                  <a:srgbClr val="7030A0"/>
                </a:solidFill>
              </a:rPr>
              <a:t>NOTES</a:t>
            </a:r>
            <a:r>
              <a:rPr lang="en-US" sz="1400" i="1" dirty="0">
                <a:solidFill>
                  <a:srgbClr val="7030A0"/>
                </a:solidFill>
              </a:rPr>
              <a:t>:</a:t>
            </a:r>
          </a:p>
          <a:p>
            <a:endParaRPr lang="en-US" sz="1400" i="1" dirty="0">
              <a:solidFill>
                <a:srgbClr val="7030A0"/>
              </a:solidFill>
            </a:endParaRPr>
          </a:p>
          <a:p>
            <a:pPr marL="171450" indent="-171450">
              <a:buFont typeface="Arial" panose="020B0604020202020204" pitchFamily="34" charset="0"/>
              <a:buChar char="•"/>
            </a:pPr>
            <a:r>
              <a:rPr lang="en-US" sz="1400" i="1" dirty="0">
                <a:solidFill>
                  <a:srgbClr val="7030A0"/>
                </a:solidFill>
              </a:rPr>
              <a:t>We are ALWAYS using ONLY the row directly above to make the forecasts!!</a:t>
            </a:r>
          </a:p>
          <a:p>
            <a:pPr marL="171450" indent="-171450">
              <a:buFont typeface="Arial" panose="020B0604020202020204" pitchFamily="34" charset="0"/>
              <a:buChar char="•"/>
            </a:pPr>
            <a:r>
              <a:rPr lang="en-US" sz="1400" i="1" dirty="0">
                <a:solidFill>
                  <a:srgbClr val="7030A0"/>
                </a:solidFill>
              </a:rPr>
              <a:t>BE CAREFUL to not use the current year’s sales in its own prediction!! It is unknown when we are predicting it</a:t>
            </a:r>
          </a:p>
          <a:p>
            <a:pPr marL="628650" lvl="1" indent="-171450">
              <a:buFont typeface="Arial" panose="020B0604020202020204" pitchFamily="34" charset="0"/>
              <a:buChar char="•"/>
            </a:pPr>
            <a:r>
              <a:rPr lang="en-US" sz="1400" i="1" dirty="0">
                <a:solidFill>
                  <a:srgbClr val="7030A0"/>
                </a:solidFill>
              </a:rPr>
              <a:t>Ex) When year 1 ends, we use that data to predict Year 2 sales. At this time, we don’t know what Year 2 sales will be</a:t>
            </a:r>
          </a:p>
          <a:p>
            <a:pPr marL="628650" lvl="1" indent="-171450">
              <a:buFont typeface="Arial" panose="020B0604020202020204" pitchFamily="34" charset="0"/>
              <a:buChar char="•"/>
            </a:pPr>
            <a:endParaRPr lang="en-US" sz="1400" i="1" dirty="0">
              <a:solidFill>
                <a:srgbClr val="7030A0"/>
              </a:solidFill>
            </a:endParaRPr>
          </a:p>
          <a:p>
            <a:pPr marL="171450" indent="-171450">
              <a:buFont typeface="Arial" panose="020B0604020202020204" pitchFamily="34" charset="0"/>
              <a:buChar char="•"/>
            </a:pPr>
            <a:r>
              <a:rPr lang="en-US" sz="1400" i="1" dirty="0">
                <a:solidFill>
                  <a:srgbClr val="7030A0"/>
                </a:solidFill>
              </a:rPr>
              <a:t>Another way to think of formula: </a:t>
            </a:r>
            <a:r>
              <a:rPr lang="en-US" sz="1400" b="1" i="1" dirty="0">
                <a:solidFill>
                  <a:srgbClr val="FF0000"/>
                </a:solidFill>
              </a:rPr>
              <a:t>New Forecast = Previous Forecast + </a:t>
            </a:r>
            <a:r>
              <a:rPr lang="en-US" sz="1400" b="1" dirty="0">
                <a:solidFill>
                  <a:srgbClr val="FF0000"/>
                </a:solidFill>
                <a:latin typeface="Calibri" panose="020F0502020204030204" pitchFamily="34" charset="0"/>
              </a:rPr>
              <a:t>𝛼 (Previous Forecast – Previous Actual Sales)</a:t>
            </a:r>
            <a:endParaRPr lang="en-US" sz="1400" b="1" i="1" dirty="0">
              <a:solidFill>
                <a:srgbClr val="FF0000"/>
              </a:solidFill>
            </a:endParaRPr>
          </a:p>
        </p:txBody>
      </p:sp>
    </p:spTree>
    <p:extLst>
      <p:ext uri="{BB962C8B-B14F-4D97-AF65-F5344CB8AC3E}">
        <p14:creationId xmlns:p14="http://schemas.microsoft.com/office/powerpoint/2010/main" val="2994807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4AA16-DA4B-33A9-1519-8B1C0A899C5C}"/>
              </a:ext>
            </a:extLst>
          </p:cNvPr>
          <p:cNvSpPr>
            <a:spLocks noGrp="1"/>
          </p:cNvSpPr>
          <p:nvPr>
            <p:ph type="title"/>
          </p:nvPr>
        </p:nvSpPr>
        <p:spPr>
          <a:xfrm>
            <a:off x="600693" y="-31450"/>
            <a:ext cx="10515600" cy="1325563"/>
          </a:xfrm>
        </p:spPr>
        <p:txBody>
          <a:bodyPr/>
          <a:lstStyle/>
          <a:p>
            <a:r>
              <a:rPr lang="en-US" dirty="0"/>
              <a:t>Exponential Smoothing – Final Points</a:t>
            </a:r>
          </a:p>
        </p:txBody>
      </p:sp>
      <p:sp>
        <p:nvSpPr>
          <p:cNvPr id="3" name="Content Placeholder 2">
            <a:extLst>
              <a:ext uri="{FF2B5EF4-FFF2-40B4-BE49-F238E27FC236}">
                <a16:creationId xmlns:a16="http://schemas.microsoft.com/office/drawing/2014/main" id="{9EE97CA4-C245-488C-2DA6-98C9DDBCD00C}"/>
              </a:ext>
            </a:extLst>
          </p:cNvPr>
          <p:cNvSpPr>
            <a:spLocks noGrp="1"/>
          </p:cNvSpPr>
          <p:nvPr>
            <p:ph idx="1"/>
          </p:nvPr>
        </p:nvSpPr>
        <p:spPr>
          <a:xfrm>
            <a:off x="512174" y="3429000"/>
            <a:ext cx="10515600" cy="3032978"/>
          </a:xfrm>
        </p:spPr>
        <p:txBody>
          <a:bodyPr>
            <a:normAutofit/>
          </a:bodyPr>
          <a:lstStyle/>
          <a:p>
            <a:pPr marL="0" indent="0">
              <a:buNone/>
            </a:pPr>
            <a:r>
              <a:rPr lang="en-US" sz="1400" u="sng" dirty="0"/>
              <a:t>Remarks about 𝛼</a:t>
            </a:r>
          </a:p>
          <a:p>
            <a:r>
              <a:rPr lang="en-US" sz="1400" dirty="0"/>
              <a:t>The smoothing constant </a:t>
            </a:r>
            <a:r>
              <a:rPr lang="el-GR" sz="1400" dirty="0"/>
              <a:t>α </a:t>
            </a:r>
            <a:r>
              <a:rPr lang="en-US" sz="1400" dirty="0"/>
              <a:t>will typically be between .05 and .50 for business applications.</a:t>
            </a:r>
          </a:p>
          <a:p>
            <a:r>
              <a:rPr lang="en-US" sz="1400" dirty="0"/>
              <a:t>The researcher gets to choose this value</a:t>
            </a:r>
          </a:p>
          <a:p>
            <a:pPr lvl="1"/>
            <a:r>
              <a:rPr lang="en-US" sz="1400" dirty="0"/>
              <a:t>If we want to give more weight to recent data, we choose a higher value for </a:t>
            </a:r>
            <a:r>
              <a:rPr lang="el-GR" sz="1400" dirty="0"/>
              <a:t>α</a:t>
            </a:r>
            <a:r>
              <a:rPr lang="en-US" sz="1400" dirty="0"/>
              <a:t> (this makes it easier to detect trends, as seen in the example)</a:t>
            </a:r>
            <a:r>
              <a:rPr lang="el-GR" sz="1400" dirty="0"/>
              <a:t>.</a:t>
            </a:r>
            <a:endParaRPr lang="en-US" sz="1400" dirty="0"/>
          </a:p>
          <a:p>
            <a:pPr lvl="1"/>
            <a:r>
              <a:rPr lang="en-US" sz="1400" dirty="0"/>
              <a:t>However, if we want to give more weight to past data (and previous forecasts), we choose a lower value for </a:t>
            </a:r>
            <a:r>
              <a:rPr lang="el-GR" sz="1400" dirty="0"/>
              <a:t>α.</a:t>
            </a:r>
            <a:endParaRPr lang="en-US" sz="1400" dirty="0"/>
          </a:p>
          <a:p>
            <a:r>
              <a:rPr lang="en-US" sz="1400" dirty="0"/>
              <a:t>In the extreme, when </a:t>
            </a:r>
            <a:r>
              <a:rPr lang="el-GR" sz="1400" dirty="0"/>
              <a:t>α </a:t>
            </a:r>
            <a:r>
              <a:rPr lang="en-US" sz="1400" dirty="0"/>
              <a:t>is 1, all of the weight is on the recent data and the forecast becomes identical to the naive model.</a:t>
            </a:r>
          </a:p>
          <a:p>
            <a:pPr lvl="1"/>
            <a:r>
              <a:rPr lang="en-US" sz="1400" dirty="0"/>
              <a:t>In other words, the forecast for the next period is just the same as this period's demand (we can see why this is the case if we look back at the formula!).</a:t>
            </a:r>
          </a:p>
          <a:p>
            <a:r>
              <a:rPr lang="en-US" sz="1400" dirty="0"/>
              <a:t>In general, high values of </a:t>
            </a:r>
            <a:r>
              <a:rPr lang="el-GR" sz="1400" dirty="0"/>
              <a:t>α </a:t>
            </a:r>
            <a:r>
              <a:rPr lang="en-US" sz="1400" dirty="0"/>
              <a:t>are chosen when the underlying average is likely to change, and low values of </a:t>
            </a:r>
            <a:r>
              <a:rPr lang="el-GR" sz="1400" dirty="0"/>
              <a:t>α </a:t>
            </a:r>
            <a:r>
              <a:rPr lang="en-US" sz="1400" dirty="0"/>
              <a:t>are chosen when the underlying average is pretty stable.</a:t>
            </a:r>
          </a:p>
        </p:txBody>
      </p:sp>
      <p:sp>
        <p:nvSpPr>
          <p:cNvPr id="5" name="Content Placeholder 13">
            <a:extLst>
              <a:ext uri="{FF2B5EF4-FFF2-40B4-BE49-F238E27FC236}">
                <a16:creationId xmlns:a16="http://schemas.microsoft.com/office/drawing/2014/main" id="{DF85AC34-1610-65F0-5FE0-B5DE1D27DA58}"/>
              </a:ext>
            </a:extLst>
          </p:cNvPr>
          <p:cNvSpPr txBox="1">
            <a:spLocks/>
          </p:cNvSpPr>
          <p:nvPr/>
        </p:nvSpPr>
        <p:spPr>
          <a:xfrm>
            <a:off x="512174" y="1431642"/>
            <a:ext cx="7269681" cy="18598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u="sng" dirty="0"/>
              <a:t>Observations</a:t>
            </a:r>
          </a:p>
          <a:p>
            <a:r>
              <a:rPr lang="en-US" sz="1400" dirty="0"/>
              <a:t>Here is a plot of the actual sales and forecasts from the previous example:</a:t>
            </a:r>
          </a:p>
          <a:p>
            <a:r>
              <a:rPr lang="en-US" sz="1400" dirty="0"/>
              <a:t>Note that both exponential smoothing forecasts start close to the actual sales, then the one with a smoothing constant = 0.5 stays closer in later years</a:t>
            </a:r>
          </a:p>
          <a:p>
            <a:r>
              <a:rPr lang="en-US" sz="1400" dirty="0"/>
              <a:t>Although both underestimate the upward trend</a:t>
            </a:r>
          </a:p>
        </p:txBody>
      </p:sp>
      <p:pic>
        <p:nvPicPr>
          <p:cNvPr id="6" name="Picture 5">
            <a:extLst>
              <a:ext uri="{FF2B5EF4-FFF2-40B4-BE49-F238E27FC236}">
                <a16:creationId xmlns:a16="http://schemas.microsoft.com/office/drawing/2014/main" id="{DEE75D16-9613-E279-877D-9AB3E668729D}"/>
              </a:ext>
            </a:extLst>
          </p:cNvPr>
          <p:cNvPicPr>
            <a:picLocks noChangeAspect="1"/>
          </p:cNvPicPr>
          <p:nvPr/>
        </p:nvPicPr>
        <p:blipFill>
          <a:blip r:embed="rId2"/>
          <a:stretch>
            <a:fillRect/>
          </a:stretch>
        </p:blipFill>
        <p:spPr>
          <a:xfrm>
            <a:off x="7870374" y="1261434"/>
            <a:ext cx="4077192" cy="2425671"/>
          </a:xfrm>
          <a:prstGeom prst="rect">
            <a:avLst/>
          </a:prstGeom>
        </p:spPr>
      </p:pic>
    </p:spTree>
    <p:extLst>
      <p:ext uri="{BB962C8B-B14F-4D97-AF65-F5344CB8AC3E}">
        <p14:creationId xmlns:p14="http://schemas.microsoft.com/office/powerpoint/2010/main" val="404242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E386B-AB3F-5D47-9816-26C58326DCE1}"/>
              </a:ext>
            </a:extLst>
          </p:cNvPr>
          <p:cNvSpPr>
            <a:spLocks noGrp="1"/>
          </p:cNvSpPr>
          <p:nvPr>
            <p:ph type="title"/>
          </p:nvPr>
        </p:nvSpPr>
        <p:spPr/>
        <p:txBody>
          <a:bodyPr/>
          <a:lstStyle/>
          <a:p>
            <a:r>
              <a:rPr lang="en-US" dirty="0"/>
              <a:t>Unit 10 - Outline </a:t>
            </a:r>
          </a:p>
        </p:txBody>
      </p:sp>
      <p:sp>
        <p:nvSpPr>
          <p:cNvPr id="3" name="Content Placeholder 2">
            <a:extLst>
              <a:ext uri="{FF2B5EF4-FFF2-40B4-BE49-F238E27FC236}">
                <a16:creationId xmlns:a16="http://schemas.microsoft.com/office/drawing/2014/main" id="{7E2E1A15-5D40-0045-B9B2-369131794EF4}"/>
              </a:ext>
            </a:extLst>
          </p:cNvPr>
          <p:cNvSpPr>
            <a:spLocks noGrp="1"/>
          </p:cNvSpPr>
          <p:nvPr>
            <p:ph idx="1"/>
          </p:nvPr>
        </p:nvSpPr>
        <p:spPr>
          <a:xfrm>
            <a:off x="838200" y="1485656"/>
            <a:ext cx="10515600" cy="4351338"/>
          </a:xfrm>
        </p:spPr>
        <p:txBody>
          <a:bodyPr>
            <a:noAutofit/>
          </a:bodyPr>
          <a:lstStyle/>
          <a:p>
            <a:pPr marL="0" indent="0">
              <a:buNone/>
            </a:pPr>
            <a:r>
              <a:rPr lang="en-US" sz="1600" u="sng" dirty="0"/>
              <a:t>Forecasting</a:t>
            </a:r>
          </a:p>
          <a:p>
            <a:endParaRPr lang="en-US" sz="1600" dirty="0"/>
          </a:p>
          <a:p>
            <a:pPr>
              <a:spcBef>
                <a:spcPts val="0"/>
              </a:spcBef>
            </a:pPr>
            <a:r>
              <a:rPr lang="en-US" sz="1600" dirty="0">
                <a:latin typeface="Calibri" panose="020F0502020204030204" pitchFamily="34" charset="0"/>
                <a:ea typeface="Calibri" panose="020F0502020204030204" pitchFamily="34" charset="0"/>
                <a:cs typeface="Times New Roman" panose="02020603050405020304" pitchFamily="18" charset="0"/>
              </a:rPr>
              <a:t>Time Series Review</a:t>
            </a:r>
          </a:p>
          <a:p>
            <a:pPr>
              <a:spcBef>
                <a:spcPts val="0"/>
              </a:spcBef>
            </a:pPr>
            <a:r>
              <a:rPr lang="en-US" sz="1600" dirty="0">
                <a:latin typeface="Calibri" panose="020F0502020204030204" pitchFamily="34" charset="0"/>
                <a:ea typeface="Calibri" panose="020F0502020204030204" pitchFamily="34" charset="0"/>
                <a:cs typeface="Times New Roman" panose="02020603050405020304" pitchFamily="18" charset="0"/>
              </a:rPr>
              <a:t>Forecasting</a:t>
            </a:r>
          </a:p>
          <a:p>
            <a:pPr>
              <a:spcBef>
                <a:spcPts val="0"/>
              </a:spcBef>
            </a:pPr>
            <a:r>
              <a:rPr lang="en-US" sz="1600" dirty="0">
                <a:latin typeface="Calibri" panose="020F0502020204030204" pitchFamily="34" charset="0"/>
                <a:ea typeface="Calibri" panose="020F0502020204030204" pitchFamily="34" charset="0"/>
                <a:cs typeface="Times New Roman" panose="02020603050405020304" pitchFamily="18" charset="0"/>
              </a:rPr>
              <a:t>Naïve Approach</a:t>
            </a:r>
          </a:p>
          <a:p>
            <a:pPr>
              <a:spcBef>
                <a:spcPts val="0"/>
              </a:spcBef>
            </a:pPr>
            <a:r>
              <a:rPr lang="en-US" sz="1600" dirty="0">
                <a:latin typeface="Calibri" panose="020F0502020204030204" pitchFamily="34" charset="0"/>
                <a:ea typeface="Calibri" panose="020F0502020204030204" pitchFamily="34" charset="0"/>
                <a:cs typeface="Times New Roman" panose="02020603050405020304" pitchFamily="18" charset="0"/>
              </a:rPr>
              <a:t>Moving Averages</a:t>
            </a:r>
            <a:endParaRPr lang="en-US" sz="1600" u="sng" dirty="0"/>
          </a:p>
          <a:p>
            <a:pPr>
              <a:spcBef>
                <a:spcPts val="0"/>
              </a:spcBef>
            </a:pPr>
            <a:r>
              <a:rPr lang="en-US" sz="1600" dirty="0"/>
              <a:t>Exponential Smoothing</a:t>
            </a:r>
          </a:p>
          <a:p>
            <a:pPr>
              <a:spcBef>
                <a:spcPts val="0"/>
              </a:spcBef>
            </a:pPr>
            <a:endParaRPr lang="en-US" sz="1600" dirty="0"/>
          </a:p>
          <a:p>
            <a:pPr marL="0" indent="0">
              <a:spcBef>
                <a:spcPts val="0"/>
              </a:spcBef>
              <a:buNone/>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4E91934A-DE20-E14C-B3E5-F97990BBE45B}"/>
              </a:ext>
            </a:extLst>
          </p:cNvPr>
          <p:cNvSpPr txBox="1"/>
          <p:nvPr/>
        </p:nvSpPr>
        <p:spPr>
          <a:xfrm>
            <a:off x="4032738" y="195775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344886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2D33AD06-4FC3-EE40-B786-1FBB19359666}"/>
              </a:ext>
            </a:extLst>
          </p:cNvPr>
          <p:cNvSpPr txBox="1">
            <a:spLocks/>
          </p:cNvSpPr>
          <p:nvPr/>
        </p:nvSpPr>
        <p:spPr>
          <a:xfrm>
            <a:off x="524174" y="1389370"/>
            <a:ext cx="5457372" cy="48211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Time Series Plot</a:t>
            </a:r>
          </a:p>
          <a:p>
            <a:r>
              <a:rPr lang="en-US" sz="1600" dirty="0"/>
              <a:t>Displays </a:t>
            </a:r>
            <a:r>
              <a:rPr lang="en-US" sz="1600" u="sng" dirty="0"/>
              <a:t>changes</a:t>
            </a:r>
            <a:r>
              <a:rPr lang="en-US" sz="1600" dirty="0"/>
              <a:t> in a </a:t>
            </a:r>
            <a:r>
              <a:rPr lang="en-US" sz="1600" u="sng" dirty="0"/>
              <a:t>quantitative</a:t>
            </a:r>
            <a:r>
              <a:rPr lang="en-US" sz="1600" dirty="0"/>
              <a:t> variable </a:t>
            </a:r>
            <a:r>
              <a:rPr lang="en-US" sz="1600" u="sng" dirty="0"/>
              <a:t>over time</a:t>
            </a:r>
            <a:r>
              <a:rPr lang="en-US" sz="1600" dirty="0"/>
              <a:t> (aka </a:t>
            </a:r>
            <a:r>
              <a:rPr lang="en-US" sz="1600" b="1" dirty="0"/>
              <a:t>time series data</a:t>
            </a:r>
            <a:r>
              <a:rPr lang="en-US" sz="1600" dirty="0"/>
              <a:t>)</a:t>
            </a:r>
            <a:r>
              <a:rPr lang="en-US" sz="1600" b="1" dirty="0"/>
              <a:t>.</a:t>
            </a:r>
          </a:p>
          <a:p>
            <a:r>
              <a:rPr lang="en-US" sz="1600" u="sng" dirty="0"/>
              <a:t>Time values</a:t>
            </a:r>
            <a:r>
              <a:rPr lang="en-US" sz="1600" dirty="0"/>
              <a:t> on x-axis and values on y-axis.</a:t>
            </a:r>
            <a:endParaRPr lang="en-US" sz="1600" b="1" dirty="0"/>
          </a:p>
          <a:p>
            <a:pPr lvl="1"/>
            <a:r>
              <a:rPr lang="en-US" sz="1600" dirty="0"/>
              <a:t>Time is measured over equally spaced increments, e.g. days, months, years, etc.</a:t>
            </a:r>
          </a:p>
          <a:p>
            <a:pPr marL="457200" lvl="1" indent="0">
              <a:buNone/>
            </a:pPr>
            <a:endParaRPr lang="en-US" sz="1600" dirty="0"/>
          </a:p>
          <a:p>
            <a:r>
              <a:rPr lang="en-US" sz="1600" dirty="0"/>
              <a:t>Best way to see </a:t>
            </a:r>
            <a:r>
              <a:rPr lang="en-US" sz="1600" u="sng" dirty="0"/>
              <a:t>trends</a:t>
            </a:r>
            <a:r>
              <a:rPr lang="en-US" sz="1600" dirty="0"/>
              <a:t> (long-term upwards or downwards) </a:t>
            </a:r>
            <a:r>
              <a:rPr lang="en-US" sz="1600" u="sng" dirty="0"/>
              <a:t>over time</a:t>
            </a:r>
            <a:r>
              <a:rPr lang="en-US" sz="1600" dirty="0"/>
              <a:t>!</a:t>
            </a:r>
          </a:p>
          <a:p>
            <a:r>
              <a:rPr lang="en-US" sz="1600" dirty="0"/>
              <a:t>Also shows </a:t>
            </a:r>
            <a:r>
              <a:rPr lang="en-US" sz="1600" u="sng" dirty="0"/>
              <a:t>seasonal variation (cyclical pattern)</a:t>
            </a:r>
            <a:r>
              <a:rPr lang="en-US" sz="1600" dirty="0"/>
              <a:t>!</a:t>
            </a:r>
          </a:p>
          <a:p>
            <a:pPr lvl="1"/>
            <a:r>
              <a:rPr lang="en-US" sz="1600" dirty="0"/>
              <a:t>This can be interpreted as change over time that has a </a:t>
            </a:r>
            <a:r>
              <a:rPr lang="en-US" sz="1600" u="sng" dirty="0"/>
              <a:t>regular pattern</a:t>
            </a:r>
            <a:r>
              <a:rPr lang="en-US" sz="1600" dirty="0"/>
              <a:t> that </a:t>
            </a:r>
            <a:r>
              <a:rPr lang="en-US" sz="1600" u="sng" dirty="0"/>
              <a:t>repeats</a:t>
            </a:r>
            <a:r>
              <a:rPr lang="en-US" sz="1600" dirty="0"/>
              <a:t>.</a:t>
            </a:r>
          </a:p>
          <a:p>
            <a:pPr lvl="1"/>
            <a:r>
              <a:rPr lang="en-US" sz="1600" dirty="0"/>
              <a:t>Examples: Hourly temperatures, monthly gym enrollment</a:t>
            </a:r>
          </a:p>
          <a:p>
            <a:pPr marL="457200" lvl="1" indent="0">
              <a:buNone/>
            </a:pPr>
            <a:endParaRPr lang="en-US" sz="1600" dirty="0"/>
          </a:p>
          <a:p>
            <a:pPr marL="0" indent="0">
              <a:buNone/>
            </a:pPr>
            <a:r>
              <a:rPr lang="en-US" sz="1600" u="sng" dirty="0"/>
              <a:t>How to Construct</a:t>
            </a:r>
          </a:p>
          <a:p>
            <a:r>
              <a:rPr lang="en-US" sz="1600" dirty="0"/>
              <a:t>Line graph (connect the dots) with time values on x-axis and values on y-axis.</a:t>
            </a:r>
          </a:p>
        </p:txBody>
      </p:sp>
      <p:sp>
        <p:nvSpPr>
          <p:cNvPr id="9" name="Title 1">
            <a:extLst>
              <a:ext uri="{FF2B5EF4-FFF2-40B4-BE49-F238E27FC236}">
                <a16:creationId xmlns:a16="http://schemas.microsoft.com/office/drawing/2014/main" id="{F5AD7AB8-0BA7-B54F-7278-C2C77DED967F}"/>
              </a:ext>
            </a:extLst>
          </p:cNvPr>
          <p:cNvSpPr txBox="1">
            <a:spLocks/>
          </p:cNvSpPr>
          <p:nvPr/>
        </p:nvSpPr>
        <p:spPr>
          <a:xfrm>
            <a:off x="524174" y="2112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Review: Time Series Plots</a:t>
            </a:r>
          </a:p>
        </p:txBody>
      </p:sp>
      <p:pic>
        <p:nvPicPr>
          <p:cNvPr id="11" name="Picture 10">
            <a:extLst>
              <a:ext uri="{FF2B5EF4-FFF2-40B4-BE49-F238E27FC236}">
                <a16:creationId xmlns:a16="http://schemas.microsoft.com/office/drawing/2014/main" id="{57891D3A-0BB4-A541-088D-843E32A38479}"/>
              </a:ext>
            </a:extLst>
          </p:cNvPr>
          <p:cNvPicPr>
            <a:picLocks noChangeAspect="1"/>
          </p:cNvPicPr>
          <p:nvPr/>
        </p:nvPicPr>
        <p:blipFill>
          <a:blip r:embed="rId2"/>
          <a:stretch>
            <a:fillRect/>
          </a:stretch>
        </p:blipFill>
        <p:spPr>
          <a:xfrm>
            <a:off x="7406469" y="3192444"/>
            <a:ext cx="4430243" cy="3018064"/>
          </a:xfrm>
          <a:prstGeom prst="rect">
            <a:avLst/>
          </a:prstGeom>
        </p:spPr>
      </p:pic>
      <p:sp>
        <p:nvSpPr>
          <p:cNvPr id="12" name="TextBox 11">
            <a:extLst>
              <a:ext uri="{FF2B5EF4-FFF2-40B4-BE49-F238E27FC236}">
                <a16:creationId xmlns:a16="http://schemas.microsoft.com/office/drawing/2014/main" id="{57017E84-C4F1-5462-7B26-B6EB72DCAE36}"/>
              </a:ext>
            </a:extLst>
          </p:cNvPr>
          <p:cNvSpPr txBox="1"/>
          <p:nvPr/>
        </p:nvSpPr>
        <p:spPr>
          <a:xfrm>
            <a:off x="9138677" y="6338986"/>
            <a:ext cx="2971519" cy="307777"/>
          </a:xfrm>
          <a:prstGeom prst="rect">
            <a:avLst/>
          </a:prstGeom>
          <a:noFill/>
        </p:spPr>
        <p:txBody>
          <a:bodyPr wrap="none" rtlCol="0">
            <a:spAutoFit/>
          </a:bodyPr>
          <a:lstStyle/>
          <a:p>
            <a:r>
              <a:rPr lang="en-US" sz="1400" dirty="0"/>
              <a:t>https://</a:t>
            </a:r>
            <a:r>
              <a:rPr lang="en-US" sz="1400" dirty="0" err="1"/>
              <a:t>wwwbis.sidc.be</a:t>
            </a:r>
            <a:r>
              <a:rPr lang="en-US" sz="1400" dirty="0"/>
              <a:t>/</a:t>
            </a:r>
            <a:r>
              <a:rPr lang="en-US" sz="1400" dirty="0" err="1"/>
              <a:t>silso</a:t>
            </a:r>
            <a:r>
              <a:rPr lang="en-US" sz="1400" dirty="0"/>
              <a:t>/datafiles</a:t>
            </a:r>
          </a:p>
        </p:txBody>
      </p:sp>
      <p:pic>
        <p:nvPicPr>
          <p:cNvPr id="13" name="Picture 12">
            <a:extLst>
              <a:ext uri="{FF2B5EF4-FFF2-40B4-BE49-F238E27FC236}">
                <a16:creationId xmlns:a16="http://schemas.microsoft.com/office/drawing/2014/main" id="{20B4464A-C8C8-184D-9065-167D0D990D1A}"/>
              </a:ext>
            </a:extLst>
          </p:cNvPr>
          <p:cNvPicPr>
            <a:picLocks noChangeAspect="1"/>
          </p:cNvPicPr>
          <p:nvPr/>
        </p:nvPicPr>
        <p:blipFill>
          <a:blip r:embed="rId3"/>
          <a:stretch>
            <a:fillRect/>
          </a:stretch>
        </p:blipFill>
        <p:spPr>
          <a:xfrm>
            <a:off x="6686825" y="445886"/>
            <a:ext cx="5222423" cy="2746559"/>
          </a:xfrm>
          <a:prstGeom prst="rect">
            <a:avLst/>
          </a:prstGeom>
        </p:spPr>
      </p:pic>
    </p:spTree>
    <p:extLst>
      <p:ext uri="{BB962C8B-B14F-4D97-AF65-F5344CB8AC3E}">
        <p14:creationId xmlns:p14="http://schemas.microsoft.com/office/powerpoint/2010/main" val="3721590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2168F-DD61-6389-9AB0-4DFEAAE69598}"/>
              </a:ext>
            </a:extLst>
          </p:cNvPr>
          <p:cNvSpPr>
            <a:spLocks noGrp="1"/>
          </p:cNvSpPr>
          <p:nvPr>
            <p:ph type="title"/>
          </p:nvPr>
        </p:nvSpPr>
        <p:spPr>
          <a:xfrm>
            <a:off x="411020" y="18255"/>
            <a:ext cx="10515600" cy="1325563"/>
          </a:xfrm>
        </p:spPr>
        <p:txBody>
          <a:bodyPr/>
          <a:lstStyle/>
          <a:p>
            <a:r>
              <a:rPr lang="en-US" dirty="0"/>
              <a:t>Components of Time Series</a:t>
            </a:r>
          </a:p>
        </p:txBody>
      </p:sp>
      <p:sp>
        <p:nvSpPr>
          <p:cNvPr id="3" name="Content Placeholder 2">
            <a:extLst>
              <a:ext uri="{FF2B5EF4-FFF2-40B4-BE49-F238E27FC236}">
                <a16:creationId xmlns:a16="http://schemas.microsoft.com/office/drawing/2014/main" id="{35C1BDF8-1040-C905-972F-3AFE70AB5386}"/>
              </a:ext>
            </a:extLst>
          </p:cNvPr>
          <p:cNvSpPr>
            <a:spLocks noGrp="1"/>
          </p:cNvSpPr>
          <p:nvPr>
            <p:ph idx="1"/>
          </p:nvPr>
        </p:nvSpPr>
        <p:spPr>
          <a:xfrm>
            <a:off x="603738" y="1268002"/>
            <a:ext cx="11588261" cy="4351338"/>
          </a:xfrm>
        </p:spPr>
        <p:txBody>
          <a:bodyPr>
            <a:normAutofit/>
          </a:bodyPr>
          <a:lstStyle/>
          <a:p>
            <a:pPr marL="0" indent="0">
              <a:buNone/>
            </a:pPr>
            <a:r>
              <a:rPr lang="en-US" sz="1600" dirty="0"/>
              <a:t>There are four components of time series we will consider:</a:t>
            </a:r>
          </a:p>
          <a:p>
            <a:pPr>
              <a:buFont typeface="+mj-lt"/>
              <a:buAutoNum type="arabicParenR"/>
            </a:pPr>
            <a:r>
              <a:rPr lang="en-US" sz="1600" b="1" dirty="0"/>
              <a:t>Trend</a:t>
            </a:r>
            <a:r>
              <a:rPr lang="en-US" sz="1600" dirty="0"/>
              <a:t>, is the gradual upward or downward movement of the data over time</a:t>
            </a:r>
          </a:p>
          <a:p>
            <a:pPr>
              <a:buFont typeface="+mj-lt"/>
              <a:buAutoNum type="arabicParenR"/>
            </a:pPr>
            <a:r>
              <a:rPr lang="en-US" sz="1600" b="1" dirty="0"/>
              <a:t>Seasonality</a:t>
            </a:r>
            <a:r>
              <a:rPr lang="en-US" sz="1600" dirty="0"/>
              <a:t>, a pattern that repeats itself after a period of days, weeks, months or quarters.</a:t>
            </a:r>
          </a:p>
          <a:p>
            <a:pPr>
              <a:buFont typeface="+mj-lt"/>
              <a:buAutoNum type="arabicParenR"/>
            </a:pPr>
            <a:r>
              <a:rPr lang="en-US" sz="1600" b="1" dirty="0"/>
              <a:t>Cycles</a:t>
            </a:r>
            <a:r>
              <a:rPr lang="en-US" sz="1600" dirty="0"/>
              <a:t>, patterns in the data that occur every several years</a:t>
            </a:r>
          </a:p>
          <a:p>
            <a:pPr>
              <a:buFont typeface="+mj-lt"/>
              <a:buAutoNum type="arabicParenR"/>
            </a:pPr>
            <a:r>
              <a:rPr lang="en-US" sz="1600" b="1" dirty="0"/>
              <a:t>Random variation</a:t>
            </a:r>
            <a:r>
              <a:rPr lang="en-US" sz="1600" dirty="0"/>
              <a:t>, are slight deviations in the data caused by chance and unusual situations. They do not follow an obvious pattern, so they cannot be predicted</a:t>
            </a:r>
          </a:p>
          <a:p>
            <a:endParaRPr lang="en-US" sz="1600" dirty="0"/>
          </a:p>
        </p:txBody>
      </p:sp>
      <p:pic>
        <p:nvPicPr>
          <p:cNvPr id="4" name="Picture 3" descr="Screen Clipping">
            <a:extLst>
              <a:ext uri="{FF2B5EF4-FFF2-40B4-BE49-F238E27FC236}">
                <a16:creationId xmlns:a16="http://schemas.microsoft.com/office/drawing/2014/main" id="{22E5A0A5-D653-C66B-CD4B-484D76FA3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14581"/>
            <a:ext cx="4855979" cy="2895231"/>
          </a:xfrm>
          <a:prstGeom prst="rect">
            <a:avLst/>
          </a:prstGeom>
        </p:spPr>
      </p:pic>
      <p:sp>
        <p:nvSpPr>
          <p:cNvPr id="5" name="TextBox 4">
            <a:extLst>
              <a:ext uri="{FF2B5EF4-FFF2-40B4-BE49-F238E27FC236}">
                <a16:creationId xmlns:a16="http://schemas.microsoft.com/office/drawing/2014/main" id="{6311303B-807F-92F1-3B4C-2D060FED9818}"/>
              </a:ext>
            </a:extLst>
          </p:cNvPr>
          <p:cNvSpPr txBox="1"/>
          <p:nvPr/>
        </p:nvSpPr>
        <p:spPr>
          <a:xfrm>
            <a:off x="4607171" y="3421150"/>
            <a:ext cx="7584828" cy="3785652"/>
          </a:xfrm>
          <a:prstGeom prst="rect">
            <a:avLst/>
          </a:prstGeom>
          <a:noFill/>
        </p:spPr>
        <p:txBody>
          <a:bodyPr wrap="square" rtlCol="0">
            <a:spAutoFit/>
          </a:bodyPr>
          <a:lstStyle/>
          <a:p>
            <a:r>
              <a:rPr lang="en-US" sz="1600" u="sng" dirty="0"/>
              <a:t>Example</a:t>
            </a:r>
          </a:p>
          <a:p>
            <a:endParaRPr lang="en-US" sz="1600" u="sng" dirty="0"/>
          </a:p>
          <a:p>
            <a:pPr marL="285750" indent="-285750">
              <a:buFont typeface="Arial" panose="020B0604020202020204" pitchFamily="34" charset="0"/>
              <a:buChar char="•"/>
            </a:pPr>
            <a:r>
              <a:rPr lang="en-US" sz="1600" dirty="0"/>
              <a:t>Setup:</a:t>
            </a:r>
          </a:p>
          <a:p>
            <a:pPr marL="742950" lvl="1" indent="-285750">
              <a:buFont typeface="Arial" panose="020B0604020202020204" pitchFamily="34" charset="0"/>
              <a:buChar char="•"/>
            </a:pPr>
            <a:r>
              <a:rPr lang="en-US" sz="1600" dirty="0"/>
              <a:t>The graph shows demand for some product or service (Y) measured monthly over four years (X = Time).</a:t>
            </a:r>
          </a:p>
          <a:p>
            <a:endParaRPr lang="en-US" sz="1600" dirty="0"/>
          </a:p>
          <a:p>
            <a:pPr marL="285750" indent="-285750">
              <a:buFont typeface="Arial" panose="020B0604020202020204" pitchFamily="34" charset="0"/>
              <a:buChar char="•"/>
            </a:pPr>
            <a:r>
              <a:rPr lang="en-US" sz="1600" dirty="0"/>
              <a:t>Observations:</a:t>
            </a:r>
          </a:p>
          <a:p>
            <a:pPr marL="742950" lvl="1" indent="-285750">
              <a:buFont typeface="Arial" panose="020B0604020202020204" pitchFamily="34" charset="0"/>
              <a:buChar char="•"/>
            </a:pPr>
            <a:r>
              <a:rPr lang="en-US" sz="1600" dirty="0"/>
              <a:t>There is a strong downward trend</a:t>
            </a:r>
          </a:p>
          <a:p>
            <a:pPr marL="742950" lvl="1" indent="-285750">
              <a:buFont typeface="Arial" panose="020B0604020202020204" pitchFamily="34" charset="0"/>
              <a:buChar char="•"/>
            </a:pPr>
            <a:r>
              <a:rPr lang="en-US" sz="1600" dirty="0"/>
              <a:t>A seasonal pattern that peaks around December and repeats itself every year</a:t>
            </a:r>
          </a:p>
          <a:p>
            <a:pPr marL="742950" lvl="1" indent="-285750">
              <a:buFont typeface="Arial" panose="020B0604020202020204" pitchFamily="34" charset="0"/>
              <a:buChar char="•"/>
            </a:pPr>
            <a:r>
              <a:rPr lang="en-US" sz="1600" dirty="0"/>
              <a:t>Small random up and downward that the than the trend and seasonality don’t account for</a:t>
            </a:r>
          </a:p>
          <a:p>
            <a:pPr marL="742950" lvl="1" indent="-285750">
              <a:buFont typeface="Arial" panose="020B0604020202020204" pitchFamily="34" charset="0"/>
              <a:buChar char="•"/>
            </a:pPr>
            <a:r>
              <a:rPr lang="en-US" sz="1600" dirty="0"/>
              <a:t>An example of a cycle would be if this pattern were to repeat every four years, perhaps coinciding with an election cycle or business cycle. </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070145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9778-EE01-3998-DA8D-5D7932EA9B50}"/>
              </a:ext>
            </a:extLst>
          </p:cNvPr>
          <p:cNvSpPr>
            <a:spLocks noGrp="1"/>
          </p:cNvSpPr>
          <p:nvPr>
            <p:ph type="title"/>
          </p:nvPr>
        </p:nvSpPr>
        <p:spPr>
          <a:xfrm>
            <a:off x="463062" y="-92075"/>
            <a:ext cx="10515600" cy="1325563"/>
          </a:xfrm>
        </p:spPr>
        <p:txBody>
          <a:bodyPr/>
          <a:lstStyle/>
          <a:p>
            <a:r>
              <a:rPr lang="en-US" dirty="0"/>
              <a:t>Forecasting</a:t>
            </a:r>
          </a:p>
        </p:txBody>
      </p:sp>
      <p:sp>
        <p:nvSpPr>
          <p:cNvPr id="3" name="Content Placeholder 2">
            <a:extLst>
              <a:ext uri="{FF2B5EF4-FFF2-40B4-BE49-F238E27FC236}">
                <a16:creationId xmlns:a16="http://schemas.microsoft.com/office/drawing/2014/main" id="{0BE2A1B2-4997-79A0-F86E-AF6056EC898B}"/>
              </a:ext>
            </a:extLst>
          </p:cNvPr>
          <p:cNvSpPr>
            <a:spLocks noGrp="1"/>
          </p:cNvSpPr>
          <p:nvPr>
            <p:ph idx="1"/>
          </p:nvPr>
        </p:nvSpPr>
        <p:spPr>
          <a:xfrm>
            <a:off x="463062" y="1073705"/>
            <a:ext cx="10515600" cy="4351338"/>
          </a:xfrm>
        </p:spPr>
        <p:txBody>
          <a:bodyPr>
            <a:noAutofit/>
          </a:bodyPr>
          <a:lstStyle/>
          <a:p>
            <a:pPr marL="0" indent="0">
              <a:buNone/>
            </a:pPr>
            <a:r>
              <a:rPr lang="en-US" sz="1600" u="sng" dirty="0"/>
              <a:t>Overview</a:t>
            </a:r>
          </a:p>
          <a:p>
            <a:pPr marL="0" indent="0">
              <a:buNone/>
            </a:pPr>
            <a:endParaRPr lang="en-US" sz="1600" u="sng" dirty="0"/>
          </a:p>
          <a:p>
            <a:r>
              <a:rPr lang="en-US" sz="1600" dirty="0"/>
              <a:t>What we learned previously for predicting with Linear Regression won’t work on time series…</a:t>
            </a:r>
          </a:p>
          <a:p>
            <a:pPr lvl="1"/>
            <a:r>
              <a:rPr lang="en-US" sz="1600" dirty="0"/>
              <a:t>This is because the measurements are not independent</a:t>
            </a:r>
          </a:p>
          <a:p>
            <a:pPr lvl="1"/>
            <a:r>
              <a:rPr lang="en-US" sz="1600" dirty="0"/>
              <a:t>And we would be extrapolating (into the future), which was bad!</a:t>
            </a:r>
          </a:p>
          <a:p>
            <a:r>
              <a:rPr lang="en-US" sz="1600" dirty="0"/>
              <a:t>Therefore, we have techniques specifically used for time series, which we will only cover very briefly. </a:t>
            </a:r>
          </a:p>
          <a:p>
            <a:r>
              <a:rPr lang="en-US" sz="1600" dirty="0"/>
              <a:t>Although there are many ways we might analyze time series, we will be focusing on </a:t>
            </a:r>
            <a:r>
              <a:rPr lang="en-US" sz="1600" b="1" dirty="0"/>
              <a:t>forecasting</a:t>
            </a:r>
            <a:r>
              <a:rPr lang="en-US" sz="1600" dirty="0"/>
              <a:t>!</a:t>
            </a:r>
          </a:p>
          <a:p>
            <a:pPr lvl="1"/>
            <a:r>
              <a:rPr lang="en-US" sz="1600" i="1" dirty="0">
                <a:solidFill>
                  <a:srgbClr val="92D050"/>
                </a:solidFill>
              </a:rPr>
              <a:t>Predicting </a:t>
            </a:r>
            <a:r>
              <a:rPr lang="en-US" sz="1600" i="1" u="sng" dirty="0">
                <a:solidFill>
                  <a:srgbClr val="92D050"/>
                </a:solidFill>
              </a:rPr>
              <a:t>future values</a:t>
            </a:r>
            <a:r>
              <a:rPr lang="en-US" sz="1600" i="1" dirty="0">
                <a:solidFill>
                  <a:srgbClr val="92D050"/>
                </a:solidFill>
              </a:rPr>
              <a:t> of a time series based on the </a:t>
            </a:r>
            <a:r>
              <a:rPr lang="en-US" sz="1600" i="1" u="sng" dirty="0">
                <a:solidFill>
                  <a:srgbClr val="92D050"/>
                </a:solidFill>
              </a:rPr>
              <a:t>values that have already occurred</a:t>
            </a:r>
          </a:p>
          <a:p>
            <a:endParaRPr lang="en-US" sz="1600" dirty="0"/>
          </a:p>
          <a:p>
            <a:pPr marL="0" indent="0">
              <a:buNone/>
            </a:pPr>
            <a:r>
              <a:rPr lang="en-US" sz="1600" u="sng" dirty="0"/>
              <a:t>Methods</a:t>
            </a:r>
          </a:p>
          <a:p>
            <a:pPr marL="0" indent="0">
              <a:buNone/>
            </a:pPr>
            <a:endParaRPr lang="en-US" sz="1600" u="sng" dirty="0"/>
          </a:p>
          <a:p>
            <a:r>
              <a:rPr lang="en-US" sz="1600" dirty="0"/>
              <a:t>There are three methods of forecasting we will use:</a:t>
            </a:r>
          </a:p>
          <a:p>
            <a:endParaRPr lang="en-US" sz="1600" dirty="0"/>
          </a:p>
          <a:p>
            <a:pPr marL="514350" indent="-514350">
              <a:buFont typeface="+mj-lt"/>
              <a:buAutoNum type="arabicPeriod"/>
            </a:pPr>
            <a:r>
              <a:rPr lang="en-US" sz="1600" dirty="0"/>
              <a:t>Naïve Approach</a:t>
            </a:r>
          </a:p>
          <a:p>
            <a:pPr marL="514350" indent="-514350">
              <a:buFont typeface="+mj-lt"/>
              <a:buAutoNum type="arabicPeriod"/>
            </a:pPr>
            <a:r>
              <a:rPr lang="en-US" sz="1600" dirty="0"/>
              <a:t>Moving Averages </a:t>
            </a:r>
          </a:p>
          <a:p>
            <a:pPr marL="514350" indent="-514350">
              <a:buFont typeface="+mj-lt"/>
              <a:buAutoNum type="arabicPeriod"/>
            </a:pPr>
            <a:r>
              <a:rPr lang="en-US" sz="1600" dirty="0"/>
              <a:t>Exponential Smoothing </a:t>
            </a:r>
          </a:p>
          <a:p>
            <a:endParaRPr lang="en-US" sz="1600" dirty="0"/>
          </a:p>
          <a:p>
            <a:endParaRPr lang="en-US" sz="1600" dirty="0"/>
          </a:p>
        </p:txBody>
      </p:sp>
      <p:grpSp>
        <p:nvGrpSpPr>
          <p:cNvPr id="36" name="Group 35">
            <a:extLst>
              <a:ext uri="{FF2B5EF4-FFF2-40B4-BE49-F238E27FC236}">
                <a16:creationId xmlns:a16="http://schemas.microsoft.com/office/drawing/2014/main" id="{1CD0EDCD-089D-2D1A-59DD-D74D4F67BA9B}"/>
              </a:ext>
            </a:extLst>
          </p:cNvPr>
          <p:cNvGrpSpPr/>
          <p:nvPr/>
        </p:nvGrpSpPr>
        <p:grpSpPr>
          <a:xfrm>
            <a:off x="7947391" y="3618343"/>
            <a:ext cx="4035000" cy="3239657"/>
            <a:chOff x="7301215" y="3176954"/>
            <a:chExt cx="4035000" cy="3239657"/>
          </a:xfrm>
        </p:grpSpPr>
        <p:pic>
          <p:nvPicPr>
            <p:cNvPr id="4" name="Picture 3" descr="Screen Clipping">
              <a:extLst>
                <a:ext uri="{FF2B5EF4-FFF2-40B4-BE49-F238E27FC236}">
                  <a16:creationId xmlns:a16="http://schemas.microsoft.com/office/drawing/2014/main" id="{030906BD-B465-4940-8FE0-1E3C83A24A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1215" y="3176954"/>
              <a:ext cx="3677447" cy="2836271"/>
            </a:xfrm>
            <a:prstGeom prst="rect">
              <a:avLst/>
            </a:prstGeom>
          </p:spPr>
        </p:pic>
        <p:cxnSp>
          <p:nvCxnSpPr>
            <p:cNvPr id="32" name="Straight Connector 31">
              <a:extLst>
                <a:ext uri="{FF2B5EF4-FFF2-40B4-BE49-F238E27FC236}">
                  <a16:creationId xmlns:a16="http://schemas.microsoft.com/office/drawing/2014/main" id="{B87D7FFE-EC74-05B2-694E-129D8D0A3203}"/>
                </a:ext>
              </a:extLst>
            </p:cNvPr>
            <p:cNvCxnSpPr/>
            <p:nvPr/>
          </p:nvCxnSpPr>
          <p:spPr>
            <a:xfrm flipV="1">
              <a:off x="8030308" y="3849810"/>
              <a:ext cx="2637692" cy="173501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70D77F6-B5D2-E6F5-431C-A0A285E8F986}"/>
                </a:ext>
              </a:extLst>
            </p:cNvPr>
            <p:cNvCxnSpPr/>
            <p:nvPr/>
          </p:nvCxnSpPr>
          <p:spPr>
            <a:xfrm flipV="1">
              <a:off x="10668000" y="3429000"/>
              <a:ext cx="668215" cy="420810"/>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FCB64F2-4F88-A152-C843-CCB255EB7C1C}"/>
                    </a:ext>
                  </a:extLst>
                </p:cNvPr>
                <p:cNvSpPr txBox="1"/>
                <p:nvPr/>
              </p:nvSpPr>
              <p:spPr>
                <a:xfrm>
                  <a:off x="7369638" y="6038238"/>
                  <a:ext cx="3702296" cy="378373"/>
                </a:xfrm>
                <a:prstGeom prst="rect">
                  <a:avLst/>
                </a:prstGeom>
                <a:noFill/>
              </p:spPr>
              <p:txBody>
                <a:bodyPr wrap="none" rtlCol="0">
                  <a:spAutoFit/>
                </a:bodyPr>
                <a:lstStyle/>
                <a:p>
                  <a:r>
                    <a:rPr lang="en-US" b="0" dirty="0"/>
                    <a:t>Lin Reg</a:t>
                  </a:r>
                  <a:r>
                    <a:rPr lang="en-US" dirty="0"/>
                    <a:t> Method:</a:t>
                  </a:r>
                  <a:r>
                    <a:rPr lang="en-US" dirty="0">
                      <a:solidFill>
                        <a:srgbClr val="00B050"/>
                      </a:solidFill>
                    </a:rPr>
                    <a:t> </a:t>
                  </a:r>
                  <a14:m>
                    <m:oMath xmlns:m="http://schemas.openxmlformats.org/officeDocument/2006/math">
                      <m:acc>
                        <m:accPr>
                          <m:chr m:val="̂"/>
                          <m:ctrlPr>
                            <a:rPr lang="en-US" b="0" i="1" smtClean="0">
                              <a:solidFill>
                                <a:srgbClr val="92D050"/>
                              </a:solidFill>
                              <a:latin typeface="Cambria Math" panose="02040503050406030204" pitchFamily="18" charset="0"/>
                            </a:rPr>
                          </m:ctrlPr>
                        </m:accPr>
                        <m:e>
                          <m:r>
                            <a:rPr lang="en-US" b="0" i="1" smtClean="0">
                              <a:solidFill>
                                <a:srgbClr val="92D050"/>
                              </a:solidFill>
                              <a:latin typeface="Cambria Math" panose="02040503050406030204" pitchFamily="18" charset="0"/>
                            </a:rPr>
                            <m:t>𝐶𝑂</m:t>
                          </m:r>
                          <m:r>
                            <a:rPr lang="en-US" b="0" i="1" baseline="-25000" smtClean="0">
                              <a:solidFill>
                                <a:srgbClr val="92D050"/>
                              </a:solidFill>
                              <a:latin typeface="Cambria Math" panose="02040503050406030204" pitchFamily="18" charset="0"/>
                            </a:rPr>
                            <m:t>2</m:t>
                          </m:r>
                        </m:e>
                      </m:acc>
                      <m:r>
                        <a:rPr lang="en-US" b="0" i="1" smtClean="0">
                          <a:solidFill>
                            <a:srgbClr val="92D050"/>
                          </a:solidFill>
                          <a:latin typeface="Cambria Math" panose="02040503050406030204" pitchFamily="18" charset="0"/>
                        </a:rPr>
                        <m:t>=</m:t>
                      </m:r>
                      <m:r>
                        <a:rPr lang="en-US" b="0" i="1" smtClean="0">
                          <a:solidFill>
                            <a:srgbClr val="92D050"/>
                          </a:solidFill>
                          <a:latin typeface="Cambria Math" panose="02040503050406030204" pitchFamily="18" charset="0"/>
                        </a:rPr>
                        <m:t>𝑎</m:t>
                      </m:r>
                      <m:r>
                        <a:rPr lang="en-US" b="0" i="1" smtClean="0">
                          <a:solidFill>
                            <a:srgbClr val="92D050"/>
                          </a:solidFill>
                          <a:latin typeface="Cambria Math" panose="02040503050406030204" pitchFamily="18" charset="0"/>
                        </a:rPr>
                        <m:t>+</m:t>
                      </m:r>
                      <m:r>
                        <a:rPr lang="en-US" b="0" i="1" smtClean="0">
                          <a:solidFill>
                            <a:srgbClr val="92D050"/>
                          </a:solidFill>
                          <a:latin typeface="Cambria Math" panose="02040503050406030204" pitchFamily="18" charset="0"/>
                        </a:rPr>
                        <m:t>𝑏</m:t>
                      </m:r>
                      <m:r>
                        <a:rPr lang="en-US" b="0" i="1" smtClean="0">
                          <a:solidFill>
                            <a:srgbClr val="92D050"/>
                          </a:solidFill>
                          <a:latin typeface="Cambria Math" panose="02040503050406030204" pitchFamily="18" charset="0"/>
                        </a:rPr>
                        <m:t>(1990)</m:t>
                      </m:r>
                    </m:oMath>
                  </a14:m>
                  <a:endParaRPr lang="en-US" dirty="0">
                    <a:solidFill>
                      <a:srgbClr val="00B050"/>
                    </a:solidFill>
                  </a:endParaRPr>
                </a:p>
              </p:txBody>
            </p:sp>
          </mc:Choice>
          <mc:Fallback xmlns="">
            <p:sp>
              <p:nvSpPr>
                <p:cNvPr id="35" name="TextBox 34">
                  <a:extLst>
                    <a:ext uri="{FF2B5EF4-FFF2-40B4-BE49-F238E27FC236}">
                      <a16:creationId xmlns:a16="http://schemas.microsoft.com/office/drawing/2014/main" id="{9FCB64F2-4F88-A152-C843-CCB255EB7C1C}"/>
                    </a:ext>
                  </a:extLst>
                </p:cNvPr>
                <p:cNvSpPr txBox="1">
                  <a:spLocks noRot="1" noChangeAspect="1" noMove="1" noResize="1" noEditPoints="1" noAdjustHandles="1" noChangeArrowheads="1" noChangeShapeType="1" noTextEdit="1"/>
                </p:cNvSpPr>
                <p:nvPr/>
              </p:nvSpPr>
              <p:spPr>
                <a:xfrm>
                  <a:off x="7369638" y="6038238"/>
                  <a:ext cx="3702296" cy="378373"/>
                </a:xfrm>
                <a:prstGeom prst="rect">
                  <a:avLst/>
                </a:prstGeom>
                <a:blipFill>
                  <a:blip r:embed="rId3"/>
                  <a:stretch>
                    <a:fillRect l="-1370" t="-6667" b="-30000"/>
                  </a:stretch>
                </a:blipFill>
              </p:spPr>
              <p:txBody>
                <a:bodyPr/>
                <a:lstStyle/>
                <a:p>
                  <a:r>
                    <a:rPr lang="en-US">
                      <a:noFill/>
                    </a:rPr>
                    <a:t> </a:t>
                  </a:r>
                </a:p>
              </p:txBody>
            </p:sp>
          </mc:Fallback>
        </mc:AlternateContent>
      </p:grpSp>
      <p:graphicFrame>
        <p:nvGraphicFramePr>
          <p:cNvPr id="38" name="Table 37">
            <a:extLst>
              <a:ext uri="{FF2B5EF4-FFF2-40B4-BE49-F238E27FC236}">
                <a16:creationId xmlns:a16="http://schemas.microsoft.com/office/drawing/2014/main" id="{CED1BF71-6784-E711-892C-B7FF2BCD4D2F}"/>
              </a:ext>
            </a:extLst>
          </p:cNvPr>
          <p:cNvGraphicFramePr>
            <a:graphicFrameLocks noGrp="1"/>
          </p:cNvGraphicFramePr>
          <p:nvPr>
            <p:extLst>
              <p:ext uri="{D42A27DB-BD31-4B8C-83A1-F6EECF244321}">
                <p14:modId xmlns:p14="http://schemas.microsoft.com/office/powerpoint/2010/main" val="4167085749"/>
              </p:ext>
            </p:extLst>
          </p:nvPr>
        </p:nvGraphicFramePr>
        <p:xfrm>
          <a:off x="9224682" y="1258501"/>
          <a:ext cx="2476500" cy="1773555"/>
        </p:xfrm>
        <a:graphic>
          <a:graphicData uri="http://schemas.openxmlformats.org/drawingml/2006/table">
            <a:tbl>
              <a:tblPr/>
              <a:tblGrid>
                <a:gridCol w="825500">
                  <a:extLst>
                    <a:ext uri="{9D8B030D-6E8A-4147-A177-3AD203B41FA5}">
                      <a16:colId xmlns:a16="http://schemas.microsoft.com/office/drawing/2014/main" val="2559606589"/>
                    </a:ext>
                  </a:extLst>
                </a:gridCol>
                <a:gridCol w="825500">
                  <a:extLst>
                    <a:ext uri="{9D8B030D-6E8A-4147-A177-3AD203B41FA5}">
                      <a16:colId xmlns:a16="http://schemas.microsoft.com/office/drawing/2014/main" val="3457791087"/>
                    </a:ext>
                  </a:extLst>
                </a:gridCol>
                <a:gridCol w="825500">
                  <a:extLst>
                    <a:ext uri="{9D8B030D-6E8A-4147-A177-3AD203B41FA5}">
                      <a16:colId xmlns:a16="http://schemas.microsoft.com/office/drawing/2014/main" val="2407288310"/>
                    </a:ext>
                  </a:extLst>
                </a:gridCol>
              </a:tblGrid>
              <a:tr h="203200">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panose="020F0502020204030204" pitchFamily="34" charset="0"/>
                        </a:rPr>
                        <a:t>Time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panose="020F0502020204030204" pitchFamily="34" charset="0"/>
                        </a:rPr>
                        <a:t>Demand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7489856"/>
                  </a:ext>
                </a:extLst>
              </a:tr>
              <a:tr h="203200">
                <a:tc rowSpan="3">
                  <a:txBody>
                    <a:bodyPr/>
                    <a:lstStyle/>
                    <a:p>
                      <a:pPr algn="ctr" fontAlgn="ctr"/>
                      <a:r>
                        <a:rPr lang="en-US" sz="1600" b="1" i="0" u="none" strike="noStrike">
                          <a:solidFill>
                            <a:srgbClr val="000000"/>
                          </a:solidFill>
                          <a:effectLst/>
                          <a:latin typeface="Calibri" panose="020F0502020204030204" pitchFamily="34" charset="0"/>
                        </a:rPr>
                        <a:t>Past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Y</a:t>
                      </a:r>
                      <a:r>
                        <a:rPr lang="en-US" sz="1600" b="0" i="0" u="none" strike="noStrike" baseline="-25000" dirty="0">
                          <a:solidFill>
                            <a:srgbClr val="000000"/>
                          </a:solidFill>
                          <a:effectLst/>
                          <a:latin typeface="Calibri" panose="020F0502020204030204" pitchFamily="34" charset="0"/>
                        </a:rPr>
                        <a:t>(t-3)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1220067"/>
                  </a:ext>
                </a:extLst>
              </a:tr>
              <a:tr h="215900">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Y</a:t>
                      </a:r>
                      <a:r>
                        <a:rPr lang="en-US" sz="1600" b="0" i="0" u="none" strike="noStrike" baseline="-25000" dirty="0">
                          <a:solidFill>
                            <a:srgbClr val="000000"/>
                          </a:solidFill>
                          <a:effectLst/>
                          <a:latin typeface="Calibri" panose="020F0502020204030204" pitchFamily="34" charset="0"/>
                        </a:rPr>
                        <a:t>(t-2)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2978596"/>
                  </a:ext>
                </a:extLst>
              </a:tr>
              <a:tr h="215900">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Y</a:t>
                      </a:r>
                      <a:r>
                        <a:rPr lang="en-US" sz="1600" b="0" i="0" u="none" strike="noStrike" baseline="-25000" dirty="0">
                          <a:solidFill>
                            <a:srgbClr val="000000"/>
                          </a:solidFill>
                          <a:effectLst/>
                          <a:latin typeface="Calibri" panose="020F0502020204030204" pitchFamily="34" charset="0"/>
                        </a:rPr>
                        <a:t>(t-1)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6533623"/>
                  </a:ext>
                </a:extLst>
              </a:tr>
              <a:tr h="215900">
                <a:tc>
                  <a:txBody>
                    <a:bodyPr/>
                    <a:lstStyle/>
                    <a:p>
                      <a:pPr algn="ctr" fontAlgn="b"/>
                      <a:r>
                        <a:rPr lang="en-US" sz="1600" b="1" i="0" u="none" strike="noStrike">
                          <a:solidFill>
                            <a:srgbClr val="00B050"/>
                          </a:solidFill>
                          <a:effectLst/>
                          <a:latin typeface="Calibri" panose="020F0502020204030204" pitchFamily="34" charset="0"/>
                        </a:rPr>
                        <a:t>Current</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B050"/>
                          </a:solidFill>
                          <a:effectLst/>
                          <a:latin typeface="Calibri" panose="020F0502020204030204" pitchFamily="34" charset="0"/>
                        </a:rPr>
                        <a:t>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B050"/>
                          </a:solidFill>
                          <a:effectLst/>
                          <a:latin typeface="Calibri" panose="020F0502020204030204" pitchFamily="34" charset="0"/>
                        </a:rPr>
                        <a:t>Y</a:t>
                      </a:r>
                      <a:r>
                        <a:rPr lang="en-US" sz="1600" b="0" i="0" u="none" strike="noStrike" baseline="-25000" dirty="0">
                          <a:solidFill>
                            <a:srgbClr val="00B050"/>
                          </a:solidFill>
                          <a:effectLst/>
                          <a:latin typeface="Calibri" panose="020F0502020204030204" pitchFamily="34" charset="0"/>
                        </a:rPr>
                        <a:t>(t)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9031007"/>
                  </a:ext>
                </a:extLst>
              </a:tr>
              <a:tr h="203200">
                <a:tc rowSpan="2">
                  <a:txBody>
                    <a:bodyPr/>
                    <a:lstStyle/>
                    <a:p>
                      <a:pPr algn="ctr" fontAlgn="ctr"/>
                      <a:r>
                        <a:rPr lang="en-US" sz="1600" b="1" i="0" u="none" strike="noStrike">
                          <a:solidFill>
                            <a:srgbClr val="00B0F0"/>
                          </a:solidFill>
                          <a:effectLst/>
                          <a:latin typeface="Calibri" panose="020F0502020204030204" pitchFamily="34" charset="0"/>
                        </a:rPr>
                        <a:t>Future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B0F0"/>
                          </a:solidFill>
                          <a:effectLst/>
                          <a:latin typeface="Calibri" panose="020F0502020204030204" pitchFamily="34" charset="0"/>
                        </a:rPr>
                        <a:t>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B0F0"/>
                          </a:solidFill>
                          <a:effectLst/>
                          <a:latin typeface="Calibri" panose="020F0502020204030204" pitchFamily="34" charset="0"/>
                        </a:rPr>
                        <a:t>Y</a:t>
                      </a:r>
                      <a:r>
                        <a:rPr lang="en-US" sz="1600" b="0" i="0" u="none" strike="noStrike" baseline="-25000" dirty="0">
                          <a:solidFill>
                            <a:srgbClr val="00B0F0"/>
                          </a:solidFill>
                          <a:effectLst/>
                          <a:latin typeface="Calibri" panose="020F0502020204030204" pitchFamily="34" charset="0"/>
                        </a:rPr>
                        <a:t>(t+1)</a:t>
                      </a:r>
                      <a:r>
                        <a:rPr lang="en-US" sz="1600" b="0" i="0" u="none" strike="noStrike" baseline="0" dirty="0">
                          <a:solidFill>
                            <a:srgbClr val="00B0F0"/>
                          </a:solidFill>
                          <a:effectLst/>
                          <a:latin typeface="Calibri" panose="020F0502020204030204" pitchFamily="34" charset="0"/>
                        </a:rPr>
                        <a:t> = ??</a:t>
                      </a:r>
                      <a:endParaRPr lang="en-US" sz="1600" b="0" i="0" u="none" strike="noStrike" baseline="-25000" dirty="0">
                        <a:solidFill>
                          <a:srgbClr val="00B0F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2261286"/>
                  </a:ext>
                </a:extLst>
              </a:tr>
              <a:tr h="203200">
                <a:tc vMerge="1">
                  <a:txBody>
                    <a:bodyPr/>
                    <a:lstStyle/>
                    <a:p>
                      <a:endParaRPr lang="en-US"/>
                    </a:p>
                  </a:txBody>
                  <a:tcPr/>
                </a:tc>
                <a:tc>
                  <a:txBody>
                    <a:bodyPr/>
                    <a:lstStyle/>
                    <a:p>
                      <a:pPr algn="ctr" fontAlgn="b"/>
                      <a:r>
                        <a:rPr lang="en-US" sz="1600" b="0" i="0" u="none" strike="noStrike">
                          <a:solidFill>
                            <a:srgbClr val="00B0F0"/>
                          </a:solidFill>
                          <a:effectLst/>
                          <a:latin typeface="Calibri" panose="020F0502020204030204" pitchFamily="34" charset="0"/>
                        </a:rPr>
                        <a:t>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B0F0"/>
                          </a:solidFill>
                          <a:effectLst/>
                          <a:latin typeface="Calibri" panose="020F0502020204030204" pitchFamily="34" charset="0"/>
                        </a:rPr>
                        <a:t>Y</a:t>
                      </a:r>
                      <a:r>
                        <a:rPr lang="en-US" sz="1600" b="0" i="0" u="none" strike="noStrike" baseline="-25000" dirty="0">
                          <a:solidFill>
                            <a:srgbClr val="00B0F0"/>
                          </a:solidFill>
                          <a:effectLst/>
                          <a:latin typeface="Calibri" panose="020F0502020204030204" pitchFamily="34" charset="0"/>
                        </a:rPr>
                        <a:t>(t+2)</a:t>
                      </a:r>
                      <a:r>
                        <a:rPr lang="en-US" sz="1600" b="0" i="0" u="none" strike="noStrike" baseline="0" dirty="0">
                          <a:solidFill>
                            <a:srgbClr val="00B0F0"/>
                          </a:solidFill>
                          <a:effectLst/>
                          <a:latin typeface="Calibri" panose="020F0502020204030204" pitchFamily="34" charset="0"/>
                        </a:rPr>
                        <a:t> = ??</a:t>
                      </a:r>
                      <a:endParaRPr lang="en-US" sz="1600" b="0" i="0" u="none" strike="noStrike" baseline="-25000" dirty="0">
                        <a:solidFill>
                          <a:srgbClr val="00B0F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7107876"/>
                  </a:ext>
                </a:extLst>
              </a:tr>
            </a:tbl>
          </a:graphicData>
        </a:graphic>
      </p:graphicFrame>
      <p:sp>
        <p:nvSpPr>
          <p:cNvPr id="27" name="TextBox 26">
            <a:extLst>
              <a:ext uri="{FF2B5EF4-FFF2-40B4-BE49-F238E27FC236}">
                <a16:creationId xmlns:a16="http://schemas.microsoft.com/office/drawing/2014/main" id="{3FF8A658-F281-3F8B-F34B-2C9DED91CA54}"/>
              </a:ext>
            </a:extLst>
          </p:cNvPr>
          <p:cNvSpPr txBox="1"/>
          <p:nvPr/>
        </p:nvSpPr>
        <p:spPr>
          <a:xfrm>
            <a:off x="7834222" y="458087"/>
            <a:ext cx="3903784" cy="523220"/>
          </a:xfrm>
          <a:prstGeom prst="rect">
            <a:avLst/>
          </a:prstGeom>
          <a:noFill/>
        </p:spPr>
        <p:txBody>
          <a:bodyPr wrap="square" rtlCol="0">
            <a:spAutoFit/>
          </a:bodyPr>
          <a:lstStyle/>
          <a:p>
            <a:r>
              <a:rPr lang="en-US" sz="1400" i="1" dirty="0">
                <a:solidFill>
                  <a:srgbClr val="7030A0"/>
                </a:solidFill>
              </a:rPr>
              <a:t>Example: If the time series is yearly and the current year is t = 2022, then t-1 = 2021 and t+1 = 2023</a:t>
            </a:r>
          </a:p>
        </p:txBody>
      </p:sp>
    </p:spTree>
    <p:extLst>
      <p:ext uri="{BB962C8B-B14F-4D97-AF65-F5344CB8AC3E}">
        <p14:creationId xmlns:p14="http://schemas.microsoft.com/office/powerpoint/2010/main" val="3514228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1EDCA-2372-7221-EDFD-B4270B3B3282}"/>
              </a:ext>
            </a:extLst>
          </p:cNvPr>
          <p:cNvSpPr>
            <a:spLocks noGrp="1"/>
          </p:cNvSpPr>
          <p:nvPr>
            <p:ph type="title"/>
          </p:nvPr>
        </p:nvSpPr>
        <p:spPr>
          <a:xfrm>
            <a:off x="265176" y="18255"/>
            <a:ext cx="10515600" cy="1325563"/>
          </a:xfrm>
        </p:spPr>
        <p:txBody>
          <a:bodyPr/>
          <a:lstStyle/>
          <a:p>
            <a:r>
              <a:rPr lang="en-US" dirty="0"/>
              <a:t>Naïve Approach</a:t>
            </a:r>
          </a:p>
        </p:txBody>
      </p:sp>
      <p:sp>
        <p:nvSpPr>
          <p:cNvPr id="3" name="Content Placeholder 2">
            <a:extLst>
              <a:ext uri="{FF2B5EF4-FFF2-40B4-BE49-F238E27FC236}">
                <a16:creationId xmlns:a16="http://schemas.microsoft.com/office/drawing/2014/main" id="{EA57294D-F80D-0E85-0D45-DCFEFE88A750}"/>
              </a:ext>
            </a:extLst>
          </p:cNvPr>
          <p:cNvSpPr>
            <a:spLocks noGrp="1"/>
          </p:cNvSpPr>
          <p:nvPr>
            <p:ph idx="1"/>
          </p:nvPr>
        </p:nvSpPr>
        <p:spPr>
          <a:xfrm>
            <a:off x="167802" y="1051694"/>
            <a:ext cx="11926824" cy="4351338"/>
          </a:xfrm>
        </p:spPr>
        <p:txBody>
          <a:bodyPr>
            <a:normAutofit/>
          </a:bodyPr>
          <a:lstStyle/>
          <a:p>
            <a:pPr marL="0" indent="0">
              <a:buNone/>
            </a:pPr>
            <a:r>
              <a:rPr lang="en-US" sz="1600" u="sng" dirty="0"/>
              <a:t>Overview</a:t>
            </a:r>
          </a:p>
          <a:p>
            <a:r>
              <a:rPr lang="en-US" sz="1600" dirty="0"/>
              <a:t>The “Naïve approach” is by far the easiest way to forecast</a:t>
            </a:r>
          </a:p>
          <a:p>
            <a:r>
              <a:rPr lang="en-US" sz="1600" dirty="0"/>
              <a:t>If we want to estimate the next value of a time series, naturally we could use is the last value of the time series</a:t>
            </a:r>
          </a:p>
          <a:p>
            <a:pPr lvl="1"/>
            <a:r>
              <a:rPr lang="en-US" sz="1600" dirty="0"/>
              <a:t>If we want to forecast more values, we can also use the last recorded value</a:t>
            </a:r>
          </a:p>
          <a:p>
            <a:r>
              <a:rPr lang="en-US" sz="1600" dirty="0"/>
              <a:t>In a business context, all we do is simply assume that demand in the </a:t>
            </a:r>
            <a:r>
              <a:rPr lang="en-US" sz="1600" b="1" dirty="0"/>
              <a:t>next period will be the SAME as the most recent period</a:t>
            </a:r>
          </a:p>
          <a:p>
            <a:endParaRPr lang="en-US" sz="1600" dirty="0"/>
          </a:p>
          <a:p>
            <a:pPr marL="0" indent="0">
              <a:buNone/>
            </a:pPr>
            <a:r>
              <a:rPr lang="en-US" sz="1600" u="sng" dirty="0"/>
              <a:t>Example</a:t>
            </a:r>
            <a:endParaRPr lang="en-US" sz="1600" dirty="0"/>
          </a:p>
          <a:p>
            <a:r>
              <a:rPr lang="en-US" sz="1600" dirty="0"/>
              <a:t>If a Chipotle location sells 60,000 burritos in a month, using the naive approach we forecast that 60,000 burritos will be sold in the next month.</a:t>
            </a:r>
          </a:p>
          <a:p>
            <a:pPr lvl="1"/>
            <a:r>
              <a:rPr lang="en-US" sz="1600" dirty="0"/>
              <a:t>And the following month we would predict 60,000 burritos again, and so on…</a:t>
            </a:r>
          </a:p>
          <a:p>
            <a:r>
              <a:rPr lang="en-US" sz="1600" dirty="0"/>
              <a:t>Interestingly, this method works for certain products, but one major problem with this approach is that it lacks sophistication needed for more complex situations because it does not take trend, seasonality or cycles into account</a:t>
            </a:r>
          </a:p>
        </p:txBody>
      </p:sp>
      <p:grpSp>
        <p:nvGrpSpPr>
          <p:cNvPr id="15" name="Group 14">
            <a:extLst>
              <a:ext uri="{FF2B5EF4-FFF2-40B4-BE49-F238E27FC236}">
                <a16:creationId xmlns:a16="http://schemas.microsoft.com/office/drawing/2014/main" id="{2152AEA5-FA34-D317-6691-CE77BB7AE0FB}"/>
              </a:ext>
            </a:extLst>
          </p:cNvPr>
          <p:cNvGrpSpPr/>
          <p:nvPr/>
        </p:nvGrpSpPr>
        <p:grpSpPr>
          <a:xfrm>
            <a:off x="6677139" y="4847918"/>
            <a:ext cx="5183428" cy="2100178"/>
            <a:chOff x="6677139" y="4847918"/>
            <a:chExt cx="5183428" cy="2100178"/>
          </a:xfrm>
        </p:grpSpPr>
        <p:grpSp>
          <p:nvGrpSpPr>
            <p:cNvPr id="10" name="Group 9">
              <a:extLst>
                <a:ext uri="{FF2B5EF4-FFF2-40B4-BE49-F238E27FC236}">
                  <a16:creationId xmlns:a16="http://schemas.microsoft.com/office/drawing/2014/main" id="{E7919FEA-F8B8-74F8-B1B2-B01B1094B498}"/>
                </a:ext>
              </a:extLst>
            </p:cNvPr>
            <p:cNvGrpSpPr/>
            <p:nvPr/>
          </p:nvGrpSpPr>
          <p:grpSpPr>
            <a:xfrm>
              <a:off x="6677139" y="4847918"/>
              <a:ext cx="5183428" cy="2100178"/>
              <a:chOff x="6677139" y="4847918"/>
              <a:chExt cx="5183428" cy="2100178"/>
            </a:xfrm>
          </p:grpSpPr>
          <p:grpSp>
            <p:nvGrpSpPr>
              <p:cNvPr id="8" name="Group 7">
                <a:extLst>
                  <a:ext uri="{FF2B5EF4-FFF2-40B4-BE49-F238E27FC236}">
                    <a16:creationId xmlns:a16="http://schemas.microsoft.com/office/drawing/2014/main" id="{301852B3-93A0-7DEB-CEC1-9E273E25D52F}"/>
                  </a:ext>
                </a:extLst>
              </p:cNvPr>
              <p:cNvGrpSpPr/>
              <p:nvPr/>
            </p:nvGrpSpPr>
            <p:grpSpPr>
              <a:xfrm>
                <a:off x="6677139" y="4847918"/>
                <a:ext cx="4593374" cy="2100178"/>
                <a:chOff x="6742256" y="4760306"/>
                <a:chExt cx="4593374" cy="2100178"/>
              </a:xfrm>
            </p:grpSpPr>
            <p:pic>
              <p:nvPicPr>
                <p:cNvPr id="5" name="Picture 4">
                  <a:extLst>
                    <a:ext uri="{FF2B5EF4-FFF2-40B4-BE49-F238E27FC236}">
                      <a16:creationId xmlns:a16="http://schemas.microsoft.com/office/drawing/2014/main" id="{30FD4424-C788-4E5C-D683-D1A777AC7C39}"/>
                    </a:ext>
                  </a:extLst>
                </p:cNvPr>
                <p:cNvPicPr>
                  <a:picLocks noChangeAspect="1"/>
                </p:cNvPicPr>
                <p:nvPr/>
              </p:nvPicPr>
              <p:blipFill>
                <a:blip r:embed="rId2"/>
                <a:stretch>
                  <a:fillRect/>
                </a:stretch>
              </p:blipFill>
              <p:spPr>
                <a:xfrm>
                  <a:off x="6742256" y="4760306"/>
                  <a:ext cx="3993367" cy="2100178"/>
                </a:xfrm>
                <a:prstGeom prst="rect">
                  <a:avLst/>
                </a:prstGeom>
              </p:spPr>
            </p:pic>
            <p:cxnSp>
              <p:nvCxnSpPr>
                <p:cNvPr id="7" name="Straight Arrow Connector 6">
                  <a:extLst>
                    <a:ext uri="{FF2B5EF4-FFF2-40B4-BE49-F238E27FC236}">
                      <a16:creationId xmlns:a16="http://schemas.microsoft.com/office/drawing/2014/main" id="{EEC25B73-AC42-CE4B-BA7C-ECFE7D661445}"/>
                    </a:ext>
                  </a:extLst>
                </p:cNvPr>
                <p:cNvCxnSpPr/>
                <p:nvPr/>
              </p:nvCxnSpPr>
              <p:spPr>
                <a:xfrm>
                  <a:off x="10421230" y="5227053"/>
                  <a:ext cx="914400"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5C6B41DD-09FE-6D37-0AC6-5BCB6D8F88AD}"/>
                  </a:ext>
                </a:extLst>
              </p:cNvPr>
              <p:cNvSpPr txBox="1"/>
              <p:nvPr/>
            </p:nvSpPr>
            <p:spPr>
              <a:xfrm>
                <a:off x="10542934" y="5491398"/>
                <a:ext cx="1317633" cy="584775"/>
              </a:xfrm>
              <a:prstGeom prst="rect">
                <a:avLst/>
              </a:prstGeom>
              <a:noFill/>
            </p:spPr>
            <p:txBody>
              <a:bodyPr wrap="square" rtlCol="0">
                <a:spAutoFit/>
              </a:bodyPr>
              <a:lstStyle/>
              <a:p>
                <a:r>
                  <a:rPr lang="en-US" sz="1600" dirty="0">
                    <a:solidFill>
                      <a:srgbClr val="00B0F0"/>
                    </a:solidFill>
                  </a:rPr>
                  <a:t>All forecasts beyond 2012</a:t>
                </a:r>
              </a:p>
            </p:txBody>
          </p:sp>
        </p:grpSp>
        <p:sp>
          <p:nvSpPr>
            <p:cNvPr id="14" name="Oval 13">
              <a:extLst>
                <a:ext uri="{FF2B5EF4-FFF2-40B4-BE49-F238E27FC236}">
                  <a16:creationId xmlns:a16="http://schemas.microsoft.com/office/drawing/2014/main" id="{B4469BFC-38F1-7D1B-85E6-82F57C6AC510}"/>
                </a:ext>
              </a:extLst>
            </p:cNvPr>
            <p:cNvSpPr/>
            <p:nvPr/>
          </p:nvSpPr>
          <p:spPr>
            <a:xfrm>
              <a:off x="10325113" y="5266304"/>
              <a:ext cx="93458" cy="90054"/>
            </a:xfrm>
            <a:prstGeom prst="ellipse">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7" name="Table 16">
            <a:extLst>
              <a:ext uri="{FF2B5EF4-FFF2-40B4-BE49-F238E27FC236}">
                <a16:creationId xmlns:a16="http://schemas.microsoft.com/office/drawing/2014/main" id="{5DCA77D3-D78F-2B07-94CB-B9AC4357ECB8}"/>
              </a:ext>
            </a:extLst>
          </p:cNvPr>
          <p:cNvGraphicFramePr>
            <a:graphicFrameLocks noGrp="1"/>
          </p:cNvGraphicFramePr>
          <p:nvPr>
            <p:extLst>
              <p:ext uri="{D42A27DB-BD31-4B8C-83A1-F6EECF244321}">
                <p14:modId xmlns:p14="http://schemas.microsoft.com/office/powerpoint/2010/main" val="641741934"/>
              </p:ext>
            </p:extLst>
          </p:nvPr>
        </p:nvGraphicFramePr>
        <p:xfrm>
          <a:off x="2491674" y="5008469"/>
          <a:ext cx="1651000" cy="1244600"/>
        </p:xfrm>
        <a:graphic>
          <a:graphicData uri="http://schemas.openxmlformats.org/drawingml/2006/table">
            <a:tbl>
              <a:tblPr/>
              <a:tblGrid>
                <a:gridCol w="825500">
                  <a:extLst>
                    <a:ext uri="{9D8B030D-6E8A-4147-A177-3AD203B41FA5}">
                      <a16:colId xmlns:a16="http://schemas.microsoft.com/office/drawing/2014/main" val="320983826"/>
                    </a:ext>
                  </a:extLst>
                </a:gridCol>
                <a:gridCol w="825500">
                  <a:extLst>
                    <a:ext uri="{9D8B030D-6E8A-4147-A177-3AD203B41FA5}">
                      <a16:colId xmlns:a16="http://schemas.microsoft.com/office/drawing/2014/main" val="3848836193"/>
                    </a:ext>
                  </a:extLst>
                </a:gridCol>
              </a:tblGrid>
              <a:tr h="203200">
                <a:tc>
                  <a:txBody>
                    <a:bodyPr/>
                    <a:lstStyle/>
                    <a:p>
                      <a:pPr algn="ctr" fontAlgn="ctr"/>
                      <a:r>
                        <a:rPr lang="en-US" sz="1200" b="1" i="0" u="none" strike="noStrike">
                          <a:solidFill>
                            <a:srgbClr val="000000"/>
                          </a:solidFill>
                          <a:effectLst/>
                          <a:latin typeface="Calibri" panose="020F0502020204030204" pitchFamily="34" charset="0"/>
                        </a:rPr>
                        <a:t>Month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Burritos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5445762"/>
                  </a:ext>
                </a:extLst>
              </a:tr>
              <a:tr h="203200">
                <a:tc>
                  <a:txBody>
                    <a:bodyPr/>
                    <a:lstStyle/>
                    <a:p>
                      <a:pPr algn="ctr" fontAlgn="ctr"/>
                      <a:r>
                        <a:rPr lang="en-US" sz="12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55000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029381"/>
                  </a:ext>
                </a:extLst>
              </a:tr>
              <a:tr h="215900">
                <a:tc>
                  <a:txBody>
                    <a:bodyPr/>
                    <a:lstStyle/>
                    <a:p>
                      <a:pPr algn="ctr" fontAlgn="ctr"/>
                      <a:r>
                        <a:rPr lang="en-US" sz="12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62000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4260312"/>
                  </a:ext>
                </a:extLst>
              </a:tr>
              <a:tr h="215900">
                <a:tc>
                  <a:txBody>
                    <a:bodyPr/>
                    <a:lstStyle/>
                    <a:p>
                      <a:pPr algn="ctr" fontAlgn="ctr"/>
                      <a:r>
                        <a:rPr lang="en-US" sz="1200" b="0" i="0" u="none" strike="noStrike" dirty="0">
                          <a:solidFill>
                            <a:srgbClr val="00B050"/>
                          </a:solidFill>
                          <a:effectLst/>
                          <a:latin typeface="Calibri" panose="020F0502020204030204" pitchFamily="34" charset="0"/>
                        </a:rPr>
                        <a:t>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B050"/>
                          </a:solidFill>
                          <a:effectLst/>
                          <a:latin typeface="Calibri" panose="020F0502020204030204" pitchFamily="34" charset="0"/>
                        </a:rPr>
                        <a:t>60000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362429"/>
                  </a:ext>
                </a:extLst>
              </a:tr>
              <a:tr h="203200">
                <a:tc>
                  <a:txBody>
                    <a:bodyPr/>
                    <a:lstStyle/>
                    <a:p>
                      <a:pPr algn="ctr" fontAlgn="ctr"/>
                      <a:r>
                        <a:rPr lang="en-US" sz="1200" b="0" i="0" u="none" strike="noStrike" dirty="0">
                          <a:solidFill>
                            <a:srgbClr val="00B0F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B0F0"/>
                          </a:solidFill>
                          <a:effectLst/>
                          <a:latin typeface="Calibri" panose="020F0502020204030204" pitchFamily="34" charset="0"/>
                        </a:rPr>
                        <a:t>60000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4371628"/>
                  </a:ext>
                </a:extLst>
              </a:tr>
              <a:tr h="203200">
                <a:tc>
                  <a:txBody>
                    <a:bodyPr/>
                    <a:lstStyle/>
                    <a:p>
                      <a:pPr algn="ctr" fontAlgn="ctr"/>
                      <a:r>
                        <a:rPr lang="en-US" sz="1200" b="0" i="0" u="none" strike="noStrike">
                          <a:solidFill>
                            <a:srgbClr val="00B0F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B0F0"/>
                          </a:solidFill>
                          <a:effectLst/>
                          <a:latin typeface="Calibri" panose="020F0502020204030204" pitchFamily="34" charset="0"/>
                        </a:rPr>
                        <a:t>60000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4736301"/>
                  </a:ext>
                </a:extLst>
              </a:tr>
            </a:tbl>
          </a:graphicData>
        </a:graphic>
      </p:graphicFrame>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71F214C-D6F4-8F59-F650-2E45B8C89C8A}"/>
                  </a:ext>
                </a:extLst>
              </p14:cNvPr>
              <p14:cNvContentPartPr/>
              <p14:nvPr/>
            </p14:nvContentPartPr>
            <p14:xfrm>
              <a:off x="1000062" y="496292"/>
              <a:ext cx="3600" cy="360"/>
            </p14:xfrm>
          </p:contentPart>
        </mc:Choice>
        <mc:Fallback xmlns="">
          <p:pic>
            <p:nvPicPr>
              <p:cNvPr id="4" name="Ink 3">
                <a:extLst>
                  <a:ext uri="{FF2B5EF4-FFF2-40B4-BE49-F238E27FC236}">
                    <a16:creationId xmlns:a16="http://schemas.microsoft.com/office/drawing/2014/main" id="{071F214C-D6F4-8F59-F650-2E45B8C89C8A}"/>
                  </a:ext>
                </a:extLst>
              </p:cNvPr>
              <p:cNvPicPr/>
              <p:nvPr/>
            </p:nvPicPr>
            <p:blipFill>
              <a:blip r:embed="rId4"/>
              <a:stretch>
                <a:fillRect/>
              </a:stretch>
            </p:blipFill>
            <p:spPr>
              <a:xfrm>
                <a:off x="991422" y="487652"/>
                <a:ext cx="212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48F58DD7-5B36-E40E-338A-8E866DF7B396}"/>
                  </a:ext>
                </a:extLst>
              </p14:cNvPr>
              <p14:cNvContentPartPr/>
              <p14:nvPr/>
            </p14:nvContentPartPr>
            <p14:xfrm>
              <a:off x="1079262" y="500972"/>
              <a:ext cx="360" cy="360"/>
            </p14:xfrm>
          </p:contentPart>
        </mc:Choice>
        <mc:Fallback xmlns="">
          <p:pic>
            <p:nvPicPr>
              <p:cNvPr id="6" name="Ink 5">
                <a:extLst>
                  <a:ext uri="{FF2B5EF4-FFF2-40B4-BE49-F238E27FC236}">
                    <a16:creationId xmlns:a16="http://schemas.microsoft.com/office/drawing/2014/main" id="{48F58DD7-5B36-E40E-338A-8E866DF7B396}"/>
                  </a:ext>
                </a:extLst>
              </p:cNvPr>
              <p:cNvPicPr/>
              <p:nvPr/>
            </p:nvPicPr>
            <p:blipFill>
              <a:blip r:embed="rId6"/>
              <a:stretch>
                <a:fillRect/>
              </a:stretch>
            </p:blipFill>
            <p:spPr>
              <a:xfrm>
                <a:off x="1070622" y="492332"/>
                <a:ext cx="18000" cy="18000"/>
              </a:xfrm>
              <a:prstGeom prst="rect">
                <a:avLst/>
              </a:prstGeom>
            </p:spPr>
          </p:pic>
        </mc:Fallback>
      </mc:AlternateContent>
      <p:graphicFrame>
        <p:nvGraphicFramePr>
          <p:cNvPr id="34" name="Table 33">
            <a:extLst>
              <a:ext uri="{FF2B5EF4-FFF2-40B4-BE49-F238E27FC236}">
                <a16:creationId xmlns:a16="http://schemas.microsoft.com/office/drawing/2014/main" id="{82A91A3D-9A2E-6DAB-387C-AFA0EE0856EE}"/>
              </a:ext>
            </a:extLst>
          </p:cNvPr>
          <p:cNvGraphicFramePr>
            <a:graphicFrameLocks noGrp="1"/>
          </p:cNvGraphicFramePr>
          <p:nvPr>
            <p:extLst>
              <p:ext uri="{D42A27DB-BD31-4B8C-83A1-F6EECF244321}">
                <p14:modId xmlns:p14="http://schemas.microsoft.com/office/powerpoint/2010/main" val="1029137336"/>
              </p:ext>
            </p:extLst>
          </p:nvPr>
        </p:nvGraphicFramePr>
        <p:xfrm>
          <a:off x="9618126" y="-16818"/>
          <a:ext cx="2476500" cy="1773555"/>
        </p:xfrm>
        <a:graphic>
          <a:graphicData uri="http://schemas.openxmlformats.org/drawingml/2006/table">
            <a:tbl>
              <a:tblPr/>
              <a:tblGrid>
                <a:gridCol w="825500">
                  <a:extLst>
                    <a:ext uri="{9D8B030D-6E8A-4147-A177-3AD203B41FA5}">
                      <a16:colId xmlns:a16="http://schemas.microsoft.com/office/drawing/2014/main" val="4221775414"/>
                    </a:ext>
                  </a:extLst>
                </a:gridCol>
                <a:gridCol w="825500">
                  <a:extLst>
                    <a:ext uri="{9D8B030D-6E8A-4147-A177-3AD203B41FA5}">
                      <a16:colId xmlns:a16="http://schemas.microsoft.com/office/drawing/2014/main" val="3819221971"/>
                    </a:ext>
                  </a:extLst>
                </a:gridCol>
                <a:gridCol w="825500">
                  <a:extLst>
                    <a:ext uri="{9D8B030D-6E8A-4147-A177-3AD203B41FA5}">
                      <a16:colId xmlns:a16="http://schemas.microsoft.com/office/drawing/2014/main" val="3966900574"/>
                    </a:ext>
                  </a:extLst>
                </a:gridCol>
              </a:tblGrid>
              <a:tr h="203200">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panose="020F0502020204030204" pitchFamily="34" charset="0"/>
                        </a:rPr>
                        <a:t>Time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panose="020F0502020204030204" pitchFamily="34" charset="0"/>
                        </a:rPr>
                        <a:t>Demand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782133"/>
                  </a:ext>
                </a:extLst>
              </a:tr>
              <a:tr h="203200">
                <a:tc rowSpan="3">
                  <a:txBody>
                    <a:bodyPr/>
                    <a:lstStyle/>
                    <a:p>
                      <a:pPr algn="ctr" fontAlgn="ctr"/>
                      <a:r>
                        <a:rPr lang="en-US" sz="1600" b="1" i="0" u="none" strike="noStrike">
                          <a:solidFill>
                            <a:srgbClr val="000000"/>
                          </a:solidFill>
                          <a:effectLst/>
                          <a:latin typeface="Calibri" panose="020F0502020204030204" pitchFamily="34" charset="0"/>
                        </a:rPr>
                        <a:t>Past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Y</a:t>
                      </a:r>
                      <a:r>
                        <a:rPr lang="en-US" sz="1600" b="0" i="0" u="none" strike="noStrike" baseline="-25000" dirty="0">
                          <a:solidFill>
                            <a:srgbClr val="000000"/>
                          </a:solidFill>
                          <a:effectLst/>
                          <a:latin typeface="Calibri" panose="020F0502020204030204" pitchFamily="34" charset="0"/>
                        </a:rPr>
                        <a:t>(t-3)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6549259"/>
                  </a:ext>
                </a:extLst>
              </a:tr>
              <a:tr h="203200">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Y</a:t>
                      </a:r>
                      <a:r>
                        <a:rPr lang="en-US" sz="1600" b="0" i="0" u="none" strike="noStrike" baseline="-25000" dirty="0">
                          <a:solidFill>
                            <a:srgbClr val="000000"/>
                          </a:solidFill>
                          <a:effectLst/>
                          <a:latin typeface="Calibri" panose="020F0502020204030204" pitchFamily="34" charset="0"/>
                        </a:rPr>
                        <a:t>(t-2)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8021393"/>
                  </a:ext>
                </a:extLst>
              </a:tr>
              <a:tr h="215900">
                <a:tc vMerge="1">
                  <a:txBody>
                    <a:bodyPr/>
                    <a:lstStyle/>
                    <a:p>
                      <a:endParaRPr lang="en-US"/>
                    </a:p>
                  </a:txBody>
                  <a:tcPr/>
                </a:tc>
                <a:tc>
                  <a:txBody>
                    <a:bodyPr/>
                    <a:lstStyle/>
                    <a:p>
                      <a:pPr algn="ctr" fontAlgn="b"/>
                      <a:r>
                        <a:rPr lang="en-US" sz="1600" b="0" i="0" u="none" strike="noStrike" dirty="0">
                          <a:solidFill>
                            <a:srgbClr val="000000"/>
                          </a:solidFill>
                          <a:effectLst/>
                          <a:latin typeface="Calibri" panose="020F0502020204030204" pitchFamily="34" charset="0"/>
                        </a:rPr>
                        <a:t>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Y</a:t>
                      </a:r>
                      <a:r>
                        <a:rPr lang="en-US" sz="1600" b="0" i="0" u="none" strike="noStrike" baseline="-25000" dirty="0">
                          <a:solidFill>
                            <a:srgbClr val="000000"/>
                          </a:solidFill>
                          <a:effectLst/>
                          <a:latin typeface="Calibri" panose="020F0502020204030204" pitchFamily="34" charset="0"/>
                        </a:rPr>
                        <a:t>(t-1)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5761513"/>
                  </a:ext>
                </a:extLst>
              </a:tr>
              <a:tr h="215900">
                <a:tc>
                  <a:txBody>
                    <a:bodyPr/>
                    <a:lstStyle/>
                    <a:p>
                      <a:pPr algn="ctr" fontAlgn="b"/>
                      <a:r>
                        <a:rPr lang="en-US" sz="1600" b="1" i="0" u="none" strike="noStrike">
                          <a:solidFill>
                            <a:srgbClr val="00B050"/>
                          </a:solidFill>
                          <a:effectLst/>
                          <a:latin typeface="Calibri" panose="020F0502020204030204" pitchFamily="34" charset="0"/>
                        </a:rPr>
                        <a:t>Current</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B050"/>
                          </a:solidFill>
                          <a:effectLst/>
                          <a:latin typeface="Calibri" panose="020F0502020204030204" pitchFamily="34" charset="0"/>
                        </a:rPr>
                        <a:t>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B050"/>
                          </a:solidFill>
                          <a:effectLst/>
                          <a:latin typeface="Calibri" panose="020F0502020204030204" pitchFamily="34" charset="0"/>
                        </a:rPr>
                        <a:t>Y</a:t>
                      </a:r>
                      <a:r>
                        <a:rPr lang="en-US" sz="1600" b="0" i="0" u="none" strike="noStrike" baseline="-25000" dirty="0">
                          <a:solidFill>
                            <a:srgbClr val="00B050"/>
                          </a:solidFill>
                          <a:effectLst/>
                          <a:latin typeface="Calibri" panose="020F0502020204030204" pitchFamily="34" charset="0"/>
                        </a:rPr>
                        <a:t>(t)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6881545"/>
                  </a:ext>
                </a:extLst>
              </a:tr>
              <a:tr h="203200">
                <a:tc rowSpan="2">
                  <a:txBody>
                    <a:bodyPr/>
                    <a:lstStyle/>
                    <a:p>
                      <a:pPr algn="ctr" fontAlgn="ctr"/>
                      <a:r>
                        <a:rPr lang="en-US" sz="1600" b="1" i="0" u="none" strike="noStrike">
                          <a:solidFill>
                            <a:srgbClr val="00B0F0"/>
                          </a:solidFill>
                          <a:effectLst/>
                          <a:latin typeface="Calibri" panose="020F0502020204030204" pitchFamily="34" charset="0"/>
                        </a:rPr>
                        <a:t>Future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B0F0"/>
                          </a:solidFill>
                          <a:effectLst/>
                          <a:latin typeface="Calibri" panose="020F0502020204030204" pitchFamily="34" charset="0"/>
                        </a:rPr>
                        <a:t>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B0F0"/>
                          </a:solidFill>
                          <a:effectLst/>
                          <a:latin typeface="Calibri" panose="020F0502020204030204" pitchFamily="34" charset="0"/>
                        </a:rPr>
                        <a:t>Y</a:t>
                      </a:r>
                      <a:r>
                        <a:rPr lang="en-US" sz="1600" b="0" i="0" u="none" strike="noStrike" baseline="-25000" dirty="0">
                          <a:solidFill>
                            <a:srgbClr val="00B0F0"/>
                          </a:solidFill>
                          <a:effectLst/>
                          <a:latin typeface="Calibri" panose="020F0502020204030204" pitchFamily="34" charset="0"/>
                        </a:rPr>
                        <a:t>(t+1)</a:t>
                      </a:r>
                      <a:r>
                        <a:rPr lang="en-US" sz="1600" b="0" i="0" u="none" strike="noStrike" dirty="0">
                          <a:solidFill>
                            <a:srgbClr val="00B0F0"/>
                          </a:solidFill>
                          <a:effectLst/>
                          <a:latin typeface="Calibri" panose="020F0502020204030204" pitchFamily="34" charset="0"/>
                        </a:rPr>
                        <a:t> = Y</a:t>
                      </a:r>
                      <a:r>
                        <a:rPr lang="en-US" sz="1600" b="0" i="0" u="none" strike="noStrike" baseline="-25000" dirty="0">
                          <a:solidFill>
                            <a:srgbClr val="00B0F0"/>
                          </a:solidFill>
                          <a:effectLst/>
                          <a:latin typeface="Calibri" panose="020F0502020204030204" pitchFamily="34" charset="0"/>
                        </a:rPr>
                        <a:t>(t)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8666392"/>
                  </a:ext>
                </a:extLst>
              </a:tr>
              <a:tr h="203200">
                <a:tc vMerge="1">
                  <a:txBody>
                    <a:bodyPr/>
                    <a:lstStyle/>
                    <a:p>
                      <a:endParaRPr lang="en-US"/>
                    </a:p>
                  </a:txBody>
                  <a:tcPr/>
                </a:tc>
                <a:tc>
                  <a:txBody>
                    <a:bodyPr/>
                    <a:lstStyle/>
                    <a:p>
                      <a:pPr algn="ctr" fontAlgn="b"/>
                      <a:r>
                        <a:rPr lang="en-US" sz="1600" b="0" i="0" u="none" strike="noStrike">
                          <a:solidFill>
                            <a:srgbClr val="00B0F0"/>
                          </a:solidFill>
                          <a:effectLst/>
                          <a:latin typeface="Calibri" panose="020F0502020204030204" pitchFamily="34" charset="0"/>
                        </a:rPr>
                        <a:t>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B0F0"/>
                          </a:solidFill>
                          <a:effectLst/>
                          <a:latin typeface="Calibri" panose="020F0502020204030204" pitchFamily="34" charset="0"/>
                        </a:rPr>
                        <a:t>Y</a:t>
                      </a:r>
                      <a:r>
                        <a:rPr lang="en-US" sz="1600" b="0" i="0" u="none" strike="noStrike" baseline="-25000" dirty="0">
                          <a:solidFill>
                            <a:srgbClr val="00B0F0"/>
                          </a:solidFill>
                          <a:effectLst/>
                          <a:latin typeface="Calibri" panose="020F0502020204030204" pitchFamily="34" charset="0"/>
                        </a:rPr>
                        <a:t>(t+2)</a:t>
                      </a:r>
                      <a:r>
                        <a:rPr lang="en-US" sz="1600" b="0" i="0" u="none" strike="noStrike" dirty="0">
                          <a:solidFill>
                            <a:srgbClr val="00B0F0"/>
                          </a:solidFill>
                          <a:effectLst/>
                          <a:latin typeface="Calibri" panose="020F0502020204030204" pitchFamily="34" charset="0"/>
                        </a:rPr>
                        <a:t> = Y</a:t>
                      </a:r>
                      <a:r>
                        <a:rPr lang="en-US" sz="1600" b="0" i="0" u="none" strike="noStrike" baseline="-25000" dirty="0">
                          <a:solidFill>
                            <a:srgbClr val="00B0F0"/>
                          </a:solidFill>
                          <a:effectLst/>
                          <a:latin typeface="Calibri" panose="020F0502020204030204" pitchFamily="34" charset="0"/>
                        </a:rPr>
                        <a:t>(t)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8572459"/>
                  </a:ext>
                </a:extLst>
              </a:tr>
            </a:tbl>
          </a:graphicData>
        </a:graphic>
      </p:graphicFrame>
    </p:spTree>
    <p:extLst>
      <p:ext uri="{BB962C8B-B14F-4D97-AF65-F5344CB8AC3E}">
        <p14:creationId xmlns:p14="http://schemas.microsoft.com/office/powerpoint/2010/main" val="3133999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9E34D-8CAD-BE6D-1B89-F733FD05F968}"/>
              </a:ext>
            </a:extLst>
          </p:cNvPr>
          <p:cNvSpPr>
            <a:spLocks noGrp="1"/>
          </p:cNvSpPr>
          <p:nvPr>
            <p:ph type="title"/>
          </p:nvPr>
        </p:nvSpPr>
        <p:spPr>
          <a:xfrm>
            <a:off x="481940" y="121652"/>
            <a:ext cx="10515600" cy="1325563"/>
          </a:xfrm>
        </p:spPr>
        <p:txBody>
          <a:bodyPr/>
          <a:lstStyle/>
          <a:p>
            <a:r>
              <a:rPr lang="en-US" dirty="0"/>
              <a:t>Moving (rolling) Averages</a:t>
            </a:r>
          </a:p>
        </p:txBody>
      </p:sp>
      <p:sp>
        <p:nvSpPr>
          <p:cNvPr id="3" name="Content Placeholder 2">
            <a:extLst>
              <a:ext uri="{FF2B5EF4-FFF2-40B4-BE49-F238E27FC236}">
                <a16:creationId xmlns:a16="http://schemas.microsoft.com/office/drawing/2014/main" id="{4ACA62D6-B43C-6176-6D71-25AAC46A63C3}"/>
              </a:ext>
            </a:extLst>
          </p:cNvPr>
          <p:cNvSpPr>
            <a:spLocks noGrp="1"/>
          </p:cNvSpPr>
          <p:nvPr>
            <p:ph idx="1"/>
          </p:nvPr>
        </p:nvSpPr>
        <p:spPr>
          <a:xfrm>
            <a:off x="337842" y="1689462"/>
            <a:ext cx="10763993" cy="5028716"/>
          </a:xfrm>
        </p:spPr>
        <p:txBody>
          <a:bodyPr>
            <a:noAutofit/>
          </a:bodyPr>
          <a:lstStyle/>
          <a:p>
            <a:pPr marL="0" indent="0">
              <a:buNone/>
            </a:pPr>
            <a:r>
              <a:rPr lang="en-US" sz="1600" u="sng" dirty="0"/>
              <a:t>Overview</a:t>
            </a:r>
          </a:p>
          <a:p>
            <a:r>
              <a:rPr lang="en-US" sz="1600" dirty="0"/>
              <a:t>Moving average is a slightly more sophisticated approach to forecasting than using the naïve approach</a:t>
            </a:r>
          </a:p>
          <a:p>
            <a:r>
              <a:rPr lang="en-US" sz="1600" dirty="0"/>
              <a:t>The idea is to predict the next value by using the average of the last few observations.</a:t>
            </a:r>
          </a:p>
          <a:p>
            <a:r>
              <a:rPr lang="en-US" sz="1600" dirty="0"/>
              <a:t>So we are using recent past data (actual observed data) to generate the forecast for the next time period, t+1</a:t>
            </a:r>
          </a:p>
          <a:p>
            <a:endParaRPr lang="en-US" sz="1600" dirty="0"/>
          </a:p>
          <a:p>
            <a:pPr marL="0" indent="0">
              <a:buNone/>
            </a:pPr>
            <a:r>
              <a:rPr lang="en-US" sz="1600" u="sng" dirty="0"/>
              <a:t>Technique</a:t>
            </a:r>
          </a:p>
          <a:p>
            <a:pPr marL="0" indent="0">
              <a:buNone/>
            </a:pPr>
            <a:endParaRPr lang="en-US" sz="1600" dirty="0"/>
          </a:p>
          <a:p>
            <a:r>
              <a:rPr lang="en-US" sz="1600" dirty="0"/>
              <a:t>We simply specify how many past observations to use each time and calculate the average</a:t>
            </a:r>
          </a:p>
          <a:p>
            <a:pPr lvl="1"/>
            <a:r>
              <a:rPr lang="en-US" sz="1600" dirty="0"/>
              <a:t>Lets say the number of past </a:t>
            </a:r>
            <a:r>
              <a:rPr lang="en-US" sz="1600" dirty="0" err="1"/>
              <a:t>obs</a:t>
            </a:r>
            <a:r>
              <a:rPr lang="en-US" sz="1600" dirty="0"/>
              <a:t> to use is </a:t>
            </a:r>
            <a:r>
              <a:rPr lang="en-US" sz="1600" i="1" dirty="0"/>
              <a:t>n</a:t>
            </a:r>
            <a:r>
              <a:rPr lang="en-US" sz="1600" dirty="0"/>
              <a:t>. Then</a:t>
            </a:r>
            <a:r>
              <a:rPr lang="en-US" sz="1600" i="1" dirty="0"/>
              <a:t> </a:t>
            </a:r>
            <a:r>
              <a:rPr lang="en-US" sz="1600" dirty="0"/>
              <a:t>the average is the sum of the </a:t>
            </a:r>
            <a:r>
              <a:rPr lang="en-US" sz="1600" i="1" dirty="0"/>
              <a:t>n </a:t>
            </a:r>
            <a:r>
              <a:rPr lang="en-US" sz="1600" dirty="0"/>
              <a:t>most recent values divided by </a:t>
            </a:r>
            <a:r>
              <a:rPr lang="en-US" sz="1600" i="1" dirty="0"/>
              <a:t>n</a:t>
            </a:r>
            <a:r>
              <a:rPr lang="en-US" sz="1600" dirty="0"/>
              <a:t>.</a:t>
            </a:r>
          </a:p>
          <a:p>
            <a:pPr lvl="1"/>
            <a:r>
              <a:rPr lang="en-US" sz="1600" dirty="0"/>
              <a:t>This description can be summarized with the notation MA(</a:t>
            </a:r>
            <a:r>
              <a:rPr lang="en-US" sz="1600" i="1" dirty="0"/>
              <a:t>n</a:t>
            </a:r>
            <a:r>
              <a:rPr lang="en-US" sz="1600" dirty="0"/>
              <a:t>)</a:t>
            </a:r>
          </a:p>
          <a:p>
            <a:r>
              <a:rPr lang="en-US" sz="1600" dirty="0"/>
              <a:t>This result is the new prediction!</a:t>
            </a:r>
          </a:p>
          <a:p>
            <a:r>
              <a:rPr lang="en-US" sz="1600" dirty="0"/>
              <a:t>We can continue to forecast as many future values as we want, each time using the new most recent </a:t>
            </a:r>
            <a:r>
              <a:rPr lang="en-US" sz="1600" i="1" dirty="0"/>
              <a:t>n</a:t>
            </a:r>
            <a:r>
              <a:rPr lang="en-US" sz="1600" dirty="0"/>
              <a:t> values (whether they be actual or predicted) </a:t>
            </a:r>
          </a:p>
          <a:p>
            <a:pPr lvl="1"/>
            <a:r>
              <a:rPr lang="en-US" sz="1600" dirty="0"/>
              <a:t>Or as time passes, we can continually make predictions for the next time period using the newest most recent </a:t>
            </a:r>
            <a:r>
              <a:rPr lang="en-US" sz="1600" i="1" dirty="0"/>
              <a:t>n</a:t>
            </a:r>
            <a:r>
              <a:rPr lang="en-US" sz="1600" dirty="0"/>
              <a:t> values</a:t>
            </a:r>
          </a:p>
          <a:p>
            <a:pPr lvl="1"/>
            <a:r>
              <a:rPr lang="en-US" sz="1600" dirty="0"/>
              <a:t>We can think of this as a rolling (moving) average!</a:t>
            </a:r>
          </a:p>
        </p:txBody>
      </p:sp>
      <p:sp>
        <p:nvSpPr>
          <p:cNvPr id="4" name="TextBox 3">
            <a:extLst>
              <a:ext uri="{FF2B5EF4-FFF2-40B4-BE49-F238E27FC236}">
                <a16:creationId xmlns:a16="http://schemas.microsoft.com/office/drawing/2014/main" id="{6EC4437D-DD86-9C08-4489-785EA71114BF}"/>
              </a:ext>
            </a:extLst>
          </p:cNvPr>
          <p:cNvSpPr txBox="1"/>
          <p:nvPr/>
        </p:nvSpPr>
        <p:spPr>
          <a:xfrm>
            <a:off x="4884717" y="3429000"/>
            <a:ext cx="4726378"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i="1" dirty="0">
                <a:solidFill>
                  <a:srgbClr val="7030A0"/>
                </a:solidFill>
              </a:rPr>
              <a:t>NOTE: This is a general description of how calculate the forecast for a moving average, but it makes way more sense when actually looking at an example</a:t>
            </a:r>
          </a:p>
        </p:txBody>
      </p:sp>
      <p:graphicFrame>
        <p:nvGraphicFramePr>
          <p:cNvPr id="6" name="Table 5">
            <a:extLst>
              <a:ext uri="{FF2B5EF4-FFF2-40B4-BE49-F238E27FC236}">
                <a16:creationId xmlns:a16="http://schemas.microsoft.com/office/drawing/2014/main" id="{F74EFB78-4480-EDF8-B589-DA4BB63C9988}"/>
              </a:ext>
            </a:extLst>
          </p:cNvPr>
          <p:cNvGraphicFramePr>
            <a:graphicFrameLocks noGrp="1"/>
          </p:cNvGraphicFramePr>
          <p:nvPr>
            <p:extLst>
              <p:ext uri="{D42A27DB-BD31-4B8C-83A1-F6EECF244321}">
                <p14:modId xmlns:p14="http://schemas.microsoft.com/office/powerpoint/2010/main" val="668429603"/>
              </p:ext>
            </p:extLst>
          </p:nvPr>
        </p:nvGraphicFramePr>
        <p:xfrm>
          <a:off x="7980956" y="0"/>
          <a:ext cx="3918117" cy="2026920"/>
        </p:xfrm>
        <a:graphic>
          <a:graphicData uri="http://schemas.openxmlformats.org/drawingml/2006/table">
            <a:tbl>
              <a:tblPr/>
              <a:tblGrid>
                <a:gridCol w="1306039">
                  <a:extLst>
                    <a:ext uri="{9D8B030D-6E8A-4147-A177-3AD203B41FA5}">
                      <a16:colId xmlns:a16="http://schemas.microsoft.com/office/drawing/2014/main" val="3986241304"/>
                    </a:ext>
                  </a:extLst>
                </a:gridCol>
                <a:gridCol w="807028">
                  <a:extLst>
                    <a:ext uri="{9D8B030D-6E8A-4147-A177-3AD203B41FA5}">
                      <a16:colId xmlns:a16="http://schemas.microsoft.com/office/drawing/2014/main" val="4095844022"/>
                    </a:ext>
                  </a:extLst>
                </a:gridCol>
                <a:gridCol w="1805050">
                  <a:extLst>
                    <a:ext uri="{9D8B030D-6E8A-4147-A177-3AD203B41FA5}">
                      <a16:colId xmlns:a16="http://schemas.microsoft.com/office/drawing/2014/main" val="3339414100"/>
                    </a:ext>
                  </a:extLst>
                </a:gridCol>
              </a:tblGrid>
              <a:tr h="223053">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gridSpan="2">
                  <a:txBody>
                    <a:bodyPr/>
                    <a:lstStyle/>
                    <a:p>
                      <a:pPr algn="l" fontAlgn="b"/>
                      <a:r>
                        <a:rPr lang="en-US" sz="1600" b="1" i="0" u="none" strike="noStrike">
                          <a:solidFill>
                            <a:srgbClr val="ED7D31"/>
                          </a:solidFill>
                          <a:effectLst/>
                          <a:latin typeface="Calibri" panose="020F0502020204030204" pitchFamily="34" charset="0"/>
                        </a:rPr>
                        <a:t>Moving Average, MA(2)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419343545"/>
                  </a:ext>
                </a:extLst>
              </a:tr>
              <a:tr h="223053">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panose="020F0502020204030204" pitchFamily="34" charset="0"/>
                        </a:rPr>
                        <a:t>Time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panose="020F0502020204030204" pitchFamily="34" charset="0"/>
                        </a:rPr>
                        <a:t>Demand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2122489"/>
                  </a:ext>
                </a:extLst>
              </a:tr>
              <a:tr h="236994">
                <a:tc rowSpan="3">
                  <a:txBody>
                    <a:bodyPr/>
                    <a:lstStyle/>
                    <a:p>
                      <a:pPr algn="ctr" fontAlgn="ctr"/>
                      <a:r>
                        <a:rPr lang="en-US" sz="1600" b="1" i="0" u="none" strike="noStrike">
                          <a:solidFill>
                            <a:srgbClr val="000000"/>
                          </a:solidFill>
                          <a:effectLst/>
                          <a:latin typeface="Calibri" panose="020F0502020204030204" pitchFamily="34" charset="0"/>
                        </a:rPr>
                        <a:t>Past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Y</a:t>
                      </a:r>
                      <a:r>
                        <a:rPr lang="en-US" sz="1600" b="0" i="0" u="none" strike="noStrike" baseline="-25000" dirty="0">
                          <a:solidFill>
                            <a:srgbClr val="000000"/>
                          </a:solidFill>
                          <a:effectLst/>
                          <a:latin typeface="Calibri" panose="020F0502020204030204" pitchFamily="34" charset="0"/>
                        </a:rPr>
                        <a:t>(t-3)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1575222"/>
                  </a:ext>
                </a:extLst>
              </a:tr>
              <a:tr h="236994">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Y</a:t>
                      </a:r>
                      <a:r>
                        <a:rPr lang="en-US" sz="1600" b="0" i="0" u="none" strike="noStrike" baseline="-25000" dirty="0">
                          <a:solidFill>
                            <a:srgbClr val="000000"/>
                          </a:solidFill>
                          <a:effectLst/>
                          <a:latin typeface="Calibri" panose="020F0502020204030204" pitchFamily="34" charset="0"/>
                        </a:rPr>
                        <a:t>(t-2)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2932577"/>
                  </a:ext>
                </a:extLst>
              </a:tr>
              <a:tr h="236994">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Y</a:t>
                      </a:r>
                      <a:r>
                        <a:rPr lang="en-US" sz="1600" b="0" i="0" u="none" strike="noStrike" baseline="-25000" dirty="0">
                          <a:solidFill>
                            <a:srgbClr val="000000"/>
                          </a:solidFill>
                          <a:effectLst/>
                          <a:latin typeface="Calibri" panose="020F0502020204030204" pitchFamily="34" charset="0"/>
                        </a:rPr>
                        <a:t>(t-1)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9252984"/>
                  </a:ext>
                </a:extLst>
              </a:tr>
              <a:tr h="236994">
                <a:tc>
                  <a:txBody>
                    <a:bodyPr/>
                    <a:lstStyle/>
                    <a:p>
                      <a:pPr algn="ctr" fontAlgn="b"/>
                      <a:r>
                        <a:rPr lang="en-US" sz="1600" b="1" i="0" u="none" strike="noStrike">
                          <a:solidFill>
                            <a:srgbClr val="00B050"/>
                          </a:solidFill>
                          <a:effectLst/>
                          <a:latin typeface="Calibri" panose="020F0502020204030204" pitchFamily="34" charset="0"/>
                        </a:rPr>
                        <a:t>Current</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B050"/>
                          </a:solidFill>
                          <a:effectLst/>
                          <a:latin typeface="Calibri" panose="020F0502020204030204" pitchFamily="34" charset="0"/>
                        </a:rPr>
                        <a:t>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B050"/>
                          </a:solidFill>
                          <a:effectLst/>
                          <a:latin typeface="Calibri" panose="020F0502020204030204" pitchFamily="34" charset="0"/>
                        </a:rPr>
                        <a:t>Y</a:t>
                      </a:r>
                      <a:r>
                        <a:rPr lang="en-US" sz="1600" b="0" i="0" u="none" strike="noStrike" baseline="-25000" dirty="0">
                          <a:solidFill>
                            <a:srgbClr val="00B050"/>
                          </a:solidFill>
                          <a:effectLst/>
                          <a:latin typeface="Calibri" panose="020F0502020204030204" pitchFamily="34" charset="0"/>
                        </a:rPr>
                        <a:t>(t)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6735541"/>
                  </a:ext>
                </a:extLst>
              </a:tr>
              <a:tr h="223053">
                <a:tc rowSpan="2">
                  <a:txBody>
                    <a:bodyPr/>
                    <a:lstStyle/>
                    <a:p>
                      <a:pPr algn="ctr" fontAlgn="ctr"/>
                      <a:r>
                        <a:rPr lang="en-US" sz="1600" b="1" i="0" u="none" strike="noStrike">
                          <a:solidFill>
                            <a:srgbClr val="00B0F0"/>
                          </a:solidFill>
                          <a:effectLst/>
                          <a:latin typeface="Calibri" panose="020F0502020204030204" pitchFamily="34" charset="0"/>
                        </a:rPr>
                        <a:t>Future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B0F0"/>
                          </a:solidFill>
                          <a:effectLst/>
                          <a:latin typeface="Calibri" panose="020F0502020204030204" pitchFamily="34" charset="0"/>
                        </a:rPr>
                        <a:t>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B0F0"/>
                          </a:solidFill>
                          <a:effectLst/>
                          <a:latin typeface="Calibri" panose="020F0502020204030204" pitchFamily="34" charset="0"/>
                        </a:rPr>
                        <a:t>Y</a:t>
                      </a:r>
                      <a:r>
                        <a:rPr lang="en-US" sz="1600" b="0" i="0" u="none" strike="noStrike" baseline="-25000" dirty="0">
                          <a:solidFill>
                            <a:srgbClr val="00B0F0"/>
                          </a:solidFill>
                          <a:effectLst/>
                          <a:latin typeface="Calibri" panose="020F0502020204030204" pitchFamily="34" charset="0"/>
                        </a:rPr>
                        <a:t>(t+1)</a:t>
                      </a:r>
                      <a:r>
                        <a:rPr lang="en-US" sz="1600" b="0" i="0" u="none" strike="noStrike" dirty="0">
                          <a:solidFill>
                            <a:srgbClr val="00B0F0"/>
                          </a:solidFill>
                          <a:effectLst/>
                          <a:latin typeface="Calibri" panose="020F0502020204030204" pitchFamily="34" charset="0"/>
                        </a:rPr>
                        <a:t> = (Y</a:t>
                      </a:r>
                      <a:r>
                        <a:rPr lang="en-US" sz="1600" b="0" i="0" u="none" strike="noStrike" baseline="-25000" dirty="0">
                          <a:solidFill>
                            <a:srgbClr val="00B0F0"/>
                          </a:solidFill>
                          <a:effectLst/>
                          <a:latin typeface="Calibri" panose="020F0502020204030204" pitchFamily="34" charset="0"/>
                        </a:rPr>
                        <a:t>(t-1)</a:t>
                      </a:r>
                      <a:r>
                        <a:rPr lang="en-US" sz="1600" b="0" i="0" u="none" strike="noStrike" dirty="0">
                          <a:solidFill>
                            <a:srgbClr val="00B0F0"/>
                          </a:solidFill>
                          <a:effectLst/>
                          <a:latin typeface="Calibri" panose="020F0502020204030204" pitchFamily="34" charset="0"/>
                        </a:rPr>
                        <a:t> + Y</a:t>
                      </a:r>
                      <a:r>
                        <a:rPr lang="en-US" sz="1600" b="0" i="0" u="none" strike="noStrike" baseline="-25000" dirty="0">
                          <a:solidFill>
                            <a:srgbClr val="00B0F0"/>
                          </a:solidFill>
                          <a:effectLst/>
                          <a:latin typeface="Calibri" panose="020F0502020204030204" pitchFamily="34" charset="0"/>
                        </a:rPr>
                        <a:t>(t)</a:t>
                      </a:r>
                      <a:r>
                        <a:rPr lang="en-US" sz="1600" b="0" i="0" u="none" strike="noStrike" dirty="0">
                          <a:solidFill>
                            <a:srgbClr val="00B0F0"/>
                          </a:solidFill>
                          <a:effectLst/>
                          <a:latin typeface="Calibri" panose="020F0502020204030204" pitchFamily="34" charset="0"/>
                        </a:rPr>
                        <a:t>) / 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4104814"/>
                  </a:ext>
                </a:extLst>
              </a:tr>
              <a:tr h="223053">
                <a:tc vMerge="1">
                  <a:txBody>
                    <a:bodyPr/>
                    <a:lstStyle/>
                    <a:p>
                      <a:endParaRPr lang="en-US"/>
                    </a:p>
                  </a:txBody>
                  <a:tcPr/>
                </a:tc>
                <a:tc>
                  <a:txBody>
                    <a:bodyPr/>
                    <a:lstStyle/>
                    <a:p>
                      <a:pPr algn="ctr" fontAlgn="b"/>
                      <a:r>
                        <a:rPr lang="en-US" sz="1600" b="0" i="0" u="none" strike="noStrike">
                          <a:solidFill>
                            <a:srgbClr val="00B0F0"/>
                          </a:solidFill>
                          <a:effectLst/>
                          <a:latin typeface="Calibri" panose="020F0502020204030204" pitchFamily="34" charset="0"/>
                        </a:rPr>
                        <a:t>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B0F0"/>
                          </a:solidFill>
                          <a:effectLst/>
                          <a:latin typeface="Calibri" panose="020F0502020204030204" pitchFamily="34" charset="0"/>
                        </a:rPr>
                        <a:t>Y</a:t>
                      </a:r>
                      <a:r>
                        <a:rPr lang="en-US" sz="1600" b="0" i="0" u="none" strike="noStrike" baseline="-25000" dirty="0">
                          <a:solidFill>
                            <a:srgbClr val="00B0F0"/>
                          </a:solidFill>
                          <a:effectLst/>
                          <a:latin typeface="Calibri" panose="020F0502020204030204" pitchFamily="34" charset="0"/>
                        </a:rPr>
                        <a:t>(t+2)</a:t>
                      </a:r>
                      <a:r>
                        <a:rPr lang="en-US" sz="1600" b="0" i="0" u="none" strike="noStrike" dirty="0">
                          <a:solidFill>
                            <a:srgbClr val="00B0F0"/>
                          </a:solidFill>
                          <a:effectLst/>
                          <a:latin typeface="Calibri" panose="020F0502020204030204" pitchFamily="34" charset="0"/>
                        </a:rPr>
                        <a:t> = (Y</a:t>
                      </a:r>
                      <a:r>
                        <a:rPr lang="en-US" sz="1600" b="0" i="0" u="none" strike="noStrike" baseline="-25000" dirty="0">
                          <a:solidFill>
                            <a:srgbClr val="00B0F0"/>
                          </a:solidFill>
                          <a:effectLst/>
                          <a:latin typeface="Calibri" panose="020F0502020204030204" pitchFamily="34" charset="0"/>
                        </a:rPr>
                        <a:t>(t)</a:t>
                      </a:r>
                      <a:r>
                        <a:rPr lang="en-US" sz="1600" b="0" i="0" u="none" strike="noStrike" dirty="0">
                          <a:solidFill>
                            <a:srgbClr val="00B0F0"/>
                          </a:solidFill>
                          <a:effectLst/>
                          <a:latin typeface="Calibri" panose="020F0502020204030204" pitchFamily="34" charset="0"/>
                        </a:rPr>
                        <a:t> + Y</a:t>
                      </a:r>
                      <a:r>
                        <a:rPr lang="en-US" sz="1600" b="0" i="0" u="none" strike="noStrike" baseline="-25000" dirty="0">
                          <a:solidFill>
                            <a:srgbClr val="00B0F0"/>
                          </a:solidFill>
                          <a:effectLst/>
                          <a:latin typeface="Calibri" panose="020F0502020204030204" pitchFamily="34" charset="0"/>
                        </a:rPr>
                        <a:t>(t+1)</a:t>
                      </a:r>
                      <a:r>
                        <a:rPr lang="en-US" sz="1600" b="0" i="0" u="none" strike="noStrike" dirty="0">
                          <a:solidFill>
                            <a:srgbClr val="00B0F0"/>
                          </a:solidFill>
                          <a:effectLst/>
                          <a:latin typeface="Calibri" panose="020F0502020204030204" pitchFamily="34" charset="0"/>
                        </a:rPr>
                        <a:t>) / 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9648750"/>
                  </a:ext>
                </a:extLst>
              </a:tr>
            </a:tbl>
          </a:graphicData>
        </a:graphic>
      </p:graphicFrame>
    </p:spTree>
    <p:extLst>
      <p:ext uri="{BB962C8B-B14F-4D97-AF65-F5344CB8AC3E}">
        <p14:creationId xmlns:p14="http://schemas.microsoft.com/office/powerpoint/2010/main" val="434443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8F07-BF4E-1C05-F726-B5FEEE6B0657}"/>
              </a:ext>
            </a:extLst>
          </p:cNvPr>
          <p:cNvSpPr>
            <a:spLocks noGrp="1"/>
          </p:cNvSpPr>
          <p:nvPr>
            <p:ph type="title"/>
          </p:nvPr>
        </p:nvSpPr>
        <p:spPr>
          <a:xfrm>
            <a:off x="386938" y="-183625"/>
            <a:ext cx="10515600" cy="1325563"/>
          </a:xfrm>
        </p:spPr>
        <p:txBody>
          <a:bodyPr/>
          <a:lstStyle/>
          <a:p>
            <a:r>
              <a:rPr lang="en-US" dirty="0"/>
              <a:t>LCQ: Moving Averages</a:t>
            </a:r>
          </a:p>
        </p:txBody>
      </p:sp>
      <p:sp>
        <p:nvSpPr>
          <p:cNvPr id="3" name="Content Placeholder 2">
            <a:extLst>
              <a:ext uri="{FF2B5EF4-FFF2-40B4-BE49-F238E27FC236}">
                <a16:creationId xmlns:a16="http://schemas.microsoft.com/office/drawing/2014/main" id="{2E6B0C38-0A4D-7E59-904D-D94E9ADDCF07}"/>
              </a:ext>
            </a:extLst>
          </p:cNvPr>
          <p:cNvSpPr>
            <a:spLocks noGrp="1"/>
          </p:cNvSpPr>
          <p:nvPr>
            <p:ph idx="1"/>
          </p:nvPr>
        </p:nvSpPr>
        <p:spPr>
          <a:xfrm>
            <a:off x="386938" y="1051451"/>
            <a:ext cx="10515600" cy="4351338"/>
          </a:xfrm>
        </p:spPr>
        <p:txBody>
          <a:bodyPr>
            <a:normAutofit/>
          </a:bodyPr>
          <a:lstStyle/>
          <a:p>
            <a:pPr marL="0" indent="0">
              <a:buNone/>
            </a:pPr>
            <a:r>
              <a:rPr lang="en-US" sz="1800" b="1" dirty="0"/>
              <a:t>Setup</a:t>
            </a:r>
            <a:r>
              <a:rPr lang="en-US" sz="1800" dirty="0"/>
              <a:t>: The actual sales of a particular type of dishwasher in the United States are listed in the table below. Use a 3-month moving average to forecast sales in period 4 through 12.</a:t>
            </a:r>
          </a:p>
          <a:p>
            <a:pPr marL="0" indent="0">
              <a:buNone/>
            </a:pPr>
            <a:endParaRPr lang="en-US" sz="1800" dirty="0"/>
          </a:p>
        </p:txBody>
      </p:sp>
      <p:graphicFrame>
        <p:nvGraphicFramePr>
          <p:cNvPr id="5" name="Table 4">
            <a:extLst>
              <a:ext uri="{FF2B5EF4-FFF2-40B4-BE49-F238E27FC236}">
                <a16:creationId xmlns:a16="http://schemas.microsoft.com/office/drawing/2014/main" id="{592FE13C-7C8E-9309-1F92-220473E25944}"/>
              </a:ext>
            </a:extLst>
          </p:cNvPr>
          <p:cNvGraphicFramePr>
            <a:graphicFrameLocks noGrp="1"/>
          </p:cNvGraphicFramePr>
          <p:nvPr>
            <p:extLst>
              <p:ext uri="{D42A27DB-BD31-4B8C-83A1-F6EECF244321}">
                <p14:modId xmlns:p14="http://schemas.microsoft.com/office/powerpoint/2010/main" val="3428706068"/>
              </p:ext>
            </p:extLst>
          </p:nvPr>
        </p:nvGraphicFramePr>
        <p:xfrm>
          <a:off x="2486355" y="2122868"/>
          <a:ext cx="6720527" cy="3293745"/>
        </p:xfrm>
        <a:graphic>
          <a:graphicData uri="http://schemas.openxmlformats.org/drawingml/2006/table">
            <a:tbl>
              <a:tblPr/>
              <a:tblGrid>
                <a:gridCol w="1200588">
                  <a:extLst>
                    <a:ext uri="{9D8B030D-6E8A-4147-A177-3AD203B41FA5}">
                      <a16:colId xmlns:a16="http://schemas.microsoft.com/office/drawing/2014/main" val="840805866"/>
                    </a:ext>
                  </a:extLst>
                </a:gridCol>
                <a:gridCol w="1379985">
                  <a:extLst>
                    <a:ext uri="{9D8B030D-6E8A-4147-A177-3AD203B41FA5}">
                      <a16:colId xmlns:a16="http://schemas.microsoft.com/office/drawing/2014/main" val="3428295889"/>
                    </a:ext>
                  </a:extLst>
                </a:gridCol>
                <a:gridCol w="4139954">
                  <a:extLst>
                    <a:ext uri="{9D8B030D-6E8A-4147-A177-3AD203B41FA5}">
                      <a16:colId xmlns:a16="http://schemas.microsoft.com/office/drawing/2014/main" val="3328182055"/>
                    </a:ext>
                  </a:extLst>
                </a:gridCol>
              </a:tblGrid>
              <a:tr h="203200">
                <a:tc>
                  <a:txBody>
                    <a:bodyPr/>
                    <a:lstStyle/>
                    <a:p>
                      <a:pPr algn="ctr" fontAlgn="ctr"/>
                      <a:r>
                        <a:rPr lang="en-US" sz="1600" b="1" i="0" u="none" strike="noStrike" dirty="0">
                          <a:solidFill>
                            <a:srgbClr val="000000"/>
                          </a:solidFill>
                          <a:effectLst/>
                          <a:latin typeface="Calibri" panose="020F0502020204030204" pitchFamily="34" charset="0"/>
                        </a:rPr>
                        <a:t>Period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Sales (Actual)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1" i="0" u="none" strike="noStrike" dirty="0">
                          <a:solidFill>
                            <a:srgbClr val="000000"/>
                          </a:solidFill>
                          <a:effectLst/>
                          <a:latin typeface="Calibri" panose="020F0502020204030204" pitchFamily="34" charset="0"/>
                        </a:rPr>
                        <a:t>Sales (Forecast - 3 month moving average)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8097349"/>
                  </a:ext>
                </a:extLst>
              </a:tr>
              <a:tr h="203200">
                <a:tc>
                  <a:txBody>
                    <a:bodyPr/>
                    <a:lstStyle/>
                    <a:p>
                      <a:pPr algn="ctr" fontAlgn="ctr"/>
                      <a:r>
                        <a:rPr lang="en-US" sz="16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1550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0976092"/>
                  </a:ext>
                </a:extLst>
              </a:tr>
              <a:tr h="215900">
                <a:tc>
                  <a:txBody>
                    <a:bodyPr/>
                    <a:lstStyle/>
                    <a:p>
                      <a:pPr algn="ctr" fontAlgn="ctr"/>
                      <a:r>
                        <a:rPr lang="en-US" sz="16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3096379"/>
                  </a:ext>
                </a:extLst>
              </a:tr>
              <a:tr h="215900">
                <a:tc>
                  <a:txBody>
                    <a:bodyPr/>
                    <a:lstStyle/>
                    <a:p>
                      <a:pPr algn="ctr" fontAlgn="ctr"/>
                      <a:r>
                        <a:rPr lang="en-US" sz="16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3500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8197290"/>
                  </a:ext>
                </a:extLst>
              </a:tr>
              <a:tr h="215900">
                <a:tc>
                  <a:txBody>
                    <a:bodyPr/>
                    <a:lstStyle/>
                    <a:p>
                      <a:pPr algn="ctr" fontAlgn="ctr"/>
                      <a:r>
                        <a:rPr lang="en-US" sz="1600" b="0"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600" b="0" i="0" u="none" strike="noStrike" dirty="0">
                        <a:solidFill>
                          <a:srgbClr val="00B050"/>
                        </a:solidFill>
                        <a:effectLst/>
                        <a:latin typeface="Calibri" panose="020F0502020204030204" pitchFamily="34" charset="0"/>
                      </a:endParaRPr>
                    </a:p>
                  </a:txBody>
                  <a:tcPr marL="25717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8992163"/>
                  </a:ext>
                </a:extLst>
              </a:tr>
              <a:tr h="215900">
                <a:tc>
                  <a:txBody>
                    <a:bodyPr/>
                    <a:lstStyle/>
                    <a:p>
                      <a:pPr algn="ctr" fontAlgn="ctr"/>
                      <a:r>
                        <a:rPr lang="en-US" sz="1600" b="0" i="0" u="none" strike="noStrike" dirty="0">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600" b="0" i="0" u="none" strike="noStrike" dirty="0">
                        <a:solidFill>
                          <a:srgbClr val="FF0000"/>
                        </a:solidFill>
                        <a:effectLst/>
                        <a:latin typeface="Calibri" panose="020F0502020204030204" pitchFamily="34" charset="0"/>
                      </a:endParaRPr>
                    </a:p>
                  </a:txBody>
                  <a:tcPr marL="25717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6609489"/>
                  </a:ext>
                </a:extLst>
              </a:tr>
              <a:tr h="203200">
                <a:tc>
                  <a:txBody>
                    <a:bodyPr/>
                    <a:lstStyle/>
                    <a:p>
                      <a:pPr algn="ctr" fontAlgn="ctr"/>
                      <a:r>
                        <a:rPr lang="en-US" sz="1600" b="0" i="0" u="none" strike="noStrike" dirty="0">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4000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600" b="0" i="0" u="none" strike="noStrike" dirty="0">
                        <a:solidFill>
                          <a:srgbClr val="0070C0"/>
                        </a:solidFill>
                        <a:effectLst/>
                        <a:latin typeface="Calibri" panose="020F0502020204030204" pitchFamily="34" charset="0"/>
                      </a:endParaRPr>
                    </a:p>
                  </a:txBody>
                  <a:tcPr marL="25717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3174744"/>
                  </a:ext>
                </a:extLst>
              </a:tr>
              <a:tr h="203200">
                <a:tc>
                  <a:txBody>
                    <a:bodyPr/>
                    <a:lstStyle/>
                    <a:p>
                      <a:pPr algn="ctr" fontAlgn="ctr"/>
                      <a:r>
                        <a:rPr lang="en-US" sz="16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2400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600" b="0" i="0" u="none" strike="noStrike" dirty="0">
                        <a:solidFill>
                          <a:srgbClr val="000000"/>
                        </a:solidFill>
                        <a:effectLst/>
                        <a:latin typeface="Calibri" panose="020F0502020204030204" pitchFamily="34" charset="0"/>
                      </a:endParaRPr>
                    </a:p>
                  </a:txBody>
                  <a:tcPr marL="25717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6128675"/>
                  </a:ext>
                </a:extLst>
              </a:tr>
              <a:tr h="203200">
                <a:tc>
                  <a:txBody>
                    <a:bodyPr/>
                    <a:lstStyle/>
                    <a:p>
                      <a:pPr algn="ctr" fontAlgn="ctr"/>
                      <a:r>
                        <a:rPr lang="en-US" sz="1600" b="0"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3200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600" b="0" i="0" u="none" strike="noStrike" dirty="0">
                        <a:solidFill>
                          <a:srgbClr val="000000"/>
                        </a:solidFill>
                        <a:effectLst/>
                        <a:latin typeface="Calibri" panose="020F0502020204030204" pitchFamily="34" charset="0"/>
                      </a:endParaRPr>
                    </a:p>
                  </a:txBody>
                  <a:tcPr marL="25717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4407465"/>
                  </a:ext>
                </a:extLst>
              </a:tr>
              <a:tr h="203200">
                <a:tc>
                  <a:txBody>
                    <a:bodyPr/>
                    <a:lstStyle/>
                    <a:p>
                      <a:pPr algn="ctr" fontAlgn="ctr"/>
                      <a:r>
                        <a:rPr lang="en-US" sz="1600" b="0" i="0" u="none" strike="noStrike" dirty="0">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1200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600" b="0" i="0" u="none" strike="noStrike" dirty="0">
                        <a:solidFill>
                          <a:srgbClr val="000000"/>
                        </a:solidFill>
                        <a:effectLst/>
                        <a:latin typeface="Calibri" panose="020F0502020204030204" pitchFamily="34" charset="0"/>
                      </a:endParaRPr>
                    </a:p>
                  </a:txBody>
                  <a:tcPr marL="25717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3890044"/>
                  </a:ext>
                </a:extLst>
              </a:tr>
              <a:tr h="203200">
                <a:tc>
                  <a:txBody>
                    <a:bodyPr/>
                    <a:lstStyle/>
                    <a:p>
                      <a:pPr algn="ctr" fontAlgn="ctr"/>
                      <a:r>
                        <a:rPr lang="en-US" sz="16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600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600" b="0" i="0" u="none" strike="noStrike" dirty="0">
                        <a:solidFill>
                          <a:srgbClr val="000000"/>
                        </a:solidFill>
                        <a:effectLst/>
                        <a:latin typeface="Calibri" panose="020F0502020204030204" pitchFamily="34" charset="0"/>
                      </a:endParaRPr>
                    </a:p>
                  </a:txBody>
                  <a:tcPr marL="25717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1947448"/>
                  </a:ext>
                </a:extLst>
              </a:tr>
              <a:tr h="203200">
                <a:tc>
                  <a:txBody>
                    <a:bodyPr/>
                    <a:lstStyle/>
                    <a:p>
                      <a:pPr algn="ctr" fontAlgn="ctr"/>
                      <a:r>
                        <a:rPr lang="en-US" sz="1600" b="0" i="0" u="none" strike="noStrike">
                          <a:solidFill>
                            <a:srgbClr val="000000"/>
                          </a:solidFill>
                          <a:effectLst/>
                          <a:latin typeface="Calibri" panose="020F0502020204030204" pitchFamily="34"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4200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600" b="0" i="0" u="none" strike="noStrike" dirty="0">
                        <a:solidFill>
                          <a:srgbClr val="000000"/>
                        </a:solidFill>
                        <a:effectLst/>
                        <a:latin typeface="Calibri" panose="020F0502020204030204" pitchFamily="34" charset="0"/>
                      </a:endParaRPr>
                    </a:p>
                  </a:txBody>
                  <a:tcPr marL="25717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183850"/>
                  </a:ext>
                </a:extLst>
              </a:tr>
              <a:tr h="203200">
                <a:tc>
                  <a:txBody>
                    <a:bodyPr/>
                    <a:lstStyle/>
                    <a:p>
                      <a:pPr algn="ctr" fontAlgn="ctr"/>
                      <a:r>
                        <a:rPr lang="en-US" sz="1600" b="0" i="0" u="none" strike="noStrike" dirty="0">
                          <a:solidFill>
                            <a:srgbClr val="000000"/>
                          </a:solidFill>
                          <a:effectLst/>
                          <a:latin typeface="Calibri" panose="020F050202020403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2600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600" b="0" i="0" u="none" strike="noStrike" dirty="0">
                        <a:solidFill>
                          <a:srgbClr val="000000"/>
                        </a:solidFill>
                        <a:effectLst/>
                        <a:latin typeface="Calibri" panose="020F0502020204030204" pitchFamily="34" charset="0"/>
                      </a:endParaRPr>
                    </a:p>
                  </a:txBody>
                  <a:tcPr marL="25717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7780246"/>
                  </a:ext>
                </a:extLst>
              </a:tr>
            </a:tbl>
          </a:graphicData>
        </a:graphic>
      </p:graphicFrame>
      <p:grpSp>
        <p:nvGrpSpPr>
          <p:cNvPr id="9" name="Group 8">
            <a:extLst>
              <a:ext uri="{FF2B5EF4-FFF2-40B4-BE49-F238E27FC236}">
                <a16:creationId xmlns:a16="http://schemas.microsoft.com/office/drawing/2014/main" id="{66708653-D2F2-F3E3-6442-11FDB39DD46E}"/>
              </a:ext>
            </a:extLst>
          </p:cNvPr>
          <p:cNvGrpSpPr/>
          <p:nvPr/>
        </p:nvGrpSpPr>
        <p:grpSpPr>
          <a:xfrm>
            <a:off x="2486355" y="3121262"/>
            <a:ext cx="6720527" cy="2281527"/>
            <a:chOff x="3693226" y="3135086"/>
            <a:chExt cx="6720527" cy="2281527"/>
          </a:xfrm>
        </p:grpSpPr>
        <p:sp>
          <p:nvSpPr>
            <p:cNvPr id="7" name="Rectangle 6">
              <a:extLst>
                <a:ext uri="{FF2B5EF4-FFF2-40B4-BE49-F238E27FC236}">
                  <a16:creationId xmlns:a16="http://schemas.microsoft.com/office/drawing/2014/main" id="{A6A4AAD9-0532-CC59-9FC3-EF0E32934BC0}"/>
                </a:ext>
              </a:extLst>
            </p:cNvPr>
            <p:cNvSpPr/>
            <p:nvPr/>
          </p:nvSpPr>
          <p:spPr>
            <a:xfrm>
              <a:off x="3693226" y="3135086"/>
              <a:ext cx="1389413" cy="2281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EE13220-3CE8-75A9-C279-D9B9FC658779}"/>
                </a:ext>
              </a:extLst>
            </p:cNvPr>
            <p:cNvSpPr/>
            <p:nvPr/>
          </p:nvSpPr>
          <p:spPr>
            <a:xfrm>
              <a:off x="5082639" y="3429000"/>
              <a:ext cx="5331114" cy="198761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20455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8F07-BF4E-1C05-F726-B5FEEE6B0657}"/>
              </a:ext>
            </a:extLst>
          </p:cNvPr>
          <p:cNvSpPr>
            <a:spLocks noGrp="1"/>
          </p:cNvSpPr>
          <p:nvPr>
            <p:ph type="title"/>
          </p:nvPr>
        </p:nvSpPr>
        <p:spPr>
          <a:xfrm>
            <a:off x="386938" y="-183625"/>
            <a:ext cx="10515600" cy="1325563"/>
          </a:xfrm>
        </p:spPr>
        <p:txBody>
          <a:bodyPr/>
          <a:lstStyle/>
          <a:p>
            <a:r>
              <a:rPr lang="en-US" dirty="0"/>
              <a:t>LCQ: Moving Averages</a:t>
            </a:r>
          </a:p>
        </p:txBody>
      </p:sp>
      <p:sp>
        <p:nvSpPr>
          <p:cNvPr id="3" name="Content Placeholder 2">
            <a:extLst>
              <a:ext uri="{FF2B5EF4-FFF2-40B4-BE49-F238E27FC236}">
                <a16:creationId xmlns:a16="http://schemas.microsoft.com/office/drawing/2014/main" id="{2E6B0C38-0A4D-7E59-904D-D94E9ADDCF07}"/>
              </a:ext>
            </a:extLst>
          </p:cNvPr>
          <p:cNvSpPr>
            <a:spLocks noGrp="1"/>
          </p:cNvSpPr>
          <p:nvPr>
            <p:ph idx="1"/>
          </p:nvPr>
        </p:nvSpPr>
        <p:spPr>
          <a:xfrm>
            <a:off x="386938" y="1051451"/>
            <a:ext cx="10515600" cy="4351338"/>
          </a:xfrm>
        </p:spPr>
        <p:txBody>
          <a:bodyPr>
            <a:normAutofit/>
          </a:bodyPr>
          <a:lstStyle/>
          <a:p>
            <a:pPr marL="0" indent="0">
              <a:buNone/>
            </a:pPr>
            <a:r>
              <a:rPr lang="en-US" sz="1800" b="1" dirty="0"/>
              <a:t>Setup</a:t>
            </a:r>
            <a:r>
              <a:rPr lang="en-US" sz="1800" dirty="0"/>
              <a:t>: The actual sales of a particular type of dishwasher in the United States are listed in the table below. Use a 3-month moving average to forecast sales in period 4 through 12.</a:t>
            </a:r>
          </a:p>
          <a:p>
            <a:pPr marL="0" indent="0">
              <a:buNone/>
            </a:pPr>
            <a:endParaRPr lang="en-US" sz="1800" dirty="0"/>
          </a:p>
        </p:txBody>
      </p:sp>
      <p:graphicFrame>
        <p:nvGraphicFramePr>
          <p:cNvPr id="5" name="Table 4">
            <a:extLst>
              <a:ext uri="{FF2B5EF4-FFF2-40B4-BE49-F238E27FC236}">
                <a16:creationId xmlns:a16="http://schemas.microsoft.com/office/drawing/2014/main" id="{592FE13C-7C8E-9309-1F92-220473E25944}"/>
              </a:ext>
            </a:extLst>
          </p:cNvPr>
          <p:cNvGraphicFramePr>
            <a:graphicFrameLocks noGrp="1"/>
          </p:cNvGraphicFramePr>
          <p:nvPr>
            <p:extLst>
              <p:ext uri="{D42A27DB-BD31-4B8C-83A1-F6EECF244321}">
                <p14:modId xmlns:p14="http://schemas.microsoft.com/office/powerpoint/2010/main" val="2207259032"/>
              </p:ext>
            </p:extLst>
          </p:nvPr>
        </p:nvGraphicFramePr>
        <p:xfrm>
          <a:off x="754537" y="2109044"/>
          <a:ext cx="6720527" cy="3293745"/>
        </p:xfrm>
        <a:graphic>
          <a:graphicData uri="http://schemas.openxmlformats.org/drawingml/2006/table">
            <a:tbl>
              <a:tblPr/>
              <a:tblGrid>
                <a:gridCol w="1200588">
                  <a:extLst>
                    <a:ext uri="{9D8B030D-6E8A-4147-A177-3AD203B41FA5}">
                      <a16:colId xmlns:a16="http://schemas.microsoft.com/office/drawing/2014/main" val="840805866"/>
                    </a:ext>
                  </a:extLst>
                </a:gridCol>
                <a:gridCol w="1379985">
                  <a:extLst>
                    <a:ext uri="{9D8B030D-6E8A-4147-A177-3AD203B41FA5}">
                      <a16:colId xmlns:a16="http://schemas.microsoft.com/office/drawing/2014/main" val="3428295889"/>
                    </a:ext>
                  </a:extLst>
                </a:gridCol>
                <a:gridCol w="4139954">
                  <a:extLst>
                    <a:ext uri="{9D8B030D-6E8A-4147-A177-3AD203B41FA5}">
                      <a16:colId xmlns:a16="http://schemas.microsoft.com/office/drawing/2014/main" val="3328182055"/>
                    </a:ext>
                  </a:extLst>
                </a:gridCol>
              </a:tblGrid>
              <a:tr h="203200">
                <a:tc>
                  <a:txBody>
                    <a:bodyPr/>
                    <a:lstStyle/>
                    <a:p>
                      <a:pPr algn="ctr" fontAlgn="ctr"/>
                      <a:r>
                        <a:rPr lang="en-US" sz="1600" b="1" i="0" u="none" strike="noStrike" dirty="0">
                          <a:solidFill>
                            <a:srgbClr val="000000"/>
                          </a:solidFill>
                          <a:effectLst/>
                          <a:latin typeface="Calibri" panose="020F0502020204030204" pitchFamily="34" charset="0"/>
                        </a:rPr>
                        <a:t>Period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Sales (Actual)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1" i="0" u="none" strike="noStrike" dirty="0">
                          <a:solidFill>
                            <a:srgbClr val="000000"/>
                          </a:solidFill>
                          <a:effectLst/>
                          <a:latin typeface="Calibri" panose="020F0502020204030204" pitchFamily="34" charset="0"/>
                        </a:rPr>
                        <a:t>Sales (Forecast - 3 month moving average)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8097349"/>
                  </a:ext>
                </a:extLst>
              </a:tr>
              <a:tr h="203200">
                <a:tc>
                  <a:txBody>
                    <a:bodyPr/>
                    <a:lstStyle/>
                    <a:p>
                      <a:pPr algn="ctr" fontAlgn="ctr"/>
                      <a:r>
                        <a:rPr lang="en-US" sz="16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1550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0976092"/>
                  </a:ext>
                </a:extLst>
              </a:tr>
              <a:tr h="215900">
                <a:tc>
                  <a:txBody>
                    <a:bodyPr/>
                    <a:lstStyle/>
                    <a:p>
                      <a:pPr algn="ctr" fontAlgn="ctr"/>
                      <a:r>
                        <a:rPr lang="en-US" sz="16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3096379"/>
                  </a:ext>
                </a:extLst>
              </a:tr>
              <a:tr h="215900">
                <a:tc>
                  <a:txBody>
                    <a:bodyPr/>
                    <a:lstStyle/>
                    <a:p>
                      <a:pPr algn="ctr" fontAlgn="ctr"/>
                      <a:r>
                        <a:rPr lang="en-US" sz="16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3500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8197290"/>
                  </a:ext>
                </a:extLst>
              </a:tr>
              <a:tr h="215900">
                <a:tc>
                  <a:txBody>
                    <a:bodyPr/>
                    <a:lstStyle/>
                    <a:p>
                      <a:pPr algn="ctr" fontAlgn="ctr"/>
                      <a:r>
                        <a:rPr lang="en-US" sz="1600" b="0"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00B050"/>
                          </a:solidFill>
                          <a:effectLst/>
                          <a:latin typeface="Calibri" panose="020F0502020204030204" pitchFamily="34" charset="0"/>
                        </a:rPr>
                        <a:t>(1550+2000+3500) / 3 = 2350</a:t>
                      </a:r>
                    </a:p>
                  </a:txBody>
                  <a:tcPr marL="25717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8992163"/>
                  </a:ext>
                </a:extLst>
              </a:tr>
              <a:tr h="215900">
                <a:tc>
                  <a:txBody>
                    <a:bodyPr/>
                    <a:lstStyle/>
                    <a:p>
                      <a:pPr algn="ctr" fontAlgn="ctr"/>
                      <a:r>
                        <a:rPr lang="en-US" sz="1600" b="0" i="0" u="none" strike="noStrike" dirty="0">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0070C0"/>
                          </a:solidFill>
                          <a:effectLst/>
                          <a:latin typeface="Calibri" panose="020F0502020204030204" pitchFamily="34" charset="0"/>
                        </a:rPr>
                        <a:t>(2000+3500+1000) / 3 = 2166.67</a:t>
                      </a:r>
                    </a:p>
                  </a:txBody>
                  <a:tcPr marL="25717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6609489"/>
                  </a:ext>
                </a:extLst>
              </a:tr>
              <a:tr h="203200">
                <a:tc>
                  <a:txBody>
                    <a:bodyPr/>
                    <a:lstStyle/>
                    <a:p>
                      <a:pPr algn="ctr" fontAlgn="ctr"/>
                      <a:r>
                        <a:rPr lang="en-US" sz="1600" b="0" i="0" u="none" strike="noStrike" dirty="0">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4000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000000"/>
                          </a:solidFill>
                          <a:effectLst/>
                          <a:latin typeface="Calibri" panose="020F0502020204030204" pitchFamily="34" charset="0"/>
                        </a:rPr>
                        <a:t>(3500+1000+2100) / 3 = 2200</a:t>
                      </a:r>
                    </a:p>
                  </a:txBody>
                  <a:tcPr marL="25717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3174744"/>
                  </a:ext>
                </a:extLst>
              </a:tr>
              <a:tr h="203200">
                <a:tc>
                  <a:txBody>
                    <a:bodyPr/>
                    <a:lstStyle/>
                    <a:p>
                      <a:pPr algn="ctr" fontAlgn="ctr"/>
                      <a:r>
                        <a:rPr lang="en-US" sz="16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2400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Calibri" panose="020F0502020204030204" pitchFamily="34" charset="0"/>
                        </a:rPr>
                        <a:t>(1000+2100+4000) / 3 = 2366.67</a:t>
                      </a:r>
                    </a:p>
                  </a:txBody>
                  <a:tcPr marL="25717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6128675"/>
                  </a:ext>
                </a:extLst>
              </a:tr>
              <a:tr h="203200">
                <a:tc>
                  <a:txBody>
                    <a:bodyPr/>
                    <a:lstStyle/>
                    <a:p>
                      <a:pPr algn="ctr" fontAlgn="ctr"/>
                      <a:r>
                        <a:rPr lang="en-US" sz="1600" b="0"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3200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Calibri" panose="020F0502020204030204" pitchFamily="34" charset="0"/>
                        </a:rPr>
                        <a:t>(2100+4000+2400) / 3 = 2833.33</a:t>
                      </a:r>
                    </a:p>
                  </a:txBody>
                  <a:tcPr marL="25717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4407465"/>
                  </a:ext>
                </a:extLst>
              </a:tr>
              <a:tr h="203200">
                <a:tc>
                  <a:txBody>
                    <a:bodyPr/>
                    <a:lstStyle/>
                    <a:p>
                      <a:pPr algn="ctr" fontAlgn="ctr"/>
                      <a:r>
                        <a:rPr lang="en-US" sz="1600" b="0" i="0" u="none" strike="noStrike" dirty="0">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1200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Calibri" panose="020F0502020204030204" pitchFamily="34" charset="0"/>
                        </a:rPr>
                        <a:t>(4000+2400+3200) / 3 = 3200</a:t>
                      </a:r>
                    </a:p>
                  </a:txBody>
                  <a:tcPr marL="25717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3890044"/>
                  </a:ext>
                </a:extLst>
              </a:tr>
              <a:tr h="203200">
                <a:tc>
                  <a:txBody>
                    <a:bodyPr/>
                    <a:lstStyle/>
                    <a:p>
                      <a:pPr algn="ctr" fontAlgn="ctr"/>
                      <a:r>
                        <a:rPr lang="en-US" sz="16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600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Calibri" panose="020F0502020204030204" pitchFamily="34" charset="0"/>
                        </a:rPr>
                        <a:t>(2400+3200+1200) / 3 = 2266.67</a:t>
                      </a:r>
                    </a:p>
                  </a:txBody>
                  <a:tcPr marL="25717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1947448"/>
                  </a:ext>
                </a:extLst>
              </a:tr>
              <a:tr h="203200">
                <a:tc>
                  <a:txBody>
                    <a:bodyPr/>
                    <a:lstStyle/>
                    <a:p>
                      <a:pPr algn="ctr" fontAlgn="ctr"/>
                      <a:r>
                        <a:rPr lang="en-US" sz="1600" b="0" i="0" u="none" strike="noStrike">
                          <a:solidFill>
                            <a:srgbClr val="000000"/>
                          </a:solidFill>
                          <a:effectLst/>
                          <a:latin typeface="Calibri" panose="020F0502020204030204" pitchFamily="34"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4200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Calibri" panose="020F0502020204030204" pitchFamily="34" charset="0"/>
                        </a:rPr>
                        <a:t>(3200+1200+600) / 3 = 1666.67</a:t>
                      </a:r>
                    </a:p>
                  </a:txBody>
                  <a:tcPr marL="25717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183850"/>
                  </a:ext>
                </a:extLst>
              </a:tr>
              <a:tr h="203200">
                <a:tc>
                  <a:txBody>
                    <a:bodyPr/>
                    <a:lstStyle/>
                    <a:p>
                      <a:pPr algn="ctr" fontAlgn="ctr"/>
                      <a:r>
                        <a:rPr lang="en-US" sz="1600" b="0" i="0" u="none" strike="noStrike" dirty="0">
                          <a:solidFill>
                            <a:srgbClr val="000000"/>
                          </a:solidFill>
                          <a:effectLst/>
                          <a:latin typeface="Calibri" panose="020F050202020403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2600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chemeClr val="accent2"/>
                          </a:solidFill>
                          <a:effectLst/>
                          <a:latin typeface="Calibri" panose="020F0502020204030204" pitchFamily="34" charset="0"/>
                        </a:rPr>
                        <a:t>(1200+600+4200) / 3 = 2000</a:t>
                      </a:r>
                    </a:p>
                  </a:txBody>
                  <a:tcPr marL="25717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7780246"/>
                  </a:ext>
                </a:extLst>
              </a:tr>
            </a:tbl>
          </a:graphicData>
        </a:graphic>
      </p:graphicFrame>
      <p:grpSp>
        <p:nvGrpSpPr>
          <p:cNvPr id="15" name="Group 14">
            <a:extLst>
              <a:ext uri="{FF2B5EF4-FFF2-40B4-BE49-F238E27FC236}">
                <a16:creationId xmlns:a16="http://schemas.microsoft.com/office/drawing/2014/main" id="{6C79D28A-6A34-7FB5-C73D-6BFAFAEC3AFB}"/>
              </a:ext>
            </a:extLst>
          </p:cNvPr>
          <p:cNvGrpSpPr/>
          <p:nvPr/>
        </p:nvGrpSpPr>
        <p:grpSpPr>
          <a:xfrm>
            <a:off x="2214326" y="2419507"/>
            <a:ext cx="879230" cy="2724337"/>
            <a:chOff x="3938954" y="2419507"/>
            <a:chExt cx="879230" cy="2724337"/>
          </a:xfrm>
        </p:grpSpPr>
        <p:sp>
          <p:nvSpPr>
            <p:cNvPr id="4" name="Rounded Rectangle 3">
              <a:extLst>
                <a:ext uri="{FF2B5EF4-FFF2-40B4-BE49-F238E27FC236}">
                  <a16:creationId xmlns:a16="http://schemas.microsoft.com/office/drawing/2014/main" id="{D372671C-A2BD-093A-2215-0E7F86A8ED64}"/>
                </a:ext>
              </a:extLst>
            </p:cNvPr>
            <p:cNvSpPr/>
            <p:nvPr/>
          </p:nvSpPr>
          <p:spPr>
            <a:xfrm>
              <a:off x="4120403" y="4452183"/>
              <a:ext cx="527538" cy="691661"/>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 Brace 10">
              <a:extLst>
                <a:ext uri="{FF2B5EF4-FFF2-40B4-BE49-F238E27FC236}">
                  <a16:creationId xmlns:a16="http://schemas.microsoft.com/office/drawing/2014/main" id="{203AD1DF-EC7E-FE02-C689-21FB736D37FE}"/>
                </a:ext>
              </a:extLst>
            </p:cNvPr>
            <p:cNvSpPr/>
            <p:nvPr/>
          </p:nvSpPr>
          <p:spPr>
            <a:xfrm>
              <a:off x="3938954" y="2419507"/>
              <a:ext cx="175847" cy="691659"/>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9B44F002-0D25-0D13-B7D7-C8DE85806680}"/>
                </a:ext>
              </a:extLst>
            </p:cNvPr>
            <p:cNvSpPr/>
            <p:nvPr/>
          </p:nvSpPr>
          <p:spPr>
            <a:xfrm flipH="1">
              <a:off x="4642338" y="2642248"/>
              <a:ext cx="175846" cy="69166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4" name="TextBox 13">
            <a:extLst>
              <a:ext uri="{FF2B5EF4-FFF2-40B4-BE49-F238E27FC236}">
                <a16:creationId xmlns:a16="http://schemas.microsoft.com/office/drawing/2014/main" id="{E592F572-9A33-B89C-ABA2-C48C23DE0A44}"/>
              </a:ext>
            </a:extLst>
          </p:cNvPr>
          <p:cNvSpPr txBox="1"/>
          <p:nvPr/>
        </p:nvSpPr>
        <p:spPr>
          <a:xfrm>
            <a:off x="7913516" y="1737424"/>
            <a:ext cx="3973684" cy="48320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i="1" u="sng" dirty="0">
                <a:solidFill>
                  <a:srgbClr val="7030A0"/>
                </a:solidFill>
              </a:rPr>
              <a:t>NOTES</a:t>
            </a:r>
            <a:r>
              <a:rPr lang="en-US" sz="1400" i="1" dirty="0">
                <a:solidFill>
                  <a:srgbClr val="7030A0"/>
                </a:solidFill>
              </a:rPr>
              <a:t>:</a:t>
            </a:r>
          </a:p>
          <a:p>
            <a:endParaRPr lang="en-US" sz="1400" i="1" dirty="0">
              <a:solidFill>
                <a:srgbClr val="7030A0"/>
              </a:solidFill>
            </a:endParaRPr>
          </a:p>
          <a:p>
            <a:pPr marL="285750" indent="-285750">
              <a:buFont typeface="Arial" panose="020B0604020202020204" pitchFamily="34" charset="0"/>
              <a:buChar char="•"/>
            </a:pPr>
            <a:r>
              <a:rPr lang="en-US" sz="1400" i="1" dirty="0">
                <a:solidFill>
                  <a:srgbClr val="7030A0"/>
                </a:solidFill>
              </a:rPr>
              <a:t>Notation: 3 month Moving Average = MA(3)</a:t>
            </a:r>
          </a:p>
          <a:p>
            <a:pPr marL="285750" indent="-285750">
              <a:buFont typeface="Arial" panose="020B0604020202020204" pitchFamily="34" charset="0"/>
              <a:buChar char="•"/>
            </a:pPr>
            <a:endParaRPr lang="en-US" sz="1400" i="1" dirty="0">
              <a:solidFill>
                <a:srgbClr val="7030A0"/>
              </a:solidFill>
            </a:endParaRPr>
          </a:p>
          <a:p>
            <a:pPr marL="285750" indent="-285750">
              <a:buFont typeface="Arial" panose="020B0604020202020204" pitchFamily="34" charset="0"/>
              <a:buChar char="•"/>
            </a:pPr>
            <a:r>
              <a:rPr lang="en-US" sz="1400" i="1" dirty="0">
                <a:solidFill>
                  <a:srgbClr val="7030A0"/>
                </a:solidFill>
              </a:rPr>
              <a:t>We need 3 months of data before we can make a prediction, so the first three forecast rows are blank</a:t>
            </a:r>
          </a:p>
          <a:p>
            <a:pPr marL="285750" indent="-285750">
              <a:buFont typeface="Arial" panose="020B0604020202020204" pitchFamily="34" charset="0"/>
              <a:buChar char="•"/>
            </a:pPr>
            <a:endParaRPr lang="en-US" sz="1400" i="1" dirty="0">
              <a:solidFill>
                <a:srgbClr val="7030A0"/>
              </a:solidFill>
            </a:endParaRPr>
          </a:p>
          <a:p>
            <a:pPr marL="285750" indent="-285750">
              <a:buFont typeface="Arial" panose="020B0604020202020204" pitchFamily="34" charset="0"/>
              <a:buChar char="•"/>
            </a:pPr>
            <a:r>
              <a:rPr lang="en-US" sz="1400" i="1" dirty="0">
                <a:solidFill>
                  <a:srgbClr val="7030A0"/>
                </a:solidFill>
              </a:rPr>
              <a:t>We always use the MOST RECENT n = 3 months if forecasting using MA(3)</a:t>
            </a:r>
          </a:p>
          <a:p>
            <a:pPr marL="285750" indent="-285750">
              <a:buFont typeface="Arial" panose="020B0604020202020204" pitchFamily="34" charset="0"/>
              <a:buChar char="•"/>
            </a:pPr>
            <a:endParaRPr lang="en-US" sz="1400" i="1" dirty="0">
              <a:solidFill>
                <a:srgbClr val="7030A0"/>
              </a:solidFill>
            </a:endParaRPr>
          </a:p>
          <a:p>
            <a:pPr marL="742950" lvl="1" indent="-285750">
              <a:buFont typeface="Arial" panose="020B0604020202020204" pitchFamily="34" charset="0"/>
              <a:buChar char="•"/>
            </a:pPr>
            <a:r>
              <a:rPr lang="en-US" sz="1400" i="1" dirty="0">
                <a:solidFill>
                  <a:srgbClr val="7030A0"/>
                </a:solidFill>
              </a:rPr>
              <a:t>Can think of this as a “sliding window” and we average only those past observations</a:t>
            </a:r>
          </a:p>
          <a:p>
            <a:pPr marL="742950" lvl="1" indent="-285750">
              <a:buFont typeface="Arial" panose="020B0604020202020204" pitchFamily="34" charset="0"/>
              <a:buChar char="•"/>
            </a:pPr>
            <a:endParaRPr lang="en-US" sz="1400" i="1" dirty="0">
              <a:solidFill>
                <a:srgbClr val="7030A0"/>
              </a:solidFill>
            </a:endParaRPr>
          </a:p>
          <a:p>
            <a:pPr marL="285750" indent="-285750">
              <a:buFont typeface="Arial" panose="020B0604020202020204" pitchFamily="34" charset="0"/>
              <a:buChar char="•"/>
            </a:pPr>
            <a:r>
              <a:rPr lang="en-US" sz="1400" i="1" dirty="0">
                <a:solidFill>
                  <a:srgbClr val="7030A0"/>
                </a:solidFill>
              </a:rPr>
              <a:t>BE CAREFUL not to use the current periods data in it’s own prediction</a:t>
            </a:r>
          </a:p>
          <a:p>
            <a:pPr marL="285750" indent="-285750">
              <a:buFont typeface="Arial" panose="020B0604020202020204" pitchFamily="34" charset="0"/>
              <a:buChar char="•"/>
            </a:pPr>
            <a:endParaRPr lang="en-US" sz="1400" i="1" dirty="0">
              <a:solidFill>
                <a:srgbClr val="7030A0"/>
              </a:solidFill>
            </a:endParaRPr>
          </a:p>
          <a:p>
            <a:pPr marL="742950" lvl="1" indent="-285750">
              <a:buFont typeface="Arial" panose="020B0604020202020204" pitchFamily="34" charset="0"/>
              <a:buChar char="•"/>
            </a:pPr>
            <a:r>
              <a:rPr lang="en-US" sz="1400" i="1" dirty="0">
                <a:solidFill>
                  <a:srgbClr val="7030A0"/>
                </a:solidFill>
              </a:rPr>
              <a:t>Ex) If we are predicting for time period 5, Sales for t = 5 is unknown</a:t>
            </a:r>
          </a:p>
          <a:p>
            <a:pPr marL="742950" lvl="1" indent="-285750">
              <a:buFont typeface="Arial" panose="020B0604020202020204" pitchFamily="34" charset="0"/>
              <a:buChar char="•"/>
            </a:pPr>
            <a:r>
              <a:rPr lang="en-US" sz="1400" i="1" dirty="0">
                <a:solidFill>
                  <a:srgbClr val="7030A0"/>
                </a:solidFill>
              </a:rPr>
              <a:t>So we shouldn’t use 2100 in the average calculation, only data for t = 2, 3, 4</a:t>
            </a:r>
          </a:p>
        </p:txBody>
      </p:sp>
    </p:spTree>
    <p:extLst>
      <p:ext uri="{BB962C8B-B14F-4D97-AF65-F5344CB8AC3E}">
        <p14:creationId xmlns:p14="http://schemas.microsoft.com/office/powerpoint/2010/main" val="15464083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18011</TotalTime>
  <Words>2417</Words>
  <Application>Microsoft Macintosh PowerPoint</Application>
  <PresentationFormat>Widescreen</PresentationFormat>
  <Paragraphs>359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PowerPoint Presentation</vt:lpstr>
      <vt:lpstr>Unit 10 - Outline </vt:lpstr>
      <vt:lpstr>PowerPoint Presentation</vt:lpstr>
      <vt:lpstr>Components of Time Series</vt:lpstr>
      <vt:lpstr>Forecasting</vt:lpstr>
      <vt:lpstr>Naïve Approach</vt:lpstr>
      <vt:lpstr>Moving (rolling) Averages</vt:lpstr>
      <vt:lpstr>LCQ: Moving Averages</vt:lpstr>
      <vt:lpstr>LCQ: Moving Averages</vt:lpstr>
      <vt:lpstr>Moving Average – Final Points</vt:lpstr>
      <vt:lpstr>Exponential Smoothing</vt:lpstr>
      <vt:lpstr>LCQ: Exponential Smoothing</vt:lpstr>
      <vt:lpstr>LCQ: Exponential Smoothing</vt:lpstr>
      <vt:lpstr>Exponential Smoothing – Final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Gearhart, Colton Mr.</dc:creator>
  <cp:lastModifiedBy>Colton Gearhart</cp:lastModifiedBy>
  <cp:revision>277</cp:revision>
  <dcterms:created xsi:type="dcterms:W3CDTF">2022-01-21T06:38:27Z</dcterms:created>
  <dcterms:modified xsi:type="dcterms:W3CDTF">2023-10-29T22:28:15Z</dcterms:modified>
</cp:coreProperties>
</file>