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8"/>
  </p:notesMasterIdLst>
  <p:sldIdLst>
    <p:sldId id="256" r:id="rId2"/>
    <p:sldId id="257" r:id="rId3"/>
    <p:sldId id="333" r:id="rId4"/>
    <p:sldId id="312" r:id="rId5"/>
    <p:sldId id="329" r:id="rId6"/>
    <p:sldId id="331" r:id="rId7"/>
    <p:sldId id="330" r:id="rId8"/>
    <p:sldId id="334" r:id="rId9"/>
    <p:sldId id="335" r:id="rId10"/>
    <p:sldId id="301" r:id="rId11"/>
    <p:sldId id="332" r:id="rId12"/>
    <p:sldId id="261" r:id="rId13"/>
    <p:sldId id="262" r:id="rId14"/>
    <p:sldId id="264" r:id="rId15"/>
    <p:sldId id="265" r:id="rId16"/>
    <p:sldId id="267"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5282"/>
    <p:restoredTop sz="95018"/>
  </p:normalViewPr>
  <p:slideViewPr>
    <p:cSldViewPr snapToGrid="0" snapToObjects="1">
      <p:cViewPr varScale="1">
        <p:scale>
          <a:sx n="113" d="100"/>
          <a:sy n="113" d="100"/>
        </p:scale>
        <p:origin x="184" y="4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6D13B82-5A3E-F349-A6EA-85EF60E0B341}" type="datetimeFigureOut">
              <a:rPr lang="en-US" smtClean="0"/>
              <a:t>10/29/23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24881CF-809C-464D-A4A1-1107EC959004}" type="slidenum">
              <a:rPr lang="en-US" smtClean="0"/>
              <a:t>‹#›</a:t>
            </a:fld>
            <a:endParaRPr lang="en-US"/>
          </a:p>
        </p:txBody>
      </p:sp>
    </p:spTree>
    <p:extLst>
      <p:ext uri="{BB962C8B-B14F-4D97-AF65-F5344CB8AC3E}">
        <p14:creationId xmlns:p14="http://schemas.microsoft.com/office/powerpoint/2010/main" val="12405430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837FFF-40DE-C74F-8ED1-512C775F06F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E702097-3BC4-4C4F-B330-00BC3BFC23C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0A84338-846A-3146-85D5-79CD25E123F9}"/>
              </a:ext>
            </a:extLst>
          </p:cNvPr>
          <p:cNvSpPr>
            <a:spLocks noGrp="1"/>
          </p:cNvSpPr>
          <p:nvPr>
            <p:ph type="dt" sz="half" idx="10"/>
          </p:nvPr>
        </p:nvSpPr>
        <p:spPr/>
        <p:txBody>
          <a:bodyPr/>
          <a:lstStyle/>
          <a:p>
            <a:fld id="{FEED49AE-72B7-8D43-8D4B-116D6DE5FA4B}" type="datetimeFigureOut">
              <a:rPr lang="en-US" smtClean="0"/>
              <a:t>10/29/23</a:t>
            </a:fld>
            <a:endParaRPr lang="en-US"/>
          </a:p>
        </p:txBody>
      </p:sp>
      <p:sp>
        <p:nvSpPr>
          <p:cNvPr id="5" name="Footer Placeholder 4">
            <a:extLst>
              <a:ext uri="{FF2B5EF4-FFF2-40B4-BE49-F238E27FC236}">
                <a16:creationId xmlns:a16="http://schemas.microsoft.com/office/drawing/2014/main" id="{B463E70F-66DC-404E-A3CA-AD465F9FA63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F2E3438-EC31-6745-8484-6F1DB66D42A0}"/>
              </a:ext>
            </a:extLst>
          </p:cNvPr>
          <p:cNvSpPr>
            <a:spLocks noGrp="1"/>
          </p:cNvSpPr>
          <p:nvPr>
            <p:ph type="sldNum" sz="quarter" idx="12"/>
          </p:nvPr>
        </p:nvSpPr>
        <p:spPr/>
        <p:txBody>
          <a:bodyPr/>
          <a:lstStyle/>
          <a:p>
            <a:fld id="{0C8ECE09-DD9D-1541-9E1B-C0CA2E91893D}" type="slidenum">
              <a:rPr lang="en-US" smtClean="0"/>
              <a:t>‹#›</a:t>
            </a:fld>
            <a:endParaRPr lang="en-US"/>
          </a:p>
        </p:txBody>
      </p:sp>
    </p:spTree>
    <p:extLst>
      <p:ext uri="{BB962C8B-B14F-4D97-AF65-F5344CB8AC3E}">
        <p14:creationId xmlns:p14="http://schemas.microsoft.com/office/powerpoint/2010/main" val="11002828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69CF49-3E52-6D4B-B434-FCAF764B4D7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FF36675-6B41-044C-AE70-4D612384BAE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9F9C547-A720-EA4F-B19C-CEC5D3C0B488}"/>
              </a:ext>
            </a:extLst>
          </p:cNvPr>
          <p:cNvSpPr>
            <a:spLocks noGrp="1"/>
          </p:cNvSpPr>
          <p:nvPr>
            <p:ph type="dt" sz="half" idx="10"/>
          </p:nvPr>
        </p:nvSpPr>
        <p:spPr/>
        <p:txBody>
          <a:bodyPr/>
          <a:lstStyle/>
          <a:p>
            <a:fld id="{FEED49AE-72B7-8D43-8D4B-116D6DE5FA4B}" type="datetimeFigureOut">
              <a:rPr lang="en-US" smtClean="0"/>
              <a:t>10/29/23</a:t>
            </a:fld>
            <a:endParaRPr lang="en-US"/>
          </a:p>
        </p:txBody>
      </p:sp>
      <p:sp>
        <p:nvSpPr>
          <p:cNvPr id="5" name="Footer Placeholder 4">
            <a:extLst>
              <a:ext uri="{FF2B5EF4-FFF2-40B4-BE49-F238E27FC236}">
                <a16:creationId xmlns:a16="http://schemas.microsoft.com/office/drawing/2014/main" id="{6F5B3AA3-9D36-8C40-8BD7-093B82A71B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280E041-0519-DD48-81D8-37108F821CEF}"/>
              </a:ext>
            </a:extLst>
          </p:cNvPr>
          <p:cNvSpPr>
            <a:spLocks noGrp="1"/>
          </p:cNvSpPr>
          <p:nvPr>
            <p:ph type="sldNum" sz="quarter" idx="12"/>
          </p:nvPr>
        </p:nvSpPr>
        <p:spPr/>
        <p:txBody>
          <a:bodyPr/>
          <a:lstStyle/>
          <a:p>
            <a:fld id="{0C8ECE09-DD9D-1541-9E1B-C0CA2E91893D}" type="slidenum">
              <a:rPr lang="en-US" smtClean="0"/>
              <a:t>‹#›</a:t>
            </a:fld>
            <a:endParaRPr lang="en-US"/>
          </a:p>
        </p:txBody>
      </p:sp>
    </p:spTree>
    <p:extLst>
      <p:ext uri="{BB962C8B-B14F-4D97-AF65-F5344CB8AC3E}">
        <p14:creationId xmlns:p14="http://schemas.microsoft.com/office/powerpoint/2010/main" val="7553810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E13F421-B8AA-6945-B269-AF7908AE4EE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067E2B6-8AA1-5E4D-BCFE-36A4BBDC692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CAD23FA-97E9-5649-A5FB-7968F6C00099}"/>
              </a:ext>
            </a:extLst>
          </p:cNvPr>
          <p:cNvSpPr>
            <a:spLocks noGrp="1"/>
          </p:cNvSpPr>
          <p:nvPr>
            <p:ph type="dt" sz="half" idx="10"/>
          </p:nvPr>
        </p:nvSpPr>
        <p:spPr/>
        <p:txBody>
          <a:bodyPr/>
          <a:lstStyle/>
          <a:p>
            <a:fld id="{FEED49AE-72B7-8D43-8D4B-116D6DE5FA4B}" type="datetimeFigureOut">
              <a:rPr lang="en-US" smtClean="0"/>
              <a:t>10/29/23</a:t>
            </a:fld>
            <a:endParaRPr lang="en-US"/>
          </a:p>
        </p:txBody>
      </p:sp>
      <p:sp>
        <p:nvSpPr>
          <p:cNvPr id="5" name="Footer Placeholder 4">
            <a:extLst>
              <a:ext uri="{FF2B5EF4-FFF2-40B4-BE49-F238E27FC236}">
                <a16:creationId xmlns:a16="http://schemas.microsoft.com/office/drawing/2014/main" id="{70A21306-49F3-674D-A257-6935DF09A8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048C8E9-EC44-C342-971B-59A608A67662}"/>
              </a:ext>
            </a:extLst>
          </p:cNvPr>
          <p:cNvSpPr>
            <a:spLocks noGrp="1"/>
          </p:cNvSpPr>
          <p:nvPr>
            <p:ph type="sldNum" sz="quarter" idx="12"/>
          </p:nvPr>
        </p:nvSpPr>
        <p:spPr/>
        <p:txBody>
          <a:bodyPr/>
          <a:lstStyle/>
          <a:p>
            <a:fld id="{0C8ECE09-DD9D-1541-9E1B-C0CA2E91893D}" type="slidenum">
              <a:rPr lang="en-US" smtClean="0"/>
              <a:t>‹#›</a:t>
            </a:fld>
            <a:endParaRPr lang="en-US"/>
          </a:p>
        </p:txBody>
      </p:sp>
    </p:spTree>
    <p:extLst>
      <p:ext uri="{BB962C8B-B14F-4D97-AF65-F5344CB8AC3E}">
        <p14:creationId xmlns:p14="http://schemas.microsoft.com/office/powerpoint/2010/main" val="19475014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78828E-07BE-F34C-A1D1-41380B689B1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2CFC4EF-47FB-474F-AD03-4236D28593C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9739D62-578C-5C41-98D0-35995E9F1229}"/>
              </a:ext>
            </a:extLst>
          </p:cNvPr>
          <p:cNvSpPr>
            <a:spLocks noGrp="1"/>
          </p:cNvSpPr>
          <p:nvPr>
            <p:ph type="dt" sz="half" idx="10"/>
          </p:nvPr>
        </p:nvSpPr>
        <p:spPr/>
        <p:txBody>
          <a:bodyPr/>
          <a:lstStyle/>
          <a:p>
            <a:fld id="{FEED49AE-72B7-8D43-8D4B-116D6DE5FA4B}" type="datetimeFigureOut">
              <a:rPr lang="en-US" smtClean="0"/>
              <a:t>10/29/23</a:t>
            </a:fld>
            <a:endParaRPr lang="en-US"/>
          </a:p>
        </p:txBody>
      </p:sp>
      <p:sp>
        <p:nvSpPr>
          <p:cNvPr id="5" name="Footer Placeholder 4">
            <a:extLst>
              <a:ext uri="{FF2B5EF4-FFF2-40B4-BE49-F238E27FC236}">
                <a16:creationId xmlns:a16="http://schemas.microsoft.com/office/drawing/2014/main" id="{D64F9D38-7B27-584A-A5C1-DD4B795543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711C3D-019B-EC4E-BEF5-85021839D12F}"/>
              </a:ext>
            </a:extLst>
          </p:cNvPr>
          <p:cNvSpPr>
            <a:spLocks noGrp="1"/>
          </p:cNvSpPr>
          <p:nvPr>
            <p:ph type="sldNum" sz="quarter" idx="12"/>
          </p:nvPr>
        </p:nvSpPr>
        <p:spPr/>
        <p:txBody>
          <a:bodyPr/>
          <a:lstStyle/>
          <a:p>
            <a:fld id="{0C8ECE09-DD9D-1541-9E1B-C0CA2E91893D}" type="slidenum">
              <a:rPr lang="en-US" smtClean="0"/>
              <a:t>‹#›</a:t>
            </a:fld>
            <a:endParaRPr lang="en-US"/>
          </a:p>
        </p:txBody>
      </p:sp>
    </p:spTree>
    <p:extLst>
      <p:ext uri="{BB962C8B-B14F-4D97-AF65-F5344CB8AC3E}">
        <p14:creationId xmlns:p14="http://schemas.microsoft.com/office/powerpoint/2010/main" val="6800722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558D93-85A6-544D-86F2-60C9AAB41B0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1889479-4C8B-5141-9026-B98F8524266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3C210CF-831A-E94F-AF2B-84082AC63030}"/>
              </a:ext>
            </a:extLst>
          </p:cNvPr>
          <p:cNvSpPr>
            <a:spLocks noGrp="1"/>
          </p:cNvSpPr>
          <p:nvPr>
            <p:ph type="dt" sz="half" idx="10"/>
          </p:nvPr>
        </p:nvSpPr>
        <p:spPr/>
        <p:txBody>
          <a:bodyPr/>
          <a:lstStyle/>
          <a:p>
            <a:fld id="{FEED49AE-72B7-8D43-8D4B-116D6DE5FA4B}" type="datetimeFigureOut">
              <a:rPr lang="en-US" smtClean="0"/>
              <a:t>10/29/23</a:t>
            </a:fld>
            <a:endParaRPr lang="en-US"/>
          </a:p>
        </p:txBody>
      </p:sp>
      <p:sp>
        <p:nvSpPr>
          <p:cNvPr id="5" name="Footer Placeholder 4">
            <a:extLst>
              <a:ext uri="{FF2B5EF4-FFF2-40B4-BE49-F238E27FC236}">
                <a16:creationId xmlns:a16="http://schemas.microsoft.com/office/drawing/2014/main" id="{60A22A28-DC06-E243-B94A-A903064137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5A0719-8656-7B40-B2E3-198D8BC1454C}"/>
              </a:ext>
            </a:extLst>
          </p:cNvPr>
          <p:cNvSpPr>
            <a:spLocks noGrp="1"/>
          </p:cNvSpPr>
          <p:nvPr>
            <p:ph type="sldNum" sz="quarter" idx="12"/>
          </p:nvPr>
        </p:nvSpPr>
        <p:spPr/>
        <p:txBody>
          <a:bodyPr/>
          <a:lstStyle/>
          <a:p>
            <a:fld id="{0C8ECE09-DD9D-1541-9E1B-C0CA2E91893D}" type="slidenum">
              <a:rPr lang="en-US" smtClean="0"/>
              <a:t>‹#›</a:t>
            </a:fld>
            <a:endParaRPr lang="en-US"/>
          </a:p>
        </p:txBody>
      </p:sp>
    </p:spTree>
    <p:extLst>
      <p:ext uri="{BB962C8B-B14F-4D97-AF65-F5344CB8AC3E}">
        <p14:creationId xmlns:p14="http://schemas.microsoft.com/office/powerpoint/2010/main" val="19317402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19004-B727-B643-8E47-9CBFA28A1D8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3538611-A08F-734E-8180-9B847AC68FE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AF22AA3-108F-1B40-823B-C28652FE833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84A4DF6-25BC-0D4D-BC69-06473C14F5CA}"/>
              </a:ext>
            </a:extLst>
          </p:cNvPr>
          <p:cNvSpPr>
            <a:spLocks noGrp="1"/>
          </p:cNvSpPr>
          <p:nvPr>
            <p:ph type="dt" sz="half" idx="10"/>
          </p:nvPr>
        </p:nvSpPr>
        <p:spPr/>
        <p:txBody>
          <a:bodyPr/>
          <a:lstStyle/>
          <a:p>
            <a:fld id="{FEED49AE-72B7-8D43-8D4B-116D6DE5FA4B}" type="datetimeFigureOut">
              <a:rPr lang="en-US" smtClean="0"/>
              <a:t>10/29/23</a:t>
            </a:fld>
            <a:endParaRPr lang="en-US"/>
          </a:p>
        </p:txBody>
      </p:sp>
      <p:sp>
        <p:nvSpPr>
          <p:cNvPr id="6" name="Footer Placeholder 5">
            <a:extLst>
              <a:ext uri="{FF2B5EF4-FFF2-40B4-BE49-F238E27FC236}">
                <a16:creationId xmlns:a16="http://schemas.microsoft.com/office/drawing/2014/main" id="{68396945-49E9-5C4F-83F1-86DE58135CF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5B24DBE-5C62-C643-8A60-4F0BE0B3CE69}"/>
              </a:ext>
            </a:extLst>
          </p:cNvPr>
          <p:cNvSpPr>
            <a:spLocks noGrp="1"/>
          </p:cNvSpPr>
          <p:nvPr>
            <p:ph type="sldNum" sz="quarter" idx="12"/>
          </p:nvPr>
        </p:nvSpPr>
        <p:spPr/>
        <p:txBody>
          <a:bodyPr/>
          <a:lstStyle/>
          <a:p>
            <a:fld id="{0C8ECE09-DD9D-1541-9E1B-C0CA2E91893D}" type="slidenum">
              <a:rPr lang="en-US" smtClean="0"/>
              <a:t>‹#›</a:t>
            </a:fld>
            <a:endParaRPr lang="en-US"/>
          </a:p>
        </p:txBody>
      </p:sp>
    </p:spTree>
    <p:extLst>
      <p:ext uri="{BB962C8B-B14F-4D97-AF65-F5344CB8AC3E}">
        <p14:creationId xmlns:p14="http://schemas.microsoft.com/office/powerpoint/2010/main" val="22427187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3915A-70DD-2A4C-9730-6950C3743BE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518414F-4B37-7948-8398-6286BA572F9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234BDA5-8F06-A94C-ABD9-2425F09237B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E33673B-2196-D642-AB1A-BF6AE895DED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FB738DE-F6C1-FE40-835C-5059C9D281D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194ABE1-6384-4249-BC1E-CC954F40E2CA}"/>
              </a:ext>
            </a:extLst>
          </p:cNvPr>
          <p:cNvSpPr>
            <a:spLocks noGrp="1"/>
          </p:cNvSpPr>
          <p:nvPr>
            <p:ph type="dt" sz="half" idx="10"/>
          </p:nvPr>
        </p:nvSpPr>
        <p:spPr/>
        <p:txBody>
          <a:bodyPr/>
          <a:lstStyle/>
          <a:p>
            <a:fld id="{FEED49AE-72B7-8D43-8D4B-116D6DE5FA4B}" type="datetimeFigureOut">
              <a:rPr lang="en-US" smtClean="0"/>
              <a:t>10/29/23</a:t>
            </a:fld>
            <a:endParaRPr lang="en-US"/>
          </a:p>
        </p:txBody>
      </p:sp>
      <p:sp>
        <p:nvSpPr>
          <p:cNvPr id="8" name="Footer Placeholder 7">
            <a:extLst>
              <a:ext uri="{FF2B5EF4-FFF2-40B4-BE49-F238E27FC236}">
                <a16:creationId xmlns:a16="http://schemas.microsoft.com/office/drawing/2014/main" id="{24430979-1A18-0449-83BF-8C9484380F2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CE57C0C-C4C0-D04D-8A19-041B9070BD64}"/>
              </a:ext>
            </a:extLst>
          </p:cNvPr>
          <p:cNvSpPr>
            <a:spLocks noGrp="1"/>
          </p:cNvSpPr>
          <p:nvPr>
            <p:ph type="sldNum" sz="quarter" idx="12"/>
          </p:nvPr>
        </p:nvSpPr>
        <p:spPr/>
        <p:txBody>
          <a:bodyPr/>
          <a:lstStyle/>
          <a:p>
            <a:fld id="{0C8ECE09-DD9D-1541-9E1B-C0CA2E91893D}" type="slidenum">
              <a:rPr lang="en-US" smtClean="0"/>
              <a:t>‹#›</a:t>
            </a:fld>
            <a:endParaRPr lang="en-US"/>
          </a:p>
        </p:txBody>
      </p:sp>
    </p:spTree>
    <p:extLst>
      <p:ext uri="{BB962C8B-B14F-4D97-AF65-F5344CB8AC3E}">
        <p14:creationId xmlns:p14="http://schemas.microsoft.com/office/powerpoint/2010/main" val="42652153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50637-31FC-104F-8FDD-F3CB8C06EFD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C4316A4-981A-C241-9CF1-946DAB2B98AD}"/>
              </a:ext>
            </a:extLst>
          </p:cNvPr>
          <p:cNvSpPr>
            <a:spLocks noGrp="1"/>
          </p:cNvSpPr>
          <p:nvPr>
            <p:ph type="dt" sz="half" idx="10"/>
          </p:nvPr>
        </p:nvSpPr>
        <p:spPr/>
        <p:txBody>
          <a:bodyPr/>
          <a:lstStyle/>
          <a:p>
            <a:fld id="{FEED49AE-72B7-8D43-8D4B-116D6DE5FA4B}" type="datetimeFigureOut">
              <a:rPr lang="en-US" smtClean="0"/>
              <a:t>10/29/23</a:t>
            </a:fld>
            <a:endParaRPr lang="en-US"/>
          </a:p>
        </p:txBody>
      </p:sp>
      <p:sp>
        <p:nvSpPr>
          <p:cNvPr id="4" name="Footer Placeholder 3">
            <a:extLst>
              <a:ext uri="{FF2B5EF4-FFF2-40B4-BE49-F238E27FC236}">
                <a16:creationId xmlns:a16="http://schemas.microsoft.com/office/drawing/2014/main" id="{D484DD33-8922-A444-A3DF-4751E73293F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DE6E350-96F6-E044-91D0-6F3956206CDA}"/>
              </a:ext>
            </a:extLst>
          </p:cNvPr>
          <p:cNvSpPr>
            <a:spLocks noGrp="1"/>
          </p:cNvSpPr>
          <p:nvPr>
            <p:ph type="sldNum" sz="quarter" idx="12"/>
          </p:nvPr>
        </p:nvSpPr>
        <p:spPr/>
        <p:txBody>
          <a:bodyPr/>
          <a:lstStyle/>
          <a:p>
            <a:fld id="{0C8ECE09-DD9D-1541-9E1B-C0CA2E91893D}" type="slidenum">
              <a:rPr lang="en-US" smtClean="0"/>
              <a:t>‹#›</a:t>
            </a:fld>
            <a:endParaRPr lang="en-US"/>
          </a:p>
        </p:txBody>
      </p:sp>
    </p:spTree>
    <p:extLst>
      <p:ext uri="{BB962C8B-B14F-4D97-AF65-F5344CB8AC3E}">
        <p14:creationId xmlns:p14="http://schemas.microsoft.com/office/powerpoint/2010/main" val="30231778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86D23C8-8118-574C-90A9-7CE12142D533}"/>
              </a:ext>
            </a:extLst>
          </p:cNvPr>
          <p:cNvSpPr>
            <a:spLocks noGrp="1"/>
          </p:cNvSpPr>
          <p:nvPr>
            <p:ph type="dt" sz="half" idx="10"/>
          </p:nvPr>
        </p:nvSpPr>
        <p:spPr/>
        <p:txBody>
          <a:bodyPr/>
          <a:lstStyle/>
          <a:p>
            <a:fld id="{FEED49AE-72B7-8D43-8D4B-116D6DE5FA4B}" type="datetimeFigureOut">
              <a:rPr lang="en-US" smtClean="0"/>
              <a:t>10/29/23</a:t>
            </a:fld>
            <a:endParaRPr lang="en-US"/>
          </a:p>
        </p:txBody>
      </p:sp>
      <p:sp>
        <p:nvSpPr>
          <p:cNvPr id="3" name="Footer Placeholder 2">
            <a:extLst>
              <a:ext uri="{FF2B5EF4-FFF2-40B4-BE49-F238E27FC236}">
                <a16:creationId xmlns:a16="http://schemas.microsoft.com/office/drawing/2014/main" id="{6C2F6D58-EC2B-2043-AF05-7035294C201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3099602-6939-C64C-8B68-EA8ABABC116F}"/>
              </a:ext>
            </a:extLst>
          </p:cNvPr>
          <p:cNvSpPr>
            <a:spLocks noGrp="1"/>
          </p:cNvSpPr>
          <p:nvPr>
            <p:ph type="sldNum" sz="quarter" idx="12"/>
          </p:nvPr>
        </p:nvSpPr>
        <p:spPr/>
        <p:txBody>
          <a:bodyPr/>
          <a:lstStyle/>
          <a:p>
            <a:fld id="{0C8ECE09-DD9D-1541-9E1B-C0CA2E91893D}" type="slidenum">
              <a:rPr lang="en-US" smtClean="0"/>
              <a:t>‹#›</a:t>
            </a:fld>
            <a:endParaRPr lang="en-US"/>
          </a:p>
        </p:txBody>
      </p:sp>
    </p:spTree>
    <p:extLst>
      <p:ext uri="{BB962C8B-B14F-4D97-AF65-F5344CB8AC3E}">
        <p14:creationId xmlns:p14="http://schemas.microsoft.com/office/powerpoint/2010/main" val="27935250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3879E-FE81-E740-88B1-CEDBB4BF9D2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1B34894-703C-BF41-8509-BCA32D7352E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13DE071-EE27-454D-ADA6-9A722B5124B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701D8EC-20F7-1E4B-96EF-CF89F800D034}"/>
              </a:ext>
            </a:extLst>
          </p:cNvPr>
          <p:cNvSpPr>
            <a:spLocks noGrp="1"/>
          </p:cNvSpPr>
          <p:nvPr>
            <p:ph type="dt" sz="half" idx="10"/>
          </p:nvPr>
        </p:nvSpPr>
        <p:spPr/>
        <p:txBody>
          <a:bodyPr/>
          <a:lstStyle/>
          <a:p>
            <a:fld id="{FEED49AE-72B7-8D43-8D4B-116D6DE5FA4B}" type="datetimeFigureOut">
              <a:rPr lang="en-US" smtClean="0"/>
              <a:t>10/29/23</a:t>
            </a:fld>
            <a:endParaRPr lang="en-US"/>
          </a:p>
        </p:txBody>
      </p:sp>
      <p:sp>
        <p:nvSpPr>
          <p:cNvPr id="6" name="Footer Placeholder 5">
            <a:extLst>
              <a:ext uri="{FF2B5EF4-FFF2-40B4-BE49-F238E27FC236}">
                <a16:creationId xmlns:a16="http://schemas.microsoft.com/office/drawing/2014/main" id="{130B390A-375A-CF49-BCEE-1BA45299670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A9FC12E-B718-274C-81EE-6663102A3D88}"/>
              </a:ext>
            </a:extLst>
          </p:cNvPr>
          <p:cNvSpPr>
            <a:spLocks noGrp="1"/>
          </p:cNvSpPr>
          <p:nvPr>
            <p:ph type="sldNum" sz="quarter" idx="12"/>
          </p:nvPr>
        </p:nvSpPr>
        <p:spPr/>
        <p:txBody>
          <a:bodyPr/>
          <a:lstStyle/>
          <a:p>
            <a:fld id="{0C8ECE09-DD9D-1541-9E1B-C0CA2E91893D}" type="slidenum">
              <a:rPr lang="en-US" smtClean="0"/>
              <a:t>‹#›</a:t>
            </a:fld>
            <a:endParaRPr lang="en-US"/>
          </a:p>
        </p:txBody>
      </p:sp>
    </p:spTree>
    <p:extLst>
      <p:ext uri="{BB962C8B-B14F-4D97-AF65-F5344CB8AC3E}">
        <p14:creationId xmlns:p14="http://schemas.microsoft.com/office/powerpoint/2010/main" val="36495976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A32F5C-6073-6D42-B415-8928AEE1E14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AE15FD1-52F4-324A-9056-F02071E10CA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51604B4-C182-0741-A62F-0B1E7B0EAC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6425714-4BC1-1E42-997B-31E073452B2E}"/>
              </a:ext>
            </a:extLst>
          </p:cNvPr>
          <p:cNvSpPr>
            <a:spLocks noGrp="1"/>
          </p:cNvSpPr>
          <p:nvPr>
            <p:ph type="dt" sz="half" idx="10"/>
          </p:nvPr>
        </p:nvSpPr>
        <p:spPr/>
        <p:txBody>
          <a:bodyPr/>
          <a:lstStyle/>
          <a:p>
            <a:fld id="{FEED49AE-72B7-8D43-8D4B-116D6DE5FA4B}" type="datetimeFigureOut">
              <a:rPr lang="en-US" smtClean="0"/>
              <a:t>10/29/23</a:t>
            </a:fld>
            <a:endParaRPr lang="en-US"/>
          </a:p>
        </p:txBody>
      </p:sp>
      <p:sp>
        <p:nvSpPr>
          <p:cNvPr id="6" name="Footer Placeholder 5">
            <a:extLst>
              <a:ext uri="{FF2B5EF4-FFF2-40B4-BE49-F238E27FC236}">
                <a16:creationId xmlns:a16="http://schemas.microsoft.com/office/drawing/2014/main" id="{4274F067-A703-014D-8231-5D9974BAC95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5178E52-E915-4643-91BF-10CD07A579D8}"/>
              </a:ext>
            </a:extLst>
          </p:cNvPr>
          <p:cNvSpPr>
            <a:spLocks noGrp="1"/>
          </p:cNvSpPr>
          <p:nvPr>
            <p:ph type="sldNum" sz="quarter" idx="12"/>
          </p:nvPr>
        </p:nvSpPr>
        <p:spPr/>
        <p:txBody>
          <a:bodyPr/>
          <a:lstStyle/>
          <a:p>
            <a:fld id="{0C8ECE09-DD9D-1541-9E1B-C0CA2E91893D}" type="slidenum">
              <a:rPr lang="en-US" smtClean="0"/>
              <a:t>‹#›</a:t>
            </a:fld>
            <a:endParaRPr lang="en-US"/>
          </a:p>
        </p:txBody>
      </p:sp>
    </p:spTree>
    <p:extLst>
      <p:ext uri="{BB962C8B-B14F-4D97-AF65-F5344CB8AC3E}">
        <p14:creationId xmlns:p14="http://schemas.microsoft.com/office/powerpoint/2010/main" val="40352743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11A3D46-BD23-1B47-8CC8-87463ACCFF9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7BC9792-085C-8741-BDD4-7DA17B51346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75E9B8-9ED6-584C-862E-36FC372E008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EED49AE-72B7-8D43-8D4B-116D6DE5FA4B}" type="datetimeFigureOut">
              <a:rPr lang="en-US" smtClean="0"/>
              <a:t>10/29/23</a:t>
            </a:fld>
            <a:endParaRPr lang="en-US"/>
          </a:p>
        </p:txBody>
      </p:sp>
      <p:sp>
        <p:nvSpPr>
          <p:cNvPr id="5" name="Footer Placeholder 4">
            <a:extLst>
              <a:ext uri="{FF2B5EF4-FFF2-40B4-BE49-F238E27FC236}">
                <a16:creationId xmlns:a16="http://schemas.microsoft.com/office/drawing/2014/main" id="{9BF48169-E04B-8040-BAF1-9F354E1DEC4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6D4A2DD-5605-A24E-B207-5F8AE7C7A83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8ECE09-DD9D-1541-9E1B-C0CA2E91893D}" type="slidenum">
              <a:rPr lang="en-US" smtClean="0"/>
              <a:t>‹#›</a:t>
            </a:fld>
            <a:endParaRPr lang="en-US"/>
          </a:p>
        </p:txBody>
      </p:sp>
    </p:spTree>
    <p:extLst>
      <p:ext uri="{BB962C8B-B14F-4D97-AF65-F5344CB8AC3E}">
        <p14:creationId xmlns:p14="http://schemas.microsoft.com/office/powerpoint/2010/main" val="35186800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tmp"/><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tmp"/><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8.tmp"/><Relationship Id="rId2" Type="http://schemas.openxmlformats.org/officeDocument/2006/relationships/hyperlink" Target="http://www.itopf.com/"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gif"/><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AF9C59-4AC3-B542-B404-BC4FE402D386}"/>
              </a:ext>
            </a:extLst>
          </p:cNvPr>
          <p:cNvSpPr>
            <a:spLocks noGrp="1"/>
          </p:cNvSpPr>
          <p:nvPr>
            <p:ph type="ctrTitle"/>
          </p:nvPr>
        </p:nvSpPr>
        <p:spPr>
          <a:xfrm>
            <a:off x="221673" y="341086"/>
            <a:ext cx="5399314" cy="2387600"/>
          </a:xfrm>
        </p:spPr>
        <p:txBody>
          <a:bodyPr/>
          <a:lstStyle/>
          <a:p>
            <a:r>
              <a:rPr lang="en-US" dirty="0"/>
              <a:t>Almost to the more fun parts!</a:t>
            </a:r>
          </a:p>
        </p:txBody>
      </p:sp>
      <p:sp>
        <p:nvSpPr>
          <p:cNvPr id="3" name="Subtitle 2">
            <a:extLst>
              <a:ext uri="{FF2B5EF4-FFF2-40B4-BE49-F238E27FC236}">
                <a16:creationId xmlns:a16="http://schemas.microsoft.com/office/drawing/2014/main" id="{753A0F15-B99A-F04E-A7AC-8703F19E8330}"/>
              </a:ext>
            </a:extLst>
          </p:cNvPr>
          <p:cNvSpPr>
            <a:spLocks noGrp="1"/>
          </p:cNvSpPr>
          <p:nvPr>
            <p:ph type="subTitle" idx="1"/>
          </p:nvPr>
        </p:nvSpPr>
        <p:spPr>
          <a:xfrm>
            <a:off x="740229" y="3222027"/>
            <a:ext cx="5399314" cy="1655762"/>
          </a:xfrm>
        </p:spPr>
        <p:txBody>
          <a:bodyPr>
            <a:normAutofit/>
          </a:bodyPr>
          <a:lstStyle/>
          <a:p>
            <a:r>
              <a:rPr lang="en-US" dirty="0"/>
              <a:t>Unit 2 – Graphical Summaries, Day 2</a:t>
            </a:r>
          </a:p>
          <a:p>
            <a:r>
              <a:rPr lang="en-US" dirty="0"/>
              <a:t>Your Ahead-of-the-game Professor Colton</a:t>
            </a:r>
          </a:p>
        </p:txBody>
      </p:sp>
      <p:pic>
        <p:nvPicPr>
          <p:cNvPr id="5" name="Picture 4">
            <a:extLst>
              <a:ext uri="{FF2B5EF4-FFF2-40B4-BE49-F238E27FC236}">
                <a16:creationId xmlns:a16="http://schemas.microsoft.com/office/drawing/2014/main" id="{8F9FE896-39A0-D643-8893-125E9EDA6BE3}"/>
              </a:ext>
            </a:extLst>
          </p:cNvPr>
          <p:cNvPicPr>
            <a:picLocks noChangeAspect="1"/>
          </p:cNvPicPr>
          <p:nvPr/>
        </p:nvPicPr>
        <p:blipFill>
          <a:blip r:embed="rId2"/>
          <a:stretch>
            <a:fillRect/>
          </a:stretch>
        </p:blipFill>
        <p:spPr>
          <a:xfrm>
            <a:off x="6139543" y="1274618"/>
            <a:ext cx="5745019" cy="4308764"/>
          </a:xfrm>
          <a:prstGeom prst="rect">
            <a:avLst/>
          </a:prstGeom>
        </p:spPr>
      </p:pic>
    </p:spTree>
    <p:extLst>
      <p:ext uri="{BB962C8B-B14F-4D97-AF65-F5344CB8AC3E}">
        <p14:creationId xmlns:p14="http://schemas.microsoft.com/office/powerpoint/2010/main" val="25130221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7982434-6BC6-FA42-9A8E-991465DF0287}"/>
              </a:ext>
            </a:extLst>
          </p:cNvPr>
          <p:cNvSpPr>
            <a:spLocks noGrp="1"/>
          </p:cNvSpPr>
          <p:nvPr>
            <p:ph type="title"/>
          </p:nvPr>
        </p:nvSpPr>
        <p:spPr/>
        <p:txBody>
          <a:bodyPr/>
          <a:lstStyle/>
          <a:p>
            <a:r>
              <a:rPr lang="en-US" dirty="0"/>
              <a:t>PROBLEM SESSION!!!!!!!!!!!</a:t>
            </a:r>
          </a:p>
        </p:txBody>
      </p:sp>
    </p:spTree>
    <p:extLst>
      <p:ext uri="{BB962C8B-B14F-4D97-AF65-F5344CB8AC3E}">
        <p14:creationId xmlns:p14="http://schemas.microsoft.com/office/powerpoint/2010/main" val="34558476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#1</a:t>
            </a:r>
          </a:p>
        </p:txBody>
      </p:sp>
      <p:sp>
        <p:nvSpPr>
          <p:cNvPr id="3" name="Content Placeholder 2"/>
          <p:cNvSpPr>
            <a:spLocks noGrp="1"/>
          </p:cNvSpPr>
          <p:nvPr>
            <p:ph idx="1"/>
          </p:nvPr>
        </p:nvSpPr>
        <p:spPr/>
        <p:txBody>
          <a:bodyPr>
            <a:normAutofit/>
          </a:bodyPr>
          <a:lstStyle/>
          <a:p>
            <a:pPr marL="0" indent="0">
              <a:buNone/>
            </a:pPr>
            <a:r>
              <a:rPr lang="en-US" dirty="0"/>
              <a:t>As part of the human resource group of your company you are asked to summarize the educational levels of the 512 employees in your division.  From company records you find that 164 have no college degree (None), 42 have an associate’s degree (AA), 225 have a bachelor’s degree (BA), 52 have a master’s degree (MA), and 29 have PhDs.  For the educational level of your division:</a:t>
            </a:r>
          </a:p>
          <a:p>
            <a:pPr marL="514350" indent="-514350">
              <a:buFont typeface="+mj-lt"/>
              <a:buAutoNum type="alphaLcParenR"/>
            </a:pPr>
            <a:r>
              <a:rPr lang="en-US" dirty="0"/>
              <a:t>Make a frequency table.</a:t>
            </a:r>
          </a:p>
          <a:p>
            <a:pPr marL="514350" indent="-514350">
              <a:buFont typeface="+mj-lt"/>
              <a:buAutoNum type="alphaLcParenR"/>
            </a:pPr>
            <a:r>
              <a:rPr lang="en-US" dirty="0"/>
              <a:t>Make a relative frequency table.</a:t>
            </a:r>
          </a:p>
        </p:txBody>
      </p:sp>
    </p:spTree>
    <p:extLst>
      <p:ext uri="{BB962C8B-B14F-4D97-AF65-F5344CB8AC3E}">
        <p14:creationId xmlns:p14="http://schemas.microsoft.com/office/powerpoint/2010/main" val="39577674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#3</a:t>
            </a:r>
          </a:p>
        </p:txBody>
      </p:sp>
      <p:sp>
        <p:nvSpPr>
          <p:cNvPr id="3" name="Content Placeholder 2"/>
          <p:cNvSpPr>
            <a:spLocks noGrp="1"/>
          </p:cNvSpPr>
          <p:nvPr>
            <p:ph idx="1"/>
          </p:nvPr>
        </p:nvSpPr>
        <p:spPr/>
        <p:txBody>
          <a:bodyPr>
            <a:normAutofit/>
          </a:bodyPr>
          <a:lstStyle/>
          <a:p>
            <a:pPr marL="0" indent="0">
              <a:buNone/>
            </a:pPr>
            <a:r>
              <a:rPr lang="en-US" dirty="0"/>
              <a:t>As part of the human resource group of your company you are asked to summarize the educational levels of the 512 employees in your division.  From company records you find that 164 have no college degree (None), 42 have an associate’s degree (AA), 225 have a bachelor’s degree (BA), 52 have a master’s degree (MA), and 29 have PhDs.  For the educational level of your division:</a:t>
            </a:r>
          </a:p>
          <a:p>
            <a:pPr marL="514350" indent="-514350">
              <a:buFont typeface="+mj-lt"/>
              <a:buAutoNum type="alphaLcParenR"/>
            </a:pPr>
            <a:r>
              <a:rPr lang="en-US" dirty="0"/>
              <a:t>Make a bar chart using counts on the y-axis.</a:t>
            </a:r>
          </a:p>
          <a:p>
            <a:pPr marL="514350" indent="-514350">
              <a:buFont typeface="+mj-lt"/>
              <a:buAutoNum type="alphaLcParenR"/>
            </a:pPr>
            <a:r>
              <a:rPr lang="en-US" dirty="0"/>
              <a:t>Make a relative frequency bar chart using percentages on the y-axis.</a:t>
            </a:r>
          </a:p>
          <a:p>
            <a:pPr marL="514350" indent="-514350">
              <a:buFont typeface="+mj-lt"/>
              <a:buAutoNum type="alphaLcParenR"/>
            </a:pPr>
            <a:r>
              <a:rPr lang="en-US" dirty="0"/>
              <a:t>Make a pie chart.</a:t>
            </a:r>
          </a:p>
        </p:txBody>
      </p:sp>
    </p:spTree>
    <p:extLst>
      <p:ext uri="{BB962C8B-B14F-4D97-AF65-F5344CB8AC3E}">
        <p14:creationId xmlns:p14="http://schemas.microsoft.com/office/powerpoint/2010/main" val="34199937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#5</a:t>
            </a:r>
          </a:p>
        </p:txBody>
      </p:sp>
      <p:sp>
        <p:nvSpPr>
          <p:cNvPr id="3" name="Content Placeholder 2"/>
          <p:cNvSpPr>
            <a:spLocks noGrp="1"/>
          </p:cNvSpPr>
          <p:nvPr>
            <p:ph idx="1"/>
          </p:nvPr>
        </p:nvSpPr>
        <p:spPr/>
        <p:txBody>
          <a:bodyPr>
            <a:normAutofit/>
          </a:bodyPr>
          <a:lstStyle/>
          <a:p>
            <a:pPr marL="0" indent="0">
              <a:buNone/>
            </a:pPr>
            <a:r>
              <a:rPr lang="en-US" dirty="0"/>
              <a:t>As part of the human resource group of your company you are asked to summarize the educational levels of the 512 employees in your division.  From company records you find that 164 have no college degree (None), 42 have an associate’s degree (AA), 225 have a bachelor’s degree (BA), 52 have a master’s degree (MA), and 29 have PhDs.  For the educational level of your division:</a:t>
            </a:r>
          </a:p>
          <a:p>
            <a:pPr marL="514350" indent="-514350">
              <a:buFont typeface="+mj-lt"/>
              <a:buAutoNum type="alphaLcParenR"/>
            </a:pPr>
            <a:r>
              <a:rPr lang="en-US" dirty="0"/>
              <a:t>Write two to four sentences summarizing the distribution.</a:t>
            </a:r>
          </a:p>
          <a:p>
            <a:pPr marL="514350" indent="-514350">
              <a:buFont typeface="+mj-lt"/>
              <a:buAutoNum type="alphaLcParenR"/>
            </a:pPr>
            <a:r>
              <a:rPr lang="en-US" dirty="0"/>
              <a:t>What conclusions, if any, could you make about the educational level at other companies?</a:t>
            </a:r>
          </a:p>
        </p:txBody>
      </p:sp>
    </p:spTree>
    <p:extLst>
      <p:ext uri="{BB962C8B-B14F-4D97-AF65-F5344CB8AC3E}">
        <p14:creationId xmlns:p14="http://schemas.microsoft.com/office/powerpoint/2010/main" val="16355489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#15</a:t>
            </a:r>
          </a:p>
        </p:txBody>
      </p:sp>
      <p:sp>
        <p:nvSpPr>
          <p:cNvPr id="3" name="Content Placeholder 2"/>
          <p:cNvSpPr>
            <a:spLocks noGrp="1"/>
          </p:cNvSpPr>
          <p:nvPr>
            <p:ph idx="1"/>
          </p:nvPr>
        </p:nvSpPr>
        <p:spPr/>
        <p:txBody>
          <a:bodyPr>
            <a:normAutofit/>
          </a:bodyPr>
          <a:lstStyle/>
          <a:p>
            <a:pPr marL="0" indent="0">
              <a:buNone/>
            </a:pPr>
            <a:r>
              <a:rPr lang="en-US" dirty="0"/>
              <a:t>An article in </a:t>
            </a:r>
            <a:r>
              <a:rPr lang="en-US" i="1" dirty="0"/>
              <a:t>The Wall Street Journal </a:t>
            </a:r>
            <a:r>
              <a:rPr lang="en-US" dirty="0"/>
              <a:t>(March 18, 2011) reported the 2010 U.S. market share of leading sellers of carbonated soft drinks, summarized in the following pie chart:</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514350" indent="-514350">
              <a:buFont typeface="+mj-lt"/>
              <a:buAutoNum type="alphaLcParenR"/>
            </a:pPr>
            <a:r>
              <a:rPr lang="en-US" dirty="0"/>
              <a:t>Is this an appropriate display for these data?</a:t>
            </a:r>
          </a:p>
          <a:p>
            <a:pPr marL="514350" indent="-514350">
              <a:buFont typeface="+mj-lt"/>
              <a:buAutoNum type="alphaLcParenR"/>
            </a:pPr>
            <a:r>
              <a:rPr lang="en-US" dirty="0"/>
              <a:t>Which company had the largest share of the market?</a:t>
            </a:r>
          </a:p>
          <a:p>
            <a:endParaRPr lang="en-US" dirty="0"/>
          </a:p>
        </p:txBody>
      </p:sp>
      <p:pic>
        <p:nvPicPr>
          <p:cNvPr id="4" name="Picture 3" descr="Pie chart that shows the market share of Coca-Cola, PepsiCo, Dr. Pepper/Snapple, Colt, and other National Beverage companie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91000" y="2743201"/>
            <a:ext cx="3414966" cy="2222865"/>
          </a:xfrm>
          <a:prstGeom prst="rect">
            <a:avLst/>
          </a:prstGeom>
        </p:spPr>
      </p:pic>
    </p:spTree>
    <p:extLst>
      <p:ext uri="{BB962C8B-B14F-4D97-AF65-F5344CB8AC3E}">
        <p14:creationId xmlns:p14="http://schemas.microsoft.com/office/powerpoint/2010/main" val="22824463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#17</a:t>
            </a:r>
          </a:p>
        </p:txBody>
      </p:sp>
      <p:sp>
        <p:nvSpPr>
          <p:cNvPr id="3" name="Content Placeholder 2"/>
          <p:cNvSpPr>
            <a:spLocks noGrp="1"/>
          </p:cNvSpPr>
          <p:nvPr>
            <p:ph idx="1"/>
          </p:nvPr>
        </p:nvSpPr>
        <p:spPr>
          <a:xfrm>
            <a:off x="1981200" y="1600200"/>
            <a:ext cx="8229600" cy="4876800"/>
          </a:xfrm>
        </p:spPr>
        <p:txBody>
          <a:bodyPr>
            <a:normAutofit fontScale="85000" lnSpcReduction="20000"/>
          </a:bodyPr>
          <a:lstStyle/>
          <a:p>
            <a:pPr marL="0" indent="0">
              <a:buNone/>
            </a:pPr>
            <a:r>
              <a:rPr lang="en-US" dirty="0"/>
              <a:t>An article in </a:t>
            </a:r>
            <a:r>
              <a:rPr lang="en-US" i="1" dirty="0"/>
              <a:t>The Wall Street Journal </a:t>
            </a:r>
            <a:r>
              <a:rPr lang="en-US" dirty="0"/>
              <a:t>(March 18, 2011) reported the 2010 U.S. market share of leading sellers of carbonated soft drinks, summarized in the following bar chart:</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514350" indent="-514350">
              <a:buFont typeface="+mj-lt"/>
              <a:buAutoNum type="alphaLcParenR"/>
            </a:pPr>
            <a:r>
              <a:rPr lang="en-US" dirty="0"/>
              <a:t>Compared to the pie chart, which is better for displaying the relative portions of market share?</a:t>
            </a:r>
          </a:p>
          <a:p>
            <a:pPr marL="514350" indent="-514350">
              <a:buFont typeface="+mj-lt"/>
              <a:buAutoNum type="alphaLcParenR"/>
            </a:pPr>
            <a:r>
              <a:rPr lang="en-US" dirty="0"/>
              <a:t>What is missing from this display that might make it somewhat misleading?</a:t>
            </a:r>
          </a:p>
          <a:p>
            <a:endParaRPr lang="en-US" dirty="0"/>
          </a:p>
          <a:p>
            <a:endParaRPr lang="en-US" dirty="0"/>
          </a:p>
        </p:txBody>
      </p:sp>
      <p:pic>
        <p:nvPicPr>
          <p:cNvPr id="4" name="Picture 3" descr="Bar chart that shows the market share of Coca-Cola, PepsiCo, Dr. Pepper/Snapple, Colt, and other National Beverage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48200" y="2571549"/>
            <a:ext cx="2938692" cy="2248738"/>
          </a:xfrm>
          <a:prstGeom prst="rect">
            <a:avLst/>
          </a:prstGeom>
        </p:spPr>
      </p:pic>
    </p:spTree>
    <p:extLst>
      <p:ext uri="{BB962C8B-B14F-4D97-AF65-F5344CB8AC3E}">
        <p14:creationId xmlns:p14="http://schemas.microsoft.com/office/powerpoint/2010/main" val="2890755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#25</a:t>
            </a:r>
          </a:p>
        </p:txBody>
      </p:sp>
      <p:sp>
        <p:nvSpPr>
          <p:cNvPr id="3" name="Content Placeholder 2"/>
          <p:cNvSpPr>
            <a:spLocks noGrp="1"/>
          </p:cNvSpPr>
          <p:nvPr>
            <p:ph idx="1"/>
          </p:nvPr>
        </p:nvSpPr>
        <p:spPr>
          <a:xfrm>
            <a:off x="1981200" y="1600201"/>
            <a:ext cx="4114800" cy="4525963"/>
          </a:xfrm>
        </p:spPr>
        <p:txBody>
          <a:bodyPr>
            <a:normAutofit fontScale="92500"/>
          </a:bodyPr>
          <a:lstStyle/>
          <a:p>
            <a:pPr marL="0" indent="0">
              <a:buNone/>
            </a:pPr>
            <a:r>
              <a:rPr lang="en-US" dirty="0"/>
              <a:t>Data from the International Tanker Owners Pollution Federation Limited (</a:t>
            </a:r>
            <a:r>
              <a:rPr lang="en-US" dirty="0">
                <a:hlinkClick r:id="rId2"/>
              </a:rPr>
              <a:t>www.itopf.com</a:t>
            </a:r>
            <a:r>
              <a:rPr lang="en-US" dirty="0"/>
              <a:t>) gives the cause of spillage for 455 large oil tanker accidents from 1970 to 2012. Write a brief report interpreting what the displays show.  Is a pie chart an appropriate display for these data?  Why or why not?</a:t>
            </a:r>
          </a:p>
        </p:txBody>
      </p:sp>
      <p:pic>
        <p:nvPicPr>
          <p:cNvPr id="4" name="Picture 3" descr="Bar chart and pie chart that shows the number of oil tanker accidents for each cause; collisions, equipment failures, fires &amp; explosions, groundings, hull failures, and other or unknown cause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72201" y="1295400"/>
            <a:ext cx="4077269" cy="5134692"/>
          </a:xfrm>
          <a:prstGeom prst="rect">
            <a:avLst/>
          </a:prstGeom>
        </p:spPr>
      </p:pic>
    </p:spTree>
    <p:extLst>
      <p:ext uri="{BB962C8B-B14F-4D97-AF65-F5344CB8AC3E}">
        <p14:creationId xmlns:p14="http://schemas.microsoft.com/office/powerpoint/2010/main" val="12747111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E386B-AB3F-5D47-9816-26C58326DCE1}"/>
              </a:ext>
            </a:extLst>
          </p:cNvPr>
          <p:cNvSpPr>
            <a:spLocks noGrp="1"/>
          </p:cNvSpPr>
          <p:nvPr>
            <p:ph type="title"/>
          </p:nvPr>
        </p:nvSpPr>
        <p:spPr/>
        <p:txBody>
          <a:bodyPr/>
          <a:lstStyle/>
          <a:p>
            <a:r>
              <a:rPr lang="en-US" dirty="0"/>
              <a:t>LU 2, Day 2 - Outline</a:t>
            </a:r>
          </a:p>
        </p:txBody>
      </p:sp>
      <p:sp>
        <p:nvSpPr>
          <p:cNvPr id="4" name="TextBox 3">
            <a:extLst>
              <a:ext uri="{FF2B5EF4-FFF2-40B4-BE49-F238E27FC236}">
                <a16:creationId xmlns:a16="http://schemas.microsoft.com/office/drawing/2014/main" id="{8DD9D31F-61ED-E24B-A6A0-AC574A9434B1}"/>
              </a:ext>
            </a:extLst>
          </p:cNvPr>
          <p:cNvSpPr txBox="1"/>
          <p:nvPr/>
        </p:nvSpPr>
        <p:spPr>
          <a:xfrm>
            <a:off x="1011783" y="1289723"/>
            <a:ext cx="6394461" cy="3447098"/>
          </a:xfrm>
          <a:prstGeom prst="rect">
            <a:avLst/>
          </a:prstGeom>
          <a:noFill/>
        </p:spPr>
        <p:txBody>
          <a:bodyPr wrap="square" rtlCol="0">
            <a:spAutoFit/>
          </a:bodyPr>
          <a:lstStyle/>
          <a:p>
            <a:pPr lvl="0"/>
            <a:endParaRPr lang="en-US" sz="2000" dirty="0"/>
          </a:p>
          <a:p>
            <a:pPr marL="285750" lvl="0" indent="-285750">
              <a:buFont typeface="Arial" panose="020B0604020202020204" pitchFamily="34" charset="0"/>
              <a:buChar char="•"/>
            </a:pPr>
            <a:endParaRPr lang="en-US" dirty="0"/>
          </a:p>
          <a:p>
            <a:pPr lvl="0"/>
            <a:r>
              <a:rPr lang="en-US" u="sng" dirty="0"/>
              <a:t>Graphs for Categorical Data</a:t>
            </a:r>
          </a:p>
          <a:p>
            <a:pPr lvl="0"/>
            <a:endParaRPr lang="en-US" u="sng" dirty="0"/>
          </a:p>
          <a:p>
            <a:pPr marL="285750" indent="-285750">
              <a:lnSpc>
                <a:spcPct val="100000"/>
              </a:lnSpc>
              <a:spcBef>
                <a:spcPts val="0"/>
              </a:spcBef>
              <a:buFont typeface="Arial" panose="020B0604020202020204" pitchFamily="34" charset="0"/>
              <a:buChar char="•"/>
            </a:pPr>
            <a:r>
              <a:rPr lang="en-US" dirty="0"/>
              <a:t>Frequency Tables for Categorical Variables</a:t>
            </a:r>
          </a:p>
          <a:p>
            <a:pPr marL="285750" indent="-285750">
              <a:lnSpc>
                <a:spcPct val="100000"/>
              </a:lnSpc>
              <a:spcBef>
                <a:spcPts val="0"/>
              </a:spcBef>
              <a:buFont typeface="Arial" panose="020B0604020202020204" pitchFamily="34" charset="0"/>
              <a:buChar char="•"/>
            </a:pPr>
            <a:r>
              <a:rPr lang="en-US" dirty="0"/>
              <a:t>Pie Charts</a:t>
            </a:r>
          </a:p>
          <a:p>
            <a:pPr marL="285750" indent="-285750">
              <a:lnSpc>
                <a:spcPct val="100000"/>
              </a:lnSpc>
              <a:spcBef>
                <a:spcPts val="0"/>
              </a:spcBef>
              <a:buFont typeface="Arial" panose="020B0604020202020204" pitchFamily="34" charset="0"/>
              <a:buChar char="•"/>
            </a:pPr>
            <a:r>
              <a:rPr lang="en-US" dirty="0"/>
              <a:t>Bar Graphs</a:t>
            </a:r>
          </a:p>
          <a:p>
            <a:pPr marL="285750" indent="-285750">
              <a:lnSpc>
                <a:spcPct val="100000"/>
              </a:lnSpc>
              <a:spcBef>
                <a:spcPts val="0"/>
              </a:spcBef>
              <a:buFont typeface="Arial" panose="020B0604020202020204" pitchFamily="34" charset="0"/>
              <a:buChar char="•"/>
            </a:pPr>
            <a:r>
              <a:rPr lang="en-US" dirty="0"/>
              <a:t>Pareto Chars</a:t>
            </a:r>
          </a:p>
          <a:p>
            <a:pPr marL="285750" indent="-285750">
              <a:lnSpc>
                <a:spcPct val="100000"/>
              </a:lnSpc>
              <a:spcBef>
                <a:spcPts val="0"/>
              </a:spcBef>
              <a:buFont typeface="Arial" panose="020B0604020202020204" pitchFamily="34" charset="0"/>
              <a:buChar char="•"/>
            </a:pPr>
            <a:r>
              <a:rPr lang="en-US" dirty="0"/>
              <a:t>Pictograms</a:t>
            </a:r>
          </a:p>
          <a:p>
            <a:pPr marL="285750" indent="-285750">
              <a:lnSpc>
                <a:spcPct val="100000"/>
              </a:lnSpc>
              <a:spcBef>
                <a:spcPts val="0"/>
              </a:spcBef>
              <a:buFont typeface="Arial" panose="020B0604020202020204" pitchFamily="34" charset="0"/>
              <a:buChar char="•"/>
            </a:pPr>
            <a:r>
              <a:rPr lang="en-US" dirty="0"/>
              <a:t>Key Elements to a Good Graph</a:t>
            </a:r>
          </a:p>
          <a:p>
            <a:pPr marL="285750" indent="-285750">
              <a:buFont typeface="Arial" panose="020B0604020202020204" pitchFamily="34" charset="0"/>
              <a:buChar char="•"/>
            </a:pPr>
            <a:endParaRPr lang="en-US" dirty="0"/>
          </a:p>
          <a:p>
            <a:endParaRPr lang="en-US" dirty="0"/>
          </a:p>
        </p:txBody>
      </p:sp>
    </p:spTree>
    <p:extLst>
      <p:ext uri="{BB962C8B-B14F-4D97-AF65-F5344CB8AC3E}">
        <p14:creationId xmlns:p14="http://schemas.microsoft.com/office/powerpoint/2010/main" val="23448862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9D1932-4AF1-0443-A21F-F7BB5BAB2FA9}"/>
              </a:ext>
            </a:extLst>
          </p:cNvPr>
          <p:cNvSpPr>
            <a:spLocks noGrp="1"/>
          </p:cNvSpPr>
          <p:nvPr>
            <p:ph type="title"/>
          </p:nvPr>
        </p:nvSpPr>
        <p:spPr/>
        <p:txBody>
          <a:bodyPr/>
          <a:lstStyle/>
          <a:p>
            <a:r>
              <a:rPr lang="en-US" dirty="0"/>
              <a:t>Frequency Tables for Categorical Variables</a:t>
            </a:r>
          </a:p>
        </p:txBody>
      </p:sp>
      <p:sp>
        <p:nvSpPr>
          <p:cNvPr id="3" name="Content Placeholder 2">
            <a:extLst>
              <a:ext uri="{FF2B5EF4-FFF2-40B4-BE49-F238E27FC236}">
                <a16:creationId xmlns:a16="http://schemas.microsoft.com/office/drawing/2014/main" id="{ACC646D4-D11A-E24A-99AF-8AE2BC26AE4A}"/>
              </a:ext>
            </a:extLst>
          </p:cNvPr>
          <p:cNvSpPr>
            <a:spLocks noGrp="1"/>
          </p:cNvSpPr>
          <p:nvPr>
            <p:ph idx="1"/>
          </p:nvPr>
        </p:nvSpPr>
        <p:spPr>
          <a:xfrm>
            <a:off x="838200" y="1825624"/>
            <a:ext cx="7580586" cy="4667251"/>
          </a:xfrm>
        </p:spPr>
        <p:txBody>
          <a:bodyPr>
            <a:normAutofit/>
          </a:bodyPr>
          <a:lstStyle/>
          <a:p>
            <a:pPr marL="0" indent="0">
              <a:buNone/>
            </a:pPr>
            <a:r>
              <a:rPr lang="en-US" sz="2000" b="1" dirty="0"/>
              <a:t>Example</a:t>
            </a:r>
            <a:r>
              <a:rPr lang="en-US" sz="2000" dirty="0"/>
              <a:t>: Computer Sales</a:t>
            </a:r>
          </a:p>
          <a:p>
            <a:r>
              <a:rPr lang="en-US" sz="2000" dirty="0"/>
              <a:t>The following table </a:t>
            </a:r>
            <a:r>
              <a:rPr lang="en-US" sz="2000" u="sng" dirty="0"/>
              <a:t>summarizes</a:t>
            </a:r>
            <a:r>
              <a:rPr lang="en-US" sz="2000" dirty="0"/>
              <a:t> the type of computer sold to the last 50 customers at a computer retailer.</a:t>
            </a:r>
          </a:p>
          <a:p>
            <a:r>
              <a:rPr lang="en-US" sz="2000" dirty="0"/>
              <a:t>The variable being studied, type of computer, is </a:t>
            </a:r>
            <a:r>
              <a:rPr lang="en-US" sz="2000" u="sng" dirty="0"/>
              <a:t>categorical</a:t>
            </a:r>
            <a:r>
              <a:rPr lang="en-US" sz="2000" dirty="0"/>
              <a:t> because the values of the variable are categories (desktop, laptop, notebook, and tablet).</a:t>
            </a:r>
          </a:p>
          <a:p>
            <a:endParaRPr lang="en-US" sz="2000" dirty="0"/>
          </a:p>
          <a:p>
            <a:endParaRPr lang="en-US" sz="2000" dirty="0"/>
          </a:p>
          <a:p>
            <a:r>
              <a:rPr lang="en-US" sz="2000" dirty="0"/>
              <a:t>To </a:t>
            </a:r>
            <a:r>
              <a:rPr lang="en-US" sz="2000" u="sng" dirty="0"/>
              <a:t>visually summarize</a:t>
            </a:r>
            <a:r>
              <a:rPr lang="en-US" sz="2000" dirty="0"/>
              <a:t> the </a:t>
            </a:r>
            <a:r>
              <a:rPr lang="en-US" sz="2000" u="sng" dirty="0"/>
              <a:t>distribution</a:t>
            </a:r>
            <a:r>
              <a:rPr lang="en-US" sz="2000" dirty="0"/>
              <a:t> of a </a:t>
            </a:r>
            <a:r>
              <a:rPr lang="en-US" sz="2000" u="sng" dirty="0"/>
              <a:t>categorical variable</a:t>
            </a:r>
            <a:r>
              <a:rPr lang="en-US" sz="2000" dirty="0"/>
              <a:t>, there are two main types of graphs that can be drawn.</a:t>
            </a:r>
          </a:p>
          <a:p>
            <a:pPr lvl="1"/>
            <a:r>
              <a:rPr lang="en-US" b="1" dirty="0"/>
              <a:t>Pie charts and Bar graphs</a:t>
            </a:r>
            <a:r>
              <a:rPr lang="en-US" dirty="0"/>
              <a:t>.</a:t>
            </a:r>
          </a:p>
        </p:txBody>
      </p:sp>
      <p:pic>
        <p:nvPicPr>
          <p:cNvPr id="4" name="Picture 3">
            <a:extLst>
              <a:ext uri="{FF2B5EF4-FFF2-40B4-BE49-F238E27FC236}">
                <a16:creationId xmlns:a16="http://schemas.microsoft.com/office/drawing/2014/main" id="{7F2802B1-6618-0A43-B7C9-29E5120B5A52}"/>
              </a:ext>
            </a:extLst>
          </p:cNvPr>
          <p:cNvPicPr>
            <a:picLocks noChangeAspect="1"/>
          </p:cNvPicPr>
          <p:nvPr/>
        </p:nvPicPr>
        <p:blipFill>
          <a:blip r:embed="rId2"/>
          <a:stretch>
            <a:fillRect/>
          </a:stretch>
        </p:blipFill>
        <p:spPr>
          <a:xfrm>
            <a:off x="8579282" y="2169173"/>
            <a:ext cx="2774518" cy="3059320"/>
          </a:xfrm>
          <a:prstGeom prst="rect">
            <a:avLst/>
          </a:prstGeom>
        </p:spPr>
      </p:pic>
    </p:spTree>
    <p:extLst>
      <p:ext uri="{BB962C8B-B14F-4D97-AF65-F5344CB8AC3E}">
        <p14:creationId xmlns:p14="http://schemas.microsoft.com/office/powerpoint/2010/main" val="14679836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311E65-DF1E-754E-8747-90EA0B5BD779}"/>
              </a:ext>
            </a:extLst>
          </p:cNvPr>
          <p:cNvSpPr>
            <a:spLocks noGrp="1"/>
          </p:cNvSpPr>
          <p:nvPr>
            <p:ph type="title"/>
          </p:nvPr>
        </p:nvSpPr>
        <p:spPr>
          <a:xfrm>
            <a:off x="451338" y="123271"/>
            <a:ext cx="10515600" cy="1325563"/>
          </a:xfrm>
        </p:spPr>
        <p:txBody>
          <a:bodyPr/>
          <a:lstStyle/>
          <a:p>
            <a:r>
              <a:rPr lang="en-US" dirty="0"/>
              <a:t>Pie Charts</a:t>
            </a:r>
          </a:p>
        </p:txBody>
      </p:sp>
      <p:sp>
        <p:nvSpPr>
          <p:cNvPr id="4" name="Content Placeholder 2">
            <a:extLst>
              <a:ext uri="{FF2B5EF4-FFF2-40B4-BE49-F238E27FC236}">
                <a16:creationId xmlns:a16="http://schemas.microsoft.com/office/drawing/2014/main" id="{B43B9968-397D-6F4B-A2F2-12214BEECE94}"/>
              </a:ext>
            </a:extLst>
          </p:cNvPr>
          <p:cNvSpPr txBox="1">
            <a:spLocks/>
          </p:cNvSpPr>
          <p:nvPr/>
        </p:nvSpPr>
        <p:spPr>
          <a:xfrm>
            <a:off x="638628" y="1460500"/>
            <a:ext cx="5457372" cy="5032375"/>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u="sng" dirty="0"/>
              <a:t>Pie Chart</a:t>
            </a:r>
          </a:p>
          <a:p>
            <a:r>
              <a:rPr lang="en-US" sz="2000" dirty="0"/>
              <a:t>Shows </a:t>
            </a:r>
            <a:r>
              <a:rPr lang="en-US" sz="2000" b="1" dirty="0"/>
              <a:t>one qualitative </a:t>
            </a:r>
            <a:r>
              <a:rPr lang="en-US" sz="2000" dirty="0"/>
              <a:t>variable.</a:t>
            </a:r>
          </a:p>
          <a:p>
            <a:r>
              <a:rPr lang="en-US" sz="2000" dirty="0"/>
              <a:t>Separates parts of a whole into categories.</a:t>
            </a:r>
          </a:p>
          <a:p>
            <a:pPr lvl="1"/>
            <a:r>
              <a:rPr lang="en-US" sz="1800" dirty="0"/>
              <a:t>Each piece displays the category, the proportion, and usually the amount.</a:t>
            </a:r>
          </a:p>
          <a:p>
            <a:r>
              <a:rPr lang="en-US" sz="2000" dirty="0"/>
              <a:t>The parts should all add up to 100%.</a:t>
            </a:r>
          </a:p>
          <a:p>
            <a:endParaRPr lang="en-US" sz="2000" dirty="0"/>
          </a:p>
          <a:p>
            <a:pPr marL="0" indent="0">
              <a:buNone/>
            </a:pPr>
            <a:r>
              <a:rPr lang="en-US" sz="2000" u="sng" dirty="0"/>
              <a:t>Advantage</a:t>
            </a:r>
          </a:p>
          <a:p>
            <a:r>
              <a:rPr lang="en-US" sz="2000" dirty="0"/>
              <a:t>Simple and common.</a:t>
            </a:r>
          </a:p>
          <a:p>
            <a:pPr marL="0" indent="0">
              <a:buNone/>
            </a:pPr>
            <a:endParaRPr lang="en-US" sz="2000" dirty="0"/>
          </a:p>
          <a:p>
            <a:pPr marL="0" indent="0">
              <a:buNone/>
            </a:pPr>
            <a:r>
              <a:rPr lang="en-US" sz="2000" u="sng" dirty="0"/>
              <a:t>Disadvantage</a:t>
            </a:r>
          </a:p>
          <a:p>
            <a:r>
              <a:rPr lang="en-US" sz="2000" dirty="0"/>
              <a:t>Harder to compare area than heights!</a:t>
            </a:r>
          </a:p>
          <a:p>
            <a:r>
              <a:rPr lang="en-US" sz="2000" dirty="0"/>
              <a:t>Not helpful when there are lots of categories!</a:t>
            </a:r>
          </a:p>
          <a:p>
            <a:pPr lvl="1"/>
            <a:r>
              <a:rPr lang="en-US" sz="1600" dirty="0"/>
              <a:t>Can make an ‘Other’ category and combine ones with smaller proportions, but be careful!</a:t>
            </a:r>
          </a:p>
        </p:txBody>
      </p:sp>
      <p:sp>
        <p:nvSpPr>
          <p:cNvPr id="10" name="TextBox 9">
            <a:extLst>
              <a:ext uri="{FF2B5EF4-FFF2-40B4-BE49-F238E27FC236}">
                <a16:creationId xmlns:a16="http://schemas.microsoft.com/office/drawing/2014/main" id="{F585DC5A-F54D-B448-BC86-244862E999DA}"/>
              </a:ext>
            </a:extLst>
          </p:cNvPr>
          <p:cNvSpPr txBox="1"/>
          <p:nvPr/>
        </p:nvSpPr>
        <p:spPr>
          <a:xfrm>
            <a:off x="7959383" y="341013"/>
            <a:ext cx="3007555" cy="261610"/>
          </a:xfrm>
          <a:prstGeom prst="rect">
            <a:avLst/>
          </a:prstGeom>
          <a:noFill/>
        </p:spPr>
        <p:txBody>
          <a:bodyPr wrap="none" rtlCol="0">
            <a:spAutoFit/>
          </a:bodyPr>
          <a:lstStyle/>
          <a:p>
            <a:r>
              <a:rPr lang="en-US" sz="1100" dirty="0"/>
              <a:t>https://</a:t>
            </a:r>
            <a:r>
              <a:rPr lang="en-US" sz="1100" dirty="0" err="1"/>
              <a:t>www.mathemania.com</a:t>
            </a:r>
            <a:r>
              <a:rPr lang="en-US" sz="1100" dirty="0"/>
              <a:t>/lesson/pie-chart/</a:t>
            </a:r>
          </a:p>
        </p:txBody>
      </p:sp>
      <p:pic>
        <p:nvPicPr>
          <p:cNvPr id="1026" name="Picture 2">
            <a:extLst>
              <a:ext uri="{FF2B5EF4-FFF2-40B4-BE49-F238E27FC236}">
                <a16:creationId xmlns:a16="http://schemas.microsoft.com/office/drawing/2014/main" id="{FE6292BB-EC56-084C-8E8E-E91E91DCDA8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34027" y="229785"/>
            <a:ext cx="2712218" cy="280574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F9B379B6-B120-7E4D-AFA4-02307D31F42D}"/>
              </a:ext>
            </a:extLst>
          </p:cNvPr>
          <p:cNvSpPr txBox="1"/>
          <p:nvPr/>
        </p:nvSpPr>
        <p:spPr>
          <a:xfrm>
            <a:off x="6128199" y="6306266"/>
            <a:ext cx="2457724" cy="261610"/>
          </a:xfrm>
          <a:prstGeom prst="rect">
            <a:avLst/>
          </a:prstGeom>
          <a:noFill/>
        </p:spPr>
        <p:txBody>
          <a:bodyPr wrap="none" rtlCol="0">
            <a:spAutoFit/>
          </a:bodyPr>
          <a:lstStyle/>
          <a:p>
            <a:r>
              <a:rPr lang="en-US" sz="1100" dirty="0"/>
              <a:t>https://</a:t>
            </a:r>
            <a:r>
              <a:rPr lang="en-US" sz="1100" dirty="0" err="1"/>
              <a:t>en.wikipedia.org</a:t>
            </a:r>
            <a:r>
              <a:rPr lang="en-US" sz="1100" dirty="0"/>
              <a:t>/wiki/</a:t>
            </a:r>
            <a:r>
              <a:rPr lang="en-US" sz="1100" dirty="0" err="1"/>
              <a:t>Pie_chart</a:t>
            </a:r>
            <a:endParaRPr lang="en-US" sz="1100" dirty="0"/>
          </a:p>
        </p:txBody>
      </p:sp>
      <p:sp>
        <p:nvSpPr>
          <p:cNvPr id="9" name="TextBox 8">
            <a:extLst>
              <a:ext uri="{FF2B5EF4-FFF2-40B4-BE49-F238E27FC236}">
                <a16:creationId xmlns:a16="http://schemas.microsoft.com/office/drawing/2014/main" id="{0D4D2AD1-3E8A-E94F-A001-C81E884DCC07}"/>
              </a:ext>
            </a:extLst>
          </p:cNvPr>
          <p:cNvSpPr txBox="1"/>
          <p:nvPr/>
        </p:nvSpPr>
        <p:spPr>
          <a:xfrm>
            <a:off x="8682186" y="4846156"/>
            <a:ext cx="3310522" cy="200055"/>
          </a:xfrm>
          <a:prstGeom prst="rect">
            <a:avLst/>
          </a:prstGeom>
          <a:noFill/>
        </p:spPr>
        <p:txBody>
          <a:bodyPr wrap="none" rtlCol="0">
            <a:spAutoFit/>
          </a:bodyPr>
          <a:lstStyle/>
          <a:p>
            <a:r>
              <a:rPr lang="en-US" sz="700" dirty="0"/>
              <a:t>https://</a:t>
            </a:r>
            <a:r>
              <a:rPr lang="en-US" sz="700" dirty="0" err="1"/>
              <a:t>commons.wikimedia.org</a:t>
            </a:r>
            <a:r>
              <a:rPr lang="en-US" sz="700" dirty="0"/>
              <a:t>/wiki/</a:t>
            </a:r>
            <a:r>
              <a:rPr lang="en-US" sz="700" dirty="0" err="1"/>
              <a:t>File:Pie_chart_of_US_population_by_state.png</a:t>
            </a:r>
            <a:endParaRPr lang="en-US" sz="700" dirty="0"/>
          </a:p>
        </p:txBody>
      </p:sp>
      <p:pic>
        <p:nvPicPr>
          <p:cNvPr id="1028" name="Picture 4">
            <a:extLst>
              <a:ext uri="{FF2B5EF4-FFF2-40B4-BE49-F238E27FC236}">
                <a16:creationId xmlns:a16="http://schemas.microsoft.com/office/drawing/2014/main" id="{0BB5953D-6248-B54E-8FC0-82510538E0B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24123" y="3657082"/>
            <a:ext cx="2794000" cy="27051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9D1417A1-AC0B-CA48-81B1-20B603A2677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44743" y="1448834"/>
            <a:ext cx="3747965" cy="29895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25428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311E65-DF1E-754E-8747-90EA0B5BD779}"/>
              </a:ext>
            </a:extLst>
          </p:cNvPr>
          <p:cNvSpPr>
            <a:spLocks noGrp="1"/>
          </p:cNvSpPr>
          <p:nvPr>
            <p:ph type="title"/>
          </p:nvPr>
        </p:nvSpPr>
        <p:spPr>
          <a:xfrm>
            <a:off x="451338" y="123271"/>
            <a:ext cx="10515600" cy="1325563"/>
          </a:xfrm>
        </p:spPr>
        <p:txBody>
          <a:bodyPr/>
          <a:lstStyle/>
          <a:p>
            <a:r>
              <a:rPr lang="en-US" dirty="0"/>
              <a:t>Bar Graphs</a:t>
            </a:r>
          </a:p>
        </p:txBody>
      </p:sp>
      <p:sp>
        <p:nvSpPr>
          <p:cNvPr id="4" name="Content Placeholder 2">
            <a:extLst>
              <a:ext uri="{FF2B5EF4-FFF2-40B4-BE49-F238E27FC236}">
                <a16:creationId xmlns:a16="http://schemas.microsoft.com/office/drawing/2014/main" id="{B43B9968-397D-6F4B-A2F2-12214BEECE94}"/>
              </a:ext>
            </a:extLst>
          </p:cNvPr>
          <p:cNvSpPr txBox="1">
            <a:spLocks/>
          </p:cNvSpPr>
          <p:nvPr/>
        </p:nvSpPr>
        <p:spPr>
          <a:xfrm>
            <a:off x="638628" y="1273891"/>
            <a:ext cx="5457372" cy="5032375"/>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u="sng" dirty="0"/>
              <a:t>Bar Graph</a:t>
            </a:r>
          </a:p>
          <a:p>
            <a:r>
              <a:rPr lang="en-US" sz="2000" dirty="0"/>
              <a:t>Shows </a:t>
            </a:r>
            <a:r>
              <a:rPr lang="en-US" sz="2000" b="1" dirty="0"/>
              <a:t>one qualitative </a:t>
            </a:r>
            <a:r>
              <a:rPr lang="en-US" sz="2000" dirty="0"/>
              <a:t>variable.</a:t>
            </a:r>
          </a:p>
          <a:p>
            <a:r>
              <a:rPr lang="en-US" sz="2000" dirty="0"/>
              <a:t>Simple and common and easy to read!</a:t>
            </a:r>
          </a:p>
          <a:p>
            <a:r>
              <a:rPr lang="en-US" sz="2000" dirty="0"/>
              <a:t>Shows differences in frequencies well and the mode (most common group) well!</a:t>
            </a:r>
          </a:p>
          <a:p>
            <a:pPr marL="0" indent="0">
              <a:buNone/>
            </a:pPr>
            <a:endParaRPr lang="en-US" sz="2000" dirty="0"/>
          </a:p>
          <a:p>
            <a:pPr marL="0" indent="0">
              <a:buNone/>
            </a:pPr>
            <a:r>
              <a:rPr lang="en-US" sz="2000" u="sng" dirty="0"/>
              <a:t>Features</a:t>
            </a:r>
          </a:p>
          <a:p>
            <a:r>
              <a:rPr lang="en-US" sz="2000" dirty="0"/>
              <a:t>Plots vertical bar for each category.</a:t>
            </a:r>
          </a:p>
          <a:p>
            <a:r>
              <a:rPr lang="en-US" sz="2000" dirty="0"/>
              <a:t>Height is the </a:t>
            </a:r>
            <a:r>
              <a:rPr lang="en-US" sz="2000" b="1" dirty="0"/>
              <a:t>frequency</a:t>
            </a:r>
            <a:r>
              <a:rPr lang="en-US" sz="2000" dirty="0"/>
              <a:t> or </a:t>
            </a:r>
            <a:r>
              <a:rPr lang="en-US" sz="2000" b="1" dirty="0"/>
              <a:t>relative frequency</a:t>
            </a:r>
            <a:r>
              <a:rPr lang="en-US" sz="2000" dirty="0"/>
              <a:t>.</a:t>
            </a:r>
          </a:p>
          <a:p>
            <a:pPr lvl="1"/>
            <a:r>
              <a:rPr lang="en-US" sz="1700" dirty="0"/>
              <a:t>Sum of the heights equals the sample size.</a:t>
            </a:r>
          </a:p>
          <a:p>
            <a:pPr lvl="1"/>
            <a:endParaRPr lang="en-US" sz="1600" dirty="0"/>
          </a:p>
          <a:p>
            <a:pPr marL="0" indent="0">
              <a:buNone/>
            </a:pPr>
            <a:r>
              <a:rPr lang="en-US" sz="2000" u="sng" dirty="0"/>
              <a:t>Differences from a Histogram</a:t>
            </a:r>
          </a:p>
          <a:p>
            <a:r>
              <a:rPr lang="en-US" sz="2000" dirty="0"/>
              <a:t>GAPS between bars.</a:t>
            </a:r>
          </a:p>
          <a:p>
            <a:pPr lvl="1"/>
            <a:r>
              <a:rPr lang="en-US" sz="1600" dirty="0"/>
              <a:t>X-axis is NOT a number scale, so this makes sense</a:t>
            </a:r>
          </a:p>
          <a:p>
            <a:r>
              <a:rPr lang="en-US" sz="2000" dirty="0"/>
              <a:t>SHAPE is NOT a thing with bar graphs.</a:t>
            </a:r>
          </a:p>
          <a:p>
            <a:pPr lvl="1"/>
            <a:r>
              <a:rPr lang="en-US" sz="1600" dirty="0"/>
              <a:t>Order of categories is MEANINGLESS.</a:t>
            </a:r>
          </a:p>
          <a:p>
            <a:pPr lvl="1"/>
            <a:r>
              <a:rPr lang="en-US" sz="1600" dirty="0"/>
              <a:t>Appearances obviously will change as reorder cats.</a:t>
            </a:r>
          </a:p>
          <a:p>
            <a:pPr marL="0" indent="0">
              <a:buNone/>
            </a:pPr>
            <a:endParaRPr lang="en-US" sz="2000" dirty="0"/>
          </a:p>
        </p:txBody>
      </p:sp>
      <p:sp>
        <p:nvSpPr>
          <p:cNvPr id="8" name="TextBox 7">
            <a:extLst>
              <a:ext uri="{FF2B5EF4-FFF2-40B4-BE49-F238E27FC236}">
                <a16:creationId xmlns:a16="http://schemas.microsoft.com/office/drawing/2014/main" id="{F9B379B6-B120-7E4D-AFA4-02307D31F42D}"/>
              </a:ext>
            </a:extLst>
          </p:cNvPr>
          <p:cNvSpPr txBox="1"/>
          <p:nvPr/>
        </p:nvSpPr>
        <p:spPr>
          <a:xfrm>
            <a:off x="6128199" y="6306266"/>
            <a:ext cx="3159839" cy="261610"/>
          </a:xfrm>
          <a:prstGeom prst="rect">
            <a:avLst/>
          </a:prstGeom>
          <a:noFill/>
        </p:spPr>
        <p:txBody>
          <a:bodyPr wrap="none" rtlCol="0">
            <a:spAutoFit/>
          </a:bodyPr>
          <a:lstStyle/>
          <a:p>
            <a:r>
              <a:rPr lang="en-US" sz="1100" dirty="0"/>
              <a:t>https://</a:t>
            </a:r>
            <a:r>
              <a:rPr lang="en-US" sz="1100" dirty="0" err="1"/>
              <a:t>www.mathsisfun.com</a:t>
            </a:r>
            <a:r>
              <a:rPr lang="en-US" sz="1100" dirty="0"/>
              <a:t>/data/bar-</a:t>
            </a:r>
            <a:r>
              <a:rPr lang="en-US" sz="1100" dirty="0" err="1"/>
              <a:t>graphs.html</a:t>
            </a:r>
            <a:endParaRPr lang="en-US" sz="1100" dirty="0"/>
          </a:p>
        </p:txBody>
      </p:sp>
      <p:sp>
        <p:nvSpPr>
          <p:cNvPr id="3" name="AutoShape 2" descr="Bar Graphs">
            <a:extLst>
              <a:ext uri="{FF2B5EF4-FFF2-40B4-BE49-F238E27FC236}">
                <a16:creationId xmlns:a16="http://schemas.microsoft.com/office/drawing/2014/main" id="{E04F6F0A-99EA-164B-9653-5AF01C118101}"/>
              </a:ext>
            </a:extLst>
          </p:cNvPr>
          <p:cNvSpPr>
            <a:spLocks noChangeAspect="1" noChangeArrowheads="1"/>
          </p:cNvSpPr>
          <p:nvPr/>
        </p:nvSpPr>
        <p:spPr bwMode="auto">
          <a:xfrm>
            <a:off x="5943600" y="3276600"/>
            <a:ext cx="2239108" cy="223910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6">
            <a:extLst>
              <a:ext uri="{FF2B5EF4-FFF2-40B4-BE49-F238E27FC236}">
                <a16:creationId xmlns:a16="http://schemas.microsoft.com/office/drawing/2014/main" id="{FBCA0B30-A80F-6F45-B235-1C14B8DBC45B}"/>
              </a:ext>
            </a:extLst>
          </p:cNvPr>
          <p:cNvPicPr>
            <a:picLocks noChangeAspect="1"/>
          </p:cNvPicPr>
          <p:nvPr/>
        </p:nvPicPr>
        <p:blipFill>
          <a:blip r:embed="rId2"/>
          <a:stretch>
            <a:fillRect/>
          </a:stretch>
        </p:blipFill>
        <p:spPr>
          <a:xfrm>
            <a:off x="6281202" y="1789752"/>
            <a:ext cx="4562644" cy="2950363"/>
          </a:xfrm>
          <a:prstGeom prst="rect">
            <a:avLst/>
          </a:prstGeom>
        </p:spPr>
      </p:pic>
    </p:spTree>
    <p:extLst>
      <p:ext uri="{BB962C8B-B14F-4D97-AF65-F5344CB8AC3E}">
        <p14:creationId xmlns:p14="http://schemas.microsoft.com/office/powerpoint/2010/main" val="1023963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311E65-DF1E-754E-8747-90EA0B5BD779}"/>
              </a:ext>
            </a:extLst>
          </p:cNvPr>
          <p:cNvSpPr>
            <a:spLocks noGrp="1"/>
          </p:cNvSpPr>
          <p:nvPr>
            <p:ph type="title"/>
          </p:nvPr>
        </p:nvSpPr>
        <p:spPr>
          <a:xfrm>
            <a:off x="451338" y="123271"/>
            <a:ext cx="10515600" cy="1325563"/>
          </a:xfrm>
        </p:spPr>
        <p:txBody>
          <a:bodyPr/>
          <a:lstStyle/>
          <a:p>
            <a:r>
              <a:rPr lang="en-US" dirty="0"/>
              <a:t>Pareto Charts</a:t>
            </a:r>
          </a:p>
        </p:txBody>
      </p:sp>
      <p:sp>
        <p:nvSpPr>
          <p:cNvPr id="4" name="Content Placeholder 2">
            <a:extLst>
              <a:ext uri="{FF2B5EF4-FFF2-40B4-BE49-F238E27FC236}">
                <a16:creationId xmlns:a16="http://schemas.microsoft.com/office/drawing/2014/main" id="{B43B9968-397D-6F4B-A2F2-12214BEECE94}"/>
              </a:ext>
            </a:extLst>
          </p:cNvPr>
          <p:cNvSpPr txBox="1">
            <a:spLocks/>
          </p:cNvSpPr>
          <p:nvPr/>
        </p:nvSpPr>
        <p:spPr>
          <a:xfrm>
            <a:off x="638628" y="1460500"/>
            <a:ext cx="5457372" cy="50323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u="sng" dirty="0"/>
              <a:t>Pareto Chart</a:t>
            </a:r>
          </a:p>
          <a:p>
            <a:r>
              <a:rPr lang="en-US" sz="2000" dirty="0"/>
              <a:t>Just a bar graph with the categories arranged in decreasing order!</a:t>
            </a:r>
          </a:p>
          <a:p>
            <a:pPr lvl="1"/>
            <a:r>
              <a:rPr lang="en-US" sz="1600" dirty="0"/>
              <a:t>Tallest (largest frequency) on the left and then the next tallest to the right and so on…</a:t>
            </a:r>
          </a:p>
          <a:p>
            <a:r>
              <a:rPr lang="en-US" sz="2000" dirty="0"/>
              <a:t>Shows which categories / areas are more important. </a:t>
            </a:r>
          </a:p>
        </p:txBody>
      </p:sp>
      <p:sp>
        <p:nvSpPr>
          <p:cNvPr id="8" name="TextBox 7">
            <a:extLst>
              <a:ext uri="{FF2B5EF4-FFF2-40B4-BE49-F238E27FC236}">
                <a16:creationId xmlns:a16="http://schemas.microsoft.com/office/drawing/2014/main" id="{F9B379B6-B120-7E4D-AFA4-02307D31F42D}"/>
              </a:ext>
            </a:extLst>
          </p:cNvPr>
          <p:cNvSpPr txBox="1"/>
          <p:nvPr/>
        </p:nvSpPr>
        <p:spPr>
          <a:xfrm>
            <a:off x="7956999" y="6362070"/>
            <a:ext cx="2367956" cy="261610"/>
          </a:xfrm>
          <a:prstGeom prst="rect">
            <a:avLst/>
          </a:prstGeom>
          <a:noFill/>
        </p:spPr>
        <p:txBody>
          <a:bodyPr wrap="none" rtlCol="0">
            <a:spAutoFit/>
          </a:bodyPr>
          <a:lstStyle/>
          <a:p>
            <a:r>
              <a:rPr lang="en-US" sz="1100" dirty="0"/>
              <a:t>https://</a:t>
            </a:r>
            <a:r>
              <a:rPr lang="en-US" sz="1100" dirty="0" err="1"/>
              <a:t>www.process.st</a:t>
            </a:r>
            <a:r>
              <a:rPr lang="en-US" sz="1100" dirty="0"/>
              <a:t>/pareto-chart/</a:t>
            </a:r>
          </a:p>
        </p:txBody>
      </p:sp>
      <p:pic>
        <p:nvPicPr>
          <p:cNvPr id="5122" name="Picture 2" descr="pareto-chart">
            <a:extLst>
              <a:ext uri="{FF2B5EF4-FFF2-40B4-BE49-F238E27FC236}">
                <a16:creationId xmlns:a16="http://schemas.microsoft.com/office/drawing/2014/main" id="{0E46EF5F-9167-484B-A5E8-4CA7DCF2FEF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518331"/>
            <a:ext cx="5380892" cy="2690446"/>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pareto-chart">
            <a:extLst>
              <a:ext uri="{FF2B5EF4-FFF2-40B4-BE49-F238E27FC236}">
                <a16:creationId xmlns:a16="http://schemas.microsoft.com/office/drawing/2014/main" id="{3B0DE9A1-7E46-354E-AC46-BD1B3C3D6AB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96707" y="3326826"/>
            <a:ext cx="6096000" cy="304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30271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311E65-DF1E-754E-8747-90EA0B5BD779}"/>
              </a:ext>
            </a:extLst>
          </p:cNvPr>
          <p:cNvSpPr>
            <a:spLocks noGrp="1"/>
          </p:cNvSpPr>
          <p:nvPr>
            <p:ph type="title"/>
          </p:nvPr>
        </p:nvSpPr>
        <p:spPr>
          <a:xfrm>
            <a:off x="451338" y="123271"/>
            <a:ext cx="10515600" cy="1325563"/>
          </a:xfrm>
        </p:spPr>
        <p:txBody>
          <a:bodyPr/>
          <a:lstStyle/>
          <a:p>
            <a:r>
              <a:rPr lang="en-US" sz="3200" dirty="0"/>
              <a:t>Bad Bar Graphs</a:t>
            </a:r>
            <a:endParaRPr lang="en-US" dirty="0"/>
          </a:p>
        </p:txBody>
      </p:sp>
      <p:sp>
        <p:nvSpPr>
          <p:cNvPr id="4" name="Content Placeholder 2">
            <a:extLst>
              <a:ext uri="{FF2B5EF4-FFF2-40B4-BE49-F238E27FC236}">
                <a16:creationId xmlns:a16="http://schemas.microsoft.com/office/drawing/2014/main" id="{B43B9968-397D-6F4B-A2F2-12214BEECE94}"/>
              </a:ext>
            </a:extLst>
          </p:cNvPr>
          <p:cNvSpPr txBox="1">
            <a:spLocks/>
          </p:cNvSpPr>
          <p:nvPr/>
        </p:nvSpPr>
        <p:spPr>
          <a:xfrm>
            <a:off x="638628" y="1460500"/>
            <a:ext cx="5457372" cy="50323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u="sng" dirty="0"/>
              <a:t>Bad Bar Graphs</a:t>
            </a:r>
          </a:p>
          <a:p>
            <a:r>
              <a:rPr lang="en-US" sz="2000" dirty="0"/>
              <a:t>Too many cats</a:t>
            </a:r>
          </a:p>
          <a:p>
            <a:pPr marL="0" indent="0">
              <a:buFont typeface="Arial" panose="020B0604020202020204" pitchFamily="34" charset="0"/>
              <a:buNone/>
            </a:pPr>
            <a:endParaRPr lang="en-US" sz="2000" u="sng" dirty="0"/>
          </a:p>
          <a:p>
            <a:pPr marL="0" indent="0">
              <a:buFont typeface="Arial" panose="020B0604020202020204" pitchFamily="34" charset="0"/>
              <a:buNone/>
            </a:pPr>
            <a:r>
              <a:rPr lang="en-US" sz="2000" u="sng" dirty="0"/>
              <a:t>Misleading Bar Graphs</a:t>
            </a:r>
          </a:p>
          <a:p>
            <a:r>
              <a:rPr lang="en-US" sz="2000" dirty="0"/>
              <a:t>Very common….</a:t>
            </a:r>
          </a:p>
          <a:p>
            <a:r>
              <a:rPr lang="en-US" sz="2000" dirty="0"/>
              <a:t>Examples:</a:t>
            </a:r>
          </a:p>
          <a:p>
            <a:pPr lvl="1"/>
            <a:r>
              <a:rPr lang="en-US" sz="1600" dirty="0"/>
              <a:t>Truncating</a:t>
            </a:r>
          </a:p>
          <a:p>
            <a:pPr lvl="1"/>
            <a:r>
              <a:rPr lang="en-US" sz="1600" dirty="0"/>
              <a:t>Unnecessary modifications</a:t>
            </a:r>
          </a:p>
          <a:p>
            <a:pPr lvl="1"/>
            <a:endParaRPr lang="en-US" sz="1600" dirty="0"/>
          </a:p>
          <a:p>
            <a:pPr marL="0" indent="0">
              <a:buNone/>
            </a:pPr>
            <a:endParaRPr lang="en-US" sz="2000" dirty="0"/>
          </a:p>
        </p:txBody>
      </p:sp>
      <p:sp>
        <p:nvSpPr>
          <p:cNvPr id="8" name="TextBox 7">
            <a:extLst>
              <a:ext uri="{FF2B5EF4-FFF2-40B4-BE49-F238E27FC236}">
                <a16:creationId xmlns:a16="http://schemas.microsoft.com/office/drawing/2014/main" id="{F9B379B6-B120-7E4D-AFA4-02307D31F42D}"/>
              </a:ext>
            </a:extLst>
          </p:cNvPr>
          <p:cNvSpPr txBox="1"/>
          <p:nvPr/>
        </p:nvSpPr>
        <p:spPr>
          <a:xfrm>
            <a:off x="5709138" y="4185304"/>
            <a:ext cx="6146234" cy="246221"/>
          </a:xfrm>
          <a:prstGeom prst="rect">
            <a:avLst/>
          </a:prstGeom>
          <a:noFill/>
        </p:spPr>
        <p:txBody>
          <a:bodyPr wrap="none" rtlCol="0">
            <a:spAutoFit/>
          </a:bodyPr>
          <a:lstStyle/>
          <a:p>
            <a:r>
              <a:rPr lang="en-US" sz="1000" dirty="0"/>
              <a:t>https://</a:t>
            </a:r>
            <a:r>
              <a:rPr lang="en-US" sz="1000" dirty="0" err="1"/>
              <a:t>www.redw.com</a:t>
            </a:r>
            <a:r>
              <a:rPr lang="en-US" sz="1000" dirty="0"/>
              <a:t>/blog/2020/01/27/an-introduction-to-misleading-charts-when-good-data-is-plotted-badly/</a:t>
            </a:r>
          </a:p>
        </p:txBody>
      </p:sp>
      <p:pic>
        <p:nvPicPr>
          <p:cNvPr id="4098" name="Picture 2">
            <a:extLst>
              <a:ext uri="{FF2B5EF4-FFF2-40B4-BE49-F238E27FC236}">
                <a16:creationId xmlns:a16="http://schemas.microsoft.com/office/drawing/2014/main" id="{ED892030-F3CE-734B-A7AB-AFB1D06BA38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09330" y="2329990"/>
            <a:ext cx="3038058" cy="1691186"/>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56489354-6F34-254F-A46A-D3217EC3A12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09379" y="2329990"/>
            <a:ext cx="3106507" cy="1691186"/>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5F0F9FE9-050D-B04D-854C-A67D0A6A630F}"/>
              </a:ext>
            </a:extLst>
          </p:cNvPr>
          <p:cNvPicPr>
            <a:picLocks noChangeAspect="1"/>
          </p:cNvPicPr>
          <p:nvPr/>
        </p:nvPicPr>
        <p:blipFill>
          <a:blip r:embed="rId4"/>
          <a:stretch>
            <a:fillRect/>
          </a:stretch>
        </p:blipFill>
        <p:spPr>
          <a:xfrm>
            <a:off x="810871" y="4595730"/>
            <a:ext cx="3606800" cy="2171700"/>
          </a:xfrm>
          <a:prstGeom prst="rect">
            <a:avLst/>
          </a:prstGeom>
        </p:spPr>
      </p:pic>
      <p:sp>
        <p:nvSpPr>
          <p:cNvPr id="10" name="TextBox 9">
            <a:extLst>
              <a:ext uri="{FF2B5EF4-FFF2-40B4-BE49-F238E27FC236}">
                <a16:creationId xmlns:a16="http://schemas.microsoft.com/office/drawing/2014/main" id="{6BEDD5CF-BE84-2B42-8DBE-C4D85FF53061}"/>
              </a:ext>
            </a:extLst>
          </p:cNvPr>
          <p:cNvSpPr txBox="1"/>
          <p:nvPr/>
        </p:nvSpPr>
        <p:spPr>
          <a:xfrm>
            <a:off x="1054388" y="6615985"/>
            <a:ext cx="3119765" cy="246221"/>
          </a:xfrm>
          <a:prstGeom prst="rect">
            <a:avLst/>
          </a:prstGeom>
          <a:noFill/>
        </p:spPr>
        <p:txBody>
          <a:bodyPr wrap="none" rtlCol="0">
            <a:spAutoFit/>
          </a:bodyPr>
          <a:lstStyle/>
          <a:p>
            <a:r>
              <a:rPr lang="en-US" sz="1000" dirty="0"/>
              <a:t>https://</a:t>
            </a:r>
            <a:r>
              <a:rPr lang="en-US" sz="1000" dirty="0" err="1"/>
              <a:t>www.pinterest.com</a:t>
            </a:r>
            <a:r>
              <a:rPr lang="en-US" sz="1000" dirty="0"/>
              <a:t>/pin/766526799056875028/</a:t>
            </a:r>
          </a:p>
        </p:txBody>
      </p:sp>
      <p:pic>
        <p:nvPicPr>
          <p:cNvPr id="4102" name="Picture 6">
            <a:extLst>
              <a:ext uri="{FF2B5EF4-FFF2-40B4-BE49-F238E27FC236}">
                <a16:creationId xmlns:a16="http://schemas.microsoft.com/office/drawing/2014/main" id="{2B70FA7F-9FE5-0E40-9C44-657456647B2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75466" y="4595653"/>
            <a:ext cx="3892550" cy="1651000"/>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4713BE41-3F1F-4A4C-809D-7C8656C1881C}"/>
              </a:ext>
            </a:extLst>
          </p:cNvPr>
          <p:cNvSpPr txBox="1"/>
          <p:nvPr/>
        </p:nvSpPr>
        <p:spPr>
          <a:xfrm>
            <a:off x="5309330" y="6369764"/>
            <a:ext cx="5490606" cy="246221"/>
          </a:xfrm>
          <a:prstGeom prst="rect">
            <a:avLst/>
          </a:prstGeom>
          <a:noFill/>
        </p:spPr>
        <p:txBody>
          <a:bodyPr wrap="none" rtlCol="0">
            <a:spAutoFit/>
          </a:bodyPr>
          <a:lstStyle/>
          <a:p>
            <a:r>
              <a:rPr lang="en-US" sz="1000" dirty="0"/>
              <a:t>https://www2.southeastern.edu/Academics/Faculty/</a:t>
            </a:r>
            <a:r>
              <a:rPr lang="en-US" sz="1000" dirty="0" err="1"/>
              <a:t>dgurney</a:t>
            </a:r>
            <a:r>
              <a:rPr lang="en-US" sz="1000" dirty="0"/>
              <a:t>/Math241/</a:t>
            </a:r>
            <a:r>
              <a:rPr lang="en-US" sz="1000" dirty="0" err="1"/>
              <a:t>StatTopics</a:t>
            </a:r>
            <a:r>
              <a:rPr lang="en-US" sz="1000" dirty="0"/>
              <a:t>/GraphGuide2.htm</a:t>
            </a:r>
          </a:p>
        </p:txBody>
      </p:sp>
      <p:pic>
        <p:nvPicPr>
          <p:cNvPr id="4104" name="Picture 8" descr="Chart before Trim Display ">
            <a:extLst>
              <a:ext uri="{FF2B5EF4-FFF2-40B4-BE49-F238E27FC236}">
                <a16:creationId xmlns:a16="http://schemas.microsoft.com/office/drawing/2014/main" id="{8F487F9D-0F31-5C42-ADC3-966DC2DB62E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546978" y="221575"/>
            <a:ext cx="3801979" cy="2108415"/>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21DAE6AE-49CB-4949-B026-3716330E81DF}"/>
              </a:ext>
            </a:extLst>
          </p:cNvPr>
          <p:cNvSpPr txBox="1"/>
          <p:nvPr/>
        </p:nvSpPr>
        <p:spPr>
          <a:xfrm>
            <a:off x="5817073" y="2124816"/>
            <a:ext cx="5490606" cy="246221"/>
          </a:xfrm>
          <a:prstGeom prst="rect">
            <a:avLst/>
          </a:prstGeom>
          <a:noFill/>
        </p:spPr>
        <p:txBody>
          <a:bodyPr wrap="none" rtlCol="0">
            <a:spAutoFit/>
          </a:bodyPr>
          <a:lstStyle/>
          <a:p>
            <a:r>
              <a:rPr lang="en-US" sz="1000" dirty="0"/>
              <a:t>http://</a:t>
            </a:r>
            <a:r>
              <a:rPr lang="en-US" sz="1000" dirty="0" err="1"/>
              <a:t>www.deepdive.co.za</a:t>
            </a:r>
            <a:r>
              <a:rPr lang="en-US" sz="1000" dirty="0"/>
              <a:t>/</a:t>
            </a:r>
            <a:r>
              <a:rPr lang="en-US" sz="1000" dirty="0" err="1"/>
              <a:t>index.php</a:t>
            </a:r>
            <a:r>
              <a:rPr lang="en-US" sz="1000" dirty="0"/>
              <a:t>/item/28-solved-charts-displaying-too-many-categories.html</a:t>
            </a:r>
          </a:p>
        </p:txBody>
      </p:sp>
    </p:spTree>
    <p:extLst>
      <p:ext uri="{BB962C8B-B14F-4D97-AF65-F5344CB8AC3E}">
        <p14:creationId xmlns:p14="http://schemas.microsoft.com/office/powerpoint/2010/main" val="38421052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898214-5614-F44E-A003-EFD455ED8B71}"/>
              </a:ext>
            </a:extLst>
          </p:cNvPr>
          <p:cNvSpPr>
            <a:spLocks noGrp="1"/>
          </p:cNvSpPr>
          <p:nvPr>
            <p:ph type="title"/>
          </p:nvPr>
        </p:nvSpPr>
        <p:spPr/>
        <p:txBody>
          <a:bodyPr/>
          <a:lstStyle/>
          <a:p>
            <a:r>
              <a:rPr lang="en-US" dirty="0"/>
              <a:t>Pictograms</a:t>
            </a:r>
          </a:p>
        </p:txBody>
      </p:sp>
      <p:pic>
        <p:nvPicPr>
          <p:cNvPr id="4" name="Content Placeholder 3">
            <a:extLst>
              <a:ext uri="{FF2B5EF4-FFF2-40B4-BE49-F238E27FC236}">
                <a16:creationId xmlns:a16="http://schemas.microsoft.com/office/drawing/2014/main" id="{7F047788-56EF-4F45-A600-D1FA14C37572}"/>
              </a:ext>
            </a:extLst>
          </p:cNvPr>
          <p:cNvPicPr>
            <a:picLocks noGrp="1" noChangeAspect="1"/>
          </p:cNvPicPr>
          <p:nvPr>
            <p:ph idx="1"/>
          </p:nvPr>
        </p:nvPicPr>
        <p:blipFill>
          <a:blip r:embed="rId2"/>
          <a:stretch>
            <a:fillRect/>
          </a:stretch>
        </p:blipFill>
        <p:spPr>
          <a:xfrm>
            <a:off x="5931876" y="2359975"/>
            <a:ext cx="2921000" cy="3937000"/>
          </a:xfrm>
          <a:prstGeom prst="rect">
            <a:avLst/>
          </a:prstGeom>
        </p:spPr>
      </p:pic>
      <p:pic>
        <p:nvPicPr>
          <p:cNvPr id="5" name="Picture 4" descr="A pictogram shows three types of vacuum cleaners on the horizontal axis and their corresponding number of air watts on the vertical axis. The vertical axis shows Air watts, with values ranging from 0 to 160, in increments of 20 units. The vacuum cleaner on the far left is the smallest and has a value of 43 Air watts; the vacuum cleaner in the center is slightly bigger and has a value of 68 Air watts, and the vacuum cleaner on the far right is the biggest and has a largest value of 160 Air watts.">
            <a:extLst>
              <a:ext uri="{FF2B5EF4-FFF2-40B4-BE49-F238E27FC236}">
                <a16:creationId xmlns:a16="http://schemas.microsoft.com/office/drawing/2014/main" id="{4345C948-5B94-B447-98E7-D78DC4046F5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78068" y="236835"/>
            <a:ext cx="3775500" cy="2563907"/>
          </a:xfrm>
          <a:prstGeom prst="rect">
            <a:avLst/>
          </a:prstGeom>
        </p:spPr>
      </p:pic>
      <p:sp>
        <p:nvSpPr>
          <p:cNvPr id="6" name="TextBox 5">
            <a:extLst>
              <a:ext uri="{FF2B5EF4-FFF2-40B4-BE49-F238E27FC236}">
                <a16:creationId xmlns:a16="http://schemas.microsoft.com/office/drawing/2014/main" id="{05529C9E-AFCF-8544-BA2B-BE5E62D60FB5}"/>
              </a:ext>
            </a:extLst>
          </p:cNvPr>
          <p:cNvSpPr txBox="1"/>
          <p:nvPr/>
        </p:nvSpPr>
        <p:spPr>
          <a:xfrm rot="10800000" flipV="1">
            <a:off x="838199" y="1729916"/>
            <a:ext cx="5093677" cy="3416320"/>
          </a:xfrm>
          <a:prstGeom prst="rect">
            <a:avLst/>
          </a:prstGeom>
          <a:noFill/>
        </p:spPr>
        <p:txBody>
          <a:bodyPr wrap="square" rtlCol="0">
            <a:spAutoFit/>
          </a:bodyPr>
          <a:lstStyle/>
          <a:p>
            <a:r>
              <a:rPr lang="en-US" u="sng" dirty="0"/>
              <a:t>Pictograms</a:t>
            </a:r>
          </a:p>
          <a:p>
            <a:endParaRPr lang="en-US" u="sng" dirty="0"/>
          </a:p>
          <a:p>
            <a:pPr marL="285750" indent="-285750">
              <a:buFont typeface="Arial" panose="020B0604020202020204" pitchFamily="34" charset="0"/>
              <a:buChar char="•"/>
            </a:pPr>
            <a:r>
              <a:rPr lang="en-US" dirty="0"/>
              <a:t>The </a:t>
            </a:r>
            <a:r>
              <a:rPr lang="en-US" b="1" dirty="0"/>
              <a:t>pictogram</a:t>
            </a:r>
            <a:r>
              <a:rPr lang="en-US" dirty="0"/>
              <a:t> </a:t>
            </a:r>
            <a:r>
              <a:rPr lang="en-US" u="sng" dirty="0"/>
              <a:t>replaces</a:t>
            </a:r>
            <a:r>
              <a:rPr lang="en-US" dirty="0"/>
              <a:t> the </a:t>
            </a:r>
            <a:r>
              <a:rPr lang="en-US" u="sng" dirty="0"/>
              <a:t>bars</a:t>
            </a:r>
            <a:r>
              <a:rPr lang="en-US" dirty="0"/>
              <a:t> of the bar graph with </a:t>
            </a:r>
            <a:r>
              <a:rPr lang="en-US" u="sng" dirty="0"/>
              <a:t>pictures</a:t>
            </a:r>
            <a:r>
              <a:rPr lang="en-US" dirty="0"/>
              <a:t> to provide visual interest.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However, since both the height and width change, the viewer focuses on the </a:t>
            </a:r>
            <a:r>
              <a:rPr lang="en-US" u="sng" dirty="0"/>
              <a:t>area</a:t>
            </a:r>
            <a:r>
              <a:rPr lang="en-US" dirty="0"/>
              <a:t> of the picture which can be </a:t>
            </a:r>
            <a:r>
              <a:rPr lang="en-US" u="sng" dirty="0"/>
              <a:t>misleading</a:t>
            </a:r>
            <a:r>
              <a:rPr lang="en-US" dirty="0"/>
              <a:t>.</a:t>
            </a:r>
          </a:p>
          <a:p>
            <a:pPr marL="742950" lvl="1" indent="-285750">
              <a:buFont typeface="Arial" panose="020B0604020202020204" pitchFamily="34" charset="0"/>
              <a:buChar char="•"/>
            </a:pPr>
            <a:r>
              <a:rPr lang="en-US" dirty="0"/>
              <a:t>This violates the </a:t>
            </a:r>
            <a:r>
              <a:rPr lang="en-US" b="1" dirty="0"/>
              <a:t>area principle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For this reason, we typically approach the pictogram with </a:t>
            </a:r>
            <a:r>
              <a:rPr lang="en-US" u="sng" dirty="0"/>
              <a:t>caution</a:t>
            </a:r>
            <a:r>
              <a:rPr lang="en-US" dirty="0"/>
              <a:t> (i.e. don’t make them).</a:t>
            </a:r>
          </a:p>
        </p:txBody>
      </p:sp>
      <p:sp>
        <p:nvSpPr>
          <p:cNvPr id="7" name="TextBox 6">
            <a:extLst>
              <a:ext uri="{FF2B5EF4-FFF2-40B4-BE49-F238E27FC236}">
                <a16:creationId xmlns:a16="http://schemas.microsoft.com/office/drawing/2014/main" id="{48A1CC73-934C-E745-B6A7-5459D35520CA}"/>
              </a:ext>
            </a:extLst>
          </p:cNvPr>
          <p:cNvSpPr txBox="1"/>
          <p:nvPr/>
        </p:nvSpPr>
        <p:spPr>
          <a:xfrm>
            <a:off x="8771249" y="4328475"/>
            <a:ext cx="2651369" cy="1938992"/>
          </a:xfrm>
          <a:prstGeom prst="rect">
            <a:avLst/>
          </a:prstGeom>
          <a:noFill/>
        </p:spPr>
        <p:txBody>
          <a:bodyPr wrap="square" rtlCol="0">
            <a:spAutoFit/>
          </a:bodyPr>
          <a:lstStyle/>
          <a:p>
            <a:r>
              <a:rPr lang="en-US" sz="1200" u="sng" dirty="0"/>
              <a:t>Canadian Coins</a:t>
            </a:r>
          </a:p>
          <a:p>
            <a:pPr marL="285750" indent="-285750">
              <a:buFont typeface="Arial" panose="020B0604020202020204" pitchFamily="34" charset="0"/>
              <a:buChar char="•"/>
            </a:pPr>
            <a:r>
              <a:rPr lang="en-US" sz="1200" dirty="0"/>
              <a:t>By the numbers, the value of the Canadian dollar is in 1980 ($1.00) is </a:t>
            </a:r>
            <a:r>
              <a:rPr lang="en-US" sz="1200" u="sng" dirty="0"/>
              <a:t>double</a:t>
            </a:r>
            <a:r>
              <a:rPr lang="en-US" sz="1200" dirty="0"/>
              <a:t> of 1995 ($0.50).</a:t>
            </a:r>
          </a:p>
          <a:p>
            <a:pPr marL="285750" indent="-285750">
              <a:buFont typeface="Arial" panose="020B0604020202020204" pitchFamily="34" charset="0"/>
              <a:buChar char="•"/>
            </a:pPr>
            <a:endParaRPr lang="en-US" sz="1200" dirty="0"/>
          </a:p>
          <a:p>
            <a:pPr marL="285750" indent="-285750">
              <a:buFont typeface="Arial" panose="020B0604020202020204" pitchFamily="34" charset="0"/>
              <a:buChar char="•"/>
            </a:pPr>
            <a:r>
              <a:rPr lang="en-US" sz="1200" dirty="0"/>
              <a:t>By the looks, the 1980 coin is roughly </a:t>
            </a:r>
            <a:r>
              <a:rPr lang="en-US" sz="1200" u="sng" dirty="0"/>
              <a:t>4 times</a:t>
            </a:r>
            <a:r>
              <a:rPr lang="en-US" sz="1200" dirty="0"/>
              <a:t> larger than the 1995.</a:t>
            </a:r>
          </a:p>
          <a:p>
            <a:pPr marL="285750" indent="-285750">
              <a:buFont typeface="Arial" panose="020B0604020202020204" pitchFamily="34" charset="0"/>
              <a:buChar char="•"/>
            </a:pPr>
            <a:endParaRPr lang="en-US" sz="1200" dirty="0"/>
          </a:p>
          <a:p>
            <a:pPr marL="285750" indent="-285750">
              <a:buFont typeface="Arial" panose="020B0604020202020204" pitchFamily="34" charset="0"/>
              <a:buChar char="•"/>
            </a:pPr>
            <a:r>
              <a:rPr lang="en-US" sz="1200" b="1" dirty="0"/>
              <a:t>Very misleading</a:t>
            </a:r>
            <a:r>
              <a:rPr lang="en-US" sz="1200" dirty="0"/>
              <a:t>.</a:t>
            </a:r>
          </a:p>
        </p:txBody>
      </p:sp>
    </p:spTree>
    <p:extLst>
      <p:ext uri="{BB962C8B-B14F-4D97-AF65-F5344CB8AC3E}">
        <p14:creationId xmlns:p14="http://schemas.microsoft.com/office/powerpoint/2010/main" val="31484182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58EA58-8E34-A141-9EA8-90EB7230093C}"/>
              </a:ext>
            </a:extLst>
          </p:cNvPr>
          <p:cNvSpPr>
            <a:spLocks noGrp="1"/>
          </p:cNvSpPr>
          <p:nvPr>
            <p:ph type="title"/>
          </p:nvPr>
        </p:nvSpPr>
        <p:spPr/>
        <p:txBody>
          <a:bodyPr/>
          <a:lstStyle/>
          <a:p>
            <a:r>
              <a:rPr lang="en-US" dirty="0"/>
              <a:t>Key Elements to a Good Graph</a:t>
            </a:r>
          </a:p>
        </p:txBody>
      </p:sp>
      <p:sp>
        <p:nvSpPr>
          <p:cNvPr id="3" name="Content Placeholder 2">
            <a:extLst>
              <a:ext uri="{FF2B5EF4-FFF2-40B4-BE49-F238E27FC236}">
                <a16:creationId xmlns:a16="http://schemas.microsoft.com/office/drawing/2014/main" id="{FF99E691-C435-484A-9006-C059EF4DA5A6}"/>
              </a:ext>
            </a:extLst>
          </p:cNvPr>
          <p:cNvSpPr>
            <a:spLocks noGrp="1"/>
          </p:cNvSpPr>
          <p:nvPr>
            <p:ph idx="1"/>
          </p:nvPr>
        </p:nvSpPr>
        <p:spPr/>
        <p:txBody>
          <a:bodyPr/>
          <a:lstStyle/>
          <a:p>
            <a:pPr marL="514350" indent="-514350">
              <a:buFont typeface="+mj-lt"/>
              <a:buAutoNum type="arabicParenR"/>
            </a:pPr>
            <a:r>
              <a:rPr lang="en-US" dirty="0"/>
              <a:t>Use Labels and Legends</a:t>
            </a:r>
          </a:p>
          <a:p>
            <a:pPr lvl="1"/>
            <a:r>
              <a:rPr lang="en-US" dirty="0"/>
              <a:t>Label axes, give units, provide source of data.</a:t>
            </a:r>
          </a:p>
          <a:p>
            <a:pPr marL="457200" lvl="1" indent="0">
              <a:buNone/>
            </a:pPr>
            <a:endParaRPr lang="en-US" dirty="0"/>
          </a:p>
          <a:p>
            <a:pPr marL="514350" indent="-514350">
              <a:buFont typeface="+mj-lt"/>
              <a:buAutoNum type="arabicParenR"/>
            </a:pPr>
            <a:r>
              <a:rPr lang="en-US" dirty="0"/>
              <a:t>Make Data Stand Out</a:t>
            </a:r>
          </a:p>
          <a:p>
            <a:pPr lvl="1"/>
            <a:r>
              <a:rPr lang="en-US" dirty="0"/>
              <a:t>Don’t add too much clutter.</a:t>
            </a:r>
          </a:p>
          <a:p>
            <a:pPr marL="457200" lvl="1" indent="0">
              <a:buNone/>
            </a:pPr>
            <a:endParaRPr lang="en-US" dirty="0"/>
          </a:p>
          <a:p>
            <a:pPr marL="514350" indent="-514350">
              <a:buFont typeface="+mj-lt"/>
              <a:buAutoNum type="arabicParenR"/>
            </a:pPr>
            <a:r>
              <a:rPr lang="en-US" dirty="0"/>
              <a:t>Pay Attention to What the Eye Sees</a:t>
            </a:r>
          </a:p>
          <a:p>
            <a:pPr lvl="1"/>
            <a:r>
              <a:rPr lang="en-US" dirty="0"/>
              <a:t>Avoid pictograms, pay attention to scales.</a:t>
            </a:r>
          </a:p>
        </p:txBody>
      </p:sp>
    </p:spTree>
    <p:extLst>
      <p:ext uri="{BB962C8B-B14F-4D97-AF65-F5344CB8AC3E}">
        <p14:creationId xmlns:p14="http://schemas.microsoft.com/office/powerpoint/2010/main" val="10394064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3994</TotalTime>
  <Words>1173</Words>
  <Application>Microsoft Macintosh PowerPoint</Application>
  <PresentationFormat>Widescreen</PresentationFormat>
  <Paragraphs>134</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Calibri Light</vt:lpstr>
      <vt:lpstr>Office Theme</vt:lpstr>
      <vt:lpstr>Almost to the more fun parts!</vt:lpstr>
      <vt:lpstr>LU 2, Day 2 - Outline</vt:lpstr>
      <vt:lpstr>Frequency Tables for Categorical Variables</vt:lpstr>
      <vt:lpstr>Pie Charts</vt:lpstr>
      <vt:lpstr>Bar Graphs</vt:lpstr>
      <vt:lpstr>Pareto Charts</vt:lpstr>
      <vt:lpstr>Bad Bar Graphs</vt:lpstr>
      <vt:lpstr>Pictograms</vt:lpstr>
      <vt:lpstr>Key Elements to a Good Graph</vt:lpstr>
      <vt:lpstr>PROBLEM SESSION!!!!!!!!!!!</vt:lpstr>
      <vt:lpstr>Problem #1</vt:lpstr>
      <vt:lpstr>Problem #3</vt:lpstr>
      <vt:lpstr>Problem #5</vt:lpstr>
      <vt:lpstr>Problem #15</vt:lpstr>
      <vt:lpstr>Problem #17</vt:lpstr>
      <vt:lpstr>Problem #25</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Gearhart, Colton Mr.</dc:creator>
  <cp:lastModifiedBy>Colton Gearhart</cp:lastModifiedBy>
  <cp:revision>38</cp:revision>
  <dcterms:created xsi:type="dcterms:W3CDTF">2022-01-21T06:38:27Z</dcterms:created>
  <dcterms:modified xsi:type="dcterms:W3CDTF">2023-10-29T21:38:17Z</dcterms:modified>
</cp:coreProperties>
</file>