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57" r:id="rId3"/>
    <p:sldId id="303" r:id="rId4"/>
    <p:sldId id="302" r:id="rId5"/>
    <p:sldId id="260" r:id="rId6"/>
    <p:sldId id="337" r:id="rId7"/>
    <p:sldId id="262" r:id="rId8"/>
    <p:sldId id="338" r:id="rId9"/>
    <p:sldId id="336" r:id="rId10"/>
    <p:sldId id="339" r:id="rId11"/>
    <p:sldId id="331" r:id="rId12"/>
    <p:sldId id="351" r:id="rId13"/>
    <p:sldId id="330" r:id="rId14"/>
    <p:sldId id="332" r:id="rId15"/>
    <p:sldId id="340" r:id="rId16"/>
    <p:sldId id="333" r:id="rId17"/>
    <p:sldId id="341" r:id="rId18"/>
    <p:sldId id="342" r:id="rId19"/>
    <p:sldId id="343" r:id="rId20"/>
    <p:sldId id="344" r:id="rId21"/>
    <p:sldId id="346" r:id="rId22"/>
    <p:sldId id="347" r:id="rId23"/>
    <p:sldId id="352" r:id="rId24"/>
    <p:sldId id="350" r:id="rId25"/>
    <p:sldId id="355" r:id="rId26"/>
    <p:sldId id="348" r:id="rId27"/>
    <p:sldId id="345" r:id="rId28"/>
    <p:sldId id="353" r:id="rId29"/>
    <p:sldId id="354" r:id="rId30"/>
    <p:sldId id="335" r:id="rId31"/>
    <p:sldId id="356" r:id="rId32"/>
    <p:sldId id="357" r:id="rId33"/>
    <p:sldId id="334" r:id="rId34"/>
    <p:sldId id="358" r:id="rId35"/>
    <p:sldId id="301" r:id="rId36"/>
    <p:sldId id="359" r:id="rId37"/>
    <p:sldId id="304" r:id="rId38"/>
    <p:sldId id="309" r:id="rId39"/>
    <p:sldId id="310" r:id="rId40"/>
    <p:sldId id="311" r:id="rId41"/>
    <p:sldId id="312" r:id="rId42"/>
    <p:sldId id="323" r:id="rId43"/>
    <p:sldId id="324" r:id="rId44"/>
    <p:sldId id="325" r:id="rId45"/>
    <p:sldId id="326" r:id="rId46"/>
    <p:sldId id="327" r:id="rId47"/>
    <p:sldId id="328" r:id="rId48"/>
    <p:sldId id="329" r:id="rId49"/>
    <p:sldId id="360" r:id="rId50"/>
    <p:sldId id="315" r:id="rId51"/>
    <p:sldId id="316" r:id="rId52"/>
    <p:sldId id="317" r:id="rId53"/>
    <p:sldId id="318" r:id="rId54"/>
    <p:sldId id="319" r:id="rId55"/>
    <p:sldId id="320" r:id="rId56"/>
    <p:sldId id="321" r:id="rId57"/>
    <p:sldId id="322" r:id="rId58"/>
    <p:sldId id="361" r:id="rId59"/>
    <p:sldId id="362" r:id="rId60"/>
    <p:sldId id="363" r:id="rId61"/>
    <p:sldId id="364" r:id="rId62"/>
    <p:sldId id="365" r:id="rId63"/>
    <p:sldId id="366" r:id="rId64"/>
    <p:sldId id="367" r:id="rId65"/>
    <p:sldId id="368" r:id="rId66"/>
    <p:sldId id="280" r:id="rId67"/>
    <p:sldId id="281" r:id="rId68"/>
    <p:sldId id="282" r:id="rId69"/>
    <p:sldId id="292" r:id="rId70"/>
    <p:sldId id="294" r:id="rId71"/>
    <p:sldId id="29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3"/>
    <p:restoredTop sz="95018"/>
  </p:normalViewPr>
  <p:slideViewPr>
    <p:cSldViewPr snapToGrid="0" snapToObjects="1">
      <p:cViewPr varScale="1">
        <p:scale>
          <a:sx n="125" d="100"/>
          <a:sy n="125"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0:05:01.299"/>
    </inkml:context>
    <inkml:brush xml:id="br0">
      <inkml:brushProperty name="width" value="0.05" units="cm"/>
      <inkml:brushProperty name="height" value="0.05" units="cm"/>
      <inkml:brushProperty name="color" value="#E71224"/>
    </inkml:brush>
  </inkml:definitions>
  <inkml:trace contextRef="#ctx0" brushRef="#br0">13 1 24575,'0'11'0,"-1"-1"0,0 2 0,-1 1 0,1 4 0,0-3 0,1 4 0,-2-3 0,2 3 0,-1 0 0,1-1 0,0 4 0,0-3 0,0 6 0,-2 0 0,2 4 0,-2-3 0,2 1 0,0-4 0,0 4 0,0 2 0,0 4 0,0-4 0,0 3 0,0-4 0,0 3 0,0 2 0,2-4 0,-2 8 0,3 0 0,-2 7 0,1 3 0,-2 0 0,0-8 0,2 6 0,0-5 0,0 4 0,2-2 0,-4-4 0,2-7 0,-2 2 0,0-5 0,0 3 0,1-3 0,0 5 0,0-7 0,-1 7 0,0-7 0,2 1 0,-2-1 0,2-3 0,-2 4 0,2 4 0,-2 8 0,4 8 0,-2 2 0,1-3 0,0 2 0,-2-13 0,1 5 0,-2-9 0,0 2 0,0-2 0,0-1 0,0 4 0,0-1 0,0 8 0,0 1 0,0-2 0,0 0 0,0-7 0,-2 3 0,1 1 0,0-1 0,1 4 0,0 2 0,0 3 0,0-4 0,0 0 0,0-9 0,0 3 0,-2-7 0,2 5 0,-2-2 0,2 0 0,0-6 0,0-4 0,-1-3 0,0 2 0,0 2 0,1 6 0,-1-7 0,0 2 0,0-11 0,0 1 0,0-5 0,0-1 0,1 1 0,0-2 0,-2 3 0,1-5 0,-1 1 0,1-4 0,1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2"/>
    </inkml:context>
    <inkml:brush xml:id="br0">
      <inkml:brushProperty name="width" value="0.05" units="cm"/>
      <inkml:brushProperty name="height" value="0.05" units="cm"/>
      <inkml:brushProperty name="color" value="#E71224"/>
    </inkml:brush>
  </inkml:definitions>
  <inkml:trace contextRef="#ctx0" brushRef="#br0">1483 335 24575,'-3'11'0,"-3"0"0,0 3 0,-5 0 0,-4 2 0,-4 1 0,0-4 0,1-2 0,10-8 0,4-10 0,6-4 0,1-11 0,3-5 0,4 1 0,7-11 0,7 6 0,-1-2 0,-4 8 0,-10 9 0,-5 7 0,-9 6 0,-6 2 0,-5 5 0,-9 5 0,2 8 0,-4 8 0,-6 4 0,4 2 0,-5-1 0,14-7 0,3-9 0,13-6 0,3-9 0,5-5 0,1-4 0,10-10 0,7-5 0,15-10 0,-2 5 0,-3 4 0,-15 13 0,-12 8 0,-10 11 0,-10 8 0,-6 10 0,-5 6 0,-1-1 0,1 0 0,-1-8 0,5-1 0,5-6 0,5-5 0,4-2 0,0-2 0,2-1 0,-1 0 0,-4-1 0,-2 2 0,-4 0 0,0 1 0,-5 4 0,-1 3 0,-3 2 0,3-2 0,3-3 0,8-7 0,-2 1 0,7-2 0,-6 0 0,2 2 0,-3-2 0,-4 4 0,-3 3 0,1-2 0,-1 2 0,9-3 0,-3-2 0,4 3 0,-4 0 0,-3 0 0,0 2 0,-6 0 0,6 0 0,-1 0 0,3-2 0,-1-1 0,3-1 0,-1 1 0,1 0 0,1 1 0,-2 2 0,1-3 0,0 0 0,1 0 0,-1-1 0,0 2 0,-4 3 0,2 0 0,-4 3 0,4-1 0,-6-2 0,6-1 0,-5-2 0,5-1 0,-3 2 0,2-1 0,-5 2 0,0 2 0,0-2 0,1 1 0,5-4 0,0-1 0,1-1 0,-2-1 0,3 1 0,2-1 0,0 1 0,1-2 0,-1 2 0,1-2 0,-1 0 0,1 0 0,-2-1 0,-1 3 0,-2-1 0,2 3 0,-2 1 0,3-1 0,0-3 0,4 1 0,4-3 0,1 1 0,4-1 0,12 2 0,15 1 0,25 1 0,23-1 0,-23-1 0,1-1 0,46-1 0,-44-2 0,-3 0 0,18 0 0,-16-5 0,-19 5 0,-6 0 0,-6 1 0,5 0 0,-8 0 0,6 0 0,-4 0 0,3 0 0,1 0 0,6 0 0,9-2 0,3 1 0,-3-2 0,-10 2 0,-12-2 0,-10 3 0,-3-1 0,-1 1 0,5-2 0,4 0 0,8-3 0,1 0 0,2-5 0,-5 0 0,-5-2 0,0 1 0,-2 0 0,-1 0 0,2-1 0,-3-2 0,0 0 0,3-4 0,-5 0 0,3-1 0,-5 3 0,0-1 0,0 4 0,1 0 0,-3-1 0,2 0 0,-2-3 0,0 3 0,-1-5 0,-1 5 0,2-2 0,-2 1 0,3 0 0,-1-1 0,0-3 0,-1 2 0,-1-2 0,1 4 0,-1 2 0,-2 5 0,2-2 0,0-3 0,1-3 0,1-5 0,-2 4 0,1-4 0,0 8 0,0-1 0,-2 5 0,-1 2 0,1 1 0,-2-1 0,1 0 0,1-2 0,-2-4 0,3 1 0,-1 0 0,-1 2 0,2 1 0,-1 3 0,1-4 0,0 0 0,0-3 0,-1-3 0,0-1 0,-1-1 0,2 1 0,-3 3 0,1-2 0,1 0 0,-1-2 0,1 3 0,0 2 0,-2 5 0,-2 7 0,-4 4 0,-2 4 0,-4 1 0,1 0 0,-2 7 0,-1 3 0,-2 5 0,-5 4 0,3-5 0,-7 3 0,5-7 0,0-2 0,4-4 0,5-4 0,1 0 0,-1 2 0,2-1 0,-3 1 0,3 0 0,1-1 0,1-1 0,1-2 0,1 0 0,0 1 0,0 1 0,-1 0 0,-2 1 0,0-1 0,-1 2 0,0 0 0,-2 2 0,2-3 0,-2 2 0,3-2 0,-1-1 0,3 0 0,-4-2 0,2 0 0,-3 3 0,0-1 0,2 4 0,0-2 0,0-1 0,1-3 0,0 0 0,-1-2 0,1 1 0,0 1 0,0-3 0,1 3 0,0-2 0,0 1 0,1-3 0,2 3 0,-1-5 0,2 3 0,-3-2 0,0 4 0,-2 0 0,-1 1 0,3-1 0,-2-1 0,2-1 0,-2 0 0,1 0 0,0 0 0,-1 0 0,2 0 0,-1 0 0,1 1 0,1-3 0,-4 2 0,4-1 0,-4 2 0,0 0 0,1 0 0,-3 0 0,4-2 0,0 3 0,3-5 0,2 3 0,-2-3 0,2 1 0,-1-1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3"/>
    </inkml:context>
    <inkml:brush xml:id="br0">
      <inkml:brushProperty name="width" value="0.05" units="cm"/>
      <inkml:brushProperty name="height" value="0.05" units="cm"/>
      <inkml:brushProperty name="color" value="#E71224"/>
    </inkml:brush>
  </inkml:definitions>
  <inkml:trace contextRef="#ctx0" brushRef="#br0">14 1 24575,'0'12'0,"-2"-1"0,2 2 0,-3 0 0,3 6 0,-2-4 0,2 5 0,-1-5 0,0 5 0,0-1 0,1-1 0,0 5 0,0-4 0,0 7 0,-2 0 0,2 3 0,-2-2 0,2 1 0,0-4 0,0 4 0,0 2 0,0 4 0,0-4 0,0 4 0,0-5 0,0 3 0,0 3 0,2-5 0,-2 8 0,4 1 0,-4 7 0,2 3 0,-2 0 0,0-7 0,2 5 0,0-5 0,1 4 0,1-2 0,-4-4 0,2-8 0,-2 2 0,0-5 0,0 3 0,1-2 0,0 3 0,0-5 0,-1 6 0,0-8 0,2 3 0,-2-3 0,2-2 0,-2 4 0,2 4 0,-2 9 0,4 8 0,-1 3 0,-1-4 0,2 2 0,-3-13 0,0 5 0,-1-10 0,0 3 0,0-3 0,0 0 0,0 2 0,0 1 0,0 8 0,0 1 0,0-3 0,0 1 0,0-7 0,-1 3 0,0 0 0,-1-1 0,2 6 0,0 1 0,0 3 0,0-4 0,0 0 0,0-10 0,0 3 0,-1-6 0,0 4 0,0-1 0,1-2 0,0-4 0,0-6 0,-2-3 0,2 3 0,-2 1 0,2 6 0,-1-5 0,1 0 0,-2-11 0,1 1 0,0-6 0,0-1 0,1 2 0,0-2 0,-1 2 0,-1-5 0,0 2 0,1-5 0,1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4"/>
    </inkml:context>
    <inkml:brush xml:id="br0">
      <inkml:brushProperty name="width" value="0.05" units="cm"/>
      <inkml:brushProperty name="height" value="0.05" units="cm"/>
      <inkml:brushProperty name="color" value="#E71224"/>
    </inkml:brush>
  </inkml:definitions>
  <inkml:trace contextRef="#ctx0" brushRef="#br0">1422 361 24575,'-3'6'0,"-1"1"0,-3 3 0,-2-2 0,-5 5 0,1-2 0,-1 0 0,0-4 0,0-1 0,2-2 0,2-2 0,4-1 0,1 0 0,2-2 0,1 0 0,2-8 0,2-1 0,8-7 0,2-4 0,9-7 0,-3-3 0,7-3 0,-9 3 0,0 6 0,-6 1 0,0 7 0,1-4 0,3 1 0,-2-1 0,-3 1 0,-4 3 0,-2 6 0,-3 3 0,3 3 0,-6 3 0,-6 9 0,-15 7 0,-6 9 0,-17 12 0,4 4 0,-8 7 0,7-5 0,7-5 0,13-14 0,9-5 0,10-16 0,3-2 0,4-10 0,4-5 0,7-8 0,7-7 0,16-16 0,4 0 0,6-12 0,-11 11 0,-12 8 0,-13 14 0,-17 21 0,-6 14 0,-17 17 0,-19 18 0,-16 9 0,25-18 0,-1 1 0,-1 3 0,2 1 0,-25 29 0,9-1 0,24-27 0,11-14 0,13-19 0,7-14 0,4-6 0,7-14 0,6-4 0,17-21 0,10-6 0,8-8 0,-3 5 0,-10 11 0,-3 9 0,-10 7 0,-4 8 0,-8 8 0,-18 13 0,-16 18 0,-20 17 0,-10 12 0,-5 11 0,-1-4 0,6 6 0,-5-3 0,12-9 0,8-13 0,14-13 0,12-16 0,8-8 0,3-11 0,5-12 0,8-4 0,8-9 0,12-2 0,-2 3 0,-2 3 0,-11 17 0,-14 12 0,-19 19 0,-13 11 0,-34 18 0,-7 7 0,-9 8 0,11-3 0,25-12 0,10-9 0,19-15 0,9-18 0,12-14 0,15-23 0,3-1 0,4 0 0,-9 12 0,-5 8 0,-9 12 0,-5 5 0,-11 11 0,-11 8 0,-7 3 0,-7 9 0,5-3 0,-1-3 0,9-6 0,5-8 0,10-2 0,5-4 0,3-6 0,4-2 0,-2-3 0,-1 4 0,-2 2 0,-3 5 0,-12 5 0,-10 11 0,-12 2 0,-9 7 0,-2-8 0,8-3 0,7-3 0,14-5 0,3-2 0,4 0 0,2-2 0,6-1 0,1-2 0,-2-2 0,-12 2 0,-15 1 0,-10 3 0,-6 1 0,7-1 0,12 0 0,12-2 0,11-1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5"/>
    </inkml:context>
    <inkml:brush xml:id="br0">
      <inkml:brushProperty name="width" value="0.05" units="cm"/>
      <inkml:brushProperty name="height" value="0.05" units="cm"/>
      <inkml:brushProperty name="color" value="#E71224"/>
    </inkml:brush>
  </inkml:definitions>
  <inkml:trace contextRef="#ctx0" brushRef="#br0">1546 360 24575,'-4'12'0,"-2"-1"0,0 4 0,-6 0 0,-3 3 0,-5 0 0,0-4 0,2-2 0,10-10 0,3-8 0,7-7 0,1-10 0,3-6 0,5 1 0,6-11 0,8 5 0,-1-2 0,-3 10 0,-12 9 0,-5 7 0,-9 7 0,-6 1 0,-7 7 0,-7 5 0,0 8 0,-3 9 0,-6 4 0,4 2 0,-6 0 0,16-10 0,2-7 0,14-7 0,2-10 0,6-6 0,2-3 0,10-13 0,6-3 0,17-11 0,-2 4 0,-4 5 0,-15 14 0,-13 9 0,-10 11 0,-11 9 0,-6 12 0,-5 5 0,-1-2 0,1 2 0,-1-9 0,5-2 0,5-6 0,5-5 0,5-4 0,0 1 0,2-4 0,-2 2 0,-3-2 0,-2 2 0,-5 0 0,0 2 0,-5 4 0,-1 3 0,-3 2 0,3-2 0,3-4 0,9-6 0,-3 1 0,8-4 0,-7 1 0,2 3 0,-2-3 0,-5 5 0,-3 2 0,1-1 0,0 1 0,8-3 0,-2 0 0,3 0 0,-4 2 0,-3 0 0,1 1 0,-7 1 0,6 0 0,-1-1 0,4-1 0,-2-1 0,3-2 0,-1 1 0,2 1 0,1 0 0,-3 2 0,2-2 0,-1 0 0,1-1 0,0-1 0,-1 3 0,-3 3 0,1-1 0,-4 5 0,4-3 0,-6-1 0,6-1 0,-5-3 0,6 0 0,-4 1 0,2-1 0,-4 4 0,-2 0 0,1-1 0,2 0 0,5-3 0,-2-2 0,3 0 0,-3-2 0,4 1 0,1-1 0,1 2 0,0-3 0,-1 2 0,2-2 0,-1 0 0,0 1 0,-2-3 0,-1 5 0,-1-2 0,2 4 0,-4 0 0,5-1 0,0-2 0,4 0 0,4-3 0,0 2 0,5-3 0,12 3 0,17 2 0,25 0 0,24 0 0,-24-2 0,1-1 0,48-1 0,-45-2 0,-4 0 0,19 0 0,-16-6 0,-21 7 0,-6-2 0,-6 2 0,5 0 0,-8 0 0,7 0 0,-6 0 0,4 0 0,2 0 0,5 0 0,9-2 0,4 1 0,-3-3 0,-11 4 0,-12-3 0,-11 2 0,-3 0 0,0 1 0,4-2 0,5 1 0,8-5 0,0 0 0,4-5 0,-6 0 0,-6-1 0,1 0 0,-3 1 0,1-1 0,0-1 0,-3-2 0,1 0 0,3-5 0,-6 1 0,3-2 0,-5 4 0,0-1 0,1 4 0,0 0 0,-3-1 0,3 0 0,-3-3 0,0 2 0,0-3 0,-2 3 0,1 0 0,0-1 0,2 1 0,-1-1 0,0-3 0,0 1 0,-2-1 0,1 4 0,-1 1 0,-1 7 0,0-3 0,2-2 0,-1-5 0,2-5 0,-1 6 0,0-6 0,0 9 0,1-1 0,-4 6 0,1 0 0,-1 3 0,0-1 0,0-1 0,1-2 0,-2-3 0,3 0 0,-1-1 0,-1 4 0,2 1 0,-1 2 0,1-4 0,0 1 0,1-5 0,-3-2 0,2-1 0,-2-1 0,1 1 0,-1 3 0,0-3 0,1 1 0,-1-2 0,1 2 0,0 4 0,-2 5 0,-2 6 0,-4 5 0,-2 4 0,-5 3 0,2-2 0,-3 8 0,0 3 0,-3 7 0,-5 2 0,3-4 0,-7 2 0,5-6 0,1-3 0,3-4 0,5-4 0,1 0 0,0 0 0,1 1 0,-2 2 0,3-2 0,0 0 0,3-2 0,-1-1 0,2-1 0,-1 2 0,1 1 0,-1-1 0,-2 2 0,0-2 0,-2 3 0,1 0 0,-2 1 0,1-1 0,-1 0 0,3-1 0,-2-2 0,4 0 0,-5-1 0,2 0 0,-2 2 0,0 0 0,1 4 0,1-3 0,0 0 0,0-3 0,1-1 0,-1-1 0,1 0 0,0 1 0,-2-2 0,4 2 0,-2-2 0,1 2 0,1-4 0,1 3 0,0-5 0,2 3 0,-3-1 0,-1 3 0,-1 0 0,-1 1 0,2-1 0,-1 0 0,2-2 0,-2 1 0,0-1 0,1 0 0,-2 1 0,4-1 0,-3 0 0,2 1 0,1-3 0,-4 2 0,3-1 0,-3 3 0,0-1 0,0 0 0,-2 1 0,3-3 0,1 3 0,3-5 0,2 3 0,-2-3 0,2 2 0,-2-2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2"/>
    </inkml:context>
    <inkml:brush xml:id="br0">
      <inkml:brushProperty name="width" value="0.05" units="cm"/>
      <inkml:brushProperty name="height" value="0.05" units="cm"/>
      <inkml:brushProperty name="color" value="#FFC114"/>
    </inkml:brush>
  </inkml:definitions>
  <inkml:trace contextRef="#ctx0" brushRef="#br0">0 1 24575,'0'15'0,"2"0"0,-2 1 0,3 2 0,-1 1 0,1-2 0,0 3 0,-1-6 0,1 2 0,-1-4 0,-1-1 0,2-1 0,-2 0 0,0 0 0,0 1 0,0 3 0,2 1 0,-2 1 0,3 2 0,-3-1 0,2 1 0,-1-1 0,0-1 0,1 5 0,-1 4 0,2 1 0,-1 3 0,-1-5 0,0-3 0,0-1 0,-2-1 0,1-2 0,1 2 0,-2-5 0,2 4 0,-2-3 0,0 0 0,1 0 0,1-2 0,0 2 0,-1 0 0,1 1 0,-2 3 0,3-3 0,-3 4 0,3-1 0,-3 0 0,3 1 0,-2-5 0,2 3 0,-3-1 0,1 0 0,1 5 0,-2-4 0,3 4 0,-2-5 0,0-1 0,1-2 0,-2-1 0,1 4 0,1 4 0,0 3 0,2 7 0,-2-1 0,1 2 0,-2-6 0,0-3 0,-1-4 0,0 3 0,0 3 0,2 4 0,-2 3 0,2-3 0,-2-5 0,0 2 0,0-5 0,0 6 0,0 4 0,0-1 0,0 9 0,0-3 0,0 4 0,0-5 0,0-3 0,0-7 0,0 0 0,0-1 0,0 5 0,0 1 0,0-6 0,-1-3 0,0-5 0,0 1 0,1 4 0,0-2 0,0 2 0,0-3 0,0-2 0,0 0 0,0-1 0,0 1 0,0 5 0,0 1 0,0 1 0,0 0 0,0-5 0,0-3 0,0-6 0,1-1 0,0 1 0,0-3 0,-1 4 0,0-4 0,0 1 0,0-2 0,0 2 0,0-2 0,0 0 0,0-2 0,0 0 0,2 2 0,-2-1 0,1 1 0,-2-4 0,1 1 0,-2-2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5:17.827"/>
    </inkml:context>
    <inkml:brush xml:id="br0">
      <inkml:brushProperty name="width" value="0.05" units="cm"/>
      <inkml:brushProperty name="height" value="0.05" units="cm"/>
      <inkml:brushProperty name="color" value="#E71224"/>
    </inkml:brush>
  </inkml:definitions>
  <inkml:trace contextRef="#ctx0" brushRef="#br0">14 1 24575,'0'12'0,"-2"-1"0,2 2 0,-3 0 0,3 6 0,-2-4 0,2 5 0,-1-5 0,0 5 0,0-1 0,1-1 0,0 5 0,0-4 0,0 7 0,-2 0 0,2 3 0,-2-2 0,2 1 0,0-4 0,0 4 0,0 2 0,0 4 0,0-4 0,0 4 0,0-5 0,0 3 0,0 3 0,2-5 0,-2 8 0,4 1 0,-4 7 0,2 3 0,-2 0 0,0-7 0,2 5 0,0-5 0,1 4 0,1-2 0,-4-4 0,2-8 0,-2 2 0,0-5 0,0 3 0,1-2 0,0 3 0,0-5 0,-1 6 0,0-8 0,2 3 0,-2-3 0,2-2 0,-2 4 0,2 4 0,-2 9 0,4 8 0,-1 3 0,-1-4 0,2 2 0,-3-13 0,0 5 0,-1-10 0,0 3 0,0-3 0,0 0 0,0 2 0,0 1 0,0 8 0,0 1 0,0-3 0,0 1 0,0-7 0,-1 3 0,0 0 0,-1-1 0,2 6 0,0 1 0,0 3 0,0-4 0,0 0 0,0-10 0,0 3 0,-1-6 0,0 4 0,0-1 0,1-2 0,0-4 0,0-6 0,-2-3 0,2 3 0,-2 1 0,2 6 0,-1-5 0,1 0 0,-2-11 0,1 1 0,0-6 0,0-1 0,1 2 0,0-2 0,-1 2 0,-1-5 0,0 2 0,1-5 0,1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5:17.828"/>
    </inkml:context>
    <inkml:brush xml:id="br0">
      <inkml:brushProperty name="width" value="0.05" units="cm"/>
      <inkml:brushProperty name="height" value="0.05" units="cm"/>
      <inkml:brushProperty name="color" value="#E71224"/>
    </inkml:brush>
  </inkml:definitions>
  <inkml:trace contextRef="#ctx0" brushRef="#br0">1422 361 24575,'-3'6'0,"-1"1"0,-3 3 0,-2-2 0,-5 5 0,1-2 0,-1 0 0,0-4 0,0-1 0,2-2 0,2-2 0,4-1 0,1 0 0,2-2 0,1 0 0,2-8 0,2-1 0,8-7 0,2-4 0,9-7 0,-3-3 0,7-3 0,-9 3 0,0 6 0,-6 1 0,0 7 0,1-4 0,3 1 0,-2-1 0,-3 1 0,-4 3 0,-2 6 0,-3 3 0,3 3 0,-6 3 0,-6 9 0,-15 7 0,-6 9 0,-17 12 0,4 4 0,-8 7 0,7-5 0,7-5 0,13-14 0,9-5 0,10-16 0,3-2 0,4-10 0,4-5 0,7-8 0,7-7 0,16-16 0,4 0 0,6-12 0,-11 11 0,-12 8 0,-13 14 0,-17 21 0,-6 14 0,-17 17 0,-19 18 0,-16 9 0,25-18 0,-1 1 0,-1 3 0,2 1 0,-25 29 0,9-1 0,24-27 0,11-14 0,13-19 0,7-14 0,4-6 0,7-14 0,6-4 0,17-21 0,10-6 0,8-8 0,-3 5 0,-10 11 0,-3 9 0,-10 7 0,-4 8 0,-8 8 0,-18 13 0,-16 18 0,-20 17 0,-10 12 0,-5 11 0,-1-4 0,6 6 0,-5-3 0,12-9 0,8-13 0,14-13 0,12-16 0,8-8 0,3-11 0,5-12 0,8-4 0,8-9 0,12-2 0,-2 3 0,-2 3 0,-11 17 0,-14 12 0,-19 19 0,-13 11 0,-34 18 0,-7 7 0,-9 8 0,11-3 0,25-12 0,10-9 0,19-15 0,9-18 0,12-14 0,15-23 0,3-1 0,4 0 0,-9 12 0,-5 8 0,-9 12 0,-5 5 0,-11 11 0,-11 8 0,-7 3 0,-7 9 0,5-3 0,-1-3 0,9-6 0,5-8 0,10-2 0,5-4 0,3-6 0,4-2 0,-2-3 0,-1 4 0,-2 2 0,-3 5 0,-12 5 0,-10 11 0,-12 2 0,-9 7 0,-2-8 0,8-3 0,7-3 0,14-5 0,3-2 0,4 0 0,2-2 0,6-1 0,1-2 0,-2-2 0,-12 2 0,-15 1 0,-10 3 0,-6 1 0,7-1 0,12 0 0,12-2 0,11-1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5:17.829"/>
    </inkml:context>
    <inkml:brush xml:id="br0">
      <inkml:brushProperty name="width" value="0.05" units="cm"/>
      <inkml:brushProperty name="height" value="0.05" units="cm"/>
      <inkml:brushProperty name="color" value="#E71224"/>
    </inkml:brush>
  </inkml:definitions>
  <inkml:trace contextRef="#ctx0" brushRef="#br0">1546 360 24575,'-4'12'0,"-2"-1"0,0 4 0,-6 0 0,-3 3 0,-5 0 0,0-4 0,2-2 0,10-10 0,3-8 0,7-7 0,1-10 0,3-6 0,5 1 0,6-11 0,8 5 0,-1-2 0,-3 10 0,-12 9 0,-5 7 0,-9 7 0,-6 1 0,-7 7 0,-7 5 0,0 8 0,-3 9 0,-6 4 0,4 2 0,-6 0 0,16-10 0,2-7 0,14-7 0,2-10 0,6-6 0,2-3 0,10-13 0,6-3 0,17-11 0,-2 4 0,-4 5 0,-15 14 0,-13 9 0,-10 11 0,-11 9 0,-6 12 0,-5 5 0,-1-2 0,1 2 0,-1-9 0,5-2 0,5-6 0,5-5 0,5-4 0,0 1 0,2-4 0,-2 2 0,-3-2 0,-2 2 0,-5 0 0,0 2 0,-5 4 0,-1 3 0,-3 2 0,3-2 0,3-4 0,9-6 0,-3 1 0,8-4 0,-7 1 0,2 3 0,-2-3 0,-5 5 0,-3 2 0,1-1 0,0 1 0,8-3 0,-2 0 0,3 0 0,-4 2 0,-3 0 0,1 1 0,-7 1 0,6 0 0,-1-1 0,4-1 0,-2-1 0,3-2 0,-1 1 0,2 1 0,1 0 0,-3 2 0,2-2 0,-1 0 0,1-1 0,0-1 0,-1 3 0,-3 3 0,1-1 0,-4 5 0,4-3 0,-6-1 0,6-1 0,-5-3 0,6 0 0,-4 1 0,2-1 0,-4 4 0,-2 0 0,1-1 0,2 0 0,5-3 0,-2-2 0,3 0 0,-3-2 0,4 1 0,1-1 0,1 2 0,0-3 0,-1 2 0,2-2 0,-1 0 0,0 1 0,-2-3 0,-1 5 0,-1-2 0,2 4 0,-4 0 0,5-1 0,0-2 0,4 0 0,4-3 0,0 2 0,5-3 0,12 3 0,17 2 0,25 0 0,24 0 0,-24-2 0,1-1 0,48-1 0,-45-2 0,-4 0 0,19 0 0,-16-6 0,-21 7 0,-6-2 0,-6 2 0,5 0 0,-8 0 0,7 0 0,-6 0 0,4 0 0,2 0 0,5 0 0,9-2 0,4 1 0,-3-3 0,-11 4 0,-12-3 0,-11 2 0,-3 0 0,0 1 0,4-2 0,5 1 0,8-5 0,0 0 0,4-5 0,-6 0 0,-6-1 0,1 0 0,-3 1 0,1-1 0,0-1 0,-3-2 0,1 0 0,3-5 0,-6 1 0,3-2 0,-5 4 0,0-1 0,1 4 0,0 0 0,-3-1 0,3 0 0,-3-3 0,0 2 0,0-3 0,-2 3 0,1 0 0,0-1 0,2 1 0,-1-1 0,0-3 0,0 1 0,-2-1 0,1 4 0,-1 1 0,-1 7 0,0-3 0,2-2 0,-1-5 0,2-5 0,-1 6 0,0-6 0,0 9 0,1-1 0,-4 6 0,1 0 0,-1 3 0,0-1 0,0-1 0,1-2 0,-2-3 0,3 0 0,-1-1 0,-1 4 0,2 1 0,-1 2 0,1-4 0,0 1 0,1-5 0,-3-2 0,2-1 0,-2-1 0,1 1 0,-1 3 0,0-3 0,1 1 0,-1-2 0,1 2 0,0 4 0,-2 5 0,-2 6 0,-4 5 0,-2 4 0,-5 3 0,2-2 0,-3 8 0,0 3 0,-3 7 0,-5 2 0,3-4 0,-7 2 0,5-6 0,1-3 0,3-4 0,5-4 0,1 0 0,0 0 0,1 1 0,-2 2 0,3-2 0,0 0 0,3-2 0,-1-1 0,2-1 0,-1 2 0,1 1 0,-1-1 0,-2 2 0,0-2 0,-2 3 0,1 0 0,-2 1 0,1-1 0,-1 0 0,3-1 0,-2-2 0,4 0 0,-5-1 0,2 0 0,-2 2 0,0 0 0,1 4 0,1-3 0,0 0 0,0-3 0,1-1 0,-1-1 0,1 0 0,0 1 0,-2-2 0,4 2 0,-2-2 0,1 2 0,1-4 0,1 3 0,0-5 0,2 3 0,-3-1 0,-1 3 0,-1 0 0,-1 1 0,2-1 0,-1 0 0,2-2 0,-2 1 0,0-1 0,1 0 0,-2 1 0,4-1 0,-3 0 0,2 1 0,1-3 0,-4 2 0,3-1 0,-3 3 0,0-1 0,0 0 0,-2 1 0,3-3 0,1 3 0,3-5 0,2 3 0,-2-3 0,2 2 0,-2-2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5:17.826"/>
    </inkml:context>
    <inkml:brush xml:id="br0">
      <inkml:brushProperty name="width" value="0.05" units="cm"/>
      <inkml:brushProperty name="height" value="0.05" units="cm"/>
      <inkml:brushProperty name="color" value="#FFC114"/>
    </inkml:brush>
  </inkml:definitions>
  <inkml:trace contextRef="#ctx0" brushRef="#br0">0 1 24575,'0'15'0,"2"0"0,-2 1 0,3 2 0,-1 1 0,1-2 0,0 3 0,-1-6 0,1 2 0,-1-4 0,-1-1 0,2-1 0,-2 0 0,0 0 0,0 1 0,0 3 0,2 1 0,-2 1 0,3 2 0,-3-1 0,2 1 0,-1-1 0,0-1 0,1 5 0,-1 4 0,2 1 0,-1 3 0,-1-5 0,0-3 0,0-1 0,-2-1 0,1-2 0,1 2 0,-2-5 0,2 4 0,-2-3 0,0 0 0,1 0 0,1-2 0,0 2 0,-1 0 0,1 1 0,-2 3 0,3-3 0,-3 4 0,3-1 0,-3 0 0,3 1 0,-2-5 0,2 3 0,-3-1 0,1 0 0,1 5 0,-2-4 0,3 4 0,-2-5 0,0-1 0,1-2 0,-2-1 0,1 4 0,1 4 0,0 3 0,2 7 0,-2-1 0,1 2 0,-2-6 0,0-3 0,-1-4 0,0 3 0,0 3 0,2 4 0,-2 3 0,2-3 0,-2-5 0,0 2 0,0-5 0,0 6 0,0 4 0,0-1 0,0 9 0,0-3 0,0 4 0,0-5 0,0-3 0,0-7 0,0 0 0,0-1 0,0 5 0,0 1 0,0-6 0,-1-3 0,0-5 0,0 1 0,1 4 0,0-2 0,0 2 0,0-3 0,0-2 0,0 0 0,0-1 0,0 1 0,0 5 0,0 1 0,0 1 0,0 0 0,0-5 0,0-3 0,0-6 0,1-1 0,0 1 0,0-3 0,-1 4 0,0-4 0,0 1 0,0-2 0,0 2 0,0-2 0,0 0 0,0-2 0,0 0 0,2 2 0,-2-1 0,1 1 0,-2-4 0,1 1 0,-2-2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21:57:11.575"/>
    </inkml:context>
    <inkml:brush xml:id="br0">
      <inkml:brushProperty name="width" value="0.05" units="cm"/>
      <inkml:brushProperty name="height" value="0.05" units="cm"/>
      <inkml:brushProperty name="color" value="#FFC114"/>
    </inkml:brush>
  </inkml:definitions>
  <inkml:trace contextRef="#ctx0" brushRef="#br0">1387 7 24575,'-39'-3'0,"4"1"0,3 0 0,-4 2 0,-23 2 0,10 0 0,-12 1 0,-1 0 0,7-2 0,-1 1 0,-5-1 0,27 0 0,-21 1 0,1-2 0,-4 0 0,8 0 0,11 0 0,27 0 0,-3 0 0,9 1 0,-3-1 0,2 2 0,-1-2 0,-2 0 0,-2 0 0,-1 0 0,1 0 0,2 1 0,0-1 0,0 2 0,-4-2 0,1 0 0,0 0 0,3 0 0,4 0 0,-3 0 0,-2 0 0,-3 0 0,-2 0 0,-1 1 0,4-1 0,0 2 0,2-1 0,-2-1 0,-5 2 0,1-1 0,-1 0 0,2 0 0,-3-1 0,-3 0 0,-5 0 0,5 0 0,1 0 0,9 0 0,4 0 0,2 0 0,-3 0 0,2 0 0,-2 0 0,5 0 0,1 0 0,1 1 0,-1 0 0,3 0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0:05:11.470"/>
    </inkml:context>
    <inkml:brush xml:id="br0">
      <inkml:brushProperty name="width" value="0.05" units="cm"/>
      <inkml:brushProperty name="height" value="0.05" units="cm"/>
      <inkml:brushProperty name="color" value="#E71224"/>
    </inkml:brush>
  </inkml:definitions>
  <inkml:trace contextRef="#ctx0" brushRef="#br0">1365 336 24575,'-3'6'0,"-2"0"0,-1 3 0,-3-1 0,-4 4 0,1-2 0,-2 1 0,0-5 0,2 0 0,-1-3 0,4-1 0,3-1 0,2 1 0,0-3 0,3-1 0,1-6 0,1-1 0,9-7 0,1-4 0,10-6 0,-3-2 0,5-4 0,-7 3 0,-1 5 0,-5 2 0,-1 6 0,1-3 0,4 0 0,-2-1 0,-4 2 0,-3 2 0,-2 6 0,-3 2 0,3 4 0,-6 2 0,-5 8 0,-16 7 0,-4 9 0,-18 10 0,5 5 0,-8 6 0,7-5 0,7-4 0,11-14 0,10-4 0,10-16 0,1-1 0,6-9 0,2-5 0,7-7 0,8-7 0,14-14 0,5-2 0,4-9 0,-8 9 0,-14 8 0,-11 12 0,-16 21 0,-7 13 0,-16 14 0,-18 19 0,-16 7 0,25-17 0,-1 2 0,-1 3 0,1 0 0,-24 27 0,10-1 0,22-24 0,12-15 0,11-16 0,6-14 0,5-5 0,7-13 0,5-4 0,17-19 0,10-6 0,6-8 0,-1 5 0,-11 10 0,-3 9 0,-8 7 0,-5 6 0,-8 8 0,-17 13 0,-15 16 0,-20 16 0,-8 11 0,-6 10 0,-1-3 0,6 5 0,-4-3 0,10-8 0,9-12 0,13-12 0,12-15 0,6-9 0,4-8 0,5-12 0,8-4 0,7-7 0,11-4 0,-1 4 0,-2 3 0,-12 15 0,-12 12 0,-17 17 0,-15 11 0,-31 16 0,-7 7 0,-10 7 0,12-2 0,24-13 0,9-6 0,19-15 0,8-17 0,11-13 0,15-21 0,3-1 0,4-1 0,-9 13 0,-5 6 0,-8 12 0,-5 4 0,-11 10 0,-10 8 0,-6 3 0,-8 8 0,5-3 0,-1-2 0,9-6 0,4-7 0,10-3 0,5-3 0,4-6 0,2-1 0,-1-4 0,-1 6 0,-2-1 0,-4 6 0,-10 5 0,-10 10 0,-12 1 0,-8 7 0,-1-7 0,6-2 0,7-4 0,13-5 0,4-1 0,3-1 0,3-1 0,5-1 0,1-2 0,-2-2 0,-11 2 0,-15 1 0,-10 3 0,-4 0 0,5 0 0,13 0 0,10-2 0,11-1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21:57:13.385"/>
    </inkml:context>
    <inkml:brush xml:id="br0">
      <inkml:brushProperty name="width" value="0.05" units="cm"/>
      <inkml:brushProperty name="height" value="0.05" units="cm"/>
      <inkml:brushProperty name="color" value="#FFC114"/>
    </inkml:brush>
  </inkml:definitions>
  <inkml:trace contextRef="#ctx0" brushRef="#br0">365 0 24575,'-9'3'0,"-3"1"0,1 0 0,-7 4 0,4 1 0,-4 3 0,4-2 0,1-2 0,1-1 0,1-3 0,-1 1 0,0 0 0,-1 1 0,1 3 0,1-2 0,-1 3 0,0-2 0,-1 1 0,1 2 0,3-2 0,0 1 0,0-1 0,-6 2 0,2 2 0,-8 7 0,7-4 0,-1 0 0,5-5 0,4-7 0,5-1 0,0-2 0,6 1 0,8 8 0,8 6 0,6 4 0,1 3 0,-2-6 0,-2-1 0,-5-3 0,-4-4 0,-6-2 0,0-2 0,-1 0 0,3 1 0,0 0 0,0-1 0,-5-1 0,1-1 0,0 3 0,9 5 0,10 4 0,5 2 0,-5-3 0,-8-7 0,-12-3 0,-5-3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3"/>
    </inkml:context>
    <inkml:brush xml:id="br0">
      <inkml:brushProperty name="width" value="0.05" units="cm"/>
      <inkml:brushProperty name="height" value="0.05" units="cm"/>
      <inkml:brushProperty name="color" value="#E71224"/>
    </inkml:brush>
  </inkml:definitions>
  <inkml:trace contextRef="#ctx0" brushRef="#br0">14 1 24575,'0'12'0,"-2"-1"0,2 2 0,-3 0 0,3 6 0,-2-4 0,2 5 0,-1-5 0,0 5 0,0-1 0,1-1 0,0 5 0,0-4 0,0 7 0,-2 0 0,2 3 0,-2-2 0,2 1 0,0-4 0,0 4 0,0 2 0,0 4 0,0-4 0,0 4 0,0-5 0,0 3 0,0 3 0,2-5 0,-2 8 0,4 1 0,-4 7 0,2 3 0,-2 0 0,0-7 0,2 5 0,0-5 0,1 4 0,1-2 0,-4-4 0,2-8 0,-2 2 0,0-5 0,0 3 0,1-2 0,0 3 0,0-5 0,-1 6 0,0-8 0,2 3 0,-2-3 0,2-2 0,-2 4 0,2 4 0,-2 9 0,4 8 0,-1 3 0,-1-4 0,2 2 0,-3-13 0,0 5 0,-1-10 0,0 3 0,0-3 0,0 0 0,0 2 0,0 1 0,0 8 0,0 1 0,0-3 0,0 1 0,0-7 0,-1 3 0,0 0 0,-1-1 0,2 6 0,0 1 0,0 3 0,0-4 0,0 0 0,0-10 0,0 3 0,-1-6 0,0 4 0,0-1 0,1-2 0,0-4 0,0-6 0,-2-3 0,2 3 0,-2 1 0,2 6 0,-1-5 0,1 0 0,-2-11 0,1 1 0,0-6 0,0-1 0,1 2 0,0-2 0,-1 2 0,-1-5 0,0 2 0,1-5 0,1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4"/>
    </inkml:context>
    <inkml:brush xml:id="br0">
      <inkml:brushProperty name="width" value="0.05" units="cm"/>
      <inkml:brushProperty name="height" value="0.05" units="cm"/>
      <inkml:brushProperty name="color" value="#E71224"/>
    </inkml:brush>
  </inkml:definitions>
  <inkml:trace contextRef="#ctx0" brushRef="#br0">1422 361 24575,'-3'6'0,"-1"1"0,-3 3 0,-2-2 0,-5 5 0,1-2 0,-1 0 0,0-4 0,0-1 0,2-2 0,2-2 0,4-1 0,1 0 0,2-2 0,1 0 0,2-8 0,2-1 0,8-7 0,2-4 0,9-7 0,-3-3 0,7-3 0,-9 3 0,0 6 0,-6 1 0,0 7 0,1-4 0,3 1 0,-2-1 0,-3 1 0,-4 3 0,-2 6 0,-3 3 0,3 3 0,-6 3 0,-6 9 0,-15 7 0,-6 9 0,-17 12 0,4 4 0,-8 7 0,7-5 0,7-5 0,13-14 0,9-5 0,10-16 0,3-2 0,4-10 0,4-5 0,7-8 0,7-7 0,16-16 0,4 0 0,6-12 0,-11 11 0,-12 8 0,-13 14 0,-17 21 0,-6 14 0,-17 17 0,-19 18 0,-16 9 0,25-18 0,-1 1 0,-1 3 0,2 1 0,-25 29 0,9-1 0,24-27 0,11-14 0,13-19 0,7-14 0,4-6 0,7-14 0,6-4 0,17-21 0,10-6 0,8-8 0,-3 5 0,-10 11 0,-3 9 0,-10 7 0,-4 8 0,-8 8 0,-18 13 0,-16 18 0,-20 17 0,-10 12 0,-5 11 0,-1-4 0,6 6 0,-5-3 0,12-9 0,8-13 0,14-13 0,12-16 0,8-8 0,3-11 0,5-12 0,8-4 0,8-9 0,12-2 0,-2 3 0,-2 3 0,-11 17 0,-14 12 0,-19 19 0,-13 11 0,-34 18 0,-7 7 0,-9 8 0,11-3 0,25-12 0,10-9 0,19-15 0,9-18 0,12-14 0,15-23 0,3-1 0,4 0 0,-9 12 0,-5 8 0,-9 12 0,-5 5 0,-11 11 0,-11 8 0,-7 3 0,-7 9 0,5-3 0,-1-3 0,9-6 0,5-8 0,10-2 0,5-4 0,3-6 0,4-2 0,-2-3 0,-1 4 0,-2 2 0,-3 5 0,-12 5 0,-10 11 0,-12 2 0,-9 7 0,-2-8 0,8-3 0,7-3 0,14-5 0,3-2 0,4 0 0,2-2 0,6-1 0,1-2 0,-2-2 0,-12 2 0,-15 1 0,-10 3 0,-6 1 0,7-1 0,12 0 0,12-2 0,11-1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5"/>
    </inkml:context>
    <inkml:brush xml:id="br0">
      <inkml:brushProperty name="width" value="0.05" units="cm"/>
      <inkml:brushProperty name="height" value="0.05" units="cm"/>
      <inkml:brushProperty name="color" value="#E71224"/>
    </inkml:brush>
  </inkml:definitions>
  <inkml:trace contextRef="#ctx0" brushRef="#br0">1546 360 24575,'-4'12'0,"-2"-1"0,0 4 0,-6 0 0,-3 3 0,-5 0 0,0-4 0,2-2 0,10-10 0,3-8 0,7-7 0,1-10 0,3-6 0,5 1 0,6-11 0,8 5 0,-1-2 0,-3 10 0,-12 9 0,-5 7 0,-9 7 0,-6 1 0,-7 7 0,-7 5 0,0 8 0,-3 9 0,-6 4 0,4 2 0,-6 0 0,16-10 0,2-7 0,14-7 0,2-10 0,6-6 0,2-3 0,10-13 0,6-3 0,17-11 0,-2 4 0,-4 5 0,-15 14 0,-13 9 0,-10 11 0,-11 9 0,-6 12 0,-5 5 0,-1-2 0,1 2 0,-1-9 0,5-2 0,5-6 0,5-5 0,5-4 0,0 1 0,2-4 0,-2 2 0,-3-2 0,-2 2 0,-5 0 0,0 2 0,-5 4 0,-1 3 0,-3 2 0,3-2 0,3-4 0,9-6 0,-3 1 0,8-4 0,-7 1 0,2 3 0,-2-3 0,-5 5 0,-3 2 0,1-1 0,0 1 0,8-3 0,-2 0 0,3 0 0,-4 2 0,-3 0 0,1 1 0,-7 1 0,6 0 0,-1-1 0,4-1 0,-2-1 0,3-2 0,-1 1 0,2 1 0,1 0 0,-3 2 0,2-2 0,-1 0 0,1-1 0,0-1 0,-1 3 0,-3 3 0,1-1 0,-4 5 0,4-3 0,-6-1 0,6-1 0,-5-3 0,6 0 0,-4 1 0,2-1 0,-4 4 0,-2 0 0,1-1 0,2 0 0,5-3 0,-2-2 0,3 0 0,-3-2 0,4 1 0,1-1 0,1 2 0,0-3 0,-1 2 0,2-2 0,-1 0 0,0 1 0,-2-3 0,-1 5 0,-1-2 0,2 4 0,-4 0 0,5-1 0,0-2 0,4 0 0,4-3 0,0 2 0,5-3 0,12 3 0,17 2 0,25 0 0,24 0 0,-24-2 0,1-1 0,48-1 0,-45-2 0,-4 0 0,19 0 0,-16-6 0,-21 7 0,-6-2 0,-6 2 0,5 0 0,-8 0 0,7 0 0,-6 0 0,4 0 0,2 0 0,5 0 0,9-2 0,4 1 0,-3-3 0,-11 4 0,-12-3 0,-11 2 0,-3 0 0,0 1 0,4-2 0,5 1 0,8-5 0,0 0 0,4-5 0,-6 0 0,-6-1 0,1 0 0,-3 1 0,1-1 0,0-1 0,-3-2 0,1 0 0,3-5 0,-6 1 0,3-2 0,-5 4 0,0-1 0,1 4 0,0 0 0,-3-1 0,3 0 0,-3-3 0,0 2 0,0-3 0,-2 3 0,1 0 0,0-1 0,2 1 0,-1-1 0,0-3 0,0 1 0,-2-1 0,1 4 0,-1 1 0,-1 7 0,0-3 0,2-2 0,-1-5 0,2-5 0,-1 6 0,0-6 0,0 9 0,1-1 0,-4 6 0,1 0 0,-1 3 0,0-1 0,0-1 0,1-2 0,-2-3 0,3 0 0,-1-1 0,-1 4 0,2 1 0,-1 2 0,1-4 0,0 1 0,1-5 0,-3-2 0,2-1 0,-2-1 0,1 1 0,-1 3 0,0-3 0,1 1 0,-1-2 0,1 2 0,0 4 0,-2 5 0,-2 6 0,-4 5 0,-2 4 0,-5 3 0,2-2 0,-3 8 0,0 3 0,-3 7 0,-5 2 0,3-4 0,-7 2 0,5-6 0,1-3 0,3-4 0,5-4 0,1 0 0,0 0 0,1 1 0,-2 2 0,3-2 0,0 0 0,3-2 0,-1-1 0,2-1 0,-1 2 0,1 1 0,-1-1 0,-2 2 0,0-2 0,-2 3 0,1 0 0,-2 1 0,1-1 0,-1 0 0,3-1 0,-2-2 0,4 0 0,-5-1 0,2 0 0,-2 2 0,0 0 0,1 4 0,1-3 0,0 0 0,0-3 0,1-1 0,-1-1 0,1 0 0,0 1 0,-2-2 0,4 2 0,-2-2 0,1 2 0,1-4 0,1 3 0,0-5 0,2 3 0,-3-1 0,-1 3 0,-1 0 0,-1 1 0,2-1 0,-1 0 0,2-2 0,-2 1 0,0-1 0,1 0 0,-2 1 0,4-1 0,-3 0 0,2 1 0,1-3 0,-4 2 0,3-1 0,-3 3 0,0-1 0,0 0 0,-2 1 0,3-3 0,1 3 0,3-5 0,2 3 0,-2-3 0,2 2 0,-2-2 0,3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9:04:28.872"/>
    </inkml:context>
    <inkml:brush xml:id="br0">
      <inkml:brushProperty name="width" value="0.05" units="cm"/>
      <inkml:brushProperty name="height" value="0.05" units="cm"/>
      <inkml:brushProperty name="color" value="#FFC114"/>
    </inkml:brush>
  </inkml:definitions>
  <inkml:trace contextRef="#ctx0" brushRef="#br0">0 1 24575,'0'15'0,"2"0"0,-2 1 0,3 2 0,-1 1 0,1-2 0,0 3 0,-1-6 0,1 2 0,-1-4 0,-1-1 0,2-1 0,-2 0 0,0 0 0,0 1 0,0 3 0,2 1 0,-2 1 0,3 2 0,-3-1 0,2 1 0,-1-1 0,0-1 0,1 5 0,-1 4 0,2 1 0,-1 3 0,-1-5 0,0-3 0,0-1 0,-2-1 0,1-2 0,1 2 0,-2-5 0,2 4 0,-2-3 0,0 0 0,1 0 0,1-2 0,0 2 0,-1 0 0,1 1 0,-2 3 0,3-3 0,-3 4 0,3-1 0,-3 0 0,3 1 0,-2-5 0,2 3 0,-3-1 0,1 0 0,1 5 0,-2-4 0,3 4 0,-2-5 0,0-1 0,1-2 0,-2-1 0,1 4 0,1 4 0,0 3 0,2 7 0,-2-1 0,1 2 0,-2-6 0,0-3 0,-1-4 0,0 3 0,0 3 0,2 4 0,-2 3 0,2-3 0,-2-5 0,0 2 0,0-5 0,0 6 0,0 4 0,0-1 0,0 9 0,0-3 0,0 4 0,0-5 0,0-3 0,0-7 0,0 0 0,0-1 0,0 5 0,0 1 0,0-6 0,-1-3 0,0-5 0,0 1 0,1 4 0,0-2 0,0 2 0,0-3 0,0-2 0,0 0 0,0-1 0,0 1 0,0 5 0,0 1 0,0 1 0,0 0 0,0-5 0,0-3 0,0-6 0,1-1 0,0 1 0,0-3 0,-1 4 0,0-4 0,0 1 0,0-2 0,0 2 0,0-2 0,0 0 0,0-2 0,0 0 0,2 2 0,-2-1 0,1 1 0,-2-4 0,1 1 0,-2-2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4:52.571"/>
    </inkml:context>
    <inkml:brush xml:id="br0">
      <inkml:brushProperty name="width" value="0.10583" units="cm"/>
      <inkml:brushProperty name="height" value="0.10583" units="cm"/>
      <inkml:brushProperty name="color" value="#FFC114"/>
    </inkml:brush>
  </inkml:definitions>
  <inkml:trace contextRef="#ctx0" brushRef="#br0">1 726 24575,'19'0'0,"8"0"0,-3 0 0,3 0 0,-6-1 0,-7 1 0,-4-3 0,2 3 0,10-2 0,9 2 0,12 0 0,16 0 0,-5 0 0,5-2 0,-18 2 0,-10-3 0,-13 1 0,-4 0 0,4 1 0,12-1 0,14 2 0,1-4 0,9 2 0,-10-2 0,-8 0 0,-9 0 0,-16 2 0,-6 1 0,6 0 0,0-2 0,13-5 0,1-2 0,0 0 0,4 1 0,-7 5 0,3 0 0,-6 1 0,-2 0 0,-1 0 0,3-2 0,-2-3 0,2 0 0,-2-2 0,-1 1 0,5 1 0,-1-1 0,2 1 0,-2 2 0,-7-1 0,0 0 0,-4-2 0,5-1 0,4-1 0,2 4 0,10-3 0,-5 3 0,2-3 0,-9 1 0,-3 1 0,-1-1 0,0-2 0,0 0 0,0-1 0,-3 1 0,1 0 0,-1 1 0,1-1 0,1 0 0,-1-1 0,0 1 0,2-2 0,-1-1 0,3-1 0,-4 0 0,2 0 0,-3-1 0,4 0 0,2-3 0,1-2 0,2-1 0,-7 5 0,0 1 0,-5 5 0,1-1 0,-1 1 0,0 0 0,2-1 0,-2 1 0,4-1 0,-4 1 0,1-1 0,-3 3 0,0-1 0,0 3 0,-1 2 0,0 1 0,-2 2 0,-2-1 0,-1 3 0,-7 0 0,-9 4 0,6-2 0,-3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0:34:52.572"/>
    </inkml:context>
    <inkml:brush xml:id="br0">
      <inkml:brushProperty name="width" value="0.10583" units="cm"/>
      <inkml:brushProperty name="height" value="0.10583" units="cm"/>
      <inkml:brushProperty name="color" value="#FFC114"/>
    </inkml:brush>
  </inkml:definitions>
  <inkml:trace contextRef="#ctx0" brushRef="#br0">1 705 24575,'8'4'0,"1"0"0,1-4 0,5 3 0,7-3 0,5 3 0,6-1 0,-1 1 0,3-2 0,0 1 0,-4-1 0,-4 0 0,-9 1 0,1-2 0,3 3 0,12-1 0,5 2 0,4-1 0,2-1 0,-6-2 0,-7 0 0,-7 0 0,-8 0 0,0 0 0,10 0 0,6-2 0,8 1 0,-1-1 0,-7 2 0,1 0 0,-6 0 0,4 0 0,0 0 0,-4 0 0,8 2 0,-3 0 0,8 1 0,2-2 0,-5 1 0,-5-1 0,-5 0 0,4-1 0,13 0 0,20 0 0,0 2 0,4-1 0,-18 1 0,-12-2 0,-17 0 0,-11 0 0,-1 0 0,1 0 0,9 0 0,0 0 0,6 0 0,-9 0 0,-1 0 0,-9 0 0,-2 0 0,5 0 0,0 0 0,3 0 0,-3 0 0,-2 0 0,-1 0 0,5 0 0,0 1 0,3 0 0,-4 0 0,-5-4 0,-2-1 0,-1-6 0,2 1 0,-2 0 0,-1 1 0,-1 1 0,-1-3 0,0-1 0,0 0 0,0-2 0,0 2 0,-1-4 0,0 1 0,0 1 0,1 0 0,0 5 0,0-3 0,-1 4 0,0-3 0,0 1 0,0-3 0,-1 1 0,-1-3 0,1 5 0,1 1 0,1 2 0,0 2 0,0-2 0,0-1 0,0 0 0,0 0 0,0-1 0,0 0 0,0-3 0,0 2 0,0-3 0,0 3 0,-2-1 0,2 2 0,0-2 0,0 0 0,2-3 0,-4-1 0,1-2 0,-1 0 0,0 5 0,2 4 0,-1 1 0,1 1 0,-2-1 0,2 0 0,0-2 0,2 1 0,-2-4 0,3 0 0,-3-1 0,2 1 0,-2-1 0,0 2 0,0 0 0,0 2 0,0 0 0,0 4 0,0-2 0,0 1 0,0-1 0,0-2 0,0 2 0,0 0 0,0 1 0,0 1 0,0-1 0,0 0 0,0-2 0,0 2 0,0-5 0,0 2 0,0-4 0,0 4 0,0 0 0,0 4 0,0 0 0,0 1 0,0 0 0,-2 0 0,2-1 0,-2-1 0,2 0 0,0 1 0,0 1 0,-1 1 0,-1 1 0,1 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0:05:16.733"/>
    </inkml:context>
    <inkml:brush xml:id="br0">
      <inkml:brushProperty name="width" value="0.05" units="cm"/>
      <inkml:brushProperty name="height" value="0.05" units="cm"/>
      <inkml:brushProperty name="color" value="#E71224"/>
    </inkml:brush>
  </inkml:definitions>
  <inkml:trace contextRef="#ctx0" brushRef="#br0">1483 335 24575,'-3'11'0,"-3"0"0,0 3 0,-5 0 0,-4 2 0,-4 1 0,0-4 0,1-2 0,10-8 0,4-10 0,6-4 0,1-11 0,3-5 0,4 1 0,7-11 0,7 6 0,-1-2 0,-4 8 0,-10 9 0,-5 7 0,-9 6 0,-6 2 0,-5 5 0,-9 5 0,2 8 0,-4 8 0,-6 4 0,4 2 0,-5-1 0,14-7 0,3-9 0,13-6 0,3-9 0,5-5 0,1-4 0,10-10 0,7-5 0,15-10 0,-2 5 0,-3 4 0,-15 13 0,-12 8 0,-10 11 0,-10 8 0,-6 10 0,-5 6 0,-1-1 0,1 0 0,-1-8 0,5-1 0,5-6 0,5-5 0,4-2 0,0-2 0,2-1 0,-1 0 0,-4-1 0,-2 2 0,-4 0 0,0 1 0,-5 4 0,-1 3 0,-3 2 0,3-2 0,3-3 0,8-7 0,-2 1 0,7-2 0,-6 0 0,2 2 0,-3-2 0,-4 4 0,-3 3 0,1-2 0,-1 2 0,9-3 0,-3-2 0,4 3 0,-4 0 0,-3 0 0,0 2 0,-6 0 0,6 0 0,-1 0 0,3-2 0,-1-1 0,3-1 0,-1 1 0,1 0 0,1 1 0,-2 2 0,1-3 0,0 0 0,1 0 0,-1-1 0,0 2 0,-4 3 0,2 0 0,-4 3 0,4-1 0,-6-2 0,6-1 0,-5-2 0,5-1 0,-3 2 0,2-1 0,-5 2 0,0 2 0,0-2 0,1 1 0,5-4 0,0-1 0,1-1 0,-2-1 0,3 1 0,2-1 0,0 1 0,1-2 0,-1 2 0,1-2 0,-1 0 0,1 0 0,-2-1 0,-1 3 0,-2-1 0,2 3 0,-2 1 0,3-1 0,0-3 0,4 1 0,4-3 0,1 1 0,4-1 0,12 2 0,15 1 0,25 1 0,23-1 0,-23-1 0,1-1 0,46-1 0,-44-2 0,-3 0 0,18 0 0,-16-5 0,-19 5 0,-6 0 0,-6 1 0,5 0 0,-8 0 0,6 0 0,-4 0 0,3 0 0,1 0 0,6 0 0,9-2 0,3 1 0,-3-2 0,-10 2 0,-12-2 0,-10 3 0,-3-1 0,-1 1 0,5-2 0,4 0 0,8-3 0,1 0 0,2-5 0,-5 0 0,-5-2 0,0 1 0,-2 0 0,-1 0 0,2-1 0,-3-2 0,0 0 0,3-4 0,-5 0 0,3-1 0,-5 3 0,0-1 0,0 4 0,1 0 0,-3-1 0,2 0 0,-2-3 0,0 3 0,-1-5 0,-1 5 0,2-2 0,-2 1 0,3 0 0,-1-1 0,0-3 0,-1 2 0,-1-2 0,1 4 0,-1 2 0,-2 5 0,2-2 0,0-3 0,1-3 0,1-5 0,-2 4 0,1-4 0,0 8 0,0-1 0,-2 5 0,-1 2 0,1 1 0,-2-1 0,1 0 0,1-2 0,-2-4 0,3 1 0,-1 0 0,-1 2 0,2 1 0,-1 3 0,1-4 0,0 0 0,0-3 0,-1-3 0,0-1 0,-1-1 0,2 1 0,-3 3 0,1-2 0,1 0 0,-1-2 0,1 3 0,0 2 0,-2 5 0,-2 7 0,-4 4 0,-2 4 0,-4 1 0,1 0 0,-2 7 0,-1 3 0,-2 5 0,-5 4 0,3-5 0,-7 3 0,5-7 0,0-2 0,4-4 0,5-4 0,1 0 0,-1 2 0,2-1 0,-3 1 0,3 0 0,1-1 0,1-1 0,1-2 0,1 0 0,0 1 0,0 1 0,-1 0 0,-2 1 0,0-1 0,-1 2 0,0 0 0,-2 2 0,2-3 0,-2 2 0,3-2 0,-1-1 0,3 0 0,-4-2 0,2 0 0,-3 3 0,0-1 0,2 4 0,0-2 0,0-1 0,1-3 0,0 0 0,-1-2 0,1 1 0,0 1 0,0-3 0,1 3 0,0-2 0,0 1 0,1-3 0,2 3 0,-1-5 0,2 3 0,-3-2 0,0 4 0,-2 0 0,-1 1 0,3-1 0,-2-1 0,2-1 0,-2 0 0,1 0 0,0 0 0,-1 0 0,2 0 0,-1 0 0,1 1 0,1-3 0,-4 2 0,4-1 0,-4 2 0,0 0 0,1 0 0,-3 0 0,4-2 0,0 3 0,3-5 0,2 3 0,-2-3 0,2 1 0,-1-1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0:09:03.962"/>
    </inkml:context>
    <inkml:brush xml:id="br0">
      <inkml:brushProperty name="width" value="0.05" units="cm"/>
      <inkml:brushProperty name="height" value="0.05" units="cm"/>
      <inkml:brushProperty name="color" value="#FFC114"/>
    </inkml:brush>
  </inkml:definitions>
  <inkml:trace contextRef="#ctx0" brushRef="#br0">0 1 24575,'0'13'0,"1"1"0,0 2 0,2 1 0,-2 0 0,2-1 0,1 2 0,-3-4 0,2 1 0,-1-4 0,0-1 0,0 0 0,-1-1 0,0 0 0,0 2 0,0 1 0,1 2 0,0 1 0,1 2 0,-1-1 0,1 1 0,-2-2 0,1 1 0,1 3 0,-1 4 0,2 2 0,-1 1 0,-1-4 0,0-2 0,-1-1 0,-1-2 0,2-1 0,-1 2 0,0-5 0,0 4 0,-1-3 0,0 0 0,1 0 0,1-2 0,0 2 0,-1 0 0,0 1 0,0 2 0,2-1 0,-3 2 0,3 0 0,-3-1 0,3 2 0,-3-5 0,3 3 0,-3-2 0,2 1 0,-1 5 0,0-5 0,2 5 0,-3-5 0,1-2 0,1 0 0,-2-2 0,1 4 0,1 3 0,0 3 0,2 7 0,-2-1 0,1 2 0,-3-6 0,2-2 0,-2-5 0,0 4 0,0 2 0,1 4 0,0 3 0,0-3 0,-1-4 0,0 0 0,0-2 0,0 3 0,0 5 0,0-1 0,0 9 0,0-4 0,0 5 0,0-6 0,0-2 0,0-7 0,0 0 0,0 0 0,0 4 0,0 0 0,0-4 0,-1-4 0,1-3 0,-2-1 0,2 5 0,0-3 0,0 3 0,0-3 0,0-3 0,0 1 0,0-1 0,0 2 0,0 3 0,0 1 0,0 2 0,0 0 0,0-6 0,0-2 0,0-5 0,2-2 0,-2 1 0,1-2 0,-1 3 0,0-4 0,0 2 0,0-2 0,0 1 0,0-1 0,0 0 0,0-2 0,0 0 0,2 1 0,-2 0 0,2 0 0,-4-2 0,2-1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0"/>
    </inkml:context>
    <inkml:brush xml:id="br0">
      <inkml:brushProperty name="width" value="0.05" units="cm"/>
      <inkml:brushProperty name="height" value="0.05" units="cm"/>
      <inkml:brushProperty name="color" value="#E71224"/>
    </inkml:brush>
  </inkml:definitions>
  <inkml:trace contextRef="#ctx0" brushRef="#br0">13 1 24575,'0'11'0,"-1"-1"0,0 2 0,-1 1 0,1 4 0,0-3 0,1 4 0,-2-3 0,2 3 0,-1 0 0,1-1 0,0 4 0,0-3 0,0 6 0,-2 0 0,2 4 0,-2-3 0,2 1 0,0-4 0,0 4 0,0 2 0,0 4 0,0-4 0,0 3 0,0-4 0,0 3 0,0 2 0,2-4 0,-2 8 0,3 0 0,-2 7 0,1 3 0,-2 0 0,0-8 0,2 6 0,0-5 0,0 4 0,2-2 0,-4-4 0,2-7 0,-2 2 0,0-5 0,0 3 0,1-3 0,0 5 0,0-7 0,-1 7 0,0-7 0,2 1 0,-2-1 0,2-3 0,-2 4 0,2 4 0,-2 8 0,4 8 0,-2 2 0,1-3 0,0 2 0,-2-13 0,1 5 0,-2-9 0,0 2 0,0-2 0,0-1 0,0 4 0,0-1 0,0 8 0,0 1 0,0-2 0,0 0 0,0-7 0,-2 3 0,1 1 0,0-1 0,1 4 0,0 2 0,0 3 0,0-4 0,0 0 0,0-9 0,0 3 0,-2-7 0,2 5 0,-2-2 0,2 0 0,0-6 0,0-4 0,-1-3 0,0 2 0,0 2 0,1 6 0,-1-7 0,0 2 0,0-11 0,0 1 0,0-5 0,0-1 0,1 1 0,0-2 0,-2 3 0,1-5 0,-1 1 0,1-4 0,1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1"/>
    </inkml:context>
    <inkml:brush xml:id="br0">
      <inkml:brushProperty name="width" value="0.05" units="cm"/>
      <inkml:brushProperty name="height" value="0.05" units="cm"/>
      <inkml:brushProperty name="color" value="#E71224"/>
    </inkml:brush>
  </inkml:definitions>
  <inkml:trace contextRef="#ctx0" brushRef="#br0">1365 336 24575,'-3'6'0,"-2"0"0,-1 3 0,-3-1 0,-4 4 0,1-2 0,-2 1 0,0-5 0,2 0 0,-1-3 0,4-1 0,3-1 0,2 1 0,0-3 0,3-1 0,1-6 0,1-1 0,9-7 0,1-4 0,10-6 0,-3-2 0,5-4 0,-7 3 0,-1 5 0,-5 2 0,-1 6 0,1-3 0,4 0 0,-2-1 0,-4 2 0,-3 2 0,-2 6 0,-3 2 0,3 4 0,-6 2 0,-5 8 0,-16 7 0,-4 9 0,-18 10 0,5 5 0,-8 6 0,7-5 0,7-4 0,11-14 0,10-4 0,10-16 0,1-1 0,6-9 0,2-5 0,7-7 0,8-7 0,14-14 0,5-2 0,4-9 0,-8 9 0,-14 8 0,-11 12 0,-16 21 0,-7 13 0,-16 14 0,-18 19 0,-16 7 0,25-17 0,-1 2 0,-1 3 0,1 0 0,-24 27 0,10-1 0,22-24 0,12-15 0,11-16 0,6-14 0,5-5 0,7-13 0,5-4 0,17-19 0,10-6 0,6-8 0,-1 5 0,-11 10 0,-3 9 0,-8 7 0,-5 6 0,-8 8 0,-17 13 0,-15 16 0,-20 16 0,-8 11 0,-6 10 0,-1-3 0,6 5 0,-4-3 0,10-8 0,9-12 0,13-12 0,12-15 0,6-9 0,4-8 0,5-12 0,8-4 0,7-7 0,11-4 0,-1 4 0,-2 3 0,-12 15 0,-12 12 0,-17 17 0,-15 11 0,-31 16 0,-7 7 0,-10 7 0,12-2 0,24-13 0,9-6 0,19-15 0,8-17 0,11-13 0,15-21 0,3-1 0,4-1 0,-9 13 0,-5 6 0,-8 12 0,-5 4 0,-11 10 0,-10 8 0,-6 3 0,-8 8 0,5-3 0,-1-2 0,9-6 0,4-7 0,10-3 0,5-3 0,4-6 0,2-1 0,-1-4 0,-1 6 0,-2-1 0,-4 6 0,-10 5 0,-10 10 0,-12 1 0,-8 7 0,-1-7 0,6-2 0,7-4 0,13-5 0,4-1 0,3-1 0,3-1 0,5-1 0,1-2 0,-2-2 0,-11 2 0,-15 1 0,-10 3 0,-4 0 0,5 0 0,13 0 0,10-2 0,11-1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2"/>
    </inkml:context>
    <inkml:brush xml:id="br0">
      <inkml:brushProperty name="width" value="0.05" units="cm"/>
      <inkml:brushProperty name="height" value="0.05" units="cm"/>
      <inkml:brushProperty name="color" value="#E71224"/>
    </inkml:brush>
  </inkml:definitions>
  <inkml:trace contextRef="#ctx0" brushRef="#br0">1483 335 24575,'-3'11'0,"-3"0"0,0 3 0,-5 0 0,-4 2 0,-4 1 0,0-4 0,1-2 0,10-8 0,4-10 0,6-4 0,1-11 0,3-5 0,4 1 0,7-11 0,7 6 0,-1-2 0,-4 8 0,-10 9 0,-5 7 0,-9 6 0,-6 2 0,-5 5 0,-9 5 0,2 8 0,-4 8 0,-6 4 0,4 2 0,-5-1 0,14-7 0,3-9 0,13-6 0,3-9 0,5-5 0,1-4 0,10-10 0,7-5 0,15-10 0,-2 5 0,-3 4 0,-15 13 0,-12 8 0,-10 11 0,-10 8 0,-6 10 0,-5 6 0,-1-1 0,1 0 0,-1-8 0,5-1 0,5-6 0,5-5 0,4-2 0,0-2 0,2-1 0,-1 0 0,-4-1 0,-2 2 0,-4 0 0,0 1 0,-5 4 0,-1 3 0,-3 2 0,3-2 0,3-3 0,8-7 0,-2 1 0,7-2 0,-6 0 0,2 2 0,-3-2 0,-4 4 0,-3 3 0,1-2 0,-1 2 0,9-3 0,-3-2 0,4 3 0,-4 0 0,-3 0 0,0 2 0,-6 0 0,6 0 0,-1 0 0,3-2 0,-1-1 0,3-1 0,-1 1 0,1 0 0,1 1 0,-2 2 0,1-3 0,0 0 0,1 0 0,-1-1 0,0 2 0,-4 3 0,2 0 0,-4 3 0,4-1 0,-6-2 0,6-1 0,-5-2 0,5-1 0,-3 2 0,2-1 0,-5 2 0,0 2 0,0-2 0,1 1 0,5-4 0,0-1 0,1-1 0,-2-1 0,3 1 0,2-1 0,0 1 0,1-2 0,-1 2 0,1-2 0,-1 0 0,1 0 0,-2-1 0,-1 3 0,-2-1 0,2 3 0,-2 1 0,3-1 0,0-3 0,4 1 0,4-3 0,1 1 0,4-1 0,12 2 0,15 1 0,25 1 0,23-1 0,-23-1 0,1-1 0,46-1 0,-44-2 0,-3 0 0,18 0 0,-16-5 0,-19 5 0,-6 0 0,-6 1 0,5 0 0,-8 0 0,6 0 0,-4 0 0,3 0 0,1 0 0,6 0 0,9-2 0,3 1 0,-3-2 0,-10 2 0,-12-2 0,-10 3 0,-3-1 0,-1 1 0,5-2 0,4 0 0,8-3 0,1 0 0,2-5 0,-5 0 0,-5-2 0,0 1 0,-2 0 0,-1 0 0,2-1 0,-3-2 0,0 0 0,3-4 0,-5 0 0,3-1 0,-5 3 0,0-1 0,0 4 0,1 0 0,-3-1 0,2 0 0,-2-3 0,0 3 0,-1-5 0,-1 5 0,2-2 0,-2 1 0,3 0 0,-1-1 0,0-3 0,-1 2 0,-1-2 0,1 4 0,-1 2 0,-2 5 0,2-2 0,0-3 0,1-3 0,1-5 0,-2 4 0,1-4 0,0 8 0,0-1 0,-2 5 0,-1 2 0,1 1 0,-2-1 0,1 0 0,1-2 0,-2-4 0,3 1 0,-1 0 0,-1 2 0,2 1 0,-1 3 0,1-4 0,0 0 0,0-3 0,-1-3 0,0-1 0,-1-1 0,2 1 0,-3 3 0,1-2 0,1 0 0,-1-2 0,1 3 0,0 2 0,-2 5 0,-2 7 0,-4 4 0,-2 4 0,-4 1 0,1 0 0,-2 7 0,-1 3 0,-2 5 0,-5 4 0,3-5 0,-7 3 0,5-7 0,0-2 0,4-4 0,5-4 0,1 0 0,-1 2 0,2-1 0,-3 1 0,3 0 0,1-1 0,1-1 0,1-2 0,1 0 0,0 1 0,0 1 0,-1 0 0,-2 1 0,0-1 0,-1 2 0,0 0 0,-2 2 0,2-3 0,-2 2 0,3-2 0,-1-1 0,3 0 0,-4-2 0,2 0 0,-3 3 0,0-1 0,2 4 0,0-2 0,0-1 0,1-3 0,0 0 0,-1-2 0,1 1 0,0 1 0,0-3 0,1 3 0,0-2 0,0 1 0,1-3 0,2 3 0,-1-5 0,2 3 0,-3-2 0,0 4 0,-2 0 0,-1 1 0,3-1 0,-2-1 0,2-1 0,-2 0 0,1 0 0,0 0 0,-1 0 0,2 0 0,-1 0 0,1 1 0,1-3 0,-4 2 0,4-1 0,-4 2 0,0 0 0,1 0 0,-3 0 0,4-2 0,0 3 0,3-5 0,2 3 0,-2-3 0,2 1 0,-1-1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0"/>
    </inkml:context>
    <inkml:brush xml:id="br0">
      <inkml:brushProperty name="width" value="0.05" units="cm"/>
      <inkml:brushProperty name="height" value="0.05" units="cm"/>
      <inkml:brushProperty name="color" value="#E71224"/>
    </inkml:brush>
  </inkml:definitions>
  <inkml:trace contextRef="#ctx0" brushRef="#br0">13 1 24575,'0'11'0,"-1"-1"0,0 2 0,-1 1 0,1 4 0,0-3 0,1 4 0,-2-3 0,2 3 0,-1 0 0,1-1 0,0 4 0,0-3 0,0 6 0,-2 0 0,2 4 0,-2-3 0,2 1 0,0-4 0,0 4 0,0 2 0,0 4 0,0-4 0,0 3 0,0-4 0,0 3 0,0 2 0,2-4 0,-2 8 0,3 0 0,-2 7 0,1 3 0,-2 0 0,0-8 0,2 6 0,0-5 0,0 4 0,2-2 0,-4-4 0,2-7 0,-2 2 0,0-5 0,0 3 0,1-3 0,0 5 0,0-7 0,-1 7 0,0-7 0,2 1 0,-2-1 0,2-3 0,-2 4 0,2 4 0,-2 8 0,4 8 0,-2 2 0,1-3 0,0 2 0,-2-13 0,1 5 0,-2-9 0,0 2 0,0-2 0,0-1 0,0 4 0,0-1 0,0 8 0,0 1 0,0-2 0,0 0 0,0-7 0,-2 3 0,1 1 0,0-1 0,1 4 0,0 2 0,0 3 0,0-4 0,0 0 0,0-9 0,0 3 0,-2-7 0,2 5 0,-2-2 0,2 0 0,0-6 0,0-4 0,-1-3 0,0 2 0,0 2 0,1 6 0,-1-7 0,0 2 0,0-11 0,0 1 0,0-5 0,0-1 0,1 1 0,0-2 0,-2 3 0,1-5 0,-1 1 0,1-4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08:44:16.331"/>
    </inkml:context>
    <inkml:brush xml:id="br0">
      <inkml:brushProperty name="width" value="0.05" units="cm"/>
      <inkml:brushProperty name="height" value="0.05" units="cm"/>
      <inkml:brushProperty name="color" value="#E71224"/>
    </inkml:brush>
  </inkml:definitions>
  <inkml:trace contextRef="#ctx0" brushRef="#br0">1365 336 24575,'-3'6'0,"-2"0"0,-1 3 0,-3-1 0,-4 4 0,1-2 0,-2 1 0,0-5 0,2 0 0,-1-3 0,4-1 0,3-1 0,2 1 0,0-3 0,3-1 0,1-6 0,1-1 0,9-7 0,1-4 0,10-6 0,-3-2 0,5-4 0,-7 3 0,-1 5 0,-5 2 0,-1 6 0,1-3 0,4 0 0,-2-1 0,-4 2 0,-3 2 0,-2 6 0,-3 2 0,3 4 0,-6 2 0,-5 8 0,-16 7 0,-4 9 0,-18 10 0,5 5 0,-8 6 0,7-5 0,7-4 0,11-14 0,10-4 0,10-16 0,1-1 0,6-9 0,2-5 0,7-7 0,8-7 0,14-14 0,5-2 0,4-9 0,-8 9 0,-14 8 0,-11 12 0,-16 21 0,-7 13 0,-16 14 0,-18 19 0,-16 7 0,25-17 0,-1 2 0,-1 3 0,1 0 0,-24 27 0,10-1 0,22-24 0,12-15 0,11-16 0,6-14 0,5-5 0,7-13 0,5-4 0,17-19 0,10-6 0,6-8 0,-1 5 0,-11 10 0,-3 9 0,-8 7 0,-5 6 0,-8 8 0,-17 13 0,-15 16 0,-20 16 0,-8 11 0,-6 10 0,-1-3 0,6 5 0,-4-3 0,10-8 0,9-12 0,13-12 0,12-15 0,6-9 0,4-8 0,5-12 0,8-4 0,7-7 0,11-4 0,-1 4 0,-2 3 0,-12 15 0,-12 12 0,-17 17 0,-15 11 0,-31 16 0,-7 7 0,-10 7 0,12-2 0,24-13 0,9-6 0,19-15 0,8-17 0,11-13 0,15-21 0,3-1 0,4-1 0,-9 13 0,-5 6 0,-8 12 0,-5 4 0,-11 10 0,-10 8 0,-6 3 0,-8 8 0,5-3 0,-1-2 0,9-6 0,4-7 0,10-3 0,5-3 0,4-6 0,2-1 0,-1-4 0,-1 6 0,-2-1 0,-4 6 0,-10 5 0,-10 10 0,-12 1 0,-8 7 0,-1-7 0,6-2 0,7-4 0,13-5 0,4-1 0,3-1 0,3-1 0,5-1 0,1-2 0,-2-2 0,-11 2 0,-15 1 0,-10 3 0,-4 0 0,5 0 0,13 0 0,10-2 0,11-1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6fb069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6fb069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6fb069f1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6fb069f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0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42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6fb069f1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6fb069f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64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6106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customXml" Target="../ink/ink6.xml"/><Relationship Id="rId4" Type="http://schemas.openxmlformats.org/officeDocument/2006/relationships/image" Target="../media/image5.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customXml" Target="../ink/ink9.xml"/><Relationship Id="rId4" Type="http://schemas.openxmlformats.org/officeDocument/2006/relationships/image" Target="../media/image150.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customXml" Target="../ink/ink1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14.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9.xml"/><Relationship Id="rId3" Type="http://schemas.openxmlformats.org/officeDocument/2006/relationships/image" Target="../media/image15.png"/><Relationship Id="rId7" Type="http://schemas.openxmlformats.org/officeDocument/2006/relationships/customXml" Target="../ink/ink16.xml"/><Relationship Id="rId12" Type="http://schemas.openxmlformats.org/officeDocument/2006/relationships/image" Target="../media/image8.png"/><Relationship Id="rId2" Type="http://schemas.openxmlformats.org/officeDocument/2006/relationships/image" Target="../media/image12.png"/><Relationship Id="rId16"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17.xml"/><Relationship Id="rId1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customXml" Target="../ink/ink26.xml"/><Relationship Id="rId18" Type="http://schemas.openxmlformats.org/officeDocument/2006/relationships/image" Target="../media/image290.png"/><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240.png"/><Relationship Id="rId17" Type="http://schemas.openxmlformats.org/officeDocument/2006/relationships/image" Target="../media/image20.png"/><Relationship Id="rId2" Type="http://schemas.openxmlformats.org/officeDocument/2006/relationships/image" Target="../media/image4.png"/><Relationship Id="rId16"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10.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image" Target="../media/image18.png"/><Relationship Id="rId10" Type="http://schemas.openxmlformats.org/officeDocument/2006/relationships/image" Target="../media/image230.png"/><Relationship Id="rId4" Type="http://schemas.openxmlformats.org/officeDocument/2006/relationships/image" Target="../media/image200.png"/><Relationship Id="rId9" Type="http://schemas.openxmlformats.org/officeDocument/2006/relationships/customXml" Target="../ink/ink24.xml"/><Relationship Id="rId14" Type="http://schemas.openxmlformats.org/officeDocument/2006/relationships/image" Target="../media/image2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60.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8" y="4129500"/>
            <a:ext cx="6076207" cy="1655762"/>
          </a:xfrm>
        </p:spPr>
        <p:txBody>
          <a:bodyPr>
            <a:normAutofit/>
          </a:bodyPr>
          <a:lstStyle/>
          <a:p>
            <a:r>
              <a:rPr lang="en-US"/>
              <a:t>Unit </a:t>
            </a:r>
            <a:r>
              <a:rPr lang="en-US" dirty="0"/>
              <a:t>8 – Hypothesis Testing</a:t>
            </a:r>
          </a:p>
          <a:p>
            <a:r>
              <a:rPr lang="en-US" dirty="0"/>
              <a:t>Your Corrected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860459" y="1878903"/>
            <a:ext cx="6061981" cy="707886"/>
          </a:xfrm>
          <a:prstGeom prst="rect">
            <a:avLst/>
          </a:prstGeom>
          <a:noFill/>
        </p:spPr>
        <p:txBody>
          <a:bodyPr wrap="none" rtlCol="0">
            <a:spAutoFit/>
          </a:bodyPr>
          <a:lstStyle/>
          <a:p>
            <a:r>
              <a:rPr lang="en-US" sz="4000" dirty="0"/>
              <a:t>LETS GOOOOOOO DUKE!!!!!</a:t>
            </a:r>
          </a:p>
        </p:txBody>
      </p:sp>
      <p:pic>
        <p:nvPicPr>
          <p:cNvPr id="1026" name="Picture 2" descr="Duke vs. Wisconsin: Box Score, Highlights from 2015 NCAA Championship |  Bleacher Report | Latest News, Videos and Highlights">
            <a:extLst>
              <a:ext uri="{FF2B5EF4-FFF2-40B4-BE49-F238E27FC236}">
                <a16:creationId xmlns:a16="http://schemas.microsoft.com/office/drawing/2014/main" id="{9F9912EF-BBFC-3D4F-A11C-FD2ED5A16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446" y="1669418"/>
            <a:ext cx="4931945" cy="3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0" y="48281"/>
            <a:ext cx="11360800" cy="763600"/>
          </a:xfrm>
          <a:prstGeom prst="rect">
            <a:avLst/>
          </a:prstGeom>
        </p:spPr>
        <p:txBody>
          <a:bodyPr spcFirstLastPara="1" vert="horz" wrap="square" lIns="121900" tIns="121900" rIns="121900" bIns="121900" rtlCol="0" anchor="t" anchorCtr="0">
            <a:noAutofit/>
          </a:bodyPr>
          <a:lstStyle/>
          <a:p>
            <a:r>
              <a:rPr lang="en" dirty="0"/>
              <a:t>The Hypothesis Statements</a:t>
            </a:r>
            <a:endParaRPr dirty="0"/>
          </a:p>
        </p:txBody>
      </p:sp>
      <p:sp>
        <p:nvSpPr>
          <p:cNvPr id="270" name="Google Shape;270;p48"/>
          <p:cNvSpPr txBox="1">
            <a:spLocks noGrp="1"/>
          </p:cNvSpPr>
          <p:nvPr>
            <p:ph type="body" idx="1"/>
          </p:nvPr>
        </p:nvSpPr>
        <p:spPr>
          <a:xfrm>
            <a:off x="214879" y="1823380"/>
            <a:ext cx="5915409"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r>
              <a:rPr lang="en-US" sz="1800" u="sng" dirty="0"/>
              <a:t>Alternative Hypothesis</a:t>
            </a:r>
            <a:r>
              <a:rPr lang="en-US" sz="1800" dirty="0"/>
              <a:t> H</a:t>
            </a:r>
            <a:r>
              <a:rPr lang="en-US" sz="1800" baseline="-25000" dirty="0"/>
              <a:t>A</a:t>
            </a:r>
          </a:p>
          <a:p>
            <a:pPr marL="152396" indent="0">
              <a:lnSpc>
                <a:spcPct val="100000"/>
              </a:lnSpc>
              <a:buNone/>
            </a:pPr>
            <a:endParaRPr lang="en-US" sz="1400" dirty="0"/>
          </a:p>
          <a:p>
            <a:pPr>
              <a:lnSpc>
                <a:spcPct val="100000"/>
              </a:lnSpc>
            </a:pPr>
            <a:r>
              <a:rPr lang="en-US" sz="1400" dirty="0">
                <a:solidFill>
                  <a:srgbClr val="000000"/>
                </a:solidFill>
              </a:rPr>
              <a:t>The Alternative hypothesis is another equation that includes the population parameter</a:t>
            </a:r>
          </a:p>
          <a:p>
            <a:pPr lvl="1">
              <a:lnSpc>
                <a:spcPct val="100000"/>
              </a:lnSpc>
              <a:spcBef>
                <a:spcPts val="0"/>
              </a:spcBef>
            </a:pPr>
            <a:endParaRPr lang="en-US" sz="1400" dirty="0"/>
          </a:p>
          <a:p>
            <a:pPr lvl="1">
              <a:lnSpc>
                <a:spcPct val="100000"/>
              </a:lnSpc>
              <a:spcBef>
                <a:spcPts val="0"/>
              </a:spcBef>
            </a:pPr>
            <a:r>
              <a:rPr lang="en-US" sz="1400" dirty="0"/>
              <a:t>Uses the </a:t>
            </a:r>
            <a:r>
              <a:rPr lang="en-US" sz="1400" u="sng" dirty="0"/>
              <a:t>same value</a:t>
            </a:r>
            <a:r>
              <a:rPr lang="en-US" sz="1400" dirty="0"/>
              <a:t> of the parameter as in the Null hypothesis H</a:t>
            </a:r>
            <a:r>
              <a:rPr lang="en-US" sz="1400" baseline="-25000" dirty="0"/>
              <a:t>0</a:t>
            </a:r>
          </a:p>
          <a:p>
            <a:pPr marL="152396" indent="0">
              <a:lnSpc>
                <a:spcPct val="100000"/>
              </a:lnSpc>
              <a:buNone/>
            </a:pPr>
            <a:endParaRPr lang="en-US" sz="1400" dirty="0">
              <a:solidFill>
                <a:srgbClr val="000000"/>
              </a:solidFill>
            </a:endParaRPr>
          </a:p>
          <a:p>
            <a:pPr>
              <a:lnSpc>
                <a:spcPct val="100000"/>
              </a:lnSpc>
            </a:pPr>
            <a:r>
              <a:rPr lang="en-US" sz="1400" dirty="0"/>
              <a:t>May be left-tailed (&lt;), right-tailed (&gt;), or two-tailed (≠).</a:t>
            </a:r>
          </a:p>
          <a:p>
            <a:pPr>
              <a:lnSpc>
                <a:spcPct val="100000"/>
              </a:lnSpc>
            </a:pPr>
            <a:endParaRPr lang="en-US" sz="1400" dirty="0"/>
          </a:p>
          <a:p>
            <a:pPr lvl="1">
              <a:lnSpc>
                <a:spcPct val="100000"/>
              </a:lnSpc>
              <a:spcBef>
                <a:spcPts val="0"/>
              </a:spcBef>
            </a:pPr>
            <a:r>
              <a:rPr lang="en-US" sz="1400" dirty="0"/>
              <a:t>Depends on if we are interested in simply different than (≠), or a directional difference ( &lt; or &gt;)</a:t>
            </a:r>
          </a:p>
          <a:p>
            <a:pPr>
              <a:lnSpc>
                <a:spcPct val="100000"/>
              </a:lnSpc>
            </a:pPr>
            <a:endParaRPr lang="en-US" sz="1400" dirty="0">
              <a:solidFill>
                <a:srgbClr val="000000"/>
              </a:solidFill>
            </a:endParaRPr>
          </a:p>
          <a:p>
            <a:pPr>
              <a:lnSpc>
                <a:spcPct val="100000"/>
              </a:lnSpc>
            </a:pPr>
            <a:r>
              <a:rPr lang="en-US" sz="1400" dirty="0">
                <a:solidFill>
                  <a:srgbClr val="000000"/>
                </a:solidFill>
              </a:rPr>
              <a:t>This is the </a:t>
            </a:r>
            <a:r>
              <a:rPr lang="en" sz="1400" dirty="0">
                <a:solidFill>
                  <a:srgbClr val="000000"/>
                </a:solidFill>
              </a:rPr>
              <a:t>research interest, what </a:t>
            </a:r>
            <a:r>
              <a:rPr lang="en" sz="1400" u="sng" dirty="0">
                <a:solidFill>
                  <a:srgbClr val="000000"/>
                </a:solidFill>
              </a:rPr>
              <a:t>we want to prove</a:t>
            </a:r>
          </a:p>
          <a:p>
            <a:pPr>
              <a:lnSpc>
                <a:spcPct val="100000"/>
              </a:lnSpc>
            </a:pPr>
            <a:endParaRPr lang="en" sz="1400" u="sng" dirty="0">
              <a:solidFill>
                <a:srgbClr val="000000"/>
              </a:solidFill>
            </a:endParaRPr>
          </a:p>
          <a:p>
            <a:pPr>
              <a:lnSpc>
                <a:spcPct val="100000"/>
              </a:lnSpc>
            </a:pPr>
            <a:endParaRPr lang="en" sz="1400" dirty="0">
              <a:solidFill>
                <a:srgbClr val="000000"/>
              </a:solidFill>
            </a:endParaRPr>
          </a:p>
          <a:p>
            <a:pPr marL="152396" indent="0">
              <a:lnSpc>
                <a:spcPct val="100000"/>
              </a:lnSpc>
              <a:buNone/>
            </a:pPr>
            <a:r>
              <a:rPr lang="en-US" sz="1800" dirty="0"/>
              <a:t>In general</a:t>
            </a:r>
          </a:p>
          <a:p>
            <a:pPr marL="152396" indent="0">
              <a:lnSpc>
                <a:spcPct val="100000"/>
              </a:lnSpc>
              <a:buNone/>
            </a:pPr>
            <a:endParaRPr lang="en-US" sz="1400" u="sng" dirty="0"/>
          </a:p>
          <a:p>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0</a:t>
            </a:r>
            <a:r>
              <a:rPr lang="en-US" sz="1400" dirty="0">
                <a:solidFill>
                  <a:srgbClr val="000000"/>
                </a:solidFill>
                <a:ea typeface="Calibri"/>
                <a:cs typeface="Calibri"/>
                <a:sym typeface="Calibri"/>
              </a:rPr>
              <a:t>: </a:t>
            </a:r>
            <a:r>
              <a:rPr lang="en-US" sz="1400" i="1" dirty="0">
                <a:solidFill>
                  <a:srgbClr val="000000"/>
                </a:solidFill>
                <a:ea typeface="Calibri"/>
                <a:cs typeface="Calibri"/>
                <a:sym typeface="Calibri"/>
              </a:rPr>
              <a:t>p</a:t>
            </a:r>
            <a:r>
              <a:rPr lang="el-GR" sz="1400" dirty="0">
                <a:solidFill>
                  <a:srgbClr val="000000"/>
                </a:solidFill>
              </a:rPr>
              <a:t> = </a:t>
            </a:r>
            <a:r>
              <a:rPr lang="en-US" sz="1400" i="1" dirty="0">
                <a:solidFill>
                  <a:srgbClr val="000000"/>
                </a:solidFill>
              </a:rPr>
              <a:t>p</a:t>
            </a:r>
            <a:r>
              <a:rPr lang="en-US" sz="1400" i="1" baseline="-25000" dirty="0">
                <a:solidFill>
                  <a:srgbClr val="000000"/>
                </a:solidFill>
              </a:rPr>
              <a:t>0</a:t>
            </a:r>
            <a:r>
              <a:rPr lang="en-US" sz="1400" i="1" dirty="0">
                <a:solidFill>
                  <a:srgbClr val="000000"/>
                </a:solidFill>
              </a:rPr>
              <a:t>       </a:t>
            </a:r>
            <a:r>
              <a:rPr lang="en-US" sz="1400" dirty="0">
                <a:solidFill>
                  <a:srgbClr val="000000"/>
                </a:solidFill>
              </a:rPr>
              <a:t>and        </a:t>
            </a:r>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A</a:t>
            </a:r>
            <a:r>
              <a:rPr lang="en-US" sz="1400" dirty="0">
                <a:solidFill>
                  <a:srgbClr val="000000"/>
                </a:solidFill>
                <a:ea typeface="Calibri"/>
                <a:cs typeface="Calibri"/>
                <a:sym typeface="Calibri"/>
              </a:rPr>
              <a:t>: </a:t>
            </a:r>
            <a:r>
              <a:rPr lang="en-US" sz="1400" i="1" dirty="0">
                <a:solidFill>
                  <a:srgbClr val="000000"/>
                </a:solidFill>
                <a:ea typeface="Calibri"/>
                <a:cs typeface="Calibri"/>
                <a:sym typeface="Calibri"/>
              </a:rPr>
              <a:t>p</a:t>
            </a:r>
            <a:r>
              <a:rPr lang="el-GR" sz="1400" dirty="0">
                <a:solidFill>
                  <a:srgbClr val="000000"/>
                </a:solidFill>
              </a:rPr>
              <a:t> </a:t>
            </a:r>
            <a:r>
              <a:rPr lang="en-US" sz="1400" dirty="0"/>
              <a:t>≠</a:t>
            </a:r>
            <a:r>
              <a:rPr lang="en-US" sz="1400" dirty="0">
                <a:solidFill>
                  <a:srgbClr val="000000"/>
                </a:solidFill>
              </a:rPr>
              <a:t>, &lt;</a:t>
            </a:r>
            <a:r>
              <a:rPr lang="en-US" sz="1400" dirty="0"/>
              <a:t>,</a:t>
            </a:r>
            <a:r>
              <a:rPr lang="en-US" sz="1400" dirty="0">
                <a:solidFill>
                  <a:srgbClr val="000000"/>
                </a:solidFill>
              </a:rPr>
              <a:t> &gt;</a:t>
            </a:r>
            <a:r>
              <a:rPr lang="el-GR" sz="1400" dirty="0">
                <a:solidFill>
                  <a:srgbClr val="000000"/>
                </a:solidFill>
              </a:rPr>
              <a:t> </a:t>
            </a:r>
            <a:r>
              <a:rPr lang="en-US" sz="1400" i="1" dirty="0">
                <a:solidFill>
                  <a:srgbClr val="000000"/>
                </a:solidFill>
              </a:rPr>
              <a:t>p</a:t>
            </a:r>
            <a:r>
              <a:rPr lang="en-US" sz="1400" i="1" baseline="-25000" dirty="0">
                <a:solidFill>
                  <a:srgbClr val="000000"/>
                </a:solidFill>
              </a:rPr>
              <a:t>0</a:t>
            </a:r>
            <a:r>
              <a:rPr lang="en-US" sz="1400" i="1" dirty="0">
                <a:solidFill>
                  <a:srgbClr val="000000"/>
                </a:solidFill>
              </a:rPr>
              <a:t> </a:t>
            </a:r>
            <a:endParaRPr lang="en-US" sz="1400" i="1" dirty="0">
              <a:solidFill>
                <a:srgbClr val="000000"/>
              </a:solidFill>
              <a:ea typeface="Calibri"/>
              <a:cs typeface="Calibri"/>
              <a:sym typeface="Calibri"/>
            </a:endParaRPr>
          </a:p>
          <a:p>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0</a:t>
            </a:r>
            <a:r>
              <a:rPr lang="en-US" sz="1400" dirty="0">
                <a:solidFill>
                  <a:srgbClr val="000000"/>
                </a:solidFill>
                <a:ea typeface="Calibri"/>
                <a:cs typeface="Calibri"/>
                <a:sym typeface="Calibri"/>
              </a:rPr>
              <a:t>: </a:t>
            </a:r>
            <a:r>
              <a:rPr lang="el-GR" sz="1400" i="1" dirty="0">
                <a:solidFill>
                  <a:srgbClr val="000000"/>
                </a:solidFill>
              </a:rPr>
              <a:t>μ</a:t>
            </a:r>
            <a:r>
              <a:rPr lang="el-GR" sz="1400" dirty="0">
                <a:solidFill>
                  <a:srgbClr val="000000"/>
                </a:solidFill>
              </a:rPr>
              <a:t> = </a:t>
            </a:r>
            <a:r>
              <a:rPr lang="en-US" sz="1400" dirty="0"/>
              <a:t>𝜇</a:t>
            </a:r>
            <a:r>
              <a:rPr lang="en-US" sz="1400" baseline="-25000" dirty="0"/>
              <a:t>0          </a:t>
            </a:r>
            <a:r>
              <a:rPr lang="en-US" sz="1400" dirty="0">
                <a:solidFill>
                  <a:srgbClr val="000000"/>
                </a:solidFill>
              </a:rPr>
              <a:t>and        </a:t>
            </a:r>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A</a:t>
            </a:r>
            <a:r>
              <a:rPr lang="en-US" sz="1400" dirty="0">
                <a:solidFill>
                  <a:srgbClr val="000000"/>
                </a:solidFill>
                <a:ea typeface="Calibri"/>
                <a:cs typeface="Calibri"/>
                <a:sym typeface="Calibri"/>
              </a:rPr>
              <a:t>: </a:t>
            </a:r>
            <a:r>
              <a:rPr lang="el-GR" sz="1400" i="1" dirty="0">
                <a:solidFill>
                  <a:srgbClr val="000000"/>
                </a:solidFill>
              </a:rPr>
              <a:t>μ</a:t>
            </a:r>
            <a:r>
              <a:rPr lang="el-GR" sz="1400" dirty="0">
                <a:solidFill>
                  <a:srgbClr val="000000"/>
                </a:solidFill>
              </a:rPr>
              <a:t> </a:t>
            </a:r>
            <a:r>
              <a:rPr lang="en-US" sz="1400" dirty="0"/>
              <a:t>≠</a:t>
            </a:r>
            <a:r>
              <a:rPr lang="en-US" sz="1400" dirty="0">
                <a:solidFill>
                  <a:srgbClr val="000000"/>
                </a:solidFill>
              </a:rPr>
              <a:t>, &lt;</a:t>
            </a:r>
            <a:r>
              <a:rPr lang="en-US" sz="1400" dirty="0"/>
              <a:t>,</a:t>
            </a:r>
            <a:r>
              <a:rPr lang="en-US" sz="1400" dirty="0">
                <a:solidFill>
                  <a:srgbClr val="000000"/>
                </a:solidFill>
              </a:rPr>
              <a:t> &gt;</a:t>
            </a:r>
            <a:r>
              <a:rPr lang="el-GR" sz="1400" dirty="0">
                <a:solidFill>
                  <a:srgbClr val="000000"/>
                </a:solidFill>
              </a:rPr>
              <a:t> </a:t>
            </a:r>
            <a:r>
              <a:rPr lang="en-US" sz="1400" dirty="0"/>
              <a:t>𝜇</a:t>
            </a:r>
            <a:r>
              <a:rPr lang="en-US" sz="1400" baseline="-25000" dirty="0"/>
              <a:t>0</a:t>
            </a:r>
            <a:endParaRPr lang="en-US" sz="1400" i="1" dirty="0">
              <a:solidFill>
                <a:srgbClr val="000000"/>
              </a:solidFill>
              <a:ea typeface="Calibri"/>
              <a:cs typeface="Calibri"/>
              <a:sym typeface="Calibri"/>
            </a:endParaRPr>
          </a:p>
          <a:p>
            <a:endParaRPr lang="en-US" sz="1400" u="sng" dirty="0"/>
          </a:p>
          <a:p>
            <a:pPr marL="152396" indent="0">
              <a:lnSpc>
                <a:spcPct val="100000"/>
              </a:lnSpc>
              <a:buNone/>
            </a:pPr>
            <a:endParaRPr lang="en-US" sz="1400" dirty="0"/>
          </a:p>
          <a:p>
            <a:pPr>
              <a:lnSpc>
                <a:spcPct val="100000"/>
              </a:lnSpc>
            </a:pPr>
            <a:endParaRPr lang="en-US" sz="1400" dirty="0">
              <a:solidFill>
                <a:srgbClr val="000000"/>
              </a:solidFill>
            </a:endParaRPr>
          </a:p>
          <a:p>
            <a:pPr>
              <a:lnSpc>
                <a:spcPct val="100000"/>
              </a:lnSpc>
            </a:pPr>
            <a:endParaRPr lang="en-US" sz="1400" u="sng" dirty="0"/>
          </a:p>
          <a:p>
            <a:pPr>
              <a:lnSpc>
                <a:spcPct val="100000"/>
              </a:lnSpc>
            </a:pPr>
            <a:endParaRPr lang="en-US" sz="1400" u="sng" dirty="0"/>
          </a:p>
          <a:p>
            <a:pPr>
              <a:lnSpc>
                <a:spcPct val="100000"/>
              </a:lnSpc>
            </a:pPr>
            <a:endParaRPr lang="en-US" sz="1400" u="sng" dirty="0"/>
          </a:p>
          <a:p>
            <a:pPr>
              <a:lnSpc>
                <a:spcPct val="100000"/>
              </a:lnSpc>
            </a:pPr>
            <a:endParaRPr lang="en-US" sz="1400" u="sng" dirty="0"/>
          </a:p>
          <a:p>
            <a:pPr marL="0" indent="0">
              <a:lnSpc>
                <a:spcPct val="100000"/>
              </a:lnSpc>
              <a:spcAft>
                <a:spcPts val="2133"/>
              </a:spcAft>
              <a:buNone/>
            </a:pPr>
            <a:endParaRPr sz="1400"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242806" y="81188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a:lnSpc>
                <a:spcPct val="100000"/>
              </a:lnSpc>
              <a:buFont typeface="Arial" panose="020B0604020202020204" pitchFamily="34" charset="0"/>
              <a:buAutoNum type="arabicPeriod"/>
            </a:pPr>
            <a:r>
              <a:rPr lang="en-US" sz="2400" b="1" dirty="0">
                <a:solidFill>
                  <a:srgbClr val="0070C0"/>
                </a:solidFill>
              </a:rPr>
              <a:t>State the Hypotheses</a:t>
            </a:r>
          </a:p>
          <a:p>
            <a:pPr lvl="1">
              <a:lnSpc>
                <a:spcPct val="100000"/>
              </a:lnSpc>
              <a:spcBef>
                <a:spcPts val="0"/>
              </a:spcBef>
            </a:pPr>
            <a:r>
              <a:rPr lang="en-US" dirty="0">
                <a:solidFill>
                  <a:srgbClr val="0070C0"/>
                </a:solidFill>
              </a:rPr>
              <a:t>Define parameter + context.</a:t>
            </a:r>
            <a:br>
              <a:rPr lang="en-US" sz="2000" dirty="0"/>
            </a:br>
            <a:endParaRPr lang="en-US" sz="20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3B7947-B9C1-E444-8CB6-11D83B21307A}"/>
                  </a:ext>
                </a:extLst>
              </p:cNvPr>
              <p:cNvSpPr txBox="1"/>
              <p:nvPr/>
            </p:nvSpPr>
            <p:spPr>
              <a:xfrm>
                <a:off x="6826655" y="144534"/>
                <a:ext cx="5028715"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a:t>
                </a:r>
              </a:p>
              <a:p>
                <a:endParaRPr lang="en-US" sz="1400" i="1" dirty="0">
                  <a:solidFill>
                    <a:srgbClr val="7030A0"/>
                  </a:solidFill>
                </a:endParaRPr>
              </a:p>
              <a:p>
                <a:r>
                  <a:rPr lang="en-US" sz="1400" dirty="0">
                    <a:solidFill>
                      <a:schemeClr val="tx1"/>
                    </a:solidFill>
                  </a:rPr>
                  <a:t>Hypotheses:</a:t>
                </a:r>
                <a:endParaRPr lang="en-US" sz="1400" i="1" dirty="0">
                  <a:solidFill>
                    <a:srgbClr val="7030A0"/>
                  </a:solidFill>
                </a:endParaRPr>
              </a:p>
              <a:p>
                <a:r>
                  <a:rPr lang="en-US" sz="1400" i="1" dirty="0">
                    <a:solidFill>
                      <a:srgbClr val="7030A0"/>
                    </a:solidFill>
                  </a:rPr>
                  <a:t>Let p = true proportion of students who purchase textbooks at the campus bookstore</a:t>
                </a:r>
              </a:p>
              <a:p>
                <a:endParaRPr lang="en-US" sz="1400" i="1" dirty="0">
                  <a:solidFill>
                    <a:srgbClr val="7030A0"/>
                  </a:solidFill>
                </a:endParaRPr>
              </a:p>
              <a:p>
                <a:r>
                  <a:rPr lang="en-US" sz="1400" i="1" dirty="0">
                    <a:solidFill>
                      <a:srgbClr val="7030A0"/>
                    </a:solidFill>
                  </a:rPr>
                  <a:t> </a:t>
                </a:r>
                <a14:m>
                  <m:oMath xmlns:m="http://schemas.openxmlformats.org/officeDocument/2006/math">
                    <m:sSub>
                      <m:sSubPr>
                        <m:ctrlPr>
                          <a:rPr lang="en-US" sz="1400" i="1">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𝐻</m:t>
                        </m:r>
                      </m:e>
                      <m:sub>
                        <m:r>
                          <a:rPr lang="en-US" sz="1400" i="1">
                            <a:solidFill>
                              <a:srgbClr val="7030A0"/>
                            </a:solidFill>
                            <a:latin typeface="Cambria Math" panose="02040503050406030204" pitchFamily="18" charset="0"/>
                          </a:rPr>
                          <m:t>0</m:t>
                        </m:r>
                      </m:sub>
                    </m:sSub>
                    <m:r>
                      <a:rPr lang="en-US" sz="1400" i="1">
                        <a:solidFill>
                          <a:srgbClr val="7030A0"/>
                        </a:solidFill>
                        <a:latin typeface="Cambria Math" panose="02040503050406030204" pitchFamily="18" charset="0"/>
                      </a:rPr>
                      <m:t>:</m:t>
                    </m:r>
                    <m:r>
                      <a:rPr lang="en-US" sz="1400" i="1">
                        <a:solidFill>
                          <a:srgbClr val="7030A0"/>
                        </a:solidFill>
                        <a:latin typeface="Cambria Math" panose="02040503050406030204" pitchFamily="18" charset="0"/>
                      </a:rPr>
                      <m:t>𝑝</m:t>
                    </m:r>
                    <m:r>
                      <a:rPr lang="en-US" sz="1400" b="0" i="1" smtClean="0">
                        <a:solidFill>
                          <a:srgbClr val="7030A0"/>
                        </a:solidFill>
                        <a:latin typeface="Cambria Math" panose="02040503050406030204" pitchFamily="18" charset="0"/>
                      </a:rPr>
                      <m:t>=</m:t>
                    </m:r>
                    <m:r>
                      <a:rPr lang="en-US" sz="1400" i="1">
                        <a:solidFill>
                          <a:srgbClr val="7030A0"/>
                        </a:solidFill>
                        <a:latin typeface="Cambria Math" panose="02040503050406030204" pitchFamily="18" charset="0"/>
                      </a:rPr>
                      <m:t>0.65</m:t>
                    </m:r>
                  </m:oMath>
                </a14:m>
                <a:endParaRPr lang="en-US" sz="1400" i="1" dirty="0">
                  <a:solidFill>
                    <a:srgbClr val="7030A0"/>
                  </a:solidFill>
                  <a:latin typeface="Cambria Math" panose="02040503050406030204" pitchFamily="18" charset="0"/>
                </a:endParaRPr>
              </a:p>
              <a:p>
                <a:r>
                  <a:rPr lang="en-US" sz="1400" i="1" dirty="0">
                    <a:solidFill>
                      <a:srgbClr val="7030A0"/>
                    </a:solidFill>
                  </a:rPr>
                  <a:t> </a:t>
                </a:r>
                <a14:m>
                  <m:oMath xmlns:m="http://schemas.openxmlformats.org/officeDocument/2006/math">
                    <m:sSub>
                      <m:sSubPr>
                        <m:ctrlPr>
                          <a:rPr lang="en-US" sz="1400" i="1">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𝐻</m:t>
                        </m:r>
                      </m:e>
                      <m:sub>
                        <m:r>
                          <a:rPr lang="en-US" sz="1400" i="1">
                            <a:solidFill>
                              <a:srgbClr val="7030A0"/>
                            </a:solidFill>
                            <a:latin typeface="Cambria Math" panose="02040503050406030204" pitchFamily="18" charset="0"/>
                          </a:rPr>
                          <m:t>𝐴</m:t>
                        </m:r>
                      </m:sub>
                    </m:sSub>
                    <m:r>
                      <a:rPr lang="en-US" sz="1400" i="1">
                        <a:solidFill>
                          <a:srgbClr val="7030A0"/>
                        </a:solidFill>
                        <a:latin typeface="Cambria Math" panose="02040503050406030204" pitchFamily="18" charset="0"/>
                      </a:rPr>
                      <m:t>:</m:t>
                    </m:r>
                    <m:r>
                      <a:rPr lang="en-US" sz="1400" i="1">
                        <a:solidFill>
                          <a:srgbClr val="7030A0"/>
                        </a:solidFill>
                        <a:latin typeface="Cambria Math" panose="02040503050406030204" pitchFamily="18" charset="0"/>
                      </a:rPr>
                      <m:t>𝑝</m:t>
                    </m:r>
                    <m:r>
                      <a:rPr lang="en-US" sz="1400" i="1">
                        <a:solidFill>
                          <a:srgbClr val="7030A0"/>
                        </a:solidFill>
                        <a:latin typeface="Cambria Math" panose="02040503050406030204" pitchFamily="18" charset="0"/>
                      </a:rPr>
                      <m:t>&lt;0.65</m:t>
                    </m:r>
                  </m:oMath>
                </a14:m>
                <a:endParaRPr lang="en-US" sz="1400" i="1" dirty="0">
                  <a:solidFill>
                    <a:srgbClr val="7030A0"/>
                  </a:solidFill>
                </a:endParaRPr>
              </a:p>
            </p:txBody>
          </p:sp>
        </mc:Choice>
        <mc:Fallback xmlns="">
          <p:sp>
            <p:nvSpPr>
              <p:cNvPr id="3" name="TextBox 2">
                <a:extLst>
                  <a:ext uri="{FF2B5EF4-FFF2-40B4-BE49-F238E27FC236}">
                    <a16:creationId xmlns:a16="http://schemas.microsoft.com/office/drawing/2014/main" id="{353B7947-B9C1-E444-8CB6-11D83B21307A}"/>
                  </a:ext>
                </a:extLst>
              </p:cNvPr>
              <p:cNvSpPr txBox="1">
                <a:spLocks noRot="1" noChangeAspect="1" noMove="1" noResize="1" noEditPoints="1" noAdjustHandles="1" noChangeArrowheads="1" noChangeShapeType="1" noTextEdit="1"/>
              </p:cNvSpPr>
              <p:nvPr/>
            </p:nvSpPr>
            <p:spPr>
              <a:xfrm>
                <a:off x="6826655" y="144534"/>
                <a:ext cx="5028715" cy="2462213"/>
              </a:xfrm>
              <a:prstGeom prst="rect">
                <a:avLst/>
              </a:prstGeom>
              <a:blipFill>
                <a:blip r:embed="rId3"/>
                <a:stretch>
                  <a:fillRect l="-251" t="-51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9289429F-D077-B64C-84CF-6F7C04CD7C2F}"/>
              </a:ext>
            </a:extLst>
          </p:cNvPr>
          <p:cNvSpPr txBox="1"/>
          <p:nvPr/>
        </p:nvSpPr>
        <p:spPr>
          <a:xfrm>
            <a:off x="7339977" y="4584708"/>
            <a:ext cx="4655507"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More Examples:</a:t>
            </a:r>
          </a:p>
          <a:p>
            <a:r>
              <a:rPr lang="en-US" sz="1200" dirty="0"/>
              <a:t>H</a:t>
            </a:r>
            <a:r>
              <a:rPr lang="en-US" sz="1200" baseline="-25000" dirty="0"/>
              <a:t>0</a:t>
            </a:r>
            <a:r>
              <a:rPr lang="en-US" sz="1200" dirty="0"/>
              <a:t>: </a:t>
            </a:r>
            <a:r>
              <a:rPr lang="en-US" sz="1200" i="1"/>
              <a:t>p =</a:t>
            </a:r>
            <a:r>
              <a:rPr lang="en-US" sz="1200"/>
              <a:t> </a:t>
            </a:r>
            <a:r>
              <a:rPr lang="en-US" sz="1200" dirty="0"/>
              <a:t>0.3, </a:t>
            </a:r>
            <a:r>
              <a:rPr lang="en-US" sz="1200" i="1" dirty="0"/>
              <a:t>p </a:t>
            </a:r>
            <a:r>
              <a:rPr lang="en-US" sz="1200" dirty="0"/>
              <a:t>= population proportion of students is statistics courses</a:t>
            </a:r>
          </a:p>
          <a:p>
            <a:r>
              <a:rPr lang="en-US" sz="1200" dirty="0"/>
              <a:t>H</a:t>
            </a:r>
            <a:r>
              <a:rPr lang="en-US" sz="1200" baseline="-25000" dirty="0"/>
              <a:t>A</a:t>
            </a:r>
            <a:r>
              <a:rPr lang="en-US" sz="1200" dirty="0"/>
              <a:t>: </a:t>
            </a:r>
            <a:r>
              <a:rPr lang="en-US" sz="1200" i="1" dirty="0"/>
              <a:t>p &gt;</a:t>
            </a:r>
            <a:r>
              <a:rPr lang="en-US" sz="1200" dirty="0"/>
              <a:t> 0.3</a:t>
            </a:r>
          </a:p>
          <a:p>
            <a:endParaRPr lang="en-US" sz="1200" dirty="0"/>
          </a:p>
          <a:p>
            <a:r>
              <a:rPr lang="en-US" sz="1200" dirty="0"/>
              <a:t>H</a:t>
            </a:r>
            <a:r>
              <a:rPr lang="en-US" sz="1200" baseline="-25000" dirty="0"/>
              <a:t>0</a:t>
            </a:r>
            <a:r>
              <a:rPr lang="en-US" sz="1200" dirty="0"/>
              <a:t>: </a:t>
            </a:r>
            <a:r>
              <a:rPr lang="en-US" sz="1200" i="1" dirty="0"/>
              <a:t>μ</a:t>
            </a:r>
            <a:r>
              <a:rPr lang="en-US" sz="1200" dirty="0"/>
              <a:t> = 70</a:t>
            </a:r>
            <a:r>
              <a:rPr lang="en-US" sz="1200" i="1" dirty="0"/>
              <a:t>, </a:t>
            </a:r>
            <a:r>
              <a:rPr lang="en-US" sz="1200" dirty="0"/>
              <a:t>𝜇 = true height of oak trees in meters</a:t>
            </a:r>
          </a:p>
          <a:p>
            <a:r>
              <a:rPr lang="en-US" sz="1200" dirty="0"/>
              <a:t>H</a:t>
            </a:r>
            <a:r>
              <a:rPr lang="en-US" sz="1200" baseline="-25000" dirty="0"/>
              <a:t>A</a:t>
            </a:r>
            <a:r>
              <a:rPr lang="en-US" sz="1200" dirty="0"/>
              <a:t>: </a:t>
            </a:r>
            <a:r>
              <a:rPr lang="en-US" sz="1200" i="1" dirty="0"/>
              <a:t>μ ≠</a:t>
            </a:r>
            <a:r>
              <a:rPr lang="en-US" sz="1200" dirty="0"/>
              <a:t> 70</a:t>
            </a:r>
          </a:p>
          <a:p>
            <a:endParaRPr lang="en-US" sz="1200" dirty="0"/>
          </a:p>
          <a:p>
            <a:r>
              <a:rPr lang="en-US" sz="1200" dirty="0"/>
              <a:t>‘The owner believes his average monthly profit is more than $50,000’</a:t>
            </a:r>
          </a:p>
          <a:p>
            <a:pPr marL="285750" indent="-285750">
              <a:buFont typeface="Arial" panose="020B0604020202020204" pitchFamily="34" charset="0"/>
              <a:buChar char="•"/>
            </a:pPr>
            <a:r>
              <a:rPr lang="en-US" sz="1200" dirty="0"/>
              <a:t>In this case, greater than → H</a:t>
            </a:r>
            <a:r>
              <a:rPr lang="en-US" sz="1200" baseline="-25000" dirty="0"/>
              <a:t>A</a:t>
            </a:r>
            <a:r>
              <a:rPr lang="en-US" sz="1200" dirty="0"/>
              <a:t>: </a:t>
            </a:r>
            <a:r>
              <a:rPr lang="el-GR" sz="1200" dirty="0"/>
              <a:t>μ &gt; 50,000</a:t>
            </a:r>
          </a:p>
          <a:p>
            <a:endParaRPr lang="en-US" sz="1200" dirty="0"/>
          </a:p>
        </p:txBody>
      </p:sp>
      <p:pic>
        <p:nvPicPr>
          <p:cNvPr id="18" name="Picture 17">
            <a:extLst>
              <a:ext uri="{FF2B5EF4-FFF2-40B4-BE49-F238E27FC236}">
                <a16:creationId xmlns:a16="http://schemas.microsoft.com/office/drawing/2014/main" id="{C159F1C2-14F3-6B43-9B6F-D7C4AE6B8C4B}"/>
              </a:ext>
            </a:extLst>
          </p:cNvPr>
          <p:cNvPicPr>
            <a:picLocks noChangeAspect="1"/>
          </p:cNvPicPr>
          <p:nvPr/>
        </p:nvPicPr>
        <p:blipFill>
          <a:blip r:embed="rId4"/>
          <a:stretch>
            <a:fillRect/>
          </a:stretch>
        </p:blipFill>
        <p:spPr>
          <a:xfrm>
            <a:off x="6058920" y="2680610"/>
            <a:ext cx="5796450" cy="1733518"/>
          </a:xfrm>
          <a:prstGeom prst="rect">
            <a:avLst/>
          </a:prstGeom>
        </p:spPr>
      </p:pic>
    </p:spTree>
    <p:extLst>
      <p:ext uri="{BB962C8B-B14F-4D97-AF65-F5344CB8AC3E}">
        <p14:creationId xmlns:p14="http://schemas.microsoft.com/office/powerpoint/2010/main" val="27153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 (again)</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132347" y="1109288"/>
            <a:ext cx="12059653" cy="6689525"/>
          </a:xfrm>
        </p:spPr>
        <p:txBody>
          <a:bodyPr/>
          <a:lstStyle/>
          <a:p>
            <a:pPr marL="0" indent="0">
              <a:lnSpc>
                <a:spcPct val="100000"/>
              </a:lnSpc>
              <a:buNone/>
            </a:pPr>
            <a:r>
              <a:rPr lang="en-US" sz="1600" b="1" dirty="0"/>
              <a:t>Problem</a:t>
            </a:r>
            <a:r>
              <a:rPr lang="en-US" sz="1600" dirty="0"/>
              <a:t>: (1) Define the parameter of interest and (2) State the Null and Alternative Hypotheses and the directionality of the test (two-tailed, left-tailed or right-tailed) for the following scenarios:</a:t>
            </a:r>
          </a:p>
          <a:p>
            <a:pPr marL="0">
              <a:lnSpc>
                <a:spcPct val="100000"/>
              </a:lnSpc>
            </a:pPr>
            <a:endParaRPr lang="en-US" sz="1600" dirty="0"/>
          </a:p>
          <a:p>
            <a:pPr marL="0" indent="0">
              <a:lnSpc>
                <a:spcPct val="100000"/>
              </a:lnSpc>
              <a:buNone/>
            </a:pPr>
            <a:r>
              <a:rPr lang="en-US" sz="1600" dirty="0"/>
              <a:t>a) A company reports that last year 40% of their reports in accounting were on time. From a random sample this year, they want to know if that proportion has changed.</a:t>
            </a:r>
          </a:p>
          <a:p>
            <a:pPr marL="0" indent="0">
              <a:lnSpc>
                <a:spcPct val="100000"/>
              </a:lnSpc>
              <a:buNone/>
            </a:pPr>
            <a:endParaRPr lang="en-US" sz="1600" dirty="0"/>
          </a:p>
          <a:p>
            <a:pPr marL="0" indent="0">
              <a:lnSpc>
                <a:spcPct val="100000"/>
              </a:lnSpc>
              <a:buNone/>
            </a:pPr>
            <a:endParaRPr lang="en-US" sz="1600" dirty="0"/>
          </a:p>
          <a:p>
            <a:pPr marL="0" indent="0">
              <a:lnSpc>
                <a:spcPct val="100000"/>
              </a:lnSpc>
              <a:buNone/>
            </a:pPr>
            <a:endParaRPr lang="en-US" sz="1600" dirty="0"/>
          </a:p>
          <a:p>
            <a:pPr marL="0" indent="0">
              <a:lnSpc>
                <a:spcPct val="100000"/>
              </a:lnSpc>
              <a:buNone/>
            </a:pPr>
            <a:endParaRPr lang="en-US" sz="1600" dirty="0"/>
          </a:p>
          <a:p>
            <a:pPr marL="0" indent="-385763">
              <a:lnSpc>
                <a:spcPct val="100000"/>
              </a:lnSpc>
              <a:buFont typeface="+mj-lt"/>
              <a:buAutoNum type="alphaLcParenR"/>
            </a:pPr>
            <a:endParaRPr lang="en-US" sz="1600" dirty="0"/>
          </a:p>
          <a:p>
            <a:pPr marL="0" indent="0">
              <a:lnSpc>
                <a:spcPct val="100000"/>
              </a:lnSpc>
              <a:buNone/>
            </a:pPr>
            <a:r>
              <a:rPr lang="en-US" sz="1600" dirty="0"/>
              <a:t>b) Last year, 42% of the employees enrolled in at least one wellness class at the company’s site. Using a survey from randomly selected employees, they want to know if a greater percentage is planning to take a wellness class this year.</a:t>
            </a:r>
          </a:p>
          <a:p>
            <a:pPr marL="0" indent="-385763">
              <a:lnSpc>
                <a:spcPct val="100000"/>
              </a:lnSpc>
              <a:buFont typeface="+mj-lt"/>
              <a:buAutoNum type="alphaLcParenR"/>
            </a:pPr>
            <a:endParaRPr lang="en-US" sz="1600" dirty="0"/>
          </a:p>
          <a:p>
            <a:pPr marL="0" indent="-385763">
              <a:lnSpc>
                <a:spcPct val="100000"/>
              </a:lnSpc>
              <a:buFont typeface="+mj-lt"/>
              <a:buAutoNum type="alphaLcParenR"/>
            </a:pPr>
            <a:endParaRPr lang="en-US" sz="1600" dirty="0"/>
          </a:p>
          <a:p>
            <a:pPr marL="0" indent="0">
              <a:lnSpc>
                <a:spcPct val="100000"/>
              </a:lnSpc>
              <a:buNone/>
            </a:pPr>
            <a:endParaRPr lang="en-US" sz="1600" dirty="0"/>
          </a:p>
          <a:p>
            <a:pPr marL="0" indent="0">
              <a:lnSpc>
                <a:spcPct val="100000"/>
              </a:lnSpc>
              <a:buNone/>
            </a:pPr>
            <a:r>
              <a:rPr lang="en-US" sz="1600" dirty="0"/>
              <a:t>c) There are two political candidates, and one wants to know from the recent polls if she is going to win a majority of votes in next week’s election.</a:t>
            </a:r>
          </a:p>
          <a:p>
            <a:pPr marL="0" indent="-457200">
              <a:lnSpc>
                <a:spcPct val="100000"/>
              </a:lnSpc>
              <a:buFont typeface="+mj-lt"/>
              <a:buAutoNum type="arabicPeriod"/>
            </a:pPr>
            <a:endParaRPr lang="en-US" sz="1600" dirty="0"/>
          </a:p>
        </p:txBody>
      </p:sp>
    </p:spTree>
    <p:extLst>
      <p:ext uri="{BB962C8B-B14F-4D97-AF65-F5344CB8AC3E}">
        <p14:creationId xmlns:p14="http://schemas.microsoft.com/office/powerpoint/2010/main" val="283027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Hypotheses (again)</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132347" y="763600"/>
            <a:ext cx="12059653" cy="6689525"/>
          </a:xfrm>
        </p:spPr>
        <p:txBody>
          <a:bodyPr/>
          <a:lstStyle/>
          <a:p>
            <a:pPr marL="0" indent="0">
              <a:lnSpc>
                <a:spcPct val="100000"/>
              </a:lnSpc>
              <a:buNone/>
            </a:pPr>
            <a:r>
              <a:rPr lang="en-US" sz="1300" b="1" dirty="0"/>
              <a:t>Problem</a:t>
            </a:r>
            <a:r>
              <a:rPr lang="en-US" sz="1300" dirty="0"/>
              <a:t>: (1) Define the parameter of interest and (2) State the Null and Alternative Hypotheses and the directionality of the test (two-tailed, left-tailed or right-tailed) for the following scenarios:</a:t>
            </a:r>
          </a:p>
          <a:p>
            <a:pPr marL="0">
              <a:lnSpc>
                <a:spcPct val="100000"/>
              </a:lnSpc>
            </a:pPr>
            <a:endParaRPr lang="en-US" sz="1300" dirty="0"/>
          </a:p>
          <a:p>
            <a:pPr marL="0" indent="0">
              <a:lnSpc>
                <a:spcPct val="100000"/>
              </a:lnSpc>
              <a:buNone/>
            </a:pPr>
            <a:r>
              <a:rPr lang="en-US" sz="1300" dirty="0"/>
              <a:t>a) A company reports that last year 40% of their reports in accounting were on time. From a random sample this year, they want to know if that proportion has changed.</a:t>
            </a:r>
          </a:p>
          <a:p>
            <a:pPr marL="0" indent="0">
              <a:lnSpc>
                <a:spcPct val="100000"/>
              </a:lnSpc>
              <a:buNone/>
            </a:pPr>
            <a:endParaRPr lang="en-US" sz="1300" dirty="0"/>
          </a:p>
          <a:p>
            <a:pPr marL="0" indent="0">
              <a:lnSpc>
                <a:spcPct val="100000"/>
              </a:lnSpc>
              <a:buNone/>
            </a:pPr>
            <a:r>
              <a:rPr lang="en-US" sz="1300" i="1" dirty="0">
                <a:solidFill>
                  <a:srgbClr val="FF0000"/>
                </a:solidFill>
              </a:rPr>
              <a:t>Let p = the true proportion of reports that were on time</a:t>
            </a:r>
          </a:p>
          <a:p>
            <a:pPr marL="0" indent="0">
              <a:lnSpc>
                <a:spcPct val="100000"/>
              </a:lnSpc>
              <a:buNone/>
            </a:pPr>
            <a:r>
              <a:rPr lang="en-US" sz="1300" i="1" dirty="0">
                <a:solidFill>
                  <a:srgbClr val="FF0000"/>
                </a:solidFill>
              </a:rPr>
              <a:t>H</a:t>
            </a:r>
            <a:r>
              <a:rPr lang="en-US" sz="1300" i="1" baseline="-25000" dirty="0">
                <a:solidFill>
                  <a:srgbClr val="FF0000"/>
                </a:solidFill>
              </a:rPr>
              <a:t>0</a:t>
            </a:r>
            <a:r>
              <a:rPr lang="en-US" sz="1300" i="1" dirty="0">
                <a:solidFill>
                  <a:srgbClr val="FF0000"/>
                </a:solidFill>
              </a:rPr>
              <a:t>: p = 0.4    and    H</a:t>
            </a:r>
            <a:r>
              <a:rPr lang="en-US" sz="1300" i="1" baseline="-25000" dirty="0">
                <a:solidFill>
                  <a:srgbClr val="FF0000"/>
                </a:solidFill>
              </a:rPr>
              <a:t>A</a:t>
            </a:r>
            <a:r>
              <a:rPr lang="en-US" sz="1300" i="1" dirty="0">
                <a:solidFill>
                  <a:srgbClr val="FF0000"/>
                </a:solidFill>
              </a:rPr>
              <a:t>: p ≠ 0.4   →    two tailed! </a:t>
            </a:r>
            <a:r>
              <a:rPr lang="en-US" sz="1300" i="1" dirty="0">
                <a:solidFill>
                  <a:srgbClr val="7030A0"/>
                </a:solidFill>
              </a:rPr>
              <a:t>PERFECTO!!</a:t>
            </a:r>
          </a:p>
          <a:p>
            <a:pPr marL="0" indent="-385763">
              <a:lnSpc>
                <a:spcPct val="100000"/>
              </a:lnSpc>
              <a:buFont typeface="+mj-lt"/>
              <a:buAutoNum type="alphaLcParenR"/>
            </a:pPr>
            <a:endParaRPr lang="en-US" sz="1300" dirty="0"/>
          </a:p>
          <a:p>
            <a:pPr marL="0" indent="0">
              <a:lnSpc>
                <a:spcPct val="100000"/>
              </a:lnSpc>
              <a:buNone/>
            </a:pPr>
            <a:r>
              <a:rPr lang="en-US" sz="1300" dirty="0"/>
              <a:t>b) Last year, 42% of the employees enrolled in at least one wellness class at the company’s site. </a:t>
            </a:r>
            <a:r>
              <a:rPr lang="en-US" sz="1400" dirty="0"/>
              <a:t>sing a survey from randomly selected employees</a:t>
            </a:r>
            <a:r>
              <a:rPr lang="en-US" sz="1300" dirty="0"/>
              <a:t>, they want to know if a greater percentage is planning to take a wellness class this year.</a:t>
            </a:r>
          </a:p>
          <a:p>
            <a:pPr marL="0" indent="0">
              <a:lnSpc>
                <a:spcPct val="100000"/>
              </a:lnSpc>
              <a:buNone/>
            </a:pPr>
            <a:endParaRPr lang="en-US" sz="1300" dirty="0"/>
          </a:p>
          <a:p>
            <a:pPr marL="0" indent="0">
              <a:lnSpc>
                <a:spcPct val="100000"/>
              </a:lnSpc>
              <a:buNone/>
            </a:pPr>
            <a:r>
              <a:rPr lang="en-US" sz="1300" i="1" dirty="0">
                <a:solidFill>
                  <a:srgbClr val="7030A0"/>
                </a:solidFill>
              </a:rPr>
              <a:t>Options</a:t>
            </a:r>
          </a:p>
          <a:p>
            <a:pPr marL="0" indent="0">
              <a:lnSpc>
                <a:spcPct val="100000"/>
              </a:lnSpc>
              <a:buNone/>
            </a:pPr>
            <a:r>
              <a:rPr lang="en-US" sz="1300" i="1" dirty="0">
                <a:solidFill>
                  <a:srgbClr val="FF0000"/>
                </a:solidFill>
              </a:rPr>
              <a:t>1) Let p = the true </a:t>
            </a:r>
            <a:r>
              <a:rPr lang="en-US" sz="1300" i="1" strike="sngStrike" dirty="0">
                <a:solidFill>
                  <a:srgbClr val="FF0000"/>
                </a:solidFill>
              </a:rPr>
              <a:t>number</a:t>
            </a:r>
            <a:r>
              <a:rPr lang="en-US" sz="1300" i="1" dirty="0">
                <a:solidFill>
                  <a:srgbClr val="FF0000"/>
                </a:solidFill>
              </a:rPr>
              <a:t> PROPORTION of employees enrolled (+ more context) </a:t>
            </a:r>
            <a:r>
              <a:rPr lang="en-US" sz="1300" i="1" dirty="0">
                <a:solidFill>
                  <a:srgbClr val="7030A0"/>
                </a:solidFill>
              </a:rPr>
              <a:t>→ Have to say PROPORTION (not ‘number’, ‘amount’, etc.)</a:t>
            </a:r>
            <a:endParaRPr lang="en-US" sz="1300" i="1" dirty="0">
              <a:solidFill>
                <a:srgbClr val="FF0000"/>
              </a:solidFill>
            </a:endParaRPr>
          </a:p>
          <a:p>
            <a:pPr marL="0" indent="0">
              <a:lnSpc>
                <a:spcPct val="100000"/>
              </a:lnSpc>
              <a:buNone/>
            </a:pPr>
            <a:r>
              <a:rPr lang="en-US" sz="1300" i="1" dirty="0">
                <a:solidFill>
                  <a:srgbClr val="FF0000"/>
                </a:solidFill>
              </a:rPr>
              <a:t>2) P = TRUE proportion of employees enrolled in at least one wellness class </a:t>
            </a:r>
            <a:r>
              <a:rPr lang="en-US" sz="1300" i="1" dirty="0">
                <a:solidFill>
                  <a:srgbClr val="7030A0"/>
                </a:solidFill>
              </a:rPr>
              <a:t>→ Need to make sure to say TRUE or POPULATION proportion</a:t>
            </a:r>
          </a:p>
          <a:p>
            <a:pPr marL="0" indent="0">
              <a:lnSpc>
                <a:spcPct val="100000"/>
              </a:lnSpc>
              <a:buNone/>
            </a:pPr>
            <a:endParaRPr lang="en-US" sz="1300" dirty="0"/>
          </a:p>
          <a:p>
            <a:pPr marL="0" indent="0">
              <a:lnSpc>
                <a:spcPct val="100000"/>
              </a:lnSpc>
              <a:buNone/>
            </a:pPr>
            <a:r>
              <a:rPr lang="en-US" sz="1300" i="1" dirty="0">
                <a:solidFill>
                  <a:srgbClr val="7030A0"/>
                </a:solidFill>
              </a:rPr>
              <a:t>Options</a:t>
            </a:r>
            <a:endParaRPr lang="en-US" sz="1300" dirty="0"/>
          </a:p>
          <a:p>
            <a:pPr marL="0" indent="0">
              <a:lnSpc>
                <a:spcPct val="100000"/>
              </a:lnSpc>
              <a:buNone/>
            </a:pPr>
            <a:r>
              <a:rPr lang="en-US" sz="1300" i="1" dirty="0">
                <a:solidFill>
                  <a:srgbClr val="FF0000"/>
                </a:solidFill>
              </a:rPr>
              <a:t>1) H</a:t>
            </a:r>
            <a:r>
              <a:rPr lang="en-US" sz="1300" i="1" baseline="-25000" dirty="0">
                <a:solidFill>
                  <a:srgbClr val="FF0000"/>
                </a:solidFill>
              </a:rPr>
              <a:t>0 </a:t>
            </a:r>
            <a:r>
              <a:rPr lang="en-US" sz="1300" i="1" dirty="0">
                <a:solidFill>
                  <a:srgbClr val="FF0000"/>
                </a:solidFill>
              </a:rPr>
              <a:t>&gt; 0.42    and      H</a:t>
            </a:r>
            <a:r>
              <a:rPr lang="en-US" sz="1300" i="1" baseline="-25000" dirty="0">
                <a:solidFill>
                  <a:srgbClr val="FF0000"/>
                </a:solidFill>
              </a:rPr>
              <a:t>A</a:t>
            </a:r>
            <a:r>
              <a:rPr lang="en-US" sz="1300" i="1" dirty="0">
                <a:solidFill>
                  <a:srgbClr val="FF0000"/>
                </a:solidFill>
              </a:rPr>
              <a:t> &lt; 0.42     </a:t>
            </a:r>
            <a:r>
              <a:rPr lang="en-US" sz="1300" i="1" dirty="0">
                <a:solidFill>
                  <a:srgbClr val="7030A0"/>
                </a:solidFill>
              </a:rPr>
              <a:t>→   several things to correct: (1) ‘H</a:t>
            </a:r>
            <a:r>
              <a:rPr lang="en-US" sz="1300" i="1" baseline="-25000" dirty="0">
                <a:solidFill>
                  <a:srgbClr val="7030A0"/>
                </a:solidFill>
              </a:rPr>
              <a:t>0</a:t>
            </a:r>
            <a:r>
              <a:rPr lang="en-US" sz="1300" i="1" dirty="0">
                <a:solidFill>
                  <a:srgbClr val="7030A0"/>
                </a:solidFill>
              </a:rPr>
              <a:t>’ is NOT our PARAMETER, p is (have to include p); (2) equals sign = always goes in the Null hypothesis; (3) from the wording of the problem (‘if a greater percentage is planning’) indicates greater than for the Alternative have to include our PARAMETER, less than 0.42, p</a:t>
            </a:r>
          </a:p>
          <a:p>
            <a:pPr marL="0" indent="0">
              <a:lnSpc>
                <a:spcPct val="100000"/>
              </a:lnSpc>
              <a:buNone/>
            </a:pPr>
            <a:r>
              <a:rPr lang="en-US" sz="1300" i="1" dirty="0">
                <a:solidFill>
                  <a:srgbClr val="FF0000"/>
                </a:solidFill>
              </a:rPr>
              <a:t>2) H</a:t>
            </a:r>
            <a:r>
              <a:rPr lang="en-US" sz="1300" i="1" baseline="-25000" dirty="0">
                <a:solidFill>
                  <a:srgbClr val="FF0000"/>
                </a:solidFill>
              </a:rPr>
              <a:t>0</a:t>
            </a:r>
            <a:r>
              <a:rPr lang="en-US" sz="1300" i="1" dirty="0">
                <a:solidFill>
                  <a:srgbClr val="FF0000"/>
                </a:solidFill>
              </a:rPr>
              <a:t>: p = 0.42    and    H</a:t>
            </a:r>
            <a:r>
              <a:rPr lang="en-US" sz="1300" i="1" baseline="-25000" dirty="0">
                <a:solidFill>
                  <a:srgbClr val="FF0000"/>
                </a:solidFill>
              </a:rPr>
              <a:t>A</a:t>
            </a:r>
            <a:r>
              <a:rPr lang="en-US" sz="1300" i="1" dirty="0">
                <a:solidFill>
                  <a:srgbClr val="FF0000"/>
                </a:solidFill>
              </a:rPr>
              <a:t>: p &gt; 0.42   →   RIGHT (greater than) tailed! </a:t>
            </a:r>
            <a:r>
              <a:rPr lang="en-US" sz="1300" i="1" dirty="0">
                <a:solidFill>
                  <a:srgbClr val="7030A0"/>
                </a:solidFill>
              </a:rPr>
              <a:t>YES!!</a:t>
            </a:r>
            <a:endParaRPr lang="en-US" sz="1300" i="1" dirty="0">
              <a:solidFill>
                <a:srgbClr val="FF0000"/>
              </a:solidFill>
            </a:endParaRPr>
          </a:p>
          <a:p>
            <a:pPr marL="0" indent="-385763">
              <a:lnSpc>
                <a:spcPct val="100000"/>
              </a:lnSpc>
              <a:buFont typeface="+mj-lt"/>
              <a:buAutoNum type="alphaLcParenR"/>
            </a:pPr>
            <a:endParaRPr lang="en-US" sz="1300" dirty="0"/>
          </a:p>
          <a:p>
            <a:pPr marL="0" indent="0">
              <a:lnSpc>
                <a:spcPct val="100000"/>
              </a:lnSpc>
              <a:buNone/>
            </a:pPr>
            <a:r>
              <a:rPr lang="en-US" sz="1300" dirty="0"/>
              <a:t>c) There are two political candidates, and one wants to know from the recent polls if she is going to win a majority of votes in next week’s election.</a:t>
            </a:r>
          </a:p>
          <a:p>
            <a:pPr marL="0" indent="0">
              <a:lnSpc>
                <a:spcPct val="100000"/>
              </a:lnSpc>
              <a:buNone/>
            </a:pPr>
            <a:endParaRPr lang="en-US" sz="1300" i="1" dirty="0">
              <a:solidFill>
                <a:srgbClr val="FF0000"/>
              </a:solidFill>
            </a:endParaRPr>
          </a:p>
          <a:p>
            <a:pPr marL="0" indent="0">
              <a:lnSpc>
                <a:spcPct val="100000"/>
              </a:lnSpc>
              <a:buNone/>
            </a:pPr>
            <a:r>
              <a:rPr lang="en-US" sz="1300" i="1" dirty="0">
                <a:solidFill>
                  <a:srgbClr val="FF0000"/>
                </a:solidFill>
              </a:rPr>
              <a:t>Let p = the true proportion of votes she will receive</a:t>
            </a:r>
          </a:p>
          <a:p>
            <a:pPr marL="0" indent="0">
              <a:lnSpc>
                <a:spcPct val="100000"/>
              </a:lnSpc>
              <a:buNone/>
            </a:pPr>
            <a:r>
              <a:rPr lang="en-US" sz="1300" dirty="0">
                <a:solidFill>
                  <a:srgbClr val="FF0000"/>
                </a:solidFill>
              </a:rPr>
              <a:t>H</a:t>
            </a:r>
            <a:r>
              <a:rPr lang="en-US" sz="1300" baseline="-25000" dirty="0">
                <a:solidFill>
                  <a:srgbClr val="FF0000"/>
                </a:solidFill>
              </a:rPr>
              <a:t>0</a:t>
            </a:r>
            <a:r>
              <a:rPr lang="en-US" sz="1300" dirty="0">
                <a:solidFill>
                  <a:srgbClr val="FF0000"/>
                </a:solidFill>
              </a:rPr>
              <a:t>: </a:t>
            </a:r>
            <a:r>
              <a:rPr lang="en-US" sz="1300" i="1" dirty="0">
                <a:solidFill>
                  <a:srgbClr val="FF0000"/>
                </a:solidFill>
              </a:rPr>
              <a:t>p</a:t>
            </a:r>
            <a:r>
              <a:rPr lang="en-US" sz="1300" dirty="0">
                <a:solidFill>
                  <a:srgbClr val="FF0000"/>
                </a:solidFill>
              </a:rPr>
              <a:t> = 0.5</a:t>
            </a:r>
            <a:r>
              <a:rPr lang="en-US" sz="1300" i="1" dirty="0">
                <a:solidFill>
                  <a:srgbClr val="FF0000"/>
                </a:solidFill>
              </a:rPr>
              <a:t> </a:t>
            </a:r>
            <a:r>
              <a:rPr lang="en-US" sz="1300" i="1" dirty="0">
                <a:solidFill>
                  <a:srgbClr val="7030A0"/>
                </a:solidFill>
              </a:rPr>
              <a:t>→</a:t>
            </a:r>
            <a:r>
              <a:rPr lang="en-US" sz="1300" i="1" dirty="0">
                <a:solidFill>
                  <a:srgbClr val="FF0000"/>
                </a:solidFill>
              </a:rPr>
              <a:t>  </a:t>
            </a:r>
            <a:r>
              <a:rPr lang="en-US" sz="1300" i="1" dirty="0">
                <a:solidFill>
                  <a:srgbClr val="7030A0"/>
                </a:solidFill>
              </a:rPr>
              <a:t>We use 0.5 because there was no prior information about how she had been polling, so we just start with assuming they are tied (evenly 50/50)</a:t>
            </a:r>
          </a:p>
          <a:p>
            <a:pPr marL="0" indent="0">
              <a:lnSpc>
                <a:spcPct val="100000"/>
              </a:lnSpc>
              <a:buNone/>
            </a:pPr>
            <a:endParaRPr lang="en-US" sz="1300" i="1" dirty="0">
              <a:solidFill>
                <a:srgbClr val="FF0000"/>
              </a:solidFill>
            </a:endParaRPr>
          </a:p>
          <a:p>
            <a:pPr marL="0" indent="0">
              <a:lnSpc>
                <a:spcPct val="100000"/>
              </a:lnSpc>
              <a:buNone/>
            </a:pPr>
            <a:r>
              <a:rPr lang="en-US" sz="1300" i="1" dirty="0">
                <a:solidFill>
                  <a:srgbClr val="7030A0"/>
                </a:solidFill>
              </a:rPr>
              <a:t>Options</a:t>
            </a:r>
          </a:p>
          <a:p>
            <a:pPr marL="0" indent="0">
              <a:lnSpc>
                <a:spcPct val="100000"/>
              </a:lnSpc>
              <a:buNone/>
            </a:pPr>
            <a:r>
              <a:rPr lang="en-US" sz="1300" dirty="0">
                <a:solidFill>
                  <a:srgbClr val="FF0000"/>
                </a:solidFill>
              </a:rPr>
              <a:t>H</a:t>
            </a:r>
            <a:r>
              <a:rPr lang="en-US" sz="1300" baseline="-25000" dirty="0">
                <a:solidFill>
                  <a:srgbClr val="FF0000"/>
                </a:solidFill>
              </a:rPr>
              <a:t>A </a:t>
            </a:r>
            <a:r>
              <a:rPr lang="en-US" sz="1300" dirty="0">
                <a:solidFill>
                  <a:srgbClr val="FF0000"/>
                </a:solidFill>
              </a:rPr>
              <a:t>= wins election</a:t>
            </a:r>
            <a:r>
              <a:rPr lang="en-US" sz="1300" i="1" dirty="0">
                <a:solidFill>
                  <a:srgbClr val="FF0000"/>
                </a:solidFill>
              </a:rPr>
              <a:t>   </a:t>
            </a:r>
            <a:r>
              <a:rPr lang="en-US" sz="1300" i="1" dirty="0">
                <a:solidFill>
                  <a:srgbClr val="7030A0"/>
                </a:solidFill>
              </a:rPr>
              <a:t>→    INCORRECT! Yes this is the correct context, but what does this mean for the population proportion??? Have to have an INEQUALITY with our PARAMETER</a:t>
            </a:r>
          </a:p>
          <a:p>
            <a:pPr marL="0" indent="0">
              <a:lnSpc>
                <a:spcPct val="100000"/>
              </a:lnSpc>
              <a:buNone/>
            </a:pPr>
            <a:r>
              <a:rPr lang="en-US" sz="1300" i="1" dirty="0">
                <a:solidFill>
                  <a:srgbClr val="FF0000"/>
                </a:solidFill>
              </a:rPr>
              <a:t>H</a:t>
            </a:r>
            <a:r>
              <a:rPr lang="en-US" sz="1300" i="1" baseline="-25000" dirty="0">
                <a:solidFill>
                  <a:srgbClr val="FF0000"/>
                </a:solidFill>
              </a:rPr>
              <a:t>A</a:t>
            </a:r>
            <a:r>
              <a:rPr lang="en-US" sz="1300" i="1" dirty="0">
                <a:solidFill>
                  <a:srgbClr val="FF0000"/>
                </a:solidFill>
              </a:rPr>
              <a:t>: p &gt; </a:t>
            </a:r>
            <a:r>
              <a:rPr lang="en-US" sz="1300" i="1" strike="sngStrike" dirty="0">
                <a:solidFill>
                  <a:srgbClr val="FF0000"/>
                </a:solidFill>
              </a:rPr>
              <a:t>0.51</a:t>
            </a:r>
            <a:r>
              <a:rPr lang="en-US" sz="1300" i="1" dirty="0">
                <a:solidFill>
                  <a:srgbClr val="FF0000"/>
                </a:solidFill>
              </a:rPr>
              <a:t>     →</a:t>
            </a:r>
            <a:r>
              <a:rPr lang="en-US" sz="1300" i="1" dirty="0"/>
              <a:t>      </a:t>
            </a:r>
            <a:r>
              <a:rPr lang="en-US" sz="1300" i="1" dirty="0">
                <a:solidFill>
                  <a:srgbClr val="7030A0"/>
                </a:solidFill>
              </a:rPr>
              <a:t>Alternative hypothesis is INCORRECT! We have to have the SAME VALUE in the Null and Alternative; the strictly greater sign take care of getting ‘the majority’ because anything more than 0.5 is technically the majority (even 0.50001)</a:t>
            </a:r>
          </a:p>
          <a:p>
            <a:pPr marL="0" indent="0">
              <a:lnSpc>
                <a:spcPct val="100000"/>
              </a:lnSpc>
              <a:buNone/>
            </a:pPr>
            <a:r>
              <a:rPr lang="en-US" sz="1300" dirty="0">
                <a:solidFill>
                  <a:srgbClr val="FF0000"/>
                </a:solidFill>
              </a:rPr>
              <a:t>H</a:t>
            </a:r>
            <a:r>
              <a:rPr lang="en-US" sz="1300" baseline="-25000" dirty="0">
                <a:solidFill>
                  <a:srgbClr val="FF0000"/>
                </a:solidFill>
              </a:rPr>
              <a:t>A</a:t>
            </a:r>
            <a:r>
              <a:rPr lang="en-US" sz="1300" dirty="0">
                <a:solidFill>
                  <a:srgbClr val="FF0000"/>
                </a:solidFill>
              </a:rPr>
              <a:t>: </a:t>
            </a:r>
            <a:r>
              <a:rPr lang="en-US" sz="1300" i="1" dirty="0">
                <a:solidFill>
                  <a:srgbClr val="FF0000"/>
                </a:solidFill>
              </a:rPr>
              <a:t>p </a:t>
            </a:r>
            <a:r>
              <a:rPr lang="en-US" sz="1300" dirty="0">
                <a:solidFill>
                  <a:srgbClr val="FF0000"/>
                </a:solidFill>
              </a:rPr>
              <a:t>&gt; 0.5     RIGHT tailed  </a:t>
            </a:r>
            <a:r>
              <a:rPr lang="en-US" sz="1300" i="1" dirty="0">
                <a:solidFill>
                  <a:srgbClr val="7030A0"/>
                </a:solidFill>
              </a:rPr>
              <a:t>→   CORRECT!</a:t>
            </a:r>
            <a:endParaRPr lang="en-US" sz="1300" dirty="0"/>
          </a:p>
          <a:p>
            <a:pPr marL="0" indent="-457200">
              <a:lnSpc>
                <a:spcPct val="100000"/>
              </a:lnSpc>
              <a:buFont typeface="+mj-lt"/>
              <a:buAutoNum type="arabicPeriod"/>
            </a:pPr>
            <a:endParaRPr lang="en-US" sz="1300" dirty="0"/>
          </a:p>
        </p:txBody>
      </p:sp>
    </p:spTree>
    <p:extLst>
      <p:ext uri="{BB962C8B-B14F-4D97-AF65-F5344CB8AC3E}">
        <p14:creationId xmlns:p14="http://schemas.microsoft.com/office/powerpoint/2010/main" val="204960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328600"/>
            <a:ext cx="11360800" cy="763600"/>
          </a:xfrm>
        </p:spPr>
        <p:txBody>
          <a:bodyPr/>
          <a:lstStyle/>
          <a:p>
            <a:r>
              <a:rPr lang="en-US" dirty="0"/>
              <a:t>Assumptions</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415600" y="2108200"/>
            <a:ext cx="11360800" cy="4555200"/>
          </a:xfrm>
        </p:spPr>
        <p:txBody>
          <a:bodyPr/>
          <a:lstStyle/>
          <a:p>
            <a:r>
              <a:rPr lang="en-US" sz="2000" dirty="0"/>
              <a:t>Same Assumptions as for Confidence Intervals</a:t>
            </a:r>
          </a:p>
          <a:p>
            <a:endParaRPr lang="en-US" sz="2000" dirty="0"/>
          </a:p>
          <a:p>
            <a:pPr marL="666746" indent="-514350">
              <a:buFont typeface="+mj-lt"/>
              <a:buAutoNum type="arabicPeriod"/>
            </a:pPr>
            <a:r>
              <a:rPr lang="en-US" sz="2000" dirty="0"/>
              <a:t>Random Sample</a:t>
            </a:r>
          </a:p>
          <a:p>
            <a:pPr marL="666746" indent="-514350">
              <a:buFont typeface="+mj-lt"/>
              <a:buAutoNum type="arabicPeriod"/>
            </a:pPr>
            <a:r>
              <a:rPr lang="en-US" sz="2000" dirty="0"/>
              <a:t>Large enough sample</a:t>
            </a:r>
          </a:p>
          <a:p>
            <a:pPr marL="666746" indent="-514350">
              <a:buFont typeface="+mj-lt"/>
              <a:buAutoNum type="arabicPeriod"/>
            </a:pPr>
            <a:endParaRPr lang="en-US" sz="2000" dirty="0"/>
          </a:p>
          <a:p>
            <a:r>
              <a:rPr lang="en-US" sz="2000" dirty="0"/>
              <a:t>How we check the second assumption depends on the type of test (type of data)</a:t>
            </a:r>
          </a:p>
          <a:p>
            <a:pPr lvl="1"/>
            <a:r>
              <a:rPr lang="en-US" sz="1800" dirty="0"/>
              <a:t>Will go over these again when looking at Proportions Tests and Means Tests</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1255699"/>
            <a:ext cx="4156400"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2.    Check Assumptions.</a:t>
            </a:r>
            <a:endParaRPr lang="en-US" sz="20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23D1A8-725A-714D-B393-252709958F0F}"/>
                  </a:ext>
                </a:extLst>
              </p:cNvPr>
              <p:cNvSpPr txBox="1"/>
              <p:nvPr/>
            </p:nvSpPr>
            <p:spPr>
              <a:xfrm>
                <a:off x="6747685" y="328600"/>
                <a:ext cx="5028715" cy="28931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a:t>
                </a:r>
              </a:p>
              <a:p>
                <a:pPr marL="285750" indent="-285750">
                  <a:buFont typeface="Arial" panose="020B0604020202020204" pitchFamily="34" charset="0"/>
                  <a:buChar char="•"/>
                </a:pPr>
                <a:r>
                  <a:rPr lang="en-US" sz="1400" dirty="0"/>
                  <a:t>They took a random sample of 137 students</a:t>
                </a:r>
              </a:p>
              <a:p>
                <a:pPr marL="285750" indent="-285750">
                  <a:buFont typeface="Arial" panose="020B0604020202020204" pitchFamily="34" charset="0"/>
                  <a:buChar char="•"/>
                </a:pPr>
                <a:endParaRPr lang="en-US" sz="1400" dirty="0"/>
              </a:p>
              <a:p>
                <a:r>
                  <a:rPr lang="en-US" sz="1400" dirty="0"/>
                  <a:t>Check assumptions:</a:t>
                </a:r>
              </a:p>
              <a:p>
                <a:pPr marL="285750" indent="-285750">
                  <a:buFont typeface="Arial" panose="020B0604020202020204" pitchFamily="34" charset="0"/>
                  <a:buChar char="•"/>
                </a:pPr>
                <a:r>
                  <a:rPr lang="en-US" sz="1400" i="1" dirty="0">
                    <a:solidFill>
                      <a:srgbClr val="7030A0"/>
                    </a:solidFill>
                  </a:rPr>
                  <a:t>Randomization: Random sample of students was taken</a:t>
                </a:r>
              </a:p>
              <a:p>
                <a:pPr marL="285750" indent="-285750">
                  <a:buFont typeface="Arial" panose="020B0604020202020204" pitchFamily="34" charset="0"/>
                  <a:buChar char="•"/>
                </a:pPr>
                <a:r>
                  <a:rPr lang="en-US" sz="1400" i="1" dirty="0">
                    <a:solidFill>
                      <a:srgbClr val="7030A0"/>
                    </a:solidFill>
                  </a:rPr>
                  <a:t>Large enough sample:</a:t>
                </a:r>
              </a:p>
              <a:p>
                <a:pPr marL="742950" lvl="1" indent="-285750">
                  <a:buFont typeface="Arial" panose="020B0604020202020204" pitchFamily="34" charset="0"/>
                  <a:buChar char="•"/>
                </a:pPr>
                <a14:m>
                  <m:oMath xmlns:m="http://schemas.openxmlformats.org/officeDocument/2006/math">
                    <m:r>
                      <a:rPr lang="en-US" sz="1400" i="1">
                        <a:solidFill>
                          <a:srgbClr val="7030A0"/>
                        </a:solidFill>
                        <a:latin typeface="Cambria Math" panose="02040503050406030204" pitchFamily="18" charset="0"/>
                      </a:rPr>
                      <m:t>𝑛</m:t>
                    </m:r>
                    <m:sSub>
                      <m:sSubPr>
                        <m:ctrlPr>
                          <a:rPr lang="en-US" sz="1400" b="0" i="1" smtClean="0">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𝑝</m:t>
                        </m:r>
                      </m:e>
                      <m:sub>
                        <m:r>
                          <a:rPr lang="en-US" sz="1400" b="0" i="1" smtClean="0">
                            <a:solidFill>
                              <a:srgbClr val="7030A0"/>
                            </a:solidFill>
                            <a:latin typeface="Cambria Math" panose="02040503050406030204" pitchFamily="18" charset="0"/>
                          </a:rPr>
                          <m:t>0</m:t>
                        </m:r>
                      </m:sub>
                    </m:sSub>
                    <m:r>
                      <a:rPr lang="en-US" sz="1400" i="1">
                        <a:solidFill>
                          <a:srgbClr val="7030A0"/>
                        </a:solidFill>
                        <a:latin typeface="Cambria Math" panose="02040503050406030204" pitchFamily="18" charset="0"/>
                      </a:rPr>
                      <m:t>=137</m:t>
                    </m:r>
                    <m:d>
                      <m:dPr>
                        <m:ctrlPr>
                          <a:rPr lang="en-US" sz="1400" i="1">
                            <a:solidFill>
                              <a:srgbClr val="7030A0"/>
                            </a:solidFill>
                            <a:latin typeface="Cambria Math" panose="02040503050406030204" pitchFamily="18" charset="0"/>
                          </a:rPr>
                        </m:ctrlPr>
                      </m:dPr>
                      <m:e>
                        <m:r>
                          <a:rPr lang="en-US" sz="1400" i="1">
                            <a:solidFill>
                              <a:srgbClr val="7030A0"/>
                            </a:solidFill>
                            <a:latin typeface="Cambria Math" panose="02040503050406030204" pitchFamily="18" charset="0"/>
                          </a:rPr>
                          <m:t>.65</m:t>
                        </m:r>
                      </m:e>
                    </m:d>
                    <m:r>
                      <a:rPr lang="en-US" sz="1400" i="1">
                        <a:solidFill>
                          <a:srgbClr val="7030A0"/>
                        </a:solidFill>
                        <a:latin typeface="Cambria Math" panose="02040503050406030204" pitchFamily="18" charset="0"/>
                      </a:rPr>
                      <m:t>=89.05&gt;5</m:t>
                    </m:r>
                  </m:oMath>
                </a14:m>
                <a:endParaRPr lang="en-US" sz="1400" i="1" dirty="0">
                  <a:solidFill>
                    <a:srgbClr val="7030A0"/>
                  </a:solidFill>
                </a:endParaRPr>
              </a:p>
              <a:p>
                <a:pPr marL="742950" lvl="1" indent="-285750">
                  <a:buFont typeface="Arial" panose="020B0604020202020204" pitchFamily="34" charset="0"/>
                  <a:buChar char="•"/>
                </a:pPr>
                <a14:m>
                  <m:oMath xmlns:m="http://schemas.openxmlformats.org/officeDocument/2006/math">
                    <m:r>
                      <a:rPr lang="en-US" sz="1400" i="1">
                        <a:solidFill>
                          <a:srgbClr val="7030A0"/>
                        </a:solidFill>
                        <a:latin typeface="Cambria Math" panose="02040503050406030204" pitchFamily="18" charset="0"/>
                      </a:rPr>
                      <m:t>𝑛</m:t>
                    </m:r>
                    <m:r>
                      <a:rPr lang="en-US" sz="1400" i="1">
                        <a:solidFill>
                          <a:srgbClr val="7030A0"/>
                        </a:solidFill>
                        <a:latin typeface="Cambria Math" panose="02040503050406030204" pitchFamily="18" charset="0"/>
                      </a:rPr>
                      <m:t>(1−</m:t>
                    </m:r>
                    <m:sSub>
                      <m:sSubPr>
                        <m:ctrlPr>
                          <a:rPr lang="en-US" sz="1400" b="0" i="1" smtClean="0">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𝑝</m:t>
                        </m:r>
                      </m:e>
                      <m:sub>
                        <m:r>
                          <a:rPr lang="en-US" sz="1400" b="0" i="1" smtClean="0">
                            <a:solidFill>
                              <a:srgbClr val="7030A0"/>
                            </a:solidFill>
                            <a:latin typeface="Cambria Math" panose="02040503050406030204" pitchFamily="18" charset="0"/>
                          </a:rPr>
                          <m:t>0</m:t>
                        </m:r>
                      </m:sub>
                    </m:sSub>
                    <m:r>
                      <a:rPr lang="en-US" sz="1400" i="1">
                        <a:solidFill>
                          <a:srgbClr val="7030A0"/>
                        </a:solidFill>
                        <a:latin typeface="Cambria Math" panose="02040503050406030204" pitchFamily="18" charset="0"/>
                      </a:rPr>
                      <m:t>)=137</m:t>
                    </m:r>
                    <m:d>
                      <m:dPr>
                        <m:ctrlPr>
                          <a:rPr lang="en-US" sz="1400" i="1">
                            <a:solidFill>
                              <a:srgbClr val="7030A0"/>
                            </a:solidFill>
                            <a:latin typeface="Cambria Math" panose="02040503050406030204" pitchFamily="18" charset="0"/>
                          </a:rPr>
                        </m:ctrlPr>
                      </m:dPr>
                      <m:e>
                        <m:r>
                          <a:rPr lang="en-US" sz="1400" i="1">
                            <a:solidFill>
                              <a:srgbClr val="7030A0"/>
                            </a:solidFill>
                            <a:latin typeface="Cambria Math" panose="02040503050406030204" pitchFamily="18" charset="0"/>
                          </a:rPr>
                          <m:t>1−.65</m:t>
                        </m:r>
                      </m:e>
                    </m:d>
                    <m:r>
                      <a:rPr lang="en-US" sz="1400" i="1">
                        <a:solidFill>
                          <a:srgbClr val="7030A0"/>
                        </a:solidFill>
                        <a:latin typeface="Cambria Math" panose="02040503050406030204" pitchFamily="18" charset="0"/>
                      </a:rPr>
                      <m:t>=47.95&gt;5</m:t>
                    </m:r>
                  </m:oMath>
                </a14:m>
                <a:endParaRPr lang="en-US" sz="1400" i="1" dirty="0">
                  <a:solidFill>
                    <a:srgbClr val="7030A0"/>
                  </a:solidFill>
                </a:endParaRPr>
              </a:p>
              <a:p>
                <a:pPr marL="742950" lvl="1" indent="-285750">
                  <a:buFont typeface="Arial" panose="020B0604020202020204" pitchFamily="34" charset="0"/>
                  <a:buChar char="•"/>
                </a:pPr>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Both conditions are met, appropriate to continue with test!</a:t>
                </a:r>
              </a:p>
            </p:txBody>
          </p:sp>
        </mc:Choice>
        <mc:Fallback xmlns="">
          <p:sp>
            <p:nvSpPr>
              <p:cNvPr id="5" name="TextBox 4">
                <a:extLst>
                  <a:ext uri="{FF2B5EF4-FFF2-40B4-BE49-F238E27FC236}">
                    <a16:creationId xmlns:a16="http://schemas.microsoft.com/office/drawing/2014/main" id="{7623D1A8-725A-714D-B393-252709958F0F}"/>
                  </a:ext>
                </a:extLst>
              </p:cNvPr>
              <p:cNvSpPr txBox="1">
                <a:spLocks noRot="1" noChangeAspect="1" noMove="1" noResize="1" noEditPoints="1" noAdjustHandles="1" noChangeArrowheads="1" noChangeShapeType="1" noTextEdit="1"/>
              </p:cNvSpPr>
              <p:nvPr/>
            </p:nvSpPr>
            <p:spPr>
              <a:xfrm>
                <a:off x="6747685" y="328600"/>
                <a:ext cx="5028715" cy="2893100"/>
              </a:xfrm>
              <a:prstGeom prst="rect">
                <a:avLst/>
              </a:prstGeom>
              <a:blipFill>
                <a:blip r:embed="rId2"/>
                <a:stretch>
                  <a:fillRect l="-251" t="-437" b="-17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549E780-EA62-6848-A627-EF015295D7E1}"/>
              </a:ext>
            </a:extLst>
          </p:cNvPr>
          <p:cNvSpPr txBox="1"/>
          <p:nvPr/>
        </p:nvSpPr>
        <p:spPr>
          <a:xfrm>
            <a:off x="8996472" y="3221700"/>
            <a:ext cx="3002745" cy="261610"/>
          </a:xfrm>
          <a:prstGeom prst="rect">
            <a:avLst/>
          </a:prstGeom>
          <a:noFill/>
        </p:spPr>
        <p:txBody>
          <a:bodyPr wrap="none" rtlCol="0">
            <a:spAutoFit/>
          </a:bodyPr>
          <a:lstStyle/>
          <a:p>
            <a:r>
              <a:rPr lang="en-US" sz="1100" dirty="0"/>
              <a:t>* will go through these with the proportions slide</a:t>
            </a:r>
          </a:p>
        </p:txBody>
      </p:sp>
    </p:spTree>
    <p:extLst>
      <p:ext uri="{BB962C8B-B14F-4D97-AF65-F5344CB8AC3E}">
        <p14:creationId xmlns:p14="http://schemas.microsoft.com/office/powerpoint/2010/main" val="412886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99258"/>
            <a:ext cx="11360800" cy="763600"/>
          </a:xfrm>
        </p:spPr>
        <p:txBody>
          <a:bodyPr/>
          <a:lstStyle/>
          <a:p>
            <a:r>
              <a:rPr lang="en-US" dirty="0"/>
              <a:t>Rejection Region</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43328" y="1798980"/>
            <a:ext cx="6069591" cy="4555200"/>
          </a:xfrm>
        </p:spPr>
        <p:txBody>
          <a:bodyPr/>
          <a:lstStyle/>
          <a:p>
            <a:pPr marL="152396" indent="0">
              <a:lnSpc>
                <a:spcPct val="100000"/>
              </a:lnSpc>
              <a:buNone/>
            </a:pPr>
            <a:r>
              <a:rPr lang="en-US" sz="1800" u="sng" dirty="0"/>
              <a:t>Rejection Region (RR)</a:t>
            </a:r>
            <a:endParaRPr lang="en-US" sz="1800" dirty="0"/>
          </a:p>
          <a:p>
            <a:pPr>
              <a:lnSpc>
                <a:spcPct val="100000"/>
              </a:lnSpc>
            </a:pPr>
            <a:endParaRPr lang="en-US" sz="1600" dirty="0"/>
          </a:p>
          <a:p>
            <a:pPr>
              <a:lnSpc>
                <a:spcPct val="100000"/>
              </a:lnSpc>
            </a:pPr>
            <a:r>
              <a:rPr lang="en-US" sz="1600" dirty="0"/>
              <a:t>We have to determine the the when </a:t>
            </a:r>
            <a:r>
              <a:rPr lang="en-US" sz="1600" u="sng" dirty="0"/>
              <a:t>there is or is not enough evidence</a:t>
            </a:r>
            <a:r>
              <a:rPr lang="en-US" sz="1600" dirty="0"/>
              <a:t> against the Null.</a:t>
            </a:r>
          </a:p>
          <a:p>
            <a:pPr>
              <a:lnSpc>
                <a:spcPct val="100000"/>
              </a:lnSpc>
            </a:pPr>
            <a:endParaRPr lang="en-US" sz="1600" dirty="0"/>
          </a:p>
          <a:p>
            <a:pPr lvl="1">
              <a:lnSpc>
                <a:spcPct val="100000"/>
              </a:lnSpc>
              <a:spcBef>
                <a:spcPts val="0"/>
              </a:spcBef>
            </a:pPr>
            <a:r>
              <a:rPr lang="en-US" sz="1600" dirty="0"/>
              <a:t>In other words, </a:t>
            </a:r>
            <a:r>
              <a:rPr lang="en-US" sz="1600" u="sng" dirty="0"/>
              <a:t>what is the cutoff</a:t>
            </a:r>
            <a:r>
              <a:rPr lang="en-US" sz="1600" dirty="0"/>
              <a:t> and in </a:t>
            </a:r>
            <a:r>
              <a:rPr lang="en-US" sz="1600" u="sng" dirty="0"/>
              <a:t>what direction</a:t>
            </a:r>
            <a:r>
              <a:rPr lang="en-US" sz="1600" dirty="0"/>
              <a:t> do we make the conclusion of </a:t>
            </a:r>
            <a:r>
              <a:rPr lang="en-US" sz="1600" u="sng" dirty="0"/>
              <a:t>reject</a:t>
            </a:r>
            <a:r>
              <a:rPr lang="en-US" sz="1600" dirty="0"/>
              <a:t>!</a:t>
            </a:r>
          </a:p>
          <a:p>
            <a:pPr>
              <a:lnSpc>
                <a:spcPct val="100000"/>
              </a:lnSpc>
            </a:pPr>
            <a:endParaRPr lang="en-US" sz="1600" dirty="0"/>
          </a:p>
          <a:p>
            <a:pPr>
              <a:lnSpc>
                <a:spcPct val="100000"/>
              </a:lnSpc>
            </a:pPr>
            <a:r>
              <a:rPr lang="en-US" sz="1600" dirty="0"/>
              <a:t>Our Rejection Region (RR) is based on whether we are doing a one or two tailed test (this is the direction from the H</a:t>
            </a:r>
            <a:r>
              <a:rPr lang="en-US" sz="1600" baseline="-25000" dirty="0"/>
              <a:t>A</a:t>
            </a:r>
            <a:r>
              <a:rPr lang="en-US" sz="1600" dirty="0"/>
              <a:t>)!</a:t>
            </a:r>
          </a:p>
          <a:p>
            <a:pPr>
              <a:lnSpc>
                <a:spcPct val="100000"/>
              </a:lnSpc>
            </a:pPr>
            <a:endParaRPr lang="en-US" sz="1600" dirty="0"/>
          </a:p>
          <a:p>
            <a:pPr>
              <a:lnSpc>
                <a:spcPct val="100000"/>
              </a:lnSpc>
            </a:pPr>
            <a:r>
              <a:rPr lang="en-US" sz="1600" dirty="0"/>
              <a:t>The specific value of the </a:t>
            </a:r>
            <a:r>
              <a:rPr lang="en-US" sz="1600" u="sng" dirty="0"/>
              <a:t>cutoff</a:t>
            </a:r>
            <a:r>
              <a:rPr lang="en-US" sz="1600" dirty="0"/>
              <a:t> depends upon the </a:t>
            </a:r>
            <a:r>
              <a:rPr lang="en-US" sz="1600" u="sng" dirty="0"/>
              <a:t>significance level</a:t>
            </a:r>
            <a:r>
              <a:rPr lang="en-US" sz="1600" dirty="0"/>
              <a:t>, </a:t>
            </a:r>
            <a:r>
              <a:rPr lang="el-GR" sz="1600" dirty="0"/>
              <a:t>α, </a:t>
            </a:r>
            <a:r>
              <a:rPr lang="en-US" sz="1600" dirty="0"/>
              <a:t>of the test, which is chosen </a:t>
            </a:r>
            <a:r>
              <a:rPr lang="en-US" sz="1600" i="1" dirty="0"/>
              <a:t>before </a:t>
            </a:r>
            <a:r>
              <a:rPr lang="en-US" sz="1600" dirty="0"/>
              <a:t>running the test.</a:t>
            </a:r>
          </a:p>
          <a:p>
            <a:pPr>
              <a:lnSpc>
                <a:spcPct val="100000"/>
              </a:lnSpc>
            </a:pPr>
            <a:endParaRPr lang="en-US" sz="1600" dirty="0"/>
          </a:p>
          <a:p>
            <a:pPr lvl="1">
              <a:lnSpc>
                <a:spcPct val="100000"/>
              </a:lnSpc>
              <a:spcBef>
                <a:spcPts val="0"/>
              </a:spcBef>
            </a:pPr>
            <a:r>
              <a:rPr lang="en-US" sz="1600" dirty="0"/>
              <a:t>Setups will say something similar to: ”Determine if there is enough evidence at the 5% significance level.”</a:t>
            </a:r>
          </a:p>
          <a:p>
            <a:pPr lvl="1">
              <a:lnSpc>
                <a:spcPct val="100000"/>
              </a:lnSpc>
              <a:spcBef>
                <a:spcPts val="0"/>
              </a:spcBef>
            </a:pPr>
            <a:r>
              <a:rPr lang="en-US" sz="1600" dirty="0"/>
              <a:t>We use this alpha 𝛼 level to calculate the Critical Value!</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803456"/>
            <a:ext cx="5118926" cy="9648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3. Determine and Sketch Rejection Region based of Significance Level</a:t>
            </a:r>
          </a:p>
        </p:txBody>
      </p:sp>
      <p:sp>
        <p:nvSpPr>
          <p:cNvPr id="41" name="TextBox 40">
            <a:extLst>
              <a:ext uri="{FF2B5EF4-FFF2-40B4-BE49-F238E27FC236}">
                <a16:creationId xmlns:a16="http://schemas.microsoft.com/office/drawing/2014/main" id="{7024ED08-2CF8-7743-9283-50CA9B62EE1A}"/>
              </a:ext>
            </a:extLst>
          </p:cNvPr>
          <p:cNvSpPr txBox="1"/>
          <p:nvPr/>
        </p:nvSpPr>
        <p:spPr>
          <a:xfrm>
            <a:off x="6278453" y="321706"/>
            <a:ext cx="5028715" cy="375487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dirty="0"/>
          </a:p>
          <a:p>
            <a:r>
              <a:rPr lang="en-US" sz="1400" dirty="0"/>
              <a:t>Rejection Region:</a:t>
            </a:r>
          </a:p>
          <a:p>
            <a:r>
              <a:rPr lang="en-US" sz="1400" i="1" dirty="0">
                <a:solidFill>
                  <a:srgbClr val="7030A0"/>
                </a:solidFill>
              </a:rPr>
              <a:t>Set 𝛼 = 0.1 (which was set at beginning)</a:t>
            </a:r>
            <a:endParaRPr lang="en-US" sz="1400" dirty="0"/>
          </a:p>
          <a:p>
            <a:r>
              <a:rPr lang="en-US" sz="1400" i="1" dirty="0">
                <a:solidFill>
                  <a:srgbClr val="7030A0"/>
                </a:solidFill>
              </a:rPr>
              <a:t>Z* = </a:t>
            </a:r>
            <a:r>
              <a:rPr lang="en-US" sz="1400" i="1" dirty="0" err="1">
                <a:solidFill>
                  <a:srgbClr val="7030A0"/>
                </a:solidFill>
              </a:rPr>
              <a:t>invNorm</a:t>
            </a:r>
            <a:r>
              <a:rPr lang="en-US" sz="1400" i="1" dirty="0">
                <a:solidFill>
                  <a:srgbClr val="7030A0"/>
                </a:solidFill>
              </a:rPr>
              <a:t>(area = 0.1, 𝜇 = 0, 𝞂 = 1) = -1.28</a:t>
            </a: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p:txBody>
      </p:sp>
      <p:grpSp>
        <p:nvGrpSpPr>
          <p:cNvPr id="22" name="Group 21">
            <a:extLst>
              <a:ext uri="{FF2B5EF4-FFF2-40B4-BE49-F238E27FC236}">
                <a16:creationId xmlns:a16="http://schemas.microsoft.com/office/drawing/2014/main" id="{E6B42955-BD2D-EF49-9B5E-BE58AA2F3310}"/>
              </a:ext>
            </a:extLst>
          </p:cNvPr>
          <p:cNvGrpSpPr/>
          <p:nvPr/>
        </p:nvGrpSpPr>
        <p:grpSpPr>
          <a:xfrm>
            <a:off x="8006035" y="2303281"/>
            <a:ext cx="3168772" cy="1825456"/>
            <a:chOff x="8006035" y="2303281"/>
            <a:chExt cx="3168772" cy="1825456"/>
          </a:xfrm>
        </p:grpSpPr>
        <p:grpSp>
          <p:nvGrpSpPr>
            <p:cNvPr id="51" name="Group 50">
              <a:extLst>
                <a:ext uri="{FF2B5EF4-FFF2-40B4-BE49-F238E27FC236}">
                  <a16:creationId xmlns:a16="http://schemas.microsoft.com/office/drawing/2014/main" id="{F0211E9D-0ABC-3F45-9E5F-F683099EE300}"/>
                </a:ext>
              </a:extLst>
            </p:cNvPr>
            <p:cNvGrpSpPr/>
            <p:nvPr/>
          </p:nvGrpSpPr>
          <p:grpSpPr>
            <a:xfrm>
              <a:off x="8380807" y="2303281"/>
              <a:ext cx="2794000" cy="1825456"/>
              <a:chOff x="9153358" y="3006529"/>
              <a:chExt cx="2794000" cy="1825456"/>
            </a:xfrm>
          </p:grpSpPr>
          <p:grpSp>
            <p:nvGrpSpPr>
              <p:cNvPr id="52" name="Group 51">
                <a:extLst>
                  <a:ext uri="{FF2B5EF4-FFF2-40B4-BE49-F238E27FC236}">
                    <a16:creationId xmlns:a16="http://schemas.microsoft.com/office/drawing/2014/main" id="{1903FAC8-48A2-154B-9AF7-528E3B53362E}"/>
                  </a:ext>
                </a:extLst>
              </p:cNvPr>
              <p:cNvGrpSpPr/>
              <p:nvPr/>
            </p:nvGrpSpPr>
            <p:grpSpPr>
              <a:xfrm>
                <a:off x="9153358" y="3006529"/>
                <a:ext cx="2794000" cy="1752600"/>
                <a:chOff x="9153358" y="3282148"/>
                <a:chExt cx="2794000" cy="1752600"/>
              </a:xfrm>
            </p:grpSpPr>
            <p:pic>
              <p:nvPicPr>
                <p:cNvPr id="56" name="Picture 55">
                  <a:extLst>
                    <a:ext uri="{FF2B5EF4-FFF2-40B4-BE49-F238E27FC236}">
                      <a16:creationId xmlns:a16="http://schemas.microsoft.com/office/drawing/2014/main" id="{22B899C0-1871-EE42-925B-C7F4EEF3E766}"/>
                    </a:ext>
                  </a:extLst>
                </p:cNvPr>
                <p:cNvPicPr>
                  <a:picLocks noChangeAspect="1"/>
                </p:cNvPicPr>
                <p:nvPr/>
              </p:nvPicPr>
              <p:blipFill>
                <a:blip r:embed="rId2"/>
                <a:stretch>
                  <a:fillRect/>
                </a:stretch>
              </p:blipFill>
              <p:spPr>
                <a:xfrm>
                  <a:off x="9153358" y="3282148"/>
                  <a:ext cx="2794000" cy="1752600"/>
                </a:xfrm>
                <a:prstGeom prst="rect">
                  <a:avLst/>
                </a:prstGeom>
              </p:spPr>
            </p:pic>
            <mc:AlternateContent xmlns:mc="http://schemas.openxmlformats.org/markup-compatibility/2006" xmlns:p14="http://schemas.microsoft.com/office/powerpoint/2010/main">
              <mc:Choice Requires="p14">
                <p:contentPart p14:bwMode="auto" r:id="rId3">
                  <p14:nvContentPartPr>
                    <p14:cNvPr id="57" name="Ink 56">
                      <a:extLst>
                        <a:ext uri="{FF2B5EF4-FFF2-40B4-BE49-F238E27FC236}">
                          <a16:creationId xmlns:a16="http://schemas.microsoft.com/office/drawing/2014/main" id="{FF45E5FD-26C6-064E-967B-F17B08995554}"/>
                        </a:ext>
                      </a:extLst>
                    </p14:cNvPr>
                    <p14:cNvContentPartPr/>
                    <p14:nvPr/>
                  </p14:nvContentPartPr>
                  <p14:xfrm>
                    <a:off x="9993259" y="3655364"/>
                    <a:ext cx="16200" cy="1027800"/>
                  </p14:xfrm>
                </p:contentPart>
              </mc:Choice>
              <mc:Fallback xmlns="">
                <p:pic>
                  <p:nvPicPr>
                    <p:cNvPr id="57" name="Ink 56">
                      <a:extLst>
                        <a:ext uri="{FF2B5EF4-FFF2-40B4-BE49-F238E27FC236}">
                          <a16:creationId xmlns:a16="http://schemas.microsoft.com/office/drawing/2014/main" id="{FF45E5FD-26C6-064E-967B-F17B08995554}"/>
                        </a:ext>
                      </a:extLst>
                    </p:cNvPr>
                    <p:cNvPicPr/>
                    <p:nvPr/>
                  </p:nvPicPr>
                  <p:blipFill>
                    <a:blip r:embed="rId4"/>
                    <a:stretch>
                      <a:fillRect/>
                    </a:stretch>
                  </p:blipFill>
                  <p:spPr>
                    <a:xfrm>
                      <a:off x="9984259" y="3646724"/>
                      <a:ext cx="33840" cy="104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 name="Ink 57">
                      <a:extLst>
                        <a:ext uri="{FF2B5EF4-FFF2-40B4-BE49-F238E27FC236}">
                          <a16:creationId xmlns:a16="http://schemas.microsoft.com/office/drawing/2014/main" id="{8CA41C2C-F371-0640-BE4F-B3D0A2D7DACD}"/>
                        </a:ext>
                      </a:extLst>
                    </p14:cNvPr>
                    <p14:cNvContentPartPr/>
                    <p14:nvPr/>
                  </p14:nvContentPartPr>
                  <p14:xfrm>
                    <a:off x="9504379" y="4297604"/>
                    <a:ext cx="514440" cy="167760"/>
                  </p14:xfrm>
                </p:contentPart>
              </mc:Choice>
              <mc:Fallback xmlns="">
                <p:pic>
                  <p:nvPicPr>
                    <p:cNvPr id="58" name="Ink 57">
                      <a:extLst>
                        <a:ext uri="{FF2B5EF4-FFF2-40B4-BE49-F238E27FC236}">
                          <a16:creationId xmlns:a16="http://schemas.microsoft.com/office/drawing/2014/main" id="{8CA41C2C-F371-0640-BE4F-B3D0A2D7DACD}"/>
                        </a:ext>
                      </a:extLst>
                    </p:cNvPr>
                    <p:cNvPicPr/>
                    <p:nvPr/>
                  </p:nvPicPr>
                  <p:blipFill>
                    <a:blip r:embed="rId6"/>
                    <a:stretch>
                      <a:fillRect/>
                    </a:stretch>
                  </p:blipFill>
                  <p:spPr>
                    <a:xfrm>
                      <a:off x="9495379" y="4288604"/>
                      <a:ext cx="5320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Ink 58">
                      <a:extLst>
                        <a:ext uri="{FF2B5EF4-FFF2-40B4-BE49-F238E27FC236}">
                          <a16:creationId xmlns:a16="http://schemas.microsoft.com/office/drawing/2014/main" id="{7643198A-DF0D-8E40-B1F7-B7C80B54E62B}"/>
                        </a:ext>
                      </a:extLst>
                    </p14:cNvPr>
                    <p14:cNvContentPartPr/>
                    <p14:nvPr/>
                  </p14:nvContentPartPr>
                  <p14:xfrm>
                    <a:off x="9442819" y="4134524"/>
                    <a:ext cx="537120" cy="336600"/>
                  </p14:xfrm>
                </p:contentPart>
              </mc:Choice>
              <mc:Fallback xmlns="">
                <p:pic>
                  <p:nvPicPr>
                    <p:cNvPr id="59" name="Ink 58">
                      <a:extLst>
                        <a:ext uri="{FF2B5EF4-FFF2-40B4-BE49-F238E27FC236}">
                          <a16:creationId xmlns:a16="http://schemas.microsoft.com/office/drawing/2014/main" id="{7643198A-DF0D-8E40-B1F7-B7C80B54E62B}"/>
                        </a:ext>
                      </a:extLst>
                    </p:cNvPr>
                    <p:cNvPicPr/>
                    <p:nvPr/>
                  </p:nvPicPr>
                  <p:blipFill>
                    <a:blip r:embed="rId8"/>
                    <a:stretch>
                      <a:fillRect/>
                    </a:stretch>
                  </p:blipFill>
                  <p:spPr>
                    <a:xfrm>
                      <a:off x="9434179" y="4125884"/>
                      <a:ext cx="554760" cy="354240"/>
                    </a:xfrm>
                    <a:prstGeom prst="rect">
                      <a:avLst/>
                    </a:prstGeom>
                  </p:spPr>
                </p:pic>
              </mc:Fallback>
            </mc:AlternateContent>
          </p:grpSp>
          <p:sp>
            <p:nvSpPr>
              <p:cNvPr id="54" name="TextBox 53">
                <a:extLst>
                  <a:ext uri="{FF2B5EF4-FFF2-40B4-BE49-F238E27FC236}">
                    <a16:creationId xmlns:a16="http://schemas.microsoft.com/office/drawing/2014/main" id="{E06EA3EC-E0A1-4B49-95C0-47B7494362BD}"/>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grpSp>
        <p:sp>
          <p:nvSpPr>
            <p:cNvPr id="16" name="TextBox 15">
              <a:extLst>
                <a:ext uri="{FF2B5EF4-FFF2-40B4-BE49-F238E27FC236}">
                  <a16:creationId xmlns:a16="http://schemas.microsoft.com/office/drawing/2014/main" id="{9DBFD6C0-1583-F347-BD23-64EC2F3B3F5F}"/>
                </a:ext>
              </a:extLst>
            </p:cNvPr>
            <p:cNvSpPr txBox="1"/>
            <p:nvPr/>
          </p:nvSpPr>
          <p:spPr>
            <a:xfrm>
              <a:off x="8006035" y="2689471"/>
              <a:ext cx="835485" cy="369332"/>
            </a:xfrm>
            <a:prstGeom prst="rect">
              <a:avLst/>
            </a:prstGeom>
            <a:noFill/>
          </p:spPr>
          <p:txBody>
            <a:bodyPr wrap="none" rtlCol="0">
              <a:spAutoFit/>
            </a:bodyPr>
            <a:lstStyle/>
            <a:p>
              <a:r>
                <a:rPr lang="en-US" dirty="0">
                  <a:solidFill>
                    <a:srgbClr val="FF0000"/>
                  </a:solidFill>
                </a:rPr>
                <a:t>𝛼 = 0.1</a:t>
              </a:r>
            </a:p>
          </p:txBody>
        </p:sp>
        <p:cxnSp>
          <p:nvCxnSpPr>
            <p:cNvPr id="20" name="Straight Arrow Connector 19">
              <a:extLst>
                <a:ext uri="{FF2B5EF4-FFF2-40B4-BE49-F238E27FC236}">
                  <a16:creationId xmlns:a16="http://schemas.microsoft.com/office/drawing/2014/main" id="{87EC5923-91E5-614E-AD3F-603EB51579D9}"/>
                </a:ext>
              </a:extLst>
            </p:cNvPr>
            <p:cNvCxnSpPr/>
            <p:nvPr/>
          </p:nvCxnSpPr>
          <p:spPr>
            <a:xfrm flipH="1" flipV="1">
              <a:off x="8670268" y="3004083"/>
              <a:ext cx="418079" cy="301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E29972AF-83CF-9A4E-985C-797BDF15FF68}"/>
              </a:ext>
            </a:extLst>
          </p:cNvPr>
          <p:cNvPicPr>
            <a:picLocks noChangeAspect="1"/>
          </p:cNvPicPr>
          <p:nvPr/>
        </p:nvPicPr>
        <p:blipFill>
          <a:blip r:embed="rId9"/>
          <a:stretch>
            <a:fillRect/>
          </a:stretch>
        </p:blipFill>
        <p:spPr>
          <a:xfrm>
            <a:off x="6321997" y="4501953"/>
            <a:ext cx="5114619" cy="1837664"/>
          </a:xfrm>
          <a:prstGeom prst="rect">
            <a:avLst/>
          </a:prstGeom>
        </p:spPr>
      </p:pic>
    </p:spTree>
    <p:extLst>
      <p:ext uri="{BB962C8B-B14F-4D97-AF65-F5344CB8AC3E}">
        <p14:creationId xmlns:p14="http://schemas.microsoft.com/office/powerpoint/2010/main" val="401893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99258"/>
            <a:ext cx="11360800" cy="763600"/>
          </a:xfrm>
        </p:spPr>
        <p:txBody>
          <a:bodyPr/>
          <a:lstStyle/>
          <a:p>
            <a:r>
              <a:rPr lang="en-US" dirty="0"/>
              <a:t>Rejection Region</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133365" y="1851137"/>
            <a:ext cx="6069591" cy="4555200"/>
          </a:xfrm>
        </p:spPr>
        <p:txBody>
          <a:bodyPr/>
          <a:lstStyle/>
          <a:p>
            <a:pPr marL="0" indent="0">
              <a:buNone/>
            </a:pPr>
            <a:r>
              <a:rPr lang="en-US" sz="1800" u="sng" dirty="0"/>
              <a:t>Significance Level</a:t>
            </a:r>
          </a:p>
          <a:p>
            <a:pPr marL="0" indent="0">
              <a:buNone/>
            </a:pPr>
            <a:endParaRPr lang="en-US" sz="1400" u="sng" dirty="0"/>
          </a:p>
          <a:p>
            <a:r>
              <a:rPr lang="en-US" sz="1500" dirty="0"/>
              <a:t>The </a:t>
            </a:r>
            <a:r>
              <a:rPr lang="en-US" sz="1500" b="1" dirty="0"/>
              <a:t>significance level </a:t>
            </a:r>
            <a:r>
              <a:rPr lang="en-US" sz="1500" dirty="0"/>
              <a:t>represents the </a:t>
            </a:r>
            <a:r>
              <a:rPr lang="en-US" sz="1500" u="sng" dirty="0"/>
              <a:t>probability of rejecting the Null Hypothesis</a:t>
            </a:r>
            <a:r>
              <a:rPr lang="en-US" sz="1500" dirty="0"/>
              <a:t>.</a:t>
            </a:r>
          </a:p>
          <a:p>
            <a:endParaRPr lang="en-US" sz="1500" dirty="0"/>
          </a:p>
          <a:p>
            <a:r>
              <a:rPr lang="en-US" sz="1500" dirty="0"/>
              <a:t>Visually, it is the area under the curve in the </a:t>
            </a:r>
            <a:r>
              <a:rPr lang="en-US" sz="1500" u="sng" dirty="0"/>
              <a:t>direction</a:t>
            </a:r>
            <a:r>
              <a:rPr lang="en-US" sz="1500" dirty="0"/>
              <a:t> of the </a:t>
            </a:r>
            <a:r>
              <a:rPr lang="en-US" sz="1500" u="sng" dirty="0"/>
              <a:t>Alternative hypothesis</a:t>
            </a:r>
          </a:p>
          <a:p>
            <a:endParaRPr lang="en-US" sz="1500" dirty="0"/>
          </a:p>
          <a:p>
            <a:r>
              <a:rPr lang="en-US" sz="1500" dirty="0"/>
              <a:t>For a </a:t>
            </a:r>
            <a:r>
              <a:rPr lang="en-US" sz="1500" u="sng" dirty="0"/>
              <a:t>two-tailed test</a:t>
            </a:r>
            <a:r>
              <a:rPr lang="en-US" sz="1500" dirty="0"/>
              <a:t>, area for 𝛼 is </a:t>
            </a:r>
            <a:r>
              <a:rPr lang="en-US" sz="1500" u="sng" dirty="0"/>
              <a:t>split equally</a:t>
            </a:r>
            <a:r>
              <a:rPr lang="en-US" sz="1500" dirty="0"/>
              <a:t> between the upper and lower tails!</a:t>
            </a:r>
          </a:p>
          <a:p>
            <a:pPr lvl="1"/>
            <a:r>
              <a:rPr lang="en-US" sz="1500" dirty="0"/>
              <a:t>Recall from CI, Alpha level is just the complement probability of the % Confidence (so directly relates to a two-tailed test)!</a:t>
            </a:r>
          </a:p>
          <a:p>
            <a:pPr marL="152396" indent="0">
              <a:buNone/>
            </a:pPr>
            <a:endParaRPr lang="en-US" sz="1600" dirty="0"/>
          </a:p>
          <a:p>
            <a:pPr marL="0" indent="0">
              <a:buNone/>
            </a:pPr>
            <a:r>
              <a:rPr lang="en-US" sz="1800" u="sng" dirty="0"/>
              <a:t>Critical Values</a:t>
            </a:r>
          </a:p>
          <a:p>
            <a:endParaRPr lang="en-US" sz="1600" u="sng" dirty="0"/>
          </a:p>
          <a:p>
            <a:pPr marL="285750" indent="-285750">
              <a:buFont typeface="Arial" panose="020B0604020202020204" pitchFamily="34" charset="0"/>
              <a:buChar char="•"/>
            </a:pPr>
            <a:r>
              <a:rPr lang="en-US" sz="1500" dirty="0"/>
              <a:t>The </a:t>
            </a:r>
            <a:r>
              <a:rPr lang="en-US" sz="1500" b="1" dirty="0"/>
              <a:t>critical values </a:t>
            </a:r>
            <a:r>
              <a:rPr lang="en-US" sz="1500" dirty="0"/>
              <a:t>for Hypothesis Tests are the the </a:t>
            </a:r>
            <a:r>
              <a:rPr lang="en-US" sz="1500" u="sng" dirty="0"/>
              <a:t>same</a:t>
            </a:r>
            <a:r>
              <a:rPr lang="en-US" sz="1500" dirty="0"/>
              <a:t> critical value as when calculating Confidence Intervals!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We find these with </a:t>
            </a:r>
            <a:r>
              <a:rPr lang="en-US" sz="1500" dirty="0" err="1"/>
              <a:t>invNorm</a:t>
            </a:r>
            <a:r>
              <a:rPr lang="en-US" sz="1500" dirty="0"/>
              <a:t>() or </a:t>
            </a:r>
            <a:r>
              <a:rPr lang="en-US" sz="1500" dirty="0" err="1"/>
              <a:t>invT</a:t>
            </a:r>
            <a:r>
              <a:rPr lang="en-US" sz="1500" dirty="0"/>
              <a:t>() depending on what type of test we are doing</a:t>
            </a:r>
          </a:p>
          <a:p>
            <a:pPr marL="152396" indent="0">
              <a:lnSpc>
                <a:spcPct val="100000"/>
              </a:lnSpc>
              <a:buNone/>
            </a:pPr>
            <a:endParaRPr lang="en-US" sz="1600" dirty="0"/>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803456"/>
            <a:ext cx="4740426" cy="9648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dirty="0">
                <a:solidFill>
                  <a:srgbClr val="0070C0"/>
                </a:solidFill>
              </a:rPr>
              <a:t>3. Determine and Sketch Rejection Region based of </a:t>
            </a:r>
            <a:r>
              <a:rPr lang="en" sz="2400" b="1" dirty="0">
                <a:solidFill>
                  <a:srgbClr val="0070C0"/>
                </a:solidFill>
              </a:rPr>
              <a:t>Significance Level</a:t>
            </a:r>
          </a:p>
        </p:txBody>
      </p:sp>
      <p:sp>
        <p:nvSpPr>
          <p:cNvPr id="41" name="TextBox 40">
            <a:extLst>
              <a:ext uri="{FF2B5EF4-FFF2-40B4-BE49-F238E27FC236}">
                <a16:creationId xmlns:a16="http://schemas.microsoft.com/office/drawing/2014/main" id="{7024ED08-2CF8-7743-9283-50CA9B62EE1A}"/>
              </a:ext>
            </a:extLst>
          </p:cNvPr>
          <p:cNvSpPr txBox="1"/>
          <p:nvPr/>
        </p:nvSpPr>
        <p:spPr>
          <a:xfrm>
            <a:off x="6278453" y="321706"/>
            <a:ext cx="5028715" cy="375487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dirty="0"/>
          </a:p>
          <a:p>
            <a:r>
              <a:rPr lang="en-US" sz="1400" dirty="0"/>
              <a:t>Rejection Region:</a:t>
            </a:r>
          </a:p>
          <a:p>
            <a:r>
              <a:rPr lang="en-US" sz="1400" i="1" dirty="0">
                <a:solidFill>
                  <a:srgbClr val="7030A0"/>
                </a:solidFill>
              </a:rPr>
              <a:t>Set 𝛼 = 0.1 (which was set at beginning)</a:t>
            </a:r>
            <a:endParaRPr lang="en-US" sz="1400" dirty="0"/>
          </a:p>
          <a:p>
            <a:r>
              <a:rPr lang="en-US" sz="1400" i="1" dirty="0">
                <a:solidFill>
                  <a:srgbClr val="7030A0"/>
                </a:solidFill>
              </a:rPr>
              <a:t>Z* = </a:t>
            </a:r>
            <a:r>
              <a:rPr lang="en-US" sz="1400" i="1" dirty="0" err="1">
                <a:solidFill>
                  <a:srgbClr val="7030A0"/>
                </a:solidFill>
              </a:rPr>
              <a:t>invNorm</a:t>
            </a:r>
            <a:r>
              <a:rPr lang="en-US" sz="1400" i="1" dirty="0">
                <a:solidFill>
                  <a:srgbClr val="7030A0"/>
                </a:solidFill>
              </a:rPr>
              <a:t>(lower = 0.1, 𝜇 = 0, 𝞂 = 1) = -1.28</a:t>
            </a: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p:txBody>
      </p:sp>
      <p:grpSp>
        <p:nvGrpSpPr>
          <p:cNvPr id="22" name="Group 21">
            <a:extLst>
              <a:ext uri="{FF2B5EF4-FFF2-40B4-BE49-F238E27FC236}">
                <a16:creationId xmlns:a16="http://schemas.microsoft.com/office/drawing/2014/main" id="{E6B42955-BD2D-EF49-9B5E-BE58AA2F3310}"/>
              </a:ext>
            </a:extLst>
          </p:cNvPr>
          <p:cNvGrpSpPr/>
          <p:nvPr/>
        </p:nvGrpSpPr>
        <p:grpSpPr>
          <a:xfrm>
            <a:off x="8006035" y="2303281"/>
            <a:ext cx="3168772" cy="1825456"/>
            <a:chOff x="8006035" y="2303281"/>
            <a:chExt cx="3168772" cy="1825456"/>
          </a:xfrm>
        </p:grpSpPr>
        <p:grpSp>
          <p:nvGrpSpPr>
            <p:cNvPr id="51" name="Group 50">
              <a:extLst>
                <a:ext uri="{FF2B5EF4-FFF2-40B4-BE49-F238E27FC236}">
                  <a16:creationId xmlns:a16="http://schemas.microsoft.com/office/drawing/2014/main" id="{F0211E9D-0ABC-3F45-9E5F-F683099EE300}"/>
                </a:ext>
              </a:extLst>
            </p:cNvPr>
            <p:cNvGrpSpPr/>
            <p:nvPr/>
          </p:nvGrpSpPr>
          <p:grpSpPr>
            <a:xfrm>
              <a:off x="8380807" y="2303281"/>
              <a:ext cx="2794000" cy="1825456"/>
              <a:chOff x="9153358" y="3006529"/>
              <a:chExt cx="2794000" cy="1825456"/>
            </a:xfrm>
          </p:grpSpPr>
          <p:grpSp>
            <p:nvGrpSpPr>
              <p:cNvPr id="52" name="Group 51">
                <a:extLst>
                  <a:ext uri="{FF2B5EF4-FFF2-40B4-BE49-F238E27FC236}">
                    <a16:creationId xmlns:a16="http://schemas.microsoft.com/office/drawing/2014/main" id="{1903FAC8-48A2-154B-9AF7-528E3B53362E}"/>
                  </a:ext>
                </a:extLst>
              </p:cNvPr>
              <p:cNvGrpSpPr/>
              <p:nvPr/>
            </p:nvGrpSpPr>
            <p:grpSpPr>
              <a:xfrm>
                <a:off x="9153358" y="3006529"/>
                <a:ext cx="2794000" cy="1752600"/>
                <a:chOff x="9153358" y="3282148"/>
                <a:chExt cx="2794000" cy="1752600"/>
              </a:xfrm>
            </p:grpSpPr>
            <p:pic>
              <p:nvPicPr>
                <p:cNvPr id="56" name="Picture 55">
                  <a:extLst>
                    <a:ext uri="{FF2B5EF4-FFF2-40B4-BE49-F238E27FC236}">
                      <a16:creationId xmlns:a16="http://schemas.microsoft.com/office/drawing/2014/main" id="{22B899C0-1871-EE42-925B-C7F4EEF3E766}"/>
                    </a:ext>
                  </a:extLst>
                </p:cNvPr>
                <p:cNvPicPr>
                  <a:picLocks noChangeAspect="1"/>
                </p:cNvPicPr>
                <p:nvPr/>
              </p:nvPicPr>
              <p:blipFill>
                <a:blip r:embed="rId2"/>
                <a:stretch>
                  <a:fillRect/>
                </a:stretch>
              </p:blipFill>
              <p:spPr>
                <a:xfrm>
                  <a:off x="9153358" y="3282148"/>
                  <a:ext cx="2794000" cy="1752600"/>
                </a:xfrm>
                <a:prstGeom prst="rect">
                  <a:avLst/>
                </a:prstGeom>
              </p:spPr>
            </p:pic>
            <mc:AlternateContent xmlns:mc="http://schemas.openxmlformats.org/markup-compatibility/2006" xmlns:p14="http://schemas.microsoft.com/office/powerpoint/2010/main">
              <mc:Choice Requires="p14">
                <p:contentPart p14:bwMode="auto" r:id="rId3">
                  <p14:nvContentPartPr>
                    <p14:cNvPr id="57" name="Ink 56">
                      <a:extLst>
                        <a:ext uri="{FF2B5EF4-FFF2-40B4-BE49-F238E27FC236}">
                          <a16:creationId xmlns:a16="http://schemas.microsoft.com/office/drawing/2014/main" id="{FF45E5FD-26C6-064E-967B-F17B08995554}"/>
                        </a:ext>
                      </a:extLst>
                    </p14:cNvPr>
                    <p14:cNvContentPartPr/>
                    <p14:nvPr/>
                  </p14:nvContentPartPr>
                  <p14:xfrm>
                    <a:off x="9993259" y="3655364"/>
                    <a:ext cx="16200" cy="1027800"/>
                  </p14:xfrm>
                </p:contentPart>
              </mc:Choice>
              <mc:Fallback xmlns="">
                <p:pic>
                  <p:nvPicPr>
                    <p:cNvPr id="57" name="Ink 56">
                      <a:extLst>
                        <a:ext uri="{FF2B5EF4-FFF2-40B4-BE49-F238E27FC236}">
                          <a16:creationId xmlns:a16="http://schemas.microsoft.com/office/drawing/2014/main" id="{FF45E5FD-26C6-064E-967B-F17B08995554}"/>
                        </a:ext>
                      </a:extLst>
                    </p:cNvPr>
                    <p:cNvPicPr/>
                    <p:nvPr/>
                  </p:nvPicPr>
                  <p:blipFill>
                    <a:blip r:embed="rId4"/>
                    <a:stretch>
                      <a:fillRect/>
                    </a:stretch>
                  </p:blipFill>
                  <p:spPr>
                    <a:xfrm>
                      <a:off x="9984259" y="3646364"/>
                      <a:ext cx="33840" cy="104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8" name="Ink 57">
                      <a:extLst>
                        <a:ext uri="{FF2B5EF4-FFF2-40B4-BE49-F238E27FC236}">
                          <a16:creationId xmlns:a16="http://schemas.microsoft.com/office/drawing/2014/main" id="{8CA41C2C-F371-0640-BE4F-B3D0A2D7DACD}"/>
                        </a:ext>
                      </a:extLst>
                    </p14:cNvPr>
                    <p14:cNvContentPartPr/>
                    <p14:nvPr/>
                  </p14:nvContentPartPr>
                  <p14:xfrm>
                    <a:off x="9504379" y="4297604"/>
                    <a:ext cx="514440" cy="167760"/>
                  </p14:xfrm>
                </p:contentPart>
              </mc:Choice>
              <mc:Fallback xmlns="">
                <p:pic>
                  <p:nvPicPr>
                    <p:cNvPr id="58" name="Ink 57">
                      <a:extLst>
                        <a:ext uri="{FF2B5EF4-FFF2-40B4-BE49-F238E27FC236}">
                          <a16:creationId xmlns:a16="http://schemas.microsoft.com/office/drawing/2014/main" id="{8CA41C2C-F371-0640-BE4F-B3D0A2D7DACD}"/>
                        </a:ext>
                      </a:extLst>
                    </p:cNvPr>
                    <p:cNvPicPr/>
                    <p:nvPr/>
                  </p:nvPicPr>
                  <p:blipFill>
                    <a:blip r:embed="rId6"/>
                    <a:stretch>
                      <a:fillRect/>
                    </a:stretch>
                  </p:blipFill>
                  <p:spPr>
                    <a:xfrm>
                      <a:off x="9495385" y="4288604"/>
                      <a:ext cx="532068"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Ink 58">
                      <a:extLst>
                        <a:ext uri="{FF2B5EF4-FFF2-40B4-BE49-F238E27FC236}">
                          <a16:creationId xmlns:a16="http://schemas.microsoft.com/office/drawing/2014/main" id="{7643198A-DF0D-8E40-B1F7-B7C80B54E62B}"/>
                        </a:ext>
                      </a:extLst>
                    </p14:cNvPr>
                    <p14:cNvContentPartPr/>
                    <p14:nvPr/>
                  </p14:nvContentPartPr>
                  <p14:xfrm>
                    <a:off x="9442819" y="4134524"/>
                    <a:ext cx="537120" cy="336600"/>
                  </p14:xfrm>
                </p:contentPart>
              </mc:Choice>
              <mc:Fallback xmlns="">
                <p:pic>
                  <p:nvPicPr>
                    <p:cNvPr id="59" name="Ink 58">
                      <a:extLst>
                        <a:ext uri="{FF2B5EF4-FFF2-40B4-BE49-F238E27FC236}">
                          <a16:creationId xmlns:a16="http://schemas.microsoft.com/office/drawing/2014/main" id="{7643198A-DF0D-8E40-B1F7-B7C80B54E62B}"/>
                        </a:ext>
                      </a:extLst>
                    </p:cNvPr>
                    <p:cNvPicPr/>
                    <p:nvPr/>
                  </p:nvPicPr>
                  <p:blipFill>
                    <a:blip r:embed="rId8"/>
                    <a:stretch>
                      <a:fillRect/>
                    </a:stretch>
                  </p:blipFill>
                  <p:spPr>
                    <a:xfrm>
                      <a:off x="9433813" y="4125524"/>
                      <a:ext cx="554772" cy="354240"/>
                    </a:xfrm>
                    <a:prstGeom prst="rect">
                      <a:avLst/>
                    </a:prstGeom>
                  </p:spPr>
                </p:pic>
              </mc:Fallback>
            </mc:AlternateContent>
          </p:grpSp>
          <p:sp>
            <p:nvSpPr>
              <p:cNvPr id="54" name="TextBox 53">
                <a:extLst>
                  <a:ext uri="{FF2B5EF4-FFF2-40B4-BE49-F238E27FC236}">
                    <a16:creationId xmlns:a16="http://schemas.microsoft.com/office/drawing/2014/main" id="{E06EA3EC-E0A1-4B49-95C0-47B7494362BD}"/>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grpSp>
        <p:sp>
          <p:nvSpPr>
            <p:cNvPr id="16" name="TextBox 15">
              <a:extLst>
                <a:ext uri="{FF2B5EF4-FFF2-40B4-BE49-F238E27FC236}">
                  <a16:creationId xmlns:a16="http://schemas.microsoft.com/office/drawing/2014/main" id="{9DBFD6C0-1583-F347-BD23-64EC2F3B3F5F}"/>
                </a:ext>
              </a:extLst>
            </p:cNvPr>
            <p:cNvSpPr txBox="1"/>
            <p:nvPr/>
          </p:nvSpPr>
          <p:spPr>
            <a:xfrm>
              <a:off x="8006035" y="2689471"/>
              <a:ext cx="835485" cy="369332"/>
            </a:xfrm>
            <a:prstGeom prst="rect">
              <a:avLst/>
            </a:prstGeom>
            <a:noFill/>
          </p:spPr>
          <p:txBody>
            <a:bodyPr wrap="none" rtlCol="0">
              <a:spAutoFit/>
            </a:bodyPr>
            <a:lstStyle/>
            <a:p>
              <a:r>
                <a:rPr lang="en-US" dirty="0">
                  <a:solidFill>
                    <a:srgbClr val="FF0000"/>
                  </a:solidFill>
                </a:rPr>
                <a:t>𝛼 = 0.1</a:t>
              </a:r>
            </a:p>
          </p:txBody>
        </p:sp>
        <p:cxnSp>
          <p:nvCxnSpPr>
            <p:cNvPr id="20" name="Straight Arrow Connector 19">
              <a:extLst>
                <a:ext uri="{FF2B5EF4-FFF2-40B4-BE49-F238E27FC236}">
                  <a16:creationId xmlns:a16="http://schemas.microsoft.com/office/drawing/2014/main" id="{87EC5923-91E5-614E-AD3F-603EB51579D9}"/>
                </a:ext>
              </a:extLst>
            </p:cNvPr>
            <p:cNvCxnSpPr/>
            <p:nvPr/>
          </p:nvCxnSpPr>
          <p:spPr>
            <a:xfrm flipH="1" flipV="1">
              <a:off x="8670268" y="3004083"/>
              <a:ext cx="418079" cy="301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E29972AF-83CF-9A4E-985C-797BDF15FF68}"/>
              </a:ext>
            </a:extLst>
          </p:cNvPr>
          <p:cNvPicPr>
            <a:picLocks noChangeAspect="1"/>
          </p:cNvPicPr>
          <p:nvPr/>
        </p:nvPicPr>
        <p:blipFill>
          <a:blip r:embed="rId9"/>
          <a:stretch>
            <a:fillRect/>
          </a:stretch>
        </p:blipFill>
        <p:spPr>
          <a:xfrm>
            <a:off x="6321997" y="4501953"/>
            <a:ext cx="5114619" cy="1837664"/>
          </a:xfrm>
          <a:prstGeom prst="rect">
            <a:avLst/>
          </a:prstGeom>
        </p:spPr>
      </p:pic>
    </p:spTree>
    <p:extLst>
      <p:ext uri="{BB962C8B-B14F-4D97-AF65-F5344CB8AC3E}">
        <p14:creationId xmlns:p14="http://schemas.microsoft.com/office/powerpoint/2010/main" val="2731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91537" y="0"/>
            <a:ext cx="11360800" cy="763600"/>
          </a:xfrm>
        </p:spPr>
        <p:txBody>
          <a:bodyPr/>
          <a:lstStyle/>
          <a:p>
            <a:r>
              <a:rPr lang="en-US" dirty="0"/>
              <a:t>Test Statistic</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91537" y="1462970"/>
            <a:ext cx="6021295" cy="4555200"/>
          </a:xfrm>
        </p:spPr>
        <p:txBody>
          <a:bodyPr/>
          <a:lstStyle/>
          <a:p>
            <a:pPr marL="152396" indent="0">
              <a:lnSpc>
                <a:spcPct val="100000"/>
              </a:lnSpc>
              <a:buNone/>
            </a:pPr>
            <a:r>
              <a:rPr lang="en-US" sz="1800" u="sng" dirty="0"/>
              <a:t>Test Statistic (TS)</a:t>
            </a:r>
          </a:p>
          <a:p>
            <a:pPr>
              <a:lnSpc>
                <a:spcPct val="100000"/>
              </a:lnSpc>
            </a:pPr>
            <a:endParaRPr lang="en-US" sz="1600" dirty="0"/>
          </a:p>
          <a:p>
            <a:pPr>
              <a:lnSpc>
                <a:spcPct val="100000"/>
              </a:lnSpc>
            </a:pPr>
            <a:r>
              <a:rPr lang="en-US" sz="1600" dirty="0"/>
              <a:t>This is the value we are comparing to the critical value from the set significance level!</a:t>
            </a:r>
          </a:p>
          <a:p>
            <a:pPr>
              <a:lnSpc>
                <a:spcPct val="100000"/>
              </a:lnSpc>
            </a:pPr>
            <a:endParaRPr lang="en-US" sz="1600" dirty="0"/>
          </a:p>
          <a:p>
            <a:pPr>
              <a:lnSpc>
                <a:spcPct val="100000"/>
              </a:lnSpc>
            </a:pPr>
            <a:r>
              <a:rPr lang="en-US" sz="1600" b="1" dirty="0"/>
              <a:t>Test Statistic (TS)</a:t>
            </a:r>
            <a:r>
              <a:rPr lang="en-US" sz="1600" dirty="0"/>
              <a:t> is calculated using our </a:t>
            </a:r>
            <a:r>
              <a:rPr lang="en-US" sz="1600" u="sng" dirty="0"/>
              <a:t>sample statistics</a:t>
            </a:r>
            <a:r>
              <a:rPr lang="en-US" sz="1600" dirty="0"/>
              <a:t> (or directly from the data)</a:t>
            </a:r>
          </a:p>
          <a:p>
            <a:endParaRPr lang="en-US" sz="2000" dirty="0"/>
          </a:p>
          <a:p>
            <a:r>
              <a:rPr lang="en-US" sz="1600" dirty="0"/>
              <a:t>Technically, the TS is just the </a:t>
            </a:r>
            <a:r>
              <a:rPr lang="en-US" sz="1600" u="sng" dirty="0"/>
              <a:t>standardized</a:t>
            </a:r>
            <a:r>
              <a:rPr lang="en-US" sz="1600" dirty="0"/>
              <a:t> (Z or t) score of our </a:t>
            </a:r>
            <a:r>
              <a:rPr lang="en-US" sz="1600" u="sng" dirty="0"/>
              <a:t>sample statistic</a:t>
            </a:r>
            <a:r>
              <a:rPr lang="en-US" sz="1600" dirty="0"/>
              <a:t> based on the corresponding </a:t>
            </a:r>
            <a:r>
              <a:rPr lang="en-US" sz="1600" u="sng" dirty="0"/>
              <a:t>sampling distribution</a:t>
            </a:r>
            <a:r>
              <a:rPr lang="en-US" sz="1600" dirty="0"/>
              <a:t> of that statistic under the </a:t>
            </a:r>
            <a:r>
              <a:rPr lang="en-US" sz="1600" u="sng" dirty="0"/>
              <a:t>Null hypothesis</a:t>
            </a:r>
          </a:p>
          <a:p>
            <a:pPr>
              <a:lnSpc>
                <a:spcPct val="100000"/>
              </a:lnSpc>
            </a:pPr>
            <a:endParaRPr lang="en-US" sz="1600" dirty="0"/>
          </a:p>
          <a:p>
            <a:pPr>
              <a:lnSpc>
                <a:spcPct val="100000"/>
              </a:lnSpc>
            </a:pPr>
            <a:endParaRPr lang="en-US" sz="1600" dirty="0"/>
          </a:p>
          <a:p>
            <a:pPr>
              <a:lnSpc>
                <a:spcPct val="100000"/>
              </a:lnSpc>
            </a:pPr>
            <a:endParaRPr lang="en-US" sz="1600" dirty="0"/>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91537" y="763600"/>
            <a:ext cx="6021295" cy="60745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a:t>
            </a:r>
            <a:r>
              <a:rPr lang="en-US" sz="2400" dirty="0">
                <a:solidFill>
                  <a:srgbClr val="0070C0"/>
                </a:solidFill>
              </a:rPr>
              <a:t>/ P-value.</a:t>
            </a:r>
          </a:p>
        </p:txBody>
      </p:sp>
      <p:sp>
        <p:nvSpPr>
          <p:cNvPr id="11" name="TextBox 10">
            <a:extLst>
              <a:ext uri="{FF2B5EF4-FFF2-40B4-BE49-F238E27FC236}">
                <a16:creationId xmlns:a16="http://schemas.microsoft.com/office/drawing/2014/main" id="{D4B1DE7B-EA0F-4C47-A4AD-78B1CD1EC044}"/>
              </a:ext>
            </a:extLst>
          </p:cNvPr>
          <p:cNvSpPr txBox="1"/>
          <p:nvPr/>
        </p:nvSpPr>
        <p:spPr>
          <a:xfrm>
            <a:off x="6966285" y="233185"/>
            <a:ext cx="5079158" cy="461664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dirty="0"/>
          </a:p>
          <a:p>
            <a:r>
              <a:rPr lang="en-US" sz="1400" dirty="0"/>
              <a:t>Test Statistic:</a:t>
            </a:r>
          </a:p>
          <a:p>
            <a:r>
              <a:rPr lang="en-US" sz="1400" i="1" dirty="0">
                <a:solidFill>
                  <a:srgbClr val="7030A0"/>
                </a:solidFill>
              </a:rPr>
              <a:t>TS = Z</a:t>
            </a:r>
            <a:r>
              <a:rPr lang="en-US" sz="1400" i="1" baseline="-25000" dirty="0">
                <a:solidFill>
                  <a:srgbClr val="7030A0"/>
                </a:solidFill>
              </a:rPr>
              <a:t>stat</a:t>
            </a:r>
            <a:r>
              <a:rPr lang="en-US" sz="1400" i="1" dirty="0">
                <a:solidFill>
                  <a:srgbClr val="7030A0"/>
                </a:solidFill>
              </a:rPr>
              <a:t> = 1-PropZTest(p</a:t>
            </a:r>
            <a:r>
              <a:rPr lang="en-US" sz="1400" i="1" baseline="-25000" dirty="0">
                <a:solidFill>
                  <a:srgbClr val="7030A0"/>
                </a:solidFill>
              </a:rPr>
              <a:t>0</a:t>
            </a:r>
            <a:r>
              <a:rPr lang="en-US" sz="1400" i="1" dirty="0">
                <a:solidFill>
                  <a:srgbClr val="7030A0"/>
                </a:solidFill>
              </a:rPr>
              <a:t> = 0.65, x = 81, n = 137, prop &lt; p</a:t>
            </a:r>
            <a:r>
              <a:rPr lang="en-US" sz="1400" i="1" baseline="-25000" dirty="0">
                <a:solidFill>
                  <a:srgbClr val="7030A0"/>
                </a:solidFill>
              </a:rPr>
              <a:t>0</a:t>
            </a:r>
            <a:r>
              <a:rPr lang="en-US" sz="1400" i="1" dirty="0">
                <a:solidFill>
                  <a:srgbClr val="7030A0"/>
                </a:solidFill>
              </a:rPr>
              <a:t>) = -1.44</a:t>
            </a:r>
          </a:p>
          <a:p>
            <a:endParaRPr lang="en-US" sz="1400" i="1" dirty="0"/>
          </a:p>
          <a:p>
            <a:endParaRPr lang="en-US" sz="1400" i="1" dirty="0"/>
          </a:p>
          <a:p>
            <a:endParaRPr lang="en-US" sz="1400" i="1" dirty="0"/>
          </a:p>
          <a:p>
            <a:endParaRPr lang="en-US" sz="1400" i="1" dirty="0"/>
          </a:p>
          <a:p>
            <a:r>
              <a:rPr lang="en-US" sz="1400" i="1" dirty="0">
                <a:solidFill>
                  <a:srgbClr val="7030A0"/>
                </a:solidFill>
              </a:rPr>
              <a:t>Z</a:t>
            </a:r>
            <a:r>
              <a:rPr lang="en-US" sz="1400" i="1" baseline="-25000" dirty="0">
                <a:solidFill>
                  <a:srgbClr val="7030A0"/>
                </a:solidFill>
              </a:rPr>
              <a:t>stat</a:t>
            </a:r>
            <a:r>
              <a:rPr lang="en-US" sz="1400" i="1" dirty="0">
                <a:solidFill>
                  <a:srgbClr val="7030A0"/>
                </a:solidFill>
              </a:rPr>
              <a:t> = -1.44 &lt; -1.28 = Z* → Reject H</a:t>
            </a:r>
            <a:r>
              <a:rPr lang="en-US" sz="1400" i="1" baseline="-25000" dirty="0">
                <a:solidFill>
                  <a:srgbClr val="7030A0"/>
                </a:solidFill>
              </a:rPr>
              <a:t>0</a:t>
            </a:r>
            <a:r>
              <a:rPr lang="en-US" sz="1400" i="1" dirty="0">
                <a:solidFill>
                  <a:srgbClr val="7030A0"/>
                </a:solidFill>
              </a:rPr>
              <a:t>!</a:t>
            </a: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p:txBody>
      </p:sp>
      <p:grpSp>
        <p:nvGrpSpPr>
          <p:cNvPr id="12" name="Group 11">
            <a:extLst>
              <a:ext uri="{FF2B5EF4-FFF2-40B4-BE49-F238E27FC236}">
                <a16:creationId xmlns:a16="http://schemas.microsoft.com/office/drawing/2014/main" id="{C2C1CBEA-170E-4543-9407-9E4764400645}"/>
              </a:ext>
            </a:extLst>
          </p:cNvPr>
          <p:cNvGrpSpPr/>
          <p:nvPr/>
        </p:nvGrpSpPr>
        <p:grpSpPr>
          <a:xfrm>
            <a:off x="8611621" y="3185095"/>
            <a:ext cx="3286736" cy="1960222"/>
            <a:chOff x="9000957" y="2736779"/>
            <a:chExt cx="3153690" cy="1825456"/>
          </a:xfrm>
        </p:grpSpPr>
        <p:grpSp>
          <p:nvGrpSpPr>
            <p:cNvPr id="13" name="Group 12">
              <a:extLst>
                <a:ext uri="{FF2B5EF4-FFF2-40B4-BE49-F238E27FC236}">
                  <a16:creationId xmlns:a16="http://schemas.microsoft.com/office/drawing/2014/main" id="{F09F8076-28FC-C149-A593-9369E312FC66}"/>
                </a:ext>
              </a:extLst>
            </p:cNvPr>
            <p:cNvGrpSpPr/>
            <p:nvPr/>
          </p:nvGrpSpPr>
          <p:grpSpPr>
            <a:xfrm>
              <a:off x="9360647" y="2736779"/>
              <a:ext cx="2794000" cy="1825456"/>
              <a:chOff x="9153358" y="3006529"/>
              <a:chExt cx="2794000" cy="1825456"/>
            </a:xfrm>
          </p:grpSpPr>
          <p:grpSp>
            <p:nvGrpSpPr>
              <p:cNvPr id="16" name="Group 15">
                <a:extLst>
                  <a:ext uri="{FF2B5EF4-FFF2-40B4-BE49-F238E27FC236}">
                    <a16:creationId xmlns:a16="http://schemas.microsoft.com/office/drawing/2014/main" id="{B5BCF66D-7B16-844E-A27C-F3748231168A}"/>
                  </a:ext>
                </a:extLst>
              </p:cNvPr>
              <p:cNvGrpSpPr/>
              <p:nvPr/>
            </p:nvGrpSpPr>
            <p:grpSpPr>
              <a:xfrm>
                <a:off x="9153358" y="3006529"/>
                <a:ext cx="2794000" cy="1752600"/>
                <a:chOff x="9153358" y="3282148"/>
                <a:chExt cx="2794000" cy="1752600"/>
              </a:xfrm>
            </p:grpSpPr>
            <p:pic>
              <p:nvPicPr>
                <p:cNvPr id="20" name="Picture 19">
                  <a:extLst>
                    <a:ext uri="{FF2B5EF4-FFF2-40B4-BE49-F238E27FC236}">
                      <a16:creationId xmlns:a16="http://schemas.microsoft.com/office/drawing/2014/main" id="{A9E743B2-DA62-FD45-B2DA-9EAB5343C1DC}"/>
                    </a:ext>
                  </a:extLst>
                </p:cNvPr>
                <p:cNvPicPr>
                  <a:picLocks noChangeAspect="1"/>
                </p:cNvPicPr>
                <p:nvPr/>
              </p:nvPicPr>
              <p:blipFill>
                <a:blip r:embed="rId2"/>
                <a:stretch>
                  <a:fillRect/>
                </a:stretch>
              </p:blipFill>
              <p:spPr>
                <a:xfrm>
                  <a:off x="9153358" y="3282148"/>
                  <a:ext cx="2794000" cy="17526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3532ADC0-30DA-0943-BA19-2BC1B5729541}"/>
                        </a:ext>
                      </a:extLst>
                    </p14:cNvPr>
                    <p14:cNvContentPartPr/>
                    <p14:nvPr/>
                  </p14:nvContentPartPr>
                  <p14:xfrm>
                    <a:off x="9993259" y="3655364"/>
                    <a:ext cx="16200" cy="1027800"/>
                  </p14:xfrm>
                </p:contentPart>
              </mc:Choice>
              <mc:Fallback xmlns="">
                <p:pic>
                  <p:nvPicPr>
                    <p:cNvPr id="21" name="Ink 20">
                      <a:extLst>
                        <a:ext uri="{FF2B5EF4-FFF2-40B4-BE49-F238E27FC236}">
                          <a16:creationId xmlns:a16="http://schemas.microsoft.com/office/drawing/2014/main" id="{3532ADC0-30DA-0943-BA19-2BC1B5729541}"/>
                        </a:ext>
                      </a:extLst>
                    </p:cNvPr>
                    <p:cNvPicPr/>
                    <p:nvPr/>
                  </p:nvPicPr>
                  <p:blipFill>
                    <a:blip r:embed="rId4"/>
                    <a:stretch>
                      <a:fillRect/>
                    </a:stretch>
                  </p:blipFill>
                  <p:spPr>
                    <a:xfrm>
                      <a:off x="9984455" y="3647319"/>
                      <a:ext cx="33457" cy="10442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B4A0D7C-4788-4640-AEA8-4CF3C2AF5A6B}"/>
                        </a:ext>
                      </a:extLst>
                    </p14:cNvPr>
                    <p14:cNvContentPartPr/>
                    <p14:nvPr/>
                  </p14:nvContentPartPr>
                  <p14:xfrm>
                    <a:off x="9504379" y="4297604"/>
                    <a:ext cx="514440" cy="167760"/>
                  </p14:xfrm>
                </p:contentPart>
              </mc:Choice>
              <mc:Fallback xmlns="">
                <p:pic>
                  <p:nvPicPr>
                    <p:cNvPr id="22" name="Ink 21">
                      <a:extLst>
                        <a:ext uri="{FF2B5EF4-FFF2-40B4-BE49-F238E27FC236}">
                          <a16:creationId xmlns:a16="http://schemas.microsoft.com/office/drawing/2014/main" id="{7B4A0D7C-4788-4640-AEA8-4CF3C2AF5A6B}"/>
                        </a:ext>
                      </a:extLst>
                    </p:cNvPr>
                    <p:cNvPicPr/>
                    <p:nvPr/>
                  </p:nvPicPr>
                  <p:blipFill>
                    <a:blip r:embed="rId6"/>
                    <a:stretch>
                      <a:fillRect/>
                    </a:stretch>
                  </p:blipFill>
                  <p:spPr>
                    <a:xfrm>
                      <a:off x="9495747" y="4289216"/>
                      <a:ext cx="531358" cy="18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F50607F4-73BD-0043-A5B6-E6E2642DB36A}"/>
                        </a:ext>
                      </a:extLst>
                    </p14:cNvPr>
                    <p14:cNvContentPartPr/>
                    <p14:nvPr/>
                  </p14:nvContentPartPr>
                  <p14:xfrm>
                    <a:off x="9442819" y="4134524"/>
                    <a:ext cx="537120" cy="336600"/>
                  </p14:xfrm>
                </p:contentPart>
              </mc:Choice>
              <mc:Fallback xmlns="">
                <p:pic>
                  <p:nvPicPr>
                    <p:cNvPr id="23" name="Ink 22">
                      <a:extLst>
                        <a:ext uri="{FF2B5EF4-FFF2-40B4-BE49-F238E27FC236}">
                          <a16:creationId xmlns:a16="http://schemas.microsoft.com/office/drawing/2014/main" id="{F50607F4-73BD-0043-A5B6-E6E2642DB36A}"/>
                        </a:ext>
                      </a:extLst>
                    </p:cNvPr>
                    <p:cNvPicPr/>
                    <p:nvPr/>
                  </p:nvPicPr>
                  <p:blipFill>
                    <a:blip r:embed="rId8"/>
                    <a:stretch>
                      <a:fillRect/>
                    </a:stretch>
                  </p:blipFill>
                  <p:spPr>
                    <a:xfrm>
                      <a:off x="9434529" y="4126478"/>
                      <a:ext cx="554045" cy="35302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418435F5-7461-1E46-9498-5FDF3898E42B}"/>
                      </a:ext>
                    </a:extLst>
                  </p14:cNvPr>
                  <p14:cNvContentPartPr/>
                  <p14:nvPr/>
                </p14:nvContentPartPr>
                <p14:xfrm>
                  <a:off x="9855739" y="3583724"/>
                  <a:ext cx="42120" cy="764640"/>
                </p14:xfrm>
              </p:contentPart>
            </mc:Choice>
            <mc:Fallback xmlns="">
              <p:pic>
                <p:nvPicPr>
                  <p:cNvPr id="17" name="Ink 16">
                    <a:extLst>
                      <a:ext uri="{FF2B5EF4-FFF2-40B4-BE49-F238E27FC236}">
                        <a16:creationId xmlns:a16="http://schemas.microsoft.com/office/drawing/2014/main" id="{418435F5-7461-1E46-9498-5FDF3898E42B}"/>
                      </a:ext>
                    </a:extLst>
                  </p:cNvPr>
                  <p:cNvPicPr/>
                  <p:nvPr/>
                </p:nvPicPr>
                <p:blipFill>
                  <a:blip r:embed="rId10"/>
                  <a:stretch>
                    <a:fillRect/>
                  </a:stretch>
                </p:blipFill>
                <p:spPr>
                  <a:xfrm>
                    <a:off x="9847108" y="3575679"/>
                    <a:ext cx="59037" cy="781066"/>
                  </a:xfrm>
                  <a:prstGeom prst="rect">
                    <a:avLst/>
                  </a:prstGeom>
                </p:spPr>
              </p:pic>
            </mc:Fallback>
          </mc:AlternateContent>
          <p:sp>
            <p:nvSpPr>
              <p:cNvPr id="18" name="TextBox 17">
                <a:extLst>
                  <a:ext uri="{FF2B5EF4-FFF2-40B4-BE49-F238E27FC236}">
                    <a16:creationId xmlns:a16="http://schemas.microsoft.com/office/drawing/2014/main" id="{9A973956-556B-2E41-9BA1-C9582A3D9F1D}"/>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sp>
            <p:nvSpPr>
              <p:cNvPr id="19" name="TextBox 18">
                <a:extLst>
                  <a:ext uri="{FF2B5EF4-FFF2-40B4-BE49-F238E27FC236}">
                    <a16:creationId xmlns:a16="http://schemas.microsoft.com/office/drawing/2014/main" id="{03B7FADE-2D82-2F46-92F9-22457202CE67}"/>
                  </a:ext>
                </a:extLst>
              </p:cNvPr>
              <p:cNvSpPr txBox="1"/>
              <p:nvPr/>
            </p:nvSpPr>
            <p:spPr>
              <a:xfrm>
                <a:off x="9504379" y="4450114"/>
                <a:ext cx="524311" cy="369332"/>
              </a:xfrm>
              <a:prstGeom prst="rect">
                <a:avLst/>
              </a:prstGeom>
              <a:noFill/>
            </p:spPr>
            <p:txBody>
              <a:bodyPr wrap="none" rtlCol="0">
                <a:spAutoFit/>
              </a:bodyPr>
              <a:lstStyle/>
              <a:p>
                <a:r>
                  <a:rPr lang="en-US" dirty="0">
                    <a:solidFill>
                      <a:srgbClr val="FFC000"/>
                    </a:solidFill>
                  </a:rPr>
                  <a:t>Z</a:t>
                </a:r>
                <a:r>
                  <a:rPr lang="en-US" baseline="-25000" dirty="0">
                    <a:solidFill>
                      <a:srgbClr val="FFC000"/>
                    </a:solidFill>
                  </a:rPr>
                  <a:t>stat</a:t>
                </a:r>
                <a:endParaRPr lang="en-US" dirty="0">
                  <a:solidFill>
                    <a:srgbClr val="FFC000"/>
                  </a:solidFill>
                </a:endParaRPr>
              </a:p>
            </p:txBody>
          </p:sp>
        </p:grpSp>
        <p:sp>
          <p:nvSpPr>
            <p:cNvPr id="14" name="TextBox 13">
              <a:extLst>
                <a:ext uri="{FF2B5EF4-FFF2-40B4-BE49-F238E27FC236}">
                  <a16:creationId xmlns:a16="http://schemas.microsoft.com/office/drawing/2014/main" id="{689A058F-52D1-1949-B4B8-A3B6D4380CF4}"/>
                </a:ext>
              </a:extLst>
            </p:cNvPr>
            <p:cNvSpPr txBox="1"/>
            <p:nvPr/>
          </p:nvSpPr>
          <p:spPr>
            <a:xfrm>
              <a:off x="9000957" y="3200315"/>
              <a:ext cx="835485" cy="369332"/>
            </a:xfrm>
            <a:prstGeom prst="rect">
              <a:avLst/>
            </a:prstGeom>
            <a:noFill/>
          </p:spPr>
          <p:txBody>
            <a:bodyPr wrap="none" rtlCol="0">
              <a:spAutoFit/>
            </a:bodyPr>
            <a:lstStyle/>
            <a:p>
              <a:r>
                <a:rPr lang="en-US" dirty="0">
                  <a:solidFill>
                    <a:srgbClr val="FF0000"/>
                  </a:solidFill>
                </a:rPr>
                <a:t>𝛼 = 0.1</a:t>
              </a:r>
            </a:p>
          </p:txBody>
        </p:sp>
        <p:cxnSp>
          <p:nvCxnSpPr>
            <p:cNvPr id="15" name="Straight Arrow Connector 14">
              <a:extLst>
                <a:ext uri="{FF2B5EF4-FFF2-40B4-BE49-F238E27FC236}">
                  <a16:creationId xmlns:a16="http://schemas.microsoft.com/office/drawing/2014/main" id="{FFAB481B-3BEA-BA45-8426-9CF37EE4A5A2}"/>
                </a:ext>
              </a:extLst>
            </p:cNvPr>
            <p:cNvCxnSpPr/>
            <p:nvPr/>
          </p:nvCxnSpPr>
          <p:spPr>
            <a:xfrm flipH="1" flipV="1">
              <a:off x="9665190" y="3514927"/>
              <a:ext cx="418079" cy="301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F3CCE63B-2452-364F-89DC-03F24B8FE447}"/>
              </a:ext>
            </a:extLst>
          </p:cNvPr>
          <p:cNvPicPr>
            <a:picLocks noChangeAspect="1"/>
          </p:cNvPicPr>
          <p:nvPr/>
        </p:nvPicPr>
        <p:blipFill>
          <a:blip r:embed="rId11"/>
          <a:stretch>
            <a:fillRect/>
          </a:stretch>
        </p:blipFill>
        <p:spPr>
          <a:xfrm>
            <a:off x="4532183" y="4380913"/>
            <a:ext cx="3017252" cy="2351682"/>
          </a:xfrm>
          <a:prstGeom prst="rect">
            <a:avLst/>
          </a:prstGeom>
        </p:spPr>
      </p:pic>
      <p:sp>
        <p:nvSpPr>
          <p:cNvPr id="25" name="TextBox 24">
            <a:extLst>
              <a:ext uri="{FF2B5EF4-FFF2-40B4-BE49-F238E27FC236}">
                <a16:creationId xmlns:a16="http://schemas.microsoft.com/office/drawing/2014/main" id="{09016572-5923-9343-9DF6-A591CCCF3C59}"/>
              </a:ext>
            </a:extLst>
          </p:cNvPr>
          <p:cNvSpPr txBox="1"/>
          <p:nvPr/>
        </p:nvSpPr>
        <p:spPr>
          <a:xfrm>
            <a:off x="7774256" y="5145317"/>
            <a:ext cx="4271187"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We are </a:t>
            </a:r>
            <a:r>
              <a:rPr lang="en-US" sz="1400" i="1" dirty="0"/>
              <a:t>not</a:t>
            </a:r>
            <a:r>
              <a:rPr lang="en-US" sz="1400" dirty="0"/>
              <a:t> going to calculate these by hand because we’ve had lots of practice before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Instead, we will learn new calculator functions shortly!</a:t>
            </a:r>
          </a:p>
          <a:p>
            <a:pPr marL="742950" lvl="1" indent="-285750">
              <a:buFont typeface="Arial" panose="020B0604020202020204" pitchFamily="34" charset="0"/>
              <a:buChar char="•"/>
            </a:pPr>
            <a:r>
              <a:rPr lang="en-US" sz="1400" dirty="0"/>
              <a:t>1-PropZTest, Z-Test and T-Test </a:t>
            </a:r>
          </a:p>
        </p:txBody>
      </p:sp>
      <p:sp>
        <p:nvSpPr>
          <p:cNvPr id="26" name="TextBox 25">
            <a:extLst>
              <a:ext uri="{FF2B5EF4-FFF2-40B4-BE49-F238E27FC236}">
                <a16:creationId xmlns:a16="http://schemas.microsoft.com/office/drawing/2014/main" id="{5E2A4F58-13A9-A040-9BF9-2432B57B9CBF}"/>
              </a:ext>
            </a:extLst>
          </p:cNvPr>
          <p:cNvSpPr txBox="1"/>
          <p:nvPr/>
        </p:nvSpPr>
        <p:spPr>
          <a:xfrm>
            <a:off x="293643" y="4769660"/>
            <a:ext cx="4013720" cy="1877437"/>
          </a:xfrm>
          <a:prstGeom prst="rect">
            <a:avLst/>
          </a:prstGeom>
          <a:noFill/>
        </p:spPr>
        <p:txBody>
          <a:bodyPr wrap="square" rtlCol="0">
            <a:spAutoFit/>
          </a:bodyPr>
          <a:lstStyle/>
          <a:p>
            <a:r>
              <a:rPr lang="en-US" u="sng" dirty="0"/>
              <a:t>Two Methods</a:t>
            </a:r>
          </a:p>
          <a:p>
            <a:endParaRPr lang="en-US" sz="1400" dirty="0"/>
          </a:p>
          <a:p>
            <a:r>
              <a:rPr lang="en-US" sz="1400" dirty="0"/>
              <a:t>At this point in the Hypothesis Test procedure, we have </a:t>
            </a:r>
            <a:r>
              <a:rPr lang="en-US" sz="1400" u="sng" dirty="0"/>
              <a:t>two methods to make our conclusion</a:t>
            </a:r>
            <a:r>
              <a:rPr lang="en-US" sz="1400" dirty="0"/>
              <a:t>:</a:t>
            </a:r>
          </a:p>
          <a:p>
            <a:endParaRPr lang="en-US" sz="1400" dirty="0"/>
          </a:p>
          <a:p>
            <a:pPr marL="285750" indent="-285750">
              <a:buFont typeface="Arial" panose="020B0604020202020204" pitchFamily="34" charset="0"/>
              <a:buChar char="•"/>
            </a:pPr>
            <a:r>
              <a:rPr lang="en-US" sz="1400" b="1" dirty="0"/>
              <a:t>Traditional </a:t>
            </a:r>
            <a:r>
              <a:rPr lang="en-US" sz="1400" dirty="0"/>
              <a:t>method</a:t>
            </a:r>
            <a:r>
              <a:rPr lang="en-US" sz="1400" b="1" dirty="0"/>
              <a:t> </a:t>
            </a:r>
            <a:r>
              <a:rPr lang="en-US" sz="1400" dirty="0"/>
              <a:t>and </a:t>
            </a:r>
            <a:r>
              <a:rPr lang="en-US" sz="1400" b="1" dirty="0"/>
              <a:t>P-Value</a:t>
            </a:r>
            <a:r>
              <a:rPr lang="en-US" sz="1400" dirty="0"/>
              <a:t> method!</a:t>
            </a:r>
          </a:p>
          <a:p>
            <a:pPr marL="285750" indent="-285750">
              <a:buFont typeface="Arial" panose="020B0604020202020204" pitchFamily="34" charset="0"/>
              <a:buChar char="•"/>
            </a:pPr>
            <a:r>
              <a:rPr lang="en-US" sz="1400" dirty="0"/>
              <a:t>Both of which are correct! It will be your choice unless otherwise stated</a:t>
            </a:r>
          </a:p>
        </p:txBody>
      </p:sp>
      <p:sp>
        <p:nvSpPr>
          <p:cNvPr id="29" name="TextBox 28">
            <a:extLst>
              <a:ext uri="{FF2B5EF4-FFF2-40B4-BE49-F238E27FC236}">
                <a16:creationId xmlns:a16="http://schemas.microsoft.com/office/drawing/2014/main" id="{1650B311-CCC0-EC46-AAC3-0C7EA674F283}"/>
              </a:ext>
            </a:extLst>
          </p:cNvPr>
          <p:cNvSpPr txBox="1"/>
          <p:nvPr/>
        </p:nvSpPr>
        <p:spPr>
          <a:xfrm>
            <a:off x="4724250" y="6684489"/>
            <a:ext cx="6100010" cy="169277"/>
          </a:xfrm>
          <a:prstGeom prst="rect">
            <a:avLst/>
          </a:prstGeom>
          <a:noFill/>
        </p:spPr>
        <p:txBody>
          <a:bodyPr wrap="square">
            <a:spAutoFit/>
          </a:bodyPr>
          <a:lstStyle/>
          <a:p>
            <a:r>
              <a:rPr lang="en-US" sz="500" dirty="0"/>
              <a:t>https://</a:t>
            </a:r>
            <a:r>
              <a:rPr lang="en-US" sz="500" dirty="0" err="1"/>
              <a:t>www.kristakingmath.com</a:t>
            </a:r>
            <a:r>
              <a:rPr lang="en-US" sz="500" dirty="0"/>
              <a:t>/blog/test-statistics-for-means-and-proportions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00BE21-E5C6-0842-B1EE-C9250E4D38C3}"/>
                  </a:ext>
                </a:extLst>
              </p:cNvPr>
              <p:cNvSpPr txBox="1"/>
              <p:nvPr/>
            </p:nvSpPr>
            <p:spPr>
              <a:xfrm>
                <a:off x="7134194" y="2155281"/>
                <a:ext cx="2752485" cy="49705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81</m:t>
                          </m:r>
                        </m:num>
                        <m:den>
                          <m:r>
                            <a:rPr lang="en-US" sz="1400" b="0" i="1" smtClean="0">
                              <a:latin typeface="Cambria Math" panose="02040503050406030204" pitchFamily="18" charset="0"/>
                            </a:rPr>
                            <m:t>137</m:t>
                          </m:r>
                        </m:den>
                      </m:f>
                      <m:r>
                        <a:rPr lang="en-US" sz="1400" b="0" i="1" smtClean="0">
                          <a:latin typeface="Cambria Math" panose="02040503050406030204" pitchFamily="18" charset="0"/>
                        </a:rPr>
                        <m:t>≈0.59→−1.44=</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𝑍</m:t>
                          </m:r>
                        </m:e>
                        <m:sub>
                          <m:r>
                            <a:rPr lang="en-US" sz="1400" b="0" i="1" smtClean="0">
                              <a:latin typeface="Cambria Math" panose="02040503050406030204" pitchFamily="18" charset="0"/>
                            </a:rPr>
                            <m:t>𝑠𝑡𝑎𝑡</m:t>
                          </m:r>
                        </m:sub>
                      </m:sSub>
                    </m:oMath>
                  </m:oMathPara>
                </a14:m>
                <a:endParaRPr lang="en-US" sz="1400" b="0" dirty="0"/>
              </a:p>
            </p:txBody>
          </p:sp>
        </mc:Choice>
        <mc:Fallback xmlns="">
          <p:sp>
            <p:nvSpPr>
              <p:cNvPr id="9" name="TextBox 8">
                <a:extLst>
                  <a:ext uri="{FF2B5EF4-FFF2-40B4-BE49-F238E27FC236}">
                    <a16:creationId xmlns:a16="http://schemas.microsoft.com/office/drawing/2014/main" id="{3300BE21-E5C6-0842-B1EE-C9250E4D38C3}"/>
                  </a:ext>
                </a:extLst>
              </p:cNvPr>
              <p:cNvSpPr txBox="1">
                <a:spLocks noRot="1" noChangeAspect="1" noMove="1" noResize="1" noEditPoints="1" noAdjustHandles="1" noChangeArrowheads="1" noChangeShapeType="1" noTextEdit="1"/>
              </p:cNvSpPr>
              <p:nvPr/>
            </p:nvSpPr>
            <p:spPr>
              <a:xfrm>
                <a:off x="7134194" y="2155281"/>
                <a:ext cx="2752485" cy="497059"/>
              </a:xfrm>
              <a:prstGeom prst="rect">
                <a:avLst/>
              </a:prstGeom>
              <a:blipFill>
                <a:blip r:embed="rId12"/>
                <a:stretch>
                  <a:fillRect/>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A8861461-4403-AF47-9F93-05809C7E6BE1}"/>
              </a:ext>
            </a:extLst>
          </p:cNvPr>
          <p:cNvSpPr/>
          <p:nvPr/>
        </p:nvSpPr>
        <p:spPr>
          <a:xfrm>
            <a:off x="762874" y="3585864"/>
            <a:ext cx="271841" cy="63228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C990F56B-E43F-3048-9F47-C1FC041E1375}"/>
              </a:ext>
            </a:extLst>
          </p:cNvPr>
          <p:cNvSpPr/>
          <p:nvPr/>
        </p:nvSpPr>
        <p:spPr>
          <a:xfrm>
            <a:off x="4492296" y="6059241"/>
            <a:ext cx="271841" cy="63228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C840FBE7-DBE7-CA4F-BFA8-DD5DB77C5C1B}"/>
              </a:ext>
            </a:extLst>
          </p:cNvPr>
          <p:cNvSpPr/>
          <p:nvPr/>
        </p:nvSpPr>
        <p:spPr>
          <a:xfrm>
            <a:off x="6926617" y="2087669"/>
            <a:ext cx="271841" cy="63228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8165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91537" y="0"/>
            <a:ext cx="11360800" cy="763600"/>
          </a:xfrm>
        </p:spPr>
        <p:txBody>
          <a:bodyPr/>
          <a:lstStyle/>
          <a:p>
            <a:r>
              <a:rPr lang="en-US" dirty="0"/>
              <a:t>Test Statistic</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46700" y="1604055"/>
            <a:ext cx="6959208" cy="4555200"/>
          </a:xfrm>
        </p:spPr>
        <p:txBody>
          <a:bodyPr/>
          <a:lstStyle/>
          <a:p>
            <a:pPr marL="152396" indent="0">
              <a:lnSpc>
                <a:spcPct val="100000"/>
              </a:lnSpc>
              <a:buNone/>
            </a:pPr>
            <a:r>
              <a:rPr lang="en-US" sz="1800" u="sng" dirty="0"/>
              <a:t>Traditional Method</a:t>
            </a:r>
          </a:p>
          <a:p>
            <a:pPr>
              <a:lnSpc>
                <a:spcPct val="100000"/>
              </a:lnSpc>
            </a:pPr>
            <a:endParaRPr lang="en-US" sz="1600" dirty="0"/>
          </a:p>
          <a:p>
            <a:pPr>
              <a:lnSpc>
                <a:spcPct val="100000"/>
              </a:lnSpc>
            </a:pPr>
            <a:r>
              <a:rPr lang="en-US" sz="1600" dirty="0"/>
              <a:t>This way just involves comparing our </a:t>
            </a:r>
            <a:r>
              <a:rPr lang="en-US" sz="1600" u="sng" dirty="0"/>
              <a:t>Test Statistic</a:t>
            </a:r>
            <a:r>
              <a:rPr lang="en-US" sz="1600" dirty="0"/>
              <a:t> directly to the </a:t>
            </a:r>
            <a:r>
              <a:rPr lang="en-US" sz="1600" u="sng" dirty="0"/>
              <a:t>Critical Value</a:t>
            </a:r>
            <a:endParaRPr lang="en-US" sz="1600" dirty="0"/>
          </a:p>
          <a:p>
            <a:pPr lvl="1">
              <a:spcBef>
                <a:spcPts val="0"/>
              </a:spcBef>
            </a:pPr>
            <a:r>
              <a:rPr lang="en-US" sz="1600" dirty="0"/>
              <a:t>The specific comparison depends on the direction of the test</a:t>
            </a:r>
          </a:p>
          <a:p>
            <a:pPr lvl="1">
              <a:spcBef>
                <a:spcPts val="0"/>
              </a:spcBef>
            </a:pPr>
            <a:endParaRPr lang="en-US" sz="1600" dirty="0"/>
          </a:p>
          <a:p>
            <a:pPr lvl="1">
              <a:spcBef>
                <a:spcPts val="0"/>
              </a:spcBef>
            </a:pPr>
            <a:endParaRPr lang="en-US" sz="1600" dirty="0"/>
          </a:p>
          <a:p>
            <a:pPr lvl="1">
              <a:spcBef>
                <a:spcPts val="0"/>
              </a:spcBef>
            </a:pPr>
            <a:endParaRPr lang="en-US" sz="1600" dirty="0"/>
          </a:p>
          <a:p>
            <a:pPr lvl="1">
              <a:spcBef>
                <a:spcPts val="0"/>
              </a:spcBef>
            </a:pPr>
            <a:endParaRPr lang="en-US" sz="1600" dirty="0"/>
          </a:p>
          <a:p>
            <a:pPr lvl="1">
              <a:spcBef>
                <a:spcPts val="0"/>
              </a:spcBef>
            </a:pPr>
            <a:endParaRPr lang="en-US" sz="1600" dirty="0"/>
          </a:p>
          <a:p>
            <a:pPr lvl="1">
              <a:spcBef>
                <a:spcPts val="0"/>
              </a:spcBef>
            </a:pPr>
            <a:r>
              <a:rPr lang="en-US" sz="1600" dirty="0"/>
              <a:t>For the two-tailed test, can just look at the absolute value because we want it to be more extreme (i.e. more negative or more positive).</a:t>
            </a:r>
          </a:p>
          <a:p>
            <a:pPr lvl="1">
              <a:spcBef>
                <a:spcPts val="0"/>
              </a:spcBef>
            </a:pPr>
            <a:endParaRPr lang="en-US" sz="1600" dirty="0"/>
          </a:p>
          <a:p>
            <a:pPr>
              <a:lnSpc>
                <a:spcPct val="100000"/>
              </a:lnSpc>
            </a:pPr>
            <a:r>
              <a:rPr lang="en-US" sz="1600" dirty="0"/>
              <a:t>If the </a:t>
            </a:r>
            <a:r>
              <a:rPr lang="en-US" sz="1600" u="sng" dirty="0"/>
              <a:t>Test Statistic</a:t>
            </a:r>
            <a:r>
              <a:rPr lang="en-US" sz="1600" dirty="0"/>
              <a:t> is in the </a:t>
            </a:r>
            <a:r>
              <a:rPr lang="en-US" sz="1600" u="sng" dirty="0"/>
              <a:t>Rejection Region</a:t>
            </a:r>
            <a:r>
              <a:rPr lang="en-US" sz="1600" dirty="0"/>
              <a:t>, this is the implication:</a:t>
            </a:r>
          </a:p>
          <a:p>
            <a:pPr>
              <a:lnSpc>
                <a:spcPct val="100000"/>
              </a:lnSpc>
            </a:pPr>
            <a:endParaRPr lang="en-US" sz="1600" dirty="0"/>
          </a:p>
          <a:p>
            <a:pPr lvl="1">
              <a:spcBef>
                <a:spcPts val="0"/>
              </a:spcBef>
            </a:pPr>
            <a:r>
              <a:rPr lang="en-US" sz="1600" dirty="0"/>
              <a:t>Our statistic or anything more extreme (smaller or larger; depends on alternative) </a:t>
            </a:r>
            <a:r>
              <a:rPr lang="en-US" sz="1600" u="sng" dirty="0"/>
              <a:t>isn’t likely with the Null hypothesis being True</a:t>
            </a:r>
            <a:r>
              <a:rPr lang="en-US" sz="1600" dirty="0"/>
              <a:t>!!</a:t>
            </a:r>
          </a:p>
          <a:p>
            <a:pPr lvl="1">
              <a:spcBef>
                <a:spcPts val="0"/>
              </a:spcBef>
            </a:pPr>
            <a:endParaRPr lang="en-US" sz="1600" b="1" u="sng" dirty="0"/>
          </a:p>
          <a:p>
            <a:pPr lvl="1">
              <a:spcBef>
                <a:spcPts val="0"/>
              </a:spcBef>
            </a:pPr>
            <a:r>
              <a:rPr lang="en-US" sz="1600" b="1" dirty="0"/>
              <a:t>Thus we REJECT the Null hypothesis!</a:t>
            </a:r>
            <a:endParaRPr lang="en-US" sz="1600" b="1" u="sng" dirty="0"/>
          </a:p>
          <a:p>
            <a:pPr marL="152396" indent="0">
              <a:lnSpc>
                <a:spcPct val="100000"/>
              </a:lnSpc>
              <a:buNone/>
            </a:pPr>
            <a:endParaRPr lang="en-US" sz="1600" dirty="0"/>
          </a:p>
          <a:p>
            <a:pPr>
              <a:lnSpc>
                <a:spcPct val="100000"/>
              </a:lnSpc>
            </a:pPr>
            <a:endParaRPr lang="en-US" sz="1600" dirty="0"/>
          </a:p>
          <a:p>
            <a:pPr>
              <a:lnSpc>
                <a:spcPct val="100000"/>
              </a:lnSpc>
            </a:pPr>
            <a:endParaRPr lang="en-US" sz="1600" dirty="0"/>
          </a:p>
          <a:p>
            <a:pPr>
              <a:lnSpc>
                <a:spcPct val="100000"/>
              </a:lnSpc>
            </a:pPr>
            <a:endParaRPr lang="en-US" sz="1600" dirty="0"/>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91537" y="763600"/>
            <a:ext cx="6021295" cy="60745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a:t>
            </a:r>
            <a:r>
              <a:rPr lang="en-US" sz="2400" dirty="0">
                <a:solidFill>
                  <a:srgbClr val="0070C0"/>
                </a:solidFill>
              </a:rPr>
              <a:t>/ P-value.</a:t>
            </a:r>
          </a:p>
        </p:txBody>
      </p:sp>
      <p:sp>
        <p:nvSpPr>
          <p:cNvPr id="11" name="TextBox 10">
            <a:extLst>
              <a:ext uri="{FF2B5EF4-FFF2-40B4-BE49-F238E27FC236}">
                <a16:creationId xmlns:a16="http://schemas.microsoft.com/office/drawing/2014/main" id="{D4B1DE7B-EA0F-4C47-A4AD-78B1CD1EC044}"/>
              </a:ext>
            </a:extLst>
          </p:cNvPr>
          <p:cNvSpPr txBox="1"/>
          <p:nvPr/>
        </p:nvSpPr>
        <p:spPr>
          <a:xfrm>
            <a:off x="6966285" y="233185"/>
            <a:ext cx="5079158" cy="39703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dirty="0"/>
          </a:p>
          <a:p>
            <a:r>
              <a:rPr lang="en-US" sz="1400" dirty="0"/>
              <a:t>Test Statistic:</a:t>
            </a:r>
          </a:p>
          <a:p>
            <a:r>
              <a:rPr lang="en-US" sz="1400" i="1" dirty="0">
                <a:solidFill>
                  <a:srgbClr val="7030A0"/>
                </a:solidFill>
              </a:rPr>
              <a:t>TS = Z</a:t>
            </a:r>
            <a:r>
              <a:rPr lang="en-US" sz="1400" i="1" baseline="-25000" dirty="0">
                <a:solidFill>
                  <a:srgbClr val="7030A0"/>
                </a:solidFill>
              </a:rPr>
              <a:t>stat</a:t>
            </a:r>
            <a:r>
              <a:rPr lang="en-US" sz="1400" i="1" dirty="0">
                <a:solidFill>
                  <a:srgbClr val="7030A0"/>
                </a:solidFill>
              </a:rPr>
              <a:t> = 1-PropZTest(p</a:t>
            </a:r>
            <a:r>
              <a:rPr lang="en-US" sz="1400" i="1" baseline="-25000" dirty="0">
                <a:solidFill>
                  <a:srgbClr val="7030A0"/>
                </a:solidFill>
              </a:rPr>
              <a:t>0</a:t>
            </a:r>
            <a:r>
              <a:rPr lang="en-US" sz="1400" i="1" dirty="0">
                <a:solidFill>
                  <a:srgbClr val="7030A0"/>
                </a:solidFill>
              </a:rPr>
              <a:t> = 0.65, x = 81, n = 137, prop &lt; p</a:t>
            </a:r>
            <a:r>
              <a:rPr lang="en-US" sz="1400" i="1" baseline="-25000" dirty="0">
                <a:solidFill>
                  <a:srgbClr val="7030A0"/>
                </a:solidFill>
              </a:rPr>
              <a:t>0</a:t>
            </a:r>
            <a:r>
              <a:rPr lang="en-US" sz="1400" i="1" dirty="0">
                <a:solidFill>
                  <a:srgbClr val="7030A0"/>
                </a:solidFill>
              </a:rPr>
              <a:t>) = -1.44</a:t>
            </a:r>
          </a:p>
          <a:p>
            <a:endParaRPr lang="en-US" sz="1400" i="1" dirty="0"/>
          </a:p>
          <a:p>
            <a:r>
              <a:rPr lang="en-US" sz="1400" i="1" dirty="0">
                <a:solidFill>
                  <a:srgbClr val="7030A0"/>
                </a:solidFill>
              </a:rPr>
              <a:t>Z</a:t>
            </a:r>
            <a:r>
              <a:rPr lang="en-US" sz="1400" i="1" baseline="-25000" dirty="0">
                <a:solidFill>
                  <a:srgbClr val="7030A0"/>
                </a:solidFill>
              </a:rPr>
              <a:t>stat</a:t>
            </a:r>
            <a:r>
              <a:rPr lang="en-US" sz="1400" i="1" dirty="0">
                <a:solidFill>
                  <a:srgbClr val="7030A0"/>
                </a:solidFill>
              </a:rPr>
              <a:t> = -1.44 &lt; -1.28 = Z* → Reject H</a:t>
            </a:r>
            <a:r>
              <a:rPr lang="en-US" sz="1400" i="1" baseline="-25000" dirty="0">
                <a:solidFill>
                  <a:srgbClr val="7030A0"/>
                </a:solidFill>
              </a:rPr>
              <a:t>0</a:t>
            </a:r>
            <a:r>
              <a:rPr lang="en-US" sz="1400" i="1" dirty="0">
                <a:solidFill>
                  <a:srgbClr val="7030A0"/>
                </a:solidFill>
              </a:rPr>
              <a:t>!</a:t>
            </a: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p:txBody>
      </p:sp>
      <p:sp>
        <p:nvSpPr>
          <p:cNvPr id="10" name="TextBox 9">
            <a:extLst>
              <a:ext uri="{FF2B5EF4-FFF2-40B4-BE49-F238E27FC236}">
                <a16:creationId xmlns:a16="http://schemas.microsoft.com/office/drawing/2014/main" id="{A2635AC8-AD16-2247-A20C-449D04615F2F}"/>
              </a:ext>
            </a:extLst>
          </p:cNvPr>
          <p:cNvSpPr txBox="1"/>
          <p:nvPr/>
        </p:nvSpPr>
        <p:spPr>
          <a:xfrm>
            <a:off x="8147549" y="6033886"/>
            <a:ext cx="2963779"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Of the two methods, this one requires the one extra step of finding the CV.  So maybe this one is slightly quicker</a:t>
            </a:r>
          </a:p>
        </p:txBody>
      </p:sp>
      <p:pic>
        <p:nvPicPr>
          <p:cNvPr id="28" name="Picture 27">
            <a:extLst>
              <a:ext uri="{FF2B5EF4-FFF2-40B4-BE49-F238E27FC236}">
                <a16:creationId xmlns:a16="http://schemas.microsoft.com/office/drawing/2014/main" id="{AD965946-24B2-9E4C-9BE5-AFCE69B5DB8F}"/>
              </a:ext>
            </a:extLst>
          </p:cNvPr>
          <p:cNvPicPr>
            <a:picLocks noChangeAspect="1"/>
          </p:cNvPicPr>
          <p:nvPr/>
        </p:nvPicPr>
        <p:blipFill>
          <a:blip r:embed="rId2"/>
          <a:stretch>
            <a:fillRect/>
          </a:stretch>
        </p:blipFill>
        <p:spPr>
          <a:xfrm>
            <a:off x="7443575" y="4425847"/>
            <a:ext cx="3901660" cy="1401852"/>
          </a:xfrm>
          <a:prstGeom prst="rect">
            <a:avLst/>
          </a:prstGeom>
        </p:spPr>
      </p:pic>
      <p:grpSp>
        <p:nvGrpSpPr>
          <p:cNvPr id="30" name="Group 29">
            <a:extLst>
              <a:ext uri="{FF2B5EF4-FFF2-40B4-BE49-F238E27FC236}">
                <a16:creationId xmlns:a16="http://schemas.microsoft.com/office/drawing/2014/main" id="{08D25D27-5699-AD4D-992C-5E6C9540E164}"/>
              </a:ext>
            </a:extLst>
          </p:cNvPr>
          <p:cNvGrpSpPr/>
          <p:nvPr/>
        </p:nvGrpSpPr>
        <p:grpSpPr>
          <a:xfrm>
            <a:off x="1975002" y="3058092"/>
            <a:ext cx="4358540" cy="787400"/>
            <a:chOff x="1975002" y="3058092"/>
            <a:chExt cx="4358540" cy="787400"/>
          </a:xfrm>
        </p:grpSpPr>
        <p:sp>
          <p:nvSpPr>
            <p:cNvPr id="6" name="TextBox 5">
              <a:extLst>
                <a:ext uri="{FF2B5EF4-FFF2-40B4-BE49-F238E27FC236}">
                  <a16:creationId xmlns:a16="http://schemas.microsoft.com/office/drawing/2014/main" id="{9D4B26CF-88DD-914D-B94B-1F213932951F}"/>
                </a:ext>
              </a:extLst>
            </p:cNvPr>
            <p:cNvSpPr txBox="1"/>
            <p:nvPr/>
          </p:nvSpPr>
          <p:spPr>
            <a:xfrm>
              <a:off x="3829202" y="3159405"/>
              <a:ext cx="2504340" cy="584775"/>
            </a:xfrm>
            <a:prstGeom prst="rect">
              <a:avLst/>
            </a:prstGeom>
            <a:noFill/>
          </p:spPr>
          <p:txBody>
            <a:bodyPr wrap="none" rtlCol="0">
              <a:spAutoFit/>
            </a:bodyPr>
            <a:lstStyle/>
            <a:p>
              <a:r>
                <a:rPr lang="en-US" sz="1600" dirty="0"/>
                <a:t>If TRUE, Reject H</a:t>
              </a:r>
              <a:r>
                <a:rPr lang="en-US" sz="1600" baseline="-25000" dirty="0"/>
                <a:t>0</a:t>
              </a:r>
              <a:r>
                <a:rPr lang="en-US" sz="1600" dirty="0"/>
                <a:t>!</a:t>
              </a:r>
            </a:p>
            <a:p>
              <a:r>
                <a:rPr lang="en-US" sz="1600" dirty="0"/>
                <a:t>If not true, Fail to Reject H</a:t>
              </a:r>
              <a:r>
                <a:rPr lang="en-US" sz="1600" baseline="-25000" dirty="0"/>
                <a:t>0</a:t>
              </a:r>
              <a:r>
                <a:rPr lang="en-US" sz="1600" dirty="0"/>
                <a:t>!</a:t>
              </a:r>
            </a:p>
          </p:txBody>
        </p:sp>
        <p:pic>
          <p:nvPicPr>
            <p:cNvPr id="29" name="Picture 28">
              <a:extLst>
                <a:ext uri="{FF2B5EF4-FFF2-40B4-BE49-F238E27FC236}">
                  <a16:creationId xmlns:a16="http://schemas.microsoft.com/office/drawing/2014/main" id="{EE5BF857-551C-4E43-BB3B-29F49D494F9B}"/>
                </a:ext>
              </a:extLst>
            </p:cNvPr>
            <p:cNvPicPr>
              <a:picLocks noChangeAspect="1"/>
            </p:cNvPicPr>
            <p:nvPr/>
          </p:nvPicPr>
          <p:blipFill>
            <a:blip r:embed="rId3"/>
            <a:stretch>
              <a:fillRect/>
            </a:stretch>
          </p:blipFill>
          <p:spPr>
            <a:xfrm>
              <a:off x="1975002" y="3058092"/>
              <a:ext cx="1854200" cy="787400"/>
            </a:xfrm>
            <a:prstGeom prst="rect">
              <a:avLst/>
            </a:prstGeom>
          </p:spPr>
        </p:pic>
      </p:grpSp>
      <p:grpSp>
        <p:nvGrpSpPr>
          <p:cNvPr id="50" name="Group 49">
            <a:extLst>
              <a:ext uri="{FF2B5EF4-FFF2-40B4-BE49-F238E27FC236}">
                <a16:creationId xmlns:a16="http://schemas.microsoft.com/office/drawing/2014/main" id="{3521D7A5-3EBF-BB43-AFC3-64351A83579A}"/>
              </a:ext>
            </a:extLst>
          </p:cNvPr>
          <p:cNvGrpSpPr/>
          <p:nvPr/>
        </p:nvGrpSpPr>
        <p:grpSpPr>
          <a:xfrm>
            <a:off x="8758707" y="2408473"/>
            <a:ext cx="3286736" cy="1960222"/>
            <a:chOff x="9000957" y="2736779"/>
            <a:chExt cx="3153690" cy="1825456"/>
          </a:xfrm>
        </p:grpSpPr>
        <p:grpSp>
          <p:nvGrpSpPr>
            <p:cNvPr id="51" name="Group 50">
              <a:extLst>
                <a:ext uri="{FF2B5EF4-FFF2-40B4-BE49-F238E27FC236}">
                  <a16:creationId xmlns:a16="http://schemas.microsoft.com/office/drawing/2014/main" id="{6A4A928A-5148-8142-8B59-F55F0D503A07}"/>
                </a:ext>
              </a:extLst>
            </p:cNvPr>
            <p:cNvGrpSpPr/>
            <p:nvPr/>
          </p:nvGrpSpPr>
          <p:grpSpPr>
            <a:xfrm>
              <a:off x="9360647" y="2736779"/>
              <a:ext cx="2794000" cy="1825456"/>
              <a:chOff x="9153358" y="3006529"/>
              <a:chExt cx="2794000" cy="1825456"/>
            </a:xfrm>
          </p:grpSpPr>
          <p:grpSp>
            <p:nvGrpSpPr>
              <p:cNvPr id="54" name="Group 53">
                <a:extLst>
                  <a:ext uri="{FF2B5EF4-FFF2-40B4-BE49-F238E27FC236}">
                    <a16:creationId xmlns:a16="http://schemas.microsoft.com/office/drawing/2014/main" id="{F0F23DD7-1F6E-CD4D-A7F2-65191255D03D}"/>
                  </a:ext>
                </a:extLst>
              </p:cNvPr>
              <p:cNvGrpSpPr/>
              <p:nvPr/>
            </p:nvGrpSpPr>
            <p:grpSpPr>
              <a:xfrm>
                <a:off x="9153358" y="3006529"/>
                <a:ext cx="2794000" cy="1752600"/>
                <a:chOff x="9153358" y="3282148"/>
                <a:chExt cx="2794000" cy="1752600"/>
              </a:xfrm>
            </p:grpSpPr>
            <p:pic>
              <p:nvPicPr>
                <p:cNvPr id="58" name="Picture 57">
                  <a:extLst>
                    <a:ext uri="{FF2B5EF4-FFF2-40B4-BE49-F238E27FC236}">
                      <a16:creationId xmlns:a16="http://schemas.microsoft.com/office/drawing/2014/main" id="{BF3A9059-E455-6F44-A687-1CBE7304B76E}"/>
                    </a:ext>
                  </a:extLst>
                </p:cNvPr>
                <p:cNvPicPr>
                  <a:picLocks noChangeAspect="1"/>
                </p:cNvPicPr>
                <p:nvPr/>
              </p:nvPicPr>
              <p:blipFill>
                <a:blip r:embed="rId4"/>
                <a:stretch>
                  <a:fillRect/>
                </a:stretch>
              </p:blipFill>
              <p:spPr>
                <a:xfrm>
                  <a:off x="9153358" y="3282148"/>
                  <a:ext cx="2794000" cy="1752600"/>
                </a:xfrm>
                <a:prstGeom prst="rect">
                  <a:avLst/>
                </a:prstGeom>
              </p:spPr>
            </p:pic>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526D061A-DF97-664B-B6BC-8E21C3954269}"/>
                        </a:ext>
                      </a:extLst>
                    </p14:cNvPr>
                    <p14:cNvContentPartPr/>
                    <p14:nvPr/>
                  </p14:nvContentPartPr>
                  <p14:xfrm>
                    <a:off x="9993259" y="3655364"/>
                    <a:ext cx="16200" cy="1027800"/>
                  </p14:xfrm>
                </p:contentPart>
              </mc:Choice>
              <mc:Fallback xmlns="">
                <p:pic>
                  <p:nvPicPr>
                    <p:cNvPr id="59" name="Ink 58">
                      <a:extLst>
                        <a:ext uri="{FF2B5EF4-FFF2-40B4-BE49-F238E27FC236}">
                          <a16:creationId xmlns:a16="http://schemas.microsoft.com/office/drawing/2014/main" id="{526D061A-DF97-664B-B6BC-8E21C3954269}"/>
                        </a:ext>
                      </a:extLst>
                    </p:cNvPr>
                    <p:cNvPicPr/>
                    <p:nvPr/>
                  </p:nvPicPr>
                  <p:blipFill>
                    <a:blip r:embed="rId6"/>
                    <a:stretch>
                      <a:fillRect/>
                    </a:stretch>
                  </p:blipFill>
                  <p:spPr>
                    <a:xfrm>
                      <a:off x="9984455" y="3647319"/>
                      <a:ext cx="33457" cy="104422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0" name="Ink 59">
                      <a:extLst>
                        <a:ext uri="{FF2B5EF4-FFF2-40B4-BE49-F238E27FC236}">
                          <a16:creationId xmlns:a16="http://schemas.microsoft.com/office/drawing/2014/main" id="{BD4B8ED5-E465-954D-A34A-1E9BFEEC1E20}"/>
                        </a:ext>
                      </a:extLst>
                    </p14:cNvPr>
                    <p14:cNvContentPartPr/>
                    <p14:nvPr/>
                  </p14:nvContentPartPr>
                  <p14:xfrm>
                    <a:off x="9504379" y="4297604"/>
                    <a:ext cx="514440" cy="167760"/>
                  </p14:xfrm>
                </p:contentPart>
              </mc:Choice>
              <mc:Fallback xmlns="">
                <p:pic>
                  <p:nvPicPr>
                    <p:cNvPr id="60" name="Ink 59">
                      <a:extLst>
                        <a:ext uri="{FF2B5EF4-FFF2-40B4-BE49-F238E27FC236}">
                          <a16:creationId xmlns:a16="http://schemas.microsoft.com/office/drawing/2014/main" id="{BD4B8ED5-E465-954D-A34A-1E9BFEEC1E20}"/>
                        </a:ext>
                      </a:extLst>
                    </p:cNvPr>
                    <p:cNvPicPr/>
                    <p:nvPr/>
                  </p:nvPicPr>
                  <p:blipFill>
                    <a:blip r:embed="rId8"/>
                    <a:stretch>
                      <a:fillRect/>
                    </a:stretch>
                  </p:blipFill>
                  <p:spPr>
                    <a:xfrm>
                      <a:off x="9495747" y="4289216"/>
                      <a:ext cx="531358" cy="18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Ink 60">
                      <a:extLst>
                        <a:ext uri="{FF2B5EF4-FFF2-40B4-BE49-F238E27FC236}">
                          <a16:creationId xmlns:a16="http://schemas.microsoft.com/office/drawing/2014/main" id="{43FA2B0C-0410-9943-A54F-BD7B30A65B79}"/>
                        </a:ext>
                      </a:extLst>
                    </p14:cNvPr>
                    <p14:cNvContentPartPr/>
                    <p14:nvPr/>
                  </p14:nvContentPartPr>
                  <p14:xfrm>
                    <a:off x="9442819" y="4134524"/>
                    <a:ext cx="537120" cy="336600"/>
                  </p14:xfrm>
                </p:contentPart>
              </mc:Choice>
              <mc:Fallback xmlns="">
                <p:pic>
                  <p:nvPicPr>
                    <p:cNvPr id="61" name="Ink 60">
                      <a:extLst>
                        <a:ext uri="{FF2B5EF4-FFF2-40B4-BE49-F238E27FC236}">
                          <a16:creationId xmlns:a16="http://schemas.microsoft.com/office/drawing/2014/main" id="{43FA2B0C-0410-9943-A54F-BD7B30A65B79}"/>
                        </a:ext>
                      </a:extLst>
                    </p:cNvPr>
                    <p:cNvPicPr/>
                    <p:nvPr/>
                  </p:nvPicPr>
                  <p:blipFill>
                    <a:blip r:embed="rId10"/>
                    <a:stretch>
                      <a:fillRect/>
                    </a:stretch>
                  </p:blipFill>
                  <p:spPr>
                    <a:xfrm>
                      <a:off x="9434529" y="4126478"/>
                      <a:ext cx="554045" cy="35302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55" name="Ink 54">
                    <a:extLst>
                      <a:ext uri="{FF2B5EF4-FFF2-40B4-BE49-F238E27FC236}">
                        <a16:creationId xmlns:a16="http://schemas.microsoft.com/office/drawing/2014/main" id="{D118525F-C228-2B4F-B166-2E3E2C46443E}"/>
                      </a:ext>
                    </a:extLst>
                  </p14:cNvPr>
                  <p14:cNvContentPartPr/>
                  <p14:nvPr/>
                </p14:nvContentPartPr>
                <p14:xfrm>
                  <a:off x="9855739" y="3583724"/>
                  <a:ext cx="42120" cy="764640"/>
                </p14:xfrm>
              </p:contentPart>
            </mc:Choice>
            <mc:Fallback xmlns="">
              <p:pic>
                <p:nvPicPr>
                  <p:cNvPr id="55" name="Ink 54">
                    <a:extLst>
                      <a:ext uri="{FF2B5EF4-FFF2-40B4-BE49-F238E27FC236}">
                        <a16:creationId xmlns:a16="http://schemas.microsoft.com/office/drawing/2014/main" id="{D118525F-C228-2B4F-B166-2E3E2C46443E}"/>
                      </a:ext>
                    </a:extLst>
                  </p:cNvPr>
                  <p:cNvPicPr/>
                  <p:nvPr/>
                </p:nvPicPr>
                <p:blipFill>
                  <a:blip r:embed="rId12"/>
                  <a:stretch>
                    <a:fillRect/>
                  </a:stretch>
                </p:blipFill>
                <p:spPr>
                  <a:xfrm>
                    <a:off x="9847108" y="3575679"/>
                    <a:ext cx="59037" cy="781066"/>
                  </a:xfrm>
                  <a:prstGeom prst="rect">
                    <a:avLst/>
                  </a:prstGeom>
                </p:spPr>
              </p:pic>
            </mc:Fallback>
          </mc:AlternateContent>
          <p:sp>
            <p:nvSpPr>
              <p:cNvPr id="56" name="TextBox 55">
                <a:extLst>
                  <a:ext uri="{FF2B5EF4-FFF2-40B4-BE49-F238E27FC236}">
                    <a16:creationId xmlns:a16="http://schemas.microsoft.com/office/drawing/2014/main" id="{69C77E8D-83F2-E74A-B6CF-1D9B70EA60CC}"/>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sp>
            <p:nvSpPr>
              <p:cNvPr id="57" name="TextBox 56">
                <a:extLst>
                  <a:ext uri="{FF2B5EF4-FFF2-40B4-BE49-F238E27FC236}">
                    <a16:creationId xmlns:a16="http://schemas.microsoft.com/office/drawing/2014/main" id="{9596B37A-3BFC-D640-A6EB-95B806B1187F}"/>
                  </a:ext>
                </a:extLst>
              </p:cNvPr>
              <p:cNvSpPr txBox="1"/>
              <p:nvPr/>
            </p:nvSpPr>
            <p:spPr>
              <a:xfrm>
                <a:off x="9504379" y="4450114"/>
                <a:ext cx="524311" cy="369332"/>
              </a:xfrm>
              <a:prstGeom prst="rect">
                <a:avLst/>
              </a:prstGeom>
              <a:noFill/>
            </p:spPr>
            <p:txBody>
              <a:bodyPr wrap="none" rtlCol="0">
                <a:spAutoFit/>
              </a:bodyPr>
              <a:lstStyle/>
              <a:p>
                <a:r>
                  <a:rPr lang="en-US" dirty="0">
                    <a:solidFill>
                      <a:srgbClr val="FFC000"/>
                    </a:solidFill>
                  </a:rPr>
                  <a:t>Z</a:t>
                </a:r>
                <a:r>
                  <a:rPr lang="en-US" baseline="-25000" dirty="0">
                    <a:solidFill>
                      <a:srgbClr val="FFC000"/>
                    </a:solidFill>
                  </a:rPr>
                  <a:t>stat</a:t>
                </a:r>
                <a:endParaRPr lang="en-US" dirty="0">
                  <a:solidFill>
                    <a:srgbClr val="FFC000"/>
                  </a:solidFill>
                </a:endParaRPr>
              </a:p>
            </p:txBody>
          </p:sp>
        </p:grpSp>
        <p:sp>
          <p:nvSpPr>
            <p:cNvPr id="52" name="TextBox 51">
              <a:extLst>
                <a:ext uri="{FF2B5EF4-FFF2-40B4-BE49-F238E27FC236}">
                  <a16:creationId xmlns:a16="http://schemas.microsoft.com/office/drawing/2014/main" id="{93765D46-08C2-5249-82C3-E61417EC95C8}"/>
                </a:ext>
              </a:extLst>
            </p:cNvPr>
            <p:cNvSpPr txBox="1"/>
            <p:nvPr/>
          </p:nvSpPr>
          <p:spPr>
            <a:xfrm>
              <a:off x="9000957" y="3200315"/>
              <a:ext cx="835485" cy="369332"/>
            </a:xfrm>
            <a:prstGeom prst="rect">
              <a:avLst/>
            </a:prstGeom>
            <a:noFill/>
          </p:spPr>
          <p:txBody>
            <a:bodyPr wrap="none" rtlCol="0">
              <a:spAutoFit/>
            </a:bodyPr>
            <a:lstStyle/>
            <a:p>
              <a:r>
                <a:rPr lang="en-US" dirty="0">
                  <a:solidFill>
                    <a:srgbClr val="FF0000"/>
                  </a:solidFill>
                </a:rPr>
                <a:t>𝛼 = 0.1</a:t>
              </a:r>
            </a:p>
          </p:txBody>
        </p:sp>
        <p:cxnSp>
          <p:nvCxnSpPr>
            <p:cNvPr id="53" name="Straight Arrow Connector 52">
              <a:extLst>
                <a:ext uri="{FF2B5EF4-FFF2-40B4-BE49-F238E27FC236}">
                  <a16:creationId xmlns:a16="http://schemas.microsoft.com/office/drawing/2014/main" id="{F8B065E6-BF12-2A49-93E3-9E5B1B11F57A}"/>
                </a:ext>
              </a:extLst>
            </p:cNvPr>
            <p:cNvCxnSpPr/>
            <p:nvPr/>
          </p:nvCxnSpPr>
          <p:spPr>
            <a:xfrm flipH="1" flipV="1">
              <a:off x="9665190" y="3514927"/>
              <a:ext cx="418079" cy="301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Left Brace 35">
            <a:extLst>
              <a:ext uri="{FF2B5EF4-FFF2-40B4-BE49-F238E27FC236}">
                <a16:creationId xmlns:a16="http://schemas.microsoft.com/office/drawing/2014/main" id="{113E8C30-58E9-564A-91D6-4BE27EF75A25}"/>
              </a:ext>
            </a:extLst>
          </p:cNvPr>
          <p:cNvSpPr/>
          <p:nvPr/>
        </p:nvSpPr>
        <p:spPr>
          <a:xfrm>
            <a:off x="1692069" y="3159405"/>
            <a:ext cx="271841" cy="64008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141F3326-62D4-4C48-932E-D453E8668AEF}"/>
              </a:ext>
            </a:extLst>
          </p:cNvPr>
          <p:cNvSpPr/>
          <p:nvPr/>
        </p:nvSpPr>
        <p:spPr>
          <a:xfrm>
            <a:off x="6874845" y="2117791"/>
            <a:ext cx="182880" cy="3657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3" name="Group 22">
            <a:extLst>
              <a:ext uri="{FF2B5EF4-FFF2-40B4-BE49-F238E27FC236}">
                <a16:creationId xmlns:a16="http://schemas.microsoft.com/office/drawing/2014/main" id="{A0A3D711-8020-914E-B379-17C7D043CF94}"/>
              </a:ext>
            </a:extLst>
          </p:cNvPr>
          <p:cNvGrpSpPr/>
          <p:nvPr/>
        </p:nvGrpSpPr>
        <p:grpSpPr>
          <a:xfrm>
            <a:off x="9321139" y="3563564"/>
            <a:ext cx="570600" cy="182160"/>
            <a:chOff x="9321139" y="3563564"/>
            <a:chExt cx="570600" cy="18216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13743D0C-D31B-F44A-86E7-2FD12C552DFA}"/>
                    </a:ext>
                  </a:extLst>
                </p14:cNvPr>
                <p14:cNvContentPartPr/>
                <p14:nvPr/>
              </p14:nvContentPartPr>
              <p14:xfrm>
                <a:off x="9392419" y="3633044"/>
                <a:ext cx="499320" cy="12960"/>
              </p14:xfrm>
            </p:contentPart>
          </mc:Choice>
          <mc:Fallback xmlns="">
            <p:pic>
              <p:nvPicPr>
                <p:cNvPr id="13" name="Ink 12">
                  <a:extLst>
                    <a:ext uri="{FF2B5EF4-FFF2-40B4-BE49-F238E27FC236}">
                      <a16:creationId xmlns:a16="http://schemas.microsoft.com/office/drawing/2014/main" id="{13743D0C-D31B-F44A-86E7-2FD12C552DFA}"/>
                    </a:ext>
                  </a:extLst>
                </p:cNvPr>
                <p:cNvPicPr/>
                <p:nvPr/>
              </p:nvPicPr>
              <p:blipFill>
                <a:blip r:embed="rId14"/>
                <a:stretch>
                  <a:fillRect/>
                </a:stretch>
              </p:blipFill>
              <p:spPr>
                <a:xfrm>
                  <a:off x="9383779" y="3624044"/>
                  <a:ext cx="5169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AF952473-AF65-EA47-BF52-1C31841D07EF}"/>
                    </a:ext>
                  </a:extLst>
                </p14:cNvPr>
                <p14:cNvContentPartPr/>
                <p14:nvPr/>
              </p14:nvContentPartPr>
              <p14:xfrm>
                <a:off x="9321139" y="3563564"/>
                <a:ext cx="137880" cy="182160"/>
              </p14:xfrm>
            </p:contentPart>
          </mc:Choice>
          <mc:Fallback xmlns="">
            <p:pic>
              <p:nvPicPr>
                <p:cNvPr id="18" name="Ink 17">
                  <a:extLst>
                    <a:ext uri="{FF2B5EF4-FFF2-40B4-BE49-F238E27FC236}">
                      <a16:creationId xmlns:a16="http://schemas.microsoft.com/office/drawing/2014/main" id="{AF952473-AF65-EA47-BF52-1C31841D07EF}"/>
                    </a:ext>
                  </a:extLst>
                </p:cNvPr>
                <p:cNvPicPr/>
                <p:nvPr/>
              </p:nvPicPr>
              <p:blipFill>
                <a:blip r:embed="rId16"/>
                <a:stretch>
                  <a:fillRect/>
                </a:stretch>
              </p:blipFill>
              <p:spPr>
                <a:xfrm>
                  <a:off x="9312499" y="3554564"/>
                  <a:ext cx="155520" cy="199800"/>
                </a:xfrm>
                <a:prstGeom prst="rect">
                  <a:avLst/>
                </a:prstGeom>
              </p:spPr>
            </p:pic>
          </mc:Fallback>
        </mc:AlternateContent>
      </p:grpSp>
    </p:spTree>
    <p:extLst>
      <p:ext uri="{BB962C8B-B14F-4D97-AF65-F5344CB8AC3E}">
        <p14:creationId xmlns:p14="http://schemas.microsoft.com/office/powerpoint/2010/main" val="224233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91537" y="0"/>
            <a:ext cx="11360800" cy="763600"/>
          </a:xfrm>
        </p:spPr>
        <p:txBody>
          <a:bodyPr/>
          <a:lstStyle/>
          <a:p>
            <a:r>
              <a:rPr lang="en-US" dirty="0"/>
              <a:t>Test Statistic</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140827" y="1371058"/>
            <a:ext cx="6811577" cy="4555200"/>
          </a:xfrm>
        </p:spPr>
        <p:txBody>
          <a:bodyPr/>
          <a:lstStyle/>
          <a:p>
            <a:pPr marL="152396" indent="0">
              <a:lnSpc>
                <a:spcPct val="100000"/>
              </a:lnSpc>
              <a:buNone/>
            </a:pPr>
            <a:r>
              <a:rPr lang="en-US" sz="1600" u="sng" dirty="0"/>
              <a:t>P-Value</a:t>
            </a:r>
          </a:p>
          <a:p>
            <a:pPr marL="152396" indent="0">
              <a:lnSpc>
                <a:spcPct val="100000"/>
              </a:lnSpc>
              <a:buNone/>
            </a:pPr>
            <a:endParaRPr lang="en-US" sz="1400" dirty="0"/>
          </a:p>
          <a:p>
            <a:pPr>
              <a:lnSpc>
                <a:spcPct val="100000"/>
              </a:lnSpc>
            </a:pPr>
            <a:r>
              <a:rPr lang="en-US" sz="1400" dirty="0"/>
              <a:t>The </a:t>
            </a:r>
            <a:r>
              <a:rPr lang="en-US" sz="1400" b="1" dirty="0"/>
              <a:t>p-value</a:t>
            </a:r>
            <a:r>
              <a:rPr lang="en-US" sz="1400" dirty="0"/>
              <a:t> is the probability of getting a result as, or more extreme than, the result obtained from the sample </a:t>
            </a:r>
            <a:r>
              <a:rPr lang="en-US" sz="1400" u="sng" dirty="0"/>
              <a:t>given (assuming) the Null Hypothesis</a:t>
            </a:r>
            <a:r>
              <a:rPr lang="en-US" sz="1400" dirty="0"/>
              <a:t> (H</a:t>
            </a:r>
            <a:r>
              <a:rPr lang="en-US" sz="1400" baseline="-25000" dirty="0"/>
              <a:t>0</a:t>
            </a:r>
            <a:r>
              <a:rPr lang="en-US" sz="1400" dirty="0"/>
              <a:t>) </a:t>
            </a:r>
            <a:r>
              <a:rPr lang="en-US" sz="1400" u="sng" dirty="0"/>
              <a:t>is TRUE</a:t>
            </a:r>
            <a:r>
              <a:rPr lang="en-US" sz="1400" dirty="0"/>
              <a:t>.</a:t>
            </a:r>
          </a:p>
          <a:p>
            <a:pPr lvl="1">
              <a:lnSpc>
                <a:spcPct val="100000"/>
              </a:lnSpc>
            </a:pPr>
            <a:r>
              <a:rPr lang="en-US" sz="1400" dirty="0"/>
              <a:t>In other terms, “The P-Value is a measure of how plausible the data are, given our null hypothesis.”</a:t>
            </a:r>
          </a:p>
          <a:p>
            <a:pPr lvl="1">
              <a:lnSpc>
                <a:spcPct val="100000"/>
              </a:lnSpc>
            </a:pPr>
            <a:endParaRPr lang="en-US" sz="1400" dirty="0"/>
          </a:p>
          <a:p>
            <a:pPr marL="152396" lvl="1" indent="0">
              <a:lnSpc>
                <a:spcPct val="100000"/>
              </a:lnSpc>
              <a:spcBef>
                <a:spcPts val="0"/>
              </a:spcBef>
              <a:buSzPts val="1800"/>
              <a:buNone/>
            </a:pPr>
            <a:r>
              <a:rPr lang="en-US" sz="1600" u="sng" dirty="0"/>
              <a:t>P-Value Method</a:t>
            </a:r>
          </a:p>
          <a:p>
            <a:pPr marL="152396" indent="0">
              <a:lnSpc>
                <a:spcPct val="100000"/>
              </a:lnSpc>
              <a:buNone/>
            </a:pPr>
            <a:endParaRPr lang="en-US" sz="1400" dirty="0"/>
          </a:p>
          <a:p>
            <a:pPr>
              <a:lnSpc>
                <a:spcPct val="100000"/>
              </a:lnSpc>
            </a:pPr>
            <a:r>
              <a:rPr lang="en-US" sz="1400" dirty="0"/>
              <a:t>This way just involves comparing the </a:t>
            </a:r>
            <a:r>
              <a:rPr lang="en-US" sz="1400" u="sng" dirty="0"/>
              <a:t>p-value</a:t>
            </a:r>
            <a:r>
              <a:rPr lang="en-US" sz="1400" dirty="0"/>
              <a:t> to the </a:t>
            </a:r>
            <a:r>
              <a:rPr lang="en-US" sz="1400" u="sng" dirty="0"/>
              <a:t>significance level</a:t>
            </a:r>
            <a:r>
              <a:rPr lang="en-US" sz="1400" dirty="0"/>
              <a:t>.</a:t>
            </a:r>
          </a:p>
          <a:p>
            <a:pPr lvl="1">
              <a:lnSpc>
                <a:spcPct val="100000"/>
              </a:lnSpc>
            </a:pPr>
            <a:endParaRPr lang="en-US" sz="1400" dirty="0"/>
          </a:p>
          <a:p>
            <a:pPr lvl="1">
              <a:lnSpc>
                <a:spcPct val="100000"/>
              </a:lnSpc>
            </a:pPr>
            <a:endParaRPr lang="en-US" sz="1400" dirty="0"/>
          </a:p>
          <a:p>
            <a:pPr>
              <a:lnSpc>
                <a:spcPct val="100000"/>
              </a:lnSpc>
            </a:pPr>
            <a:r>
              <a:rPr lang="en-US" sz="1400" dirty="0"/>
              <a:t>If the </a:t>
            </a:r>
            <a:r>
              <a:rPr lang="en-US" sz="1400" u="sng" dirty="0"/>
              <a:t>p-value</a:t>
            </a:r>
            <a:r>
              <a:rPr lang="en-US" sz="1400" dirty="0"/>
              <a:t> is less than the </a:t>
            </a:r>
            <a:r>
              <a:rPr lang="en-US" sz="1400" u="sng" dirty="0"/>
              <a:t>significance level</a:t>
            </a:r>
            <a:r>
              <a:rPr lang="en-US" sz="1400" dirty="0"/>
              <a:t>, then we have the </a:t>
            </a:r>
            <a:r>
              <a:rPr lang="en-US" sz="1400" i="1" dirty="0"/>
              <a:t>same implication as with the Traditional method</a:t>
            </a:r>
            <a:r>
              <a:rPr lang="en-US" sz="1400" dirty="0"/>
              <a:t>:</a:t>
            </a:r>
          </a:p>
          <a:p>
            <a:pPr lvl="1"/>
            <a:r>
              <a:rPr lang="en-US" sz="1400" dirty="0"/>
              <a:t>Our statistic or anything more extreme (smaller or larger; depends on alternative) </a:t>
            </a:r>
            <a:r>
              <a:rPr lang="en-US" sz="1400" u="sng" dirty="0"/>
              <a:t>isn’t likely with the Null Hypothesis being True!!</a:t>
            </a:r>
            <a:r>
              <a:rPr lang="en-US" sz="1400" dirty="0"/>
              <a:t> And thus we REJECT!</a:t>
            </a:r>
            <a:endParaRPr lang="en-US" sz="1400" u="sng" dirty="0"/>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145561" y="694796"/>
            <a:ext cx="6021295" cy="60745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dirty="0">
                <a:solidFill>
                  <a:srgbClr val="0070C0"/>
                </a:solidFill>
              </a:rPr>
              <a:t>4.  Compute value of Test Statistic / </a:t>
            </a:r>
            <a:r>
              <a:rPr lang="en-US" sz="2400" b="1" dirty="0">
                <a:solidFill>
                  <a:srgbClr val="0070C0"/>
                </a:solidFill>
              </a:rPr>
              <a:t>P-value.</a:t>
            </a:r>
          </a:p>
        </p:txBody>
      </p:sp>
      <p:sp>
        <p:nvSpPr>
          <p:cNvPr id="25" name="TextBox 24">
            <a:extLst>
              <a:ext uri="{FF2B5EF4-FFF2-40B4-BE49-F238E27FC236}">
                <a16:creationId xmlns:a16="http://schemas.microsoft.com/office/drawing/2014/main" id="{F05FB5AF-8B19-DA43-9E5F-B7EFD4FE3451}"/>
              </a:ext>
            </a:extLst>
          </p:cNvPr>
          <p:cNvSpPr txBox="1"/>
          <p:nvPr/>
        </p:nvSpPr>
        <p:spPr>
          <a:xfrm>
            <a:off x="1647685" y="4337430"/>
            <a:ext cx="3259931" cy="615553"/>
          </a:xfrm>
          <a:prstGeom prst="rect">
            <a:avLst/>
          </a:prstGeom>
          <a:noFill/>
        </p:spPr>
        <p:txBody>
          <a:bodyPr wrap="none" rtlCol="0">
            <a:spAutoFit/>
          </a:bodyPr>
          <a:lstStyle/>
          <a:p>
            <a:r>
              <a:rPr lang="en-US" sz="1700" dirty="0"/>
              <a:t>If:    </a:t>
            </a:r>
            <a:r>
              <a:rPr lang="en-US" sz="1700" i="1" dirty="0"/>
              <a:t>p</a:t>
            </a:r>
            <a:r>
              <a:rPr lang="en-US" sz="1700" dirty="0"/>
              <a:t>-value ≤ ⍺     Reject H</a:t>
            </a:r>
            <a:r>
              <a:rPr lang="en-US" sz="1700" baseline="-25000" dirty="0"/>
              <a:t>0</a:t>
            </a:r>
            <a:r>
              <a:rPr lang="en-US" sz="1700" dirty="0"/>
              <a:t>!</a:t>
            </a:r>
          </a:p>
          <a:p>
            <a:r>
              <a:rPr lang="en-US" sz="1700" dirty="0"/>
              <a:t>If:    </a:t>
            </a:r>
            <a:r>
              <a:rPr lang="en-US" sz="1700" i="1" dirty="0"/>
              <a:t>p</a:t>
            </a:r>
            <a:r>
              <a:rPr lang="en-US" sz="1700" dirty="0"/>
              <a:t>-value &gt; ⍺     Fail to Reject H</a:t>
            </a:r>
            <a:r>
              <a:rPr lang="en-US" sz="1700" baseline="-25000" dirty="0"/>
              <a:t>0</a:t>
            </a:r>
            <a:r>
              <a:rPr lang="en-US" sz="1700" dirty="0"/>
              <a:t>!</a:t>
            </a:r>
          </a:p>
        </p:txBody>
      </p:sp>
      <p:cxnSp>
        <p:nvCxnSpPr>
          <p:cNvPr id="27" name="Straight Arrow Connector 26">
            <a:extLst>
              <a:ext uri="{FF2B5EF4-FFF2-40B4-BE49-F238E27FC236}">
                <a16:creationId xmlns:a16="http://schemas.microsoft.com/office/drawing/2014/main" id="{2E1861B9-84A1-D64B-A341-E6362D423C0B}"/>
              </a:ext>
            </a:extLst>
          </p:cNvPr>
          <p:cNvCxnSpPr>
            <a:cxnSpLocks/>
          </p:cNvCxnSpPr>
          <p:nvPr/>
        </p:nvCxnSpPr>
        <p:spPr>
          <a:xfrm flipH="1" flipV="1">
            <a:off x="9156376" y="3237177"/>
            <a:ext cx="589133" cy="3557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D4B1DE7B-EA0F-4C47-A4AD-78B1CD1EC044}"/>
              </a:ext>
            </a:extLst>
          </p:cNvPr>
          <p:cNvSpPr txBox="1"/>
          <p:nvPr/>
        </p:nvSpPr>
        <p:spPr>
          <a:xfrm>
            <a:off x="6952404" y="69992"/>
            <a:ext cx="5079158" cy="375487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i="1" dirty="0">
              <a:solidFill>
                <a:srgbClr val="7030A0"/>
              </a:solidFill>
            </a:endParaRPr>
          </a:p>
          <a:p>
            <a:r>
              <a:rPr lang="en-US" sz="1400" dirty="0"/>
              <a:t>P-Value (</a:t>
            </a:r>
            <a:r>
              <a:rPr lang="en-US" sz="1400" i="1" dirty="0"/>
              <a:t>not done originally, but showing here </a:t>
            </a:r>
            <a:r>
              <a:rPr lang="en-US" sz="1400" dirty="0">
                <a:sym typeface="Wingdings" pitchFamily="2" charset="2"/>
              </a:rPr>
              <a:t>)</a:t>
            </a:r>
            <a:r>
              <a:rPr lang="en-US" sz="1400" dirty="0"/>
              <a:t>:</a:t>
            </a:r>
          </a:p>
          <a:p>
            <a:r>
              <a:rPr lang="en-US" sz="1400" i="1" dirty="0">
                <a:solidFill>
                  <a:srgbClr val="7030A0"/>
                </a:solidFill>
              </a:rPr>
              <a:t>p-value = 1-PropZTest(p</a:t>
            </a:r>
            <a:r>
              <a:rPr lang="en-US" sz="1400" i="1" baseline="-25000" dirty="0">
                <a:solidFill>
                  <a:srgbClr val="7030A0"/>
                </a:solidFill>
              </a:rPr>
              <a:t>0</a:t>
            </a:r>
            <a:r>
              <a:rPr lang="en-US" sz="1400" i="1" dirty="0">
                <a:solidFill>
                  <a:srgbClr val="7030A0"/>
                </a:solidFill>
              </a:rPr>
              <a:t> = 0.65, x = 81, n = 137, prop &lt; p</a:t>
            </a:r>
            <a:r>
              <a:rPr lang="en-US" sz="1400" i="1" baseline="-25000" dirty="0">
                <a:solidFill>
                  <a:srgbClr val="7030A0"/>
                </a:solidFill>
              </a:rPr>
              <a:t>0</a:t>
            </a:r>
            <a:r>
              <a:rPr lang="en-US" sz="1400" i="1" dirty="0">
                <a:solidFill>
                  <a:srgbClr val="7030A0"/>
                </a:solidFill>
              </a:rPr>
              <a:t>) = 0.075</a:t>
            </a:r>
          </a:p>
          <a:p>
            <a:endParaRPr lang="en-US" sz="1400" i="1" dirty="0"/>
          </a:p>
          <a:p>
            <a:r>
              <a:rPr lang="en-US" sz="1400" i="1" dirty="0">
                <a:solidFill>
                  <a:srgbClr val="7030A0"/>
                </a:solidFill>
              </a:rPr>
              <a:t>p-value = 0.075 &lt; 𝛼 = 0.1 → Reject H</a:t>
            </a:r>
            <a:r>
              <a:rPr lang="en-US" sz="1400" i="1" baseline="-25000" dirty="0">
                <a:solidFill>
                  <a:srgbClr val="7030A0"/>
                </a:solidFill>
              </a:rPr>
              <a:t>0</a:t>
            </a:r>
            <a:r>
              <a:rPr lang="en-US" sz="1400" i="1" dirty="0">
                <a:solidFill>
                  <a:srgbClr val="7030A0"/>
                </a:solidFill>
              </a:rPr>
              <a:t>!</a:t>
            </a: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a:p>
            <a:endParaRPr lang="en-US" sz="1400" i="1" dirty="0">
              <a:solidFill>
                <a:srgbClr val="7030A0"/>
              </a:solidFill>
            </a:endParaRPr>
          </a:p>
        </p:txBody>
      </p:sp>
      <p:grpSp>
        <p:nvGrpSpPr>
          <p:cNvPr id="36" name="Group 35">
            <a:extLst>
              <a:ext uri="{FF2B5EF4-FFF2-40B4-BE49-F238E27FC236}">
                <a16:creationId xmlns:a16="http://schemas.microsoft.com/office/drawing/2014/main" id="{FA49F2F0-7EA5-A04B-86CA-D7C694B31AC0}"/>
              </a:ext>
            </a:extLst>
          </p:cNvPr>
          <p:cNvGrpSpPr/>
          <p:nvPr/>
        </p:nvGrpSpPr>
        <p:grpSpPr>
          <a:xfrm>
            <a:off x="7898391" y="2262246"/>
            <a:ext cx="4293609" cy="1960222"/>
            <a:chOff x="7751833" y="2377208"/>
            <a:chExt cx="4293609" cy="1960222"/>
          </a:xfrm>
        </p:grpSpPr>
        <p:grpSp>
          <p:nvGrpSpPr>
            <p:cNvPr id="12" name="Group 11">
              <a:extLst>
                <a:ext uri="{FF2B5EF4-FFF2-40B4-BE49-F238E27FC236}">
                  <a16:creationId xmlns:a16="http://schemas.microsoft.com/office/drawing/2014/main" id="{C2C1CBEA-170E-4543-9407-9E4764400645}"/>
                </a:ext>
              </a:extLst>
            </p:cNvPr>
            <p:cNvGrpSpPr/>
            <p:nvPr/>
          </p:nvGrpSpPr>
          <p:grpSpPr>
            <a:xfrm>
              <a:off x="9012614" y="2377208"/>
              <a:ext cx="3032828" cy="1960222"/>
              <a:chOff x="9244585" y="2736779"/>
              <a:chExt cx="2910060" cy="1825456"/>
            </a:xfrm>
          </p:grpSpPr>
          <p:grpSp>
            <p:nvGrpSpPr>
              <p:cNvPr id="13" name="Group 12">
                <a:extLst>
                  <a:ext uri="{FF2B5EF4-FFF2-40B4-BE49-F238E27FC236}">
                    <a16:creationId xmlns:a16="http://schemas.microsoft.com/office/drawing/2014/main" id="{F09F8076-28FC-C149-A593-9369E312FC66}"/>
                  </a:ext>
                </a:extLst>
              </p:cNvPr>
              <p:cNvGrpSpPr/>
              <p:nvPr/>
            </p:nvGrpSpPr>
            <p:grpSpPr>
              <a:xfrm>
                <a:off x="9360645" y="2736779"/>
                <a:ext cx="2794000" cy="1825456"/>
                <a:chOff x="9153356" y="3006529"/>
                <a:chExt cx="2794000" cy="1825456"/>
              </a:xfrm>
            </p:grpSpPr>
            <p:grpSp>
              <p:nvGrpSpPr>
                <p:cNvPr id="16" name="Group 15">
                  <a:extLst>
                    <a:ext uri="{FF2B5EF4-FFF2-40B4-BE49-F238E27FC236}">
                      <a16:creationId xmlns:a16="http://schemas.microsoft.com/office/drawing/2014/main" id="{B5BCF66D-7B16-844E-A27C-F3748231168A}"/>
                    </a:ext>
                  </a:extLst>
                </p:cNvPr>
                <p:cNvGrpSpPr/>
                <p:nvPr/>
              </p:nvGrpSpPr>
              <p:grpSpPr>
                <a:xfrm>
                  <a:off x="9153356" y="3006529"/>
                  <a:ext cx="2794000" cy="1752600"/>
                  <a:chOff x="9153356" y="3282148"/>
                  <a:chExt cx="2794000" cy="1752600"/>
                </a:xfrm>
              </p:grpSpPr>
              <p:pic>
                <p:nvPicPr>
                  <p:cNvPr id="20" name="Picture 19">
                    <a:extLst>
                      <a:ext uri="{FF2B5EF4-FFF2-40B4-BE49-F238E27FC236}">
                        <a16:creationId xmlns:a16="http://schemas.microsoft.com/office/drawing/2014/main" id="{A9E743B2-DA62-FD45-B2DA-9EAB5343C1DC}"/>
                      </a:ext>
                    </a:extLst>
                  </p:cNvPr>
                  <p:cNvPicPr>
                    <a:picLocks noChangeAspect="1"/>
                  </p:cNvPicPr>
                  <p:nvPr/>
                </p:nvPicPr>
                <p:blipFill>
                  <a:blip r:embed="rId2"/>
                  <a:stretch>
                    <a:fillRect/>
                  </a:stretch>
                </p:blipFill>
                <p:spPr>
                  <a:xfrm>
                    <a:off x="9153356" y="3282148"/>
                    <a:ext cx="2794000" cy="17526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3532ADC0-30DA-0943-BA19-2BC1B5729541}"/>
                          </a:ext>
                        </a:extLst>
                      </p14:cNvPr>
                      <p14:cNvContentPartPr/>
                      <p14:nvPr/>
                    </p14:nvContentPartPr>
                    <p14:xfrm>
                      <a:off x="9993259" y="3655364"/>
                      <a:ext cx="16200" cy="1027800"/>
                    </p14:xfrm>
                  </p:contentPart>
                </mc:Choice>
                <mc:Fallback xmlns="">
                  <p:pic>
                    <p:nvPicPr>
                      <p:cNvPr id="21" name="Ink 20">
                        <a:extLst>
                          <a:ext uri="{FF2B5EF4-FFF2-40B4-BE49-F238E27FC236}">
                            <a16:creationId xmlns:a16="http://schemas.microsoft.com/office/drawing/2014/main" id="{3532ADC0-30DA-0943-BA19-2BC1B5729541}"/>
                          </a:ext>
                        </a:extLst>
                      </p:cNvPr>
                      <p:cNvPicPr/>
                      <p:nvPr/>
                    </p:nvPicPr>
                    <p:blipFill>
                      <a:blip r:embed="rId4"/>
                      <a:stretch>
                        <a:fillRect/>
                      </a:stretch>
                    </p:blipFill>
                    <p:spPr>
                      <a:xfrm>
                        <a:off x="9984455" y="3646981"/>
                        <a:ext cx="33457" cy="104423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7B4A0D7C-4788-4640-AEA8-4CF3C2AF5A6B}"/>
                          </a:ext>
                        </a:extLst>
                      </p14:cNvPr>
                      <p14:cNvContentPartPr/>
                      <p14:nvPr/>
                    </p14:nvContentPartPr>
                    <p14:xfrm>
                      <a:off x="9504379" y="4297604"/>
                      <a:ext cx="514440" cy="167760"/>
                    </p14:xfrm>
                  </p:contentPart>
                </mc:Choice>
                <mc:Fallback xmlns="">
                  <p:pic>
                    <p:nvPicPr>
                      <p:cNvPr id="22" name="Ink 21">
                        <a:extLst>
                          <a:ext uri="{FF2B5EF4-FFF2-40B4-BE49-F238E27FC236}">
                            <a16:creationId xmlns:a16="http://schemas.microsoft.com/office/drawing/2014/main" id="{7B4A0D7C-4788-4640-AEA8-4CF3C2AF5A6B}"/>
                          </a:ext>
                        </a:extLst>
                      </p:cNvPr>
                      <p:cNvPicPr/>
                      <p:nvPr/>
                    </p:nvPicPr>
                    <p:blipFill>
                      <a:blip r:embed="rId6"/>
                      <a:stretch>
                        <a:fillRect/>
                      </a:stretch>
                    </p:blipFill>
                    <p:spPr>
                      <a:xfrm>
                        <a:off x="9495747" y="4289216"/>
                        <a:ext cx="531358" cy="18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F50607F4-73BD-0043-A5B6-E6E2642DB36A}"/>
                          </a:ext>
                        </a:extLst>
                      </p14:cNvPr>
                      <p14:cNvContentPartPr/>
                      <p14:nvPr/>
                    </p14:nvContentPartPr>
                    <p14:xfrm>
                      <a:off x="9442819" y="4134524"/>
                      <a:ext cx="537120" cy="336600"/>
                    </p14:xfrm>
                  </p:contentPart>
                </mc:Choice>
                <mc:Fallback xmlns="">
                  <p:pic>
                    <p:nvPicPr>
                      <p:cNvPr id="23" name="Ink 22">
                        <a:extLst>
                          <a:ext uri="{FF2B5EF4-FFF2-40B4-BE49-F238E27FC236}">
                            <a16:creationId xmlns:a16="http://schemas.microsoft.com/office/drawing/2014/main" id="{F50607F4-73BD-0043-A5B6-E6E2642DB36A}"/>
                          </a:ext>
                        </a:extLst>
                      </p:cNvPr>
                      <p:cNvPicPr/>
                      <p:nvPr/>
                    </p:nvPicPr>
                    <p:blipFill>
                      <a:blip r:embed="rId8"/>
                      <a:stretch>
                        <a:fillRect/>
                      </a:stretch>
                    </p:blipFill>
                    <p:spPr>
                      <a:xfrm>
                        <a:off x="9434178" y="4126143"/>
                        <a:ext cx="554056" cy="35302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418435F5-7461-1E46-9498-5FDF3898E42B}"/>
                        </a:ext>
                      </a:extLst>
                    </p14:cNvPr>
                    <p14:cNvContentPartPr/>
                    <p14:nvPr/>
                  </p14:nvContentPartPr>
                  <p14:xfrm>
                    <a:off x="9855739" y="3583724"/>
                    <a:ext cx="42120" cy="764640"/>
                  </p14:xfrm>
                </p:contentPart>
              </mc:Choice>
              <mc:Fallback xmlns="">
                <p:pic>
                  <p:nvPicPr>
                    <p:cNvPr id="17" name="Ink 16">
                      <a:extLst>
                        <a:ext uri="{FF2B5EF4-FFF2-40B4-BE49-F238E27FC236}">
                          <a16:creationId xmlns:a16="http://schemas.microsoft.com/office/drawing/2014/main" id="{418435F5-7461-1E46-9498-5FDF3898E42B}"/>
                        </a:ext>
                      </a:extLst>
                    </p:cNvPr>
                    <p:cNvPicPr/>
                    <p:nvPr/>
                  </p:nvPicPr>
                  <p:blipFill>
                    <a:blip r:embed="rId10"/>
                    <a:stretch>
                      <a:fillRect/>
                    </a:stretch>
                  </p:blipFill>
                  <p:spPr>
                    <a:xfrm>
                      <a:off x="9847108" y="3575343"/>
                      <a:ext cx="59037" cy="781066"/>
                    </a:xfrm>
                    <a:prstGeom prst="rect">
                      <a:avLst/>
                    </a:prstGeom>
                  </p:spPr>
                </p:pic>
              </mc:Fallback>
            </mc:AlternateContent>
            <p:sp>
              <p:nvSpPr>
                <p:cNvPr id="18" name="TextBox 17">
                  <a:extLst>
                    <a:ext uri="{FF2B5EF4-FFF2-40B4-BE49-F238E27FC236}">
                      <a16:creationId xmlns:a16="http://schemas.microsoft.com/office/drawing/2014/main" id="{9A973956-556B-2E41-9BA1-C9582A3D9F1D}"/>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sp>
              <p:nvSpPr>
                <p:cNvPr id="19" name="TextBox 18">
                  <a:extLst>
                    <a:ext uri="{FF2B5EF4-FFF2-40B4-BE49-F238E27FC236}">
                      <a16:creationId xmlns:a16="http://schemas.microsoft.com/office/drawing/2014/main" id="{03B7FADE-2D82-2F46-92F9-22457202CE67}"/>
                    </a:ext>
                  </a:extLst>
                </p:cNvPr>
                <p:cNvSpPr txBox="1"/>
                <p:nvPr/>
              </p:nvSpPr>
              <p:spPr>
                <a:xfrm>
                  <a:off x="9504379" y="4450114"/>
                  <a:ext cx="524311" cy="369332"/>
                </a:xfrm>
                <a:prstGeom prst="rect">
                  <a:avLst/>
                </a:prstGeom>
                <a:noFill/>
              </p:spPr>
              <p:txBody>
                <a:bodyPr wrap="none" rtlCol="0">
                  <a:spAutoFit/>
                </a:bodyPr>
                <a:lstStyle/>
                <a:p>
                  <a:r>
                    <a:rPr lang="en-US" dirty="0">
                      <a:solidFill>
                        <a:srgbClr val="FFC000"/>
                      </a:solidFill>
                    </a:rPr>
                    <a:t>Z</a:t>
                  </a:r>
                  <a:r>
                    <a:rPr lang="en-US" baseline="-25000" dirty="0">
                      <a:solidFill>
                        <a:srgbClr val="FFC000"/>
                      </a:solidFill>
                    </a:rPr>
                    <a:t>stat</a:t>
                  </a:r>
                  <a:endParaRPr lang="en-US" dirty="0">
                    <a:solidFill>
                      <a:srgbClr val="FFC000"/>
                    </a:solidFill>
                  </a:endParaRPr>
                </a:p>
              </p:txBody>
            </p:sp>
          </p:grpSp>
          <p:sp>
            <p:nvSpPr>
              <p:cNvPr id="14" name="TextBox 13">
                <a:extLst>
                  <a:ext uri="{FF2B5EF4-FFF2-40B4-BE49-F238E27FC236}">
                    <a16:creationId xmlns:a16="http://schemas.microsoft.com/office/drawing/2014/main" id="{689A058F-52D1-1949-B4B8-A3B6D4380CF4}"/>
                  </a:ext>
                </a:extLst>
              </p:cNvPr>
              <p:cNvSpPr txBox="1"/>
              <p:nvPr/>
            </p:nvSpPr>
            <p:spPr>
              <a:xfrm>
                <a:off x="9244585" y="3021189"/>
                <a:ext cx="835485" cy="369332"/>
              </a:xfrm>
              <a:prstGeom prst="rect">
                <a:avLst/>
              </a:prstGeom>
              <a:noFill/>
            </p:spPr>
            <p:txBody>
              <a:bodyPr wrap="none" rtlCol="0">
                <a:spAutoFit/>
              </a:bodyPr>
              <a:lstStyle/>
              <a:p>
                <a:r>
                  <a:rPr lang="en-US" dirty="0">
                    <a:solidFill>
                      <a:srgbClr val="FF0000"/>
                    </a:solidFill>
                  </a:rPr>
                  <a:t>𝛼 = 0.1</a:t>
                </a:r>
              </a:p>
            </p:txBody>
          </p:sp>
          <p:cxnSp>
            <p:nvCxnSpPr>
              <p:cNvPr id="15" name="Straight Arrow Connector 14">
                <a:extLst>
                  <a:ext uri="{FF2B5EF4-FFF2-40B4-BE49-F238E27FC236}">
                    <a16:creationId xmlns:a16="http://schemas.microsoft.com/office/drawing/2014/main" id="{FFAB481B-3BEA-BA45-8426-9CF37EE4A5A2}"/>
                  </a:ext>
                </a:extLst>
              </p:cNvPr>
              <p:cNvCxnSpPr>
                <a:cxnSpLocks/>
              </p:cNvCxnSpPr>
              <p:nvPr/>
            </p:nvCxnSpPr>
            <p:spPr>
              <a:xfrm flipH="1" flipV="1">
                <a:off x="9842276" y="3360443"/>
                <a:ext cx="240993" cy="456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D64E6195-EC75-6243-898C-C27E48CA5410}"/>
                </a:ext>
              </a:extLst>
            </p:cNvPr>
            <p:cNvSpPr txBox="1"/>
            <p:nvPr/>
          </p:nvSpPr>
          <p:spPr>
            <a:xfrm>
              <a:off x="7751833" y="2955936"/>
              <a:ext cx="1460656" cy="338554"/>
            </a:xfrm>
            <a:prstGeom prst="rect">
              <a:avLst/>
            </a:prstGeom>
            <a:noFill/>
          </p:spPr>
          <p:txBody>
            <a:bodyPr wrap="none" rtlCol="0">
              <a:spAutoFit/>
            </a:bodyPr>
            <a:lstStyle/>
            <a:p>
              <a:r>
                <a:rPr lang="en-US" sz="1600" dirty="0">
                  <a:solidFill>
                    <a:srgbClr val="FFC000"/>
                  </a:solidFill>
                </a:rPr>
                <a:t>p-value = 0.075</a:t>
              </a:r>
            </a:p>
          </p:txBody>
        </p:sp>
        <p:grpSp>
          <p:nvGrpSpPr>
            <p:cNvPr id="30" name="Group 29">
              <a:extLst>
                <a:ext uri="{FF2B5EF4-FFF2-40B4-BE49-F238E27FC236}">
                  <a16:creationId xmlns:a16="http://schemas.microsoft.com/office/drawing/2014/main" id="{95B3DE5D-CD5E-024E-8646-B022B81719D0}"/>
                </a:ext>
              </a:extLst>
            </p:cNvPr>
            <p:cNvGrpSpPr/>
            <p:nvPr/>
          </p:nvGrpSpPr>
          <p:grpSpPr>
            <a:xfrm>
              <a:off x="9251941" y="3335735"/>
              <a:ext cx="700493" cy="303956"/>
              <a:chOff x="7397714" y="3577699"/>
              <a:chExt cx="700493" cy="303956"/>
            </a:xfrm>
          </p:grpSpPr>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FDEC0C4A-6282-3E4B-9D04-335484212592}"/>
                      </a:ext>
                    </a:extLst>
                  </p14:cNvPr>
                  <p14:cNvContentPartPr/>
                  <p14:nvPr/>
                </p14:nvContentPartPr>
                <p14:xfrm>
                  <a:off x="7397714" y="3577699"/>
                  <a:ext cx="671760" cy="261360"/>
                </p14:xfrm>
              </p:contentPart>
            </mc:Choice>
            <mc:Fallback xmlns="">
              <p:pic>
                <p:nvPicPr>
                  <p:cNvPr id="31" name="Ink 30">
                    <a:extLst>
                      <a:ext uri="{FF2B5EF4-FFF2-40B4-BE49-F238E27FC236}">
                        <a16:creationId xmlns:a16="http://schemas.microsoft.com/office/drawing/2014/main" id="{FDEC0C4A-6282-3E4B-9D04-335484212592}"/>
                      </a:ext>
                    </a:extLst>
                  </p:cNvPr>
                  <p:cNvPicPr/>
                  <p:nvPr/>
                </p:nvPicPr>
                <p:blipFill>
                  <a:blip r:embed="rId12"/>
                  <a:stretch>
                    <a:fillRect/>
                  </a:stretch>
                </p:blipFill>
                <p:spPr>
                  <a:xfrm>
                    <a:off x="7378994" y="3558979"/>
                    <a:ext cx="7095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C6FD25D6-45CA-504F-9337-CAF1162A1305}"/>
                      </a:ext>
                    </a:extLst>
                  </p14:cNvPr>
                  <p14:cNvContentPartPr/>
                  <p14:nvPr/>
                </p14:nvContentPartPr>
                <p14:xfrm>
                  <a:off x="7422127" y="3608055"/>
                  <a:ext cx="676080" cy="273600"/>
                </p14:xfrm>
              </p:contentPart>
            </mc:Choice>
            <mc:Fallback xmlns="">
              <p:pic>
                <p:nvPicPr>
                  <p:cNvPr id="32" name="Ink 31">
                    <a:extLst>
                      <a:ext uri="{FF2B5EF4-FFF2-40B4-BE49-F238E27FC236}">
                        <a16:creationId xmlns:a16="http://schemas.microsoft.com/office/drawing/2014/main" id="{C6FD25D6-45CA-504F-9337-CAF1162A1305}"/>
                      </a:ext>
                    </a:extLst>
                  </p:cNvPr>
                  <p:cNvPicPr/>
                  <p:nvPr/>
                </p:nvPicPr>
                <p:blipFill>
                  <a:blip r:embed="rId14"/>
                  <a:stretch>
                    <a:fillRect/>
                  </a:stretch>
                </p:blipFill>
                <p:spPr>
                  <a:xfrm>
                    <a:off x="7403407" y="3589335"/>
                    <a:ext cx="713880" cy="311400"/>
                  </a:xfrm>
                  <a:prstGeom prst="rect">
                    <a:avLst/>
                  </a:prstGeom>
                </p:spPr>
              </p:pic>
            </mc:Fallback>
          </mc:AlternateContent>
        </p:grpSp>
      </p:grpSp>
      <p:sp>
        <p:nvSpPr>
          <p:cNvPr id="37" name="TextBox 36">
            <a:extLst>
              <a:ext uri="{FF2B5EF4-FFF2-40B4-BE49-F238E27FC236}">
                <a16:creationId xmlns:a16="http://schemas.microsoft.com/office/drawing/2014/main" id="{BDF877DE-23B9-F94F-9FED-54C523C0299C}"/>
              </a:ext>
            </a:extLst>
          </p:cNvPr>
          <p:cNvSpPr txBox="1"/>
          <p:nvPr/>
        </p:nvSpPr>
        <p:spPr>
          <a:xfrm>
            <a:off x="410762" y="4381697"/>
            <a:ext cx="1349687" cy="523220"/>
          </a:xfrm>
          <a:prstGeom prst="rect">
            <a:avLst/>
          </a:prstGeom>
          <a:noFill/>
        </p:spPr>
        <p:txBody>
          <a:bodyPr wrap="square" rtlCol="0">
            <a:spAutoFit/>
          </a:bodyPr>
          <a:lstStyle/>
          <a:p>
            <a:r>
              <a:rPr lang="en-US" sz="1400" dirty="0"/>
              <a:t>* Same rules for all tests</a:t>
            </a:r>
          </a:p>
        </p:txBody>
      </p:sp>
      <p:grpSp>
        <p:nvGrpSpPr>
          <p:cNvPr id="48" name="Group 47">
            <a:extLst>
              <a:ext uri="{FF2B5EF4-FFF2-40B4-BE49-F238E27FC236}">
                <a16:creationId xmlns:a16="http://schemas.microsoft.com/office/drawing/2014/main" id="{9E689916-D2F2-E34C-82E8-53495516F2A2}"/>
              </a:ext>
            </a:extLst>
          </p:cNvPr>
          <p:cNvGrpSpPr/>
          <p:nvPr/>
        </p:nvGrpSpPr>
        <p:grpSpPr>
          <a:xfrm>
            <a:off x="7102411" y="4681996"/>
            <a:ext cx="5087098" cy="1688561"/>
            <a:chOff x="7077424" y="5021414"/>
            <a:chExt cx="5087098" cy="1688561"/>
          </a:xfrm>
        </p:grpSpPr>
        <p:grpSp>
          <p:nvGrpSpPr>
            <p:cNvPr id="45" name="Group 44">
              <a:extLst>
                <a:ext uri="{FF2B5EF4-FFF2-40B4-BE49-F238E27FC236}">
                  <a16:creationId xmlns:a16="http://schemas.microsoft.com/office/drawing/2014/main" id="{1323EECF-F692-5D49-A435-0F3A0DF61309}"/>
                </a:ext>
              </a:extLst>
            </p:cNvPr>
            <p:cNvGrpSpPr/>
            <p:nvPr/>
          </p:nvGrpSpPr>
          <p:grpSpPr>
            <a:xfrm>
              <a:off x="7318035" y="5021414"/>
              <a:ext cx="4687151" cy="1176796"/>
              <a:chOff x="7318035" y="5021414"/>
              <a:chExt cx="4687151" cy="1176796"/>
            </a:xfrm>
          </p:grpSpPr>
          <p:pic>
            <p:nvPicPr>
              <p:cNvPr id="40" name="Picture 39">
                <a:extLst>
                  <a:ext uri="{FF2B5EF4-FFF2-40B4-BE49-F238E27FC236}">
                    <a16:creationId xmlns:a16="http://schemas.microsoft.com/office/drawing/2014/main" id="{0BC88BF7-1D6F-C144-8927-6439E1A9ECFE}"/>
                  </a:ext>
                </a:extLst>
              </p:cNvPr>
              <p:cNvPicPr>
                <a:picLocks noChangeAspect="1"/>
              </p:cNvPicPr>
              <p:nvPr/>
            </p:nvPicPr>
            <p:blipFill>
              <a:blip r:embed="rId15"/>
              <a:stretch>
                <a:fillRect/>
              </a:stretch>
            </p:blipFill>
            <p:spPr>
              <a:xfrm>
                <a:off x="7318035" y="5029810"/>
                <a:ext cx="1549400" cy="1168400"/>
              </a:xfrm>
              <a:prstGeom prst="rect">
                <a:avLst/>
              </a:prstGeom>
            </p:spPr>
          </p:pic>
          <p:pic>
            <p:nvPicPr>
              <p:cNvPr id="42" name="Picture 41">
                <a:extLst>
                  <a:ext uri="{FF2B5EF4-FFF2-40B4-BE49-F238E27FC236}">
                    <a16:creationId xmlns:a16="http://schemas.microsoft.com/office/drawing/2014/main" id="{B1F1FFC3-C373-F742-97FC-4F01501997BC}"/>
                  </a:ext>
                </a:extLst>
              </p:cNvPr>
              <p:cNvPicPr>
                <a:picLocks noChangeAspect="1"/>
              </p:cNvPicPr>
              <p:nvPr/>
            </p:nvPicPr>
            <p:blipFill>
              <a:blip r:embed="rId16"/>
              <a:stretch>
                <a:fillRect/>
              </a:stretch>
            </p:blipFill>
            <p:spPr>
              <a:xfrm>
                <a:off x="8886910" y="5029810"/>
                <a:ext cx="1549400" cy="1168400"/>
              </a:xfrm>
              <a:prstGeom prst="rect">
                <a:avLst/>
              </a:prstGeom>
            </p:spPr>
          </p:pic>
          <p:pic>
            <p:nvPicPr>
              <p:cNvPr id="44" name="Picture 43">
                <a:extLst>
                  <a:ext uri="{FF2B5EF4-FFF2-40B4-BE49-F238E27FC236}">
                    <a16:creationId xmlns:a16="http://schemas.microsoft.com/office/drawing/2014/main" id="{A9DA8746-C5F2-A949-80E7-B393DB876C6F}"/>
                  </a:ext>
                </a:extLst>
              </p:cNvPr>
              <p:cNvPicPr>
                <a:picLocks noChangeAspect="1"/>
              </p:cNvPicPr>
              <p:nvPr/>
            </p:nvPicPr>
            <p:blipFill>
              <a:blip r:embed="rId17"/>
              <a:stretch>
                <a:fillRect/>
              </a:stretch>
            </p:blipFill>
            <p:spPr>
              <a:xfrm>
                <a:off x="10455786" y="5021414"/>
                <a:ext cx="1549400" cy="1168400"/>
              </a:xfrm>
              <a:prstGeom prst="rect">
                <a:avLst/>
              </a:prstGeom>
            </p:spPr>
          </p:pic>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C3AC6F1-F2D0-F14B-95CC-D750E9B5B0AD}"/>
                    </a:ext>
                  </a:extLst>
                </p:cNvPr>
                <p:cNvSpPr txBox="1"/>
                <p:nvPr/>
              </p:nvSpPr>
              <p:spPr>
                <a:xfrm>
                  <a:off x="7077424" y="6340643"/>
                  <a:ext cx="5087098" cy="369332"/>
                </a:xfrm>
                <a:prstGeom prst="rect">
                  <a:avLst/>
                </a:prstGeom>
                <a:noFill/>
              </p:spPr>
              <p:txBody>
                <a:bodyPr wrap="none" rtlCol="0">
                  <a:spAutoFit/>
                </a:bodyPr>
                <a:lstStyle/>
                <a:p>
                  <a:r>
                    <a:rPr lang="en-US" dirty="0"/>
                    <a:t>H</a:t>
                  </a:r>
                  <a:r>
                    <a:rPr lang="en-US" baseline="-25000" dirty="0"/>
                    <a:t>A</a:t>
                  </a:r>
                  <a:r>
                    <a:rPr lang="en-US" dirty="0"/>
                    <a:t>:    </a:t>
                  </a:r>
                  <a14:m>
                    <m:oMath xmlns:m="http://schemas.openxmlformats.org/officeDocument/2006/math">
                      <m:r>
                        <a:rPr lang="en-US" i="1">
                          <a:solidFill>
                            <a:srgbClr val="7030A0"/>
                          </a:solidFill>
                          <a:latin typeface="Cambria Math" panose="02040503050406030204" pitchFamily="18" charset="0"/>
                        </a:rPr>
                        <m:t>𝑝</m:t>
                      </m:r>
                      <m:r>
                        <a:rPr lang="en-US" i="1">
                          <a:solidFill>
                            <a:srgbClr val="7030A0"/>
                          </a:solidFill>
                          <a:latin typeface="Cambria Math" panose="02040503050406030204" pitchFamily="18" charset="0"/>
                        </a:rPr>
                        <m:t>&lt;0.65</m:t>
                      </m:r>
                    </m:oMath>
                  </a14:m>
                  <a:r>
                    <a:rPr lang="en-US" dirty="0"/>
                    <a:t>               </a:t>
                  </a:r>
                  <a14:m>
                    <m:oMath xmlns:m="http://schemas.openxmlformats.org/officeDocument/2006/math">
                      <m:r>
                        <a:rPr lang="en-US" i="1" smtClean="0">
                          <a:solidFill>
                            <a:srgbClr val="7030A0"/>
                          </a:solidFill>
                          <a:latin typeface="Cambria Math" panose="02040503050406030204" pitchFamily="18" charset="0"/>
                        </a:rPr>
                        <m:t>𝑝</m:t>
                      </m:r>
                      <m:r>
                        <a:rPr lang="en-US" b="0" i="1" smtClean="0">
                          <a:solidFill>
                            <a:srgbClr val="7030A0"/>
                          </a:solidFill>
                          <a:latin typeface="Cambria Math" panose="02040503050406030204" pitchFamily="18" charset="0"/>
                        </a:rPr>
                        <m:t>≠</m:t>
                      </m:r>
                      <m:r>
                        <a:rPr lang="en-US" i="1">
                          <a:solidFill>
                            <a:srgbClr val="7030A0"/>
                          </a:solidFill>
                          <a:latin typeface="Cambria Math" panose="02040503050406030204" pitchFamily="18" charset="0"/>
                        </a:rPr>
                        <m:t>0.65</m:t>
                      </m:r>
                    </m:oMath>
                  </a14:m>
                  <a:r>
                    <a:rPr lang="en-US" dirty="0"/>
                    <a:t>                </a:t>
                  </a:r>
                  <a14:m>
                    <m:oMath xmlns:m="http://schemas.openxmlformats.org/officeDocument/2006/math">
                      <m:r>
                        <a:rPr lang="en-US" i="1">
                          <a:solidFill>
                            <a:srgbClr val="7030A0"/>
                          </a:solidFill>
                          <a:latin typeface="Cambria Math" panose="02040503050406030204" pitchFamily="18" charset="0"/>
                        </a:rPr>
                        <m:t>𝑝</m:t>
                      </m:r>
                      <m:r>
                        <a:rPr lang="en-US" b="0" i="1" smtClean="0">
                          <a:solidFill>
                            <a:srgbClr val="7030A0"/>
                          </a:solidFill>
                          <a:latin typeface="Cambria Math" panose="02040503050406030204" pitchFamily="18" charset="0"/>
                        </a:rPr>
                        <m:t>&gt;</m:t>
                      </m:r>
                      <m:r>
                        <a:rPr lang="en-US" i="1">
                          <a:solidFill>
                            <a:srgbClr val="7030A0"/>
                          </a:solidFill>
                          <a:latin typeface="Cambria Math" panose="02040503050406030204" pitchFamily="18" charset="0"/>
                        </a:rPr>
                        <m:t>0.65</m:t>
                      </m:r>
                    </m:oMath>
                  </a14:m>
                  <a:r>
                    <a:rPr lang="en-US" dirty="0"/>
                    <a:t>   </a:t>
                  </a:r>
                </a:p>
              </p:txBody>
            </p:sp>
          </mc:Choice>
          <mc:Fallback xmlns="">
            <p:sp>
              <p:nvSpPr>
                <p:cNvPr id="46" name="TextBox 45">
                  <a:extLst>
                    <a:ext uri="{FF2B5EF4-FFF2-40B4-BE49-F238E27FC236}">
                      <a16:creationId xmlns:a16="http://schemas.microsoft.com/office/drawing/2014/main" id="{5C3AC6F1-F2D0-F14B-95CC-D750E9B5B0AD}"/>
                    </a:ext>
                  </a:extLst>
                </p:cNvPr>
                <p:cNvSpPr txBox="1">
                  <a:spLocks noRot="1" noChangeAspect="1" noMove="1" noResize="1" noEditPoints="1" noAdjustHandles="1" noChangeArrowheads="1" noChangeShapeType="1" noTextEdit="1"/>
                </p:cNvSpPr>
                <p:nvPr/>
              </p:nvSpPr>
              <p:spPr>
                <a:xfrm>
                  <a:off x="7077424" y="6340643"/>
                  <a:ext cx="5087098" cy="369332"/>
                </a:xfrm>
                <a:prstGeom prst="rect">
                  <a:avLst/>
                </a:prstGeom>
                <a:blipFill>
                  <a:blip r:embed="rId18"/>
                  <a:stretch>
                    <a:fillRect l="-995" t="-6667" b="-26667"/>
                  </a:stretch>
                </a:blipFill>
              </p:spPr>
              <p:txBody>
                <a:bodyPr/>
                <a:lstStyle/>
                <a:p>
                  <a:r>
                    <a:rPr lang="en-US">
                      <a:noFill/>
                    </a:rPr>
                    <a:t> </a:t>
                  </a:r>
                </a:p>
              </p:txBody>
            </p:sp>
          </mc:Fallback>
        </mc:AlternateContent>
      </p:grpSp>
      <p:sp>
        <p:nvSpPr>
          <p:cNvPr id="47" name="TextBox 46">
            <a:extLst>
              <a:ext uri="{FF2B5EF4-FFF2-40B4-BE49-F238E27FC236}">
                <a16:creationId xmlns:a16="http://schemas.microsoft.com/office/drawing/2014/main" id="{43A26EFA-B7A1-D349-A5A3-DE2D1C46233F}"/>
              </a:ext>
            </a:extLst>
          </p:cNvPr>
          <p:cNvSpPr txBox="1"/>
          <p:nvPr/>
        </p:nvSpPr>
        <p:spPr>
          <a:xfrm>
            <a:off x="7397580" y="4144641"/>
            <a:ext cx="3922933"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t>Our calculator draws the p-value.</a:t>
            </a:r>
          </a:p>
          <a:p>
            <a:pPr marL="285750" indent="-285750">
              <a:buFont typeface="Arial" panose="020B0604020202020204" pitchFamily="34" charset="0"/>
              <a:buChar char="•"/>
            </a:pPr>
            <a:r>
              <a:rPr lang="en-US" sz="1400" dirty="0"/>
              <a:t>P-Value depends on the alternative hypothesis!</a:t>
            </a:r>
          </a:p>
        </p:txBody>
      </p:sp>
      <p:sp>
        <p:nvSpPr>
          <p:cNvPr id="49" name="TextBox 48">
            <a:extLst>
              <a:ext uri="{FF2B5EF4-FFF2-40B4-BE49-F238E27FC236}">
                <a16:creationId xmlns:a16="http://schemas.microsoft.com/office/drawing/2014/main" id="{1D679FF6-B011-1E45-8397-60D8C02501D1}"/>
              </a:ext>
            </a:extLst>
          </p:cNvPr>
          <p:cNvSpPr txBox="1"/>
          <p:nvPr/>
        </p:nvSpPr>
        <p:spPr>
          <a:xfrm>
            <a:off x="7154397" y="6398827"/>
            <a:ext cx="5064400" cy="307777"/>
          </a:xfrm>
          <a:prstGeom prst="rect">
            <a:avLst/>
          </a:prstGeom>
          <a:noFill/>
        </p:spPr>
        <p:txBody>
          <a:bodyPr wrap="none" rtlCol="0">
            <a:spAutoFit/>
          </a:bodyPr>
          <a:lstStyle/>
          <a:p>
            <a:r>
              <a:rPr lang="en-US" sz="1400" dirty="0"/>
              <a:t>* With two-tailed tests, the p-value is double that of the one-tailed</a:t>
            </a:r>
          </a:p>
        </p:txBody>
      </p:sp>
      <p:sp>
        <p:nvSpPr>
          <p:cNvPr id="34" name="Left Brace 33">
            <a:extLst>
              <a:ext uri="{FF2B5EF4-FFF2-40B4-BE49-F238E27FC236}">
                <a16:creationId xmlns:a16="http://schemas.microsoft.com/office/drawing/2014/main" id="{13CBA451-684B-4045-858C-9037856CFC6C}"/>
              </a:ext>
            </a:extLst>
          </p:cNvPr>
          <p:cNvSpPr/>
          <p:nvPr/>
        </p:nvSpPr>
        <p:spPr>
          <a:xfrm>
            <a:off x="274841" y="4323267"/>
            <a:ext cx="271841" cy="64008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1CBF90E4-B084-6A47-B22C-3E5AFE924515}"/>
              </a:ext>
            </a:extLst>
          </p:cNvPr>
          <p:cNvSpPr/>
          <p:nvPr/>
        </p:nvSpPr>
        <p:spPr>
          <a:xfrm>
            <a:off x="6890480" y="1928473"/>
            <a:ext cx="182880" cy="3657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9120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91537" y="0"/>
            <a:ext cx="11360800" cy="763600"/>
          </a:xfrm>
        </p:spPr>
        <p:txBody>
          <a:bodyPr/>
          <a:lstStyle/>
          <a:p>
            <a:r>
              <a:rPr lang="en-US" dirty="0"/>
              <a:t>Conclude and Interpret</a:t>
            </a:r>
          </a:p>
        </p:txBody>
      </p:sp>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160438" y="1985344"/>
            <a:ext cx="10345388" cy="4555200"/>
          </a:xfrm>
        </p:spPr>
        <p:txBody>
          <a:bodyPr/>
          <a:lstStyle/>
          <a:p>
            <a:pPr marL="0" indent="0">
              <a:lnSpc>
                <a:spcPct val="100000"/>
              </a:lnSpc>
              <a:buNone/>
            </a:pPr>
            <a:r>
              <a:rPr lang="en-US" sz="1500" dirty="0"/>
              <a:t>This is where we </a:t>
            </a:r>
            <a:r>
              <a:rPr lang="en-US" sz="1500" u="sng" dirty="0"/>
              <a:t>formally</a:t>
            </a:r>
            <a:r>
              <a:rPr lang="en-US" sz="1500" dirty="0"/>
              <a:t> (nicely) say the results of our hypothesis test!</a:t>
            </a:r>
          </a:p>
          <a:p>
            <a:pPr marL="0" indent="0">
              <a:lnSpc>
                <a:spcPct val="100000"/>
              </a:lnSpc>
              <a:buNone/>
            </a:pPr>
            <a:endParaRPr lang="en-US" sz="1500" dirty="0"/>
          </a:p>
          <a:p>
            <a:pPr marL="0" indent="0">
              <a:lnSpc>
                <a:spcPct val="100000"/>
              </a:lnSpc>
              <a:buNone/>
            </a:pPr>
            <a:r>
              <a:rPr lang="en-US" sz="1500" u="sng" dirty="0"/>
              <a:t>How to Write Our Conclusion</a:t>
            </a:r>
          </a:p>
          <a:p>
            <a:pPr marL="0" lvl="0" indent="0">
              <a:buNone/>
            </a:pPr>
            <a:endParaRPr lang="en-US" sz="1500" dirty="0">
              <a:solidFill>
                <a:prstClr val="black"/>
              </a:solidFill>
            </a:endParaRPr>
          </a:p>
          <a:p>
            <a:pPr marL="0" lvl="0" indent="0">
              <a:buNone/>
            </a:pPr>
            <a:r>
              <a:rPr lang="en-US" sz="1500" dirty="0">
                <a:solidFill>
                  <a:prstClr val="black"/>
                </a:solidFill>
              </a:rPr>
              <a:t>(General structure)</a:t>
            </a:r>
          </a:p>
          <a:p>
            <a:pPr marL="0" indent="0">
              <a:buNone/>
            </a:pPr>
            <a:endParaRPr lang="en-US" sz="1500" dirty="0">
              <a:solidFill>
                <a:prstClr val="black"/>
              </a:solidFill>
            </a:endParaRPr>
          </a:p>
          <a:p>
            <a:pPr marL="0" indent="0">
              <a:buNone/>
            </a:pPr>
            <a:r>
              <a:rPr lang="en-US" sz="1500" dirty="0">
                <a:solidFill>
                  <a:prstClr val="black"/>
                </a:solidFill>
              </a:rPr>
              <a:t>P-Value Method</a:t>
            </a:r>
          </a:p>
          <a:p>
            <a:pPr marL="0" indent="0">
              <a:buNone/>
            </a:pPr>
            <a:endParaRPr lang="en-US" sz="1500" dirty="0">
              <a:solidFill>
                <a:prstClr val="black"/>
              </a:solidFill>
            </a:endParaRPr>
          </a:p>
          <a:p>
            <a:pPr marL="285750" indent="-285750"/>
            <a:r>
              <a:rPr lang="en-US" sz="1500" dirty="0">
                <a:solidFill>
                  <a:prstClr val="black"/>
                </a:solidFill>
              </a:rPr>
              <a:t>Because our P-Value (</a:t>
            </a:r>
            <a:r>
              <a:rPr lang="en-US" sz="1500" b="1" dirty="0">
                <a:solidFill>
                  <a:prstClr val="black"/>
                </a:solidFill>
              </a:rPr>
              <a:t>INSERT P-Value</a:t>
            </a:r>
            <a:r>
              <a:rPr lang="en-US" sz="1500" dirty="0">
                <a:solidFill>
                  <a:prstClr val="black"/>
                </a:solidFill>
              </a:rPr>
              <a:t>) is (</a:t>
            </a:r>
            <a:r>
              <a:rPr lang="en-US" sz="1500" b="1" dirty="0">
                <a:solidFill>
                  <a:srgbClr val="FF0000"/>
                </a:solidFill>
              </a:rPr>
              <a:t>LESS</a:t>
            </a:r>
            <a:r>
              <a:rPr lang="en-US" sz="1500" dirty="0">
                <a:solidFill>
                  <a:prstClr val="black"/>
                </a:solidFill>
              </a:rPr>
              <a:t> or </a:t>
            </a:r>
            <a:r>
              <a:rPr lang="en-US" sz="1500" b="1" dirty="0">
                <a:solidFill>
                  <a:srgbClr val="0000FF"/>
                </a:solidFill>
              </a:rPr>
              <a:t>GREATER</a:t>
            </a:r>
            <a:r>
              <a:rPr lang="en-US" sz="1500" dirty="0">
                <a:solidFill>
                  <a:prstClr val="black"/>
                </a:solidFill>
              </a:rPr>
              <a:t>) than our significance level (</a:t>
            </a:r>
            <a:r>
              <a:rPr lang="en-US" sz="1500" b="1" dirty="0">
                <a:solidFill>
                  <a:prstClr val="black"/>
                </a:solidFill>
              </a:rPr>
              <a:t>INSERT SIGNIFICANCE LEVEL</a:t>
            </a:r>
            <a:r>
              <a:rPr lang="en-US" sz="1500" dirty="0">
                <a:solidFill>
                  <a:prstClr val="black"/>
                </a:solidFill>
              </a:rPr>
              <a:t>), we (</a:t>
            </a:r>
            <a:r>
              <a:rPr lang="en-US" sz="1500" b="1" dirty="0">
                <a:solidFill>
                  <a:srgbClr val="FF0000"/>
                </a:solidFill>
              </a:rPr>
              <a:t>REJECT</a:t>
            </a:r>
            <a:r>
              <a:rPr lang="en-US" sz="1500" dirty="0">
                <a:solidFill>
                  <a:prstClr val="black"/>
                </a:solidFill>
              </a:rPr>
              <a:t> or </a:t>
            </a:r>
            <a:r>
              <a:rPr lang="en-US" sz="1500" b="1" dirty="0">
                <a:solidFill>
                  <a:srgbClr val="0000FF"/>
                </a:solidFill>
              </a:rPr>
              <a:t>FAIL TO REJECT</a:t>
            </a:r>
            <a:r>
              <a:rPr lang="en-US" sz="1500" dirty="0">
                <a:solidFill>
                  <a:prstClr val="black"/>
                </a:solidFill>
              </a:rPr>
              <a:t>) the Null Hypothesis. There (</a:t>
            </a:r>
            <a:r>
              <a:rPr lang="en-US" sz="1500" b="1" dirty="0">
                <a:solidFill>
                  <a:srgbClr val="FF0000"/>
                </a:solidFill>
              </a:rPr>
              <a:t>IS</a:t>
            </a:r>
            <a:r>
              <a:rPr lang="en-US" sz="1500" dirty="0">
                <a:solidFill>
                  <a:prstClr val="black"/>
                </a:solidFill>
              </a:rPr>
              <a:t> or </a:t>
            </a:r>
            <a:r>
              <a:rPr lang="en-US" sz="1500" b="1" dirty="0">
                <a:solidFill>
                  <a:srgbClr val="0000FF"/>
                </a:solidFill>
              </a:rPr>
              <a:t>IS NOT</a:t>
            </a:r>
            <a:r>
              <a:rPr lang="en-US" sz="1500" dirty="0">
                <a:solidFill>
                  <a:prstClr val="black"/>
                </a:solidFill>
              </a:rPr>
              <a:t>) sufficient evidence to conclude (</a:t>
            </a:r>
            <a:r>
              <a:rPr lang="en-US" sz="1500" b="1" dirty="0">
                <a:solidFill>
                  <a:prstClr val="black"/>
                </a:solidFill>
              </a:rPr>
              <a:t>THE ALTERNATIVE HYPOTHESIS</a:t>
            </a:r>
            <a:r>
              <a:rPr lang="en-US" sz="1500" dirty="0">
                <a:solidFill>
                  <a:prstClr val="black"/>
                </a:solidFill>
              </a:rPr>
              <a:t>).</a:t>
            </a:r>
          </a:p>
          <a:p>
            <a:pPr marL="285750" indent="-285750"/>
            <a:endParaRPr lang="en-US" sz="1500" dirty="0">
              <a:solidFill>
                <a:prstClr val="black"/>
              </a:solidFill>
            </a:endParaRPr>
          </a:p>
          <a:p>
            <a:pPr marL="0" lvl="0" indent="0">
              <a:buNone/>
            </a:pPr>
            <a:endParaRPr lang="en-US" sz="1500" b="1" dirty="0">
              <a:solidFill>
                <a:srgbClr val="0000FF"/>
              </a:solidFill>
            </a:endParaRPr>
          </a:p>
          <a:p>
            <a:pPr marL="0" lvl="0" indent="0">
              <a:buNone/>
            </a:pPr>
            <a:endParaRPr lang="en-US" sz="1500" b="1" dirty="0">
              <a:solidFill>
                <a:srgbClr val="0000FF"/>
              </a:solidFill>
            </a:endParaRPr>
          </a:p>
          <a:p>
            <a:pPr marL="0" lvl="0" indent="0">
              <a:buNone/>
            </a:pPr>
            <a:r>
              <a:rPr lang="en-US" sz="1500" dirty="0">
                <a:solidFill>
                  <a:prstClr val="black"/>
                </a:solidFill>
              </a:rPr>
              <a:t>Traditional Method (not as patterned, but same idea)</a:t>
            </a:r>
          </a:p>
          <a:p>
            <a:pPr marL="0" lvl="0" indent="0">
              <a:buNone/>
            </a:pPr>
            <a:endParaRPr lang="en-US" sz="1500" dirty="0">
              <a:solidFill>
                <a:prstClr val="black"/>
              </a:solidFill>
            </a:endParaRPr>
          </a:p>
          <a:p>
            <a:pPr marL="285750" indent="-285750"/>
            <a:r>
              <a:rPr lang="en-US" sz="1500" dirty="0">
                <a:solidFill>
                  <a:prstClr val="black"/>
                </a:solidFill>
              </a:rPr>
              <a:t>Because our Test Statistic (</a:t>
            </a:r>
            <a:r>
              <a:rPr lang="en-US" sz="1500" b="1" dirty="0">
                <a:solidFill>
                  <a:prstClr val="black"/>
                </a:solidFill>
              </a:rPr>
              <a:t>INSERT TS and Value</a:t>
            </a:r>
            <a:r>
              <a:rPr lang="en-US" sz="1500" dirty="0">
                <a:solidFill>
                  <a:prstClr val="black"/>
                </a:solidFill>
              </a:rPr>
              <a:t>) is (</a:t>
            </a:r>
            <a:r>
              <a:rPr lang="en-US" sz="1500" b="1" dirty="0">
                <a:solidFill>
                  <a:srgbClr val="7030A0"/>
                </a:solidFill>
              </a:rPr>
              <a:t>LESS</a:t>
            </a:r>
            <a:r>
              <a:rPr lang="en-US" sz="1500" dirty="0"/>
              <a:t> or </a:t>
            </a:r>
            <a:r>
              <a:rPr lang="en-US" sz="1500" b="1" dirty="0">
                <a:solidFill>
                  <a:srgbClr val="7030A0"/>
                </a:solidFill>
              </a:rPr>
              <a:t>GREATER</a:t>
            </a:r>
            <a:r>
              <a:rPr lang="en-US" sz="1500" dirty="0">
                <a:solidFill>
                  <a:prstClr val="black"/>
                </a:solidFill>
              </a:rPr>
              <a:t>) than our Critical Value (</a:t>
            </a:r>
            <a:r>
              <a:rPr lang="en-US" sz="1500" b="1" dirty="0">
                <a:solidFill>
                  <a:prstClr val="black"/>
                </a:solidFill>
              </a:rPr>
              <a:t>INSERT CV and Value</a:t>
            </a:r>
            <a:r>
              <a:rPr lang="en-US" sz="1500" dirty="0">
                <a:solidFill>
                  <a:prstClr val="black"/>
                </a:solidFill>
              </a:rPr>
              <a:t>), we (</a:t>
            </a:r>
            <a:r>
              <a:rPr lang="en-US" sz="1500" b="1" dirty="0">
                <a:solidFill>
                  <a:schemeClr val="accent2"/>
                </a:solidFill>
              </a:rPr>
              <a:t>REJECT</a:t>
            </a:r>
            <a:r>
              <a:rPr lang="en-US" sz="1500" dirty="0"/>
              <a:t> or </a:t>
            </a:r>
            <a:r>
              <a:rPr lang="en-US" sz="1500" b="1" dirty="0">
                <a:solidFill>
                  <a:schemeClr val="accent6">
                    <a:lumMod val="75000"/>
                  </a:schemeClr>
                </a:solidFill>
              </a:rPr>
              <a:t>FAIL TO REJECT</a:t>
            </a:r>
            <a:r>
              <a:rPr lang="en-US" sz="1500" dirty="0">
                <a:solidFill>
                  <a:prstClr val="black"/>
                </a:solidFill>
              </a:rPr>
              <a:t>) the Null Hypothesis. There (</a:t>
            </a:r>
            <a:r>
              <a:rPr lang="en-US" sz="1500" b="1" dirty="0">
                <a:solidFill>
                  <a:schemeClr val="accent2"/>
                </a:solidFill>
              </a:rPr>
              <a:t>IS</a:t>
            </a:r>
            <a:r>
              <a:rPr lang="en-US" sz="1500" dirty="0"/>
              <a:t> or </a:t>
            </a:r>
            <a:r>
              <a:rPr lang="en-US" sz="1500" b="1" dirty="0">
                <a:solidFill>
                  <a:schemeClr val="accent6">
                    <a:lumMod val="75000"/>
                  </a:schemeClr>
                </a:solidFill>
              </a:rPr>
              <a:t>IS NOT</a:t>
            </a:r>
            <a:r>
              <a:rPr lang="en-US" sz="1500" dirty="0">
                <a:solidFill>
                  <a:prstClr val="black"/>
                </a:solidFill>
              </a:rPr>
              <a:t>) sufficient evidence to conclude (</a:t>
            </a:r>
            <a:r>
              <a:rPr lang="en-US" sz="1500" b="1" dirty="0">
                <a:solidFill>
                  <a:prstClr val="black"/>
                </a:solidFill>
              </a:rPr>
              <a:t>THE ALTERNATIVE HYPOTHESIS</a:t>
            </a:r>
            <a:r>
              <a:rPr lang="en-US" sz="1500" dirty="0">
                <a:solidFill>
                  <a:prstClr val="black"/>
                </a:solidFill>
              </a:rPr>
              <a:t>).</a:t>
            </a:r>
          </a:p>
          <a:p>
            <a:pPr marL="285750" indent="-285750"/>
            <a:endParaRPr lang="en-US" sz="1500" dirty="0">
              <a:solidFill>
                <a:prstClr val="black"/>
              </a:solidFill>
            </a:endParaRPr>
          </a:p>
          <a:p>
            <a:pPr marL="0" lvl="0" indent="0">
              <a:buNone/>
            </a:pPr>
            <a:endParaRPr lang="en-US" sz="1500" b="1" dirty="0">
              <a:solidFill>
                <a:srgbClr val="0000FF"/>
              </a:solidFill>
            </a:endParaRP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145561" y="694795"/>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cxnSp>
        <p:nvCxnSpPr>
          <p:cNvPr id="27" name="Straight Arrow Connector 26">
            <a:extLst>
              <a:ext uri="{FF2B5EF4-FFF2-40B4-BE49-F238E27FC236}">
                <a16:creationId xmlns:a16="http://schemas.microsoft.com/office/drawing/2014/main" id="{2E1861B9-84A1-D64B-A341-E6362D423C0B}"/>
              </a:ext>
            </a:extLst>
          </p:cNvPr>
          <p:cNvCxnSpPr>
            <a:cxnSpLocks/>
          </p:cNvCxnSpPr>
          <p:nvPr/>
        </p:nvCxnSpPr>
        <p:spPr>
          <a:xfrm flipH="1" flipV="1">
            <a:off x="9156376" y="3237177"/>
            <a:ext cx="589133" cy="3557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D4B1DE7B-EA0F-4C47-A4AD-78B1CD1EC044}"/>
              </a:ext>
            </a:extLst>
          </p:cNvPr>
          <p:cNvSpPr txBox="1"/>
          <p:nvPr/>
        </p:nvSpPr>
        <p:spPr>
          <a:xfrm>
            <a:off x="6952404" y="69992"/>
            <a:ext cx="5079158" cy="35394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 Test this at the 10% significance level.</a:t>
            </a:r>
          </a:p>
          <a:p>
            <a:endParaRPr lang="en-US" sz="1400" i="1" dirty="0">
              <a:solidFill>
                <a:srgbClr val="7030A0"/>
              </a:solidFill>
            </a:endParaRPr>
          </a:p>
          <a:p>
            <a:r>
              <a:rPr lang="en-US" sz="1400" dirty="0">
                <a:solidFill>
                  <a:schemeClr val="tx1"/>
                </a:solidFill>
              </a:rPr>
              <a:t>Conclusion:</a:t>
            </a:r>
          </a:p>
          <a:p>
            <a:r>
              <a:rPr lang="en-US" sz="1400" i="1" dirty="0">
                <a:solidFill>
                  <a:srgbClr val="7030A0"/>
                </a:solidFill>
              </a:rPr>
              <a:t>Because</a:t>
            </a:r>
          </a:p>
          <a:p>
            <a:pPr marL="285750" indent="-285750">
              <a:buFont typeface="Arial" panose="020B0604020202020204" pitchFamily="34" charset="0"/>
              <a:buChar char="•"/>
            </a:pPr>
            <a:r>
              <a:rPr lang="en-US" sz="1400" i="1" dirty="0">
                <a:solidFill>
                  <a:srgbClr val="7030A0"/>
                </a:solidFill>
              </a:rPr>
              <a:t>our Test Statistic </a:t>
            </a:r>
            <a:r>
              <a:rPr lang="en-US" sz="1400" i="1" dirty="0" err="1">
                <a:solidFill>
                  <a:srgbClr val="7030A0"/>
                </a:solidFill>
              </a:rPr>
              <a:t>Z</a:t>
            </a:r>
            <a:r>
              <a:rPr lang="en-US" sz="1400" i="1" baseline="-25000" dirty="0" err="1">
                <a:solidFill>
                  <a:srgbClr val="7030A0"/>
                </a:solidFill>
              </a:rPr>
              <a:t>stat</a:t>
            </a:r>
            <a:r>
              <a:rPr lang="en-US" sz="1400" i="1" dirty="0">
                <a:solidFill>
                  <a:srgbClr val="7030A0"/>
                </a:solidFill>
              </a:rPr>
              <a:t> = -1.44 is less than the Critical Value Z* = -1.28 (10% significance level) </a:t>
            </a:r>
          </a:p>
          <a:p>
            <a:pPr lvl="1"/>
            <a:r>
              <a:rPr lang="en-US" sz="1400" i="1" dirty="0">
                <a:solidFill>
                  <a:srgbClr val="7030A0"/>
                </a:solidFill>
              </a:rPr>
              <a:t>OR </a:t>
            </a:r>
          </a:p>
          <a:p>
            <a:pPr marL="285750" indent="-285750">
              <a:buFont typeface="Arial" panose="020B0604020202020204" pitchFamily="34" charset="0"/>
              <a:buChar char="•"/>
            </a:pPr>
            <a:r>
              <a:rPr lang="en-US" sz="1400" i="1" dirty="0">
                <a:solidFill>
                  <a:srgbClr val="7030A0"/>
                </a:solidFill>
              </a:rPr>
              <a:t>our p-value = 0.075 is less than the significance level 0.1</a:t>
            </a:r>
          </a:p>
          <a:p>
            <a:endParaRPr lang="en-US" sz="1400" i="1" dirty="0">
              <a:solidFill>
                <a:srgbClr val="7030A0"/>
              </a:solidFill>
            </a:endParaRPr>
          </a:p>
          <a:p>
            <a:r>
              <a:rPr lang="en-US" sz="1400" i="1" dirty="0">
                <a:solidFill>
                  <a:srgbClr val="7030A0"/>
                </a:solidFill>
              </a:rPr>
              <a:t>we reject the Null hypothesis. We have sufficient evidence to conclude that the true proportion of students who buy their textbooks at the campus bookstore is less than 0.65.</a:t>
            </a:r>
          </a:p>
        </p:txBody>
      </p:sp>
      <p:sp>
        <p:nvSpPr>
          <p:cNvPr id="35" name="TextBox 34">
            <a:extLst>
              <a:ext uri="{FF2B5EF4-FFF2-40B4-BE49-F238E27FC236}">
                <a16:creationId xmlns:a16="http://schemas.microsoft.com/office/drawing/2014/main" id="{EFCFF0B9-4C38-CD4D-8215-276DF255DCCB}"/>
              </a:ext>
            </a:extLst>
          </p:cNvPr>
          <p:cNvSpPr txBox="1"/>
          <p:nvPr/>
        </p:nvSpPr>
        <p:spPr>
          <a:xfrm>
            <a:off x="6292797" y="4382486"/>
            <a:ext cx="5613382"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buNone/>
            </a:pPr>
            <a:r>
              <a:rPr lang="en-US" sz="1600" dirty="0">
                <a:solidFill>
                  <a:prstClr val="black"/>
                </a:solidFill>
              </a:rPr>
              <a:t>*** Always talk about the results in terms of the the problem!</a:t>
            </a:r>
          </a:p>
          <a:p>
            <a:pPr marL="0" lvl="0" indent="0">
              <a:buNone/>
            </a:pPr>
            <a:r>
              <a:rPr lang="en-US" sz="1600" dirty="0">
                <a:solidFill>
                  <a:prstClr val="black"/>
                </a:solidFill>
              </a:rPr>
              <a:t>Don’t just write ‘… conclude the alternative hypothesis’</a:t>
            </a:r>
          </a:p>
        </p:txBody>
      </p:sp>
      <p:sp>
        <p:nvSpPr>
          <p:cNvPr id="38" name="TextBox 37">
            <a:extLst>
              <a:ext uri="{FF2B5EF4-FFF2-40B4-BE49-F238E27FC236}">
                <a16:creationId xmlns:a16="http://schemas.microsoft.com/office/drawing/2014/main" id="{26F279D8-DAF2-3E4D-B88D-BB21C4234115}"/>
              </a:ext>
            </a:extLst>
          </p:cNvPr>
          <p:cNvSpPr txBox="1"/>
          <p:nvPr/>
        </p:nvSpPr>
        <p:spPr>
          <a:xfrm>
            <a:off x="2634399" y="4287868"/>
            <a:ext cx="6097978" cy="584775"/>
          </a:xfrm>
          <a:prstGeom prst="rect">
            <a:avLst/>
          </a:prstGeom>
          <a:noFill/>
        </p:spPr>
        <p:txBody>
          <a:bodyPr wrap="square">
            <a:spAutoFit/>
          </a:bodyPr>
          <a:lstStyle/>
          <a:p>
            <a:pPr marL="0" lvl="0" indent="0">
              <a:buNone/>
            </a:pPr>
            <a:r>
              <a:rPr lang="en-US" sz="1600" dirty="0">
                <a:solidFill>
                  <a:prstClr val="black"/>
                </a:solidFill>
              </a:rPr>
              <a:t>If P-value ≤ </a:t>
            </a:r>
            <a:r>
              <a:rPr lang="el-GR" sz="1600" dirty="0">
                <a:solidFill>
                  <a:prstClr val="black"/>
                </a:solidFill>
              </a:rPr>
              <a:t>α, </a:t>
            </a:r>
            <a:r>
              <a:rPr lang="en-US" sz="1600" dirty="0">
                <a:solidFill>
                  <a:prstClr val="black"/>
                </a:solidFill>
              </a:rPr>
              <a:t>use the </a:t>
            </a:r>
            <a:r>
              <a:rPr lang="en-US" sz="1600" b="1" dirty="0">
                <a:solidFill>
                  <a:srgbClr val="FF0000"/>
                </a:solidFill>
              </a:rPr>
              <a:t>Red Text.</a:t>
            </a:r>
          </a:p>
          <a:p>
            <a:pPr marL="0" lvl="0" indent="0">
              <a:buNone/>
            </a:pPr>
            <a:r>
              <a:rPr lang="en-US" sz="1600" dirty="0">
                <a:solidFill>
                  <a:prstClr val="black"/>
                </a:solidFill>
              </a:rPr>
              <a:t>If P-value &gt; </a:t>
            </a:r>
            <a:r>
              <a:rPr lang="el-GR" sz="1600" dirty="0">
                <a:solidFill>
                  <a:prstClr val="black"/>
                </a:solidFill>
              </a:rPr>
              <a:t>α, </a:t>
            </a:r>
            <a:r>
              <a:rPr lang="en-US" sz="1600" dirty="0">
                <a:solidFill>
                  <a:prstClr val="black"/>
                </a:solidFill>
              </a:rPr>
              <a:t>use the </a:t>
            </a:r>
            <a:r>
              <a:rPr lang="en-US" sz="1600" b="1" dirty="0">
                <a:solidFill>
                  <a:srgbClr val="0000FF"/>
                </a:solidFill>
              </a:rPr>
              <a:t>Blue Text.</a:t>
            </a:r>
          </a:p>
        </p:txBody>
      </p:sp>
      <p:sp>
        <p:nvSpPr>
          <p:cNvPr id="7" name="TextBox 6">
            <a:extLst>
              <a:ext uri="{FF2B5EF4-FFF2-40B4-BE49-F238E27FC236}">
                <a16:creationId xmlns:a16="http://schemas.microsoft.com/office/drawing/2014/main" id="{31E0C2E6-D6F7-1140-9F97-6B535EA3BED8}"/>
              </a:ext>
            </a:extLst>
          </p:cNvPr>
          <p:cNvSpPr txBox="1"/>
          <p:nvPr/>
        </p:nvSpPr>
        <p:spPr>
          <a:xfrm>
            <a:off x="4642231" y="5056533"/>
            <a:ext cx="7389331" cy="338554"/>
          </a:xfrm>
          <a:prstGeom prst="rect">
            <a:avLst/>
          </a:prstGeom>
          <a:noFill/>
        </p:spPr>
        <p:txBody>
          <a:bodyPr wrap="none" rtlCol="0">
            <a:spAutoFit/>
          </a:bodyPr>
          <a:lstStyle/>
          <a:p>
            <a:r>
              <a:rPr lang="en-US" sz="1600" dirty="0">
                <a:solidFill>
                  <a:srgbClr val="7030A0"/>
                </a:solidFill>
              </a:rPr>
              <a:t>* Depends on the direction of the test! Might be looking at absolute value if two-tailed</a:t>
            </a:r>
          </a:p>
        </p:txBody>
      </p:sp>
      <p:sp>
        <p:nvSpPr>
          <p:cNvPr id="8" name="TextBox 7">
            <a:extLst>
              <a:ext uri="{FF2B5EF4-FFF2-40B4-BE49-F238E27FC236}">
                <a16:creationId xmlns:a16="http://schemas.microsoft.com/office/drawing/2014/main" id="{F2AE8E32-D29F-FE4C-9AF4-DF046FDB87F7}"/>
              </a:ext>
            </a:extLst>
          </p:cNvPr>
          <p:cNvSpPr txBox="1"/>
          <p:nvPr/>
        </p:nvSpPr>
        <p:spPr>
          <a:xfrm>
            <a:off x="1038315" y="6012149"/>
            <a:ext cx="8980151" cy="61555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t>*** NEVER SAY WE </a:t>
            </a:r>
            <a:r>
              <a:rPr lang="en-US" b="1" u="sng" dirty="0"/>
              <a:t>ACCEPT</a:t>
            </a:r>
            <a:r>
              <a:rPr lang="en-US" b="1" dirty="0"/>
              <a:t> THE NULL HYPOTHESIS!!!!!!</a:t>
            </a:r>
          </a:p>
          <a:p>
            <a:r>
              <a:rPr lang="en-US" sz="1600" dirty="0"/>
              <a:t>We aren’t saying that the Null is true, just that we can’t say it’s wrong! Think NOT GUILTY (not “Innocent”)</a:t>
            </a:r>
          </a:p>
        </p:txBody>
      </p:sp>
    </p:spTree>
    <p:extLst>
      <p:ext uri="{BB962C8B-B14F-4D97-AF65-F5344CB8AC3E}">
        <p14:creationId xmlns:p14="http://schemas.microsoft.com/office/powerpoint/2010/main" val="15113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8 -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600" u="sng" dirty="0"/>
              <a:t>Unit 8 – Hypothesis Testing</a:t>
            </a:r>
          </a:p>
          <a:p>
            <a:pPr marL="0" indent="0">
              <a:buNone/>
            </a:pPr>
            <a:endParaRPr lang="en-US" sz="1600" dirty="0"/>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Intro</a:t>
            </a:r>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8.2 Hypothesis Testing Overview</a:t>
            </a:r>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Determine Ho and Ha</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Traditional Method: </a:t>
            </a:r>
            <a:r>
              <a:rPr lang="en-US" sz="1600">
                <a:latin typeface="Calibri" panose="020F0502020204030204" pitchFamily="34" charset="0"/>
                <a:ea typeface="Calibri" panose="020F0502020204030204" pitchFamily="34" charset="0"/>
                <a:cs typeface="Times New Roman" panose="02020603050405020304" pitchFamily="18" charset="0"/>
              </a:rPr>
              <a:t>Critical Value, Test </a:t>
            </a:r>
            <a:r>
              <a:rPr lang="en-US" sz="1600" dirty="0">
                <a:latin typeface="Calibri" panose="020F0502020204030204" pitchFamily="34" charset="0"/>
                <a:ea typeface="Calibri" panose="020F0502020204030204" pitchFamily="34" charset="0"/>
                <a:cs typeface="Times New Roman" panose="02020603050405020304" pitchFamily="18" charset="0"/>
              </a:rPr>
              <a:t>Statistic, Conclusion</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P-value Method</a:t>
            </a:r>
          </a:p>
          <a:p>
            <a:pPr>
              <a:spcBef>
                <a:spcPts val="0"/>
              </a:spcBef>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8.3 Hypothesis Testing for Population Proportions</a:t>
            </a:r>
          </a:p>
          <a:p>
            <a:pPr marL="0" marR="0">
              <a:spcBef>
                <a:spcPts val="0"/>
              </a:spcBef>
              <a:spcAft>
                <a:spcPts val="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Determine Ho and Ha</a:t>
            </a:r>
          </a:p>
          <a:p>
            <a:pPr marL="342900" marR="0" lvl="0" indent="-342900">
              <a:spcBef>
                <a:spcPts val="0"/>
              </a:spcBef>
              <a:spcAft>
                <a:spcPts val="0"/>
              </a:spcAft>
              <a:buFont typeface="Symbol"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Traditional Method: Critical Value Z, Test Statistic, Conclusion</a:t>
            </a:r>
          </a:p>
          <a:p>
            <a:pPr marL="342900" marR="0" lvl="0" indent="-342900">
              <a:spcBef>
                <a:spcPts val="0"/>
              </a:spcBef>
              <a:spcAft>
                <a:spcPts val="0"/>
              </a:spcAft>
              <a:buFont typeface="Symbol"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Examples</a:t>
            </a:r>
          </a:p>
          <a:p>
            <a:pPr marL="342900" marR="0" lvl="0" indent="-342900">
              <a:spcBef>
                <a:spcPts val="0"/>
              </a:spcBef>
              <a:spcAft>
                <a:spcPts val="0"/>
              </a:spcAft>
              <a:buFont typeface="Symbol" pitchFamily="2"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P-value Method </a:t>
            </a: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684-FEFB-9948-A5B3-22041AFB81AD}"/>
              </a:ext>
            </a:extLst>
          </p:cNvPr>
          <p:cNvSpPr>
            <a:spLocks noGrp="1"/>
          </p:cNvSpPr>
          <p:nvPr>
            <p:ph type="title"/>
          </p:nvPr>
        </p:nvSpPr>
        <p:spPr/>
        <p:txBody>
          <a:bodyPr/>
          <a:lstStyle/>
          <a:p>
            <a:r>
              <a:rPr lang="en-US" dirty="0"/>
              <a:t>Hypothesis Tests for Proportions!</a:t>
            </a:r>
          </a:p>
        </p:txBody>
      </p:sp>
      <p:sp>
        <p:nvSpPr>
          <p:cNvPr id="3" name="Text Placeholder 2">
            <a:extLst>
              <a:ext uri="{FF2B5EF4-FFF2-40B4-BE49-F238E27FC236}">
                <a16:creationId xmlns:a16="http://schemas.microsoft.com/office/drawing/2014/main" id="{4A2B61B1-4DDB-C646-A423-41384EF083F8}"/>
              </a:ext>
            </a:extLst>
          </p:cNvPr>
          <p:cNvSpPr>
            <a:spLocks noGrp="1"/>
          </p:cNvSpPr>
          <p:nvPr>
            <p:ph type="body" idx="1"/>
          </p:nvPr>
        </p:nvSpPr>
        <p:spPr/>
        <p:txBody>
          <a:bodyPr/>
          <a:lstStyle/>
          <a:p>
            <a:r>
              <a:rPr lang="en-US" dirty="0"/>
              <a:t>Everything above applies, now we are just going to apply it specifically to a Proportion Test!</a:t>
            </a:r>
          </a:p>
        </p:txBody>
      </p:sp>
    </p:spTree>
    <p:extLst>
      <p:ext uri="{BB962C8B-B14F-4D97-AF65-F5344CB8AC3E}">
        <p14:creationId xmlns:p14="http://schemas.microsoft.com/office/powerpoint/2010/main" val="405358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74284"/>
            <a:ext cx="11360800" cy="763600"/>
          </a:xfrm>
        </p:spPr>
        <p:txBody>
          <a:bodyPr/>
          <a:lstStyle/>
          <a:p>
            <a:r>
              <a:rPr lang="en-US" dirty="0"/>
              <a:t>Proportions Assumptions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415600" y="1953884"/>
                <a:ext cx="6671000" cy="4555200"/>
              </a:xfrm>
            </p:spPr>
            <p:txBody>
              <a:bodyPr/>
              <a:lstStyle/>
              <a:p>
                <a:r>
                  <a:rPr lang="en-US" sz="1800" dirty="0"/>
                  <a:t>Same Assumptions as for Confidence Intervals that were based on the sampling distribution of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oMath>
                </a14:m>
                <a:r>
                  <a:rPr lang="en-US" sz="1800" dirty="0"/>
                  <a:t> and the CLT!</a:t>
                </a:r>
              </a:p>
              <a:p>
                <a:endParaRPr lang="en-US" sz="1800" dirty="0"/>
              </a:p>
              <a:p>
                <a:r>
                  <a:rPr lang="en-US" sz="1800" dirty="0"/>
                  <a:t>The only thing that is different is what we use for the </a:t>
                </a:r>
                <a:r>
                  <a:rPr lang="en-US" sz="1800" u="sng" dirty="0"/>
                  <a:t>proportion</a:t>
                </a:r>
                <a:r>
                  <a:rPr lang="en-US" sz="1800" dirty="0"/>
                  <a:t> when checking the </a:t>
                </a:r>
                <a:r>
                  <a:rPr lang="en-US" sz="1800" u="sng" dirty="0"/>
                  <a:t>Large Enough Sample Condition</a:t>
                </a:r>
                <a:r>
                  <a:rPr lang="en-US" sz="1800" dirty="0"/>
                  <a:t>!</a:t>
                </a:r>
              </a:p>
              <a:p>
                <a:endParaRPr lang="en-US" sz="1800" dirty="0"/>
              </a:p>
              <a:p>
                <a:r>
                  <a:rPr lang="en-US" sz="1800" dirty="0"/>
                  <a:t>Because we are assuming the Null is TRUE, </a:t>
                </a:r>
                <a:r>
                  <a:rPr lang="en-US" sz="1800" b="1" dirty="0"/>
                  <a:t>we want to use the </a:t>
                </a:r>
                <a:r>
                  <a:rPr lang="en-US" sz="1800" b="1" u="sng" dirty="0"/>
                  <a:t>null proportion</a:t>
                </a:r>
                <a:r>
                  <a:rPr lang="en-US" sz="1800" b="1" dirty="0"/>
                  <a:t> </a:t>
                </a:r>
                <a:r>
                  <a:rPr lang="en-US" sz="1800" b="1" i="1" dirty="0"/>
                  <a:t>p</a:t>
                </a:r>
                <a:r>
                  <a:rPr lang="en-US" sz="1800" b="1" i="1" baseline="-25000" dirty="0"/>
                  <a:t>0 </a:t>
                </a:r>
                <a:r>
                  <a:rPr lang="en-US" sz="1800" b="1" i="1" dirty="0"/>
                  <a:t> </a:t>
                </a:r>
                <a:r>
                  <a:rPr lang="en-US" sz="1800" dirty="0"/>
                  <a:t>NOT the sample proportion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oMath>
                </a14:m>
                <a:endParaRPr lang="en-US" sz="1800" i="1" dirty="0"/>
              </a:p>
            </p:txBody>
          </p:sp>
        </mc:Choice>
        <mc:Fallback xmlns="">
          <p:sp>
            <p:nvSpPr>
              <p:cNvPr id="3" name="Text Placeholder 2">
                <a:extLst>
                  <a:ext uri="{FF2B5EF4-FFF2-40B4-BE49-F238E27FC236}">
                    <a16:creationId xmlns:a16="http://schemas.microsoft.com/office/drawing/2014/main" id="{FA73A392-4795-6547-8661-FA1E19DC54AD}"/>
                  </a:ext>
                </a:extLst>
              </p:cNvPr>
              <p:cNvSpPr>
                <a:spLocks noGrp="1" noRot="1" noChangeAspect="1" noMove="1" noResize="1" noEditPoints="1" noAdjustHandles="1" noChangeArrowheads="1" noChangeShapeType="1" noTextEdit="1"/>
              </p:cNvSpPr>
              <p:nvPr>
                <p:ph type="body" idx="1"/>
              </p:nvPr>
            </p:nvSpPr>
            <p:spPr>
              <a:xfrm>
                <a:off x="415600" y="1953884"/>
                <a:ext cx="6671000" cy="4555200"/>
              </a:xfrm>
              <a:blipFill>
                <a:blip r:embed="rId2"/>
                <a:stretch>
                  <a:fillRect t="-279" r="-759"/>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1101383"/>
            <a:ext cx="4156400"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2.    Check Assumptions.</a:t>
            </a:r>
            <a:endParaRPr lang="en-US" sz="2000"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91D53A-31D2-B54A-9F7F-2C5DA60DEDE4}"/>
                  </a:ext>
                </a:extLst>
              </p:cNvPr>
              <p:cNvSpPr txBox="1"/>
              <p:nvPr/>
            </p:nvSpPr>
            <p:spPr>
              <a:xfrm>
                <a:off x="629352" y="4448139"/>
                <a:ext cx="521330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indent="0">
                  <a:buNone/>
                </a:pPr>
                <a:r>
                  <a:rPr lang="en-US" sz="1800" u="sng" dirty="0">
                    <a:solidFill>
                      <a:schemeClr val="bg1">
                        <a:lumMod val="65000"/>
                      </a:schemeClr>
                    </a:solidFill>
                  </a:rPr>
                  <a:t>Confidence Interval Conditions</a:t>
                </a:r>
              </a:p>
              <a:p>
                <a:pPr>
                  <a:buFont typeface="Wingdings" pitchFamily="2" charset="2"/>
                  <a:buChar char="ü"/>
                </a:pPr>
                <a:endParaRPr lang="en-US" sz="1800" dirty="0">
                  <a:solidFill>
                    <a:schemeClr val="bg1">
                      <a:lumMod val="65000"/>
                    </a:schemeClr>
                  </a:solidFill>
                </a:endParaRPr>
              </a:p>
              <a:p>
                <a:pPr>
                  <a:buFont typeface="Wingdings" pitchFamily="2" charset="2"/>
                  <a:buChar char="ü"/>
                </a:pPr>
                <a:r>
                  <a:rPr lang="en-US" sz="1800" dirty="0">
                    <a:solidFill>
                      <a:schemeClr val="bg1">
                        <a:lumMod val="65000"/>
                      </a:schemeClr>
                    </a:solidFill>
                  </a:rPr>
                  <a:t>Randomization Condition</a:t>
                </a:r>
              </a:p>
              <a:p>
                <a:pPr lvl="1"/>
                <a:r>
                  <a:rPr lang="en-US" sz="1600" dirty="0">
                    <a:solidFill>
                      <a:schemeClr val="bg1">
                        <a:lumMod val="65000"/>
                      </a:schemeClr>
                    </a:solidFill>
                  </a:rPr>
                  <a:t>Need to have a random sample</a:t>
                </a:r>
              </a:p>
              <a:p>
                <a:pPr>
                  <a:buFont typeface="Wingdings" pitchFamily="2" charset="2"/>
                  <a:buChar char="ü"/>
                </a:pPr>
                <a:r>
                  <a:rPr lang="en-US" sz="1800" dirty="0">
                    <a:solidFill>
                      <a:schemeClr val="bg1">
                        <a:lumMod val="65000"/>
                      </a:schemeClr>
                    </a:solidFill>
                  </a:rPr>
                  <a:t>Large Enough Sample Condition</a:t>
                </a:r>
              </a:p>
              <a:p>
                <a:pPr lvl="1"/>
                <a14:m>
                  <m:oMath xmlns:m="http://schemas.openxmlformats.org/officeDocument/2006/math">
                    <m:r>
                      <a:rPr lang="en-US" sz="1600" b="0" i="1" smtClean="0">
                        <a:solidFill>
                          <a:schemeClr val="bg1">
                            <a:lumMod val="65000"/>
                          </a:schemeClr>
                        </a:solidFill>
                        <a:latin typeface="Cambria Math" panose="02040503050406030204" pitchFamily="18" charset="0"/>
                      </a:rPr>
                      <m:t>𝑛</m:t>
                    </m:r>
                    <m:acc>
                      <m:accPr>
                        <m:chr m:val="̂"/>
                        <m:ctrlPr>
                          <a:rPr lang="en-US" sz="1600" b="0" i="1" smtClean="0">
                            <a:solidFill>
                              <a:schemeClr val="bg1">
                                <a:lumMod val="65000"/>
                              </a:schemeClr>
                            </a:solidFill>
                            <a:latin typeface="Cambria Math" panose="02040503050406030204" pitchFamily="18" charset="0"/>
                          </a:rPr>
                        </m:ctrlPr>
                      </m:accPr>
                      <m:e>
                        <m:r>
                          <a:rPr lang="en-US" sz="1600" b="0" i="1" smtClean="0">
                            <a:solidFill>
                              <a:schemeClr val="bg1">
                                <a:lumMod val="65000"/>
                              </a:schemeClr>
                            </a:solidFill>
                            <a:latin typeface="Cambria Math" panose="02040503050406030204" pitchFamily="18" charset="0"/>
                          </a:rPr>
                          <m:t>𝑝</m:t>
                        </m:r>
                      </m:e>
                    </m:acc>
                    <m:r>
                      <a:rPr lang="en-US" sz="1600" b="0" i="1" smtClean="0">
                        <a:solidFill>
                          <a:schemeClr val="bg1">
                            <a:lumMod val="65000"/>
                          </a:schemeClr>
                        </a:solidFill>
                        <a:latin typeface="Cambria Math" panose="02040503050406030204" pitchFamily="18" charset="0"/>
                      </a:rPr>
                      <m:t>≥5</m:t>
                    </m:r>
                  </m:oMath>
                </a14:m>
                <a:r>
                  <a:rPr lang="en-US" sz="1600" dirty="0">
                    <a:solidFill>
                      <a:schemeClr val="bg1">
                        <a:lumMod val="65000"/>
                      </a:schemeClr>
                    </a:solidFill>
                  </a:rPr>
                  <a:t>AND </a:t>
                </a:r>
                <a14:m>
                  <m:oMath xmlns:m="http://schemas.openxmlformats.org/officeDocument/2006/math">
                    <m:r>
                      <a:rPr lang="en-US" sz="1600" i="1">
                        <a:solidFill>
                          <a:schemeClr val="bg1">
                            <a:lumMod val="65000"/>
                          </a:schemeClr>
                        </a:solidFill>
                        <a:latin typeface="Cambria Math" panose="02040503050406030204" pitchFamily="18" charset="0"/>
                      </a:rPr>
                      <m:t>𝑛</m:t>
                    </m:r>
                    <m:d>
                      <m:dPr>
                        <m:ctrlPr>
                          <a:rPr lang="en-US" sz="1600" b="0" i="1" smtClean="0">
                            <a:solidFill>
                              <a:schemeClr val="bg1">
                                <a:lumMod val="65000"/>
                              </a:schemeClr>
                            </a:solidFill>
                            <a:latin typeface="Cambria Math" panose="02040503050406030204" pitchFamily="18" charset="0"/>
                          </a:rPr>
                        </m:ctrlPr>
                      </m:dPr>
                      <m:e>
                        <m:r>
                          <a:rPr lang="en-US" sz="1600" b="0" i="1" smtClean="0">
                            <a:solidFill>
                              <a:schemeClr val="bg1">
                                <a:lumMod val="65000"/>
                              </a:schemeClr>
                            </a:solidFill>
                            <a:latin typeface="Cambria Math" panose="02040503050406030204" pitchFamily="18" charset="0"/>
                          </a:rPr>
                          <m:t>1−</m:t>
                        </m:r>
                        <m:acc>
                          <m:accPr>
                            <m:chr m:val="̂"/>
                            <m:ctrlPr>
                              <a:rPr lang="en-US" sz="1600" b="0" i="1" smtClean="0">
                                <a:solidFill>
                                  <a:schemeClr val="bg1">
                                    <a:lumMod val="65000"/>
                                  </a:schemeClr>
                                </a:solidFill>
                                <a:latin typeface="Cambria Math" panose="02040503050406030204" pitchFamily="18" charset="0"/>
                              </a:rPr>
                            </m:ctrlPr>
                          </m:accPr>
                          <m:e>
                            <m:r>
                              <a:rPr lang="en-US" sz="1600" b="0" i="1" smtClean="0">
                                <a:solidFill>
                                  <a:schemeClr val="bg1">
                                    <a:lumMod val="65000"/>
                                  </a:schemeClr>
                                </a:solidFill>
                                <a:latin typeface="Cambria Math" panose="02040503050406030204" pitchFamily="18" charset="0"/>
                              </a:rPr>
                              <m:t>𝑝</m:t>
                            </m:r>
                          </m:e>
                        </m:acc>
                      </m:e>
                    </m:d>
                    <m:r>
                      <a:rPr lang="en-US" sz="1600" b="0" i="1" smtClean="0">
                        <a:solidFill>
                          <a:schemeClr val="bg1">
                            <a:lumMod val="65000"/>
                          </a:schemeClr>
                        </a:solidFill>
                        <a:latin typeface="Cambria Math" panose="02040503050406030204" pitchFamily="18" charset="0"/>
                      </a:rPr>
                      <m:t>=</m:t>
                    </m:r>
                    <m:r>
                      <a:rPr lang="en-US" sz="1600" b="0" i="1" smtClean="0">
                        <a:solidFill>
                          <a:schemeClr val="bg1">
                            <a:lumMod val="65000"/>
                          </a:schemeClr>
                        </a:solidFill>
                        <a:latin typeface="Cambria Math" panose="02040503050406030204" pitchFamily="18" charset="0"/>
                      </a:rPr>
                      <m:t>𝑛</m:t>
                    </m:r>
                    <m:acc>
                      <m:accPr>
                        <m:chr m:val="̂"/>
                        <m:ctrlPr>
                          <a:rPr lang="en-US" sz="1600" b="0" i="1" smtClean="0">
                            <a:solidFill>
                              <a:schemeClr val="bg1">
                                <a:lumMod val="65000"/>
                              </a:schemeClr>
                            </a:solidFill>
                            <a:latin typeface="Cambria Math" panose="02040503050406030204" pitchFamily="18" charset="0"/>
                          </a:rPr>
                        </m:ctrlPr>
                      </m:accPr>
                      <m:e>
                        <m:r>
                          <a:rPr lang="en-US" sz="1600" b="0" i="1" smtClean="0">
                            <a:solidFill>
                              <a:schemeClr val="bg1">
                                <a:lumMod val="65000"/>
                              </a:schemeClr>
                            </a:solidFill>
                            <a:latin typeface="Cambria Math" panose="02040503050406030204" pitchFamily="18" charset="0"/>
                          </a:rPr>
                          <m:t>𝑞</m:t>
                        </m:r>
                      </m:e>
                    </m:acc>
                    <m:r>
                      <a:rPr lang="en-US" sz="1600" i="1">
                        <a:solidFill>
                          <a:schemeClr val="bg1">
                            <a:lumMod val="65000"/>
                          </a:schemeClr>
                        </a:solidFill>
                        <a:latin typeface="Cambria Math" panose="02040503050406030204" pitchFamily="18" charset="0"/>
                      </a:rPr>
                      <m:t>≥5</m:t>
                    </m:r>
                  </m:oMath>
                </a14:m>
                <a:r>
                  <a:rPr lang="en-US" sz="1600" dirty="0">
                    <a:solidFill>
                      <a:schemeClr val="bg1">
                        <a:lumMod val="65000"/>
                      </a:schemeClr>
                    </a:solidFill>
                  </a:rPr>
                  <a:t> OR</a:t>
                </a:r>
              </a:p>
              <a:p>
                <a:pPr lvl="1"/>
                <a:r>
                  <a:rPr lang="en-US" sz="1600" dirty="0">
                    <a:solidFill>
                      <a:schemeClr val="bg1">
                        <a:lumMod val="65000"/>
                      </a:schemeClr>
                    </a:solidFill>
                  </a:rPr>
                  <a:t>AT LEAST 5 successes and 5 failures from the sample</a:t>
                </a:r>
              </a:p>
            </p:txBody>
          </p:sp>
        </mc:Choice>
        <mc:Fallback xmlns="">
          <p:sp>
            <p:nvSpPr>
              <p:cNvPr id="6" name="TextBox 5">
                <a:extLst>
                  <a:ext uri="{FF2B5EF4-FFF2-40B4-BE49-F238E27FC236}">
                    <a16:creationId xmlns:a16="http://schemas.microsoft.com/office/drawing/2014/main" id="{E391D53A-31D2-B54A-9F7F-2C5DA60DEDE4}"/>
                  </a:ext>
                </a:extLst>
              </p:cNvPr>
              <p:cNvSpPr txBox="1">
                <a:spLocks noRot="1" noChangeAspect="1" noMove="1" noResize="1" noEditPoints="1" noAdjustHandles="1" noChangeArrowheads="1" noChangeShapeType="1" noTextEdit="1"/>
              </p:cNvSpPr>
              <p:nvPr/>
            </p:nvSpPr>
            <p:spPr>
              <a:xfrm>
                <a:off x="629352" y="4448139"/>
                <a:ext cx="5213305" cy="1938992"/>
              </a:xfrm>
              <a:prstGeom prst="rect">
                <a:avLst/>
              </a:prstGeom>
              <a:blipFill>
                <a:blip r:embed="rId3"/>
                <a:stretch>
                  <a:fillRect l="-973" t="-1299" b="-259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0F0B2D-F673-4740-BBC7-E1F4C1A8F083}"/>
                  </a:ext>
                </a:extLst>
              </p:cNvPr>
              <p:cNvSpPr txBox="1"/>
              <p:nvPr/>
            </p:nvSpPr>
            <p:spPr>
              <a:xfrm>
                <a:off x="6349343" y="4380457"/>
                <a:ext cx="5640809" cy="1988237"/>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marL="0" indent="0">
                  <a:buNone/>
                </a:pPr>
                <a:r>
                  <a:rPr lang="en-US" sz="1800" b="1" u="sng" dirty="0"/>
                  <a:t>Hypothesis Test Conditions</a:t>
                </a:r>
              </a:p>
              <a:p>
                <a:pPr>
                  <a:buFont typeface="Wingdings" pitchFamily="2" charset="2"/>
                  <a:buChar char="ü"/>
                </a:pPr>
                <a:endParaRPr lang="en-US" sz="1800" dirty="0"/>
              </a:p>
              <a:p>
                <a:pPr>
                  <a:buFont typeface="Wingdings" pitchFamily="2" charset="2"/>
                  <a:buChar char="ü"/>
                </a:pPr>
                <a:r>
                  <a:rPr lang="en-US" sz="1800" dirty="0"/>
                  <a:t>Randomization Condition</a:t>
                </a:r>
              </a:p>
              <a:p>
                <a:pPr lvl="1"/>
                <a:r>
                  <a:rPr lang="en-US" sz="1600" dirty="0"/>
                  <a:t>Need to have a random sample</a:t>
                </a:r>
              </a:p>
              <a:p>
                <a:pPr>
                  <a:buFont typeface="Wingdings" pitchFamily="2" charset="2"/>
                  <a:buChar char="ü"/>
                </a:pPr>
                <a:r>
                  <a:rPr lang="en-US" sz="1800" dirty="0"/>
                  <a:t>Large Enough Sample Condition</a:t>
                </a:r>
              </a:p>
              <a:p>
                <a:pPr lvl="1"/>
                <a14:m>
                  <m:oMath xmlns:m="http://schemas.openxmlformats.org/officeDocument/2006/math">
                    <m:r>
                      <a:rPr lang="en-US" sz="1600" b="0" i="1" smtClean="0">
                        <a:latin typeface="Cambria Math" panose="02040503050406030204" pitchFamily="18" charset="0"/>
                      </a:rPr>
                      <m:t>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≥5</m:t>
                    </m:r>
                  </m:oMath>
                </a14:m>
                <a:r>
                  <a:rPr lang="en-US" sz="1600" dirty="0"/>
                  <a:t> AND </a:t>
                </a:r>
                <a14:m>
                  <m:oMath xmlns:m="http://schemas.openxmlformats.org/officeDocument/2006/math">
                    <m:r>
                      <a:rPr lang="en-US" sz="1600" i="1">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𝑛</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0</m:t>
                        </m:r>
                      </m:sub>
                    </m:sSub>
                    <m:r>
                      <a:rPr lang="en-US" sz="1600" i="1">
                        <a:latin typeface="Cambria Math" panose="02040503050406030204" pitchFamily="18" charset="0"/>
                      </a:rPr>
                      <m:t>≥5</m:t>
                    </m:r>
                  </m:oMath>
                </a14:m>
                <a:r>
                  <a:rPr lang="en-US" sz="1600" dirty="0"/>
                  <a:t> OR</a:t>
                </a:r>
              </a:p>
              <a:p>
                <a:pPr lvl="1"/>
                <a:r>
                  <a:rPr lang="en-US" sz="1600" dirty="0"/>
                  <a:t>EXPECT AT LEAST 5 successes and 5 failures</a:t>
                </a:r>
              </a:p>
            </p:txBody>
          </p:sp>
        </mc:Choice>
        <mc:Fallback xmlns="">
          <p:sp>
            <p:nvSpPr>
              <p:cNvPr id="7" name="TextBox 6">
                <a:extLst>
                  <a:ext uri="{FF2B5EF4-FFF2-40B4-BE49-F238E27FC236}">
                    <a16:creationId xmlns:a16="http://schemas.microsoft.com/office/drawing/2014/main" id="{FF0F0B2D-F673-4740-BBC7-E1F4C1A8F083}"/>
                  </a:ext>
                </a:extLst>
              </p:cNvPr>
              <p:cNvSpPr txBox="1">
                <a:spLocks noRot="1" noChangeAspect="1" noMove="1" noResize="1" noEditPoints="1" noAdjustHandles="1" noChangeArrowheads="1" noChangeShapeType="1" noTextEdit="1"/>
              </p:cNvSpPr>
              <p:nvPr/>
            </p:nvSpPr>
            <p:spPr>
              <a:xfrm>
                <a:off x="6349343" y="4380457"/>
                <a:ext cx="5640809" cy="1988237"/>
              </a:xfrm>
              <a:prstGeom prst="rect">
                <a:avLst/>
              </a:prstGeom>
              <a:blipFill>
                <a:blip r:embed="rId4"/>
                <a:stretch>
                  <a:fillRect l="-897" t="-1258"/>
                </a:stretch>
              </a:blip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477DC333-08B1-F04B-8177-379B13D932A9}"/>
              </a:ext>
            </a:extLst>
          </p:cNvPr>
          <p:cNvGrpSpPr/>
          <p:nvPr/>
        </p:nvGrpSpPr>
        <p:grpSpPr>
          <a:xfrm>
            <a:off x="4416844" y="4906170"/>
            <a:ext cx="1643527" cy="696131"/>
            <a:chOff x="4412886" y="5232969"/>
            <a:chExt cx="1643527" cy="696131"/>
          </a:xfrm>
        </p:grpSpPr>
        <p:sp>
          <p:nvSpPr>
            <p:cNvPr id="8" name="Right Arrow 7">
              <a:extLst>
                <a:ext uri="{FF2B5EF4-FFF2-40B4-BE49-F238E27FC236}">
                  <a16:creationId xmlns:a16="http://schemas.microsoft.com/office/drawing/2014/main" id="{5A6246A5-F782-2745-94EA-9138EAB7DC1B}"/>
                </a:ext>
              </a:extLst>
            </p:cNvPr>
            <p:cNvSpPr/>
            <p:nvPr/>
          </p:nvSpPr>
          <p:spPr>
            <a:xfrm>
              <a:off x="4793671" y="5632217"/>
              <a:ext cx="1048987" cy="29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4A177F-8D62-E04D-9F01-199A1DD56933}"/>
                </a:ext>
              </a:extLst>
            </p:cNvPr>
            <p:cNvSpPr txBox="1"/>
            <p:nvPr/>
          </p:nvSpPr>
          <p:spPr>
            <a:xfrm>
              <a:off x="4412886" y="5232969"/>
              <a:ext cx="1643527" cy="369332"/>
            </a:xfrm>
            <a:prstGeom prst="rect">
              <a:avLst/>
            </a:prstGeom>
            <a:noFill/>
          </p:spPr>
          <p:txBody>
            <a:bodyPr wrap="none" rtlCol="0">
              <a:spAutoFit/>
            </a:bodyPr>
            <a:lstStyle/>
            <a:p>
              <a:r>
                <a:rPr lang="en-US" dirty="0"/>
                <a:t>New conditions</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FCFE97-9FAF-4D4C-9353-71D6BB0020D5}"/>
                  </a:ext>
                </a:extLst>
              </p:cNvPr>
              <p:cNvSpPr txBox="1"/>
              <p:nvPr/>
            </p:nvSpPr>
            <p:spPr>
              <a:xfrm>
                <a:off x="7086600" y="348916"/>
                <a:ext cx="5028715" cy="28931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u="sng" dirty="0">
                    <a:solidFill>
                      <a:srgbClr val="7030A0"/>
                    </a:solidFill>
                  </a:rPr>
                  <a:t>Full Example</a:t>
                </a:r>
              </a:p>
              <a:p>
                <a:endParaRPr lang="en-US" sz="1400" i="1" dirty="0">
                  <a:solidFill>
                    <a:srgbClr val="7030A0"/>
                  </a:solidFill>
                </a:endParaRPr>
              </a:p>
              <a:p>
                <a:r>
                  <a:rPr lang="en-US" sz="1400" dirty="0"/>
                  <a:t>Is there sufficient evidence to conclude that the proportion of students who purchase their books is less than 0.65?</a:t>
                </a:r>
              </a:p>
              <a:p>
                <a:pPr marL="285750" indent="-285750">
                  <a:buFont typeface="Arial" panose="020B0604020202020204" pitchFamily="34" charset="0"/>
                  <a:buChar char="•"/>
                </a:pPr>
                <a:r>
                  <a:rPr lang="en-US" sz="1400" dirty="0"/>
                  <a:t>They took a random sample of 137 students</a:t>
                </a:r>
              </a:p>
              <a:p>
                <a:pPr marL="285750" indent="-285750">
                  <a:buFont typeface="Arial" panose="020B0604020202020204" pitchFamily="34" charset="0"/>
                  <a:buChar char="•"/>
                </a:pPr>
                <a:endParaRPr lang="en-US" sz="1400" dirty="0"/>
              </a:p>
              <a:p>
                <a:r>
                  <a:rPr lang="en-US" sz="1400" dirty="0"/>
                  <a:t>Check assumptions:</a:t>
                </a:r>
              </a:p>
              <a:p>
                <a:pPr marL="285750" indent="-285750">
                  <a:buFont typeface="Arial" panose="020B0604020202020204" pitchFamily="34" charset="0"/>
                  <a:buChar char="•"/>
                </a:pPr>
                <a:r>
                  <a:rPr lang="en-US" sz="1400" i="1" dirty="0">
                    <a:solidFill>
                      <a:srgbClr val="7030A0"/>
                    </a:solidFill>
                  </a:rPr>
                  <a:t>Randomization: Random sample of students was taken</a:t>
                </a:r>
              </a:p>
              <a:p>
                <a:pPr marL="285750" indent="-285750">
                  <a:buFont typeface="Arial" panose="020B0604020202020204" pitchFamily="34" charset="0"/>
                  <a:buChar char="•"/>
                </a:pPr>
                <a:r>
                  <a:rPr lang="en-US" sz="1400" i="1" dirty="0">
                    <a:solidFill>
                      <a:srgbClr val="7030A0"/>
                    </a:solidFill>
                  </a:rPr>
                  <a:t>Large enough sample:</a:t>
                </a:r>
              </a:p>
              <a:p>
                <a:pPr marL="742950" lvl="1" indent="-285750">
                  <a:buFont typeface="Arial" panose="020B0604020202020204" pitchFamily="34" charset="0"/>
                  <a:buChar char="•"/>
                </a:pPr>
                <a14:m>
                  <m:oMath xmlns:m="http://schemas.openxmlformats.org/officeDocument/2006/math">
                    <m:r>
                      <a:rPr lang="en-US" sz="1400" i="1">
                        <a:solidFill>
                          <a:srgbClr val="7030A0"/>
                        </a:solidFill>
                        <a:latin typeface="Cambria Math" panose="02040503050406030204" pitchFamily="18" charset="0"/>
                      </a:rPr>
                      <m:t>𝑛</m:t>
                    </m:r>
                    <m:sSub>
                      <m:sSubPr>
                        <m:ctrlPr>
                          <a:rPr lang="en-US" sz="1400" b="0" i="1" smtClean="0">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𝑝</m:t>
                        </m:r>
                      </m:e>
                      <m:sub>
                        <m:r>
                          <a:rPr lang="en-US" sz="1400" b="0" i="1" smtClean="0">
                            <a:solidFill>
                              <a:srgbClr val="7030A0"/>
                            </a:solidFill>
                            <a:latin typeface="Cambria Math" panose="02040503050406030204" pitchFamily="18" charset="0"/>
                          </a:rPr>
                          <m:t>0</m:t>
                        </m:r>
                      </m:sub>
                    </m:sSub>
                    <m:r>
                      <a:rPr lang="en-US" sz="1400" i="1">
                        <a:solidFill>
                          <a:srgbClr val="7030A0"/>
                        </a:solidFill>
                        <a:latin typeface="Cambria Math" panose="02040503050406030204" pitchFamily="18" charset="0"/>
                      </a:rPr>
                      <m:t>=137</m:t>
                    </m:r>
                    <m:d>
                      <m:dPr>
                        <m:ctrlPr>
                          <a:rPr lang="en-US" sz="1400" i="1">
                            <a:solidFill>
                              <a:srgbClr val="7030A0"/>
                            </a:solidFill>
                            <a:latin typeface="Cambria Math" panose="02040503050406030204" pitchFamily="18" charset="0"/>
                          </a:rPr>
                        </m:ctrlPr>
                      </m:dPr>
                      <m:e>
                        <m:r>
                          <a:rPr lang="en-US" sz="1400" i="1">
                            <a:solidFill>
                              <a:srgbClr val="7030A0"/>
                            </a:solidFill>
                            <a:latin typeface="Cambria Math" panose="02040503050406030204" pitchFamily="18" charset="0"/>
                          </a:rPr>
                          <m:t>.65</m:t>
                        </m:r>
                      </m:e>
                    </m:d>
                    <m:r>
                      <a:rPr lang="en-US" sz="1400" i="1">
                        <a:solidFill>
                          <a:srgbClr val="7030A0"/>
                        </a:solidFill>
                        <a:latin typeface="Cambria Math" panose="02040503050406030204" pitchFamily="18" charset="0"/>
                      </a:rPr>
                      <m:t>=89.05&gt;5</m:t>
                    </m:r>
                  </m:oMath>
                </a14:m>
                <a:endParaRPr lang="en-US" sz="1400" i="1" dirty="0">
                  <a:solidFill>
                    <a:srgbClr val="7030A0"/>
                  </a:solidFill>
                </a:endParaRPr>
              </a:p>
              <a:p>
                <a:pPr marL="742950" lvl="1" indent="-285750">
                  <a:buFont typeface="Arial" panose="020B0604020202020204" pitchFamily="34" charset="0"/>
                  <a:buChar char="•"/>
                </a:pPr>
                <a14:m>
                  <m:oMath xmlns:m="http://schemas.openxmlformats.org/officeDocument/2006/math">
                    <m:r>
                      <a:rPr lang="en-US" sz="1400" i="1">
                        <a:solidFill>
                          <a:srgbClr val="7030A0"/>
                        </a:solidFill>
                        <a:latin typeface="Cambria Math" panose="02040503050406030204" pitchFamily="18" charset="0"/>
                      </a:rPr>
                      <m:t>𝑛</m:t>
                    </m:r>
                    <m:r>
                      <a:rPr lang="en-US" sz="1400" i="1">
                        <a:solidFill>
                          <a:srgbClr val="7030A0"/>
                        </a:solidFill>
                        <a:latin typeface="Cambria Math" panose="02040503050406030204" pitchFamily="18" charset="0"/>
                      </a:rPr>
                      <m:t>(1−</m:t>
                    </m:r>
                    <m:sSub>
                      <m:sSubPr>
                        <m:ctrlPr>
                          <a:rPr lang="en-US" sz="1400" b="0" i="1" smtClean="0">
                            <a:solidFill>
                              <a:srgbClr val="7030A0"/>
                            </a:solidFill>
                            <a:latin typeface="Cambria Math" panose="02040503050406030204" pitchFamily="18" charset="0"/>
                          </a:rPr>
                        </m:ctrlPr>
                      </m:sSubPr>
                      <m:e>
                        <m:r>
                          <a:rPr lang="en-US" sz="1400" i="1">
                            <a:solidFill>
                              <a:srgbClr val="7030A0"/>
                            </a:solidFill>
                            <a:latin typeface="Cambria Math" panose="02040503050406030204" pitchFamily="18" charset="0"/>
                          </a:rPr>
                          <m:t>𝑝</m:t>
                        </m:r>
                      </m:e>
                      <m:sub>
                        <m:r>
                          <a:rPr lang="en-US" sz="1400" b="0" i="1" smtClean="0">
                            <a:solidFill>
                              <a:srgbClr val="7030A0"/>
                            </a:solidFill>
                            <a:latin typeface="Cambria Math" panose="02040503050406030204" pitchFamily="18" charset="0"/>
                          </a:rPr>
                          <m:t>0</m:t>
                        </m:r>
                      </m:sub>
                    </m:sSub>
                    <m:r>
                      <a:rPr lang="en-US" sz="1400" i="1">
                        <a:solidFill>
                          <a:srgbClr val="7030A0"/>
                        </a:solidFill>
                        <a:latin typeface="Cambria Math" panose="02040503050406030204" pitchFamily="18" charset="0"/>
                      </a:rPr>
                      <m:t>)=137</m:t>
                    </m:r>
                    <m:d>
                      <m:dPr>
                        <m:ctrlPr>
                          <a:rPr lang="en-US" sz="1400" i="1">
                            <a:solidFill>
                              <a:srgbClr val="7030A0"/>
                            </a:solidFill>
                            <a:latin typeface="Cambria Math" panose="02040503050406030204" pitchFamily="18" charset="0"/>
                          </a:rPr>
                        </m:ctrlPr>
                      </m:dPr>
                      <m:e>
                        <m:r>
                          <a:rPr lang="en-US" sz="1400" i="1">
                            <a:solidFill>
                              <a:srgbClr val="7030A0"/>
                            </a:solidFill>
                            <a:latin typeface="Cambria Math" panose="02040503050406030204" pitchFamily="18" charset="0"/>
                          </a:rPr>
                          <m:t>1−.65</m:t>
                        </m:r>
                      </m:e>
                    </m:d>
                    <m:r>
                      <a:rPr lang="en-US" sz="1400" i="1">
                        <a:solidFill>
                          <a:srgbClr val="7030A0"/>
                        </a:solidFill>
                        <a:latin typeface="Cambria Math" panose="02040503050406030204" pitchFamily="18" charset="0"/>
                      </a:rPr>
                      <m:t>=47.95&gt;5</m:t>
                    </m:r>
                  </m:oMath>
                </a14:m>
                <a:endParaRPr lang="en-US" sz="1400" i="1" dirty="0">
                  <a:solidFill>
                    <a:srgbClr val="7030A0"/>
                  </a:solidFill>
                </a:endParaRPr>
              </a:p>
              <a:p>
                <a:pPr marL="742950" lvl="1" indent="-285750">
                  <a:buFont typeface="Arial" panose="020B0604020202020204" pitchFamily="34" charset="0"/>
                  <a:buChar char="•"/>
                </a:pPr>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Both conditions are met, appropriate to continue with test!</a:t>
                </a:r>
              </a:p>
            </p:txBody>
          </p:sp>
        </mc:Choice>
        <mc:Fallback xmlns="">
          <p:sp>
            <p:nvSpPr>
              <p:cNvPr id="11" name="TextBox 10">
                <a:extLst>
                  <a:ext uri="{FF2B5EF4-FFF2-40B4-BE49-F238E27FC236}">
                    <a16:creationId xmlns:a16="http://schemas.microsoft.com/office/drawing/2014/main" id="{DEFCFE97-9FAF-4D4C-9353-71D6BB0020D5}"/>
                  </a:ext>
                </a:extLst>
              </p:cNvPr>
              <p:cNvSpPr txBox="1">
                <a:spLocks noRot="1" noChangeAspect="1" noMove="1" noResize="1" noEditPoints="1" noAdjustHandles="1" noChangeArrowheads="1" noChangeShapeType="1" noTextEdit="1"/>
              </p:cNvSpPr>
              <p:nvPr/>
            </p:nvSpPr>
            <p:spPr>
              <a:xfrm>
                <a:off x="7086600" y="348916"/>
                <a:ext cx="5028715" cy="2893100"/>
              </a:xfrm>
              <a:prstGeom prst="rect">
                <a:avLst/>
              </a:prstGeom>
              <a:blipFill>
                <a:blip r:embed="rId5"/>
                <a:stretch>
                  <a:fillRect l="-251" b="-1304"/>
                </a:stretch>
              </a:blipFill>
            </p:spPr>
            <p:txBody>
              <a:bodyPr/>
              <a:lstStyle/>
              <a:p>
                <a:r>
                  <a:rPr lang="en-US">
                    <a:noFill/>
                  </a:rPr>
                  <a:t> </a:t>
                </a:r>
              </a:p>
            </p:txBody>
          </p:sp>
        </mc:Fallback>
      </mc:AlternateContent>
    </p:spTree>
    <p:extLst>
      <p:ext uri="{BB962C8B-B14F-4D97-AF65-F5344CB8AC3E}">
        <p14:creationId xmlns:p14="http://schemas.microsoft.com/office/powerpoint/2010/main" val="26295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Assumptions</a:t>
            </a:r>
          </a:p>
        </p:txBody>
      </p:sp>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415600" y="1015849"/>
            <a:ext cx="11360800" cy="4555200"/>
          </a:xfrm>
        </p:spPr>
        <p:txBody>
          <a:bodyPr/>
          <a:lstStyle/>
          <a:p>
            <a:pPr marL="152396" indent="0">
              <a:lnSpc>
                <a:spcPct val="100000"/>
              </a:lnSpc>
              <a:buNone/>
            </a:pPr>
            <a:r>
              <a:rPr lang="en-US" sz="1800" b="1" dirty="0"/>
              <a:t>Problem</a:t>
            </a:r>
            <a:r>
              <a:rPr lang="en-US" sz="1800" dirty="0"/>
              <a:t>: Check the conditions for a Hypothesis Test of the population proportion for the following scenarios:</a:t>
            </a:r>
          </a:p>
          <a:p>
            <a:pPr>
              <a:lnSpc>
                <a:spcPct val="100000"/>
              </a:lnSpc>
            </a:pPr>
            <a:endParaRPr lang="en-US" sz="1800" dirty="0"/>
          </a:p>
          <a:p>
            <a:pPr marL="0" indent="0">
              <a:lnSpc>
                <a:spcPct val="100000"/>
              </a:lnSpc>
              <a:buNone/>
            </a:pPr>
            <a:r>
              <a:rPr lang="en-US" sz="1800" dirty="0"/>
              <a:t>a) A company reports that last year 40% of their reports in accounting were on time. From a random sample of 60 reports this year 35% of reports were on time, they want to know if that proportion has changed.</a:t>
            </a:r>
          </a:p>
          <a:p>
            <a:pPr marL="0" indent="0">
              <a:lnSpc>
                <a:spcPct val="100000"/>
              </a:lnSpc>
              <a:buNone/>
            </a:pPr>
            <a:endParaRPr lang="en-US" sz="1800" i="1" dirty="0">
              <a:solidFill>
                <a:srgbClr val="FF0000"/>
              </a:solidFill>
            </a:endParaRPr>
          </a:p>
          <a:p>
            <a:pPr marL="0" indent="0">
              <a:lnSpc>
                <a:spcPct val="100000"/>
              </a:lnSpc>
              <a:buNone/>
            </a:pPr>
            <a:endParaRPr lang="en-US" sz="1800" dirty="0"/>
          </a:p>
          <a:p>
            <a:pPr marL="0" indent="0">
              <a:lnSpc>
                <a:spcPct val="100000"/>
              </a:lnSpc>
              <a:buNone/>
            </a:pPr>
            <a:r>
              <a:rPr lang="en-US" sz="1800" dirty="0"/>
              <a:t>b) Last year, 42% of the employees enrolled in at least one wellness class at the company’s site. Using a survey from randomly selected employees, 56 out of 120 said they plan to take at least one wellness class this year. They want to know if a greater percentage is planning to take a wellness class this year.</a:t>
            </a:r>
          </a:p>
          <a:p>
            <a:pPr marL="0" indent="0">
              <a:lnSpc>
                <a:spcPct val="100000"/>
              </a:lnSpc>
              <a:buNone/>
            </a:pPr>
            <a:endParaRPr lang="en-US" sz="1800" i="1" dirty="0">
              <a:solidFill>
                <a:srgbClr val="7030A0"/>
              </a:solidFill>
            </a:endParaRPr>
          </a:p>
          <a:p>
            <a:pPr marL="0" indent="0">
              <a:lnSpc>
                <a:spcPct val="100000"/>
              </a:lnSpc>
              <a:buNone/>
            </a:pPr>
            <a:endParaRPr lang="en-US" sz="1800" dirty="0"/>
          </a:p>
          <a:p>
            <a:pPr marL="0" indent="0">
              <a:lnSpc>
                <a:spcPct val="100000"/>
              </a:lnSpc>
              <a:buNone/>
            </a:pPr>
            <a:r>
              <a:rPr lang="en-US" sz="1800" dirty="0"/>
              <a:t>c) A political candidate wants to know from the recent polls if she is going to win a majority of votes in next week’s election. She plans to survey her local coffee joint where there is typically 8 people there for breakfast.</a:t>
            </a:r>
          </a:p>
          <a:p>
            <a:pPr marL="0" indent="0">
              <a:lnSpc>
                <a:spcPct val="100000"/>
              </a:lnSpc>
              <a:buNone/>
            </a:pPr>
            <a:endParaRPr lang="en-US" sz="1800" i="1" dirty="0">
              <a:solidFill>
                <a:srgbClr val="FF0000"/>
              </a:solidFill>
            </a:endParaRPr>
          </a:p>
          <a:p>
            <a:pPr marL="609596" indent="-457200">
              <a:lnSpc>
                <a:spcPct val="100000"/>
              </a:lnSpc>
              <a:buFont typeface="+mj-lt"/>
              <a:buAutoNum type="arabicPeriod"/>
            </a:pPr>
            <a:endParaRPr lang="en-US" sz="1600" dirty="0"/>
          </a:p>
          <a:p>
            <a:pPr marL="609596" indent="-457200">
              <a:lnSpc>
                <a:spcPct val="100000"/>
              </a:lnSpc>
              <a:buFont typeface="+mj-lt"/>
              <a:buAutoNum type="arabicPeriod"/>
            </a:pPr>
            <a:endParaRPr lang="en-US" sz="1600" dirty="0"/>
          </a:p>
          <a:p>
            <a:pPr marL="609596" indent="-457200">
              <a:lnSpc>
                <a:spcPct val="100000"/>
              </a:lnSpc>
              <a:buFont typeface="+mj-lt"/>
              <a:buAutoNum type="arabicPeriod"/>
            </a:pPr>
            <a:endParaRPr lang="en-US" sz="1600" dirty="0"/>
          </a:p>
        </p:txBody>
      </p:sp>
    </p:spTree>
    <p:extLst>
      <p:ext uri="{BB962C8B-B14F-4D97-AF65-F5344CB8AC3E}">
        <p14:creationId xmlns:p14="http://schemas.microsoft.com/office/powerpoint/2010/main" val="14050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2EE-2F49-8A41-9039-200BFF3F20BB}"/>
              </a:ext>
            </a:extLst>
          </p:cNvPr>
          <p:cNvSpPr>
            <a:spLocks noGrp="1"/>
          </p:cNvSpPr>
          <p:nvPr>
            <p:ph type="title"/>
          </p:nvPr>
        </p:nvSpPr>
        <p:spPr>
          <a:xfrm>
            <a:off x="415600" y="0"/>
            <a:ext cx="11360800" cy="763600"/>
          </a:xfrm>
        </p:spPr>
        <p:txBody>
          <a:bodyPr/>
          <a:lstStyle/>
          <a:p>
            <a:r>
              <a:rPr lang="en-US" dirty="0"/>
              <a:t>LCQ – Assumptions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C984029-A390-FC46-BBCF-38D9E5969E94}"/>
                  </a:ext>
                </a:extLst>
              </p:cNvPr>
              <p:cNvSpPr>
                <a:spLocks noGrp="1"/>
              </p:cNvSpPr>
              <p:nvPr>
                <p:ph type="body" idx="1"/>
              </p:nvPr>
            </p:nvSpPr>
            <p:spPr>
              <a:xfrm>
                <a:off x="415600" y="763600"/>
                <a:ext cx="11360800" cy="4555200"/>
              </a:xfrm>
            </p:spPr>
            <p:txBody>
              <a:bodyPr/>
              <a:lstStyle/>
              <a:p>
                <a:pPr marL="152396" indent="0">
                  <a:lnSpc>
                    <a:spcPct val="100000"/>
                  </a:lnSpc>
                  <a:buNone/>
                </a:pPr>
                <a:r>
                  <a:rPr lang="en-US" sz="1600" b="1" dirty="0"/>
                  <a:t>Problem</a:t>
                </a:r>
                <a:r>
                  <a:rPr lang="en-US" sz="1600" dirty="0"/>
                  <a:t>: Check the conditions for a Hypothesis Test of the population proportion for the following scenarios:</a:t>
                </a:r>
              </a:p>
              <a:p>
                <a:pPr>
                  <a:lnSpc>
                    <a:spcPct val="100000"/>
                  </a:lnSpc>
                </a:pPr>
                <a:endParaRPr lang="en-US" sz="1600" dirty="0"/>
              </a:p>
              <a:p>
                <a:pPr marL="0" indent="0">
                  <a:lnSpc>
                    <a:spcPct val="100000"/>
                  </a:lnSpc>
                  <a:buNone/>
                </a:pPr>
                <a:r>
                  <a:rPr lang="en-US" sz="1600" dirty="0"/>
                  <a:t>a) A company reports that last year 40% of their reports in accounting were on time. From a random sample of 60 reports this year 35% of reports were on time, they want to know if that proportion has changed.</a:t>
                </a:r>
              </a:p>
              <a:p>
                <a:pPr marL="0" indent="0">
                  <a:lnSpc>
                    <a:spcPct val="100000"/>
                  </a:lnSpc>
                  <a:buNone/>
                </a:pPr>
                <a:endParaRPr lang="en-US" sz="1600" i="1" dirty="0">
                  <a:solidFill>
                    <a:srgbClr val="FF0000"/>
                  </a:solidFill>
                </a:endParaRPr>
              </a:p>
              <a:p>
                <a:pPr marL="0" indent="0">
                  <a:lnSpc>
                    <a:spcPct val="100000"/>
                  </a:lnSpc>
                  <a:buNone/>
                </a:pPr>
                <a:r>
                  <a:rPr lang="en-US" sz="1600" i="1" dirty="0">
                    <a:solidFill>
                      <a:srgbClr val="FF0000"/>
                    </a:solidFill>
                  </a:rPr>
                  <a:t>Random sample was taken!</a:t>
                </a:r>
              </a:p>
              <a:p>
                <a:pPr marL="0" indent="0">
                  <a:lnSpc>
                    <a:spcPct val="100000"/>
                  </a:lnSpc>
                  <a:buNone/>
                </a:pPr>
                <a:r>
                  <a:rPr lang="en-US" sz="1600" i="1" dirty="0">
                    <a:solidFill>
                      <a:srgbClr val="FF0000"/>
                    </a:solidFill>
                  </a:rPr>
                  <a:t>Large enough sample:</a:t>
                </a:r>
              </a:p>
              <a:p>
                <a:pPr marL="342900" indent="-342900">
                  <a:lnSpc>
                    <a:spcPct val="100000"/>
                  </a:lnSpc>
                </a:pPr>
                <a:r>
                  <a:rPr lang="en-US" sz="1600" i="1" dirty="0">
                    <a:solidFill>
                      <a:srgbClr val="FF0000"/>
                    </a:solidFill>
                  </a:rPr>
                  <a:t>60(0.35) = 21    and    60(0.64) = 39   </a:t>
                </a:r>
                <a:r>
                  <a:rPr lang="en-US" sz="1600" i="1" dirty="0">
                    <a:solidFill>
                      <a:srgbClr val="7030A0"/>
                    </a:solidFill>
                  </a:rPr>
                  <a:t>→   NOT CORRECT!!!! Have to use p</a:t>
                </a:r>
                <a:r>
                  <a:rPr lang="en-US" sz="1600" i="1" baseline="-25000" dirty="0">
                    <a:solidFill>
                      <a:srgbClr val="7030A0"/>
                    </a:solidFill>
                  </a:rPr>
                  <a:t>0</a:t>
                </a:r>
                <a:r>
                  <a:rPr lang="en-US" sz="1600" i="1" dirty="0">
                    <a:solidFill>
                      <a:srgbClr val="7030A0"/>
                    </a:solidFill>
                  </a:rPr>
                  <a:t> when checking conditions, NOT </a:t>
                </a:r>
                <a14:m>
                  <m:oMath xmlns:m="http://schemas.openxmlformats.org/officeDocument/2006/math">
                    <m:acc>
                      <m:accPr>
                        <m:chr m:val="̂"/>
                        <m:ctrlPr>
                          <a:rPr lang="en-US" sz="1600" i="1" smtClean="0">
                            <a:solidFill>
                              <a:srgbClr val="7030A0"/>
                            </a:solidFill>
                            <a:latin typeface="Cambria Math" panose="02040503050406030204" pitchFamily="18" charset="0"/>
                          </a:rPr>
                        </m:ctrlPr>
                      </m:accPr>
                      <m:e>
                        <m:r>
                          <a:rPr lang="en-US" sz="1600" b="0" i="1" smtClean="0">
                            <a:solidFill>
                              <a:srgbClr val="7030A0"/>
                            </a:solidFill>
                            <a:latin typeface="Cambria Math" panose="02040503050406030204" pitchFamily="18" charset="0"/>
                          </a:rPr>
                          <m:t>𝑝</m:t>
                        </m:r>
                      </m:e>
                    </m:acc>
                  </m:oMath>
                </a14:m>
                <a:r>
                  <a:rPr lang="en-US" sz="1600" i="1" dirty="0">
                    <a:solidFill>
                      <a:srgbClr val="7030A0"/>
                    </a:solidFill>
                  </a:rPr>
                  <a:t>! Look back at the previous LCQ for what we had as our hypothesis</a:t>
                </a:r>
              </a:p>
              <a:p>
                <a:pPr marL="342900" indent="-342900">
                  <a:lnSpc>
                    <a:spcPct val="100000"/>
                  </a:lnSpc>
                </a:pPr>
                <a:r>
                  <a:rPr lang="en-US" sz="1600" i="1" dirty="0">
                    <a:solidFill>
                      <a:srgbClr val="FF0000"/>
                    </a:solidFill>
                  </a:rPr>
                  <a:t>np</a:t>
                </a:r>
                <a:r>
                  <a:rPr lang="en-US" sz="1600" i="1" baseline="-25000" dirty="0">
                    <a:solidFill>
                      <a:srgbClr val="FF0000"/>
                    </a:solidFill>
                  </a:rPr>
                  <a:t>0</a:t>
                </a:r>
                <a:r>
                  <a:rPr lang="en-US" sz="1600" i="1" dirty="0">
                    <a:solidFill>
                      <a:srgbClr val="FF0000"/>
                    </a:solidFill>
                  </a:rPr>
                  <a:t> = 60(0.4) = 24    and     nq</a:t>
                </a:r>
                <a:r>
                  <a:rPr lang="en-US" sz="1600" i="1" baseline="-25000" dirty="0">
                    <a:solidFill>
                      <a:srgbClr val="FF0000"/>
                    </a:solidFill>
                  </a:rPr>
                  <a:t>0 </a:t>
                </a:r>
                <a:r>
                  <a:rPr lang="en-US" sz="1600" i="1" dirty="0">
                    <a:solidFill>
                      <a:srgbClr val="FF0000"/>
                    </a:solidFill>
                  </a:rPr>
                  <a:t>= 60(0.6) = 36   →   both are greater than 5</a:t>
                </a:r>
              </a:p>
              <a:p>
                <a:pPr marL="0" indent="0">
                  <a:lnSpc>
                    <a:spcPct val="100000"/>
                  </a:lnSpc>
                  <a:buNone/>
                </a:pPr>
                <a:r>
                  <a:rPr lang="en-US" sz="1600" i="1" dirty="0">
                    <a:solidFill>
                      <a:srgbClr val="FF0000"/>
                    </a:solidFill>
                  </a:rPr>
                  <a:t>Conditions are met!</a:t>
                </a:r>
              </a:p>
              <a:p>
                <a:pPr marL="0" indent="0">
                  <a:lnSpc>
                    <a:spcPct val="100000"/>
                  </a:lnSpc>
                  <a:buNone/>
                </a:pPr>
                <a:endParaRPr lang="en-US" sz="1600" dirty="0"/>
              </a:p>
              <a:p>
                <a:pPr marL="0" indent="0">
                  <a:lnSpc>
                    <a:spcPct val="100000"/>
                  </a:lnSpc>
                  <a:buNone/>
                </a:pPr>
                <a:r>
                  <a:rPr lang="en-US" sz="1600" dirty="0"/>
                  <a:t>b) Last year, 42% of the employees enrolled in at least one wellness class at the company’s site. Using a survey from randomly selected employees, 56 out of 120 said they plan to take at least one wellness class this year. They want to know if a greater percentage is planning to take a wellness class this year.</a:t>
                </a:r>
              </a:p>
              <a:p>
                <a:pPr marL="0" indent="0">
                  <a:lnSpc>
                    <a:spcPct val="100000"/>
                  </a:lnSpc>
                  <a:buNone/>
                </a:pPr>
                <a:endParaRPr lang="en-US" sz="1600" i="1" dirty="0">
                  <a:solidFill>
                    <a:srgbClr val="7030A0"/>
                  </a:solidFill>
                </a:endParaRPr>
              </a:p>
              <a:p>
                <a:pPr marL="0" indent="0">
                  <a:lnSpc>
                    <a:spcPct val="100000"/>
                  </a:lnSpc>
                  <a:buNone/>
                </a:pPr>
                <a:r>
                  <a:rPr lang="en-US" sz="1600" i="1" dirty="0">
                    <a:solidFill>
                      <a:srgbClr val="7030A0"/>
                    </a:solidFill>
                  </a:rPr>
                  <a:t>HAVE TO USE p</a:t>
                </a:r>
                <a:r>
                  <a:rPr lang="en-US" sz="1600" i="1" baseline="-25000" dirty="0">
                    <a:solidFill>
                      <a:srgbClr val="7030A0"/>
                    </a:solidFill>
                  </a:rPr>
                  <a:t>0</a:t>
                </a:r>
                <a:r>
                  <a:rPr lang="en-US" sz="1600" i="1" dirty="0">
                    <a:solidFill>
                      <a:srgbClr val="7030A0"/>
                    </a:solidFill>
                  </a:rPr>
                  <a:t> = 0.42, NOT </a:t>
                </a:r>
                <a14:m>
                  <m:oMath xmlns:m="http://schemas.openxmlformats.org/officeDocument/2006/math">
                    <m:acc>
                      <m:accPr>
                        <m:chr m:val="̂"/>
                        <m:ctrlPr>
                          <a:rPr lang="en-US" sz="1600" i="1">
                            <a:solidFill>
                              <a:srgbClr val="7030A0"/>
                            </a:solidFill>
                            <a:latin typeface="Cambria Math" panose="02040503050406030204" pitchFamily="18" charset="0"/>
                          </a:rPr>
                        </m:ctrlPr>
                      </m:accPr>
                      <m:e>
                        <m:r>
                          <a:rPr lang="en-US" sz="1600" i="1">
                            <a:solidFill>
                              <a:srgbClr val="7030A0"/>
                            </a:solidFill>
                            <a:latin typeface="Cambria Math" panose="02040503050406030204" pitchFamily="18" charset="0"/>
                          </a:rPr>
                          <m:t>𝑝</m:t>
                        </m:r>
                      </m:e>
                    </m:acc>
                  </m:oMath>
                </a14:m>
                <a:r>
                  <a:rPr lang="en-US" sz="1600" i="1" dirty="0">
                    <a:solidFill>
                      <a:srgbClr val="7030A0"/>
                    </a:solidFill>
                  </a:rPr>
                  <a:t> = 56/120</a:t>
                </a:r>
              </a:p>
              <a:p>
                <a:pPr marL="0" indent="0">
                  <a:lnSpc>
                    <a:spcPct val="100000"/>
                  </a:lnSpc>
                  <a:buNone/>
                </a:pPr>
                <a:r>
                  <a:rPr lang="en-US" sz="1600" i="1" dirty="0">
                    <a:solidFill>
                      <a:srgbClr val="FF0000"/>
                    </a:solidFill>
                  </a:rPr>
                  <a:t>Random sample was taken; np</a:t>
                </a:r>
                <a:r>
                  <a:rPr lang="en-US" sz="1600" i="1" baseline="-25000" dirty="0">
                    <a:solidFill>
                      <a:srgbClr val="FF0000"/>
                    </a:solidFill>
                  </a:rPr>
                  <a:t>0</a:t>
                </a:r>
                <a:r>
                  <a:rPr lang="en-US" sz="1600" i="1" dirty="0">
                    <a:solidFill>
                      <a:srgbClr val="FF0000"/>
                    </a:solidFill>
                  </a:rPr>
                  <a:t> = 120(0.42) = 50.4 &gt; 5    and     nq</a:t>
                </a:r>
                <a:r>
                  <a:rPr lang="en-US" sz="1600" i="1" baseline="-25000" dirty="0">
                    <a:solidFill>
                      <a:srgbClr val="FF0000"/>
                    </a:solidFill>
                  </a:rPr>
                  <a:t>0 </a:t>
                </a:r>
                <a:r>
                  <a:rPr lang="en-US" sz="1600" i="1" dirty="0">
                    <a:solidFill>
                      <a:srgbClr val="FF0000"/>
                    </a:solidFill>
                  </a:rPr>
                  <a:t>= 120(0.58) = 69.6 &gt; 5</a:t>
                </a:r>
              </a:p>
              <a:p>
                <a:pPr marL="0" indent="0">
                  <a:lnSpc>
                    <a:spcPct val="100000"/>
                  </a:lnSpc>
                  <a:buNone/>
                </a:pPr>
                <a:r>
                  <a:rPr lang="en-US" sz="1600" i="1" dirty="0">
                    <a:solidFill>
                      <a:srgbClr val="FF0000"/>
                    </a:solidFill>
                  </a:rPr>
                  <a:t>Both conditions are met, it would be appropriate to continue with the test</a:t>
                </a:r>
              </a:p>
              <a:p>
                <a:pPr marL="0" indent="0">
                  <a:lnSpc>
                    <a:spcPct val="100000"/>
                  </a:lnSpc>
                  <a:buNone/>
                </a:pPr>
                <a:endParaRPr lang="en-US" sz="1600" dirty="0"/>
              </a:p>
              <a:p>
                <a:pPr marL="0" indent="0">
                  <a:lnSpc>
                    <a:spcPct val="100000"/>
                  </a:lnSpc>
                  <a:buNone/>
                </a:pPr>
                <a:r>
                  <a:rPr lang="en-US" sz="1600" dirty="0"/>
                  <a:t>c) A political candidate wants to know from the recent polls if she is going to win a majority of votes in next week’s election. She plans to survey her local coffee joint where there is typically 8 people there for breakfast.</a:t>
                </a:r>
              </a:p>
              <a:p>
                <a:pPr marL="0" indent="0">
                  <a:lnSpc>
                    <a:spcPct val="100000"/>
                  </a:lnSpc>
                  <a:buNone/>
                </a:pPr>
                <a:endParaRPr lang="en-US" sz="1600" i="1" dirty="0">
                  <a:solidFill>
                    <a:srgbClr val="FF0000"/>
                  </a:solidFill>
                </a:endParaRPr>
              </a:p>
              <a:p>
                <a:pPr marL="0" indent="0">
                  <a:lnSpc>
                    <a:spcPct val="100000"/>
                  </a:lnSpc>
                  <a:buNone/>
                </a:pPr>
                <a:r>
                  <a:rPr lang="en-US" sz="1600" i="1" dirty="0">
                    <a:solidFill>
                      <a:srgbClr val="FF0000"/>
                    </a:solidFill>
                  </a:rPr>
                  <a:t>np</a:t>
                </a:r>
                <a:r>
                  <a:rPr lang="en-US" sz="1600" i="1" baseline="-25000" dirty="0">
                    <a:solidFill>
                      <a:srgbClr val="FF0000"/>
                    </a:solidFill>
                  </a:rPr>
                  <a:t>0 </a:t>
                </a:r>
                <a:r>
                  <a:rPr lang="en-US" sz="1600" i="1" dirty="0">
                    <a:solidFill>
                      <a:srgbClr val="FF0000"/>
                    </a:solidFill>
                  </a:rPr>
                  <a:t> = nq</a:t>
                </a:r>
                <a:r>
                  <a:rPr lang="en-US" sz="1600" i="1" baseline="-25000" dirty="0">
                    <a:solidFill>
                      <a:srgbClr val="FF0000"/>
                    </a:solidFill>
                  </a:rPr>
                  <a:t>0 </a:t>
                </a:r>
                <a:r>
                  <a:rPr lang="en-US" sz="1600" i="1" dirty="0">
                    <a:solidFill>
                      <a:srgbClr val="FF0000"/>
                    </a:solidFill>
                  </a:rPr>
                  <a:t>= 8(0.5) = 4 &lt; 5 </a:t>
                </a:r>
                <a:r>
                  <a:rPr lang="en-US" sz="1600" i="1" dirty="0">
                    <a:solidFill>
                      <a:srgbClr val="FF0000"/>
                    </a:solidFill>
                    <a:sym typeface="Wingdings" pitchFamily="2" charset="2"/>
                  </a:rPr>
                  <a:t> CONDITIONS NOT MET!!! Can not (should not) run test!</a:t>
                </a:r>
                <a:endParaRPr lang="en-US" sz="1600" dirty="0"/>
              </a:p>
              <a:p>
                <a:pPr marL="609596" indent="-457200">
                  <a:lnSpc>
                    <a:spcPct val="100000"/>
                  </a:lnSpc>
                  <a:buFont typeface="+mj-lt"/>
                  <a:buAutoNum type="arabicPeriod"/>
                </a:pPr>
                <a:endParaRPr lang="en-US" sz="1600" dirty="0"/>
              </a:p>
              <a:p>
                <a:pPr marL="609596" indent="-457200">
                  <a:lnSpc>
                    <a:spcPct val="100000"/>
                  </a:lnSpc>
                  <a:buFont typeface="+mj-lt"/>
                  <a:buAutoNum type="arabicPeriod"/>
                </a:pPr>
                <a:endParaRPr lang="en-US" sz="1600" dirty="0"/>
              </a:p>
              <a:p>
                <a:pPr marL="609596" indent="-457200">
                  <a:lnSpc>
                    <a:spcPct val="100000"/>
                  </a:lnSpc>
                  <a:buFont typeface="+mj-lt"/>
                  <a:buAutoNum type="arabicPeriod"/>
                </a:pPr>
                <a:endParaRPr lang="en-US" sz="1600" dirty="0"/>
              </a:p>
            </p:txBody>
          </p:sp>
        </mc:Choice>
        <mc:Fallback xmlns="">
          <p:sp>
            <p:nvSpPr>
              <p:cNvPr id="3" name="Text Placeholder 2">
                <a:extLst>
                  <a:ext uri="{FF2B5EF4-FFF2-40B4-BE49-F238E27FC236}">
                    <a16:creationId xmlns:a16="http://schemas.microsoft.com/office/drawing/2014/main" id="{4C984029-A390-FC46-BBCF-38D9E5969E94}"/>
                  </a:ext>
                </a:extLst>
              </p:cNvPr>
              <p:cNvSpPr>
                <a:spLocks noGrp="1" noRot="1" noChangeAspect="1" noMove="1" noResize="1" noEditPoints="1" noAdjustHandles="1" noChangeArrowheads="1" noChangeShapeType="1" noTextEdit="1"/>
              </p:cNvSpPr>
              <p:nvPr>
                <p:ph type="body" idx="1"/>
              </p:nvPr>
            </p:nvSpPr>
            <p:spPr>
              <a:xfrm>
                <a:off x="415600" y="763600"/>
                <a:ext cx="11360800" cy="4555200"/>
              </a:xfrm>
              <a:blipFill>
                <a:blip r:embed="rId2"/>
                <a:stretch>
                  <a:fillRect l="-335" r="-558" b="-33056"/>
                </a:stretch>
              </a:blipFill>
            </p:spPr>
            <p:txBody>
              <a:bodyPr/>
              <a:lstStyle/>
              <a:p>
                <a:r>
                  <a:rPr lang="en-US">
                    <a:noFill/>
                  </a:rPr>
                  <a:t> </a:t>
                </a:r>
              </a:p>
            </p:txBody>
          </p:sp>
        </mc:Fallback>
      </mc:AlternateContent>
    </p:spTree>
    <p:extLst>
      <p:ext uri="{BB962C8B-B14F-4D97-AF65-F5344CB8AC3E}">
        <p14:creationId xmlns:p14="http://schemas.microsoft.com/office/powerpoint/2010/main" val="355577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360196" y="-51856"/>
            <a:ext cx="11360800" cy="763600"/>
          </a:xfrm>
        </p:spPr>
        <p:txBody>
          <a:bodyPr/>
          <a:lstStyle/>
          <a:p>
            <a:r>
              <a:rPr lang="en-US" dirty="0"/>
              <a:t>Rejection Region for Proportions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A73A392-4795-6547-8661-FA1E19DC54AD}"/>
                  </a:ext>
                </a:extLst>
              </p:cNvPr>
              <p:cNvSpPr>
                <a:spLocks noGrp="1"/>
              </p:cNvSpPr>
              <p:nvPr>
                <p:ph type="body" idx="1"/>
              </p:nvPr>
            </p:nvSpPr>
            <p:spPr>
              <a:xfrm>
                <a:off x="315834" y="1326482"/>
                <a:ext cx="6346922" cy="4555200"/>
              </a:xfrm>
            </p:spPr>
            <p:txBody>
              <a:bodyPr/>
              <a:lstStyle/>
              <a:p>
                <a:pPr marL="152396" indent="0">
                  <a:lnSpc>
                    <a:spcPct val="100000"/>
                  </a:lnSpc>
                  <a:buNone/>
                </a:pPr>
                <a:r>
                  <a:rPr lang="en-US" sz="1800" u="sng" dirty="0"/>
                  <a:t>Rejection Region for Proportion Test</a:t>
                </a:r>
                <a:endParaRPr lang="en-US" sz="1800" dirty="0"/>
              </a:p>
              <a:p>
                <a:pPr>
                  <a:lnSpc>
                    <a:spcPct val="100000"/>
                  </a:lnSpc>
                </a:pPr>
                <a:endParaRPr lang="en-US" sz="1600" dirty="0"/>
              </a:p>
              <a:p>
                <a:pPr>
                  <a:lnSpc>
                    <a:spcPct val="100000"/>
                  </a:lnSpc>
                </a:pPr>
                <a:r>
                  <a:rPr lang="en-US" sz="1600" dirty="0"/>
                  <a:t>Critical Values that define the RR are based on the standard normal (Z) curve</a:t>
                </a:r>
              </a:p>
              <a:p>
                <a:pPr>
                  <a:lnSpc>
                    <a:spcPct val="100000"/>
                  </a:lnSpc>
                </a:pPr>
                <a:endParaRPr lang="en-US" sz="1600" dirty="0"/>
              </a:p>
              <a:p>
                <a:pPr lvl="1">
                  <a:lnSpc>
                    <a:spcPct val="100000"/>
                  </a:lnSpc>
                  <a:spcBef>
                    <a:spcPts val="0"/>
                  </a:spcBef>
                </a:pPr>
                <a:r>
                  <a:rPr lang="en-US" sz="1600" dirty="0"/>
                  <a:t>So all of our CVs will be Z*s!</a:t>
                </a:r>
              </a:p>
              <a:p>
                <a:pPr lvl="1">
                  <a:lnSpc>
                    <a:spcPct val="100000"/>
                  </a:lnSpc>
                  <a:spcBef>
                    <a:spcPts val="0"/>
                  </a:spcBef>
                </a:pPr>
                <a:endParaRPr lang="en-US" sz="1600" dirty="0"/>
              </a:p>
              <a:p>
                <a:pPr>
                  <a:lnSpc>
                    <a:spcPct val="100000"/>
                  </a:lnSpc>
                </a:pPr>
                <a:r>
                  <a:rPr lang="en-US" sz="1600" dirty="0"/>
                  <a:t>Using calc:</a:t>
                </a:r>
              </a:p>
              <a:p>
                <a:pPr>
                  <a:lnSpc>
                    <a:spcPct val="100000"/>
                  </a:lnSpc>
                </a:pPr>
                <a:endParaRPr lang="en-US" sz="1600" dirty="0"/>
              </a:p>
              <a:p>
                <a:pPr marL="152396" indent="0">
                  <a:lnSpc>
                    <a:spcPct val="100000"/>
                  </a:lnSpc>
                  <a:buNone/>
                </a:pPr>
                <a:r>
                  <a:rPr lang="en-US" sz="1600" b="1" i="1" dirty="0">
                    <a:solidFill>
                      <a:srgbClr val="7030A0"/>
                    </a:solidFill>
                  </a:rPr>
                  <a:t>	Left-Tailed: Z* = </a:t>
                </a:r>
                <a:r>
                  <a:rPr lang="en-US" sz="1600" b="1" i="1" dirty="0" err="1">
                    <a:solidFill>
                      <a:srgbClr val="7030A0"/>
                    </a:solidFill>
                  </a:rPr>
                  <a:t>invNorm</a:t>
                </a:r>
                <a:r>
                  <a:rPr lang="en-US" sz="1600" b="1" i="1" dirty="0">
                    <a:solidFill>
                      <a:srgbClr val="7030A0"/>
                    </a:solidFill>
                  </a:rPr>
                  <a:t>(area =𝛼</a:t>
                </a:r>
                <a14:m>
                  <m:oMath xmlns:m="http://schemas.openxmlformats.org/officeDocument/2006/math">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r>
                  <a:rPr lang="en-US" sz="1600" b="1" i="1" dirty="0">
                    <a:solidFill>
                      <a:srgbClr val="7030A0"/>
                    </a:solidFill>
                  </a:rPr>
                  <a:t>	Right-Tailed: Z* = </a:t>
                </a:r>
                <a:r>
                  <a:rPr lang="en-US" sz="1600" b="1" i="1" dirty="0" err="1">
                    <a:solidFill>
                      <a:srgbClr val="7030A0"/>
                    </a:solidFill>
                  </a:rPr>
                  <a:t>invNorm</a:t>
                </a:r>
                <a:r>
                  <a:rPr lang="en-US" sz="1600" b="1" i="1" dirty="0">
                    <a:solidFill>
                      <a:srgbClr val="7030A0"/>
                    </a:solidFill>
                  </a:rPr>
                  <a:t>(area =</a:t>
                </a:r>
                <a14:m>
                  <m:oMath xmlns:m="http://schemas.openxmlformats.org/officeDocument/2006/math">
                    <m:r>
                      <a:rPr lang="en-US" sz="1600" b="1" i="1" smtClean="0">
                        <a:solidFill>
                          <a:srgbClr val="7030A0"/>
                        </a:solidFill>
                        <a:latin typeface="Cambria Math" panose="02040503050406030204" pitchFamily="18" charset="0"/>
                      </a:rPr>
                      <m:t> </m:t>
                    </m:r>
                    <m:r>
                      <a:rPr lang="en-US" sz="1600" b="1" i="1" smtClean="0">
                        <a:solidFill>
                          <a:srgbClr val="7030A0"/>
                        </a:solidFill>
                        <a:latin typeface="Cambria Math" panose="02040503050406030204" pitchFamily="18" charset="0"/>
                      </a:rPr>
                      <m:t>𝟏</m:t>
                    </m:r>
                    <m:r>
                      <a:rPr lang="en-US" sz="1600" b="1" i="1" smtClean="0">
                        <a:solidFill>
                          <a:srgbClr val="7030A0"/>
                        </a:solidFill>
                        <a:latin typeface="Cambria Math" panose="02040503050406030204" pitchFamily="18" charset="0"/>
                      </a:rPr>
                      <m:t>−</m:t>
                    </m:r>
                    <m:r>
                      <a:rPr lang="en-US" sz="1600" b="1" i="1" smtClean="0">
                        <a:solidFill>
                          <a:srgbClr val="7030A0"/>
                        </a:solidFill>
                        <a:latin typeface="Cambria Math" panose="02040503050406030204" pitchFamily="18" charset="0"/>
                      </a:rPr>
                      <m:t>𝜶</m:t>
                    </m:r>
                    <m:r>
                      <a:rPr lang="en-US" sz="1600" b="1" i="1" smtClean="0">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r>
                  <a:rPr lang="en-US" sz="1600" b="1" i="1" dirty="0">
                    <a:solidFill>
                      <a:srgbClr val="7030A0"/>
                    </a:solidFill>
                  </a:rPr>
                  <a:t>	Two-Tailed: Z* = </a:t>
                </a:r>
                <a:r>
                  <a:rPr lang="en-US" sz="1600" b="1" i="1" dirty="0" err="1">
                    <a:solidFill>
                      <a:srgbClr val="7030A0"/>
                    </a:solidFill>
                  </a:rPr>
                  <a:t>invNorm</a:t>
                </a:r>
                <a:r>
                  <a:rPr lang="en-US" sz="1600" b="1" i="1" dirty="0">
                    <a:solidFill>
                      <a:srgbClr val="7030A0"/>
                    </a:solidFill>
                  </a:rPr>
                  <a:t>(area =</a:t>
                </a:r>
                <a14:m>
                  <m:oMath xmlns:m="http://schemas.openxmlformats.org/officeDocument/2006/math">
                    <m:r>
                      <a:rPr lang="en-US" sz="1600" b="1" i="1" smtClean="0">
                        <a:solidFill>
                          <a:srgbClr val="7030A0"/>
                        </a:solidFill>
                        <a:latin typeface="Cambria Math" panose="02040503050406030204" pitchFamily="18" charset="0"/>
                      </a:rPr>
                      <m:t> </m:t>
                    </m:r>
                    <m:f>
                      <m:fPr>
                        <m:ctrlPr>
                          <a:rPr lang="en-US" sz="1600" b="1" i="1" smtClean="0">
                            <a:solidFill>
                              <a:srgbClr val="7030A0"/>
                            </a:solidFill>
                            <a:latin typeface="Cambria Math" panose="02040503050406030204" pitchFamily="18" charset="0"/>
                          </a:rPr>
                        </m:ctrlPr>
                      </m:fPr>
                      <m:num>
                        <m:r>
                          <a:rPr lang="en-US" sz="1600" b="1" i="1" smtClean="0">
                            <a:solidFill>
                              <a:srgbClr val="7030A0"/>
                            </a:solidFill>
                            <a:latin typeface="Cambria Math" panose="02040503050406030204" pitchFamily="18" charset="0"/>
                          </a:rPr>
                          <m:t>𝜶</m:t>
                        </m:r>
                      </m:num>
                      <m:den>
                        <m:r>
                          <a:rPr lang="en-US" sz="1600" b="1" i="1" smtClean="0">
                            <a:solidFill>
                              <a:srgbClr val="7030A0"/>
                            </a:solidFill>
                            <a:latin typeface="Cambria Math" panose="02040503050406030204" pitchFamily="18" charset="0"/>
                          </a:rPr>
                          <m:t>𝟐</m:t>
                        </m:r>
                      </m:den>
                    </m:f>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𝝁</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𝟎</m:t>
                    </m:r>
                    <m:r>
                      <a:rPr lang="en-US" sz="1600" b="1" i="1">
                        <a:solidFill>
                          <a:srgbClr val="7030A0"/>
                        </a:solidFill>
                        <a:latin typeface="Cambria Math" panose="02040503050406030204" pitchFamily="18" charset="0"/>
                      </a:rPr>
                      <m:t>, </m:t>
                    </m:r>
                    <m:r>
                      <a:rPr lang="en-US" sz="1600" b="1" i="1">
                        <a:solidFill>
                          <a:srgbClr val="7030A0"/>
                        </a:solidFill>
                        <a:latin typeface="Cambria Math" panose="02040503050406030204" pitchFamily="18" charset="0"/>
                      </a:rPr>
                      <m:t>𝝈</m:t>
                    </m:r>
                    <m:r>
                      <a:rPr lang="en-US" sz="1600" b="1" i="1">
                        <a:solidFill>
                          <a:srgbClr val="7030A0"/>
                        </a:solidFill>
                        <a:latin typeface="Cambria Math" panose="02040503050406030204" pitchFamily="18" charset="0"/>
                      </a:rPr>
                      <m:t>=</m:t>
                    </m:r>
                    <m:r>
                      <a:rPr lang="en-US" sz="1600" b="1" i="1">
                        <a:solidFill>
                          <a:srgbClr val="7030A0"/>
                        </a:solidFill>
                        <a:latin typeface="Cambria Math" panose="02040503050406030204" pitchFamily="18" charset="0"/>
                      </a:rPr>
                      <m:t>𝟏</m:t>
                    </m:r>
                  </m:oMath>
                </a14:m>
                <a:r>
                  <a:rPr lang="en-US" sz="1600" b="1" i="1" dirty="0">
                    <a:solidFill>
                      <a:srgbClr val="7030A0"/>
                    </a:solidFill>
                  </a:rPr>
                  <a:t>)</a:t>
                </a:r>
              </a:p>
              <a:p>
                <a:pPr marL="152396" indent="0">
                  <a:lnSpc>
                    <a:spcPct val="100000"/>
                  </a:lnSpc>
                  <a:buNone/>
                </a:pPr>
                <a:endParaRPr lang="en-US" sz="1600" b="1" i="1" dirty="0">
                  <a:solidFill>
                    <a:srgbClr val="7030A0"/>
                  </a:solidFill>
                </a:endParaRPr>
              </a:p>
              <a:p>
                <a:pPr>
                  <a:lnSpc>
                    <a:spcPct val="100000"/>
                  </a:lnSpc>
                </a:pPr>
                <a:r>
                  <a:rPr lang="en-US" sz="1600" dirty="0"/>
                  <a:t>Explanations for the areas:</a:t>
                </a:r>
              </a:p>
              <a:p>
                <a:pPr marL="152396" indent="0">
                  <a:lnSpc>
                    <a:spcPct val="100000"/>
                  </a:lnSpc>
                  <a:buNone/>
                </a:pPr>
                <a:endParaRPr lang="en-US" sz="1600" dirty="0"/>
              </a:p>
              <a:p>
                <a:pPr marL="853410" lvl="1">
                  <a:lnSpc>
                    <a:spcPct val="100000"/>
                  </a:lnSpc>
                  <a:spcBef>
                    <a:spcPts val="0"/>
                  </a:spcBef>
                </a:pPr>
                <a:r>
                  <a:rPr lang="en-US" sz="1200" dirty="0"/>
                  <a:t>LEFT: This gives us the negative critical value, which is what we need if doing a left-tailed test! So we are good!</a:t>
                </a:r>
              </a:p>
              <a:p>
                <a:pPr marL="853410" lvl="1">
                  <a:lnSpc>
                    <a:spcPct val="100000"/>
                  </a:lnSpc>
                  <a:spcBef>
                    <a:spcPts val="0"/>
                  </a:spcBef>
                </a:pPr>
                <a:endParaRPr lang="en-US" sz="1200" dirty="0"/>
              </a:p>
              <a:p>
                <a:pPr marL="853410" lvl="1">
                  <a:lnSpc>
                    <a:spcPct val="100000"/>
                  </a:lnSpc>
                  <a:spcBef>
                    <a:spcPts val="0"/>
                  </a:spcBef>
                </a:pPr>
                <a:r>
                  <a:rPr lang="en-US" sz="1200" dirty="0"/>
                  <a:t>RIGHT: We want the cutoff for the upper 𝛼 probability. Using </a:t>
                </a:r>
                <a14:m>
                  <m:oMath xmlns:m="http://schemas.openxmlformats.org/officeDocument/2006/math">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oMath>
                </a14:m>
                <a:r>
                  <a:rPr lang="en-US" sz="1200" dirty="0"/>
                  <a:t> will give the positive critical value that we need!</a:t>
                </a:r>
              </a:p>
              <a:p>
                <a:pPr marL="853410" lvl="1">
                  <a:lnSpc>
                    <a:spcPct val="100000"/>
                  </a:lnSpc>
                  <a:spcBef>
                    <a:spcPts val="0"/>
                  </a:spcBef>
                </a:pPr>
                <a:endParaRPr lang="en-US" sz="1200" dirty="0"/>
              </a:p>
              <a:p>
                <a:pPr marL="853410" lvl="1">
                  <a:lnSpc>
                    <a:spcPct val="100000"/>
                  </a:lnSpc>
                  <a:spcBef>
                    <a:spcPts val="0"/>
                  </a:spcBef>
                </a:pPr>
                <a:r>
                  <a:rPr lang="en-US" sz="1200" dirty="0"/>
                  <a:t>TWO TAILED: Have to find Z* with 𝛼/2 as the </a:t>
                </a:r>
                <a:r>
                  <a:rPr lang="en-US" sz="1200" i="1" dirty="0"/>
                  <a:t>area</a:t>
                </a:r>
                <a:r>
                  <a:rPr lang="en-US" sz="1200" dirty="0"/>
                  <a:t> because this probability is split evenly between each tail. Then we compare the </a:t>
                </a:r>
                <a:r>
                  <a:rPr lang="en-US" sz="1200" u="sng" dirty="0"/>
                  <a:t>absolute values of our TS and CV</a:t>
                </a:r>
                <a:r>
                  <a:rPr lang="en-US" sz="1200" dirty="0"/>
                  <a:t>.</a:t>
                </a:r>
              </a:p>
              <a:p>
                <a:pPr lvl="1">
                  <a:lnSpc>
                    <a:spcPct val="100000"/>
                  </a:lnSpc>
                  <a:spcBef>
                    <a:spcPts val="0"/>
                  </a:spcBef>
                </a:pPr>
                <a:endParaRPr lang="en-US" sz="1200" b="1" i="1" dirty="0">
                  <a:solidFill>
                    <a:srgbClr val="7030A0"/>
                  </a:solidFill>
                </a:endParaRPr>
              </a:p>
              <a:p>
                <a:pPr marL="152396" indent="0">
                  <a:lnSpc>
                    <a:spcPct val="100000"/>
                  </a:lnSpc>
                  <a:buNone/>
                </a:pPr>
                <a:endParaRPr lang="en-US" sz="1600" b="1" i="1" dirty="0">
                  <a:solidFill>
                    <a:srgbClr val="7030A0"/>
                  </a:solidFill>
                </a:endParaRPr>
              </a:p>
              <a:p>
                <a:pPr marL="152396" indent="0">
                  <a:lnSpc>
                    <a:spcPct val="100000"/>
                  </a:lnSpc>
                  <a:buNone/>
                </a:pPr>
                <a:endParaRPr lang="en-US" sz="1600" b="1" i="1" dirty="0">
                  <a:solidFill>
                    <a:srgbClr val="7030A0"/>
                  </a:solidFill>
                </a:endParaRPr>
              </a:p>
              <a:p>
                <a:pPr marL="152396" indent="0">
                  <a:lnSpc>
                    <a:spcPct val="100000"/>
                  </a:lnSpc>
                  <a:buNone/>
                </a:pPr>
                <a:r>
                  <a:rPr lang="en-US" sz="1600" dirty="0"/>
                  <a:t> </a:t>
                </a:r>
              </a:p>
            </p:txBody>
          </p:sp>
        </mc:Choice>
        <mc:Fallback xmlns="">
          <p:sp>
            <p:nvSpPr>
              <p:cNvPr id="3" name="Text Placeholder 2">
                <a:extLst>
                  <a:ext uri="{FF2B5EF4-FFF2-40B4-BE49-F238E27FC236}">
                    <a16:creationId xmlns:a16="http://schemas.microsoft.com/office/drawing/2014/main" id="{FA73A392-4795-6547-8661-FA1E19DC54AD}"/>
                  </a:ext>
                </a:extLst>
              </p:cNvPr>
              <p:cNvSpPr>
                <a:spLocks noGrp="1" noRot="1" noChangeAspect="1" noMove="1" noResize="1" noEditPoints="1" noAdjustHandles="1" noChangeArrowheads="1" noChangeShapeType="1" noTextEdit="1"/>
              </p:cNvSpPr>
              <p:nvPr>
                <p:ph type="body" idx="1"/>
              </p:nvPr>
            </p:nvSpPr>
            <p:spPr>
              <a:xfrm>
                <a:off x="315834" y="1326482"/>
                <a:ext cx="6346922" cy="4555200"/>
              </a:xfrm>
              <a:blipFill>
                <a:blip r:embed="rId2"/>
                <a:stretch>
                  <a:fillRect r="-798" b="-18611"/>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360196" y="700039"/>
            <a:ext cx="9357793" cy="5187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 sz="2400" b="1" dirty="0">
                <a:solidFill>
                  <a:srgbClr val="0070C0"/>
                </a:solidFill>
              </a:rPr>
              <a:t>3.   Determine and Sketch Rejection Region based of Significance Level</a:t>
            </a:r>
          </a:p>
        </p:txBody>
      </p:sp>
      <p:pic>
        <p:nvPicPr>
          <p:cNvPr id="6" name="Picture 5">
            <a:extLst>
              <a:ext uri="{FF2B5EF4-FFF2-40B4-BE49-F238E27FC236}">
                <a16:creationId xmlns:a16="http://schemas.microsoft.com/office/drawing/2014/main" id="{DF55B6EA-964C-D042-A93F-05C9477F2AEF}"/>
              </a:ext>
            </a:extLst>
          </p:cNvPr>
          <p:cNvPicPr>
            <a:picLocks noChangeAspect="1"/>
          </p:cNvPicPr>
          <p:nvPr/>
        </p:nvPicPr>
        <p:blipFill>
          <a:blip r:embed="rId3"/>
          <a:stretch>
            <a:fillRect/>
          </a:stretch>
        </p:blipFill>
        <p:spPr>
          <a:xfrm>
            <a:off x="6947535" y="1725790"/>
            <a:ext cx="5058240" cy="1703210"/>
          </a:xfrm>
          <a:prstGeom prst="rect">
            <a:avLst/>
          </a:prstGeom>
        </p:spPr>
      </p:pic>
      <p:sp>
        <p:nvSpPr>
          <p:cNvPr id="7" name="TextBox 6">
            <a:extLst>
              <a:ext uri="{FF2B5EF4-FFF2-40B4-BE49-F238E27FC236}">
                <a16:creationId xmlns:a16="http://schemas.microsoft.com/office/drawing/2014/main" id="{E8349182-35DD-6242-96D9-021DC3E71CD6}"/>
              </a:ext>
            </a:extLst>
          </p:cNvPr>
          <p:cNvSpPr txBox="1"/>
          <p:nvPr/>
        </p:nvSpPr>
        <p:spPr>
          <a:xfrm>
            <a:off x="6662756" y="3779164"/>
            <a:ext cx="505824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u="sng" dirty="0"/>
              <a:t>Mini LCQ</a:t>
            </a:r>
          </a:p>
          <a:p>
            <a:endParaRPr lang="en-US" sz="1600" u="sng" dirty="0"/>
          </a:p>
          <a:p>
            <a:r>
              <a:rPr lang="en-US" sz="1600" dirty="0"/>
              <a:t>Find the Critical Values for the following Alternative hypotheses and significance levels:</a:t>
            </a:r>
          </a:p>
          <a:p>
            <a:endParaRPr lang="en-US" sz="1600" dirty="0"/>
          </a:p>
          <a:p>
            <a:pPr marL="342900" indent="-342900">
              <a:buAutoNum type="alphaLcParenR"/>
            </a:pPr>
            <a:r>
              <a:rPr lang="en-US" sz="1600" dirty="0"/>
              <a:t>H</a:t>
            </a:r>
            <a:r>
              <a:rPr lang="en-US" sz="1600" baseline="-25000" dirty="0"/>
              <a:t>A</a:t>
            </a:r>
            <a:r>
              <a:rPr lang="en-US" sz="1600" dirty="0"/>
              <a:t>: p &gt; 0.7, 𝛼 = 0.08</a:t>
            </a:r>
            <a:endParaRPr lang="en-US" sz="1600" i="1" dirty="0">
              <a:solidFill>
                <a:srgbClr val="FF0000"/>
              </a:solidFill>
            </a:endParaRPr>
          </a:p>
          <a:p>
            <a:pPr marL="342900" indent="-342900">
              <a:buAutoNum type="alphaLcParenR"/>
            </a:pPr>
            <a:r>
              <a:rPr lang="en-US" sz="1600" dirty="0"/>
              <a:t>H</a:t>
            </a:r>
            <a:r>
              <a:rPr lang="en-US" sz="1600" baseline="-25000" dirty="0"/>
              <a:t>A</a:t>
            </a:r>
            <a:r>
              <a:rPr lang="en-US" sz="1600" dirty="0"/>
              <a:t>: p ≠ 0.7, 𝛼 = 0.15</a:t>
            </a:r>
            <a:endParaRPr lang="en-US" sz="1600" i="1" dirty="0">
              <a:solidFill>
                <a:srgbClr val="FF0000"/>
              </a:solidFill>
            </a:endParaRPr>
          </a:p>
          <a:p>
            <a:pPr marL="342900" indent="-342900">
              <a:buFontTx/>
              <a:buAutoNum type="alphaLcParenR"/>
            </a:pPr>
            <a:r>
              <a:rPr lang="en-US" sz="1600" dirty="0"/>
              <a:t>H</a:t>
            </a:r>
            <a:r>
              <a:rPr lang="en-US" sz="1600" baseline="-25000" dirty="0"/>
              <a:t>A</a:t>
            </a:r>
            <a:r>
              <a:rPr lang="en-US" sz="1600" dirty="0"/>
              <a:t>: p &lt; 0.7, 𝛼 = 4%</a:t>
            </a:r>
            <a:endParaRPr lang="en-US" sz="1600" i="1" dirty="0">
              <a:solidFill>
                <a:srgbClr val="FF0000"/>
              </a:solidFill>
            </a:endParaRPr>
          </a:p>
          <a:p>
            <a:pPr marL="342900" indent="-342900">
              <a:buAutoNum type="alphaLcParenR"/>
            </a:pPr>
            <a:endParaRPr lang="en-US" sz="1600" dirty="0"/>
          </a:p>
        </p:txBody>
      </p:sp>
    </p:spTree>
    <p:extLst>
      <p:ext uri="{BB962C8B-B14F-4D97-AF65-F5344CB8AC3E}">
        <p14:creationId xmlns:p14="http://schemas.microsoft.com/office/powerpoint/2010/main" val="218658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A5F5-1FFF-8946-BAA4-3A39109E9EF4}"/>
              </a:ext>
            </a:extLst>
          </p:cNvPr>
          <p:cNvSpPr>
            <a:spLocks noGrp="1"/>
          </p:cNvSpPr>
          <p:nvPr>
            <p:ph type="title"/>
          </p:nvPr>
        </p:nvSpPr>
        <p:spPr/>
        <p:txBody>
          <a:bodyPr/>
          <a:lstStyle/>
          <a:p>
            <a:r>
              <a:rPr lang="en-US" dirty="0"/>
              <a:t>Mini LCQ Solution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4AEB38B-16BD-CB40-A8C2-EECC2EABEB2F}"/>
                  </a:ext>
                </a:extLst>
              </p:cNvPr>
              <p:cNvSpPr>
                <a:spLocks noGrp="1"/>
              </p:cNvSpPr>
              <p:nvPr>
                <p:ph type="body" idx="1"/>
              </p:nvPr>
            </p:nvSpPr>
            <p:spPr/>
            <p:txBody>
              <a:bodyPr/>
              <a:lstStyle/>
              <a:p>
                <a:pPr marL="0" indent="0">
                  <a:lnSpc>
                    <a:spcPct val="100000"/>
                  </a:lnSpc>
                  <a:buNone/>
                </a:pPr>
                <a:r>
                  <a:rPr lang="en-US" sz="2000" b="1" dirty="0"/>
                  <a:t>Problem</a:t>
                </a:r>
                <a:r>
                  <a:rPr lang="en-US" sz="2000" dirty="0"/>
                  <a:t>: Find the Critical Values for the following Alternative hypotheses and significance levels:</a:t>
                </a:r>
              </a:p>
              <a:p>
                <a:pPr marL="0">
                  <a:lnSpc>
                    <a:spcPct val="100000"/>
                  </a:lnSpc>
                </a:pPr>
                <a:endParaRPr lang="en-US" sz="2000" dirty="0"/>
              </a:p>
              <a:p>
                <a:pPr marL="0" indent="0">
                  <a:lnSpc>
                    <a:spcPct val="100000"/>
                  </a:lnSpc>
                  <a:buNone/>
                </a:pPr>
                <a:r>
                  <a:rPr lang="en-US" sz="2000" dirty="0"/>
                  <a:t>a) H</a:t>
                </a:r>
                <a:r>
                  <a:rPr lang="en-US" sz="2000" baseline="-25000" dirty="0"/>
                  <a:t>A</a:t>
                </a:r>
                <a:r>
                  <a:rPr lang="en-US" sz="2000" dirty="0"/>
                  <a:t>: p &gt; 0.7, 𝛼 = 0.08</a:t>
                </a:r>
              </a:p>
              <a:p>
                <a:pPr marL="0" indent="0">
                  <a:lnSpc>
                    <a:spcPct val="100000"/>
                  </a:lnSpc>
                  <a:buNone/>
                </a:pPr>
                <a:endParaRPr lang="en-US" sz="2000" i="1" dirty="0">
                  <a:solidFill>
                    <a:srgbClr val="FF0000"/>
                  </a:solidFill>
                </a:endParaRPr>
              </a:p>
              <a:p>
                <a:pPr marL="0" indent="0">
                  <a:lnSpc>
                    <a:spcPct val="100000"/>
                  </a:lnSpc>
                  <a:buNone/>
                </a:pPr>
                <a:r>
                  <a:rPr lang="en-US" sz="2000" i="1" dirty="0">
                    <a:solidFill>
                      <a:srgbClr val="FF0000"/>
                    </a:solidFill>
                  </a:rPr>
                  <a:t>Z* = </a:t>
                </a:r>
                <a:r>
                  <a:rPr lang="en-US" sz="2000" i="1" dirty="0" err="1">
                    <a:solidFill>
                      <a:srgbClr val="FF0000"/>
                    </a:solidFill>
                  </a:rPr>
                  <a:t>invNorm</a:t>
                </a:r>
                <a:r>
                  <a:rPr lang="en-US" sz="2000" i="1" dirty="0">
                    <a:solidFill>
                      <a:srgbClr val="FF0000"/>
                    </a:solidFill>
                  </a:rPr>
                  <a:t>(area = 1 - 0.08</a:t>
                </a:r>
                <a14:m>
                  <m:oMath xmlns:m="http://schemas.openxmlformats.org/officeDocument/2006/math">
                    <m:r>
                      <a:rPr lang="en-US" sz="2000" b="0" i="1">
                        <a:solidFill>
                          <a:srgbClr val="FF0000"/>
                        </a:solidFill>
                        <a:latin typeface="Cambria Math" panose="02040503050406030204" pitchFamily="18" charset="0"/>
                      </a:rPr>
                      <m:t>,</m:t>
                    </m:r>
                    <m:r>
                      <a:rPr lang="en-US" sz="2000" b="0" i="1">
                        <a:solidFill>
                          <a:srgbClr val="FF0000"/>
                        </a:solidFill>
                        <a:latin typeface="Cambria Math" panose="02040503050406030204" pitchFamily="18" charset="0"/>
                      </a:rPr>
                      <m:t>𝜇</m:t>
                    </m:r>
                    <m:r>
                      <a:rPr lang="en-US" sz="2000" b="0" i="1">
                        <a:solidFill>
                          <a:srgbClr val="FF0000"/>
                        </a:solidFill>
                        <a:latin typeface="Cambria Math" panose="02040503050406030204" pitchFamily="18" charset="0"/>
                      </a:rPr>
                      <m:t>=0, </m:t>
                    </m:r>
                    <m:r>
                      <a:rPr lang="en-US" sz="2000" b="0" i="1">
                        <a:solidFill>
                          <a:srgbClr val="FF0000"/>
                        </a:solidFill>
                        <a:latin typeface="Cambria Math" panose="02040503050406030204" pitchFamily="18" charset="0"/>
                      </a:rPr>
                      <m:t>𝜎</m:t>
                    </m:r>
                    <m:r>
                      <a:rPr lang="en-US" sz="2000" b="0" i="1">
                        <a:solidFill>
                          <a:srgbClr val="FF0000"/>
                        </a:solidFill>
                        <a:latin typeface="Cambria Math" panose="02040503050406030204" pitchFamily="18" charset="0"/>
                      </a:rPr>
                      <m:t>=1</m:t>
                    </m:r>
                  </m:oMath>
                </a14:m>
                <a:r>
                  <a:rPr lang="en-US" sz="2000" i="1" dirty="0">
                    <a:solidFill>
                      <a:srgbClr val="FF0000"/>
                    </a:solidFill>
                  </a:rPr>
                  <a:t>) = 1.405</a:t>
                </a:r>
              </a:p>
              <a:p>
                <a:pPr marL="0" indent="0">
                  <a:lnSpc>
                    <a:spcPct val="100000"/>
                  </a:lnSpc>
                  <a:buNone/>
                </a:pPr>
                <a:endParaRPr lang="en-US" sz="2000" i="1" dirty="0">
                  <a:solidFill>
                    <a:srgbClr val="FF0000"/>
                  </a:solidFill>
                </a:endParaRPr>
              </a:p>
              <a:p>
                <a:pPr marL="0" indent="0">
                  <a:lnSpc>
                    <a:spcPct val="100000"/>
                  </a:lnSpc>
                  <a:buNone/>
                </a:pPr>
                <a:endParaRPr lang="en-US" sz="2000" i="1" dirty="0">
                  <a:solidFill>
                    <a:srgbClr val="FF0000"/>
                  </a:solidFill>
                </a:endParaRPr>
              </a:p>
              <a:p>
                <a:pPr marL="0" indent="0">
                  <a:lnSpc>
                    <a:spcPct val="100000"/>
                  </a:lnSpc>
                  <a:buNone/>
                </a:pPr>
                <a:r>
                  <a:rPr lang="en-US" sz="2000" dirty="0"/>
                  <a:t>b) H</a:t>
                </a:r>
                <a:r>
                  <a:rPr lang="en-US" sz="2000" baseline="-25000" dirty="0"/>
                  <a:t>A</a:t>
                </a:r>
                <a:r>
                  <a:rPr lang="en-US" sz="2000" dirty="0"/>
                  <a:t>: p ≠ 0.7, 𝛼 = 0.15</a:t>
                </a:r>
              </a:p>
              <a:p>
                <a:pPr marL="0" indent="0">
                  <a:lnSpc>
                    <a:spcPct val="100000"/>
                  </a:lnSpc>
                  <a:buNone/>
                </a:pPr>
                <a:endParaRPr lang="en-US" sz="2000" i="1" dirty="0">
                  <a:solidFill>
                    <a:srgbClr val="FF0000"/>
                  </a:solidFill>
                </a:endParaRPr>
              </a:p>
              <a:p>
                <a:pPr marL="0" indent="0">
                  <a:lnSpc>
                    <a:spcPct val="100000"/>
                  </a:lnSpc>
                  <a:buNone/>
                </a:pPr>
                <a:r>
                  <a:rPr lang="en-US" sz="2000" i="1" dirty="0">
                    <a:solidFill>
                      <a:srgbClr val="FF0000"/>
                    </a:solidFill>
                  </a:rPr>
                  <a:t>Z* = </a:t>
                </a:r>
                <a:r>
                  <a:rPr lang="en-US" sz="2000" i="1" dirty="0" err="1">
                    <a:solidFill>
                      <a:srgbClr val="FF0000"/>
                    </a:solidFill>
                  </a:rPr>
                  <a:t>invNorm</a:t>
                </a:r>
                <a:r>
                  <a:rPr lang="en-US" sz="2000" i="1" dirty="0">
                    <a:solidFill>
                      <a:srgbClr val="FF0000"/>
                    </a:solidFill>
                  </a:rPr>
                  <a:t>(area = 0.15/2</a:t>
                </a:r>
                <a14:m>
                  <m:oMath xmlns:m="http://schemas.openxmlformats.org/officeDocument/2006/math">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𝜇</m:t>
                    </m:r>
                    <m:r>
                      <a:rPr lang="en-US" sz="2000" i="1">
                        <a:solidFill>
                          <a:srgbClr val="FF0000"/>
                        </a:solidFill>
                        <a:latin typeface="Cambria Math" panose="02040503050406030204" pitchFamily="18" charset="0"/>
                      </a:rPr>
                      <m:t>=0, </m:t>
                    </m:r>
                    <m:r>
                      <a:rPr lang="en-US" sz="2000" i="1">
                        <a:solidFill>
                          <a:srgbClr val="FF0000"/>
                        </a:solidFill>
                        <a:latin typeface="Cambria Math" panose="02040503050406030204" pitchFamily="18" charset="0"/>
                      </a:rPr>
                      <m:t>𝜎</m:t>
                    </m:r>
                    <m:r>
                      <a:rPr lang="en-US" sz="2000" i="1">
                        <a:solidFill>
                          <a:srgbClr val="FF0000"/>
                        </a:solidFill>
                        <a:latin typeface="Cambria Math" panose="02040503050406030204" pitchFamily="18" charset="0"/>
                      </a:rPr>
                      <m:t>=1</m:t>
                    </m:r>
                  </m:oMath>
                </a14:m>
                <a:r>
                  <a:rPr lang="en-US" sz="2000" i="1" dirty="0">
                    <a:solidFill>
                      <a:srgbClr val="FF0000"/>
                    </a:solidFill>
                  </a:rPr>
                  <a:t>) = -1.44 → two tailed ± or |Z*|</a:t>
                </a:r>
              </a:p>
              <a:p>
                <a:pPr marL="0" indent="0">
                  <a:lnSpc>
                    <a:spcPct val="100000"/>
                  </a:lnSpc>
                  <a:buNone/>
                </a:pPr>
                <a:endParaRPr lang="en-US" sz="2000" i="1" dirty="0">
                  <a:solidFill>
                    <a:srgbClr val="FF0000"/>
                  </a:solidFill>
                </a:endParaRPr>
              </a:p>
              <a:p>
                <a:pPr marL="0" indent="0">
                  <a:lnSpc>
                    <a:spcPct val="100000"/>
                  </a:lnSpc>
                  <a:buNone/>
                </a:pPr>
                <a:endParaRPr lang="en-US" sz="2000" i="1" dirty="0">
                  <a:solidFill>
                    <a:srgbClr val="FF0000"/>
                  </a:solidFill>
                </a:endParaRPr>
              </a:p>
              <a:p>
                <a:pPr marL="0" indent="0">
                  <a:lnSpc>
                    <a:spcPct val="100000"/>
                  </a:lnSpc>
                  <a:buNone/>
                </a:pPr>
                <a:r>
                  <a:rPr lang="en-US" sz="2000" dirty="0"/>
                  <a:t>c) H</a:t>
                </a:r>
                <a:r>
                  <a:rPr lang="en-US" sz="2000" baseline="-25000" dirty="0"/>
                  <a:t>A</a:t>
                </a:r>
                <a:r>
                  <a:rPr lang="en-US" sz="2000" dirty="0"/>
                  <a:t>: p &lt; 0.7, 𝛼 = 4%</a:t>
                </a:r>
              </a:p>
              <a:p>
                <a:pPr marL="0" indent="0">
                  <a:lnSpc>
                    <a:spcPct val="100000"/>
                  </a:lnSpc>
                  <a:buNone/>
                </a:pPr>
                <a:endParaRPr lang="en-US" sz="2000" i="1" dirty="0">
                  <a:solidFill>
                    <a:srgbClr val="FF0000"/>
                  </a:solidFill>
                </a:endParaRPr>
              </a:p>
              <a:p>
                <a:pPr marL="0" indent="0">
                  <a:lnSpc>
                    <a:spcPct val="100000"/>
                  </a:lnSpc>
                  <a:buNone/>
                </a:pPr>
                <a:r>
                  <a:rPr lang="en-US" sz="2000" i="1" dirty="0">
                    <a:solidFill>
                      <a:srgbClr val="FF0000"/>
                    </a:solidFill>
                  </a:rPr>
                  <a:t>Z* = </a:t>
                </a:r>
                <a:r>
                  <a:rPr lang="en-US" sz="2000" i="1" dirty="0" err="1">
                    <a:solidFill>
                      <a:srgbClr val="FF0000"/>
                    </a:solidFill>
                  </a:rPr>
                  <a:t>invNorm</a:t>
                </a:r>
                <a:r>
                  <a:rPr lang="en-US" sz="2000" i="1" dirty="0">
                    <a:solidFill>
                      <a:srgbClr val="FF0000"/>
                    </a:solidFill>
                  </a:rPr>
                  <a:t>(area = 0.04</a:t>
                </a:r>
                <a14:m>
                  <m:oMath xmlns:m="http://schemas.openxmlformats.org/officeDocument/2006/math">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𝜇</m:t>
                    </m:r>
                    <m:r>
                      <a:rPr lang="en-US" sz="2000" i="1">
                        <a:solidFill>
                          <a:srgbClr val="FF0000"/>
                        </a:solidFill>
                        <a:latin typeface="Cambria Math" panose="02040503050406030204" pitchFamily="18" charset="0"/>
                      </a:rPr>
                      <m:t>=0, </m:t>
                    </m:r>
                    <m:r>
                      <a:rPr lang="en-US" sz="2000" i="1">
                        <a:solidFill>
                          <a:srgbClr val="FF0000"/>
                        </a:solidFill>
                        <a:latin typeface="Cambria Math" panose="02040503050406030204" pitchFamily="18" charset="0"/>
                      </a:rPr>
                      <m:t>𝜎</m:t>
                    </m:r>
                    <m:r>
                      <a:rPr lang="en-US" sz="2000" i="1">
                        <a:solidFill>
                          <a:srgbClr val="FF0000"/>
                        </a:solidFill>
                        <a:latin typeface="Cambria Math" panose="02040503050406030204" pitchFamily="18" charset="0"/>
                      </a:rPr>
                      <m:t>=1</m:t>
                    </m:r>
                  </m:oMath>
                </a14:m>
                <a:r>
                  <a:rPr lang="en-US" sz="2000" i="1" dirty="0">
                    <a:solidFill>
                      <a:srgbClr val="FF0000"/>
                    </a:solidFill>
                  </a:rPr>
                  <a:t>) = -1.751</a:t>
                </a:r>
              </a:p>
              <a:p>
                <a:pPr marL="0" indent="0">
                  <a:lnSpc>
                    <a:spcPct val="100000"/>
                  </a:lnSpc>
                  <a:buNone/>
                </a:pPr>
                <a:endParaRPr lang="en-US" sz="2000" dirty="0"/>
              </a:p>
            </p:txBody>
          </p:sp>
        </mc:Choice>
        <mc:Fallback xmlns="">
          <p:sp>
            <p:nvSpPr>
              <p:cNvPr id="3" name="Text Placeholder 2">
                <a:extLst>
                  <a:ext uri="{FF2B5EF4-FFF2-40B4-BE49-F238E27FC236}">
                    <a16:creationId xmlns:a16="http://schemas.microsoft.com/office/drawing/2014/main" id="{34AEB38B-16BD-CB40-A8C2-EECC2EABEB2F}"/>
                  </a:ext>
                </a:extLst>
              </p:cNvPr>
              <p:cNvSpPr>
                <a:spLocks noGrp="1" noRot="1" noChangeAspect="1" noMove="1" noResize="1" noEditPoints="1" noAdjustHandles="1" noChangeArrowheads="1" noChangeShapeType="1" noTextEdit="1"/>
              </p:cNvSpPr>
              <p:nvPr>
                <p:ph type="body" idx="1"/>
              </p:nvPr>
            </p:nvSpPr>
            <p:spPr>
              <a:blipFill>
                <a:blip r:embed="rId2"/>
                <a:stretch>
                  <a:fillRect l="-558" b="-5833"/>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405F08D5-B4A3-0849-AE84-78437136DD8C}"/>
              </a:ext>
            </a:extLst>
          </p:cNvPr>
          <p:cNvGrpSpPr/>
          <p:nvPr/>
        </p:nvGrpSpPr>
        <p:grpSpPr>
          <a:xfrm>
            <a:off x="8845120" y="2204413"/>
            <a:ext cx="3109903" cy="1418432"/>
            <a:chOff x="7359985" y="2142287"/>
            <a:chExt cx="3109903" cy="1418432"/>
          </a:xfrm>
        </p:grpSpPr>
        <p:grpSp>
          <p:nvGrpSpPr>
            <p:cNvPr id="23" name="Group 22">
              <a:extLst>
                <a:ext uri="{FF2B5EF4-FFF2-40B4-BE49-F238E27FC236}">
                  <a16:creationId xmlns:a16="http://schemas.microsoft.com/office/drawing/2014/main" id="{2C931E3A-E512-114A-93B5-2CB5E8433834}"/>
                </a:ext>
              </a:extLst>
            </p:cNvPr>
            <p:cNvGrpSpPr/>
            <p:nvPr/>
          </p:nvGrpSpPr>
          <p:grpSpPr>
            <a:xfrm>
              <a:off x="7359985" y="2142287"/>
              <a:ext cx="3109903" cy="1054100"/>
              <a:chOff x="2982494" y="2153516"/>
              <a:chExt cx="3109903" cy="1054100"/>
            </a:xfrm>
          </p:grpSpPr>
          <p:pic>
            <p:nvPicPr>
              <p:cNvPr id="13" name="Picture 12">
                <a:extLst>
                  <a:ext uri="{FF2B5EF4-FFF2-40B4-BE49-F238E27FC236}">
                    <a16:creationId xmlns:a16="http://schemas.microsoft.com/office/drawing/2014/main" id="{B587F10D-8CDD-CD4A-B3BA-8CF3A1AD8310}"/>
                  </a:ext>
                </a:extLst>
              </p:cNvPr>
              <p:cNvPicPr>
                <a:picLocks noChangeAspect="1"/>
              </p:cNvPicPr>
              <p:nvPr/>
            </p:nvPicPr>
            <p:blipFill>
              <a:blip r:embed="rId3"/>
              <a:stretch>
                <a:fillRect/>
              </a:stretch>
            </p:blipFill>
            <p:spPr>
              <a:xfrm>
                <a:off x="2982494" y="2153516"/>
                <a:ext cx="2184400" cy="1054100"/>
              </a:xfrm>
              <a:prstGeom prst="rect">
                <a:avLst/>
              </a:prstGeom>
            </p:spPr>
          </p:pic>
          <p:cxnSp>
            <p:nvCxnSpPr>
              <p:cNvPr id="15" name="Straight Arrow Connector 14">
                <a:extLst>
                  <a:ext uri="{FF2B5EF4-FFF2-40B4-BE49-F238E27FC236}">
                    <a16:creationId xmlns:a16="http://schemas.microsoft.com/office/drawing/2014/main" id="{DBC649F9-9507-E146-89A7-82BEBF4959FA}"/>
                  </a:ext>
                </a:extLst>
              </p:cNvPr>
              <p:cNvCxnSpPr>
                <a:cxnSpLocks/>
              </p:cNvCxnSpPr>
              <p:nvPr/>
            </p:nvCxnSpPr>
            <p:spPr>
              <a:xfrm flipV="1">
                <a:off x="4676852" y="2603574"/>
                <a:ext cx="48964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505B58-7D63-8144-9D10-A9448603E8D2}"/>
                  </a:ext>
                </a:extLst>
              </p:cNvPr>
              <p:cNvSpPr txBox="1"/>
              <p:nvPr/>
            </p:nvSpPr>
            <p:spPr>
              <a:xfrm>
                <a:off x="5139892" y="2303576"/>
                <a:ext cx="952505" cy="369332"/>
              </a:xfrm>
              <a:prstGeom prst="rect">
                <a:avLst/>
              </a:prstGeom>
              <a:noFill/>
            </p:spPr>
            <p:txBody>
              <a:bodyPr wrap="none" rtlCol="0">
                <a:spAutoFit/>
              </a:bodyPr>
              <a:lstStyle/>
              <a:p>
                <a:r>
                  <a:rPr lang="en-US" dirty="0">
                    <a:solidFill>
                      <a:srgbClr val="FF0000"/>
                    </a:solidFill>
                  </a:rPr>
                  <a:t>𝛼 = 0.08</a:t>
                </a:r>
              </a:p>
            </p:txBody>
          </p:sp>
        </p:grpSp>
        <p:sp>
          <p:nvSpPr>
            <p:cNvPr id="26" name="TextBox 25">
              <a:extLst>
                <a:ext uri="{FF2B5EF4-FFF2-40B4-BE49-F238E27FC236}">
                  <a16:creationId xmlns:a16="http://schemas.microsoft.com/office/drawing/2014/main" id="{A5AFD566-A4B9-8443-80E8-B13C997AE675}"/>
                </a:ext>
              </a:extLst>
            </p:cNvPr>
            <p:cNvSpPr txBox="1"/>
            <p:nvPr/>
          </p:nvSpPr>
          <p:spPr>
            <a:xfrm>
              <a:off x="8708450" y="3191387"/>
              <a:ext cx="1207382" cy="369332"/>
            </a:xfrm>
            <a:prstGeom prst="rect">
              <a:avLst/>
            </a:prstGeom>
            <a:noFill/>
          </p:spPr>
          <p:txBody>
            <a:bodyPr wrap="none" rtlCol="0">
              <a:spAutoFit/>
            </a:bodyPr>
            <a:lstStyle/>
            <a:p>
              <a:r>
                <a:rPr lang="en-US" dirty="0">
                  <a:solidFill>
                    <a:srgbClr val="FF0000"/>
                  </a:solidFill>
                </a:rPr>
                <a:t>Z* = 1.405 </a:t>
              </a:r>
            </a:p>
          </p:txBody>
        </p:sp>
      </p:grpSp>
      <p:grpSp>
        <p:nvGrpSpPr>
          <p:cNvPr id="32" name="Group 31">
            <a:extLst>
              <a:ext uri="{FF2B5EF4-FFF2-40B4-BE49-F238E27FC236}">
                <a16:creationId xmlns:a16="http://schemas.microsoft.com/office/drawing/2014/main" id="{AAD349D0-4515-B44E-A9A2-1DD6C325B46F}"/>
              </a:ext>
            </a:extLst>
          </p:cNvPr>
          <p:cNvGrpSpPr/>
          <p:nvPr/>
        </p:nvGrpSpPr>
        <p:grpSpPr>
          <a:xfrm>
            <a:off x="8790542" y="5362661"/>
            <a:ext cx="2884098" cy="1408166"/>
            <a:chOff x="6776857" y="5337731"/>
            <a:chExt cx="2884098" cy="1408166"/>
          </a:xfrm>
        </p:grpSpPr>
        <p:grpSp>
          <p:nvGrpSpPr>
            <p:cNvPr id="25" name="Group 24">
              <a:extLst>
                <a:ext uri="{FF2B5EF4-FFF2-40B4-BE49-F238E27FC236}">
                  <a16:creationId xmlns:a16="http://schemas.microsoft.com/office/drawing/2014/main" id="{B87BF882-9813-F842-8E42-B9536E0C53F7}"/>
                </a:ext>
              </a:extLst>
            </p:cNvPr>
            <p:cNvGrpSpPr/>
            <p:nvPr/>
          </p:nvGrpSpPr>
          <p:grpSpPr>
            <a:xfrm>
              <a:off x="6776857" y="5337731"/>
              <a:ext cx="2884098" cy="1054100"/>
              <a:chOff x="2908438" y="5321367"/>
              <a:chExt cx="2884098" cy="1054100"/>
            </a:xfrm>
          </p:grpSpPr>
          <p:pic>
            <p:nvPicPr>
              <p:cNvPr id="11" name="Picture 10">
                <a:extLst>
                  <a:ext uri="{FF2B5EF4-FFF2-40B4-BE49-F238E27FC236}">
                    <a16:creationId xmlns:a16="http://schemas.microsoft.com/office/drawing/2014/main" id="{199D43CA-0BC0-8042-80E9-9590C6A2B5C6}"/>
                  </a:ext>
                </a:extLst>
              </p:cNvPr>
              <p:cNvPicPr>
                <a:picLocks noChangeAspect="1"/>
              </p:cNvPicPr>
              <p:nvPr/>
            </p:nvPicPr>
            <p:blipFill>
              <a:blip r:embed="rId4"/>
              <a:stretch>
                <a:fillRect/>
              </a:stretch>
            </p:blipFill>
            <p:spPr>
              <a:xfrm>
                <a:off x="3608136" y="5321367"/>
                <a:ext cx="2184400" cy="1054100"/>
              </a:xfrm>
              <a:prstGeom prst="rect">
                <a:avLst/>
              </a:prstGeom>
            </p:spPr>
          </p:pic>
          <p:cxnSp>
            <p:nvCxnSpPr>
              <p:cNvPr id="17" name="Straight Arrow Connector 16">
                <a:extLst>
                  <a:ext uri="{FF2B5EF4-FFF2-40B4-BE49-F238E27FC236}">
                    <a16:creationId xmlns:a16="http://schemas.microsoft.com/office/drawing/2014/main" id="{EED1A3C5-D8A2-D545-8FEB-FEAAEAB85A52}"/>
                  </a:ext>
                </a:extLst>
              </p:cNvPr>
              <p:cNvCxnSpPr>
                <a:cxnSpLocks/>
              </p:cNvCxnSpPr>
              <p:nvPr/>
            </p:nvCxnSpPr>
            <p:spPr>
              <a:xfrm flipH="1" flipV="1">
                <a:off x="3684573" y="5777915"/>
                <a:ext cx="37106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37A3B0C-15C2-5A4C-91DE-0B4E15224CB7}"/>
                  </a:ext>
                </a:extLst>
              </p:cNvPr>
              <p:cNvSpPr txBox="1"/>
              <p:nvPr/>
            </p:nvSpPr>
            <p:spPr>
              <a:xfrm flipH="1">
                <a:off x="2908438" y="5479085"/>
                <a:ext cx="1166256" cy="369332"/>
              </a:xfrm>
              <a:prstGeom prst="rect">
                <a:avLst/>
              </a:prstGeom>
              <a:noFill/>
            </p:spPr>
            <p:txBody>
              <a:bodyPr wrap="square" rtlCol="0">
                <a:spAutoFit/>
              </a:bodyPr>
              <a:lstStyle/>
              <a:p>
                <a:r>
                  <a:rPr lang="en-US" dirty="0">
                    <a:solidFill>
                      <a:srgbClr val="FF0000"/>
                    </a:solidFill>
                  </a:rPr>
                  <a:t>0.04 = 𝛼</a:t>
                </a:r>
              </a:p>
            </p:txBody>
          </p:sp>
        </p:grpSp>
        <p:sp>
          <p:nvSpPr>
            <p:cNvPr id="28" name="TextBox 27">
              <a:extLst>
                <a:ext uri="{FF2B5EF4-FFF2-40B4-BE49-F238E27FC236}">
                  <a16:creationId xmlns:a16="http://schemas.microsoft.com/office/drawing/2014/main" id="{2C46A12A-E793-B842-B75B-CC8AC4FE031B}"/>
                </a:ext>
              </a:extLst>
            </p:cNvPr>
            <p:cNvSpPr txBox="1"/>
            <p:nvPr/>
          </p:nvSpPr>
          <p:spPr>
            <a:xfrm>
              <a:off x="7917858" y="6376565"/>
              <a:ext cx="1277914" cy="369332"/>
            </a:xfrm>
            <a:prstGeom prst="rect">
              <a:avLst/>
            </a:prstGeom>
            <a:noFill/>
          </p:spPr>
          <p:txBody>
            <a:bodyPr wrap="none" rtlCol="0">
              <a:spAutoFit/>
            </a:bodyPr>
            <a:lstStyle/>
            <a:p>
              <a:r>
                <a:rPr lang="en-US" dirty="0">
                  <a:solidFill>
                    <a:srgbClr val="FF0000"/>
                  </a:solidFill>
                </a:rPr>
                <a:t>Z* = -1.751 </a:t>
              </a:r>
            </a:p>
          </p:txBody>
        </p:sp>
      </p:grpSp>
      <p:grpSp>
        <p:nvGrpSpPr>
          <p:cNvPr id="31" name="Group 30">
            <a:extLst>
              <a:ext uri="{FF2B5EF4-FFF2-40B4-BE49-F238E27FC236}">
                <a16:creationId xmlns:a16="http://schemas.microsoft.com/office/drawing/2014/main" id="{CC9B1F51-517D-4B4A-8E09-FC3E64D06038}"/>
              </a:ext>
            </a:extLst>
          </p:cNvPr>
          <p:cNvGrpSpPr/>
          <p:nvPr/>
        </p:nvGrpSpPr>
        <p:grpSpPr>
          <a:xfrm>
            <a:off x="7066948" y="3814233"/>
            <a:ext cx="5188014" cy="1408166"/>
            <a:chOff x="6495714" y="3814233"/>
            <a:chExt cx="5188014" cy="1408166"/>
          </a:xfrm>
        </p:grpSpPr>
        <p:grpSp>
          <p:nvGrpSpPr>
            <p:cNvPr id="24" name="Group 23">
              <a:extLst>
                <a:ext uri="{FF2B5EF4-FFF2-40B4-BE49-F238E27FC236}">
                  <a16:creationId xmlns:a16="http://schemas.microsoft.com/office/drawing/2014/main" id="{6501BFF8-C42B-6340-ABCA-AB44374839B4}"/>
                </a:ext>
              </a:extLst>
            </p:cNvPr>
            <p:cNvGrpSpPr/>
            <p:nvPr/>
          </p:nvGrpSpPr>
          <p:grpSpPr>
            <a:xfrm>
              <a:off x="6495714" y="3814233"/>
              <a:ext cx="5188014" cy="1054100"/>
              <a:chOff x="3608135" y="3758431"/>
              <a:chExt cx="5188014" cy="1054100"/>
            </a:xfrm>
          </p:grpSpPr>
          <p:pic>
            <p:nvPicPr>
              <p:cNvPr id="9" name="Picture 8">
                <a:extLst>
                  <a:ext uri="{FF2B5EF4-FFF2-40B4-BE49-F238E27FC236}">
                    <a16:creationId xmlns:a16="http://schemas.microsoft.com/office/drawing/2014/main" id="{7F1219EB-8174-9C41-BF26-4700D90B7552}"/>
                  </a:ext>
                </a:extLst>
              </p:cNvPr>
              <p:cNvPicPr>
                <a:picLocks noChangeAspect="1"/>
              </p:cNvPicPr>
              <p:nvPr/>
            </p:nvPicPr>
            <p:blipFill>
              <a:blip r:embed="rId5"/>
              <a:stretch>
                <a:fillRect/>
              </a:stretch>
            </p:blipFill>
            <p:spPr>
              <a:xfrm>
                <a:off x="4589378" y="3758431"/>
                <a:ext cx="2184400" cy="1054100"/>
              </a:xfrm>
              <a:prstGeom prst="rect">
                <a:avLst/>
              </a:prstGeom>
            </p:spPr>
          </p:pic>
          <p:cxnSp>
            <p:nvCxnSpPr>
              <p:cNvPr id="19" name="Straight Arrow Connector 18">
                <a:extLst>
                  <a:ext uri="{FF2B5EF4-FFF2-40B4-BE49-F238E27FC236}">
                    <a16:creationId xmlns:a16="http://schemas.microsoft.com/office/drawing/2014/main" id="{75C7746F-52A0-1741-AF75-9CC2318055C8}"/>
                  </a:ext>
                </a:extLst>
              </p:cNvPr>
              <p:cNvCxnSpPr>
                <a:cxnSpLocks/>
              </p:cNvCxnSpPr>
              <p:nvPr/>
            </p:nvCxnSpPr>
            <p:spPr>
              <a:xfrm flipH="1" flipV="1">
                <a:off x="4601137" y="4143149"/>
                <a:ext cx="37106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2DE51F8-3A62-104D-AE95-CF58ED13C03A}"/>
                  </a:ext>
                </a:extLst>
              </p:cNvPr>
              <p:cNvSpPr txBox="1"/>
              <p:nvPr/>
            </p:nvSpPr>
            <p:spPr>
              <a:xfrm flipH="1">
                <a:off x="3608135" y="3824837"/>
                <a:ext cx="1475133" cy="369332"/>
              </a:xfrm>
              <a:prstGeom prst="rect">
                <a:avLst/>
              </a:prstGeom>
              <a:noFill/>
            </p:spPr>
            <p:txBody>
              <a:bodyPr wrap="square" rtlCol="0">
                <a:spAutoFit/>
              </a:bodyPr>
              <a:lstStyle/>
              <a:p>
                <a:r>
                  <a:rPr lang="en-US" dirty="0">
                    <a:solidFill>
                      <a:srgbClr val="FF0000"/>
                    </a:solidFill>
                  </a:rPr>
                  <a:t>0.075 = 𝛼/2</a:t>
                </a:r>
              </a:p>
            </p:txBody>
          </p:sp>
          <p:cxnSp>
            <p:nvCxnSpPr>
              <p:cNvPr id="21" name="Straight Arrow Connector 20">
                <a:extLst>
                  <a:ext uri="{FF2B5EF4-FFF2-40B4-BE49-F238E27FC236}">
                    <a16:creationId xmlns:a16="http://schemas.microsoft.com/office/drawing/2014/main" id="{5DCB9C81-8535-3F43-AC49-878832786B2A}"/>
                  </a:ext>
                </a:extLst>
              </p:cNvPr>
              <p:cNvCxnSpPr>
                <a:cxnSpLocks/>
              </p:cNvCxnSpPr>
              <p:nvPr/>
            </p:nvCxnSpPr>
            <p:spPr>
              <a:xfrm flipV="1">
                <a:off x="6220030" y="4203433"/>
                <a:ext cx="489640" cy="4412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173341-30B4-FE44-8C20-70C28EC6770C}"/>
                  </a:ext>
                </a:extLst>
              </p:cNvPr>
              <p:cNvSpPr txBox="1"/>
              <p:nvPr/>
            </p:nvSpPr>
            <p:spPr>
              <a:xfrm>
                <a:off x="6683070" y="3903435"/>
                <a:ext cx="2113079" cy="369332"/>
              </a:xfrm>
              <a:prstGeom prst="rect">
                <a:avLst/>
              </a:prstGeom>
              <a:noFill/>
            </p:spPr>
            <p:txBody>
              <a:bodyPr wrap="none" rtlCol="0">
                <a:spAutoFit/>
              </a:bodyPr>
              <a:lstStyle/>
              <a:p>
                <a:r>
                  <a:rPr lang="en-US" dirty="0">
                    <a:solidFill>
                      <a:srgbClr val="FF0000"/>
                    </a:solidFill>
                  </a:rPr>
                  <a:t>𝛼/2 = 0.15/2 = 0.075</a:t>
                </a:r>
              </a:p>
            </p:txBody>
          </p:sp>
        </p:grpSp>
        <p:sp>
          <p:nvSpPr>
            <p:cNvPr id="27" name="TextBox 26">
              <a:extLst>
                <a:ext uri="{FF2B5EF4-FFF2-40B4-BE49-F238E27FC236}">
                  <a16:creationId xmlns:a16="http://schemas.microsoft.com/office/drawing/2014/main" id="{49FF5DE7-5D37-E94F-A43E-3D1B36543AF8}"/>
                </a:ext>
              </a:extLst>
            </p:cNvPr>
            <p:cNvSpPr txBox="1"/>
            <p:nvPr/>
          </p:nvSpPr>
          <p:spPr>
            <a:xfrm>
              <a:off x="7823487" y="4834410"/>
              <a:ext cx="1160895" cy="369332"/>
            </a:xfrm>
            <a:prstGeom prst="rect">
              <a:avLst/>
            </a:prstGeom>
            <a:noFill/>
          </p:spPr>
          <p:txBody>
            <a:bodyPr wrap="none" rtlCol="0">
              <a:spAutoFit/>
            </a:bodyPr>
            <a:lstStyle/>
            <a:p>
              <a:r>
                <a:rPr lang="en-US" dirty="0">
                  <a:solidFill>
                    <a:srgbClr val="FF0000"/>
                  </a:solidFill>
                </a:rPr>
                <a:t>Z* = -1.44 </a:t>
              </a:r>
            </a:p>
          </p:txBody>
        </p:sp>
        <p:sp>
          <p:nvSpPr>
            <p:cNvPr id="29" name="TextBox 28">
              <a:extLst>
                <a:ext uri="{FF2B5EF4-FFF2-40B4-BE49-F238E27FC236}">
                  <a16:creationId xmlns:a16="http://schemas.microsoft.com/office/drawing/2014/main" id="{B530D44F-8923-BA4A-BE96-AAA859D8777B}"/>
                </a:ext>
              </a:extLst>
            </p:cNvPr>
            <p:cNvSpPr txBox="1"/>
            <p:nvPr/>
          </p:nvSpPr>
          <p:spPr>
            <a:xfrm>
              <a:off x="8845120" y="4853067"/>
              <a:ext cx="1143262" cy="369332"/>
            </a:xfrm>
            <a:prstGeom prst="rect">
              <a:avLst/>
            </a:prstGeom>
            <a:noFill/>
          </p:spPr>
          <p:txBody>
            <a:bodyPr wrap="none" rtlCol="0">
              <a:spAutoFit/>
            </a:bodyPr>
            <a:lstStyle/>
            <a:p>
              <a:r>
                <a:rPr lang="en-US" dirty="0">
                  <a:solidFill>
                    <a:srgbClr val="FF0000"/>
                  </a:solidFill>
                </a:rPr>
                <a:t>Z* = 1.44  </a:t>
              </a:r>
            </a:p>
          </p:txBody>
        </p:sp>
      </p:grpSp>
    </p:spTree>
    <p:extLst>
      <p:ext uri="{BB962C8B-B14F-4D97-AF65-F5344CB8AC3E}">
        <p14:creationId xmlns:p14="http://schemas.microsoft.com/office/powerpoint/2010/main" val="3693249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00EC-1649-9743-BC02-5EAC1FEC2F82}"/>
              </a:ext>
            </a:extLst>
          </p:cNvPr>
          <p:cNvSpPr>
            <a:spLocks noGrp="1"/>
          </p:cNvSpPr>
          <p:nvPr>
            <p:ph type="title"/>
          </p:nvPr>
        </p:nvSpPr>
        <p:spPr>
          <a:xfrm>
            <a:off x="415600" y="18657"/>
            <a:ext cx="11360800" cy="763600"/>
          </a:xfrm>
        </p:spPr>
        <p:txBody>
          <a:bodyPr/>
          <a:lstStyle/>
          <a:p>
            <a:r>
              <a:rPr lang="en-US" sz="4000" dirty="0"/>
              <a:t>Using Calc - Test Statistic and P-Value for Proportions</a:t>
            </a:r>
          </a:p>
        </p:txBody>
      </p:sp>
      <p:sp>
        <p:nvSpPr>
          <p:cNvPr id="4" name="Google Shape;258;p46">
            <a:extLst>
              <a:ext uri="{FF2B5EF4-FFF2-40B4-BE49-F238E27FC236}">
                <a16:creationId xmlns:a16="http://schemas.microsoft.com/office/drawing/2014/main" id="{2163856E-B58F-C441-A914-4EEB72F300B1}"/>
              </a:ext>
            </a:extLst>
          </p:cNvPr>
          <p:cNvSpPr txBox="1">
            <a:spLocks/>
          </p:cNvSpPr>
          <p:nvPr/>
        </p:nvSpPr>
        <p:spPr>
          <a:xfrm>
            <a:off x="415600" y="731221"/>
            <a:ext cx="5933743" cy="64528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4.  Compute value of Test Statistic / P-value.</a:t>
            </a:r>
          </a:p>
        </p:txBody>
      </p:sp>
      <p:sp>
        <p:nvSpPr>
          <p:cNvPr id="11" name="Content Placeholder 2">
            <a:extLst>
              <a:ext uri="{FF2B5EF4-FFF2-40B4-BE49-F238E27FC236}">
                <a16:creationId xmlns:a16="http://schemas.microsoft.com/office/drawing/2014/main" id="{F5772ED0-BBE3-A545-A39D-E566AF35B35C}"/>
              </a:ext>
            </a:extLst>
          </p:cNvPr>
          <p:cNvSpPr txBox="1">
            <a:spLocks/>
          </p:cNvSpPr>
          <p:nvPr/>
        </p:nvSpPr>
        <p:spPr>
          <a:xfrm>
            <a:off x="415600" y="1547736"/>
            <a:ext cx="8423980" cy="1082675"/>
          </a:xfrm>
          <a:prstGeom prst="rect">
            <a:avLst/>
          </a:prstGeom>
          <a:ln>
            <a:solidFill>
              <a:srgbClr val="00B050"/>
            </a:solidFill>
          </a:ln>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t>(Original) Setup</a:t>
            </a:r>
          </a:p>
          <a:p>
            <a:pPr marL="0" indent="0">
              <a:buFont typeface="Arial" panose="020B0604020202020204" pitchFamily="34" charset="0"/>
              <a:buNone/>
            </a:pPr>
            <a:r>
              <a:rPr lang="en-US" sz="1400" dirty="0"/>
              <a:t>In 2020, A </a:t>
            </a:r>
            <a:r>
              <a:rPr lang="en-US" sz="1400" dirty="0" err="1"/>
              <a:t>NatGeo</a:t>
            </a:r>
            <a:r>
              <a:rPr lang="en-US" sz="1400" dirty="0"/>
              <a:t> Poll interviewed 1200 hiking enthusiasts and asked “Are you more afraid of spiders or snakes???” Out of the 1200 people, 768 responded “</a:t>
            </a:r>
            <a:r>
              <a:rPr lang="en-US" sz="1400" dirty="0" err="1"/>
              <a:t>Ewww</a:t>
            </a:r>
            <a:r>
              <a:rPr lang="en-US" sz="1400" dirty="0"/>
              <a:t>, snakes….”. Is there enough evidence to conclude the proportion of people who are more afraid of snakes is different than the 2010 proportion of 0.65. Use 𝛼 = 0.1 </a:t>
            </a:r>
          </a:p>
        </p:txBody>
      </p:sp>
      <p:sp>
        <p:nvSpPr>
          <p:cNvPr id="13" name="Content Placeholder 2">
            <a:extLst>
              <a:ext uri="{FF2B5EF4-FFF2-40B4-BE49-F238E27FC236}">
                <a16:creationId xmlns:a16="http://schemas.microsoft.com/office/drawing/2014/main" id="{965A2407-584E-B248-87A3-CD88E93C743F}"/>
              </a:ext>
            </a:extLst>
          </p:cNvPr>
          <p:cNvSpPr txBox="1">
            <a:spLocks/>
          </p:cNvSpPr>
          <p:nvPr/>
        </p:nvSpPr>
        <p:spPr>
          <a:xfrm>
            <a:off x="80934" y="2801637"/>
            <a:ext cx="7086600" cy="32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GOAL</a:t>
            </a:r>
            <a:r>
              <a:rPr lang="en-US" sz="1800" dirty="0"/>
              <a:t>: Conduct a Hypothesis Test!</a:t>
            </a:r>
          </a:p>
          <a:p>
            <a:pPr marL="0" indent="0">
              <a:buFont typeface="Arial" panose="020B0604020202020204" pitchFamily="34" charset="0"/>
              <a:buNone/>
            </a:pPr>
            <a:endParaRPr lang="en-US" sz="1800" dirty="0"/>
          </a:p>
          <a:p>
            <a:pPr marL="514350" indent="-514350">
              <a:buFont typeface="+mj-lt"/>
              <a:buAutoNum type="arabicPeriod"/>
            </a:pPr>
            <a:r>
              <a:rPr lang="en-US" sz="1800" dirty="0"/>
              <a:t>1-PropZTest</a:t>
            </a:r>
          </a:p>
          <a:p>
            <a:pPr marL="914400" lvl="1" indent="-457200">
              <a:buFont typeface="+mj-lt"/>
              <a:buAutoNum type="alphaLcParenR"/>
            </a:pPr>
            <a:r>
              <a:rPr lang="en-US" sz="1600" dirty="0"/>
              <a:t>p</a:t>
            </a:r>
            <a:r>
              <a:rPr lang="en-US" sz="1600" baseline="-25000" dirty="0"/>
              <a:t>0</a:t>
            </a:r>
            <a:r>
              <a:rPr lang="en-US" sz="1600" dirty="0"/>
              <a:t> = the Null proportion</a:t>
            </a:r>
          </a:p>
          <a:p>
            <a:pPr marL="914400" lvl="1" indent="-457200">
              <a:buFont typeface="+mj-lt"/>
              <a:buAutoNum type="alphaLcParenR"/>
            </a:pPr>
            <a:r>
              <a:rPr lang="en-US" sz="1600" dirty="0"/>
              <a:t>x = number of successes</a:t>
            </a:r>
          </a:p>
          <a:p>
            <a:pPr marL="914400" lvl="1" indent="-457200">
              <a:buFont typeface="+mj-lt"/>
              <a:buAutoNum type="alphaLcParenR"/>
            </a:pPr>
            <a:r>
              <a:rPr lang="en-US" sz="1600" dirty="0"/>
              <a:t>n = sample size</a:t>
            </a:r>
          </a:p>
          <a:p>
            <a:pPr marL="914400" lvl="1" indent="-457200">
              <a:buFont typeface="+mj-lt"/>
              <a:buAutoNum type="alphaLcParenR"/>
            </a:pPr>
            <a:r>
              <a:rPr lang="en-US" sz="1600" dirty="0"/>
              <a:t>prop: Alternative hypothesis</a:t>
            </a:r>
          </a:p>
          <a:p>
            <a:pPr marL="457200" lvl="1" indent="0">
              <a:buNone/>
            </a:pPr>
            <a:r>
              <a:rPr lang="en-US" sz="1600" dirty="0"/>
              <a:t>Calculate or Draw</a:t>
            </a:r>
          </a:p>
        </p:txBody>
      </p:sp>
      <p:sp>
        <p:nvSpPr>
          <p:cNvPr id="14" name="TextBox 13">
            <a:extLst>
              <a:ext uri="{FF2B5EF4-FFF2-40B4-BE49-F238E27FC236}">
                <a16:creationId xmlns:a16="http://schemas.microsoft.com/office/drawing/2014/main" id="{5841A2EC-97F1-5842-99CF-B2AF98BA5DDB}"/>
              </a:ext>
            </a:extLst>
          </p:cNvPr>
          <p:cNvSpPr txBox="1"/>
          <p:nvPr/>
        </p:nvSpPr>
        <p:spPr>
          <a:xfrm>
            <a:off x="605642" y="5696016"/>
            <a:ext cx="7086600"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u="sng" dirty="0"/>
              <a:t>New Scenario</a:t>
            </a:r>
          </a:p>
          <a:p>
            <a:r>
              <a:rPr lang="en-US" sz="1600" dirty="0"/>
              <a:t>Now lets say the 2020 sample proportion is equal to 0.62 (same sample size) AND we want to know if the proportion has decreased from 2010. Use 𝛼 = 0.05</a:t>
            </a:r>
          </a:p>
          <a:p>
            <a:pPr marL="285750" indent="-285750">
              <a:buFont typeface="Arial" panose="020B0604020202020204" pitchFamily="34" charset="0"/>
              <a:buChar char="•"/>
            </a:pPr>
            <a:r>
              <a:rPr lang="en-US" sz="1600" dirty="0"/>
              <a:t>Run another 1-PropZTest</a:t>
            </a:r>
          </a:p>
        </p:txBody>
      </p:sp>
      <p:sp>
        <p:nvSpPr>
          <p:cNvPr id="9" name="TextBox 8">
            <a:extLst>
              <a:ext uri="{FF2B5EF4-FFF2-40B4-BE49-F238E27FC236}">
                <a16:creationId xmlns:a16="http://schemas.microsoft.com/office/drawing/2014/main" id="{B5D875A7-CBE7-5344-96A7-E405074D6088}"/>
              </a:ext>
            </a:extLst>
          </p:cNvPr>
          <p:cNvSpPr txBox="1"/>
          <p:nvPr/>
        </p:nvSpPr>
        <p:spPr>
          <a:xfrm>
            <a:off x="5673400" y="4412104"/>
            <a:ext cx="2741299"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*This does NOT give us the Critical Value Z*, we have to figure that out ourselves</a:t>
            </a:r>
          </a:p>
        </p:txBody>
      </p:sp>
      <p:grpSp>
        <p:nvGrpSpPr>
          <p:cNvPr id="16" name="Group 15">
            <a:extLst>
              <a:ext uri="{FF2B5EF4-FFF2-40B4-BE49-F238E27FC236}">
                <a16:creationId xmlns:a16="http://schemas.microsoft.com/office/drawing/2014/main" id="{14A510F8-B94D-8548-8CA6-04E694C77AFC}"/>
              </a:ext>
            </a:extLst>
          </p:cNvPr>
          <p:cNvGrpSpPr/>
          <p:nvPr/>
        </p:nvGrpSpPr>
        <p:grpSpPr>
          <a:xfrm>
            <a:off x="3527348" y="3146985"/>
            <a:ext cx="8664652" cy="1444752"/>
            <a:chOff x="2841548" y="3149115"/>
            <a:chExt cx="8664652" cy="1446550"/>
          </a:xfrm>
        </p:grpSpPr>
        <p:grpSp>
          <p:nvGrpSpPr>
            <p:cNvPr id="7" name="Group 6">
              <a:extLst>
                <a:ext uri="{FF2B5EF4-FFF2-40B4-BE49-F238E27FC236}">
                  <a16:creationId xmlns:a16="http://schemas.microsoft.com/office/drawing/2014/main" id="{C80243F9-8B08-234D-96AC-ACE0D93E3585}"/>
                </a:ext>
              </a:extLst>
            </p:cNvPr>
            <p:cNvGrpSpPr/>
            <p:nvPr/>
          </p:nvGrpSpPr>
          <p:grpSpPr>
            <a:xfrm>
              <a:off x="4546600" y="3149115"/>
              <a:ext cx="6959600" cy="1446550"/>
              <a:chOff x="4546600" y="3149115"/>
              <a:chExt cx="6959600" cy="144655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BC187-3EDC-1847-8FC7-47EFC6752653}"/>
                      </a:ext>
                    </a:extLst>
                  </p:cNvPr>
                  <p:cNvSpPr txBox="1"/>
                  <p:nvPr/>
                </p:nvSpPr>
                <p:spPr>
                  <a:xfrm>
                    <a:off x="6132393" y="3149115"/>
                    <a:ext cx="2021387" cy="1200329"/>
                  </a:xfrm>
                  <a:prstGeom prst="rect">
                    <a:avLst/>
                  </a:prstGeom>
                  <a:noFill/>
                </p:spPr>
                <p:txBody>
                  <a:bodyPr wrap="none" rtlCol="0">
                    <a:spAutoFit/>
                  </a:bodyPr>
                  <a:lstStyle/>
                  <a:p>
                    <a:r>
                      <a:rPr lang="en-US" sz="1200" u="sng" dirty="0"/>
                      <a:t>Calculate Output</a:t>
                    </a:r>
                  </a:p>
                  <a:p>
                    <a:r>
                      <a:rPr lang="en-US" sz="1200" dirty="0"/>
                      <a:t>prop = Alternative hypothesis</a:t>
                    </a:r>
                  </a:p>
                  <a:p>
                    <a:r>
                      <a:rPr lang="en-US" sz="1200" dirty="0"/>
                      <a:t>z = </a:t>
                    </a:r>
                    <a:r>
                      <a:rPr lang="en-US" sz="1200" dirty="0" err="1"/>
                      <a:t>Z</a:t>
                    </a:r>
                    <a:r>
                      <a:rPr lang="en-US" sz="1200" baseline="-25000" dirty="0" err="1"/>
                      <a:t>stat</a:t>
                    </a:r>
                    <a:endParaRPr lang="en-US" sz="1200" dirty="0"/>
                  </a:p>
                  <a:p>
                    <a:r>
                      <a:rPr lang="en-US" sz="1200" dirty="0"/>
                      <a:t>p = p-value</a:t>
                    </a:r>
                  </a:p>
                  <a:p>
                    <a14:m>
                      <m:oMath xmlns:m="http://schemas.openxmlformats.org/officeDocument/2006/math">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𝑝</m:t>
                            </m:r>
                          </m:e>
                        </m:acc>
                      </m:oMath>
                    </a14:m>
                    <a:r>
                      <a:rPr lang="en-US" sz="1200" dirty="0"/>
                      <a:t>= sample proportion</a:t>
                    </a:r>
                  </a:p>
                  <a:p>
                    <a:r>
                      <a:rPr lang="en-US" sz="1200" dirty="0"/>
                      <a:t>n = sample size</a:t>
                    </a:r>
                  </a:p>
                </p:txBody>
              </p:sp>
            </mc:Choice>
            <mc:Fallback xmlns="">
              <p:sp>
                <p:nvSpPr>
                  <p:cNvPr id="6" name="TextBox 5">
                    <a:extLst>
                      <a:ext uri="{FF2B5EF4-FFF2-40B4-BE49-F238E27FC236}">
                        <a16:creationId xmlns:a16="http://schemas.microsoft.com/office/drawing/2014/main" id="{B3FBC187-3EDC-1847-8FC7-47EFC6752653}"/>
                      </a:ext>
                    </a:extLst>
                  </p:cNvPr>
                  <p:cNvSpPr txBox="1">
                    <a:spLocks noRot="1" noChangeAspect="1" noMove="1" noResize="1" noEditPoints="1" noAdjustHandles="1" noChangeArrowheads="1" noChangeShapeType="1" noTextEdit="1"/>
                  </p:cNvSpPr>
                  <p:nvPr/>
                </p:nvSpPr>
                <p:spPr>
                  <a:xfrm>
                    <a:off x="6132393" y="3149115"/>
                    <a:ext cx="2021387" cy="1200329"/>
                  </a:xfrm>
                  <a:prstGeom prst="rect">
                    <a:avLst/>
                  </a:prstGeom>
                  <a:blipFill>
                    <a:blip r:embed="rId2"/>
                    <a:stretch>
                      <a:fillRect b="-208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C6DD589-A3BE-DC4E-A6B2-B25B10E70AC3}"/>
                  </a:ext>
                </a:extLst>
              </p:cNvPr>
              <p:cNvPicPr>
                <a:picLocks noChangeAspect="1"/>
              </p:cNvPicPr>
              <p:nvPr/>
            </p:nvPicPr>
            <p:blipFill>
              <a:blip r:embed="rId3"/>
              <a:stretch>
                <a:fillRect/>
              </a:stretch>
            </p:blipFill>
            <p:spPr>
              <a:xfrm>
                <a:off x="4546600" y="3149115"/>
                <a:ext cx="1549400" cy="1168400"/>
              </a:xfrm>
              <a:prstGeom prst="rect">
                <a:avLst/>
              </a:prstGeom>
            </p:spPr>
          </p:pic>
          <p:pic>
            <p:nvPicPr>
              <p:cNvPr id="8" name="Picture 7">
                <a:extLst>
                  <a:ext uri="{FF2B5EF4-FFF2-40B4-BE49-F238E27FC236}">
                    <a16:creationId xmlns:a16="http://schemas.microsoft.com/office/drawing/2014/main" id="{E52E1545-C5CD-394E-86CA-355AF0F8B54D}"/>
                  </a:ext>
                </a:extLst>
              </p:cNvPr>
              <p:cNvPicPr>
                <a:picLocks noChangeAspect="1"/>
              </p:cNvPicPr>
              <p:nvPr/>
            </p:nvPicPr>
            <p:blipFill>
              <a:blip r:embed="rId4"/>
              <a:stretch>
                <a:fillRect/>
              </a:stretch>
            </p:blipFill>
            <p:spPr>
              <a:xfrm>
                <a:off x="8153780" y="3149115"/>
                <a:ext cx="1552095" cy="1170432"/>
              </a:xfrm>
              <a:prstGeom prst="rect">
                <a:avLst/>
              </a:prstGeom>
            </p:spPr>
          </p:pic>
          <p:sp>
            <p:nvSpPr>
              <p:cNvPr id="12" name="TextBox 11">
                <a:extLst>
                  <a:ext uri="{FF2B5EF4-FFF2-40B4-BE49-F238E27FC236}">
                    <a16:creationId xmlns:a16="http://schemas.microsoft.com/office/drawing/2014/main" id="{0C42B4C8-77C1-0440-9860-84AA82B67875}"/>
                  </a:ext>
                </a:extLst>
              </p:cNvPr>
              <p:cNvSpPr txBox="1"/>
              <p:nvPr/>
            </p:nvSpPr>
            <p:spPr>
              <a:xfrm>
                <a:off x="9705875" y="3149115"/>
                <a:ext cx="1800325" cy="1446550"/>
              </a:xfrm>
              <a:prstGeom prst="rect">
                <a:avLst/>
              </a:prstGeom>
              <a:noFill/>
            </p:spPr>
            <p:txBody>
              <a:bodyPr wrap="square" rtlCol="0">
                <a:spAutoFit/>
              </a:bodyPr>
              <a:lstStyle/>
              <a:p>
                <a:r>
                  <a:rPr lang="en-US" sz="1200" u="sng" dirty="0"/>
                  <a:t>Draw Output</a:t>
                </a:r>
              </a:p>
              <a:p>
                <a:r>
                  <a:rPr lang="en-US" sz="1200" dirty="0"/>
                  <a:t>Plot (and displays values) of p = p-value and z = </a:t>
                </a:r>
                <a:r>
                  <a:rPr lang="en-US" sz="1200" dirty="0" err="1"/>
                  <a:t>Z</a:t>
                </a:r>
                <a:r>
                  <a:rPr lang="en-US" sz="1200" baseline="-25000" dirty="0" err="1"/>
                  <a:t>stat</a:t>
                </a:r>
                <a:r>
                  <a:rPr lang="en-US" sz="1200" dirty="0"/>
                  <a:t> on the standard normal curve</a:t>
                </a:r>
              </a:p>
              <a:p>
                <a:endParaRPr lang="en-US" sz="1400" dirty="0"/>
              </a:p>
              <a:p>
                <a:endParaRPr lang="en-US" sz="1400" dirty="0"/>
              </a:p>
            </p:txBody>
          </p:sp>
        </p:grpSp>
        <p:pic>
          <p:nvPicPr>
            <p:cNvPr id="15" name="Picture 14">
              <a:extLst>
                <a:ext uri="{FF2B5EF4-FFF2-40B4-BE49-F238E27FC236}">
                  <a16:creationId xmlns:a16="http://schemas.microsoft.com/office/drawing/2014/main" id="{8B71E7F7-BF55-3C40-9501-905566FA9E82}"/>
                </a:ext>
              </a:extLst>
            </p:cNvPr>
            <p:cNvPicPr>
              <a:picLocks noChangeAspect="1"/>
            </p:cNvPicPr>
            <p:nvPr/>
          </p:nvPicPr>
          <p:blipFill>
            <a:blip r:embed="rId5"/>
            <a:stretch>
              <a:fillRect/>
            </a:stretch>
          </p:blipFill>
          <p:spPr>
            <a:xfrm>
              <a:off x="2841548" y="3149115"/>
              <a:ext cx="1549400" cy="1168400"/>
            </a:xfrm>
            <a:prstGeom prst="rect">
              <a:avLst/>
            </a:prstGeom>
          </p:spPr>
        </p:pic>
      </p:grpSp>
      <p:grpSp>
        <p:nvGrpSpPr>
          <p:cNvPr id="25" name="Group 24">
            <a:extLst>
              <a:ext uri="{FF2B5EF4-FFF2-40B4-BE49-F238E27FC236}">
                <a16:creationId xmlns:a16="http://schemas.microsoft.com/office/drawing/2014/main" id="{6E8E9FB4-EE7F-A749-AB20-65B10384E8C0}"/>
              </a:ext>
            </a:extLst>
          </p:cNvPr>
          <p:cNvGrpSpPr/>
          <p:nvPr/>
        </p:nvGrpSpPr>
        <p:grpSpPr>
          <a:xfrm>
            <a:off x="7480938" y="5261894"/>
            <a:ext cx="4835192" cy="1173040"/>
            <a:chOff x="6236338" y="5134240"/>
            <a:chExt cx="4835192" cy="1173040"/>
          </a:xfrm>
        </p:grpSpPr>
        <p:pic>
          <p:nvPicPr>
            <p:cNvPr id="20" name="Picture 19">
              <a:extLst>
                <a:ext uri="{FF2B5EF4-FFF2-40B4-BE49-F238E27FC236}">
                  <a16:creationId xmlns:a16="http://schemas.microsoft.com/office/drawing/2014/main" id="{FD7E0E3E-C2D7-1842-86E0-EE05F24F16EA}"/>
                </a:ext>
              </a:extLst>
            </p:cNvPr>
            <p:cNvPicPr>
              <a:picLocks noChangeAspect="1"/>
            </p:cNvPicPr>
            <p:nvPr/>
          </p:nvPicPr>
          <p:blipFill>
            <a:blip r:embed="rId6"/>
            <a:stretch>
              <a:fillRect/>
            </a:stretch>
          </p:blipFill>
          <p:spPr>
            <a:xfrm>
              <a:off x="7879234" y="5138880"/>
              <a:ext cx="1549400" cy="1168400"/>
            </a:xfrm>
            <a:prstGeom prst="rect">
              <a:avLst/>
            </a:prstGeom>
          </p:spPr>
        </p:pic>
        <p:pic>
          <p:nvPicPr>
            <p:cNvPr id="22" name="Picture 21">
              <a:extLst>
                <a:ext uri="{FF2B5EF4-FFF2-40B4-BE49-F238E27FC236}">
                  <a16:creationId xmlns:a16="http://schemas.microsoft.com/office/drawing/2014/main" id="{62878360-D0DF-6D48-8767-11B5C2BFFD02}"/>
                </a:ext>
              </a:extLst>
            </p:cNvPr>
            <p:cNvPicPr>
              <a:picLocks noChangeAspect="1"/>
            </p:cNvPicPr>
            <p:nvPr/>
          </p:nvPicPr>
          <p:blipFill>
            <a:blip r:embed="rId7"/>
            <a:stretch>
              <a:fillRect/>
            </a:stretch>
          </p:blipFill>
          <p:spPr>
            <a:xfrm>
              <a:off x="6236338" y="5136560"/>
              <a:ext cx="1549400" cy="1168400"/>
            </a:xfrm>
            <a:prstGeom prst="rect">
              <a:avLst/>
            </a:prstGeom>
          </p:spPr>
        </p:pic>
        <p:pic>
          <p:nvPicPr>
            <p:cNvPr id="24" name="Picture 23">
              <a:extLst>
                <a:ext uri="{FF2B5EF4-FFF2-40B4-BE49-F238E27FC236}">
                  <a16:creationId xmlns:a16="http://schemas.microsoft.com/office/drawing/2014/main" id="{6C29849D-F381-D544-A665-23E3B7EFFD66}"/>
                </a:ext>
              </a:extLst>
            </p:cNvPr>
            <p:cNvPicPr>
              <a:picLocks noChangeAspect="1"/>
            </p:cNvPicPr>
            <p:nvPr/>
          </p:nvPicPr>
          <p:blipFill>
            <a:blip r:embed="rId8"/>
            <a:stretch>
              <a:fillRect/>
            </a:stretch>
          </p:blipFill>
          <p:spPr>
            <a:xfrm>
              <a:off x="9522130" y="5134240"/>
              <a:ext cx="1549400" cy="1168400"/>
            </a:xfrm>
            <a:prstGeom prst="rect">
              <a:avLst/>
            </a:prstGeom>
          </p:spPr>
        </p:pic>
      </p:grpSp>
      <p:sp>
        <p:nvSpPr>
          <p:cNvPr id="27" name="TextBox 26">
            <a:extLst>
              <a:ext uri="{FF2B5EF4-FFF2-40B4-BE49-F238E27FC236}">
                <a16:creationId xmlns:a16="http://schemas.microsoft.com/office/drawing/2014/main" id="{4A3A7893-2BC0-464C-8564-4F0E16FFA67E}"/>
              </a:ext>
            </a:extLst>
          </p:cNvPr>
          <p:cNvSpPr txBox="1"/>
          <p:nvPr/>
        </p:nvSpPr>
        <p:spPr>
          <a:xfrm>
            <a:off x="3799486" y="4270889"/>
            <a:ext cx="1282723" cy="646331"/>
          </a:xfrm>
          <a:prstGeom prst="rect">
            <a:avLst/>
          </a:prstGeom>
          <a:noFill/>
        </p:spPr>
        <p:txBody>
          <a:bodyPr wrap="none" rtlCol="0">
            <a:spAutoFit/>
          </a:bodyPr>
          <a:lstStyle/>
          <a:p>
            <a:r>
              <a:rPr lang="en-US" i="1" dirty="0"/>
              <a:t>H</a:t>
            </a:r>
            <a:r>
              <a:rPr lang="en-US" i="1" baseline="-25000" dirty="0"/>
              <a:t>0</a:t>
            </a:r>
            <a:r>
              <a:rPr lang="en-US" i="1" dirty="0"/>
              <a:t>: p = 0.65</a:t>
            </a:r>
          </a:p>
          <a:p>
            <a:r>
              <a:rPr lang="en-US" i="1" dirty="0"/>
              <a:t>H</a:t>
            </a:r>
            <a:r>
              <a:rPr lang="en-US" i="1" baseline="-25000" dirty="0"/>
              <a:t>A</a:t>
            </a:r>
            <a:r>
              <a:rPr lang="en-US" i="1" dirty="0"/>
              <a:t>: p ≠ 0.65</a:t>
            </a:r>
          </a:p>
        </p:txBody>
      </p:sp>
      <p:sp>
        <p:nvSpPr>
          <p:cNvPr id="28" name="TextBox 27">
            <a:extLst>
              <a:ext uri="{FF2B5EF4-FFF2-40B4-BE49-F238E27FC236}">
                <a16:creationId xmlns:a16="http://schemas.microsoft.com/office/drawing/2014/main" id="{D59521E7-3187-8A46-A160-1ECEA76B0AD2}"/>
              </a:ext>
            </a:extLst>
          </p:cNvPr>
          <p:cNvSpPr txBox="1"/>
          <p:nvPr/>
        </p:nvSpPr>
        <p:spPr>
          <a:xfrm>
            <a:off x="7766676" y="6107128"/>
            <a:ext cx="1282723" cy="646331"/>
          </a:xfrm>
          <a:prstGeom prst="rect">
            <a:avLst/>
          </a:prstGeom>
          <a:noFill/>
        </p:spPr>
        <p:txBody>
          <a:bodyPr wrap="none" rtlCol="0">
            <a:spAutoFit/>
          </a:bodyPr>
          <a:lstStyle/>
          <a:p>
            <a:r>
              <a:rPr lang="en-US" i="1" dirty="0"/>
              <a:t>H</a:t>
            </a:r>
            <a:r>
              <a:rPr lang="en-US" i="1" baseline="-25000" dirty="0"/>
              <a:t>0</a:t>
            </a:r>
            <a:r>
              <a:rPr lang="en-US" i="1" dirty="0"/>
              <a:t>: p = 0.65</a:t>
            </a:r>
          </a:p>
          <a:p>
            <a:r>
              <a:rPr lang="en-US" i="1" dirty="0"/>
              <a:t>H</a:t>
            </a:r>
            <a:r>
              <a:rPr lang="en-US" i="1" baseline="-25000" dirty="0"/>
              <a:t>A</a:t>
            </a:r>
            <a:r>
              <a:rPr lang="en-US" i="1" dirty="0"/>
              <a:t>: p &lt; 0.65</a:t>
            </a:r>
          </a:p>
        </p:txBody>
      </p:sp>
      <p:grpSp>
        <p:nvGrpSpPr>
          <p:cNvPr id="10" name="Group 9">
            <a:extLst>
              <a:ext uri="{FF2B5EF4-FFF2-40B4-BE49-F238E27FC236}">
                <a16:creationId xmlns:a16="http://schemas.microsoft.com/office/drawing/2014/main" id="{703CFB30-87CD-1444-A21B-9E4ECD3D3221}"/>
              </a:ext>
            </a:extLst>
          </p:cNvPr>
          <p:cNvGrpSpPr/>
          <p:nvPr/>
        </p:nvGrpSpPr>
        <p:grpSpPr>
          <a:xfrm>
            <a:off x="9030337" y="864871"/>
            <a:ext cx="2533661" cy="1138773"/>
            <a:chOff x="9030337" y="864871"/>
            <a:chExt cx="2533661" cy="1138773"/>
          </a:xfrm>
        </p:grpSpPr>
        <p:sp>
          <p:nvSpPr>
            <p:cNvPr id="3" name="TextBox 2">
              <a:extLst>
                <a:ext uri="{FF2B5EF4-FFF2-40B4-BE49-F238E27FC236}">
                  <a16:creationId xmlns:a16="http://schemas.microsoft.com/office/drawing/2014/main" id="{5D80DD30-D692-0E4B-807D-12BC80E39EFC}"/>
                </a:ext>
              </a:extLst>
            </p:cNvPr>
            <p:cNvSpPr txBox="1"/>
            <p:nvPr/>
          </p:nvSpPr>
          <p:spPr>
            <a:xfrm>
              <a:off x="9030337" y="864871"/>
              <a:ext cx="2533661"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Formula for </a:t>
              </a:r>
              <a:r>
                <a:rPr lang="en-US" sz="1400" dirty="0" err="1"/>
                <a:t>Z</a:t>
              </a:r>
              <a:r>
                <a:rPr lang="en-US" sz="1400" baseline="-25000" dirty="0" err="1"/>
                <a:t>stat</a:t>
              </a:r>
              <a:r>
                <a:rPr lang="en-US" sz="1400" dirty="0"/>
                <a:t> by hand:</a:t>
              </a:r>
            </a:p>
            <a:p>
              <a:endParaRPr lang="en-US" dirty="0"/>
            </a:p>
            <a:p>
              <a:endParaRPr lang="en-US" dirty="0"/>
            </a:p>
            <a:p>
              <a:endParaRPr lang="en-US" dirty="0"/>
            </a:p>
          </p:txBody>
        </p:sp>
        <p:pic>
          <p:nvPicPr>
            <p:cNvPr id="23" name="Picture 22">
              <a:extLst>
                <a:ext uri="{FF2B5EF4-FFF2-40B4-BE49-F238E27FC236}">
                  <a16:creationId xmlns:a16="http://schemas.microsoft.com/office/drawing/2014/main" id="{7A4F461A-D1F2-2D4B-B133-E42F6B9A70D1}"/>
                </a:ext>
              </a:extLst>
            </p:cNvPr>
            <p:cNvPicPr>
              <a:picLocks noChangeAspect="1"/>
            </p:cNvPicPr>
            <p:nvPr/>
          </p:nvPicPr>
          <p:blipFill>
            <a:blip r:embed="rId9"/>
            <a:stretch>
              <a:fillRect/>
            </a:stretch>
          </p:blipFill>
          <p:spPr>
            <a:xfrm>
              <a:off x="9039867" y="1126421"/>
              <a:ext cx="2514600" cy="838200"/>
            </a:xfrm>
            <a:prstGeom prst="rect">
              <a:avLst/>
            </a:prstGeom>
          </p:spPr>
        </p:pic>
      </p:grpSp>
    </p:spTree>
    <p:extLst>
      <p:ext uri="{BB962C8B-B14F-4D97-AF65-F5344CB8AC3E}">
        <p14:creationId xmlns:p14="http://schemas.microsoft.com/office/powerpoint/2010/main" val="287080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800" b="1" dirty="0"/>
              <a:t>Problem</a:t>
            </a:r>
            <a:r>
              <a:rPr lang="en-US" sz="1800" dirty="0"/>
              <a:t>: Write the conclusions and interpretations for the previous scenarios using our results.</a:t>
            </a:r>
          </a:p>
          <a:p>
            <a:pPr marL="0" indent="0">
              <a:buNone/>
            </a:pPr>
            <a:endParaRPr lang="en-US" sz="1800" dirty="0"/>
          </a:p>
          <a:p>
            <a:pPr marL="0" indent="0">
              <a:buNone/>
            </a:pPr>
            <a:r>
              <a:rPr lang="en-US" sz="1600" b="1" dirty="0"/>
              <a:t>a) Use the Traditional Method</a:t>
            </a:r>
          </a:p>
          <a:p>
            <a:pPr marL="0" indent="0">
              <a:buNone/>
            </a:pPr>
            <a:r>
              <a:rPr lang="en-US" sz="1600" u="sng" dirty="0"/>
              <a:t>Original Setup</a:t>
            </a:r>
            <a:r>
              <a:rPr lang="en-US" sz="1600" dirty="0"/>
              <a:t>: In 2020, A </a:t>
            </a:r>
            <a:r>
              <a:rPr lang="en-US" sz="1600" dirty="0" err="1"/>
              <a:t>NatGeo</a:t>
            </a:r>
            <a:r>
              <a:rPr lang="en-US" sz="1600" dirty="0"/>
              <a:t> Poll interviewed 1200 hiking enthusiasts and asked “Are you more afraid of spiders or snakes???” Out of the 1200 people, 768 responded “</a:t>
            </a:r>
            <a:r>
              <a:rPr lang="en-US" sz="1600" dirty="0" err="1"/>
              <a:t>Ewww</a:t>
            </a:r>
            <a:r>
              <a:rPr lang="en-US" sz="1600" dirty="0"/>
              <a:t>, snakes….”. Is there enough evidence to conclude the proportion of people who are more afraid of snakes is different than the 2010 proportion of 0.65. Use 𝛼 = 0.1 </a:t>
            </a:r>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342900">
              <a:buFont typeface="+mj-lt"/>
              <a:buAutoNum type="alphaLcParenR"/>
            </a:pPr>
            <a:endParaRPr lang="en-US" sz="1600" b="1" dirty="0"/>
          </a:p>
          <a:p>
            <a:pPr marL="0" indent="0">
              <a:buNone/>
            </a:pPr>
            <a:r>
              <a:rPr lang="en-US" sz="1800" b="1" dirty="0"/>
              <a:t>b) Use the P-Value Method</a:t>
            </a:r>
          </a:p>
          <a:p>
            <a:pPr marL="0" indent="0">
              <a:buNone/>
            </a:pPr>
            <a:r>
              <a:rPr lang="en-US" sz="1800" u="sng" dirty="0"/>
              <a:t>New Scenario</a:t>
            </a:r>
            <a:r>
              <a:rPr lang="en-US" sz="1800" dirty="0"/>
              <a:t>: Now lets say the 2020 sample proportion is equal to 0.62 (same sample size) AND we want to know if the proportion has decreased from 2010. Use 𝛼 = 0.05</a:t>
            </a:r>
          </a:p>
          <a:p>
            <a:pPr marL="0" indent="0">
              <a:buNone/>
            </a:pPr>
            <a:endParaRPr lang="en-US" sz="1800" dirty="0"/>
          </a:p>
        </p:txBody>
      </p:sp>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spTree>
    <p:extLst>
      <p:ext uri="{BB962C8B-B14F-4D97-AF65-F5344CB8AC3E}">
        <p14:creationId xmlns:p14="http://schemas.microsoft.com/office/powerpoint/2010/main" val="78039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a:t>
            </a:r>
          </a:p>
        </p:txBody>
      </p:sp>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a:xfrm>
            <a:off x="365236" y="1386022"/>
            <a:ext cx="11360800" cy="4555200"/>
          </a:xfrm>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b="1" dirty="0"/>
              <a:t>a) Use the Traditional Method</a:t>
            </a:r>
          </a:p>
          <a:p>
            <a:pPr marL="0" indent="0">
              <a:buNone/>
            </a:pPr>
            <a:r>
              <a:rPr lang="en-US" sz="1600" u="sng" dirty="0"/>
              <a:t>Original Setup</a:t>
            </a:r>
            <a:r>
              <a:rPr lang="en-US" sz="1600" dirty="0"/>
              <a:t>: In 2020, A </a:t>
            </a:r>
            <a:r>
              <a:rPr lang="en-US" sz="1600" dirty="0" err="1"/>
              <a:t>NatGeo</a:t>
            </a:r>
            <a:r>
              <a:rPr lang="en-US" sz="1600" dirty="0"/>
              <a:t> Poll interviewed 1200 hiking enthusiasts and asked “Are you more afraid of spiders or snakes???” Out of the 1200 people, 768 responded “</a:t>
            </a:r>
            <a:r>
              <a:rPr lang="en-US" sz="1600" dirty="0" err="1"/>
              <a:t>Ewww</a:t>
            </a:r>
            <a:r>
              <a:rPr lang="en-US" sz="1600" dirty="0"/>
              <a:t>, snakes….”. Is there enough evidence to conclude the proportion of people who are more afraid of snakes is different than the 2010 proportion of 0.65. Use 𝛼 = 0.1 </a:t>
            </a:r>
          </a:p>
          <a:p>
            <a:pPr marL="0" indent="0">
              <a:buNone/>
            </a:pPr>
            <a:endParaRPr lang="en-US" sz="1600" dirty="0"/>
          </a:p>
          <a:p>
            <a:pPr marL="0" indent="0">
              <a:buNone/>
            </a:pPr>
            <a:r>
              <a:rPr lang="en-US" sz="1600" i="1" dirty="0">
                <a:solidFill>
                  <a:srgbClr val="7030A0"/>
                </a:solidFill>
              </a:rPr>
              <a:t>Need these…</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Test Statistic</a:t>
            </a:r>
          </a:p>
          <a:p>
            <a:pPr marL="0" indent="0">
              <a:buNone/>
            </a:pPr>
            <a:r>
              <a:rPr lang="en-US" sz="1600" i="1" dirty="0">
                <a:solidFill>
                  <a:srgbClr val="7030A0"/>
                </a:solidFill>
              </a:rPr>
              <a:t>Traditional method, so have to find the critical value first based on the significance level and alternative hypothesis</a:t>
            </a:r>
          </a:p>
          <a:p>
            <a:pPr marL="0" indent="0">
              <a:buNone/>
            </a:pPr>
            <a:endParaRPr lang="en-US" sz="1600" i="1" dirty="0">
              <a:solidFill>
                <a:srgbClr val="FF0000"/>
              </a:solidFill>
            </a:endParaRPr>
          </a:p>
          <a:p>
            <a:pPr marL="0" indent="0">
              <a:buNone/>
            </a:pPr>
            <a:r>
              <a:rPr lang="en-US" sz="1600" i="1" dirty="0">
                <a:solidFill>
                  <a:srgbClr val="FF0000"/>
                </a:solidFill>
              </a:rPr>
              <a:t>Z* = </a:t>
            </a:r>
            <a:r>
              <a:rPr lang="en-US" sz="1600" i="1" dirty="0" err="1">
                <a:solidFill>
                  <a:srgbClr val="FF0000"/>
                </a:solidFill>
              </a:rPr>
              <a:t>invNorm</a:t>
            </a:r>
            <a:r>
              <a:rPr lang="en-US" sz="1600" i="1" dirty="0">
                <a:solidFill>
                  <a:srgbClr val="FF0000"/>
                </a:solidFill>
              </a:rPr>
              <a:t>(area = 0.1/2, 𝜇 = 0, 𝞂 = 1) = -1.645     </a:t>
            </a:r>
            <a:r>
              <a:rPr lang="en-US" sz="1600" i="1" dirty="0">
                <a:solidFill>
                  <a:srgbClr val="7030A0"/>
                </a:solidFill>
              </a:rPr>
              <a:t>→     two-tailed test, so will compare the absolute values of the TS and Z*</a:t>
            </a:r>
          </a:p>
          <a:p>
            <a:pPr marL="0" indent="0">
              <a:buNone/>
            </a:pPr>
            <a:endParaRPr lang="en-US" sz="1600" i="1" dirty="0">
              <a:solidFill>
                <a:srgbClr val="FF0000"/>
              </a:solidFill>
            </a:endParaRPr>
          </a:p>
          <a:p>
            <a:pPr marL="0" indent="0">
              <a:buNone/>
            </a:pPr>
            <a:r>
              <a:rPr lang="en-US" sz="1600" i="1" dirty="0">
                <a:solidFill>
                  <a:srgbClr val="FF0000"/>
                </a:solidFill>
              </a:rPr>
              <a:t>Z</a:t>
            </a:r>
            <a:r>
              <a:rPr lang="en-US" sz="1600" i="1" baseline="-25000" dirty="0">
                <a:solidFill>
                  <a:srgbClr val="FF0000"/>
                </a:solidFill>
              </a:rPr>
              <a:t>stat</a:t>
            </a:r>
            <a:r>
              <a:rPr lang="en-US" sz="1600" i="1" dirty="0">
                <a:solidFill>
                  <a:srgbClr val="FF0000"/>
                </a:solidFill>
              </a:rPr>
              <a:t> = 1-PropZTest(p</a:t>
            </a:r>
            <a:r>
              <a:rPr lang="en-US" sz="1600" i="1" baseline="-25000" dirty="0">
                <a:solidFill>
                  <a:srgbClr val="FF0000"/>
                </a:solidFill>
              </a:rPr>
              <a:t>0</a:t>
            </a:r>
            <a:r>
              <a:rPr lang="en-US" sz="1600" i="1" dirty="0">
                <a:solidFill>
                  <a:srgbClr val="FF0000"/>
                </a:solidFill>
              </a:rPr>
              <a:t> = 0.65, x = 768, n = 1200, prop ≠ p</a:t>
            </a:r>
            <a:r>
              <a:rPr lang="en-US" sz="1600" i="1" baseline="-25000" dirty="0">
                <a:solidFill>
                  <a:srgbClr val="FF0000"/>
                </a:solidFill>
              </a:rPr>
              <a:t>0</a:t>
            </a:r>
            <a:r>
              <a:rPr lang="en-US" sz="1600" i="1" dirty="0">
                <a:solidFill>
                  <a:srgbClr val="FF0000"/>
                </a:solidFill>
              </a:rPr>
              <a:t>) = -0.7263 </a:t>
            </a:r>
          </a:p>
          <a:p>
            <a:pPr marL="0" indent="0">
              <a:buNone/>
            </a:pPr>
            <a:endParaRPr lang="en-US" sz="1600" i="1" dirty="0">
              <a:solidFill>
                <a:srgbClr val="FF0000"/>
              </a:solidFill>
            </a:endParaRPr>
          </a:p>
          <a:p>
            <a:pPr marL="0" indent="0">
              <a:buNone/>
            </a:pPr>
            <a:r>
              <a:rPr lang="en-US" sz="1600" i="1" dirty="0">
                <a:solidFill>
                  <a:srgbClr val="FF0000"/>
                </a:solidFill>
              </a:rPr>
              <a:t>|</a:t>
            </a:r>
            <a:r>
              <a:rPr lang="en-US" sz="1600" i="1" dirty="0" err="1">
                <a:solidFill>
                  <a:srgbClr val="FF0000"/>
                </a:solidFill>
              </a:rPr>
              <a:t>Z</a:t>
            </a:r>
            <a:r>
              <a:rPr lang="en-US" sz="1600" i="1" baseline="-25000" dirty="0" err="1">
                <a:solidFill>
                  <a:srgbClr val="FF0000"/>
                </a:solidFill>
              </a:rPr>
              <a:t>stat</a:t>
            </a:r>
            <a:r>
              <a:rPr lang="en-US" sz="1600" i="1" dirty="0">
                <a:solidFill>
                  <a:srgbClr val="FF0000"/>
                </a:solidFill>
              </a:rPr>
              <a:t> |= |-0.7263| = 0.7263  &lt; 1.645 = |-1.645| = |Z*| → Fail to Reject H</a:t>
            </a:r>
            <a:r>
              <a:rPr lang="en-US" sz="1600" i="1" baseline="-25000" dirty="0">
                <a:solidFill>
                  <a:srgbClr val="FF0000"/>
                </a:solidFill>
              </a:rPr>
              <a:t>0</a:t>
            </a:r>
          </a:p>
          <a:p>
            <a:pPr marL="0" indent="0">
              <a:buNone/>
            </a:pPr>
            <a:endParaRPr lang="en-US" sz="1600" i="1" baseline="-25000" dirty="0">
              <a:solidFill>
                <a:srgbClr val="FF0000"/>
              </a:solidFill>
            </a:endParaRPr>
          </a:p>
          <a:p>
            <a:pPr marL="0" indent="0">
              <a:buNone/>
            </a:pPr>
            <a:r>
              <a:rPr lang="en-US" sz="1600" i="1" u="sng" dirty="0">
                <a:solidFill>
                  <a:srgbClr val="FF0000"/>
                </a:solidFill>
              </a:rPr>
              <a:t>Conclusion and Interpretation</a:t>
            </a:r>
          </a:p>
          <a:p>
            <a:pPr marL="0" indent="0">
              <a:buNone/>
            </a:pPr>
            <a:r>
              <a:rPr lang="en-US" sz="1600" i="1" dirty="0">
                <a:solidFill>
                  <a:srgbClr val="FF0000"/>
                </a:solidFill>
              </a:rPr>
              <a:t>Because the absolute value of our Test Statistic </a:t>
            </a:r>
            <a:r>
              <a:rPr lang="en-US" sz="1600" i="1" dirty="0" err="1">
                <a:solidFill>
                  <a:srgbClr val="FF0000"/>
                </a:solidFill>
              </a:rPr>
              <a:t>Z</a:t>
            </a:r>
            <a:r>
              <a:rPr lang="en-US" sz="1600" i="1" baseline="-25000" dirty="0" err="1">
                <a:solidFill>
                  <a:srgbClr val="FF0000"/>
                </a:solidFill>
              </a:rPr>
              <a:t>stat</a:t>
            </a:r>
            <a:r>
              <a:rPr lang="en-US" sz="1600" i="1" dirty="0">
                <a:solidFill>
                  <a:srgbClr val="FF0000"/>
                </a:solidFill>
              </a:rPr>
              <a:t> = 0.7263 is less than the absolute value of our Critical Value Z* = 1.645, we fail to reject the Null hypothesis. There is NOT sufficient evidence to conclude that the true proportion of hikers who are more afraid of snakes than spiders is different than the 2010 proportion of 0.65.</a:t>
            </a:r>
            <a:endParaRPr lang="en-US" sz="1400" dirty="0"/>
          </a:p>
        </p:txBody>
      </p:sp>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pic>
        <p:nvPicPr>
          <p:cNvPr id="5" name="Picture 4">
            <a:extLst>
              <a:ext uri="{FF2B5EF4-FFF2-40B4-BE49-F238E27FC236}">
                <a16:creationId xmlns:a16="http://schemas.microsoft.com/office/drawing/2014/main" id="{B47DA26C-194A-7748-A0BD-39A37C471F78}"/>
              </a:ext>
            </a:extLst>
          </p:cNvPr>
          <p:cNvPicPr>
            <a:picLocks noChangeAspect="1"/>
          </p:cNvPicPr>
          <p:nvPr/>
        </p:nvPicPr>
        <p:blipFill>
          <a:blip r:embed="rId2"/>
          <a:stretch>
            <a:fillRect/>
          </a:stretch>
        </p:blipFill>
        <p:spPr>
          <a:xfrm>
            <a:off x="7773729" y="2567527"/>
            <a:ext cx="1707591" cy="1286090"/>
          </a:xfrm>
          <a:prstGeom prst="rect">
            <a:avLst/>
          </a:prstGeom>
        </p:spPr>
      </p:pic>
      <p:sp>
        <p:nvSpPr>
          <p:cNvPr id="8" name="TextBox 7">
            <a:extLst>
              <a:ext uri="{FF2B5EF4-FFF2-40B4-BE49-F238E27FC236}">
                <a16:creationId xmlns:a16="http://schemas.microsoft.com/office/drawing/2014/main" id="{B8AADC16-460B-D844-B27B-824C0386D60C}"/>
              </a:ext>
            </a:extLst>
          </p:cNvPr>
          <p:cNvSpPr txBox="1"/>
          <p:nvPr/>
        </p:nvSpPr>
        <p:spPr>
          <a:xfrm>
            <a:off x="1820783" y="3048392"/>
            <a:ext cx="1035861"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p = 0.65</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p ≠ 0.65</a:t>
            </a:r>
          </a:p>
          <a:p>
            <a:r>
              <a:rPr lang="en-US" sz="1400" i="1" dirty="0">
                <a:solidFill>
                  <a:srgbClr val="FF0000"/>
                </a:solidFill>
              </a:rPr>
              <a:t>𝛼  = 0.1</a:t>
            </a:r>
          </a:p>
        </p:txBody>
      </p:sp>
    </p:spTree>
    <p:extLst>
      <p:ext uri="{BB962C8B-B14F-4D97-AF65-F5344CB8AC3E}">
        <p14:creationId xmlns:p14="http://schemas.microsoft.com/office/powerpoint/2010/main" val="2241861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4916-E77F-B347-99D1-D287976CFA41}"/>
              </a:ext>
            </a:extLst>
          </p:cNvPr>
          <p:cNvSpPr>
            <a:spLocks noGrp="1"/>
          </p:cNvSpPr>
          <p:nvPr>
            <p:ph type="title"/>
          </p:nvPr>
        </p:nvSpPr>
        <p:spPr>
          <a:xfrm>
            <a:off x="365236" y="204517"/>
            <a:ext cx="6543341" cy="1123299"/>
          </a:xfrm>
        </p:spPr>
        <p:txBody>
          <a:bodyPr/>
          <a:lstStyle/>
          <a:p>
            <a:r>
              <a:rPr lang="en-US" sz="3600" dirty="0"/>
              <a:t>LCQ – Conclusions and Interpretations </a:t>
            </a:r>
            <a:r>
              <a:rPr lang="en-US" sz="3600" dirty="0" err="1"/>
              <a:t>Cont</a:t>
            </a:r>
            <a:r>
              <a:rPr lang="en-US" sz="3600" dirty="0"/>
              <a: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C4C984B-E17A-4945-AF74-05024F528872}"/>
                  </a:ext>
                </a:extLst>
              </p:cNvPr>
              <p:cNvSpPr>
                <a:spLocks noGrp="1"/>
              </p:cNvSpPr>
              <p:nvPr>
                <p:ph type="body" idx="1"/>
              </p:nvPr>
            </p:nvSpPr>
            <p:spPr/>
            <p:txBody>
              <a:bodyPr/>
              <a:lstStyle/>
              <a:p>
                <a:pPr marL="0" indent="0">
                  <a:buNone/>
                </a:pPr>
                <a:r>
                  <a:rPr lang="en-US" sz="1600" b="1" dirty="0"/>
                  <a:t>Problem</a:t>
                </a:r>
                <a:r>
                  <a:rPr lang="en-US" sz="1600" dirty="0"/>
                  <a:t>: Use the specified method to write the conclusions and interpretations for the previous scenarios using our results.</a:t>
                </a:r>
              </a:p>
              <a:p>
                <a:pPr marL="0" indent="0">
                  <a:buNone/>
                </a:pPr>
                <a:endParaRPr lang="en-US" sz="1600" dirty="0"/>
              </a:p>
              <a:p>
                <a:pPr marL="0" indent="0">
                  <a:buNone/>
                </a:pPr>
                <a:r>
                  <a:rPr lang="en-US" sz="1600" b="1" dirty="0"/>
                  <a:t>b) Use the P-Value Method</a:t>
                </a:r>
              </a:p>
              <a:p>
                <a:pPr marL="0" indent="0">
                  <a:buNone/>
                </a:pPr>
                <a:r>
                  <a:rPr lang="en-US" sz="1600" u="sng" dirty="0"/>
                  <a:t>New Scenario</a:t>
                </a:r>
                <a:r>
                  <a:rPr lang="en-US" sz="1600" dirty="0"/>
                  <a:t>: Now lets say the 2020 sample proportion is equal to 0.62 (same sample size) AND we want to know if the proportion has decreased from 2010. Use 𝛼 = 0.05</a:t>
                </a:r>
              </a:p>
              <a:p>
                <a:pPr marL="0" indent="0">
                  <a:buNone/>
                </a:pPr>
                <a:endParaRPr lang="en-US" sz="1600" dirty="0"/>
              </a:p>
              <a:p>
                <a:pPr marL="0" indent="0">
                  <a:buNone/>
                </a:pPr>
                <a:r>
                  <a:rPr lang="en-US" sz="1600" i="1" dirty="0">
                    <a:solidFill>
                      <a:srgbClr val="7030A0"/>
                    </a:solidFill>
                  </a:rPr>
                  <a:t>Need these (new) …</a:t>
                </a:r>
              </a:p>
              <a:p>
                <a:pPr marL="0" indent="0">
                  <a:buNone/>
                </a:pPr>
                <a:endParaRPr lang="en-US" sz="1600" dirty="0"/>
              </a:p>
              <a:p>
                <a:pPr marL="0" indent="0">
                  <a:buNone/>
                </a:pPr>
                <a:endParaRPr lang="en-US" sz="1600" b="1" dirty="0"/>
              </a:p>
              <a:p>
                <a:pPr marL="0" indent="0">
                  <a:buNone/>
                </a:pPr>
                <a:endParaRPr lang="en-US" sz="1600" i="1" dirty="0">
                  <a:solidFill>
                    <a:srgbClr val="7030A0"/>
                  </a:solidFill>
                </a:endParaRPr>
              </a:p>
              <a:p>
                <a:pPr marL="0" indent="0">
                  <a:buNone/>
                </a:pPr>
                <a:r>
                  <a:rPr lang="en-US" sz="1600" i="1" u="sng" dirty="0">
                    <a:solidFill>
                      <a:srgbClr val="FF0000"/>
                    </a:solidFill>
                  </a:rPr>
                  <a:t>P-Value</a:t>
                </a:r>
              </a:p>
              <a:p>
                <a:pPr marL="0" indent="0">
                  <a:buNone/>
                </a:pPr>
                <a:r>
                  <a:rPr lang="en-US" sz="1600" i="1" dirty="0">
                    <a:solidFill>
                      <a:srgbClr val="7030A0"/>
                    </a:solidFill>
                  </a:rPr>
                  <a:t>Don’t need to find the critical value, so can just run the test first</a:t>
                </a:r>
              </a:p>
              <a:p>
                <a:pPr marL="0" indent="0">
                  <a:buNone/>
                </a:pPr>
                <a:endParaRPr lang="en-US" sz="1600" i="1" dirty="0">
                  <a:solidFill>
                    <a:srgbClr val="FF0000"/>
                  </a:solidFill>
                </a:endParaRPr>
              </a:p>
              <a:p>
                <a:pPr marL="0" indent="0">
                  <a:buNone/>
                </a:pPr>
                <a:r>
                  <a:rPr lang="en-US" sz="1600" dirty="0">
                    <a:solidFill>
                      <a:srgbClr val="7030A0"/>
                    </a:solidFill>
                  </a:rPr>
                  <a:t> </a:t>
                </a:r>
                <a14:m>
                  <m:oMath xmlns:m="http://schemas.openxmlformats.org/officeDocument/2006/math">
                    <m:acc>
                      <m:accPr>
                        <m:chr m:val="̂"/>
                        <m:ctrlPr>
                          <a:rPr lang="en-US" sz="1600" i="1" smtClean="0">
                            <a:solidFill>
                              <a:srgbClr val="7030A0"/>
                            </a:solidFill>
                            <a:latin typeface="Cambria Math" panose="02040503050406030204" pitchFamily="18" charset="0"/>
                          </a:rPr>
                        </m:ctrlPr>
                      </m:accPr>
                      <m:e>
                        <m:r>
                          <a:rPr lang="en-US" sz="1600" b="0" i="1" smtClean="0">
                            <a:solidFill>
                              <a:srgbClr val="7030A0"/>
                            </a:solidFill>
                            <a:latin typeface="Cambria Math" panose="02040503050406030204" pitchFamily="18" charset="0"/>
                          </a:rPr>
                          <m:t>𝑝</m:t>
                        </m:r>
                      </m:e>
                    </m:acc>
                    <m:r>
                      <a:rPr lang="en-US" sz="1600" b="0" i="1" dirty="0" smtClean="0">
                        <a:solidFill>
                          <a:srgbClr val="7030A0"/>
                        </a:solidFill>
                        <a:latin typeface="Cambria Math" panose="02040503050406030204" pitchFamily="18" charset="0"/>
                      </a:rPr>
                      <m:t>=</m:t>
                    </m:r>
                    <m:f>
                      <m:fPr>
                        <m:ctrlPr>
                          <a:rPr lang="en-US" sz="1600" i="1" dirty="0" smtClean="0">
                            <a:solidFill>
                              <a:srgbClr val="7030A0"/>
                            </a:solidFill>
                            <a:latin typeface="Cambria Math" panose="02040503050406030204" pitchFamily="18" charset="0"/>
                          </a:rPr>
                        </m:ctrlPr>
                      </m:fPr>
                      <m:num>
                        <m:r>
                          <a:rPr lang="en-US" sz="1600" b="0" i="1" dirty="0" smtClean="0">
                            <a:solidFill>
                              <a:srgbClr val="7030A0"/>
                            </a:solidFill>
                            <a:latin typeface="Cambria Math" panose="02040503050406030204" pitchFamily="18" charset="0"/>
                          </a:rPr>
                          <m:t>𝑥</m:t>
                        </m:r>
                      </m:num>
                      <m:den>
                        <m:r>
                          <a:rPr lang="en-US" sz="1600" b="0" i="1" dirty="0" smtClean="0">
                            <a:solidFill>
                              <a:srgbClr val="7030A0"/>
                            </a:solidFill>
                            <a:latin typeface="Cambria Math" panose="02040503050406030204" pitchFamily="18" charset="0"/>
                          </a:rPr>
                          <m:t>𝑛</m:t>
                        </m:r>
                      </m:den>
                    </m:f>
                    <m:r>
                      <a:rPr lang="en-US" sz="1600" b="0" i="1" dirty="0" smtClean="0">
                        <a:solidFill>
                          <a:srgbClr val="7030A0"/>
                        </a:solidFill>
                        <a:latin typeface="Cambria Math" panose="02040503050406030204" pitchFamily="18" charset="0"/>
                      </a:rPr>
                      <m:t>→</m:t>
                    </m:r>
                    <m:r>
                      <a:rPr lang="en-US" sz="1600" b="0" i="1" dirty="0" smtClean="0">
                        <a:solidFill>
                          <a:srgbClr val="7030A0"/>
                        </a:solidFill>
                        <a:latin typeface="Cambria Math" panose="02040503050406030204" pitchFamily="18" charset="0"/>
                      </a:rPr>
                      <m:t>𝑥</m:t>
                    </m:r>
                    <m:r>
                      <a:rPr lang="en-US" sz="1600" b="0" i="1" dirty="0" smtClean="0">
                        <a:solidFill>
                          <a:srgbClr val="7030A0"/>
                        </a:solidFill>
                        <a:latin typeface="Cambria Math" panose="02040503050406030204" pitchFamily="18" charset="0"/>
                      </a:rPr>
                      <m:t>=</m:t>
                    </m:r>
                    <m:r>
                      <a:rPr lang="en-US" sz="1600" b="0" i="1" dirty="0" smtClean="0">
                        <a:solidFill>
                          <a:srgbClr val="7030A0"/>
                        </a:solidFill>
                        <a:latin typeface="Cambria Math" panose="02040503050406030204" pitchFamily="18" charset="0"/>
                      </a:rPr>
                      <m:t>𝑛</m:t>
                    </m:r>
                    <m:acc>
                      <m:accPr>
                        <m:chr m:val="̂"/>
                        <m:ctrlPr>
                          <a:rPr lang="en-US" sz="1600" i="1" dirty="0" smtClean="0">
                            <a:solidFill>
                              <a:srgbClr val="7030A0"/>
                            </a:solidFill>
                            <a:latin typeface="Cambria Math" panose="02040503050406030204" pitchFamily="18" charset="0"/>
                          </a:rPr>
                        </m:ctrlPr>
                      </m:accPr>
                      <m:e>
                        <m:r>
                          <a:rPr lang="en-US" sz="1600" b="0" i="1" dirty="0" smtClean="0">
                            <a:solidFill>
                              <a:srgbClr val="7030A0"/>
                            </a:solidFill>
                            <a:latin typeface="Cambria Math" panose="02040503050406030204" pitchFamily="18" charset="0"/>
                          </a:rPr>
                          <m:t>𝑝</m:t>
                        </m:r>
                      </m:e>
                    </m:acc>
                    <m:r>
                      <a:rPr lang="en-US" sz="1600" b="0" i="1" dirty="0" smtClean="0">
                        <a:solidFill>
                          <a:srgbClr val="7030A0"/>
                        </a:solidFill>
                        <a:latin typeface="Cambria Math" panose="02040503050406030204" pitchFamily="18" charset="0"/>
                      </a:rPr>
                      <m:t>=1200</m:t>
                    </m:r>
                    <m:d>
                      <m:dPr>
                        <m:ctrlPr>
                          <a:rPr lang="en-US" sz="1600" b="0" i="1" dirty="0" smtClean="0">
                            <a:solidFill>
                              <a:srgbClr val="7030A0"/>
                            </a:solidFill>
                            <a:latin typeface="Cambria Math" panose="02040503050406030204" pitchFamily="18" charset="0"/>
                          </a:rPr>
                        </m:ctrlPr>
                      </m:dPr>
                      <m:e>
                        <m:r>
                          <a:rPr lang="en-US" sz="1600" b="0" i="1" dirty="0" smtClean="0">
                            <a:solidFill>
                              <a:srgbClr val="7030A0"/>
                            </a:solidFill>
                            <a:latin typeface="Cambria Math" panose="02040503050406030204" pitchFamily="18" charset="0"/>
                          </a:rPr>
                          <m:t>0.62</m:t>
                        </m:r>
                      </m:e>
                    </m:d>
                    <m:r>
                      <a:rPr lang="en-US" sz="1600" b="0" i="1" dirty="0" smtClean="0">
                        <a:solidFill>
                          <a:srgbClr val="7030A0"/>
                        </a:solidFill>
                        <a:latin typeface="Cambria Math" panose="02040503050406030204" pitchFamily="18" charset="0"/>
                      </a:rPr>
                      <m:t>=744</m:t>
                    </m:r>
                  </m:oMath>
                </a14:m>
                <a:endParaRPr lang="en-US" sz="1600" i="1" dirty="0">
                  <a:solidFill>
                    <a:srgbClr val="7030A0"/>
                  </a:solidFill>
                </a:endParaRPr>
              </a:p>
              <a:p>
                <a:pPr marL="0" indent="0">
                  <a:buNone/>
                </a:pPr>
                <a:endParaRPr lang="en-US" sz="1600" i="1" dirty="0">
                  <a:solidFill>
                    <a:srgbClr val="7030A0"/>
                  </a:solidFill>
                </a:endParaRPr>
              </a:p>
              <a:p>
                <a:pPr marL="0" indent="0">
                  <a:buNone/>
                </a:pPr>
                <a:r>
                  <a:rPr lang="en-US" sz="1600" i="1" dirty="0">
                    <a:solidFill>
                      <a:srgbClr val="FF0000"/>
                    </a:solidFill>
                  </a:rPr>
                  <a:t>p-value = 1-PropZTest(p</a:t>
                </a:r>
                <a:r>
                  <a:rPr lang="en-US" sz="1600" i="1" baseline="-25000" dirty="0">
                    <a:solidFill>
                      <a:srgbClr val="FF0000"/>
                    </a:solidFill>
                  </a:rPr>
                  <a:t>0</a:t>
                </a:r>
                <a:r>
                  <a:rPr lang="en-US" sz="1600" i="1" dirty="0">
                    <a:solidFill>
                      <a:srgbClr val="FF0000"/>
                    </a:solidFill>
                  </a:rPr>
                  <a:t> = 0.65, x = 744 , n = 1200, </a:t>
                </a:r>
                <a:r>
                  <a:rPr lang="en-US" sz="1600" i="1">
                    <a:solidFill>
                      <a:srgbClr val="FF0000"/>
                    </a:solidFill>
                  </a:rPr>
                  <a:t>prop &lt; </a:t>
                </a:r>
                <a:r>
                  <a:rPr lang="en-US" sz="1600" i="1" dirty="0">
                    <a:solidFill>
                      <a:srgbClr val="FF0000"/>
                    </a:solidFill>
                  </a:rPr>
                  <a:t>p</a:t>
                </a:r>
                <a:r>
                  <a:rPr lang="en-US" sz="1600" i="1" baseline="-25000" dirty="0">
                    <a:solidFill>
                      <a:srgbClr val="FF0000"/>
                    </a:solidFill>
                  </a:rPr>
                  <a:t>0</a:t>
                </a:r>
                <a:r>
                  <a:rPr lang="en-US" sz="1600" i="1" dirty="0">
                    <a:solidFill>
                      <a:srgbClr val="FF0000"/>
                    </a:solidFill>
                  </a:rPr>
                  <a:t>) = 0.0147</a:t>
                </a:r>
              </a:p>
              <a:p>
                <a:pPr marL="0" indent="0">
                  <a:buNone/>
                </a:pPr>
                <a:endParaRPr lang="en-US" sz="1600" i="1" dirty="0">
                  <a:solidFill>
                    <a:srgbClr val="FF0000"/>
                  </a:solidFill>
                </a:endParaRPr>
              </a:p>
              <a:p>
                <a:pPr marL="0" indent="0">
                  <a:buNone/>
                </a:pPr>
                <a:r>
                  <a:rPr lang="en-US" sz="1600" i="1" dirty="0">
                    <a:solidFill>
                      <a:srgbClr val="FF0000"/>
                    </a:solidFill>
                  </a:rPr>
                  <a:t>p-value = 0.0147 &lt; 0.05 = 𝛼 → Reject H</a:t>
                </a:r>
                <a:r>
                  <a:rPr lang="en-US" sz="1600" i="1" baseline="-25000" dirty="0">
                    <a:solidFill>
                      <a:srgbClr val="FF0000"/>
                    </a:solidFill>
                  </a:rPr>
                  <a:t>0</a:t>
                </a:r>
                <a:r>
                  <a:rPr lang="en-US" sz="1600" i="1" dirty="0">
                    <a:solidFill>
                      <a:srgbClr val="FF0000"/>
                    </a:solidFill>
                  </a:rPr>
                  <a:t>!</a:t>
                </a:r>
              </a:p>
              <a:p>
                <a:pPr marL="0" indent="0">
                  <a:buNone/>
                </a:pPr>
                <a:endParaRPr lang="en-US" sz="1600" i="1" baseline="-25000" dirty="0">
                  <a:solidFill>
                    <a:srgbClr val="FF0000"/>
                  </a:solidFill>
                </a:endParaRPr>
              </a:p>
              <a:p>
                <a:pPr marL="0" indent="0">
                  <a:buNone/>
                </a:pPr>
                <a:r>
                  <a:rPr lang="en-US" sz="1600" i="1" u="sng" dirty="0">
                    <a:solidFill>
                      <a:srgbClr val="FF0000"/>
                    </a:solidFill>
                  </a:rPr>
                  <a:t>Conclusion and Interpretation</a:t>
                </a:r>
              </a:p>
              <a:p>
                <a:pPr marL="0" indent="0">
                  <a:buNone/>
                </a:pPr>
                <a:r>
                  <a:rPr lang="en-US" sz="1600" i="1" dirty="0">
                    <a:solidFill>
                      <a:srgbClr val="FF0000"/>
                    </a:solidFill>
                  </a:rPr>
                  <a:t>Because our p-value = 0.0147 is less than the significance level 0.05, we reject the Null hypothesis. There IS sufficient evidence to conclude that the true proportion of hikers who are more afraid of snakes than spiders has in fact decreased than the 2010 proportion of 0.65.</a:t>
                </a:r>
                <a:endParaRPr lang="en-US" sz="1400" dirty="0"/>
              </a:p>
            </p:txBody>
          </p:sp>
        </mc:Choice>
        <mc:Fallback xmlns="">
          <p:sp>
            <p:nvSpPr>
              <p:cNvPr id="3" name="Text Placeholder 2">
                <a:extLst>
                  <a:ext uri="{FF2B5EF4-FFF2-40B4-BE49-F238E27FC236}">
                    <a16:creationId xmlns:a16="http://schemas.microsoft.com/office/drawing/2014/main" id="{9C4C984B-E17A-4945-AF74-05024F528872}"/>
                  </a:ext>
                </a:extLst>
              </p:cNvPr>
              <p:cNvSpPr>
                <a:spLocks noGrp="1" noRot="1" noChangeAspect="1" noMove="1" noResize="1" noEditPoints="1" noAdjustHandles="1" noChangeArrowheads="1" noChangeShapeType="1" noTextEdit="1"/>
              </p:cNvSpPr>
              <p:nvPr>
                <p:ph type="body" idx="1"/>
              </p:nvPr>
            </p:nvSpPr>
            <p:spPr>
              <a:blipFill>
                <a:blip r:embed="rId2"/>
                <a:stretch>
                  <a:fillRect l="-223" r="-558" b="-15278"/>
                </a:stretch>
              </a:blipFill>
            </p:spPr>
            <p:txBody>
              <a:bodyPr/>
              <a:lstStyle/>
              <a:p>
                <a:r>
                  <a:rPr lang="en-US">
                    <a:noFill/>
                  </a:rPr>
                  <a:t> </a:t>
                </a:r>
              </a:p>
            </p:txBody>
          </p:sp>
        </mc:Fallback>
      </mc:AlternateContent>
      <p:sp>
        <p:nvSpPr>
          <p:cNvPr id="4" name="Google Shape;258;p46">
            <a:extLst>
              <a:ext uri="{FF2B5EF4-FFF2-40B4-BE49-F238E27FC236}">
                <a16:creationId xmlns:a16="http://schemas.microsoft.com/office/drawing/2014/main" id="{C758AE04-F4FF-2940-8DE2-47DA89B98D1D}"/>
              </a:ext>
            </a:extLst>
          </p:cNvPr>
          <p:cNvSpPr txBox="1">
            <a:spLocks/>
          </p:cNvSpPr>
          <p:nvPr/>
        </p:nvSpPr>
        <p:spPr>
          <a:xfrm>
            <a:off x="5108387" y="204517"/>
            <a:ext cx="6718377" cy="118150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marL="152396" indent="0">
              <a:lnSpc>
                <a:spcPct val="100000"/>
              </a:lnSpc>
              <a:buNone/>
            </a:pPr>
            <a:r>
              <a:rPr lang="en-US" sz="2400" b="1" dirty="0">
                <a:solidFill>
                  <a:srgbClr val="0070C0"/>
                </a:solidFill>
              </a:rPr>
              <a:t>5.  Conclude </a:t>
            </a:r>
            <a:r>
              <a:rPr lang="en-US" sz="2400" dirty="0">
                <a:solidFill>
                  <a:srgbClr val="0070C0"/>
                </a:solidFill>
              </a:rPr>
              <a:t>and</a:t>
            </a:r>
            <a:r>
              <a:rPr lang="en-US" sz="2400" b="1" dirty="0">
                <a:solidFill>
                  <a:srgbClr val="0070C0"/>
                </a:solidFill>
              </a:rPr>
              <a:t> Interpret</a:t>
            </a:r>
            <a:endParaRPr lang="en-US" sz="1800" dirty="0">
              <a:solidFill>
                <a:srgbClr val="0070C0"/>
              </a:solidFill>
            </a:endParaRPr>
          </a:p>
          <a:p>
            <a:pPr marL="944850" lvl="1">
              <a:lnSpc>
                <a:spcPct val="100000"/>
              </a:lnSpc>
              <a:spcBef>
                <a:spcPts val="0"/>
              </a:spcBef>
            </a:pPr>
            <a:r>
              <a:rPr lang="en-US" sz="1800" dirty="0">
                <a:solidFill>
                  <a:srgbClr val="0070C0"/>
                </a:solidFill>
              </a:rPr>
              <a:t>State whether you reject H</a:t>
            </a:r>
            <a:r>
              <a:rPr lang="en-US" sz="1800" baseline="-25000" dirty="0">
                <a:solidFill>
                  <a:srgbClr val="0070C0"/>
                </a:solidFill>
              </a:rPr>
              <a:t>0</a:t>
            </a:r>
            <a:r>
              <a:rPr lang="en-US" sz="1800" dirty="0">
                <a:solidFill>
                  <a:srgbClr val="0070C0"/>
                </a:solidFill>
              </a:rPr>
              <a:t> or fail to reject H</a:t>
            </a:r>
            <a:r>
              <a:rPr lang="en-US" sz="1800" baseline="-25000" dirty="0">
                <a:solidFill>
                  <a:srgbClr val="0070C0"/>
                </a:solidFill>
              </a:rPr>
              <a:t>0</a:t>
            </a:r>
            <a:r>
              <a:rPr lang="en-US" sz="1800" dirty="0">
                <a:solidFill>
                  <a:srgbClr val="0070C0"/>
                </a:solidFill>
              </a:rPr>
              <a:t> AND WHY!</a:t>
            </a:r>
            <a:endParaRPr lang="en-US" sz="1800" baseline="-25000" dirty="0">
              <a:solidFill>
                <a:srgbClr val="0070C0"/>
              </a:solidFill>
            </a:endParaRPr>
          </a:p>
          <a:p>
            <a:pPr marL="944850" lvl="1">
              <a:lnSpc>
                <a:spcPct val="100000"/>
              </a:lnSpc>
              <a:spcBef>
                <a:spcPts val="0"/>
              </a:spcBef>
            </a:pPr>
            <a:r>
              <a:rPr lang="en-US" sz="1800" dirty="0">
                <a:solidFill>
                  <a:srgbClr val="0070C0"/>
                </a:solidFill>
              </a:rPr>
              <a:t>Interpret your results in the context of the problem</a:t>
            </a:r>
          </a:p>
        </p:txBody>
      </p:sp>
      <p:pic>
        <p:nvPicPr>
          <p:cNvPr id="6" name="Picture 5">
            <a:extLst>
              <a:ext uri="{FF2B5EF4-FFF2-40B4-BE49-F238E27FC236}">
                <a16:creationId xmlns:a16="http://schemas.microsoft.com/office/drawing/2014/main" id="{3D7DBB26-AB1D-6D44-A68A-4F3693C2ED60}"/>
              </a:ext>
            </a:extLst>
          </p:cNvPr>
          <p:cNvPicPr>
            <a:picLocks noChangeAspect="1"/>
          </p:cNvPicPr>
          <p:nvPr/>
        </p:nvPicPr>
        <p:blipFill>
          <a:blip r:embed="rId3"/>
          <a:stretch>
            <a:fillRect/>
          </a:stretch>
        </p:blipFill>
        <p:spPr>
          <a:xfrm>
            <a:off x="7222974" y="2752097"/>
            <a:ext cx="2175025" cy="1640182"/>
          </a:xfrm>
          <a:prstGeom prst="rect">
            <a:avLst/>
          </a:prstGeom>
        </p:spPr>
      </p:pic>
      <p:sp>
        <p:nvSpPr>
          <p:cNvPr id="8" name="TextBox 7">
            <a:extLst>
              <a:ext uri="{FF2B5EF4-FFF2-40B4-BE49-F238E27FC236}">
                <a16:creationId xmlns:a16="http://schemas.microsoft.com/office/drawing/2014/main" id="{B8AADC16-460B-D844-B27B-824C0386D60C}"/>
              </a:ext>
            </a:extLst>
          </p:cNvPr>
          <p:cNvSpPr txBox="1"/>
          <p:nvPr/>
        </p:nvSpPr>
        <p:spPr>
          <a:xfrm>
            <a:off x="2334323" y="2833524"/>
            <a:ext cx="1035861" cy="738664"/>
          </a:xfrm>
          <a:prstGeom prst="rect">
            <a:avLst/>
          </a:prstGeom>
          <a:noFill/>
        </p:spPr>
        <p:txBody>
          <a:bodyPr wrap="none" rtlCol="0">
            <a:spAutoFit/>
          </a:bodyPr>
          <a:lstStyle/>
          <a:p>
            <a:r>
              <a:rPr lang="en-US" sz="1400" i="1" dirty="0">
                <a:solidFill>
                  <a:srgbClr val="FF0000"/>
                </a:solidFill>
              </a:rPr>
              <a:t>H</a:t>
            </a:r>
            <a:r>
              <a:rPr lang="en-US" sz="1400" i="1" baseline="-25000" dirty="0">
                <a:solidFill>
                  <a:srgbClr val="FF0000"/>
                </a:solidFill>
              </a:rPr>
              <a:t>0</a:t>
            </a:r>
            <a:r>
              <a:rPr lang="en-US" sz="1400" i="1" dirty="0">
                <a:solidFill>
                  <a:srgbClr val="FF0000"/>
                </a:solidFill>
              </a:rPr>
              <a:t>: p = 0.65</a:t>
            </a:r>
          </a:p>
          <a:p>
            <a:r>
              <a:rPr lang="en-US" sz="1400" i="1" dirty="0">
                <a:solidFill>
                  <a:srgbClr val="FF0000"/>
                </a:solidFill>
              </a:rPr>
              <a:t>H</a:t>
            </a:r>
            <a:r>
              <a:rPr lang="en-US" sz="1400" i="1" baseline="-25000" dirty="0">
                <a:solidFill>
                  <a:srgbClr val="FF0000"/>
                </a:solidFill>
              </a:rPr>
              <a:t>A</a:t>
            </a:r>
            <a:r>
              <a:rPr lang="en-US" sz="1400" i="1" dirty="0">
                <a:solidFill>
                  <a:srgbClr val="FF0000"/>
                </a:solidFill>
              </a:rPr>
              <a:t>: p &lt; 0.65</a:t>
            </a:r>
          </a:p>
          <a:p>
            <a:r>
              <a:rPr lang="en-US" sz="1400" i="1" dirty="0">
                <a:solidFill>
                  <a:srgbClr val="FF0000"/>
                </a:solidFill>
              </a:rPr>
              <a:t>𝛼  = 0.05</a:t>
            </a:r>
          </a:p>
        </p:txBody>
      </p:sp>
    </p:spTree>
    <p:extLst>
      <p:ext uri="{BB962C8B-B14F-4D97-AF65-F5344CB8AC3E}">
        <p14:creationId xmlns:p14="http://schemas.microsoft.com/office/powerpoint/2010/main" val="326413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450F-602C-1940-85B5-AD41875957A2}"/>
              </a:ext>
            </a:extLst>
          </p:cNvPr>
          <p:cNvSpPr>
            <a:spLocks noGrp="1"/>
          </p:cNvSpPr>
          <p:nvPr>
            <p:ph type="title"/>
          </p:nvPr>
        </p:nvSpPr>
        <p:spPr/>
        <p:txBody>
          <a:bodyPr/>
          <a:lstStyle/>
          <a:p>
            <a:r>
              <a:rPr lang="en-US" dirty="0"/>
              <a:t>Inference! Our Second Look</a:t>
            </a:r>
          </a:p>
        </p:txBody>
      </p:sp>
      <p:pic>
        <p:nvPicPr>
          <p:cNvPr id="4" name="Picture 3">
            <a:extLst>
              <a:ext uri="{FF2B5EF4-FFF2-40B4-BE49-F238E27FC236}">
                <a16:creationId xmlns:a16="http://schemas.microsoft.com/office/drawing/2014/main" id="{1A882920-A441-5D49-9413-97AA7B36D9F1}"/>
              </a:ext>
            </a:extLst>
          </p:cNvPr>
          <p:cNvPicPr>
            <a:picLocks noChangeAspect="1"/>
          </p:cNvPicPr>
          <p:nvPr/>
        </p:nvPicPr>
        <p:blipFill>
          <a:blip r:embed="rId2"/>
          <a:stretch>
            <a:fillRect/>
          </a:stretch>
        </p:blipFill>
        <p:spPr>
          <a:xfrm>
            <a:off x="1854200" y="1841500"/>
            <a:ext cx="4978400" cy="4191000"/>
          </a:xfrm>
          <a:prstGeom prst="rect">
            <a:avLst/>
          </a:prstGeom>
        </p:spPr>
      </p:pic>
      <p:pic>
        <p:nvPicPr>
          <p:cNvPr id="5" name="Picture 4">
            <a:extLst>
              <a:ext uri="{FF2B5EF4-FFF2-40B4-BE49-F238E27FC236}">
                <a16:creationId xmlns:a16="http://schemas.microsoft.com/office/drawing/2014/main" id="{DAC04B9F-7432-0347-A8ED-5268C164DEAE}"/>
              </a:ext>
            </a:extLst>
          </p:cNvPr>
          <p:cNvPicPr>
            <a:picLocks noChangeAspect="1"/>
          </p:cNvPicPr>
          <p:nvPr/>
        </p:nvPicPr>
        <p:blipFill>
          <a:blip r:embed="rId3"/>
          <a:stretch>
            <a:fillRect/>
          </a:stretch>
        </p:blipFill>
        <p:spPr>
          <a:xfrm>
            <a:off x="7607300" y="2044700"/>
            <a:ext cx="4025900" cy="1384300"/>
          </a:xfrm>
          <a:prstGeom prst="rect">
            <a:avLst/>
          </a:prstGeom>
        </p:spPr>
      </p:pic>
      <p:sp>
        <p:nvSpPr>
          <p:cNvPr id="3" name="TextBox 2">
            <a:extLst>
              <a:ext uri="{FF2B5EF4-FFF2-40B4-BE49-F238E27FC236}">
                <a16:creationId xmlns:a16="http://schemas.microsoft.com/office/drawing/2014/main" id="{8FD02923-4716-A941-94B3-1E699200DAB8}"/>
              </a:ext>
            </a:extLst>
          </p:cNvPr>
          <p:cNvSpPr txBox="1"/>
          <p:nvPr/>
        </p:nvSpPr>
        <p:spPr>
          <a:xfrm>
            <a:off x="8508022" y="1656834"/>
            <a:ext cx="2102627" cy="369332"/>
          </a:xfrm>
          <a:prstGeom prst="rect">
            <a:avLst/>
          </a:prstGeom>
          <a:noFill/>
        </p:spPr>
        <p:txBody>
          <a:bodyPr wrap="none" rtlCol="0">
            <a:spAutoFit/>
          </a:bodyPr>
          <a:lstStyle/>
          <a:p>
            <a:r>
              <a:rPr lang="en-US" dirty="0"/>
              <a:t>Confidence Intervals</a:t>
            </a:r>
          </a:p>
        </p:txBody>
      </p:sp>
      <p:sp>
        <p:nvSpPr>
          <p:cNvPr id="6" name="TextBox 5">
            <a:extLst>
              <a:ext uri="{FF2B5EF4-FFF2-40B4-BE49-F238E27FC236}">
                <a16:creationId xmlns:a16="http://schemas.microsoft.com/office/drawing/2014/main" id="{1B704946-195F-F94E-A1E4-FD7F397E85C9}"/>
              </a:ext>
            </a:extLst>
          </p:cNvPr>
          <p:cNvSpPr txBox="1"/>
          <p:nvPr/>
        </p:nvSpPr>
        <p:spPr>
          <a:xfrm>
            <a:off x="8800826" y="5016500"/>
            <a:ext cx="1517018" cy="369332"/>
          </a:xfrm>
          <a:prstGeom prst="rect">
            <a:avLst/>
          </a:prstGeom>
          <a:noFill/>
        </p:spPr>
        <p:txBody>
          <a:bodyPr wrap="none" rtlCol="0">
            <a:spAutoFit/>
          </a:bodyPr>
          <a:lstStyle/>
          <a:p>
            <a:r>
              <a:rPr lang="en-US" dirty="0"/>
              <a:t>What’s next??</a:t>
            </a:r>
          </a:p>
        </p:txBody>
      </p:sp>
    </p:spTree>
    <p:extLst>
      <p:ext uri="{BB962C8B-B14F-4D97-AF65-F5344CB8AC3E}">
        <p14:creationId xmlns:p14="http://schemas.microsoft.com/office/powerpoint/2010/main" val="680823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9E29-EF2C-F940-AF63-3074AA32CE5D}"/>
              </a:ext>
            </a:extLst>
          </p:cNvPr>
          <p:cNvSpPr>
            <a:spLocks noGrp="1"/>
          </p:cNvSpPr>
          <p:nvPr>
            <p:ph type="title"/>
          </p:nvPr>
        </p:nvSpPr>
        <p:spPr/>
        <p:txBody>
          <a:bodyPr/>
          <a:lstStyle/>
          <a:p>
            <a:r>
              <a:rPr lang="en-US"/>
              <a:t>Problem Session!!!</a:t>
            </a:r>
          </a:p>
        </p:txBody>
      </p:sp>
      <p:sp>
        <p:nvSpPr>
          <p:cNvPr id="3" name="Text Placeholder 2">
            <a:extLst>
              <a:ext uri="{FF2B5EF4-FFF2-40B4-BE49-F238E27FC236}">
                <a16:creationId xmlns:a16="http://schemas.microsoft.com/office/drawing/2014/main" id="{EA521035-5FB0-2741-B3BA-2BD24F0B79D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409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 #23</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Gallup reported in 2012 that 53% of American investors are likely to say the price of energy (including gas and oil) is hurting the US investment climate ‘a lot,’ according to a Wells Fargo/Gallup Investor and Retirement Optimism Index survey. The survey results are based on questions asked February 3-12, 2012, of a random sample of 1022 US adults having investable assets of $10,000 or more. The percentage reported to this same question in September 2011 was 62%.</a:t>
            </a:r>
          </a:p>
          <a:p>
            <a:pPr marL="0" indent="0">
              <a:buNone/>
            </a:pPr>
            <a:endParaRPr lang="en-US" dirty="0"/>
          </a:p>
          <a:p>
            <a:pPr marL="385763" indent="-385763">
              <a:buFont typeface="+mj-lt"/>
              <a:buAutoNum type="alphaLcParenR"/>
            </a:pPr>
            <a:r>
              <a:rPr lang="en-US" dirty="0"/>
              <a:t>Is the percentage in 2012 different from that in 2011? Test the appropriate hypothesis. Check conditions. Does the test provide evidence that the percentage has changed from 2011?</a:t>
            </a:r>
          </a:p>
          <a:p>
            <a:pPr marL="385763" indent="-385763">
              <a:buFont typeface="+mj-lt"/>
              <a:buAutoNum type="alphaLcParenR"/>
            </a:pPr>
            <a:r>
              <a:rPr lang="en-US" dirty="0"/>
              <a:t>Find a 95% confidence interval for the true proportion of US adults who think the price of energy is hurting the US investment climate ‘a lot.’</a:t>
            </a:r>
          </a:p>
        </p:txBody>
      </p:sp>
    </p:spTree>
    <p:extLst>
      <p:ext uri="{BB962C8B-B14F-4D97-AF65-F5344CB8AC3E}">
        <p14:creationId xmlns:p14="http://schemas.microsoft.com/office/powerpoint/2010/main" val="2870111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#23(a)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Let p = true proportion of American investors who are likely to say the price of energy is hurting the US investment climate ‘a lot.’</a:t>
                </a:r>
              </a:p>
              <a:p>
                <a:pPr marL="514350" indent="-514350">
                  <a:buFont typeface="+mj-lt"/>
                  <a:buAutoNum type="arabicPeriod"/>
                </a:pPr>
                <a:r>
                  <a:rPr lang="en-US" dirty="0"/>
                  <a:t>H</a:t>
                </a:r>
                <a:r>
                  <a:rPr lang="en-US" baseline="-25000" dirty="0"/>
                  <a:t>0</a:t>
                </a:r>
                <a:r>
                  <a:rPr lang="en-US" dirty="0"/>
                  <a:t>: p = .62 vs. H</a:t>
                </a:r>
                <a:r>
                  <a:rPr lang="en-US" baseline="-25000" dirty="0"/>
                  <a:t>a</a:t>
                </a:r>
                <a:r>
                  <a:rPr lang="en-US" dirty="0"/>
                  <a:t>: p ≠ .62</a:t>
                </a:r>
              </a:p>
              <a:p>
                <a:pPr marL="514350" indent="-514350">
                  <a:buFont typeface="+mj-lt"/>
                  <a:buAutoNum type="arabicPeriod"/>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0.05</a:t>
                </a:r>
              </a:p>
              <a:p>
                <a:pPr marL="514350" indent="-514350">
                  <a:buFont typeface="+mj-lt"/>
                  <a:buAutoNum type="arabicPeriod"/>
                </a:pPr>
                <a:r>
                  <a:rPr lang="en-US" dirty="0"/>
                  <a:t>Conditions: We have a random sample of RS of 1022 US adults, both np</a:t>
                </a:r>
                <a:r>
                  <a:rPr lang="en-US" baseline="-25000" dirty="0"/>
                  <a:t>0</a:t>
                </a:r>
                <a:r>
                  <a:rPr lang="en-US" dirty="0"/>
                  <a:t> and nq</a:t>
                </a:r>
                <a:r>
                  <a:rPr lang="en-US" baseline="-25000" dirty="0"/>
                  <a:t>0</a:t>
                </a:r>
                <a:r>
                  <a:rPr lang="en-US" dirty="0"/>
                  <a:t> at least 10; 1022(.62) = 633.64 and 1022(.38) = 388.36</a:t>
                </a:r>
              </a:p>
              <a:p>
                <a:pPr marL="0" indent="0">
                  <a:buNone/>
                </a:pPr>
                <a:endParaRPr lang="en-US" dirty="0"/>
              </a:p>
              <a:p>
                <a:pPr marL="0" indent="0">
                  <a:buNone/>
                </a:pPr>
                <a:r>
                  <a:rPr lang="en-US" dirty="0"/>
                  <a:t>Note: to find number of successes multiply n by % of successes not the hypothesized value</a:t>
                </a:r>
              </a:p>
              <a:p>
                <a:pPr marL="0" indent="0" algn="ctr">
                  <a:buNone/>
                </a:pPr>
                <a:r>
                  <a:rPr lang="en-US" dirty="0"/>
                  <a:t>1022*0.53 = 541.66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542</a:t>
                </a:r>
              </a:p>
              <a:p>
                <a:pPr marL="0" indent="0">
                  <a:buNone/>
                </a:pPr>
                <a:endParaRPr lang="en-US" dirty="0"/>
              </a:p>
              <a:p>
                <a:pPr marL="385763" indent="-385763">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3198"/>
                </a:stretch>
              </a:blipFill>
            </p:spPr>
            <p:txBody>
              <a:bodyPr/>
              <a:lstStyle/>
              <a:p>
                <a:r>
                  <a:rPr lang="en-US">
                    <a:noFill/>
                  </a:rPr>
                  <a:t> </a:t>
                </a:r>
              </a:p>
            </p:txBody>
          </p:sp>
        </mc:Fallback>
      </mc:AlternateContent>
    </p:spTree>
    <p:extLst>
      <p:ext uri="{BB962C8B-B14F-4D97-AF65-F5344CB8AC3E}">
        <p14:creationId xmlns:p14="http://schemas.microsoft.com/office/powerpoint/2010/main" val="3457291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#23(a) Solution</a:t>
            </a:r>
          </a:p>
        </p:txBody>
      </p:sp>
      <p:sp>
        <p:nvSpPr>
          <p:cNvPr id="3" name="Content Placeholder 2"/>
          <p:cNvSpPr>
            <a:spLocks noGrp="1"/>
          </p:cNvSpPr>
          <p:nvPr>
            <p:ph idx="1"/>
          </p:nvPr>
        </p:nvSpPr>
        <p:spPr/>
        <p:txBody>
          <a:bodyPr>
            <a:normAutofit/>
          </a:bodyPr>
          <a:lstStyle/>
          <a:p>
            <a:pPr marL="514350" indent="-514350">
              <a:buAutoNum type="arabicPeriod" startAt="5"/>
            </a:pPr>
            <a:r>
              <a:rPr lang="en-US" dirty="0"/>
              <a:t>z = -5.9057</a:t>
            </a:r>
          </a:p>
          <a:p>
            <a:pPr marL="514350" indent="-514350">
              <a:buAutoNum type="arabicPeriod" startAt="5"/>
            </a:pPr>
            <a:r>
              <a:rPr lang="en-US" dirty="0"/>
              <a:t>p-value &lt; .0001</a:t>
            </a:r>
          </a:p>
          <a:p>
            <a:pPr marL="514350" indent="-514350">
              <a:buAutoNum type="arabicPeriod" startAt="5"/>
            </a:pPr>
            <a:r>
              <a:rPr lang="en-US" dirty="0"/>
              <a:t>Reject H</a:t>
            </a:r>
            <a:r>
              <a:rPr lang="en-US" baseline="-25000" dirty="0"/>
              <a:t>0</a:t>
            </a:r>
          </a:p>
          <a:p>
            <a:pPr marL="514350" indent="-514350">
              <a:buAutoNum type="arabicPeriod" startAt="5"/>
            </a:pPr>
            <a:r>
              <a:rPr lang="en-US" dirty="0"/>
              <a:t>Since the p-value is less than our 0.05 significance level there is sufficient evidence to reject H</a:t>
            </a:r>
            <a:r>
              <a:rPr lang="en-US" baseline="-25000" dirty="0"/>
              <a:t>0</a:t>
            </a:r>
            <a:r>
              <a:rPr lang="en-US" dirty="0"/>
              <a:t> and conclude that, in 2012, the true proportion of American investors who are likely to say the price of energy is hurting the US investment climate ‘a lot’ is not equal to 0.62; it has changed from 2011.</a:t>
            </a:r>
          </a:p>
          <a:p>
            <a:pPr marL="0" indent="0">
              <a:buNone/>
            </a:pPr>
            <a:endParaRPr lang="en-US" dirty="0"/>
          </a:p>
          <a:p>
            <a:pPr marL="385763" indent="-385763">
              <a:buFont typeface="+mj-lt"/>
              <a:buAutoNum type="alphaLcParenR"/>
            </a:pPr>
            <a:endParaRPr lang="en-US" dirty="0"/>
          </a:p>
        </p:txBody>
      </p:sp>
    </p:spTree>
    <p:extLst>
      <p:ext uri="{BB962C8B-B14F-4D97-AF65-F5344CB8AC3E}">
        <p14:creationId xmlns:p14="http://schemas.microsoft.com/office/powerpoint/2010/main" val="1128842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#23(b) Solution</a:t>
            </a:r>
          </a:p>
        </p:txBody>
      </p:sp>
      <p:sp>
        <p:nvSpPr>
          <p:cNvPr id="3" name="Content Placeholder 2"/>
          <p:cNvSpPr>
            <a:spLocks noGrp="1"/>
          </p:cNvSpPr>
          <p:nvPr>
            <p:ph idx="1"/>
          </p:nvPr>
        </p:nvSpPr>
        <p:spPr>
          <a:xfrm>
            <a:off x="1981200" y="1600201"/>
            <a:ext cx="4054032" cy="4525963"/>
          </a:xfrm>
        </p:spPr>
        <p:txBody>
          <a:bodyPr>
            <a:normAutofit/>
          </a:bodyPr>
          <a:lstStyle/>
          <a:p>
            <a:pPr marL="512763" indent="-512763">
              <a:buNone/>
            </a:pPr>
            <a:r>
              <a:rPr lang="en-US" dirty="0"/>
              <a:t>9.  I am 95% confident that the true proportion of US adults who think the price of energy is hurting the US investment climate ‘a lot’ is between 0.500 and 0.561.</a:t>
            </a:r>
          </a:p>
        </p:txBody>
      </p:sp>
      <p:pic>
        <p:nvPicPr>
          <p:cNvPr id="4" name="Picture 3"/>
          <p:cNvPicPr>
            <a:picLocks noChangeAspect="1"/>
          </p:cNvPicPr>
          <p:nvPr/>
        </p:nvPicPr>
        <p:blipFill>
          <a:blip r:embed="rId2"/>
          <a:stretch>
            <a:fillRect/>
          </a:stretch>
        </p:blipFill>
        <p:spPr>
          <a:xfrm>
            <a:off x="5867401" y="1752600"/>
            <a:ext cx="4462007" cy="3962400"/>
          </a:xfrm>
          <a:prstGeom prst="rect">
            <a:avLst/>
          </a:prstGeom>
        </p:spPr>
      </p:pic>
    </p:spTree>
    <p:extLst>
      <p:ext uri="{BB962C8B-B14F-4D97-AF65-F5344CB8AC3E}">
        <p14:creationId xmlns:p14="http://schemas.microsoft.com/office/powerpoint/2010/main" val="4068570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Problem 1</a:t>
            </a:r>
          </a:p>
        </p:txBody>
      </p:sp>
      <p:sp>
        <p:nvSpPr>
          <p:cNvPr id="3" name="Content Placeholder 2"/>
          <p:cNvSpPr>
            <a:spLocks noGrp="1"/>
          </p:cNvSpPr>
          <p:nvPr>
            <p:ph idx="1"/>
          </p:nvPr>
        </p:nvSpPr>
        <p:spPr/>
        <p:txBody>
          <a:bodyPr>
            <a:normAutofit/>
          </a:bodyPr>
          <a:lstStyle/>
          <a:p>
            <a:pPr marL="0" indent="0">
              <a:buNone/>
            </a:pPr>
            <a:r>
              <a:rPr lang="en-US" dirty="0"/>
              <a:t>High blood pressure (hypertension) occurs when the force of blood against your artery walls is too strong.  This added pressure can cause damage to your arteries, heart, and kidneys, and could lead to a stroke.  1100 adult Americans were randomly selected and examined for high blood pressure.  The number of participants classified with hypertension was 319. The U.S. Department of Health and Human Services has a target of 16% for hypertension prevalence.  Is there any evidence to suggest the prevalence of hypertension is differs from the target value?   Use a significance level of 0.10.</a:t>
            </a:r>
          </a:p>
          <a:p>
            <a:pPr marL="0" indent="0">
              <a:buNone/>
            </a:pPr>
            <a:r>
              <a:rPr lang="en-US" dirty="0"/>
              <a:t>Construct a 90% Confidence interval as well.</a:t>
            </a:r>
          </a:p>
          <a:p>
            <a:endParaRPr lang="en-US" dirty="0"/>
          </a:p>
        </p:txBody>
      </p:sp>
    </p:spTree>
    <p:extLst>
      <p:ext uri="{BB962C8B-B14F-4D97-AF65-F5344CB8AC3E}">
        <p14:creationId xmlns:p14="http://schemas.microsoft.com/office/powerpoint/2010/main" val="4275776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Problem 1 Solution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sz="3500" dirty="0"/>
              <a:t>Let p = true proportion of American adults with hypertension</a:t>
            </a:r>
          </a:p>
          <a:p>
            <a:pPr marL="0" indent="0">
              <a:buNone/>
            </a:pPr>
            <a:r>
              <a:rPr lang="en-US" sz="3500" dirty="0"/>
              <a:t>H</a:t>
            </a:r>
            <a:r>
              <a:rPr lang="en-US" sz="3500" baseline="-25000" dirty="0"/>
              <a:t>0</a:t>
            </a:r>
            <a:r>
              <a:rPr lang="en-US" sz="3500" dirty="0"/>
              <a:t>: p = 0.16, H</a:t>
            </a:r>
            <a:r>
              <a:rPr lang="en-US" sz="3500" baseline="-25000" dirty="0"/>
              <a:t>a</a:t>
            </a:r>
            <a:r>
              <a:rPr lang="en-US" sz="3500" dirty="0"/>
              <a:t>: p ≠ 0.16</a:t>
            </a:r>
          </a:p>
          <a:p>
            <a:pPr marL="0" indent="0">
              <a:buNone/>
            </a:pPr>
            <a:r>
              <a:rPr lang="el-GR" sz="3500" dirty="0"/>
              <a:t>α</a:t>
            </a:r>
            <a:r>
              <a:rPr lang="en-US" sz="3500" dirty="0"/>
              <a:t> = 0.10</a:t>
            </a:r>
          </a:p>
          <a:p>
            <a:pPr marL="0" indent="0">
              <a:buNone/>
            </a:pPr>
            <a:r>
              <a:rPr lang="en-US" sz="3600" dirty="0"/>
              <a:t>2.   Check the assumptions:</a:t>
            </a:r>
          </a:p>
          <a:p>
            <a:pPr marL="804863"/>
            <a:r>
              <a:rPr lang="en-US" sz="3600" dirty="0"/>
              <a:t>We are told that the 1100 adults were randomly sampled.</a:t>
            </a:r>
          </a:p>
          <a:p>
            <a:pPr marL="804863"/>
            <a:r>
              <a:rPr lang="en-US" sz="3600" dirty="0"/>
              <a:t>One individual’s blood pressure does not affect the blood pressure of others</a:t>
            </a:r>
          </a:p>
          <a:p>
            <a:pPr marL="804863"/>
            <a:r>
              <a:rPr lang="en-US" sz="3600" dirty="0"/>
              <a:t>The sample size is large enough: np</a:t>
            </a:r>
            <a:r>
              <a:rPr lang="en-US" sz="3600" baseline="-25000" dirty="0"/>
              <a:t>0</a:t>
            </a:r>
            <a:r>
              <a:rPr lang="en-US" sz="3600" dirty="0"/>
              <a:t> = 1100(0.16) = 176 </a:t>
            </a:r>
            <a:r>
              <a:rPr lang="en-US" sz="3600" u="sng" dirty="0"/>
              <a:t>&gt;</a:t>
            </a:r>
            <a:r>
              <a:rPr lang="en-US" sz="3600" dirty="0"/>
              <a:t> 10 and n(q</a:t>
            </a:r>
            <a:r>
              <a:rPr lang="en-US" sz="3600" baseline="-25000" dirty="0"/>
              <a:t>0</a:t>
            </a:r>
            <a:r>
              <a:rPr lang="en-US" sz="3600" dirty="0"/>
              <a:t>) = 1100(0.84) = 924 </a:t>
            </a:r>
            <a:r>
              <a:rPr lang="en-US" sz="3600" u="sng" dirty="0"/>
              <a:t>&gt;</a:t>
            </a:r>
            <a:r>
              <a:rPr lang="en-US" sz="3600" dirty="0"/>
              <a:t> 10</a:t>
            </a:r>
          </a:p>
          <a:p>
            <a:pPr marL="804863"/>
            <a:r>
              <a:rPr lang="en-US" sz="3600" dirty="0"/>
              <a:t>1100 adults is less than 10% of the population of US adults</a:t>
            </a:r>
          </a:p>
          <a:p>
            <a:pPr marL="804863"/>
            <a:endParaRPr lang="en-US" sz="3600" dirty="0"/>
          </a:p>
          <a:p>
            <a:endParaRPr lang="en-US" sz="3500" dirty="0"/>
          </a:p>
          <a:p>
            <a:endParaRPr lang="en-US" dirty="0"/>
          </a:p>
        </p:txBody>
      </p:sp>
    </p:spTree>
    <p:extLst>
      <p:ext uri="{BB962C8B-B14F-4D97-AF65-F5344CB8AC3E}">
        <p14:creationId xmlns:p14="http://schemas.microsoft.com/office/powerpoint/2010/main" val="426203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Problem 1 Solution, p.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3000" i="1">
                              <a:latin typeface="Cambria Math" panose="02040503050406030204" pitchFamily="18" charset="0"/>
                              <a:ea typeface="Cambria Math"/>
                            </a:rPr>
                          </m:ctrlPr>
                        </m:accPr>
                        <m:e>
                          <m:r>
                            <a:rPr lang="en-US" sz="3000" i="1">
                              <a:latin typeface="Cambria Math"/>
                              <a:ea typeface="Cambria Math"/>
                            </a:rPr>
                            <m:t>𝑝</m:t>
                          </m:r>
                        </m:e>
                      </m:acc>
                      <m:r>
                        <a:rPr lang="en-US" sz="3000" i="1">
                          <a:latin typeface="Cambria Math"/>
                          <a:ea typeface="Cambria Math"/>
                        </a:rPr>
                        <m:t>=</m:t>
                      </m:r>
                      <m:f>
                        <m:fPr>
                          <m:ctrlPr>
                            <a:rPr lang="en-US" sz="3000" i="1">
                              <a:latin typeface="Cambria Math" panose="02040503050406030204" pitchFamily="18" charset="0"/>
                              <a:ea typeface="Cambria Math"/>
                            </a:rPr>
                          </m:ctrlPr>
                        </m:fPr>
                        <m:num>
                          <m:r>
                            <a:rPr lang="en-US" sz="3000" i="1">
                              <a:latin typeface="Cambria Math"/>
                              <a:ea typeface="Cambria Math"/>
                            </a:rPr>
                            <m:t>319</m:t>
                          </m:r>
                        </m:num>
                        <m:den>
                          <m:r>
                            <a:rPr lang="en-US" sz="3000" i="1">
                              <a:latin typeface="Cambria Math"/>
                              <a:ea typeface="Cambria Math"/>
                            </a:rPr>
                            <m:t>1100</m:t>
                          </m:r>
                        </m:den>
                      </m:f>
                      <m:r>
                        <a:rPr lang="en-US" sz="3000" i="1">
                          <a:latin typeface="Cambria Math"/>
                          <a:ea typeface="Cambria Math"/>
                        </a:rPr>
                        <m:t>=0.29</m:t>
                      </m:r>
                    </m:oMath>
                  </m:oMathPara>
                </a14:m>
                <a:endParaRPr lang="en-US" sz="3000" dirty="0">
                  <a:ea typeface="Cambria Math"/>
                </a:endParaRPr>
              </a:p>
              <a:p>
                <a:pPr marL="0" indent="0">
                  <a:buNone/>
                </a:pPr>
                <a:r>
                  <a:rPr lang="en-US" dirty="0"/>
                  <a:t>3 and 4.  </a:t>
                </a:r>
                <a:r>
                  <a:rPr lang="en-US" b="0" dirty="0"/>
                  <a:t> </a:t>
                </a:r>
                <a14:m>
                  <m:oMath xmlns:m="http://schemas.openxmlformats.org/officeDocument/2006/math">
                    <m:r>
                      <a:rPr lang="en-US" b="0" i="1" smtClean="0">
                        <a:latin typeface="Cambria Math"/>
                      </a:rPr>
                      <m:t>𝑧</m:t>
                    </m:r>
                    <m:r>
                      <a:rPr lang="en-US" b="0" i="1" smtClean="0">
                        <a:latin typeface="Cambria Math"/>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𝑝</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a:rPr>
                                          <m:t>0</m:t>
                                        </m:r>
                                      </m:sub>
                                    </m:sSub>
                                  </m:e>
                                </m:d>
                              </m:num>
                              <m:den>
                                <m:r>
                                  <a:rPr lang="en-US" b="0" i="1" smtClean="0">
                                    <a:latin typeface="Cambria Math"/>
                                  </a:rPr>
                                  <m:t>𝑛</m:t>
                                </m:r>
                              </m:den>
                            </m:f>
                          </m:e>
                        </m:rad>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0.29−0.16</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0.16(0.</m:t>
                                </m:r>
                                <m:r>
                                  <a:rPr lang="en-US" b="0" i="1" smtClean="0">
                                    <a:latin typeface="Cambria Math" panose="02040503050406030204" pitchFamily="18" charset="0"/>
                                  </a:rPr>
                                  <m:t>84</m:t>
                                </m:r>
                                <m:r>
                                  <a:rPr lang="en-US" b="0" i="1" smtClean="0">
                                    <a:latin typeface="Cambria Math"/>
                                  </a:rPr>
                                  <m:t>)</m:t>
                                </m:r>
                              </m:num>
                              <m:den>
                                <m:r>
                                  <a:rPr lang="en-US" b="0" i="1" smtClean="0">
                                    <a:latin typeface="Cambria Math"/>
                                  </a:rPr>
                                  <m:t>1100</m:t>
                                </m:r>
                              </m:den>
                            </m:f>
                          </m:e>
                        </m:rad>
                      </m:den>
                    </m:f>
                    <m:r>
                      <a:rPr lang="en-US" b="0" i="1" smtClean="0">
                        <a:latin typeface="Cambria Math"/>
                      </a:rPr>
                      <m:t>=11.76…</m:t>
                    </m:r>
                  </m:oMath>
                </a14:m>
                <a:endParaRPr lang="en-US" dirty="0"/>
              </a:p>
              <a:p>
                <a:pPr marL="0" indent="0">
                  <a:buNone/>
                </a:pPr>
                <a:r>
                  <a:rPr lang="en-US" dirty="0"/>
                  <a:t>P-value = P (z &lt; -11.76) + P( z &gt; 11.76) ≈0</a:t>
                </a:r>
              </a:p>
              <a:p>
                <a:pPr marL="0" indent="0">
                  <a:buNone/>
                </a:pPr>
                <a:r>
                  <a:rPr lang="en-US" dirty="0"/>
                  <a:t>Reject H</a:t>
                </a:r>
                <a:r>
                  <a:rPr lang="en-US" baseline="-25000" dirty="0"/>
                  <a:t>0</a:t>
                </a:r>
                <a:r>
                  <a:rPr lang="en-US" dirty="0"/>
                  <a:t> </a:t>
                </a:r>
              </a:p>
              <a:p>
                <a:pPr marL="0" indent="0">
                  <a:buNone/>
                </a:pPr>
                <a:r>
                  <a:rPr lang="en-US" dirty="0"/>
                  <a:t>5. Since the p-value is less than the significance level of 0.010, we reject the null hypothesis and conclude that the proportion of adults with hypertension differs from 0.16.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872" r="-1930"/>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7407" t="6250" b="16667"/>
          <a:stretch/>
        </p:blipFill>
        <p:spPr>
          <a:xfrm>
            <a:off x="7772401" y="1600200"/>
            <a:ext cx="2677297" cy="1981200"/>
          </a:xfrm>
          <a:prstGeom prst="rect">
            <a:avLst/>
          </a:prstGeom>
        </p:spPr>
      </p:pic>
    </p:spTree>
    <p:extLst>
      <p:ext uri="{BB962C8B-B14F-4D97-AF65-F5344CB8AC3E}">
        <p14:creationId xmlns:p14="http://schemas.microsoft.com/office/powerpoint/2010/main" val="3604683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Problem 1 Solution, p.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2763" indent="-512763">
                  <a:buNone/>
                </a:pPr>
                <a:r>
                  <a:rPr lang="en-US" dirty="0"/>
                  <a:t>Bonus: 90% confidence interval</a:t>
                </a:r>
              </a:p>
              <a:p>
                <a:pPr marL="0" indent="0">
                  <a:buNone/>
                </a:pPr>
                <a:r>
                  <a:rPr lang="en-US" b="0" dirty="0"/>
                  <a:t>CI: </a:t>
                </a:r>
                <a14:m>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𝑝</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a:rPr>
                                </m:ctrlPr>
                              </m:accPr>
                              <m:e>
                                <m:r>
                                  <a:rPr lang="en-US" i="1">
                                    <a:latin typeface="Cambria Math"/>
                                    <a:ea typeface="Cambria Math"/>
                                  </a:rPr>
                                  <m:t>𝑝</m:t>
                                </m:r>
                              </m:e>
                            </m:acc>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a:rPr>
                                </m:ctrlPr>
                              </m:accPr>
                              <m:e>
                                <m:r>
                                  <a:rPr lang="en-US" b="0" i="1" smtClean="0">
                                    <a:latin typeface="Cambria Math" panose="02040503050406030204" pitchFamily="18" charset="0"/>
                                    <a:ea typeface="Cambria Math"/>
                                  </a:rPr>
                                  <m:t>𝑞</m:t>
                                </m:r>
                              </m:e>
                            </m:acc>
                          </m:num>
                          <m:den>
                            <m:r>
                              <a:rPr lang="en-US" b="0" i="1" smtClean="0">
                                <a:latin typeface="Cambria Math" panose="02040503050406030204" pitchFamily="18" charset="0"/>
                                <a:ea typeface="Cambria Math" panose="02040503050406030204" pitchFamily="18" charset="0"/>
                              </a:rPr>
                              <m:t>𝑛</m:t>
                            </m:r>
                          </m:den>
                        </m:f>
                      </m:e>
                    </m:rad>
                  </m:oMath>
                </a14:m>
                <a:endParaRPr lang="en-US"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0.29</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1.645</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(0.29)(0.71)</m:t>
                            </m:r>
                          </m:num>
                          <m:den>
                            <m:r>
                              <a:rPr lang="en-US" b="0" i="1" smtClean="0">
                                <a:latin typeface="Cambria Math" panose="02040503050406030204" pitchFamily="18" charset="0"/>
                                <a:ea typeface="Cambria Math" panose="02040503050406030204" pitchFamily="18" charset="0"/>
                              </a:rPr>
                              <m:t>1100</m:t>
                            </m:r>
                          </m:den>
                        </m:f>
                      </m:e>
                    </m:rad>
                  </m:oMath>
                </a14:m>
                <a:r>
                  <a:rPr lang="en-US" dirty="0"/>
                  <a:t> = (0.267, 0.313)</a:t>
                </a:r>
              </a:p>
              <a:p>
                <a:pPr marL="0" indent="0">
                  <a:buNone/>
                </a:pPr>
                <a:endParaRPr lang="en-US" dirty="0"/>
              </a:p>
              <a:p>
                <a:pPr marL="0" indent="0">
                  <a:buNone/>
                </a:pPr>
                <a:r>
                  <a:rPr lang="en-US" dirty="0"/>
                  <a:t>I am 95% confident that the true proportion of US adults with hypertension is between 0.267 and 0.313.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78985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DF69-40E9-470A-90C1-5ED77F3103C6}"/>
              </a:ext>
            </a:extLst>
          </p:cNvPr>
          <p:cNvSpPr>
            <a:spLocks noGrp="1"/>
          </p:cNvSpPr>
          <p:nvPr>
            <p:ph type="title"/>
          </p:nvPr>
        </p:nvSpPr>
        <p:spPr/>
        <p:txBody>
          <a:bodyPr/>
          <a:lstStyle/>
          <a:p>
            <a:r>
              <a:rPr lang="en-US" dirty="0"/>
              <a:t>Template Problem 2</a:t>
            </a:r>
          </a:p>
        </p:txBody>
      </p:sp>
      <p:sp>
        <p:nvSpPr>
          <p:cNvPr id="3" name="Content Placeholder 2">
            <a:extLst>
              <a:ext uri="{FF2B5EF4-FFF2-40B4-BE49-F238E27FC236}">
                <a16:creationId xmlns:a16="http://schemas.microsoft.com/office/drawing/2014/main" id="{C0EC359E-1419-4AAB-ACAA-F35F04A4EDEA}"/>
              </a:ext>
            </a:extLst>
          </p:cNvPr>
          <p:cNvSpPr>
            <a:spLocks noGrp="1"/>
          </p:cNvSpPr>
          <p:nvPr>
            <p:ph idx="1"/>
          </p:nvPr>
        </p:nvSpPr>
        <p:spPr/>
        <p:txBody>
          <a:bodyPr>
            <a:normAutofit/>
          </a:bodyPr>
          <a:lstStyle/>
          <a:p>
            <a:pPr marL="0" indent="0">
              <a:buNone/>
            </a:pPr>
            <a:r>
              <a:rPr lang="en-US" dirty="0"/>
              <a:t>Many young adults live at home with their parents due to various reasons, such as lack of income, postponing marriage, and saving money for school.  A recent survey reports that approximately 36% of all young adults (ages 18-31) live with their parents (Fry, 2013).  In order to check this claim, a random sample of 440 young adults was obtained and 182 of them were found to live with their parents. Is there sufficient evidence to conclude that the proportion of young adults who live at home with their parents is different from 0.36?   Test the appropriate hypotheses using a significance level of 0.01.</a:t>
            </a:r>
          </a:p>
          <a:p>
            <a:endParaRPr lang="en-US" dirty="0"/>
          </a:p>
        </p:txBody>
      </p:sp>
    </p:spTree>
    <p:extLst>
      <p:ext uri="{BB962C8B-B14F-4D97-AF65-F5344CB8AC3E}">
        <p14:creationId xmlns:p14="http://schemas.microsoft.com/office/powerpoint/2010/main" val="380057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450F-602C-1940-85B5-AD41875957A2}"/>
              </a:ext>
            </a:extLst>
          </p:cNvPr>
          <p:cNvSpPr>
            <a:spLocks noGrp="1"/>
          </p:cNvSpPr>
          <p:nvPr>
            <p:ph type="title"/>
          </p:nvPr>
        </p:nvSpPr>
        <p:spPr>
          <a:xfrm>
            <a:off x="482600" y="119062"/>
            <a:ext cx="10515600" cy="1325563"/>
          </a:xfrm>
        </p:spPr>
        <p:txBody>
          <a:bodyPr/>
          <a:lstStyle/>
          <a:p>
            <a:r>
              <a:rPr lang="en-US" dirty="0"/>
              <a:t>Intro to Hypothesis Tests</a:t>
            </a:r>
          </a:p>
        </p:txBody>
      </p:sp>
      <p:sp>
        <p:nvSpPr>
          <p:cNvPr id="3" name="Content Placeholder 2">
            <a:extLst>
              <a:ext uri="{FF2B5EF4-FFF2-40B4-BE49-F238E27FC236}">
                <a16:creationId xmlns:a16="http://schemas.microsoft.com/office/drawing/2014/main" id="{FF0510C1-42A9-E84D-A704-0023A6A1AD60}"/>
              </a:ext>
            </a:extLst>
          </p:cNvPr>
          <p:cNvSpPr>
            <a:spLocks noGrp="1"/>
          </p:cNvSpPr>
          <p:nvPr>
            <p:ph idx="1"/>
          </p:nvPr>
        </p:nvSpPr>
        <p:spPr>
          <a:xfrm>
            <a:off x="482600" y="1444625"/>
            <a:ext cx="10515600" cy="4351338"/>
          </a:xfrm>
        </p:spPr>
        <p:txBody>
          <a:bodyPr>
            <a:normAutofit fontScale="92500" lnSpcReduction="10000"/>
          </a:bodyPr>
          <a:lstStyle/>
          <a:p>
            <a:pPr marL="0" indent="0">
              <a:buNone/>
            </a:pPr>
            <a:r>
              <a:rPr lang="en-US" sz="2000" u="sng" dirty="0"/>
              <a:t>Testing a Claim</a:t>
            </a:r>
            <a:endParaRPr lang="en-US" sz="2000" dirty="0"/>
          </a:p>
          <a:p>
            <a:pPr marL="0" indent="0">
              <a:buNone/>
            </a:pPr>
            <a:r>
              <a:rPr lang="en-US" sz="2000" dirty="0"/>
              <a:t>A company is criticized because only 13 of 43 people in executive-level positions are women. The company explains that although this proportion is lower than one might wish, it’s not surprising given that only 40% of their employees are women. What do you think?</a:t>
            </a:r>
          </a:p>
          <a:p>
            <a:r>
              <a:rPr lang="en-US" sz="2000" dirty="0">
                <a:solidFill>
                  <a:srgbClr val="7030A0"/>
                </a:solidFill>
              </a:rPr>
              <a:t>This is a big claim!</a:t>
            </a:r>
          </a:p>
          <a:p>
            <a:r>
              <a:rPr lang="en-US" sz="2000" dirty="0">
                <a:solidFill>
                  <a:srgbClr val="7030A0"/>
                </a:solidFill>
              </a:rPr>
              <a:t>Is there actually enough evidence to back this up?</a:t>
            </a:r>
          </a:p>
          <a:p>
            <a:pPr lvl="1"/>
            <a:r>
              <a:rPr lang="en-US" sz="1800" dirty="0">
                <a:solidFill>
                  <a:srgbClr val="7030A0"/>
                </a:solidFill>
              </a:rPr>
              <a:t>Is the sample proportion 13/43 = 0.32 strange enough????</a:t>
            </a:r>
          </a:p>
          <a:p>
            <a:pPr lvl="1"/>
            <a:r>
              <a:rPr lang="en-US" sz="1800" dirty="0">
                <a:solidFill>
                  <a:srgbClr val="7030A0"/>
                </a:solidFill>
              </a:rPr>
              <a:t>What if it was 30/43?? Or 3/43???</a:t>
            </a:r>
          </a:p>
          <a:p>
            <a:endParaRPr lang="en-US" sz="2000" dirty="0"/>
          </a:p>
          <a:p>
            <a:pPr marL="0" indent="0">
              <a:buNone/>
            </a:pPr>
            <a:r>
              <a:rPr lang="en-US" sz="2000" dirty="0"/>
              <a:t>Compare this type of question to where we have been:</a:t>
            </a:r>
          </a:p>
          <a:p>
            <a:endParaRPr lang="en-US" sz="2000" dirty="0"/>
          </a:p>
          <a:p>
            <a:pPr marL="0" indent="0">
              <a:buNone/>
            </a:pPr>
            <a:r>
              <a:rPr lang="en-US" sz="2000" u="sng" dirty="0"/>
              <a:t>Estimating a Parameter</a:t>
            </a:r>
          </a:p>
          <a:p>
            <a:pPr marL="0" indent="0">
              <a:buNone/>
            </a:pPr>
            <a:r>
              <a:rPr lang="en-US" sz="2000" dirty="0"/>
              <a:t>Estimate the proportion of female employees at this company with a confidence interval.</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3248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Problem 2 Solution</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3500" dirty="0"/>
              <a:t>Let p = true proportion of young adults who live with their parents</a:t>
            </a:r>
          </a:p>
          <a:p>
            <a:pPr marL="0" indent="0">
              <a:buNone/>
            </a:pPr>
            <a:r>
              <a:rPr lang="en-US" sz="3500" dirty="0"/>
              <a:t>H</a:t>
            </a:r>
            <a:r>
              <a:rPr lang="en-US" sz="3500" baseline="-25000" dirty="0"/>
              <a:t>0</a:t>
            </a:r>
            <a:r>
              <a:rPr lang="en-US" sz="3500" dirty="0"/>
              <a:t>: p = 0.36, H</a:t>
            </a:r>
            <a:r>
              <a:rPr lang="en-US" sz="3500" baseline="-25000" dirty="0"/>
              <a:t>a</a:t>
            </a:r>
            <a:r>
              <a:rPr lang="en-US" sz="3500" dirty="0"/>
              <a:t>: p ≠ 0.36</a:t>
            </a:r>
          </a:p>
          <a:p>
            <a:pPr marL="0" indent="0">
              <a:buNone/>
            </a:pPr>
            <a:r>
              <a:rPr lang="el-GR" sz="3500" dirty="0"/>
              <a:t>α</a:t>
            </a:r>
            <a:r>
              <a:rPr lang="en-US" sz="3500" dirty="0"/>
              <a:t> = 0.01</a:t>
            </a:r>
          </a:p>
          <a:p>
            <a:pPr marL="0" indent="0">
              <a:buNone/>
            </a:pPr>
            <a:r>
              <a:rPr lang="en-US" sz="3600" dirty="0"/>
              <a:t>2.   Check the assumptions:</a:t>
            </a:r>
          </a:p>
          <a:p>
            <a:pPr marL="804863"/>
            <a:r>
              <a:rPr lang="en-US" sz="3600" dirty="0"/>
              <a:t>We are told that the 440 young adults were randomly sampled.</a:t>
            </a:r>
          </a:p>
          <a:p>
            <a:pPr marL="804863"/>
            <a:r>
              <a:rPr lang="en-US" sz="3600" dirty="0"/>
              <a:t>Whether or not one person lives with his/her parents does not affect where others live</a:t>
            </a:r>
          </a:p>
          <a:p>
            <a:pPr marL="804863"/>
            <a:r>
              <a:rPr lang="en-US" sz="3600" dirty="0"/>
              <a:t>The sample size is large enough: np</a:t>
            </a:r>
            <a:r>
              <a:rPr lang="en-US" sz="3600" baseline="-25000" dirty="0"/>
              <a:t>0</a:t>
            </a:r>
            <a:r>
              <a:rPr lang="en-US" sz="3600" dirty="0"/>
              <a:t> = 440(0.36) = 158.4 </a:t>
            </a:r>
            <a:r>
              <a:rPr lang="en-US" sz="3600" u="sng" dirty="0"/>
              <a:t>&gt;</a:t>
            </a:r>
            <a:r>
              <a:rPr lang="en-US" sz="3600" dirty="0"/>
              <a:t> 10 and n(q</a:t>
            </a:r>
            <a:r>
              <a:rPr lang="en-US" sz="3600" baseline="-25000" dirty="0"/>
              <a:t>0</a:t>
            </a:r>
            <a:r>
              <a:rPr lang="en-US" sz="3600" dirty="0"/>
              <a:t>) = 440(0.64) = 281.6 </a:t>
            </a:r>
            <a:r>
              <a:rPr lang="en-US" sz="3600" u="sng" dirty="0"/>
              <a:t>&gt;</a:t>
            </a:r>
            <a:r>
              <a:rPr lang="en-US" sz="3600" dirty="0"/>
              <a:t> 10</a:t>
            </a:r>
          </a:p>
          <a:p>
            <a:pPr marL="804863"/>
            <a:r>
              <a:rPr lang="en-US" sz="3600" dirty="0"/>
              <a:t>440 young adults is less than 10% of the population of young adults</a:t>
            </a:r>
          </a:p>
          <a:p>
            <a:pPr marL="804863"/>
            <a:endParaRPr lang="en-US" sz="3600" dirty="0"/>
          </a:p>
          <a:p>
            <a:endParaRPr lang="en-US" sz="3500" dirty="0"/>
          </a:p>
          <a:p>
            <a:endParaRPr lang="en-US" dirty="0"/>
          </a:p>
        </p:txBody>
      </p:sp>
    </p:spTree>
    <p:extLst>
      <p:ext uri="{BB962C8B-B14F-4D97-AF65-F5344CB8AC3E}">
        <p14:creationId xmlns:p14="http://schemas.microsoft.com/office/powerpoint/2010/main" val="2793462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Solution, p.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0"/>
                <a:ext cx="8229600" cy="4724400"/>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2600" i="1">
                              <a:latin typeface="Cambria Math" panose="02040503050406030204" pitchFamily="18" charset="0"/>
                              <a:ea typeface="Cambria Math"/>
                            </a:rPr>
                          </m:ctrlPr>
                        </m:accPr>
                        <m:e>
                          <m:r>
                            <a:rPr lang="en-US" sz="2600" i="1">
                              <a:latin typeface="Cambria Math"/>
                              <a:ea typeface="Cambria Math"/>
                            </a:rPr>
                            <m:t>𝑝</m:t>
                          </m:r>
                        </m:e>
                      </m:acc>
                      <m:r>
                        <a:rPr lang="en-US" sz="2600" i="1">
                          <a:latin typeface="Cambria Math"/>
                          <a:ea typeface="Cambria Math"/>
                        </a:rPr>
                        <m:t>=</m:t>
                      </m:r>
                      <m:f>
                        <m:fPr>
                          <m:ctrlPr>
                            <a:rPr lang="en-US" sz="2600" i="1">
                              <a:latin typeface="Cambria Math" panose="02040503050406030204" pitchFamily="18" charset="0"/>
                              <a:ea typeface="Cambria Math"/>
                            </a:rPr>
                          </m:ctrlPr>
                        </m:fPr>
                        <m:num>
                          <m:r>
                            <a:rPr lang="en-US" sz="2600" i="1">
                              <a:latin typeface="Cambria Math" panose="02040503050406030204" pitchFamily="18" charset="0"/>
                              <a:ea typeface="Cambria Math"/>
                            </a:rPr>
                            <m:t>182</m:t>
                          </m:r>
                        </m:num>
                        <m:den>
                          <m:r>
                            <a:rPr lang="en-US" sz="2600" i="1">
                              <a:latin typeface="Cambria Math" panose="02040503050406030204" pitchFamily="18" charset="0"/>
                              <a:ea typeface="Cambria Math"/>
                            </a:rPr>
                            <m:t>44</m:t>
                          </m:r>
                          <m:r>
                            <a:rPr lang="en-US" sz="2600" i="1">
                              <a:latin typeface="Cambria Math"/>
                              <a:ea typeface="Cambria Math"/>
                            </a:rPr>
                            <m:t>0</m:t>
                          </m:r>
                        </m:den>
                      </m:f>
                      <m:r>
                        <a:rPr lang="en-US" sz="2600" i="1">
                          <a:latin typeface="Cambria Math"/>
                          <a:ea typeface="Cambria Math"/>
                        </a:rPr>
                        <m:t>=0.</m:t>
                      </m:r>
                      <m:r>
                        <a:rPr lang="en-US" sz="2600" i="1">
                          <a:latin typeface="Cambria Math" panose="02040503050406030204" pitchFamily="18" charset="0"/>
                          <a:ea typeface="Cambria Math"/>
                        </a:rPr>
                        <m:t>4136</m:t>
                      </m:r>
                    </m:oMath>
                  </m:oMathPara>
                </a14:m>
                <a:endParaRPr lang="en-US" sz="2600" dirty="0">
                  <a:ea typeface="Cambria Math"/>
                </a:endParaRPr>
              </a:p>
              <a:p>
                <a:pPr marL="0" indent="0">
                  <a:buNone/>
                </a:pPr>
                <a:r>
                  <a:rPr lang="en-US" dirty="0"/>
                  <a:t>3 and 4. </a:t>
                </a:r>
                <a14:m>
                  <m:oMath xmlns:m="http://schemas.openxmlformats.org/officeDocument/2006/math">
                    <m:r>
                      <a:rPr lang="en-US" b="0" i="0" smtClean="0">
                        <a:latin typeface="Cambria Math" panose="02040503050406030204" pitchFamily="18" charset="0"/>
                      </a:rPr>
                      <m:t> </m:t>
                    </m:r>
                    <m:r>
                      <a:rPr lang="en-US" b="0" i="1" smtClean="0">
                        <a:latin typeface="Cambria Math"/>
                      </a:rPr>
                      <m:t>𝑧</m:t>
                    </m:r>
                    <m:r>
                      <a:rPr lang="en-US" b="0" i="1" smtClean="0">
                        <a:latin typeface="Cambria Math"/>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𝑝</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a:rPr>
                                          <m:t>0</m:t>
                                        </m:r>
                                      </m:sub>
                                    </m:sSub>
                                  </m:e>
                                </m:d>
                              </m:num>
                              <m:den>
                                <m:r>
                                  <a:rPr lang="en-US" b="0" i="1" smtClean="0">
                                    <a:latin typeface="Cambria Math"/>
                                  </a:rPr>
                                  <m:t>𝑛</m:t>
                                </m:r>
                              </m:den>
                            </m:f>
                          </m:e>
                        </m:rad>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0.</m:t>
                        </m:r>
                        <m:r>
                          <a:rPr lang="en-US" b="0" i="1" smtClean="0">
                            <a:latin typeface="Cambria Math" panose="02040503050406030204" pitchFamily="18" charset="0"/>
                          </a:rPr>
                          <m:t>4136</m:t>
                        </m:r>
                        <m:r>
                          <a:rPr lang="en-US" b="0" i="1" smtClean="0">
                            <a:latin typeface="Cambria Math"/>
                          </a:rPr>
                          <m:t>−0.</m:t>
                        </m:r>
                        <m:r>
                          <a:rPr lang="en-US" b="0" i="1" smtClean="0">
                            <a:latin typeface="Cambria Math" panose="02040503050406030204" pitchFamily="18" charset="0"/>
                          </a:rPr>
                          <m:t>3</m:t>
                        </m:r>
                        <m:r>
                          <a:rPr lang="en-US" b="0" i="1" smtClean="0">
                            <a:latin typeface="Cambria Math"/>
                          </a:rPr>
                          <m:t>6</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0.</m:t>
                                </m:r>
                                <m:r>
                                  <a:rPr lang="en-US" b="0" i="1" smtClean="0">
                                    <a:latin typeface="Cambria Math" panose="02040503050406030204" pitchFamily="18" charset="0"/>
                                  </a:rPr>
                                  <m:t>3</m:t>
                                </m:r>
                                <m:r>
                                  <a:rPr lang="en-US" b="0" i="1" smtClean="0">
                                    <a:latin typeface="Cambria Math"/>
                                  </a:rPr>
                                  <m:t>6(0.</m:t>
                                </m:r>
                                <m:r>
                                  <a:rPr lang="en-US" b="0" i="1" smtClean="0">
                                    <a:latin typeface="Cambria Math" panose="02040503050406030204" pitchFamily="18" charset="0"/>
                                  </a:rPr>
                                  <m:t>64</m:t>
                                </m:r>
                                <m:r>
                                  <a:rPr lang="en-US" b="0" i="1" smtClean="0">
                                    <a:latin typeface="Cambria Math"/>
                                  </a:rPr>
                                  <m:t>)</m:t>
                                </m:r>
                              </m:num>
                              <m:den>
                                <m:r>
                                  <a:rPr lang="en-US" b="0" i="1" smtClean="0">
                                    <a:latin typeface="Cambria Math" panose="02040503050406030204" pitchFamily="18" charset="0"/>
                                  </a:rPr>
                                  <m:t>44</m:t>
                                </m:r>
                                <m:r>
                                  <a:rPr lang="en-US" b="0" i="1" smtClean="0">
                                    <a:latin typeface="Cambria Math"/>
                                  </a:rPr>
                                  <m:t>0</m:t>
                                </m:r>
                              </m:den>
                            </m:f>
                          </m:e>
                        </m:rad>
                      </m:den>
                    </m:f>
                    <m:r>
                      <a:rPr lang="en-US" b="0" i="1" smtClean="0">
                        <a:latin typeface="Cambria Math"/>
                      </a:rPr>
                      <m:t>=</m:t>
                    </m:r>
                    <m:r>
                      <a:rPr lang="en-US" b="0" i="1" smtClean="0">
                        <a:latin typeface="Cambria Math" panose="02040503050406030204" pitchFamily="18" charset="0"/>
                      </a:rPr>
                      <m:t>2.3423</m:t>
                    </m:r>
                    <m:r>
                      <a:rPr lang="en-US" b="0" i="1" smtClean="0">
                        <a:latin typeface="Cambria Math"/>
                      </a:rPr>
                      <m:t>…</m:t>
                    </m:r>
                  </m:oMath>
                </a14:m>
                <a:endParaRPr lang="en-US" dirty="0"/>
              </a:p>
              <a:p>
                <a:pPr marL="0" indent="0">
                  <a:buNone/>
                </a:pPr>
                <a:r>
                  <a:rPr lang="en-US" dirty="0"/>
                  <a:t>P-value = P (z &lt; -2.34) + P( z &gt; 2.34) ≈ 0.0191</a:t>
                </a:r>
              </a:p>
              <a:p>
                <a:pPr marL="0" indent="0">
                  <a:buNone/>
                </a:pPr>
                <a:r>
                  <a:rPr lang="en-US" dirty="0"/>
                  <a:t>Fail to reject H</a:t>
                </a:r>
                <a:r>
                  <a:rPr lang="en-US" baseline="-25000" dirty="0"/>
                  <a:t>0</a:t>
                </a:r>
                <a:r>
                  <a:rPr lang="en-US" dirty="0"/>
                  <a:t> </a:t>
                </a:r>
              </a:p>
              <a:p>
                <a:pPr marL="0" indent="0">
                  <a:buNone/>
                </a:pPr>
                <a:r>
                  <a:rPr lang="en-US" dirty="0"/>
                  <a:t>5.   Since the p-value is not less than the significance level of 0.010, we fail to reject the null hypothesis. There is not sufficient evidence to conclude that the proportion of young adults who live at home with their parents differs from 0.36.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0"/>
                <a:ext cx="8229600" cy="4724400"/>
              </a:xfrm>
              <a:blipFill>
                <a:blip r:embed="rId2"/>
                <a:stretch>
                  <a:fillRect l="-1695" t="-536" r="-1079"/>
                </a:stretch>
              </a:blipFill>
            </p:spPr>
            <p:txBody>
              <a:bodyPr/>
              <a:lstStyle/>
              <a:p>
                <a:r>
                  <a:rPr lang="en-US">
                    <a:noFill/>
                  </a:rPr>
                  <a:t> </a:t>
                </a:r>
              </a:p>
            </p:txBody>
          </p:sp>
        </mc:Fallback>
      </mc:AlternateContent>
    </p:spTree>
    <p:extLst>
      <p:ext uri="{BB962C8B-B14F-4D97-AF65-F5344CB8AC3E}">
        <p14:creationId xmlns:p14="http://schemas.microsoft.com/office/powerpoint/2010/main" val="3146017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2216269" y="1676400"/>
            <a:ext cx="7763774" cy="4419600"/>
          </a:xfrm>
        </p:spPr>
        <p:txBody>
          <a:bodyPr>
            <a:normAutofit fontScale="92500" lnSpcReduction="20000"/>
          </a:bodyPr>
          <a:lstStyle/>
          <a:p>
            <a:pPr marL="0" indent="0">
              <a:buNone/>
            </a:pPr>
            <a:r>
              <a:rPr lang="en-US" dirty="0"/>
              <a:t>For each of the following situations, write the null and alternative hypotheses in terms of parameter values. Example: We want to know if the proportion of up days in the stock market is 50%. Answer: Let p = the proportion of up days. Ho: p = 0.5 vs. Ha: p ≠ 0.5.</a:t>
            </a:r>
          </a:p>
          <a:p>
            <a:pPr marL="385763" indent="-385763">
              <a:buFont typeface="+mj-lt"/>
              <a:buAutoNum type="alphaLcParenR"/>
            </a:pPr>
            <a:r>
              <a:rPr lang="en-US" dirty="0"/>
              <a:t>A casino wants to know if their slot machine really delivers the 1 in 100 win rate that it claims.</a:t>
            </a:r>
          </a:p>
          <a:p>
            <a:pPr marL="385763" indent="-385763">
              <a:buFont typeface="+mj-lt"/>
              <a:buAutoNum type="alphaLcParenR"/>
            </a:pPr>
            <a:r>
              <a:rPr lang="en-US" dirty="0"/>
              <a:t>A pharmaceutical company wonders if their new drug has a cure rate different from the 30% reported by the placebo.</a:t>
            </a:r>
          </a:p>
          <a:p>
            <a:pPr marL="385763" indent="-385763">
              <a:buFont typeface="+mj-lt"/>
              <a:buAutoNum type="alphaLcParenR"/>
            </a:pPr>
            <a:r>
              <a:rPr lang="en-US" dirty="0"/>
              <a:t>A bank wants to know if the percentage of customers using their website has changed from the 40% that used it before their system crashed last week.</a:t>
            </a:r>
          </a:p>
        </p:txBody>
      </p:sp>
    </p:spTree>
    <p:extLst>
      <p:ext uri="{BB962C8B-B14F-4D97-AF65-F5344CB8AC3E}">
        <p14:creationId xmlns:p14="http://schemas.microsoft.com/office/powerpoint/2010/main" val="638532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 Solution</a:t>
            </a:r>
          </a:p>
        </p:txBody>
      </p:sp>
      <p:sp>
        <p:nvSpPr>
          <p:cNvPr id="3" name="Content Placeholder 2"/>
          <p:cNvSpPr>
            <a:spLocks noGrp="1"/>
          </p:cNvSpPr>
          <p:nvPr>
            <p:ph idx="1"/>
          </p:nvPr>
        </p:nvSpPr>
        <p:spPr/>
        <p:txBody>
          <a:bodyPr/>
          <a:lstStyle/>
          <a:p>
            <a:pPr marL="297656" indent="-297656">
              <a:buFont typeface="+mj-lt"/>
              <a:buAutoNum type="alphaLcParenR"/>
            </a:pPr>
            <a:r>
              <a:rPr lang="en-US" dirty="0"/>
              <a:t>Let p = true proportion of wins of a slot machine</a:t>
            </a:r>
          </a:p>
          <a:p>
            <a:pPr marL="0" indent="0" algn="ctr">
              <a:buNone/>
            </a:pPr>
            <a:r>
              <a:rPr lang="en-US" dirty="0"/>
              <a:t>H</a:t>
            </a:r>
            <a:r>
              <a:rPr lang="en-US" baseline="-25000" dirty="0"/>
              <a:t>0</a:t>
            </a:r>
            <a:r>
              <a:rPr lang="en-US" dirty="0"/>
              <a:t>: p = .01 vs. H</a:t>
            </a:r>
            <a:r>
              <a:rPr lang="en-US" baseline="-25000" dirty="0"/>
              <a:t>a</a:t>
            </a:r>
            <a:r>
              <a:rPr lang="en-US" dirty="0"/>
              <a:t>: p ≠ .01</a:t>
            </a:r>
          </a:p>
          <a:p>
            <a:pPr marL="0" indent="0">
              <a:buNone/>
            </a:pPr>
            <a:r>
              <a:rPr lang="en-US" dirty="0"/>
              <a:t>b) Let p = true proportion of cures by the drug</a:t>
            </a:r>
          </a:p>
          <a:p>
            <a:pPr marL="0" indent="0" algn="ctr">
              <a:buNone/>
            </a:pPr>
            <a:r>
              <a:rPr lang="en-US" dirty="0"/>
              <a:t>H</a:t>
            </a:r>
            <a:r>
              <a:rPr lang="en-US" baseline="-25000" dirty="0"/>
              <a:t>0</a:t>
            </a:r>
            <a:r>
              <a:rPr lang="en-US" dirty="0"/>
              <a:t>: p = .30 vs. H</a:t>
            </a:r>
            <a:r>
              <a:rPr lang="en-US" baseline="-25000" dirty="0"/>
              <a:t>a</a:t>
            </a:r>
            <a:r>
              <a:rPr lang="en-US" dirty="0"/>
              <a:t>: p ≠ .30</a:t>
            </a:r>
          </a:p>
          <a:p>
            <a:pPr marL="303610" indent="-303610">
              <a:buNone/>
            </a:pPr>
            <a:r>
              <a:rPr lang="en-US" dirty="0"/>
              <a:t>c) p = true proportion of customers using the bank website</a:t>
            </a:r>
          </a:p>
          <a:p>
            <a:pPr marL="0" indent="0" algn="ctr">
              <a:buNone/>
            </a:pPr>
            <a:r>
              <a:rPr lang="en-US" dirty="0"/>
              <a:t>H</a:t>
            </a:r>
            <a:r>
              <a:rPr lang="en-US" baseline="-25000" dirty="0"/>
              <a:t>0</a:t>
            </a:r>
            <a:r>
              <a:rPr lang="en-US" dirty="0"/>
              <a:t>: p = .40 vs. H</a:t>
            </a:r>
            <a:r>
              <a:rPr lang="en-US" baseline="-25000" dirty="0"/>
              <a:t>a</a:t>
            </a:r>
            <a:r>
              <a:rPr lang="en-US" dirty="0"/>
              <a:t>: p ≠ .40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06432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normAutofit/>
          </a:bodyPr>
          <a:lstStyle/>
          <a:p>
            <a:pPr marL="0" indent="0">
              <a:buNone/>
            </a:pPr>
            <a:r>
              <a:rPr lang="en-US" dirty="0"/>
              <a:t>Which of the following are true? If false, explain briefly.</a:t>
            </a:r>
          </a:p>
          <a:p>
            <a:pPr marL="385763" indent="-385763">
              <a:buFont typeface="+mj-lt"/>
              <a:buAutoNum type="alphaLcParenR"/>
            </a:pPr>
            <a:r>
              <a:rPr lang="en-US" dirty="0"/>
              <a:t>A very high P-value is strong evidence that the null hypothesis is false.</a:t>
            </a:r>
          </a:p>
          <a:p>
            <a:pPr marL="385763" indent="-385763">
              <a:buFont typeface="+mj-lt"/>
              <a:buAutoNum type="alphaLcParenR"/>
            </a:pPr>
            <a:r>
              <a:rPr lang="en-US" dirty="0"/>
              <a:t>A very low P-value proves that the null hypothesis is false.</a:t>
            </a:r>
          </a:p>
          <a:p>
            <a:pPr marL="385763" indent="-385763">
              <a:buFont typeface="+mj-lt"/>
              <a:buAutoNum type="alphaLcParenR"/>
            </a:pPr>
            <a:r>
              <a:rPr lang="en-US" dirty="0"/>
              <a:t>A high P-value show that the null hypothesis is true.</a:t>
            </a:r>
          </a:p>
          <a:p>
            <a:pPr marL="385763" indent="-385763">
              <a:buFont typeface="+mj-lt"/>
              <a:buAutoNum type="alphaLcParenR"/>
            </a:pPr>
            <a:r>
              <a:rPr lang="en-US" dirty="0"/>
              <a:t>A P-value below 0.05 is always considered sufficient evidence to reject a null hypothesis.</a:t>
            </a:r>
          </a:p>
          <a:p>
            <a:endParaRPr lang="en-US" dirty="0"/>
          </a:p>
        </p:txBody>
      </p:sp>
    </p:spTree>
    <p:extLst>
      <p:ext uri="{BB962C8B-B14F-4D97-AF65-F5344CB8AC3E}">
        <p14:creationId xmlns:p14="http://schemas.microsoft.com/office/powerpoint/2010/main" val="3651404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Solution</a:t>
            </a:r>
          </a:p>
        </p:txBody>
      </p:sp>
      <p:sp>
        <p:nvSpPr>
          <p:cNvPr id="3" name="Content Placeholder 2"/>
          <p:cNvSpPr>
            <a:spLocks noGrp="1"/>
          </p:cNvSpPr>
          <p:nvPr>
            <p:ph idx="1"/>
          </p:nvPr>
        </p:nvSpPr>
        <p:spPr/>
        <p:txBody>
          <a:bodyPr>
            <a:normAutofit/>
          </a:bodyPr>
          <a:lstStyle/>
          <a:p>
            <a:pPr marL="385763" indent="-385763">
              <a:buFont typeface="+mj-lt"/>
              <a:buAutoNum type="alphaLcParenR"/>
            </a:pPr>
            <a:r>
              <a:rPr lang="en-US" dirty="0"/>
              <a:t>False, a very low p-value is strong evidence against the null hypothesis (H</a:t>
            </a:r>
            <a:r>
              <a:rPr lang="en-US" baseline="-25000" dirty="0"/>
              <a:t>0</a:t>
            </a:r>
            <a:r>
              <a:rPr lang="en-US" dirty="0"/>
              <a:t>)</a:t>
            </a:r>
          </a:p>
          <a:p>
            <a:pPr marL="385763" indent="-385763">
              <a:buFont typeface="+mj-lt"/>
              <a:buAutoNum type="alphaLcParenR"/>
            </a:pPr>
            <a:r>
              <a:rPr lang="en-US" dirty="0"/>
              <a:t>False, we never prove or disprove H</a:t>
            </a:r>
            <a:r>
              <a:rPr lang="en-US" baseline="-25000" dirty="0"/>
              <a:t>0</a:t>
            </a:r>
            <a:endParaRPr lang="en-US" dirty="0"/>
          </a:p>
          <a:p>
            <a:pPr marL="385763" indent="-385763">
              <a:buFont typeface="+mj-lt"/>
              <a:buAutoNum type="alphaLcParenR"/>
            </a:pPr>
            <a:r>
              <a:rPr lang="en-US" dirty="0"/>
              <a:t>False, a high p-value does not provide strong evidence against H</a:t>
            </a:r>
            <a:r>
              <a:rPr lang="en-US" baseline="-25000" dirty="0"/>
              <a:t>0</a:t>
            </a:r>
            <a:r>
              <a:rPr lang="en-US" dirty="0"/>
              <a:t>, it also does not provide strong evidence in favor of H</a:t>
            </a:r>
            <a:r>
              <a:rPr lang="en-US" baseline="-25000" dirty="0"/>
              <a:t>0</a:t>
            </a:r>
            <a:r>
              <a:rPr lang="en-US" dirty="0"/>
              <a:t>.</a:t>
            </a:r>
          </a:p>
          <a:p>
            <a:pPr marL="385763" indent="-385763">
              <a:buFont typeface="+mj-lt"/>
              <a:buAutoNum type="alphaLcParenR"/>
            </a:pPr>
            <a:r>
              <a:rPr lang="en-US" dirty="0"/>
              <a:t>False, the evidence required to reject H</a:t>
            </a:r>
            <a:r>
              <a:rPr lang="en-US" baseline="-25000" dirty="0"/>
              <a:t>0</a:t>
            </a:r>
            <a:r>
              <a:rPr lang="en-US" dirty="0"/>
              <a:t> depends upon the significance level of the test</a:t>
            </a:r>
          </a:p>
        </p:txBody>
      </p:sp>
    </p:spTree>
    <p:extLst>
      <p:ext uri="{BB962C8B-B14F-4D97-AF65-F5344CB8AC3E}">
        <p14:creationId xmlns:p14="http://schemas.microsoft.com/office/powerpoint/2010/main" val="3175952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a:t>
            </a:r>
          </a:p>
        </p:txBody>
      </p:sp>
      <p:sp>
        <p:nvSpPr>
          <p:cNvPr id="3" name="Content Placeholder 2"/>
          <p:cNvSpPr>
            <a:spLocks noGrp="1"/>
          </p:cNvSpPr>
          <p:nvPr>
            <p:ph idx="1"/>
          </p:nvPr>
        </p:nvSpPr>
        <p:spPr/>
        <p:txBody>
          <a:bodyPr>
            <a:normAutofit/>
          </a:bodyPr>
          <a:lstStyle/>
          <a:p>
            <a:pPr marL="0" indent="0">
              <a:buNone/>
            </a:pPr>
            <a:r>
              <a:rPr lang="en-US" dirty="0"/>
              <a:t>A consulting firm had predicted that 35% of the employees at a large firm would take advantage of a new company Credit Union, but management is skeptical. They doubt the rate is that high. A survey of 300 employees shows that 138 of them are currently taking advantage of the Credit Union. From the sample proportion</a:t>
            </a:r>
          </a:p>
          <a:p>
            <a:pPr marL="385763" indent="-385763">
              <a:buFont typeface="+mj-lt"/>
              <a:buAutoNum type="alphaLcParenR"/>
            </a:pPr>
            <a:r>
              <a:rPr lang="en-US" dirty="0"/>
              <a:t>Find the standard deviation of the sample proportion based on the null hypothesis.</a:t>
            </a:r>
          </a:p>
          <a:p>
            <a:pPr marL="385763" indent="-385763">
              <a:buFont typeface="+mj-lt"/>
              <a:buAutoNum type="alphaLcParenR"/>
            </a:pPr>
            <a:r>
              <a:rPr lang="en-US" dirty="0"/>
              <a:t>Find the z-statistic.</a:t>
            </a:r>
          </a:p>
          <a:p>
            <a:pPr marL="385763" indent="-385763">
              <a:buFont typeface="+mj-lt"/>
              <a:buAutoNum type="alphaLcParenR"/>
            </a:pPr>
            <a:r>
              <a:rPr lang="en-US" dirty="0"/>
              <a:t>Does the z-statistic seem like a particularly large or small value?</a:t>
            </a:r>
          </a:p>
          <a:p>
            <a:endParaRPr lang="en-US" dirty="0"/>
          </a:p>
        </p:txBody>
      </p:sp>
    </p:spTree>
    <p:extLst>
      <p:ext uri="{BB962C8B-B14F-4D97-AF65-F5344CB8AC3E}">
        <p14:creationId xmlns:p14="http://schemas.microsoft.com/office/powerpoint/2010/main" val="710664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85763" indent="-385763">
                  <a:buFont typeface="+mj-lt"/>
                  <a:buAutoNum type="alphaLcParenR"/>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𝜎</m:t>
                        </m:r>
                      </m:e>
                      <m:sub>
                        <m:acc>
                          <m:accPr>
                            <m:chr m:val="̂"/>
                            <m:ctrlPr>
                              <a:rPr lang="en-US" i="1" smtClean="0">
                                <a:latin typeface="Cambria Math" panose="02040503050406030204" pitchFamily="18" charset="0"/>
                              </a:rPr>
                            </m:ctrlPr>
                          </m:accPr>
                          <m:e>
                            <m:r>
                              <a:rPr lang="en-US" b="0" i="1" smtClean="0">
                                <a:latin typeface="Cambria Math"/>
                              </a:rPr>
                              <m:t>𝑝</m:t>
                            </m:r>
                          </m:e>
                        </m:acc>
                      </m:sub>
                    </m:sSub>
                    <m:r>
                      <a:rPr lang="en-US" b="0" i="1" smtClean="0">
                        <a:latin typeface="Cambria Math"/>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r>
                              <a:rPr lang="en-US" b="0" i="1" smtClean="0">
                                <a:latin typeface="Cambria Math"/>
                              </a:rPr>
                              <m:t>)</m:t>
                            </m:r>
                          </m:num>
                          <m:den>
                            <m:r>
                              <a:rPr lang="en-US" b="0" i="1" smtClean="0">
                                <a:latin typeface="Cambria Math"/>
                              </a:rPr>
                              <m:t>𝑛</m:t>
                            </m:r>
                          </m:den>
                        </m:f>
                      </m:e>
                    </m:rad>
                    <m:r>
                      <a:rPr lang="en-US" b="0" i="1" smtClean="0">
                        <a:latin typeface="Cambria Math"/>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a:rPr>
                              <m:t>.35(1−.35)</m:t>
                            </m:r>
                          </m:num>
                          <m:den>
                            <m:r>
                              <a:rPr lang="en-US" b="0" i="1" smtClean="0">
                                <a:latin typeface="Cambria Math"/>
                              </a:rPr>
                              <m:t>300</m:t>
                            </m:r>
                          </m:den>
                        </m:f>
                      </m:e>
                    </m:rad>
                    <m:r>
                      <a:rPr lang="en-US" b="0" i="1" smtClean="0">
                        <a:latin typeface="Cambria Math"/>
                        <a:ea typeface="Cambria Math"/>
                      </a:rPr>
                      <m:t>≈.0275</m:t>
                    </m:r>
                  </m:oMath>
                </a14:m>
                <a:endParaRPr lang="en-US" dirty="0"/>
              </a:p>
              <a:p>
                <a:pPr marL="385763" indent="-385763">
                  <a:buFont typeface="+mj-lt"/>
                  <a:buAutoNum type="alphaLcParenR"/>
                </a:pPr>
                <a:endParaRPr lang="en-US" dirty="0"/>
              </a:p>
              <a:p>
                <a:pPr marL="385763" indent="-385763">
                  <a:buFont typeface="+mj-lt"/>
                  <a:buAutoNum type="alphaLcParenR"/>
                </a:pPr>
                <a14:m>
                  <m:oMath xmlns:m="http://schemas.openxmlformats.org/officeDocument/2006/math">
                    <m:r>
                      <a:rPr lang="en-US" b="0" i="1" smtClean="0">
                        <a:latin typeface="Cambria Math"/>
                      </a:rPr>
                      <m:t>𝑧</m:t>
                    </m:r>
                    <m:r>
                      <a:rPr lang="en-US" b="0" i="1" smtClean="0">
                        <a:latin typeface="Cambria Math"/>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𝑝</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r>
                                  <a:rPr lang="en-US" b="0" i="1" smtClean="0">
                                    <a:latin typeface="Cambria Math"/>
                                  </a:rPr>
                                  <m:t>)</m:t>
                                </m:r>
                              </m:num>
                              <m:den>
                                <m:r>
                                  <a:rPr lang="en-US" b="0" i="1" smtClean="0">
                                    <a:latin typeface="Cambria Math"/>
                                  </a:rPr>
                                  <m:t>𝑛</m:t>
                                </m:r>
                              </m:den>
                            </m:f>
                          </m:e>
                        </m:rad>
                      </m:den>
                    </m:f>
                    <m:r>
                      <a:rPr lang="en-US" b="0" i="0" smtClean="0">
                        <a:latin typeface="Cambria Math"/>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𝑝</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num>
                      <m:den>
                        <m:sSub>
                          <m:sSubPr>
                            <m:ctrlPr>
                              <a:rPr lang="en-US" i="1" smtClean="0">
                                <a:latin typeface="Cambria Math" panose="02040503050406030204" pitchFamily="18" charset="0"/>
                              </a:rPr>
                            </m:ctrlPr>
                          </m:sSubPr>
                          <m:e>
                            <m:r>
                              <a:rPr lang="en-US" i="1" smtClean="0">
                                <a:latin typeface="Cambria Math"/>
                                <a:ea typeface="Cambria Math"/>
                              </a:rPr>
                              <m:t>𝜎</m:t>
                            </m:r>
                          </m:e>
                          <m:sub>
                            <m:acc>
                              <m:accPr>
                                <m:chr m:val="̂"/>
                                <m:ctrlPr>
                                  <a:rPr lang="en-US" i="1" smtClean="0">
                                    <a:latin typeface="Cambria Math" panose="02040503050406030204" pitchFamily="18" charset="0"/>
                                  </a:rPr>
                                </m:ctrlPr>
                              </m:accPr>
                              <m:e>
                                <m:r>
                                  <a:rPr lang="en-US" b="0" i="1" smtClean="0">
                                    <a:latin typeface="Cambria Math"/>
                                  </a:rPr>
                                  <m:t>𝑝</m:t>
                                </m:r>
                              </m:e>
                            </m:acc>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.46−.35</m:t>
                        </m:r>
                      </m:num>
                      <m:den>
                        <m:r>
                          <a:rPr lang="en-US" b="0" i="1" smtClean="0">
                            <a:latin typeface="Cambria Math"/>
                          </a:rPr>
                          <m:t>.0275</m:t>
                        </m:r>
                      </m:den>
                    </m:f>
                    <m:r>
                      <a:rPr lang="en-US" b="0" i="1" smtClean="0">
                        <a:latin typeface="Cambria Math"/>
                      </a:rPr>
                      <m:t>=4</m:t>
                    </m:r>
                  </m:oMath>
                </a14:m>
                <a:endParaRPr lang="en-US" dirty="0"/>
              </a:p>
              <a:p>
                <a:pPr marL="385763" indent="-385763">
                  <a:buFont typeface="+mj-lt"/>
                  <a:buAutoNum type="alphaLcParenR"/>
                </a:pPr>
                <a:endParaRPr lang="en-US" dirty="0"/>
              </a:p>
              <a:p>
                <a:pPr marL="385763" indent="-385763">
                  <a:buFont typeface="+mj-lt"/>
                  <a:buAutoNum type="alphaLcParenR"/>
                </a:pPr>
                <a:r>
                  <a:rPr lang="en-US" dirty="0"/>
                  <a:t>Yes, that’s an unusually large z-value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a:stretch>
              </a:blipFill>
            </p:spPr>
            <p:txBody>
              <a:bodyPr/>
              <a:lstStyle/>
              <a:p>
                <a:r>
                  <a:rPr lang="en-US">
                    <a:noFill/>
                  </a:rPr>
                  <a:t> </a:t>
                </a:r>
              </a:p>
            </p:txBody>
          </p:sp>
        </mc:Fallback>
      </mc:AlternateContent>
    </p:spTree>
    <p:extLst>
      <p:ext uri="{BB962C8B-B14F-4D97-AF65-F5344CB8AC3E}">
        <p14:creationId xmlns:p14="http://schemas.microsoft.com/office/powerpoint/2010/main" val="3830637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#7</a:t>
            </a:r>
          </a:p>
        </p:txBody>
      </p:sp>
      <p:sp>
        <p:nvSpPr>
          <p:cNvPr id="3" name="Content Placeholder 2"/>
          <p:cNvSpPr>
            <a:spLocks noGrp="1"/>
          </p:cNvSpPr>
          <p:nvPr>
            <p:ph idx="1"/>
          </p:nvPr>
        </p:nvSpPr>
        <p:spPr/>
        <p:txBody>
          <a:bodyPr>
            <a:normAutofit lnSpcReduction="10000"/>
          </a:bodyPr>
          <a:lstStyle/>
          <a:p>
            <a:pPr marL="0" indent="0">
              <a:buNone/>
            </a:pPr>
            <a:r>
              <a:rPr lang="en-US" dirty="0"/>
              <a:t>For each of the following, write out the null and alternative hypotheses, being sure to state whether the alternative is one-sided or two-sided.</a:t>
            </a:r>
          </a:p>
          <a:p>
            <a:pPr marL="385763" indent="-385763">
              <a:buFont typeface="+mj-lt"/>
              <a:buAutoNum type="alphaLcParenR"/>
            </a:pPr>
            <a:r>
              <a:rPr lang="en-US" dirty="0"/>
              <a:t>A company reports that last year 40% of their reports in accounting were on time. From a random sample this year, they want to know if that proportion has changed.</a:t>
            </a:r>
          </a:p>
          <a:p>
            <a:pPr marL="385763" indent="-385763">
              <a:buFont typeface="+mj-lt"/>
              <a:buAutoNum type="alphaLcParenR"/>
            </a:pPr>
            <a:r>
              <a:rPr lang="en-US" dirty="0"/>
              <a:t>Last year, 42% of the employees enrolled in at least one wellness class at the company’s site. Using a survey, they want to know if a greater percentage is planning to take a wellness class this year.</a:t>
            </a:r>
          </a:p>
          <a:p>
            <a:pPr marL="385763" indent="-385763">
              <a:buFont typeface="+mj-lt"/>
              <a:buAutoNum type="alphaLcParenR"/>
            </a:pPr>
            <a:r>
              <a:rPr lang="en-US" dirty="0"/>
              <a:t>A political candidate wants to know from the recent polls if she is going to garner a majority of votes in next week’s election.</a:t>
            </a:r>
          </a:p>
          <a:p>
            <a:endParaRPr lang="en-US" dirty="0"/>
          </a:p>
        </p:txBody>
      </p:sp>
    </p:spTree>
    <p:extLst>
      <p:ext uri="{BB962C8B-B14F-4D97-AF65-F5344CB8AC3E}">
        <p14:creationId xmlns:p14="http://schemas.microsoft.com/office/powerpoint/2010/main" val="2462924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#7 Solution</a:t>
            </a:r>
          </a:p>
        </p:txBody>
      </p:sp>
      <p:sp>
        <p:nvSpPr>
          <p:cNvPr id="3" name="Content Placeholder 2"/>
          <p:cNvSpPr>
            <a:spLocks noGrp="1"/>
          </p:cNvSpPr>
          <p:nvPr>
            <p:ph idx="1"/>
          </p:nvPr>
        </p:nvSpPr>
        <p:spPr/>
        <p:txBody>
          <a:bodyPr>
            <a:normAutofit/>
          </a:bodyPr>
          <a:lstStyle/>
          <a:p>
            <a:pPr marL="385763" indent="-385763">
              <a:buFont typeface="+mj-lt"/>
              <a:buAutoNum type="alphaLcParenR"/>
            </a:pPr>
            <a:r>
              <a:rPr lang="en-US" dirty="0"/>
              <a:t>Let p = true proportion of accounting reports that are on time</a:t>
            </a:r>
          </a:p>
          <a:p>
            <a:pPr marL="0" indent="0" algn="ctr">
              <a:buNone/>
            </a:pPr>
            <a:r>
              <a:rPr lang="en-US" dirty="0"/>
              <a:t>H</a:t>
            </a:r>
            <a:r>
              <a:rPr lang="en-US" baseline="-25000" dirty="0"/>
              <a:t>0</a:t>
            </a:r>
            <a:r>
              <a:rPr lang="en-US" dirty="0"/>
              <a:t>: p = .4 vs. H</a:t>
            </a:r>
            <a:r>
              <a:rPr lang="en-US" baseline="-25000" dirty="0"/>
              <a:t>a</a:t>
            </a:r>
            <a:r>
              <a:rPr lang="en-US" dirty="0"/>
              <a:t>: p ≠ .4; two-sided</a:t>
            </a:r>
          </a:p>
          <a:p>
            <a:pPr marL="382191" indent="-382191">
              <a:buNone/>
            </a:pPr>
            <a:r>
              <a:rPr lang="en-US" dirty="0"/>
              <a:t>b)  Let p = true proportion of employees enrolled in at least one wellness class as the company’s site</a:t>
            </a:r>
          </a:p>
          <a:p>
            <a:pPr marL="0" indent="0" algn="ctr">
              <a:buNone/>
            </a:pPr>
            <a:r>
              <a:rPr lang="en-US" dirty="0"/>
              <a:t>H</a:t>
            </a:r>
            <a:r>
              <a:rPr lang="en-US" baseline="-25000" dirty="0"/>
              <a:t>0</a:t>
            </a:r>
            <a:r>
              <a:rPr lang="en-US" dirty="0"/>
              <a:t>: p = .42 vs. H</a:t>
            </a:r>
            <a:r>
              <a:rPr lang="en-US" baseline="-25000" dirty="0"/>
              <a:t>a</a:t>
            </a:r>
            <a:r>
              <a:rPr lang="en-US" dirty="0"/>
              <a:t>: p &gt; .42; one-sided</a:t>
            </a:r>
          </a:p>
          <a:p>
            <a:pPr marL="346472" indent="-346472">
              <a:buNone/>
            </a:pPr>
            <a:r>
              <a:rPr lang="en-US" dirty="0"/>
              <a:t>c)  Let p = true proportion of votes a political candidate will receive</a:t>
            </a:r>
          </a:p>
          <a:p>
            <a:pPr marL="0" indent="0" algn="ctr">
              <a:buNone/>
            </a:pPr>
            <a:r>
              <a:rPr lang="en-US" dirty="0"/>
              <a:t>H</a:t>
            </a:r>
            <a:r>
              <a:rPr lang="en-US" baseline="-25000" dirty="0"/>
              <a:t>0</a:t>
            </a:r>
            <a:r>
              <a:rPr lang="en-US" dirty="0"/>
              <a:t>: p = .5 vs. H</a:t>
            </a:r>
            <a:r>
              <a:rPr lang="en-US" baseline="-25000" dirty="0"/>
              <a:t>a</a:t>
            </a:r>
            <a:r>
              <a:rPr lang="en-US" dirty="0"/>
              <a:t>: p &gt; .5; one-sided</a:t>
            </a:r>
          </a:p>
          <a:p>
            <a:pPr marL="0" indent="0">
              <a:buNone/>
            </a:pPr>
            <a:endParaRPr lang="en-US" dirty="0"/>
          </a:p>
          <a:p>
            <a:pPr marL="385763" indent="-385763">
              <a:buFont typeface="+mj-lt"/>
              <a:buAutoNum type="alphaLcParenR"/>
            </a:pPr>
            <a:endParaRPr lang="en-US" dirty="0"/>
          </a:p>
        </p:txBody>
      </p:sp>
    </p:spTree>
    <p:extLst>
      <p:ext uri="{BB962C8B-B14F-4D97-AF65-F5344CB8AC3E}">
        <p14:creationId xmlns:p14="http://schemas.microsoft.com/office/powerpoint/2010/main" val="42579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Logic Behind Hypothesis Testing</a:t>
            </a:r>
            <a:endParaRPr/>
          </a:p>
        </p:txBody>
      </p:sp>
      <p:sp>
        <p:nvSpPr>
          <p:cNvPr id="246" name="Google Shape;246;p4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sz="2000" u="sng" dirty="0"/>
              <a:t>We believe something about a population</a:t>
            </a:r>
            <a:endParaRPr sz="2000" u="sng" dirty="0"/>
          </a:p>
          <a:p>
            <a:pPr lvl="1">
              <a:spcBef>
                <a:spcPts val="0"/>
              </a:spcBef>
            </a:pPr>
            <a:r>
              <a:rPr lang="en" sz="2000" b="1" dirty="0"/>
              <a:t>The Null Hypothesis (H</a:t>
            </a:r>
            <a:r>
              <a:rPr lang="en" sz="2000" b="1" baseline="-25000" dirty="0"/>
              <a:t>0</a:t>
            </a:r>
            <a:r>
              <a:rPr lang="en" sz="2000" b="1" dirty="0"/>
              <a:t>)</a:t>
            </a:r>
          </a:p>
          <a:p>
            <a:pPr lvl="1">
              <a:spcBef>
                <a:spcPts val="0"/>
              </a:spcBef>
            </a:pPr>
            <a:r>
              <a:rPr lang="en" sz="2000" dirty="0"/>
              <a:t>Ex) 40% of the company employees are women, so 40% of the executives should also be women</a:t>
            </a:r>
          </a:p>
          <a:p>
            <a:pPr lvl="1">
              <a:spcBef>
                <a:spcPts val="0"/>
              </a:spcBef>
            </a:pPr>
            <a:endParaRPr sz="2000" dirty="0"/>
          </a:p>
          <a:p>
            <a:r>
              <a:rPr lang="en" sz="2000" u="sng" dirty="0"/>
              <a:t>We want to determine if something else is true</a:t>
            </a:r>
            <a:endParaRPr sz="2000" u="sng" dirty="0"/>
          </a:p>
          <a:p>
            <a:pPr lvl="1">
              <a:spcBef>
                <a:spcPts val="0"/>
              </a:spcBef>
            </a:pPr>
            <a:r>
              <a:rPr lang="en" sz="2000" b="1" dirty="0"/>
              <a:t>The Alternative Hypothesis (H</a:t>
            </a:r>
            <a:r>
              <a:rPr lang="en" sz="2000" b="1" baseline="-25000" dirty="0"/>
              <a:t>A</a:t>
            </a:r>
            <a:r>
              <a:rPr lang="en" sz="2000" b="1" dirty="0"/>
              <a:t>)</a:t>
            </a:r>
            <a:endParaRPr lang="en" sz="2000" b="1" baseline="-25000" dirty="0"/>
          </a:p>
          <a:p>
            <a:pPr lvl="1">
              <a:spcBef>
                <a:spcPts val="0"/>
              </a:spcBef>
            </a:pPr>
            <a:r>
              <a:rPr lang="en" sz="2000" dirty="0"/>
              <a:t>Ex) Less than 40% of the executives are women</a:t>
            </a:r>
          </a:p>
          <a:p>
            <a:pPr lvl="1">
              <a:spcBef>
                <a:spcPts val="0"/>
              </a:spcBef>
            </a:pPr>
            <a:endParaRPr sz="2000" dirty="0"/>
          </a:p>
          <a:p>
            <a:r>
              <a:rPr lang="en" sz="2000" u="sng" dirty="0"/>
              <a:t>We use sample data to make a decision / conclusion</a:t>
            </a:r>
          </a:p>
          <a:p>
            <a:pPr lvl="1">
              <a:spcBef>
                <a:spcPts val="0"/>
              </a:spcBef>
            </a:pPr>
            <a:r>
              <a:rPr lang="en" sz="2000" b="1" dirty="0"/>
              <a:t>Compute the Test Statistic (TS)</a:t>
            </a:r>
          </a:p>
          <a:p>
            <a:pPr lvl="1">
              <a:spcBef>
                <a:spcPts val="0"/>
              </a:spcBef>
            </a:pPr>
            <a:r>
              <a:rPr lang="en-US" sz="2000" dirty="0"/>
              <a:t>Ex) 13 out of the 43 executives are women, use this to find the TS</a:t>
            </a:r>
            <a:endParaRPr lang="en" sz="2000" dirty="0"/>
          </a:p>
          <a:p>
            <a:pPr lvl="1">
              <a:spcBef>
                <a:spcPts val="0"/>
              </a:spcBef>
            </a:pPr>
            <a:r>
              <a:rPr lang="en" sz="2000" dirty="0"/>
              <a:t>And then determine if we will continue to believe the null hypothesis or will reject it in favor of the alternative hypothesis.</a:t>
            </a:r>
            <a:endParaRPr lang="en" sz="2000" dirty="0">
              <a:highlight>
                <a:srgbClr val="FFFF00"/>
              </a:highlight>
            </a:endParaRPr>
          </a:p>
          <a:p>
            <a:pPr lvl="1">
              <a:spcBef>
                <a:spcPts val="0"/>
              </a:spcBef>
            </a:pPr>
            <a:endParaRPr lang="en" sz="2000" dirty="0"/>
          </a:p>
          <a:p>
            <a:r>
              <a:rPr lang="en" sz="2000" u="sng" dirty="0"/>
              <a:t>Enough evidence?</a:t>
            </a:r>
          </a:p>
          <a:p>
            <a:pPr lvl="1">
              <a:spcBef>
                <a:spcPts val="0"/>
              </a:spcBef>
            </a:pPr>
            <a:r>
              <a:rPr lang="en-US" sz="2000" dirty="0"/>
              <a:t>How far must the sample statistic be from the hypothesized parameter?</a:t>
            </a:r>
          </a:p>
          <a:p>
            <a:pPr lvl="1">
              <a:spcBef>
                <a:spcPts val="0"/>
              </a:spcBef>
            </a:pPr>
            <a:r>
              <a:rPr lang="en-US" sz="2000" dirty="0"/>
              <a:t>This is set before running the test and depends on the the significance level </a:t>
            </a:r>
            <a:r>
              <a:rPr lang="el-GR" sz="2000" dirty="0"/>
              <a:t>α</a:t>
            </a:r>
            <a:endParaRPr lang="en-US" sz="2000" dirty="0"/>
          </a:p>
          <a:p>
            <a:pPr lvl="1">
              <a:spcBef>
                <a:spcPts val="0"/>
              </a:spcBef>
            </a:pPr>
            <a:endParaRP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#11</a:t>
            </a:r>
          </a:p>
        </p:txBody>
      </p:sp>
      <p:sp>
        <p:nvSpPr>
          <p:cNvPr id="3" name="Content Placeholder 2"/>
          <p:cNvSpPr>
            <a:spLocks noGrp="1"/>
          </p:cNvSpPr>
          <p:nvPr>
            <p:ph idx="1"/>
          </p:nvPr>
        </p:nvSpPr>
        <p:spPr/>
        <p:txBody>
          <a:bodyPr>
            <a:normAutofit fontScale="92500"/>
          </a:bodyPr>
          <a:lstStyle/>
          <a:p>
            <a:pPr marL="0" indent="0">
              <a:buNone/>
            </a:pPr>
            <a:r>
              <a:rPr lang="en-US" dirty="0"/>
              <a:t>Hypothesis. Write the null and alternative hypotheses to test each of the following situations.</a:t>
            </a:r>
          </a:p>
          <a:p>
            <a:pPr marL="385763" indent="-385763">
              <a:buFont typeface="+mj-lt"/>
              <a:buAutoNum type="alphaLcParenR"/>
            </a:pPr>
            <a:r>
              <a:rPr lang="en-US" dirty="0"/>
              <a:t>An online clothing company is concerned about the timeliness of their deliveries. The VP of Operations and Marketing recently stated that she wanted the percentage of products delivered on time to be greater than 90%, and she wants to know if the company has succeeded.</a:t>
            </a:r>
          </a:p>
          <a:p>
            <a:pPr marL="385763" indent="-385763">
              <a:buFont typeface="+mj-lt"/>
              <a:buAutoNum type="alphaLcParenR"/>
            </a:pPr>
            <a:r>
              <a:rPr lang="en-US" dirty="0"/>
              <a:t>A realty company recently announced that the proportion of houses tanking more than three months to sell is now greater than 50%.</a:t>
            </a:r>
          </a:p>
          <a:p>
            <a:pPr marL="385763" indent="-385763">
              <a:buFont typeface="+mj-lt"/>
              <a:buAutoNum type="alphaLcParenR"/>
            </a:pPr>
            <a:r>
              <a:rPr lang="en-US" dirty="0"/>
              <a:t>A financial firm’s accounting department reports that after improvements in their system, they now have an error rate below 2%.</a:t>
            </a:r>
          </a:p>
          <a:p>
            <a:endParaRPr lang="en-US" dirty="0"/>
          </a:p>
        </p:txBody>
      </p:sp>
    </p:spTree>
    <p:extLst>
      <p:ext uri="{BB962C8B-B14F-4D97-AF65-F5344CB8AC3E}">
        <p14:creationId xmlns:p14="http://schemas.microsoft.com/office/powerpoint/2010/main" val="4069792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#11 Solution</a:t>
            </a:r>
          </a:p>
        </p:txBody>
      </p:sp>
      <p:sp>
        <p:nvSpPr>
          <p:cNvPr id="3" name="Content Placeholder 2"/>
          <p:cNvSpPr>
            <a:spLocks noGrp="1"/>
          </p:cNvSpPr>
          <p:nvPr>
            <p:ph idx="1"/>
          </p:nvPr>
        </p:nvSpPr>
        <p:spPr/>
        <p:txBody>
          <a:bodyPr/>
          <a:lstStyle/>
          <a:p>
            <a:pPr marL="385763" indent="-385763">
              <a:buFont typeface="+mj-lt"/>
              <a:buAutoNum type="alphaLcParenR"/>
            </a:pPr>
            <a:r>
              <a:rPr lang="en-US" dirty="0"/>
              <a:t>Let p = true proportion of on-time deliveries</a:t>
            </a:r>
          </a:p>
          <a:p>
            <a:pPr marL="0" indent="0" algn="ctr">
              <a:buNone/>
            </a:pPr>
            <a:r>
              <a:rPr lang="en-US" dirty="0"/>
              <a:t>H</a:t>
            </a:r>
            <a:r>
              <a:rPr lang="en-US" baseline="-25000" dirty="0"/>
              <a:t>0</a:t>
            </a:r>
            <a:r>
              <a:rPr lang="en-US" dirty="0"/>
              <a:t>: p = .90 vs. H</a:t>
            </a:r>
            <a:r>
              <a:rPr lang="en-US" baseline="-25000" dirty="0"/>
              <a:t>a</a:t>
            </a:r>
            <a:r>
              <a:rPr lang="en-US" dirty="0"/>
              <a:t>: p &gt; .90</a:t>
            </a:r>
          </a:p>
          <a:p>
            <a:pPr marL="346472" indent="-346472">
              <a:buNone/>
            </a:pPr>
            <a:r>
              <a:rPr lang="en-US" dirty="0"/>
              <a:t>b)  Let p = true proportion of houses taking more than 3 months to sell</a:t>
            </a:r>
          </a:p>
          <a:p>
            <a:pPr marL="0" indent="0" algn="ctr">
              <a:buNone/>
            </a:pPr>
            <a:r>
              <a:rPr lang="en-US" dirty="0"/>
              <a:t>H</a:t>
            </a:r>
            <a:r>
              <a:rPr lang="en-US" baseline="-25000" dirty="0"/>
              <a:t>0</a:t>
            </a:r>
            <a:r>
              <a:rPr lang="en-US" dirty="0"/>
              <a:t>: p = .5 vs. H</a:t>
            </a:r>
            <a:r>
              <a:rPr lang="en-US" baseline="-25000" dirty="0"/>
              <a:t>a</a:t>
            </a:r>
            <a:r>
              <a:rPr lang="en-US" dirty="0"/>
              <a:t>: p &gt; .5</a:t>
            </a:r>
          </a:p>
          <a:p>
            <a:pPr marL="346472" indent="-346472">
              <a:buNone/>
            </a:pPr>
            <a:r>
              <a:rPr lang="en-US" dirty="0"/>
              <a:t>c)   Let p = true proportion of errors in the accounting department</a:t>
            </a:r>
          </a:p>
          <a:p>
            <a:pPr marL="0" indent="0" algn="ctr">
              <a:buNone/>
            </a:pPr>
            <a:r>
              <a:rPr lang="en-US" dirty="0"/>
              <a:t>H</a:t>
            </a:r>
            <a:r>
              <a:rPr lang="en-US" baseline="-25000" dirty="0"/>
              <a:t>0</a:t>
            </a:r>
            <a:r>
              <a:rPr lang="en-US" dirty="0"/>
              <a:t>: p = .02 vs. H</a:t>
            </a:r>
            <a:r>
              <a:rPr lang="en-US" baseline="-25000" dirty="0"/>
              <a:t>a</a:t>
            </a:r>
            <a:r>
              <a:rPr lang="en-US" dirty="0"/>
              <a:t>: p &lt; .02</a:t>
            </a:r>
          </a:p>
          <a:p>
            <a:endParaRPr lang="en-US" dirty="0"/>
          </a:p>
        </p:txBody>
      </p:sp>
    </p:spTree>
    <p:extLst>
      <p:ext uri="{BB962C8B-B14F-4D97-AF65-F5344CB8AC3E}">
        <p14:creationId xmlns:p14="http://schemas.microsoft.com/office/powerpoint/2010/main" val="2731093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clothing company in Exercise 11a looks at a sample of delivery reports. They test the hypothesis that 90% of the deliveries are on time against the alternative that greater than 90% of the deliveries are on time and find a P-value of 0.22. Which of these conclusions is appropriate?</a:t>
            </a:r>
          </a:p>
          <a:p>
            <a:pPr marL="0" indent="0">
              <a:buNone/>
            </a:pPr>
            <a:endParaRPr lang="en-US" sz="1050" dirty="0"/>
          </a:p>
          <a:p>
            <a:pPr marL="385763" indent="-385763">
              <a:buFont typeface="+mj-lt"/>
              <a:buAutoNum type="alphaLcParenR"/>
            </a:pPr>
            <a:r>
              <a:rPr lang="en-US" dirty="0"/>
              <a:t>There’s a 22% chance that 90% of the deliveries are on time.</a:t>
            </a:r>
          </a:p>
          <a:p>
            <a:pPr marL="385763" indent="-385763">
              <a:buFont typeface="+mj-lt"/>
              <a:buAutoNum type="alphaLcParenR"/>
            </a:pPr>
            <a:endParaRPr lang="en-US" sz="1050" dirty="0"/>
          </a:p>
          <a:p>
            <a:pPr marL="385763" indent="-385763">
              <a:buFont typeface="+mj-lt"/>
              <a:buAutoNum type="alphaLcParenR"/>
            </a:pPr>
            <a:r>
              <a:rPr lang="en-US" dirty="0"/>
              <a:t>There’s a 78% chance that 90% of the deliveries are on time.</a:t>
            </a:r>
          </a:p>
          <a:p>
            <a:pPr marL="385763" indent="-385763">
              <a:buFont typeface="+mj-lt"/>
              <a:buAutoNum type="alphaLcParenR"/>
            </a:pPr>
            <a:endParaRPr lang="en-US" sz="1050" dirty="0"/>
          </a:p>
          <a:p>
            <a:pPr marL="385763" indent="-385763">
              <a:buFont typeface="+mj-lt"/>
              <a:buAutoNum type="alphaLcParenR"/>
            </a:pPr>
            <a:r>
              <a:rPr lang="en-US" dirty="0"/>
              <a:t>There’s a 22% chance that the sample they drew shows the correct percentage of on-time deliveries.</a:t>
            </a:r>
          </a:p>
          <a:p>
            <a:pPr marL="385763" indent="-385763">
              <a:buFont typeface="+mj-lt"/>
              <a:buAutoNum type="alphaLcParenR"/>
            </a:pPr>
            <a:endParaRPr lang="en-US" sz="1200" dirty="0"/>
          </a:p>
          <a:p>
            <a:pPr marL="385763" indent="-385763">
              <a:buFont typeface="+mj-lt"/>
              <a:buAutoNum type="alphaLcParenR"/>
            </a:pPr>
            <a:r>
              <a:rPr lang="en-US" dirty="0"/>
              <a:t>There’s a 22% chance that natural sampling variation could produce a sample with an observed proportion of on-time deliveries such as the one they obtained if, in fact, 90% of deliveries are on time.</a:t>
            </a:r>
          </a:p>
        </p:txBody>
      </p:sp>
    </p:spTree>
    <p:extLst>
      <p:ext uri="{BB962C8B-B14F-4D97-AF65-F5344CB8AC3E}">
        <p14:creationId xmlns:p14="http://schemas.microsoft.com/office/powerpoint/2010/main" val="2165352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 Solution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clothing company in Exercise 11a looks at a sample of delivery reports. They test the hypothesis that 90% of the deliveries are on time against the alternative that greater than 90% of the deliveries are on time and find a P-value of 0.22. Which of these conclusions is appropriate?</a:t>
            </a:r>
          </a:p>
          <a:p>
            <a:pPr marL="0" indent="0">
              <a:buNone/>
            </a:pPr>
            <a:endParaRPr lang="en-US" sz="1050" dirty="0"/>
          </a:p>
          <a:p>
            <a:pPr marL="385763" indent="-385763">
              <a:buFont typeface="+mj-lt"/>
              <a:buAutoNum type="alphaLcParenR"/>
            </a:pPr>
            <a:r>
              <a:rPr lang="en-US" dirty="0">
                <a:solidFill>
                  <a:schemeClr val="bg1">
                    <a:lumMod val="50000"/>
                  </a:schemeClr>
                </a:solidFill>
              </a:rPr>
              <a:t>There’s a 22% chance that 90% of the deliveries are on time.</a:t>
            </a:r>
            <a:r>
              <a:rPr lang="en-US" b="1" dirty="0">
                <a:solidFill>
                  <a:schemeClr val="bg1">
                    <a:lumMod val="50000"/>
                  </a:schemeClr>
                </a:solidFill>
              </a:rPr>
              <a:t> </a:t>
            </a:r>
            <a:r>
              <a:rPr lang="en-US" b="1" u="sng" dirty="0">
                <a:solidFill>
                  <a:srgbClr val="FF0000"/>
                </a:solidFill>
              </a:rPr>
              <a:t>NO</a:t>
            </a:r>
            <a:endParaRPr lang="en-US" dirty="0"/>
          </a:p>
          <a:p>
            <a:pPr marL="385763" indent="-385763">
              <a:buFont typeface="+mj-lt"/>
              <a:buAutoNum type="alphaLcParenR"/>
            </a:pPr>
            <a:endParaRPr lang="en-US" sz="1050" dirty="0"/>
          </a:p>
          <a:p>
            <a:pPr marL="385763" indent="-385763">
              <a:buFont typeface="+mj-lt"/>
              <a:buAutoNum type="alphaLcParenR"/>
            </a:pPr>
            <a:r>
              <a:rPr lang="en-US" dirty="0">
                <a:solidFill>
                  <a:schemeClr val="bg1">
                    <a:lumMod val="50000"/>
                  </a:schemeClr>
                </a:solidFill>
              </a:rPr>
              <a:t>There’s a 78% chance that 90% of the deliveries are on time. </a:t>
            </a:r>
            <a:r>
              <a:rPr lang="en-US" b="1" u="sng" dirty="0">
                <a:solidFill>
                  <a:srgbClr val="FF0000"/>
                </a:solidFill>
              </a:rPr>
              <a:t>NO</a:t>
            </a:r>
            <a:endParaRPr lang="en-US" dirty="0"/>
          </a:p>
          <a:p>
            <a:pPr marL="385763" indent="-385763">
              <a:buFont typeface="+mj-lt"/>
              <a:buAutoNum type="alphaLcParenR"/>
            </a:pPr>
            <a:endParaRPr lang="en-US" sz="1050" dirty="0"/>
          </a:p>
          <a:p>
            <a:pPr marL="385763" indent="-385763">
              <a:buFont typeface="+mj-lt"/>
              <a:buAutoNum type="alphaLcParenR"/>
            </a:pPr>
            <a:r>
              <a:rPr lang="en-US" dirty="0">
                <a:solidFill>
                  <a:schemeClr val="bg1">
                    <a:lumMod val="50000"/>
                  </a:schemeClr>
                </a:solidFill>
              </a:rPr>
              <a:t>There’s a 22% chance that the sample they drew shows the correct percentage of on-time deliveries. </a:t>
            </a:r>
            <a:r>
              <a:rPr lang="en-US" b="1" u="sng" dirty="0">
                <a:solidFill>
                  <a:srgbClr val="FF0000"/>
                </a:solidFill>
              </a:rPr>
              <a:t>NO</a:t>
            </a:r>
            <a:endParaRPr lang="en-US" dirty="0"/>
          </a:p>
          <a:p>
            <a:pPr marL="385763" indent="-385763">
              <a:buFont typeface="+mj-lt"/>
              <a:buAutoNum type="alphaLcParenR"/>
            </a:pPr>
            <a:endParaRPr lang="en-US" sz="1200" dirty="0"/>
          </a:p>
          <a:p>
            <a:pPr marL="385763" indent="-385763">
              <a:buFont typeface="+mj-lt"/>
              <a:buAutoNum type="alphaLcParenR"/>
            </a:pPr>
            <a:r>
              <a:rPr lang="en-US" dirty="0"/>
              <a:t>There’s a 22% chance that natural sampling variation could produce a sample with an observed proportion of on-time deliveries such as the one they obtained if, in fact, 90% of deliveries are on time. </a:t>
            </a:r>
            <a:r>
              <a:rPr lang="en-US" b="1" u="sng" dirty="0">
                <a:solidFill>
                  <a:srgbClr val="FF0000"/>
                </a:solidFill>
              </a:rPr>
              <a:t>YES!</a:t>
            </a:r>
            <a:endParaRPr lang="en-US" dirty="0"/>
          </a:p>
        </p:txBody>
      </p:sp>
    </p:spTree>
    <p:extLst>
      <p:ext uri="{BB962C8B-B14F-4D97-AF65-F5344CB8AC3E}">
        <p14:creationId xmlns:p14="http://schemas.microsoft.com/office/powerpoint/2010/main" val="1612101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#15</a:t>
            </a:r>
          </a:p>
        </p:txBody>
      </p:sp>
      <p:sp>
        <p:nvSpPr>
          <p:cNvPr id="3" name="Content Placeholder 2"/>
          <p:cNvSpPr>
            <a:spLocks noGrp="1"/>
          </p:cNvSpPr>
          <p:nvPr>
            <p:ph idx="1"/>
          </p:nvPr>
        </p:nvSpPr>
        <p:spPr/>
        <p:txBody>
          <a:bodyPr/>
          <a:lstStyle/>
          <a:p>
            <a:pPr marL="0" indent="0">
              <a:buNone/>
            </a:pPr>
            <a:r>
              <a:rPr lang="en-US" dirty="0"/>
              <a:t>Have harsher penalties and ad campaigns increased seat-belt use among drivers and passengers? Observations of commuter traffic have failed to find evidence of a significant change compared with three years ago. Explain what the study’s P-value of 0.17 means in this context.</a:t>
            </a:r>
          </a:p>
          <a:p>
            <a:endParaRPr lang="en-US" dirty="0"/>
          </a:p>
        </p:txBody>
      </p:sp>
    </p:spTree>
    <p:extLst>
      <p:ext uri="{BB962C8B-B14F-4D97-AF65-F5344CB8AC3E}">
        <p14:creationId xmlns:p14="http://schemas.microsoft.com/office/powerpoint/2010/main" val="1140824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#15 Solution</a:t>
            </a:r>
          </a:p>
        </p:txBody>
      </p:sp>
      <p:sp>
        <p:nvSpPr>
          <p:cNvPr id="3" name="Content Placeholder 2"/>
          <p:cNvSpPr>
            <a:spLocks noGrp="1"/>
          </p:cNvSpPr>
          <p:nvPr>
            <p:ph idx="1"/>
          </p:nvPr>
        </p:nvSpPr>
        <p:spPr/>
        <p:txBody>
          <a:bodyPr>
            <a:normAutofit/>
          </a:bodyPr>
          <a:lstStyle/>
          <a:p>
            <a:pPr marL="0" indent="0">
              <a:buNone/>
            </a:pPr>
            <a:r>
              <a:rPr lang="en-US" dirty="0"/>
              <a:t>Have harsher penalties and ad campaigns increased seat-belt use among drivers and passengers? Observations of commuter traffic have failed to find evidence of a significant change compared with three years ago. Explain what the study’s P-value of 0.17 means in this context.</a:t>
            </a:r>
          </a:p>
          <a:p>
            <a:endParaRPr lang="en-US" dirty="0"/>
          </a:p>
          <a:p>
            <a:r>
              <a:rPr lang="en-US" b="1" dirty="0">
                <a:solidFill>
                  <a:srgbClr val="C00000"/>
                </a:solidFill>
              </a:rPr>
              <a:t>There is not sufficient evidence to reject the null hypothesis and therefore, we are unable to conclude that seatbelt use has increased.</a:t>
            </a:r>
          </a:p>
        </p:txBody>
      </p:sp>
    </p:spTree>
    <p:extLst>
      <p:ext uri="{BB962C8B-B14F-4D97-AF65-F5344CB8AC3E}">
        <p14:creationId xmlns:p14="http://schemas.microsoft.com/office/powerpoint/2010/main" val="2593387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a:t>
            </a:r>
          </a:p>
        </p:txBody>
      </p:sp>
      <p:sp>
        <p:nvSpPr>
          <p:cNvPr id="3" name="Content Placeholder 2"/>
          <p:cNvSpPr>
            <a:spLocks noGrp="1"/>
          </p:cNvSpPr>
          <p:nvPr>
            <p:ph idx="1"/>
          </p:nvPr>
        </p:nvSpPr>
        <p:spPr>
          <a:xfrm>
            <a:off x="2152650" y="1417638"/>
            <a:ext cx="7886700" cy="4830762"/>
          </a:xfrm>
        </p:spPr>
        <p:txBody>
          <a:bodyPr>
            <a:normAutofit fontScale="70000" lnSpcReduction="20000"/>
          </a:bodyPr>
          <a:lstStyle/>
          <a:p>
            <a:pPr marL="0" indent="0">
              <a:buNone/>
            </a:pPr>
            <a:r>
              <a:rPr lang="en-US" dirty="0"/>
              <a:t>An information technology analyst believes that they are losing customers on their website who find the checkout and purchase system too complicated. She adds a one-click feature to the website, to make it easier but finds that only about 10% of the customers are using it. She decides to launch an ad awareness campaign to tell customers about the new feature in hope of increasing the percentage. She doesn’t see much of difference, so she hires a consultant to help. The consultant selects a random sample of recent purchases, tests the hypothesis that the pads produced no change against the alternative that the percent who use the one click feature is now greater than 10% and finds a P-value of 0.22. Which conclusion is appropriate? Explain.</a:t>
            </a:r>
          </a:p>
          <a:p>
            <a:pPr marL="0" indent="0">
              <a:buNone/>
            </a:pPr>
            <a:endParaRPr lang="en-US" sz="1050" dirty="0"/>
          </a:p>
          <a:p>
            <a:pPr marL="385763" indent="-385763">
              <a:buFont typeface="+mj-lt"/>
              <a:buAutoNum type="alphaLcParenR"/>
            </a:pPr>
            <a:r>
              <a:rPr lang="en-US" dirty="0"/>
              <a:t>There’s a 22% chance the ads worked.</a:t>
            </a:r>
            <a:endParaRPr lang="en-US" sz="675" dirty="0"/>
          </a:p>
          <a:p>
            <a:pPr marL="385763" indent="-385763">
              <a:buFont typeface="+mj-lt"/>
              <a:buAutoNum type="alphaLcParenR"/>
            </a:pPr>
            <a:r>
              <a:rPr lang="en-US" dirty="0"/>
              <a:t>There’s a 78% chance the ads worked.</a:t>
            </a:r>
            <a:endParaRPr lang="en-US" sz="675" dirty="0"/>
          </a:p>
          <a:p>
            <a:pPr marL="385763" indent="-385763">
              <a:buFont typeface="+mj-lt"/>
              <a:buAutoNum type="alphaLcParenR"/>
            </a:pPr>
            <a:r>
              <a:rPr lang="en-US" dirty="0"/>
              <a:t>There’s a 22% chance that the null hypothesis is true.</a:t>
            </a:r>
            <a:endParaRPr lang="en-US" sz="675" dirty="0"/>
          </a:p>
          <a:p>
            <a:pPr marL="385763" indent="-385763">
              <a:buFont typeface="+mj-lt"/>
              <a:buAutoNum type="alphaLcParenR"/>
            </a:pPr>
            <a:r>
              <a:rPr lang="en-US" dirty="0"/>
              <a:t>There’s a 22% chance that natural sampling variation could produce poll results like these if the use of the one-click feature has increased.</a:t>
            </a:r>
            <a:endParaRPr lang="en-US" sz="825" dirty="0"/>
          </a:p>
          <a:p>
            <a:pPr marL="385763" indent="-385763">
              <a:buFont typeface="+mj-lt"/>
              <a:buAutoNum type="alphaLcParenR"/>
            </a:pPr>
            <a:r>
              <a:rPr lang="en-US" dirty="0"/>
              <a:t>There’s a 22% chance that natural sampling variation could produce poll results like these if there’s really no change in website use.</a:t>
            </a:r>
          </a:p>
        </p:txBody>
      </p:sp>
    </p:spTree>
    <p:extLst>
      <p:ext uri="{BB962C8B-B14F-4D97-AF65-F5344CB8AC3E}">
        <p14:creationId xmlns:p14="http://schemas.microsoft.com/office/powerpoint/2010/main" val="2735705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Problem #17 Solution</a:t>
            </a:r>
          </a:p>
        </p:txBody>
      </p:sp>
      <p:sp>
        <p:nvSpPr>
          <p:cNvPr id="3" name="Content Placeholder 2"/>
          <p:cNvSpPr>
            <a:spLocks noGrp="1"/>
          </p:cNvSpPr>
          <p:nvPr>
            <p:ph idx="1"/>
          </p:nvPr>
        </p:nvSpPr>
        <p:spPr>
          <a:xfrm>
            <a:off x="2268029" y="1417638"/>
            <a:ext cx="7822002" cy="4754562"/>
          </a:xfrm>
        </p:spPr>
        <p:txBody>
          <a:bodyPr>
            <a:normAutofit fontScale="62500" lnSpcReduction="20000"/>
          </a:bodyPr>
          <a:lstStyle/>
          <a:p>
            <a:pPr marL="0" indent="0">
              <a:buNone/>
            </a:pPr>
            <a:r>
              <a:rPr lang="en-US" dirty="0"/>
              <a:t>An information technology analyst believes that they are losing customers on their website who find the checkout and purchase system too complicated. She adds a one-click feature to the website, to make it easier but finds that only about 10% of the customers are using it. She decides to launch an ad awareness campaign to tell customers about the new feature in hope of increasing the percentage. She doesn’t see much of difference, so she hires a consultant to help. The consultant selects a random sample of recent purchases, tests the hypothesis that the pads produced no change against the alternative that the percent who use the one click feature is now greater than 10% and finds a P-value of 0.22. Which conclusion is appropriate? Explain.</a:t>
            </a:r>
          </a:p>
          <a:p>
            <a:pPr marL="385763" indent="-385763">
              <a:buFont typeface="+mj-lt"/>
              <a:buAutoNum type="alphaLcParenR"/>
            </a:pPr>
            <a:r>
              <a:rPr lang="en-US" dirty="0">
                <a:solidFill>
                  <a:schemeClr val="bg1">
                    <a:lumMod val="50000"/>
                  </a:schemeClr>
                </a:solidFill>
              </a:rPr>
              <a:t>There’s a 22% chance the ads worked. </a:t>
            </a:r>
            <a:r>
              <a:rPr lang="en-US" b="1" u="sng" dirty="0">
                <a:solidFill>
                  <a:srgbClr val="C00000"/>
                </a:solidFill>
              </a:rPr>
              <a:t>NO</a:t>
            </a:r>
          </a:p>
          <a:p>
            <a:pPr marL="385763" indent="-385763">
              <a:buFont typeface="+mj-lt"/>
              <a:buAutoNum type="alphaLcParenR"/>
            </a:pPr>
            <a:r>
              <a:rPr lang="en-US" dirty="0">
                <a:solidFill>
                  <a:schemeClr val="bg1">
                    <a:lumMod val="50000"/>
                  </a:schemeClr>
                </a:solidFill>
              </a:rPr>
              <a:t>There’s a 78% chance the ads worked. </a:t>
            </a:r>
            <a:r>
              <a:rPr lang="en-US" b="1" u="sng" dirty="0">
                <a:solidFill>
                  <a:srgbClr val="C00000"/>
                </a:solidFill>
              </a:rPr>
              <a:t>NO</a:t>
            </a:r>
            <a:endParaRPr lang="en-US" dirty="0"/>
          </a:p>
          <a:p>
            <a:pPr marL="385763" indent="-385763">
              <a:buFont typeface="+mj-lt"/>
              <a:buAutoNum type="alphaLcParenR"/>
            </a:pPr>
            <a:r>
              <a:rPr lang="en-US" dirty="0">
                <a:solidFill>
                  <a:schemeClr val="bg1">
                    <a:lumMod val="50000"/>
                  </a:schemeClr>
                </a:solidFill>
              </a:rPr>
              <a:t>There’s a 22% chance that the null hypothesis is true. </a:t>
            </a:r>
            <a:r>
              <a:rPr lang="en-US" b="1" u="sng" dirty="0">
                <a:solidFill>
                  <a:srgbClr val="C00000"/>
                </a:solidFill>
              </a:rPr>
              <a:t>NO</a:t>
            </a:r>
            <a:endParaRPr lang="en-US" dirty="0"/>
          </a:p>
          <a:p>
            <a:pPr marL="385763" indent="-385763">
              <a:buFont typeface="+mj-lt"/>
              <a:buAutoNum type="alphaLcParenR"/>
            </a:pPr>
            <a:r>
              <a:rPr lang="en-US" dirty="0">
                <a:solidFill>
                  <a:schemeClr val="bg1">
                    <a:lumMod val="50000"/>
                  </a:schemeClr>
                </a:solidFill>
              </a:rPr>
              <a:t>There’s a 22% chance that natural sampling variation could produce poll results like these if the use of the one-click feature has increased. </a:t>
            </a:r>
            <a:r>
              <a:rPr lang="en-US" b="1" u="sng" dirty="0">
                <a:solidFill>
                  <a:srgbClr val="C00000"/>
                </a:solidFill>
              </a:rPr>
              <a:t>NO</a:t>
            </a:r>
            <a:endParaRPr lang="en-US" dirty="0"/>
          </a:p>
          <a:p>
            <a:pPr marL="385763" indent="-385763">
              <a:buFont typeface="+mj-lt"/>
              <a:buAutoNum type="alphaLcParenR"/>
            </a:pPr>
            <a:r>
              <a:rPr lang="en-US" dirty="0"/>
              <a:t>There’s a 22% chance that natural sampling variation could produce poll results like these if there’s really no change in website use. </a:t>
            </a:r>
            <a:r>
              <a:rPr lang="en-US" b="1" u="sng" dirty="0">
                <a:solidFill>
                  <a:srgbClr val="C00000"/>
                </a:solidFill>
              </a:rPr>
              <a:t>YES!  </a:t>
            </a:r>
            <a:r>
              <a:rPr lang="en-US" b="1" dirty="0">
                <a:solidFill>
                  <a:srgbClr val="C00000"/>
                </a:solidFill>
              </a:rPr>
              <a:t>The p-value is the probability of obtaining a result as or more extreme than the one obtained from the sample data if the null hypothesis is true.</a:t>
            </a:r>
            <a:endParaRPr lang="en-US" dirty="0"/>
          </a:p>
        </p:txBody>
      </p:sp>
    </p:spTree>
    <p:extLst>
      <p:ext uri="{BB962C8B-B14F-4D97-AF65-F5344CB8AC3E}">
        <p14:creationId xmlns:p14="http://schemas.microsoft.com/office/powerpoint/2010/main" val="2384176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a:t>
            </a:r>
          </a:p>
        </p:txBody>
      </p:sp>
      <p:sp>
        <p:nvSpPr>
          <p:cNvPr id="3" name="Content Placeholder 2"/>
          <p:cNvSpPr>
            <a:spLocks noGrp="1"/>
          </p:cNvSpPr>
          <p:nvPr>
            <p:ph idx="1"/>
          </p:nvPr>
        </p:nvSpPr>
        <p:spPr/>
        <p:txBody>
          <a:bodyPr>
            <a:normAutofit/>
          </a:bodyPr>
          <a:lstStyle/>
          <a:p>
            <a:pPr marL="0" indent="0">
              <a:buNone/>
            </a:pPr>
            <a:r>
              <a:rPr lang="en-US" dirty="0"/>
              <a:t>A company is criticized because only 13 of 43 people in executive-level positions are women. The company explains that although this proportion is lower than one might wish, it’s not surprising given that only 40% of their employees are women. What do you think? </a:t>
            </a:r>
          </a:p>
          <a:p>
            <a:pPr marL="514350" indent="-514350">
              <a:buFont typeface="+mj-lt"/>
              <a:buAutoNum type="alphaLcParenR"/>
            </a:pPr>
            <a:r>
              <a:rPr lang="en-US" dirty="0"/>
              <a:t>Use a significance level of 0.10 to test an appropriate hypothesis and state your conclusion. Be sure the appropriate assumptions and conditions are satisfied before you proceed.</a:t>
            </a:r>
          </a:p>
          <a:p>
            <a:pPr marL="514350" indent="-514350">
              <a:buFont typeface="+mj-lt"/>
              <a:buAutoNum type="alphaLcParenR"/>
            </a:pPr>
            <a:r>
              <a:rPr lang="en-US" dirty="0"/>
              <a:t>Explain what your P-value means in this context.</a:t>
            </a:r>
          </a:p>
          <a:p>
            <a:pPr marL="514350" indent="-514350">
              <a:buFont typeface="+mj-lt"/>
              <a:buAutoNum type="alphaLcParenR"/>
            </a:pPr>
            <a:r>
              <a:rPr lang="en-US" dirty="0"/>
              <a:t>Construct and interpret a confidence interval if you have a statistically significant result.</a:t>
            </a:r>
          </a:p>
          <a:p>
            <a:pPr marL="0" indent="0">
              <a:buNone/>
            </a:pPr>
            <a:endParaRPr lang="en-US" dirty="0"/>
          </a:p>
        </p:txBody>
      </p:sp>
    </p:spTree>
    <p:extLst>
      <p:ext uri="{BB962C8B-B14F-4D97-AF65-F5344CB8AC3E}">
        <p14:creationId xmlns:p14="http://schemas.microsoft.com/office/powerpoint/2010/main" val="2418515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Problem #3 Solution</a:t>
            </a:r>
          </a:p>
        </p:txBody>
      </p:sp>
      <p:sp>
        <p:nvSpPr>
          <p:cNvPr id="3" name="Content Placeholder 2"/>
          <p:cNvSpPr>
            <a:spLocks noGrp="1"/>
          </p:cNvSpPr>
          <p:nvPr>
            <p:ph idx="1"/>
          </p:nvPr>
        </p:nvSpPr>
        <p:spPr>
          <a:xfrm>
            <a:off x="838200" y="1600200"/>
            <a:ext cx="10515600" cy="4800600"/>
          </a:xfrm>
        </p:spPr>
        <p:txBody>
          <a:bodyPr>
            <a:normAutofit fontScale="70000" lnSpcReduction="20000"/>
          </a:bodyPr>
          <a:lstStyle/>
          <a:p>
            <a:pPr marL="514350" indent="-514350">
              <a:buFont typeface="+mj-lt"/>
              <a:buAutoNum type="arabicPeriod"/>
            </a:pPr>
            <a:r>
              <a:rPr lang="en-US" sz="3500" dirty="0"/>
              <a:t>Let p = true proportion of women executives</a:t>
            </a:r>
            <a:endParaRPr lang="en-US" sz="3600" dirty="0"/>
          </a:p>
          <a:p>
            <a:pPr marL="0" indent="0">
              <a:buNone/>
            </a:pPr>
            <a:r>
              <a:rPr lang="en-US" sz="3500" dirty="0"/>
              <a:t>H</a:t>
            </a:r>
            <a:r>
              <a:rPr lang="en-US" sz="3500" baseline="-25000" dirty="0"/>
              <a:t>0</a:t>
            </a:r>
            <a:r>
              <a:rPr lang="en-US" sz="3500" dirty="0"/>
              <a:t>: p = 0.40, H</a:t>
            </a:r>
            <a:r>
              <a:rPr lang="en-US" sz="3500" baseline="-25000" dirty="0"/>
              <a:t>a</a:t>
            </a:r>
            <a:r>
              <a:rPr lang="en-US" sz="3500" dirty="0"/>
              <a:t>: p &lt; 0.40</a:t>
            </a:r>
          </a:p>
          <a:p>
            <a:pPr marL="0" indent="0">
              <a:buNone/>
            </a:pPr>
            <a:r>
              <a:rPr lang="el-GR" sz="3500" dirty="0"/>
              <a:t>α</a:t>
            </a:r>
            <a:r>
              <a:rPr lang="en-US" sz="3500" dirty="0"/>
              <a:t> = 0.10</a:t>
            </a:r>
          </a:p>
          <a:p>
            <a:pPr marL="0" indent="0">
              <a:buNone/>
            </a:pPr>
            <a:r>
              <a:rPr lang="en-US" sz="3600" dirty="0"/>
              <a:t>2.   Check the assumptions:</a:t>
            </a:r>
          </a:p>
          <a:p>
            <a:pPr marL="804863"/>
            <a:r>
              <a:rPr lang="en-US" sz="3600" dirty="0"/>
              <a:t>The executives were not selected randomly, but it is reasonable to assume that they are representative of all potential executives over many years.</a:t>
            </a:r>
          </a:p>
          <a:p>
            <a:pPr marL="804863"/>
            <a:r>
              <a:rPr lang="en-US" sz="3600" dirty="0"/>
              <a:t>It is reasonable to assume that executives at this company were chosen independently.</a:t>
            </a:r>
          </a:p>
          <a:p>
            <a:pPr marL="804863"/>
            <a:r>
              <a:rPr lang="en-US" sz="3600" dirty="0"/>
              <a:t>The sample size is large enough: np</a:t>
            </a:r>
            <a:r>
              <a:rPr lang="en-US" sz="3600" baseline="-25000" dirty="0"/>
              <a:t>0</a:t>
            </a:r>
            <a:r>
              <a:rPr lang="en-US" sz="3600" dirty="0"/>
              <a:t> = 43(0.40) = 17.2 </a:t>
            </a:r>
            <a:r>
              <a:rPr lang="en-US" sz="3600" u="sng" dirty="0"/>
              <a:t>&gt;</a:t>
            </a:r>
            <a:r>
              <a:rPr lang="en-US" sz="3600" dirty="0"/>
              <a:t> 10 and n(q</a:t>
            </a:r>
            <a:r>
              <a:rPr lang="en-US" sz="3600" baseline="-25000" dirty="0"/>
              <a:t>0</a:t>
            </a:r>
            <a:r>
              <a:rPr lang="en-US" sz="3600" dirty="0"/>
              <a:t>) = 43(0.60) = 25.8 </a:t>
            </a:r>
            <a:r>
              <a:rPr lang="en-US" sz="3600" u="sng" dirty="0"/>
              <a:t>&gt;</a:t>
            </a:r>
            <a:r>
              <a:rPr lang="en-US" sz="3600" dirty="0"/>
              <a:t> 10</a:t>
            </a:r>
          </a:p>
          <a:p>
            <a:pPr marL="804863"/>
            <a:r>
              <a:rPr lang="en-US" sz="3600" dirty="0"/>
              <a:t>The 43 executives represent all executives at the company, which may not be generalizable to other companies</a:t>
            </a:r>
            <a:endParaRPr lang="en-US" dirty="0"/>
          </a:p>
        </p:txBody>
      </p:sp>
    </p:spTree>
    <p:extLst>
      <p:ext uri="{BB962C8B-B14F-4D97-AF65-F5344CB8AC3E}">
        <p14:creationId xmlns:p14="http://schemas.microsoft.com/office/powerpoint/2010/main" val="392736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9C8-D9FF-1147-A7E8-120A63F1567E}"/>
              </a:ext>
            </a:extLst>
          </p:cNvPr>
          <p:cNvSpPr>
            <a:spLocks noGrp="1"/>
          </p:cNvSpPr>
          <p:nvPr>
            <p:ph type="title"/>
          </p:nvPr>
        </p:nvSpPr>
        <p:spPr>
          <a:xfrm>
            <a:off x="415600" y="136167"/>
            <a:ext cx="11360800" cy="763600"/>
          </a:xfrm>
        </p:spPr>
        <p:txBody>
          <a:bodyPr/>
          <a:lstStyle/>
          <a:p>
            <a:r>
              <a:rPr lang="en-US" dirty="0"/>
              <a:t>Full Problem</a:t>
            </a:r>
          </a:p>
        </p:txBody>
      </p:sp>
      <p:sp>
        <p:nvSpPr>
          <p:cNvPr id="3" name="Text Placeholder 2">
            <a:extLst>
              <a:ext uri="{FF2B5EF4-FFF2-40B4-BE49-F238E27FC236}">
                <a16:creationId xmlns:a16="http://schemas.microsoft.com/office/drawing/2014/main" id="{A31AE72B-A5FC-A54E-8101-DB39CF47F747}"/>
              </a:ext>
            </a:extLst>
          </p:cNvPr>
          <p:cNvSpPr>
            <a:spLocks noGrp="1"/>
          </p:cNvSpPr>
          <p:nvPr>
            <p:ph type="body" idx="1"/>
          </p:nvPr>
        </p:nvSpPr>
        <p:spPr>
          <a:xfrm>
            <a:off x="415600" y="899767"/>
            <a:ext cx="11531758" cy="1157633"/>
          </a:xfrm>
        </p:spPr>
        <p:style>
          <a:lnRef idx="2">
            <a:schemeClr val="accent1"/>
          </a:lnRef>
          <a:fillRef idx="1">
            <a:schemeClr val="lt1"/>
          </a:fillRef>
          <a:effectRef idx="0">
            <a:schemeClr val="accent1"/>
          </a:effectRef>
          <a:fontRef idx="minor">
            <a:schemeClr val="dk1"/>
          </a:fontRef>
        </p:style>
        <p:txBody>
          <a:bodyPr/>
          <a:lstStyle/>
          <a:p>
            <a:pPr marL="152396" indent="0">
              <a:buNone/>
            </a:pPr>
            <a:r>
              <a:rPr lang="en-US" sz="1400" b="1" dirty="0"/>
              <a:t>Setup</a:t>
            </a:r>
            <a:r>
              <a:rPr lang="en-US" sz="1400" dirty="0"/>
              <a:t>: The campus bookstore is determining if they need to increase their marketing budget. They would like at least 65% of students to buy their textbooks directly from them rather than off-campus stores. In order to check this, they took a random sample of 137 students in which 81 students said they buy their books at the campus bookstore.</a:t>
            </a:r>
          </a:p>
          <a:p>
            <a:pPr marL="152396" indent="0">
              <a:buNone/>
            </a:pPr>
            <a:endParaRPr lang="en-US" sz="1400" dirty="0"/>
          </a:p>
          <a:p>
            <a:pPr marL="152396" indent="0">
              <a:buNone/>
            </a:pPr>
            <a:r>
              <a:rPr lang="en-US" sz="1400" dirty="0"/>
              <a:t>Is there sufficient evidence to conclude that the proportion of students who purchase their books is less than 0.65? Test this at the 10% significance level.</a:t>
            </a:r>
          </a:p>
          <a:p>
            <a:pPr marL="152396" indent="0">
              <a:buNone/>
            </a:pPr>
            <a:endParaRPr lang="en-US" sz="1400" dirty="0"/>
          </a:p>
          <a:p>
            <a:pPr marL="152396" indent="0">
              <a:buNone/>
            </a:pPr>
            <a:endParaRPr lang="en-US" sz="1400" dirty="0"/>
          </a:p>
        </p:txBody>
      </p:sp>
      <p:sp>
        <p:nvSpPr>
          <p:cNvPr id="4" name="TextBox 3">
            <a:extLst>
              <a:ext uri="{FF2B5EF4-FFF2-40B4-BE49-F238E27FC236}">
                <a16:creationId xmlns:a16="http://schemas.microsoft.com/office/drawing/2014/main" id="{D52B4272-8490-ED4D-8BAD-6A2CE80956E6}"/>
              </a:ext>
            </a:extLst>
          </p:cNvPr>
          <p:cNvSpPr txBox="1"/>
          <p:nvPr/>
        </p:nvSpPr>
        <p:spPr>
          <a:xfrm>
            <a:off x="4030579" y="103081"/>
            <a:ext cx="4547937" cy="7386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dirty="0"/>
              <a:t>Here is an </a:t>
            </a:r>
            <a:r>
              <a:rPr lang="en-US" sz="1400" u="sng" dirty="0"/>
              <a:t>entire hypothesis problem</a:t>
            </a:r>
            <a:r>
              <a:rPr lang="en-US" sz="1400" dirty="0"/>
              <a:t> worked out </a:t>
            </a:r>
            <a:r>
              <a:rPr lang="en-US" sz="1400" u="sng" dirty="0"/>
              <a:t>perfectly</a:t>
            </a:r>
            <a:r>
              <a:rPr lang="en-US" sz="1400" dirty="0"/>
              <a:t> to show us where we are going!</a:t>
            </a:r>
          </a:p>
          <a:p>
            <a:pPr marL="285750" indent="-285750">
              <a:buFont typeface="Arial" panose="020B0604020202020204" pitchFamily="34" charset="0"/>
              <a:buChar char="•"/>
            </a:pPr>
            <a:r>
              <a:rPr lang="en-US" sz="1400" u="sng" dirty="0"/>
              <a:t>Then we will break it down piece by piece!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D7AE08-3145-5F49-9B33-D3CE12A38E58}"/>
                  </a:ext>
                </a:extLst>
              </p:cNvPr>
              <p:cNvSpPr txBox="1"/>
              <p:nvPr/>
            </p:nvSpPr>
            <p:spPr>
              <a:xfrm>
                <a:off x="415600" y="2185607"/>
                <a:ext cx="5594922" cy="452431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u="sng" dirty="0"/>
                  <a:t>Solution</a:t>
                </a:r>
              </a:p>
              <a:p>
                <a:endParaRPr lang="en-US" sz="1600" u="sng" dirty="0"/>
              </a:p>
              <a:p>
                <a:r>
                  <a:rPr lang="en-US" sz="1600" dirty="0"/>
                  <a:t>Hypotheses:</a:t>
                </a:r>
              </a:p>
              <a:p>
                <a:r>
                  <a:rPr lang="en-US" sz="1600" i="1" dirty="0">
                    <a:solidFill>
                      <a:srgbClr val="7030A0"/>
                    </a:solidFill>
                  </a:rPr>
                  <a:t>Let p = true proportion of students who purchase textbooks at the campus bookstore</a:t>
                </a:r>
              </a:p>
              <a:p>
                <a:endParaRPr lang="en-US" sz="1600" i="1" dirty="0">
                  <a:solidFill>
                    <a:srgbClr val="7030A0"/>
                  </a:solidFill>
                </a:endParaRPr>
              </a:p>
              <a:p>
                <a:r>
                  <a:rPr lang="en-US" sz="1600" b="0" i="1" dirty="0">
                    <a:solidFill>
                      <a:srgbClr val="7030A0"/>
                    </a:solidFill>
                  </a:rPr>
                  <a:t> </a:t>
                </a:r>
                <a14:m>
                  <m:oMath xmlns:m="http://schemas.openxmlformats.org/officeDocument/2006/math">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𝑝</m:t>
                    </m:r>
                    <m:r>
                      <a:rPr lang="en-US" sz="1600" b="0" i="1" smtClean="0">
                        <a:solidFill>
                          <a:srgbClr val="7030A0"/>
                        </a:solidFill>
                        <a:latin typeface="Cambria Math" panose="02040503050406030204" pitchFamily="18" charset="0"/>
                      </a:rPr>
                      <m:t>=0.65</m:t>
                    </m:r>
                  </m:oMath>
                </a14:m>
                <a:endParaRPr lang="en-US" sz="1600" b="0" i="1" dirty="0">
                  <a:solidFill>
                    <a:srgbClr val="7030A0"/>
                  </a:solidFill>
                  <a:latin typeface="Cambria Math" panose="02040503050406030204" pitchFamily="18" charset="0"/>
                </a:endParaRPr>
              </a:p>
              <a:p>
                <a:r>
                  <a:rPr lang="en-US" sz="1600" i="1" dirty="0">
                    <a:solidFill>
                      <a:srgbClr val="7030A0"/>
                    </a:solidFill>
                  </a:rPr>
                  <a:t> </a:t>
                </a:r>
                <a14:m>
                  <m:oMath xmlns:m="http://schemas.openxmlformats.org/officeDocument/2006/math">
                    <m:sSub>
                      <m:sSubPr>
                        <m:ctrlPr>
                          <a:rPr lang="en-US" sz="1600" i="1">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𝐻</m:t>
                        </m:r>
                      </m:e>
                      <m:sub>
                        <m:r>
                          <a:rPr lang="en-US" sz="1600" b="0" i="1" smtClean="0">
                            <a:solidFill>
                              <a:srgbClr val="7030A0"/>
                            </a:solidFill>
                            <a:latin typeface="Cambria Math" panose="02040503050406030204" pitchFamily="18" charset="0"/>
                          </a:rPr>
                          <m:t>𝐴</m:t>
                        </m:r>
                      </m:sub>
                    </m:sSub>
                    <m:r>
                      <a:rPr lang="en-US" sz="1600" i="1" smtClean="0">
                        <a:solidFill>
                          <a:srgbClr val="7030A0"/>
                        </a:solidFill>
                        <a:latin typeface="Cambria Math" panose="02040503050406030204" pitchFamily="18" charset="0"/>
                      </a:rPr>
                      <m:t>:</m:t>
                    </m:r>
                    <m:r>
                      <a:rPr lang="en-US" sz="1600" i="1" smtClean="0">
                        <a:solidFill>
                          <a:srgbClr val="7030A0"/>
                        </a:solidFill>
                        <a:latin typeface="Cambria Math" panose="02040503050406030204" pitchFamily="18" charset="0"/>
                      </a:rPr>
                      <m:t>𝑝</m:t>
                    </m:r>
                    <m:r>
                      <a:rPr lang="en-US" sz="1600" b="0" i="1" smtClean="0">
                        <a:solidFill>
                          <a:srgbClr val="7030A0"/>
                        </a:solidFill>
                        <a:latin typeface="Cambria Math" panose="02040503050406030204" pitchFamily="18" charset="0"/>
                      </a:rPr>
                      <m:t>&lt;</m:t>
                    </m:r>
                    <m:r>
                      <a:rPr lang="en-US" sz="1600" i="1" smtClean="0">
                        <a:solidFill>
                          <a:srgbClr val="7030A0"/>
                        </a:solidFill>
                        <a:latin typeface="Cambria Math" panose="02040503050406030204" pitchFamily="18" charset="0"/>
                      </a:rPr>
                      <m:t>0.65</m:t>
                    </m:r>
                  </m:oMath>
                </a14:m>
                <a:endParaRPr lang="en-US" sz="1600" i="1" dirty="0">
                  <a:solidFill>
                    <a:srgbClr val="7030A0"/>
                  </a:solidFill>
                </a:endParaRPr>
              </a:p>
              <a:p>
                <a:endParaRPr lang="en-US" sz="1600" i="1" dirty="0">
                  <a:solidFill>
                    <a:srgbClr val="7030A0"/>
                  </a:solidFill>
                </a:endParaRPr>
              </a:p>
              <a:p>
                <a:r>
                  <a:rPr lang="en-US" sz="1600" i="1" dirty="0">
                    <a:solidFill>
                      <a:srgbClr val="7030A0"/>
                    </a:solidFill>
                  </a:rPr>
                  <a:t>Set 𝛼 = 0.1</a:t>
                </a:r>
              </a:p>
              <a:p>
                <a:endParaRPr lang="en-US" sz="1600" i="1" dirty="0"/>
              </a:p>
              <a:p>
                <a:r>
                  <a:rPr lang="en-US" sz="1600" dirty="0"/>
                  <a:t>Check assumptions:</a:t>
                </a:r>
              </a:p>
              <a:p>
                <a:pPr marL="285750" indent="-285750">
                  <a:buFont typeface="Arial" panose="020B0604020202020204" pitchFamily="34" charset="0"/>
                  <a:buChar char="•"/>
                </a:pPr>
                <a:r>
                  <a:rPr lang="en-US" sz="1600" i="1" dirty="0">
                    <a:solidFill>
                      <a:srgbClr val="7030A0"/>
                    </a:solidFill>
                  </a:rPr>
                  <a:t>Randomization: Random sample of students was taken</a:t>
                </a:r>
              </a:p>
              <a:p>
                <a:pPr marL="285750" indent="-285750">
                  <a:buFont typeface="Arial" panose="020B0604020202020204" pitchFamily="34" charset="0"/>
                  <a:buChar char="•"/>
                </a:pPr>
                <a:r>
                  <a:rPr lang="en-US" sz="1600" i="1" dirty="0">
                    <a:solidFill>
                      <a:srgbClr val="7030A0"/>
                    </a:solidFill>
                  </a:rPr>
                  <a:t>Large enough sample:</a:t>
                </a:r>
              </a:p>
              <a:p>
                <a:pPr marL="742950" lvl="1" indent="-285750">
                  <a:buFont typeface="Arial" panose="020B0604020202020204" pitchFamily="34" charset="0"/>
                  <a:buChar char="•"/>
                </a:pPr>
                <a14:m>
                  <m:oMath xmlns:m="http://schemas.openxmlformats.org/officeDocument/2006/math">
                    <m:r>
                      <a:rPr lang="en-US" sz="1600" b="0" i="1" smtClean="0">
                        <a:solidFill>
                          <a:srgbClr val="7030A0"/>
                        </a:solidFill>
                        <a:latin typeface="Cambria Math" panose="02040503050406030204" pitchFamily="18" charset="0"/>
                      </a:rPr>
                      <m:t>𝑛</m:t>
                    </m:r>
                    <m:sSub>
                      <m:sSubPr>
                        <m:ctrlPr>
                          <a:rPr lang="en-US" sz="1600" b="0" i="1" smtClean="0">
                            <a:solidFill>
                              <a:srgbClr val="7030A0"/>
                            </a:solidFill>
                            <a:latin typeface="Cambria Math" panose="02040503050406030204" pitchFamily="18" charset="0"/>
                          </a:rPr>
                        </m:ctrlPr>
                      </m:sSubPr>
                      <m:e>
                        <m:r>
                          <a:rPr lang="en-US" sz="1600" b="0" i="1" smtClean="0">
                            <a:solidFill>
                              <a:srgbClr val="7030A0"/>
                            </a:solidFill>
                            <a:latin typeface="Cambria Math" panose="02040503050406030204" pitchFamily="18" charset="0"/>
                          </a:rPr>
                          <m:t>𝑝</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=137</m:t>
                    </m:r>
                    <m:d>
                      <m:dPr>
                        <m:ctrlPr>
                          <a:rPr lang="en-US" sz="1600" b="0" i="1" smtClean="0">
                            <a:solidFill>
                              <a:srgbClr val="7030A0"/>
                            </a:solidFill>
                            <a:latin typeface="Cambria Math" panose="02040503050406030204" pitchFamily="18" charset="0"/>
                          </a:rPr>
                        </m:ctrlPr>
                      </m:dPr>
                      <m:e>
                        <m:r>
                          <a:rPr lang="en-US" sz="1600" b="0" i="1" smtClean="0">
                            <a:solidFill>
                              <a:srgbClr val="7030A0"/>
                            </a:solidFill>
                            <a:latin typeface="Cambria Math" panose="02040503050406030204" pitchFamily="18" charset="0"/>
                          </a:rPr>
                          <m:t>.65</m:t>
                        </m:r>
                      </m:e>
                    </m:d>
                    <m:r>
                      <a:rPr lang="en-US" sz="1600" b="0" i="1" smtClean="0">
                        <a:solidFill>
                          <a:srgbClr val="7030A0"/>
                        </a:solidFill>
                        <a:latin typeface="Cambria Math" panose="02040503050406030204" pitchFamily="18" charset="0"/>
                      </a:rPr>
                      <m:t>=89.05&gt;5</m:t>
                    </m:r>
                  </m:oMath>
                </a14:m>
                <a:endParaRPr lang="en-US" sz="1600" b="0" i="1" dirty="0">
                  <a:solidFill>
                    <a:srgbClr val="7030A0"/>
                  </a:solidFill>
                </a:endParaRPr>
              </a:p>
              <a:p>
                <a:pPr marL="742950" lvl="1" indent="-285750">
                  <a:buFont typeface="Arial" panose="020B0604020202020204" pitchFamily="34" charset="0"/>
                  <a:buChar char="•"/>
                </a:pPr>
                <a14:m>
                  <m:oMath xmlns:m="http://schemas.openxmlformats.org/officeDocument/2006/math">
                    <m:r>
                      <a:rPr lang="en-US" sz="1600" i="1" smtClean="0">
                        <a:solidFill>
                          <a:srgbClr val="7030A0"/>
                        </a:solidFill>
                        <a:latin typeface="Cambria Math" panose="02040503050406030204" pitchFamily="18" charset="0"/>
                      </a:rPr>
                      <m:t>𝑛</m:t>
                    </m:r>
                    <m:r>
                      <a:rPr lang="en-US" sz="1600" b="0" i="1" smtClean="0">
                        <a:solidFill>
                          <a:srgbClr val="7030A0"/>
                        </a:solidFill>
                        <a:latin typeface="Cambria Math" panose="02040503050406030204" pitchFamily="18" charset="0"/>
                      </a:rPr>
                      <m:t>(1−</m:t>
                    </m:r>
                    <m:sSub>
                      <m:sSubPr>
                        <m:ctrlPr>
                          <a:rPr lang="en-US" sz="1600" b="0" i="1" smtClean="0">
                            <a:solidFill>
                              <a:srgbClr val="7030A0"/>
                            </a:solidFill>
                            <a:latin typeface="Cambria Math" panose="02040503050406030204" pitchFamily="18" charset="0"/>
                          </a:rPr>
                        </m:ctrlPr>
                      </m:sSubPr>
                      <m:e>
                        <m:r>
                          <a:rPr lang="en-US" sz="1600" i="1" smtClean="0">
                            <a:solidFill>
                              <a:srgbClr val="7030A0"/>
                            </a:solidFill>
                            <a:latin typeface="Cambria Math" panose="02040503050406030204" pitchFamily="18" charset="0"/>
                          </a:rPr>
                          <m:t>𝑝</m:t>
                        </m:r>
                      </m:e>
                      <m:sub>
                        <m:r>
                          <a:rPr lang="en-US" sz="1600" b="0" i="1" smtClean="0">
                            <a:solidFill>
                              <a:srgbClr val="7030A0"/>
                            </a:solidFill>
                            <a:latin typeface="Cambria Math" panose="02040503050406030204" pitchFamily="18" charset="0"/>
                          </a:rPr>
                          <m:t>0</m:t>
                        </m:r>
                      </m:sub>
                    </m:sSub>
                    <m:r>
                      <a:rPr lang="en-US" sz="1600" b="0" i="1" smtClean="0">
                        <a:solidFill>
                          <a:srgbClr val="7030A0"/>
                        </a:solidFill>
                        <a:latin typeface="Cambria Math" panose="02040503050406030204" pitchFamily="18" charset="0"/>
                      </a:rPr>
                      <m:t>)</m:t>
                    </m:r>
                    <m:r>
                      <a:rPr lang="en-US" sz="1600" i="1" smtClean="0">
                        <a:solidFill>
                          <a:srgbClr val="7030A0"/>
                        </a:solidFill>
                        <a:latin typeface="Cambria Math" panose="02040503050406030204" pitchFamily="18" charset="0"/>
                      </a:rPr>
                      <m:t>=137</m:t>
                    </m:r>
                    <m:d>
                      <m:dPr>
                        <m:ctrlPr>
                          <a:rPr lang="en-US" sz="1600" i="1">
                            <a:solidFill>
                              <a:srgbClr val="7030A0"/>
                            </a:solidFill>
                            <a:latin typeface="Cambria Math" panose="02040503050406030204" pitchFamily="18" charset="0"/>
                          </a:rPr>
                        </m:ctrlPr>
                      </m:dPr>
                      <m:e>
                        <m:r>
                          <a:rPr lang="en-US" sz="1600" b="0" i="1" smtClean="0">
                            <a:solidFill>
                              <a:srgbClr val="7030A0"/>
                            </a:solidFill>
                            <a:latin typeface="Cambria Math" panose="02040503050406030204" pitchFamily="18" charset="0"/>
                          </a:rPr>
                          <m:t>1−</m:t>
                        </m:r>
                        <m:r>
                          <a:rPr lang="en-US" sz="1600" i="1" smtClean="0">
                            <a:solidFill>
                              <a:srgbClr val="7030A0"/>
                            </a:solidFill>
                            <a:latin typeface="Cambria Math" panose="02040503050406030204" pitchFamily="18" charset="0"/>
                          </a:rPr>
                          <m:t>.65</m:t>
                        </m:r>
                      </m:e>
                    </m:d>
                    <m:r>
                      <a:rPr lang="en-US" sz="160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47.95</m:t>
                    </m:r>
                    <m:r>
                      <a:rPr lang="en-US" sz="1600" i="1" smtClean="0">
                        <a:solidFill>
                          <a:srgbClr val="7030A0"/>
                        </a:solidFill>
                        <a:latin typeface="Cambria Math" panose="02040503050406030204" pitchFamily="18" charset="0"/>
                      </a:rPr>
                      <m:t>&gt;5</m:t>
                    </m:r>
                  </m:oMath>
                </a14:m>
                <a:endParaRPr lang="en-US" sz="1600" i="1" dirty="0">
                  <a:solidFill>
                    <a:srgbClr val="7030A0"/>
                  </a:solidFill>
                </a:endParaRPr>
              </a:p>
              <a:p>
                <a:pPr marL="742950" lvl="1" indent="-285750">
                  <a:buFont typeface="Arial" panose="020B0604020202020204" pitchFamily="34" charset="0"/>
                  <a:buChar char="•"/>
                </a:pPr>
                <a:endParaRPr lang="en-US" sz="1600" i="1" dirty="0">
                  <a:solidFill>
                    <a:srgbClr val="7030A0"/>
                  </a:solidFill>
                </a:endParaRPr>
              </a:p>
              <a:p>
                <a:pPr marL="285750" indent="-285750">
                  <a:buFont typeface="Arial" panose="020B0604020202020204" pitchFamily="34" charset="0"/>
                  <a:buChar char="•"/>
                </a:pPr>
                <a:r>
                  <a:rPr lang="en-US" sz="1600" i="1" dirty="0">
                    <a:solidFill>
                      <a:srgbClr val="7030A0"/>
                    </a:solidFill>
                  </a:rPr>
                  <a:t>Both conditions are met, appropriate to continue with test!</a:t>
                </a:r>
              </a:p>
            </p:txBody>
          </p:sp>
        </mc:Choice>
        <mc:Fallback xmlns="">
          <p:sp>
            <p:nvSpPr>
              <p:cNvPr id="6" name="TextBox 5">
                <a:extLst>
                  <a:ext uri="{FF2B5EF4-FFF2-40B4-BE49-F238E27FC236}">
                    <a16:creationId xmlns:a16="http://schemas.microsoft.com/office/drawing/2014/main" id="{7ED7AE08-3145-5F49-9B33-D3CE12A38E58}"/>
                  </a:ext>
                </a:extLst>
              </p:cNvPr>
              <p:cNvSpPr txBox="1">
                <a:spLocks noRot="1" noChangeAspect="1" noMove="1" noResize="1" noEditPoints="1" noAdjustHandles="1" noChangeArrowheads="1" noChangeShapeType="1" noTextEdit="1"/>
              </p:cNvSpPr>
              <p:nvPr/>
            </p:nvSpPr>
            <p:spPr>
              <a:xfrm>
                <a:off x="415600" y="2185607"/>
                <a:ext cx="5594922" cy="4524315"/>
              </a:xfrm>
              <a:prstGeom prst="rect">
                <a:avLst/>
              </a:prstGeom>
              <a:blipFill>
                <a:blip r:embed="rId2"/>
                <a:stretch>
                  <a:fillRect l="-452" t="-279" r="-1131" b="-55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75CFF0A0-DB1C-9148-AB87-44E68777E662}"/>
              </a:ext>
            </a:extLst>
          </p:cNvPr>
          <p:cNvSpPr txBox="1"/>
          <p:nvPr/>
        </p:nvSpPr>
        <p:spPr>
          <a:xfrm>
            <a:off x="6181479" y="2185607"/>
            <a:ext cx="5594921" cy="49398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500" dirty="0"/>
              <a:t>Rejection Region:</a:t>
            </a:r>
          </a:p>
          <a:p>
            <a:r>
              <a:rPr lang="en-US" sz="1500" i="1" dirty="0">
                <a:solidFill>
                  <a:srgbClr val="7030A0"/>
                </a:solidFill>
              </a:rPr>
              <a:t>Z* = </a:t>
            </a:r>
            <a:r>
              <a:rPr lang="en-US" sz="1500" i="1" dirty="0" err="1">
                <a:solidFill>
                  <a:srgbClr val="7030A0"/>
                </a:solidFill>
              </a:rPr>
              <a:t>invNorm</a:t>
            </a:r>
            <a:r>
              <a:rPr lang="en-US" sz="1500" i="1" dirty="0">
                <a:solidFill>
                  <a:srgbClr val="7030A0"/>
                </a:solidFill>
              </a:rPr>
              <a:t>(area = 0.1, 𝜇 = 0, 𝞂 = 1) = -1.28</a:t>
            </a:r>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r>
              <a:rPr lang="en-US" sz="1500" dirty="0"/>
              <a:t>Test Statistic:</a:t>
            </a:r>
          </a:p>
          <a:p>
            <a:r>
              <a:rPr lang="en-US" sz="1500" i="1" dirty="0">
                <a:solidFill>
                  <a:srgbClr val="7030A0"/>
                </a:solidFill>
              </a:rPr>
              <a:t>TS = Z</a:t>
            </a:r>
            <a:r>
              <a:rPr lang="en-US" sz="1500" i="1" baseline="-25000" dirty="0">
                <a:solidFill>
                  <a:srgbClr val="7030A0"/>
                </a:solidFill>
              </a:rPr>
              <a:t>stat</a:t>
            </a:r>
            <a:r>
              <a:rPr lang="en-US" sz="1500" i="1" dirty="0">
                <a:solidFill>
                  <a:srgbClr val="7030A0"/>
                </a:solidFill>
              </a:rPr>
              <a:t> = 1-PropZTest(p</a:t>
            </a:r>
            <a:r>
              <a:rPr lang="en-US" sz="1500" i="1" baseline="-25000" dirty="0">
                <a:solidFill>
                  <a:srgbClr val="7030A0"/>
                </a:solidFill>
              </a:rPr>
              <a:t>0</a:t>
            </a:r>
            <a:r>
              <a:rPr lang="en-US" sz="1500" i="1" dirty="0">
                <a:solidFill>
                  <a:srgbClr val="7030A0"/>
                </a:solidFill>
              </a:rPr>
              <a:t> = 0.65, x = 81, n = 137, prop &lt; p</a:t>
            </a:r>
            <a:r>
              <a:rPr lang="en-US" sz="1500" i="1" baseline="-25000" dirty="0">
                <a:solidFill>
                  <a:srgbClr val="7030A0"/>
                </a:solidFill>
              </a:rPr>
              <a:t>0</a:t>
            </a:r>
            <a:r>
              <a:rPr lang="en-US" sz="1500" i="1" dirty="0">
                <a:solidFill>
                  <a:srgbClr val="7030A0"/>
                </a:solidFill>
              </a:rPr>
              <a:t>) = -1.44</a:t>
            </a:r>
          </a:p>
          <a:p>
            <a:endParaRPr lang="en-US" sz="1500" i="1" dirty="0"/>
          </a:p>
          <a:p>
            <a:r>
              <a:rPr lang="en-US" sz="1500" i="1" dirty="0">
                <a:solidFill>
                  <a:srgbClr val="7030A0"/>
                </a:solidFill>
              </a:rPr>
              <a:t>Z</a:t>
            </a:r>
            <a:r>
              <a:rPr lang="en-US" sz="1500" i="1" baseline="-25000" dirty="0">
                <a:solidFill>
                  <a:srgbClr val="7030A0"/>
                </a:solidFill>
              </a:rPr>
              <a:t>stat</a:t>
            </a:r>
            <a:r>
              <a:rPr lang="en-US" sz="1500" i="1" dirty="0">
                <a:solidFill>
                  <a:srgbClr val="7030A0"/>
                </a:solidFill>
              </a:rPr>
              <a:t> = -1.44 &lt; -1.28 = Z* → Reject H</a:t>
            </a:r>
            <a:r>
              <a:rPr lang="en-US" sz="1500" i="1" baseline="-25000" dirty="0">
                <a:solidFill>
                  <a:srgbClr val="7030A0"/>
                </a:solidFill>
              </a:rPr>
              <a:t>0</a:t>
            </a:r>
            <a:r>
              <a:rPr lang="en-US" sz="1500" i="1" dirty="0">
                <a:solidFill>
                  <a:srgbClr val="7030A0"/>
                </a:solidFill>
              </a:rPr>
              <a:t>!</a:t>
            </a:r>
          </a:p>
          <a:p>
            <a:endParaRPr lang="en-US" sz="1500" dirty="0"/>
          </a:p>
          <a:p>
            <a:r>
              <a:rPr lang="en-US" sz="1500" dirty="0">
                <a:solidFill>
                  <a:schemeClr val="tx1"/>
                </a:solidFill>
              </a:rPr>
              <a:t>Conclusion:</a:t>
            </a:r>
          </a:p>
          <a:p>
            <a:r>
              <a:rPr lang="en-US" sz="1500" i="1" dirty="0">
                <a:solidFill>
                  <a:srgbClr val="7030A0"/>
                </a:solidFill>
              </a:rPr>
              <a:t>Because our Test Statistic </a:t>
            </a:r>
            <a:r>
              <a:rPr lang="en-US" sz="1500" i="1" dirty="0" err="1">
                <a:solidFill>
                  <a:srgbClr val="7030A0"/>
                </a:solidFill>
              </a:rPr>
              <a:t>Z</a:t>
            </a:r>
            <a:r>
              <a:rPr lang="en-US" sz="1500" i="1" baseline="-25000" dirty="0" err="1">
                <a:solidFill>
                  <a:srgbClr val="7030A0"/>
                </a:solidFill>
              </a:rPr>
              <a:t>stat</a:t>
            </a:r>
            <a:r>
              <a:rPr lang="en-US" sz="1500" i="1" dirty="0">
                <a:solidFill>
                  <a:srgbClr val="7030A0"/>
                </a:solidFill>
              </a:rPr>
              <a:t> = -1.44 is less than the Critical Value Z*= -1.28 (10% significance level), we reject the Null hypothesis. We have sufficient evidence to conclude that the true proportion of students who buy their textbooks at the campus bookstore is less than 0.65.</a:t>
            </a:r>
          </a:p>
          <a:p>
            <a:pPr marL="285750" indent="-285750">
              <a:buFont typeface="Arial" panose="020B0604020202020204" pitchFamily="34" charset="0"/>
              <a:buChar char="•"/>
            </a:pPr>
            <a:r>
              <a:rPr lang="en-US" sz="1500" i="1" dirty="0">
                <a:solidFill>
                  <a:srgbClr val="7030A0"/>
                </a:solidFill>
              </a:rPr>
              <a:t>The marketing team should increase their budget to reach their target percent of students.</a:t>
            </a:r>
          </a:p>
        </p:txBody>
      </p:sp>
      <p:grpSp>
        <p:nvGrpSpPr>
          <p:cNvPr id="47" name="Group 46">
            <a:extLst>
              <a:ext uri="{FF2B5EF4-FFF2-40B4-BE49-F238E27FC236}">
                <a16:creationId xmlns:a16="http://schemas.microsoft.com/office/drawing/2014/main" id="{AAEFE504-EF0F-3648-AF10-F788414BDD37}"/>
              </a:ext>
            </a:extLst>
          </p:cNvPr>
          <p:cNvGrpSpPr/>
          <p:nvPr/>
        </p:nvGrpSpPr>
        <p:grpSpPr>
          <a:xfrm>
            <a:off x="9000957" y="2670434"/>
            <a:ext cx="3153690" cy="1825456"/>
            <a:chOff x="9000957" y="2736779"/>
            <a:chExt cx="3153690" cy="1825456"/>
          </a:xfrm>
        </p:grpSpPr>
        <p:grpSp>
          <p:nvGrpSpPr>
            <p:cNvPr id="43" name="Group 42">
              <a:extLst>
                <a:ext uri="{FF2B5EF4-FFF2-40B4-BE49-F238E27FC236}">
                  <a16:creationId xmlns:a16="http://schemas.microsoft.com/office/drawing/2014/main" id="{3ED6B541-F64E-8441-A6E4-BE0FEA792C16}"/>
                </a:ext>
              </a:extLst>
            </p:cNvPr>
            <p:cNvGrpSpPr/>
            <p:nvPr/>
          </p:nvGrpSpPr>
          <p:grpSpPr>
            <a:xfrm>
              <a:off x="9360647" y="2736779"/>
              <a:ext cx="2794000" cy="1825456"/>
              <a:chOff x="9153358" y="3006529"/>
              <a:chExt cx="2794000" cy="1825456"/>
            </a:xfrm>
          </p:grpSpPr>
          <p:grpSp>
            <p:nvGrpSpPr>
              <p:cNvPr id="25" name="Group 24">
                <a:extLst>
                  <a:ext uri="{FF2B5EF4-FFF2-40B4-BE49-F238E27FC236}">
                    <a16:creationId xmlns:a16="http://schemas.microsoft.com/office/drawing/2014/main" id="{7A9E5854-35BD-034D-B0BB-E9082B09508A}"/>
                  </a:ext>
                </a:extLst>
              </p:cNvPr>
              <p:cNvGrpSpPr/>
              <p:nvPr/>
            </p:nvGrpSpPr>
            <p:grpSpPr>
              <a:xfrm>
                <a:off x="9153358" y="3006529"/>
                <a:ext cx="2794000" cy="1752600"/>
                <a:chOff x="9153358" y="3282148"/>
                <a:chExt cx="2794000" cy="1752600"/>
              </a:xfrm>
            </p:grpSpPr>
            <p:pic>
              <p:nvPicPr>
                <p:cNvPr id="9" name="Picture 8">
                  <a:extLst>
                    <a:ext uri="{FF2B5EF4-FFF2-40B4-BE49-F238E27FC236}">
                      <a16:creationId xmlns:a16="http://schemas.microsoft.com/office/drawing/2014/main" id="{5897EF35-A2E3-0E45-A8C6-F3FEE9EDA035}"/>
                    </a:ext>
                  </a:extLst>
                </p:cNvPr>
                <p:cNvPicPr>
                  <a:picLocks noChangeAspect="1"/>
                </p:cNvPicPr>
                <p:nvPr/>
              </p:nvPicPr>
              <p:blipFill>
                <a:blip r:embed="rId3"/>
                <a:stretch>
                  <a:fillRect/>
                </a:stretch>
              </p:blipFill>
              <p:spPr>
                <a:xfrm>
                  <a:off x="9153358" y="3282148"/>
                  <a:ext cx="2794000" cy="17526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3AC696A-C2E2-4442-BC2A-19C8A2A27731}"/>
                        </a:ext>
                      </a:extLst>
                    </p14:cNvPr>
                    <p14:cNvContentPartPr/>
                    <p14:nvPr/>
                  </p14:nvContentPartPr>
                  <p14:xfrm>
                    <a:off x="9993259" y="3655364"/>
                    <a:ext cx="16200" cy="1027800"/>
                  </p14:xfrm>
                </p:contentPart>
              </mc:Choice>
              <mc:Fallback xmlns="">
                <p:pic>
                  <p:nvPicPr>
                    <p:cNvPr id="15" name="Ink 14">
                      <a:extLst>
                        <a:ext uri="{FF2B5EF4-FFF2-40B4-BE49-F238E27FC236}">
                          <a16:creationId xmlns:a16="http://schemas.microsoft.com/office/drawing/2014/main" id="{C3AC696A-C2E2-4442-BC2A-19C8A2A27731}"/>
                        </a:ext>
                      </a:extLst>
                    </p:cNvPr>
                    <p:cNvPicPr/>
                    <p:nvPr/>
                  </p:nvPicPr>
                  <p:blipFill>
                    <a:blip r:embed="rId5"/>
                    <a:stretch>
                      <a:fillRect/>
                    </a:stretch>
                  </p:blipFill>
                  <p:spPr>
                    <a:xfrm>
                      <a:off x="9984259" y="3646724"/>
                      <a:ext cx="33840" cy="104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B4603391-0654-4947-8CBD-6350E713FD52}"/>
                        </a:ext>
                      </a:extLst>
                    </p14:cNvPr>
                    <p14:cNvContentPartPr/>
                    <p14:nvPr/>
                  </p14:nvContentPartPr>
                  <p14:xfrm>
                    <a:off x="9504379" y="4297604"/>
                    <a:ext cx="514440" cy="167760"/>
                  </p14:xfrm>
                </p:contentPart>
              </mc:Choice>
              <mc:Fallback xmlns="">
                <p:pic>
                  <p:nvPicPr>
                    <p:cNvPr id="23" name="Ink 22">
                      <a:extLst>
                        <a:ext uri="{FF2B5EF4-FFF2-40B4-BE49-F238E27FC236}">
                          <a16:creationId xmlns:a16="http://schemas.microsoft.com/office/drawing/2014/main" id="{B4603391-0654-4947-8CBD-6350E713FD52}"/>
                        </a:ext>
                      </a:extLst>
                    </p:cNvPr>
                    <p:cNvPicPr/>
                    <p:nvPr/>
                  </p:nvPicPr>
                  <p:blipFill>
                    <a:blip r:embed="rId7"/>
                    <a:stretch>
                      <a:fillRect/>
                    </a:stretch>
                  </p:blipFill>
                  <p:spPr>
                    <a:xfrm>
                      <a:off x="9495379" y="4288604"/>
                      <a:ext cx="5320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3131EB91-7671-7342-A532-D09493DA91C3}"/>
                        </a:ext>
                      </a:extLst>
                    </p14:cNvPr>
                    <p14:cNvContentPartPr/>
                    <p14:nvPr/>
                  </p14:nvContentPartPr>
                  <p14:xfrm>
                    <a:off x="9442819" y="4134524"/>
                    <a:ext cx="537120" cy="336600"/>
                  </p14:xfrm>
                </p:contentPart>
              </mc:Choice>
              <mc:Fallback xmlns="">
                <p:pic>
                  <p:nvPicPr>
                    <p:cNvPr id="24" name="Ink 23">
                      <a:extLst>
                        <a:ext uri="{FF2B5EF4-FFF2-40B4-BE49-F238E27FC236}">
                          <a16:creationId xmlns:a16="http://schemas.microsoft.com/office/drawing/2014/main" id="{3131EB91-7671-7342-A532-D09493DA91C3}"/>
                        </a:ext>
                      </a:extLst>
                    </p:cNvPr>
                    <p:cNvPicPr/>
                    <p:nvPr/>
                  </p:nvPicPr>
                  <p:blipFill>
                    <a:blip r:embed="rId9"/>
                    <a:stretch>
                      <a:fillRect/>
                    </a:stretch>
                  </p:blipFill>
                  <p:spPr>
                    <a:xfrm>
                      <a:off x="9434179" y="4125884"/>
                      <a:ext cx="554760" cy="35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632D7812-3B4E-3747-B44B-5FF003633E91}"/>
                      </a:ext>
                    </a:extLst>
                  </p14:cNvPr>
                  <p14:cNvContentPartPr/>
                  <p14:nvPr/>
                </p14:nvContentPartPr>
                <p14:xfrm>
                  <a:off x="9855739" y="3583724"/>
                  <a:ext cx="42120" cy="764640"/>
                </p14:xfrm>
              </p:contentPart>
            </mc:Choice>
            <mc:Fallback xmlns="">
              <p:pic>
                <p:nvPicPr>
                  <p:cNvPr id="26" name="Ink 25">
                    <a:extLst>
                      <a:ext uri="{FF2B5EF4-FFF2-40B4-BE49-F238E27FC236}">
                        <a16:creationId xmlns:a16="http://schemas.microsoft.com/office/drawing/2014/main" id="{632D7812-3B4E-3747-B44B-5FF003633E91}"/>
                      </a:ext>
                    </a:extLst>
                  </p:cNvPr>
                  <p:cNvPicPr/>
                  <p:nvPr/>
                </p:nvPicPr>
                <p:blipFill>
                  <a:blip r:embed="rId11"/>
                  <a:stretch>
                    <a:fillRect/>
                  </a:stretch>
                </p:blipFill>
                <p:spPr>
                  <a:xfrm>
                    <a:off x="9846739" y="3575084"/>
                    <a:ext cx="59760" cy="782280"/>
                  </a:xfrm>
                  <a:prstGeom prst="rect">
                    <a:avLst/>
                  </a:prstGeom>
                </p:spPr>
              </p:pic>
            </mc:Fallback>
          </mc:AlternateContent>
          <p:sp>
            <p:nvSpPr>
              <p:cNvPr id="41" name="TextBox 40">
                <a:extLst>
                  <a:ext uri="{FF2B5EF4-FFF2-40B4-BE49-F238E27FC236}">
                    <a16:creationId xmlns:a16="http://schemas.microsoft.com/office/drawing/2014/main" id="{8763CE16-E1EF-5B43-84D6-B1D8EA032A7B}"/>
                  </a:ext>
                </a:extLst>
              </p:cNvPr>
              <p:cNvSpPr txBox="1"/>
              <p:nvPr/>
            </p:nvSpPr>
            <p:spPr>
              <a:xfrm>
                <a:off x="9977991" y="4462653"/>
                <a:ext cx="407484" cy="369332"/>
              </a:xfrm>
              <a:prstGeom prst="rect">
                <a:avLst/>
              </a:prstGeom>
              <a:noFill/>
            </p:spPr>
            <p:txBody>
              <a:bodyPr wrap="none" rtlCol="0">
                <a:spAutoFit/>
              </a:bodyPr>
              <a:lstStyle/>
              <a:p>
                <a:r>
                  <a:rPr lang="en-US" dirty="0">
                    <a:solidFill>
                      <a:srgbClr val="FF0000"/>
                    </a:solidFill>
                  </a:rPr>
                  <a:t>Z*</a:t>
                </a:r>
              </a:p>
            </p:txBody>
          </p:sp>
          <p:sp>
            <p:nvSpPr>
              <p:cNvPr id="42" name="TextBox 41">
                <a:extLst>
                  <a:ext uri="{FF2B5EF4-FFF2-40B4-BE49-F238E27FC236}">
                    <a16:creationId xmlns:a16="http://schemas.microsoft.com/office/drawing/2014/main" id="{27A2FE2A-60C9-DB40-A3D0-22AC2FC9B3C7}"/>
                  </a:ext>
                </a:extLst>
              </p:cNvPr>
              <p:cNvSpPr txBox="1"/>
              <p:nvPr/>
            </p:nvSpPr>
            <p:spPr>
              <a:xfrm>
                <a:off x="9504379" y="4450114"/>
                <a:ext cx="524311" cy="369332"/>
              </a:xfrm>
              <a:prstGeom prst="rect">
                <a:avLst/>
              </a:prstGeom>
              <a:noFill/>
            </p:spPr>
            <p:txBody>
              <a:bodyPr wrap="none" rtlCol="0">
                <a:spAutoFit/>
              </a:bodyPr>
              <a:lstStyle/>
              <a:p>
                <a:r>
                  <a:rPr lang="en-US" dirty="0">
                    <a:solidFill>
                      <a:srgbClr val="FFC000"/>
                    </a:solidFill>
                  </a:rPr>
                  <a:t>Z</a:t>
                </a:r>
                <a:r>
                  <a:rPr lang="en-US" baseline="-25000" dirty="0">
                    <a:solidFill>
                      <a:srgbClr val="FFC000"/>
                    </a:solidFill>
                  </a:rPr>
                  <a:t>stat</a:t>
                </a:r>
                <a:endParaRPr lang="en-US" dirty="0">
                  <a:solidFill>
                    <a:srgbClr val="FFC000"/>
                  </a:solidFill>
                </a:endParaRPr>
              </a:p>
            </p:txBody>
          </p:sp>
        </p:grpSp>
        <p:sp>
          <p:nvSpPr>
            <p:cNvPr id="44" name="TextBox 43">
              <a:extLst>
                <a:ext uri="{FF2B5EF4-FFF2-40B4-BE49-F238E27FC236}">
                  <a16:creationId xmlns:a16="http://schemas.microsoft.com/office/drawing/2014/main" id="{0F359FE2-DAE1-974A-AB9D-A5CC2BDD8E70}"/>
                </a:ext>
              </a:extLst>
            </p:cNvPr>
            <p:cNvSpPr txBox="1"/>
            <p:nvPr/>
          </p:nvSpPr>
          <p:spPr>
            <a:xfrm>
              <a:off x="9000957" y="3200315"/>
              <a:ext cx="835485" cy="369332"/>
            </a:xfrm>
            <a:prstGeom prst="rect">
              <a:avLst/>
            </a:prstGeom>
            <a:noFill/>
          </p:spPr>
          <p:txBody>
            <a:bodyPr wrap="none" rtlCol="0">
              <a:spAutoFit/>
            </a:bodyPr>
            <a:lstStyle/>
            <a:p>
              <a:r>
                <a:rPr lang="en-US" dirty="0">
                  <a:solidFill>
                    <a:srgbClr val="FF0000"/>
                  </a:solidFill>
                </a:rPr>
                <a:t>𝛼 = 0.1</a:t>
              </a:r>
            </a:p>
          </p:txBody>
        </p:sp>
        <p:cxnSp>
          <p:nvCxnSpPr>
            <p:cNvPr id="45" name="Straight Arrow Connector 44">
              <a:extLst>
                <a:ext uri="{FF2B5EF4-FFF2-40B4-BE49-F238E27FC236}">
                  <a16:creationId xmlns:a16="http://schemas.microsoft.com/office/drawing/2014/main" id="{E50F56EB-48AE-6F4D-85B3-B3A0A651F9C4}"/>
                </a:ext>
              </a:extLst>
            </p:cNvPr>
            <p:cNvCxnSpPr/>
            <p:nvPr/>
          </p:nvCxnSpPr>
          <p:spPr>
            <a:xfrm flipH="1" flipV="1">
              <a:off x="9665190" y="3514927"/>
              <a:ext cx="418079" cy="301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4337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Problem #3 Solution, p. 2</a:t>
            </a:r>
          </a:p>
        </p:txBody>
      </p:sp>
      <p:sp>
        <p:nvSpPr>
          <p:cNvPr id="3" name="Content Placeholder 2"/>
          <p:cNvSpPr>
            <a:spLocks noGrp="1"/>
          </p:cNvSpPr>
          <p:nvPr>
            <p:ph idx="1"/>
          </p:nvPr>
        </p:nvSpPr>
        <p:spPr>
          <a:xfrm>
            <a:off x="838200" y="1600200"/>
            <a:ext cx="7377023" cy="4724400"/>
          </a:xfrm>
        </p:spPr>
        <p:txBody>
          <a:bodyPr>
            <a:normAutofit/>
          </a:bodyPr>
          <a:lstStyle/>
          <a:p>
            <a:pPr marL="0" indent="0">
              <a:buNone/>
            </a:pPr>
            <a:r>
              <a:rPr lang="en-US" dirty="0"/>
              <a:t>3 and 4. z-test statistic = -1.3074</a:t>
            </a:r>
          </a:p>
          <a:p>
            <a:pPr marL="0" indent="0">
              <a:buNone/>
            </a:pPr>
            <a:r>
              <a:rPr lang="en-US" dirty="0"/>
              <a:t>P-value = 0.0955 </a:t>
            </a:r>
          </a:p>
          <a:p>
            <a:pPr marL="0" indent="0">
              <a:buNone/>
            </a:pPr>
            <a:r>
              <a:rPr lang="en-US" dirty="0"/>
              <a:t>Fail to reject H</a:t>
            </a:r>
            <a:r>
              <a:rPr lang="en-US" baseline="-25000" dirty="0"/>
              <a:t>0</a:t>
            </a:r>
            <a:r>
              <a:rPr lang="en-US" dirty="0"/>
              <a:t> </a:t>
            </a:r>
          </a:p>
          <a:p>
            <a:pPr marL="0" indent="0">
              <a:buNone/>
            </a:pPr>
            <a:r>
              <a:rPr lang="en-US" dirty="0"/>
              <a:t>5.  Since the p-value of 0.0955 is less than the significance level of 0.10, we reject the null hypothesis. There is sufficient evidence to conclude that the true proportion of women executives is less than 40%, the proportion of women employees at the company.</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55421" t="9243"/>
          <a:stretch/>
        </p:blipFill>
        <p:spPr>
          <a:xfrm>
            <a:off x="8358995" y="2581410"/>
            <a:ext cx="3138577" cy="3628845"/>
          </a:xfrm>
          <a:prstGeom prst="rect">
            <a:avLst/>
          </a:prstGeom>
        </p:spPr>
      </p:pic>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t="9027" r="44089" b="72203"/>
          <a:stretch/>
        </p:blipFill>
        <p:spPr>
          <a:xfrm>
            <a:off x="7584175" y="1830910"/>
            <a:ext cx="3936440" cy="750500"/>
          </a:xfrm>
          <a:prstGeom prst="rect">
            <a:avLst/>
          </a:prstGeom>
        </p:spPr>
      </p:pic>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r="29517" b="93471"/>
          <a:stretch/>
        </p:blipFill>
        <p:spPr>
          <a:xfrm>
            <a:off x="6535226" y="1560087"/>
            <a:ext cx="4962346" cy="261062"/>
          </a:xfrm>
          <a:prstGeom prst="rect">
            <a:avLst/>
          </a:prstGeom>
        </p:spPr>
      </p:pic>
    </p:spTree>
    <p:extLst>
      <p:ext uri="{BB962C8B-B14F-4D97-AF65-F5344CB8AC3E}">
        <p14:creationId xmlns:p14="http://schemas.microsoft.com/office/powerpoint/2010/main" val="2808322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 Solution, p. 3</a:t>
            </a:r>
            <a:endParaRPr lang="en-US" b="1" dirty="0"/>
          </a:p>
        </p:txBody>
      </p:sp>
      <p:sp>
        <p:nvSpPr>
          <p:cNvPr id="3" name="Content Placeholder 2"/>
          <p:cNvSpPr>
            <a:spLocks noGrp="1"/>
          </p:cNvSpPr>
          <p:nvPr>
            <p:ph idx="1"/>
          </p:nvPr>
        </p:nvSpPr>
        <p:spPr/>
        <p:txBody>
          <a:bodyPr>
            <a:normAutofit/>
          </a:bodyPr>
          <a:lstStyle/>
          <a:p>
            <a:pPr marL="0" indent="0">
              <a:buNone/>
            </a:pPr>
            <a:r>
              <a:rPr lang="en-US" dirty="0"/>
              <a:t>Part B:  In this context, the p-value of 0.0955 indicates that the chance of observing 13 or fewer women executives at the company in a group of 43 executives is only 9.55% if the true proportion of women executives is actually 40%.</a:t>
            </a:r>
          </a:p>
          <a:p>
            <a:pPr marL="0" indent="0">
              <a:buNone/>
            </a:pPr>
            <a:r>
              <a:rPr lang="en-US" dirty="0"/>
              <a:t>Part C: I am 80% confident that the true proportion of </a:t>
            </a:r>
          </a:p>
          <a:p>
            <a:pPr marL="0" indent="0">
              <a:buNone/>
            </a:pPr>
            <a:r>
              <a:rPr lang="en-US" dirty="0"/>
              <a:t>women executives is between 0.213 (.221) and 0.392 (.398).</a:t>
            </a:r>
          </a:p>
          <a:p>
            <a:endParaRPr lang="en-US" dirty="0"/>
          </a:p>
        </p:txBody>
      </p:sp>
      <p:pic>
        <p:nvPicPr>
          <p:cNvPr id="4" name="Picture 3"/>
          <p:cNvPicPr>
            <a:picLocks noChangeAspect="1"/>
          </p:cNvPicPr>
          <p:nvPr/>
        </p:nvPicPr>
        <p:blipFill>
          <a:blip r:embed="rId2"/>
          <a:stretch>
            <a:fillRect/>
          </a:stretch>
        </p:blipFill>
        <p:spPr>
          <a:xfrm>
            <a:off x="838200" y="4708984"/>
            <a:ext cx="7253377" cy="1914330"/>
          </a:xfrm>
          <a:prstGeom prst="rect">
            <a:avLst/>
          </a:prstGeom>
        </p:spPr>
      </p:pic>
      <p:pic>
        <p:nvPicPr>
          <p:cNvPr id="5" name="Picture 4"/>
          <p:cNvPicPr>
            <a:picLocks noChangeAspect="1"/>
          </p:cNvPicPr>
          <p:nvPr/>
        </p:nvPicPr>
        <p:blipFill rotWithShape="1">
          <a:blip r:embed="rId3"/>
          <a:srcRect l="34062"/>
          <a:stretch/>
        </p:blipFill>
        <p:spPr>
          <a:xfrm>
            <a:off x="9601959" y="3150399"/>
            <a:ext cx="2476459" cy="3414304"/>
          </a:xfrm>
          <a:prstGeom prst="rect">
            <a:avLst/>
          </a:prstGeom>
        </p:spPr>
      </p:pic>
    </p:spTree>
    <p:extLst>
      <p:ext uri="{BB962C8B-B14F-4D97-AF65-F5344CB8AC3E}">
        <p14:creationId xmlns:p14="http://schemas.microsoft.com/office/powerpoint/2010/main" val="4278101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p>
        </p:txBody>
      </p:sp>
      <p:sp>
        <p:nvSpPr>
          <p:cNvPr id="3" name="Content Placeholder 2"/>
          <p:cNvSpPr>
            <a:spLocks noGrp="1"/>
          </p:cNvSpPr>
          <p:nvPr>
            <p:ph idx="1"/>
          </p:nvPr>
        </p:nvSpPr>
        <p:spPr>
          <a:xfrm>
            <a:off x="838200" y="1825624"/>
            <a:ext cx="10515600" cy="4877101"/>
          </a:xfrm>
        </p:spPr>
        <p:txBody>
          <a:bodyPr>
            <a:normAutofit fontScale="85000" lnSpcReduction="20000"/>
          </a:bodyPr>
          <a:lstStyle/>
          <a:p>
            <a:pPr marL="0" indent="0">
              <a:buNone/>
            </a:pPr>
            <a:r>
              <a:rPr lang="en-US" dirty="0"/>
              <a:t>A Pew Research Center poll in 2010 asked a random sample of 2505 adults about their attitudes and opinions concerning the U.S. government.  When asked whether they felt content, frustrated, or angry, 1402 said that they were frustrated. Let </a:t>
            </a:r>
            <a:r>
              <a:rPr lang="en-US" i="1" dirty="0"/>
              <a:t>p </a:t>
            </a:r>
            <a:r>
              <a:rPr lang="en-US" dirty="0"/>
              <a:t>denote the population proportion who would say they are frustrated.  The computer output shows the following results to analyze whether a majority or minority of Americans would say that they were frustrated.</a:t>
            </a:r>
          </a:p>
          <a:p>
            <a:pPr marL="514350" indent="-514350">
              <a:buFont typeface="+mj-lt"/>
              <a:buAutoNum type="alphaLcParenR"/>
            </a:pPr>
            <a:r>
              <a:rPr lang="en-US" dirty="0"/>
              <a:t>What are the assumptions for the significance test?  Do they seem to be satisfied for this application? Explain.</a:t>
            </a:r>
          </a:p>
          <a:p>
            <a:pPr marL="514350" indent="-514350">
              <a:buFont typeface="+mj-lt"/>
              <a:buAutoNum type="alphaLcParenR"/>
            </a:pPr>
            <a:r>
              <a:rPr lang="en-US" dirty="0"/>
              <a:t>For this computer output, specify the null and alternative hypotheses that are tested (in context), and report the point estimate of p and the value of the test statistic.</a:t>
            </a:r>
          </a:p>
          <a:p>
            <a:pPr marL="514350" indent="-514350">
              <a:buFont typeface="+mj-lt"/>
              <a:buAutoNum type="alphaLcParenR"/>
            </a:pPr>
            <a:r>
              <a:rPr lang="en-US" dirty="0"/>
              <a:t>Report and interpret the p-value in context.</a:t>
            </a:r>
          </a:p>
          <a:p>
            <a:pPr marL="514350" indent="-514350">
              <a:buFont typeface="+mj-lt"/>
              <a:buAutoNum type="alphaLcParenR"/>
            </a:pPr>
            <a:r>
              <a:rPr lang="en-US" dirty="0"/>
              <a:t>Explain an advantage of the confidence interval shown over the significance test.  </a:t>
            </a:r>
          </a:p>
          <a:p>
            <a:pPr marL="514350" indent="-514350">
              <a:buFont typeface="+mj-lt"/>
              <a:buAutoNum type="alphaLcParenR"/>
            </a:pPr>
            <a:r>
              <a:rPr lang="en-US" dirty="0"/>
              <a:t>Interpret the confidence interval in context.  Does the confidence interval confirm the results of the hypothesis test? Explain.</a:t>
            </a:r>
          </a:p>
          <a:p>
            <a:pPr marL="514350" indent="-514350">
              <a:buFont typeface="+mj-lt"/>
              <a:buAutoNum type="alphaLcParenR"/>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175" y="251510"/>
            <a:ext cx="8811855" cy="1552792"/>
          </a:xfrm>
          <a:prstGeom prst="rect">
            <a:avLst/>
          </a:prstGeom>
        </p:spPr>
      </p:pic>
    </p:spTree>
    <p:extLst>
      <p:ext uri="{BB962C8B-B14F-4D97-AF65-F5344CB8AC3E}">
        <p14:creationId xmlns:p14="http://schemas.microsoft.com/office/powerpoint/2010/main" val="221348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lphaLcParenR"/>
                </a:pPr>
                <a:r>
                  <a:rPr lang="en-US" dirty="0"/>
                  <a:t>Assumptions for test have been met</a:t>
                </a:r>
              </a:p>
              <a:p>
                <a:pPr marL="804863"/>
                <a:r>
                  <a:rPr lang="en-US" dirty="0"/>
                  <a:t>The 2505 American adults were selected randomly.</a:t>
                </a:r>
              </a:p>
              <a:p>
                <a:pPr marL="804863"/>
                <a:r>
                  <a:rPr lang="en-US" dirty="0"/>
                  <a:t>The sample size is large enough: np</a:t>
                </a:r>
                <a:r>
                  <a:rPr lang="en-US" baseline="-25000" dirty="0"/>
                  <a:t>0</a:t>
                </a:r>
                <a:r>
                  <a:rPr lang="en-US" dirty="0"/>
                  <a:t> = 2505(.5) = 1252.5 </a:t>
                </a:r>
                <a:r>
                  <a:rPr lang="en-US" u="sng" dirty="0"/>
                  <a:t>&gt;</a:t>
                </a:r>
                <a:r>
                  <a:rPr lang="en-US" dirty="0"/>
                  <a:t> 10 and n(q</a:t>
                </a:r>
                <a:r>
                  <a:rPr lang="en-US" baseline="-25000" dirty="0"/>
                  <a:t>0</a:t>
                </a:r>
                <a:r>
                  <a:rPr lang="en-US" dirty="0"/>
                  <a:t>) = 2505(.5) = 1252.5 </a:t>
                </a:r>
                <a:r>
                  <a:rPr lang="en-US" u="sng" dirty="0"/>
                  <a:t>&gt;</a:t>
                </a:r>
                <a:r>
                  <a:rPr lang="en-US" dirty="0"/>
                  <a:t> 10</a:t>
                </a:r>
              </a:p>
              <a:p>
                <a:pPr marL="339725" indent="-339725">
                  <a:buNone/>
                </a:pPr>
                <a:r>
                  <a:rPr lang="en-US" dirty="0"/>
                  <a:t>b) H</a:t>
                </a:r>
                <a:r>
                  <a:rPr lang="en-US" baseline="-25000" dirty="0"/>
                  <a:t>0</a:t>
                </a:r>
                <a:r>
                  <a:rPr lang="en-US" dirty="0"/>
                  <a:t>: p = 0.50, the true proportion of Americans who say they are frustrated about the US government is equal to 0.50; and H</a:t>
                </a:r>
                <a:r>
                  <a:rPr lang="en-US" baseline="-25000" dirty="0"/>
                  <a:t>a</a:t>
                </a:r>
                <a:r>
                  <a:rPr lang="en-US" dirty="0"/>
                  <a:t>: p &gt; 0.50, the true proportion of Americans who say they are frustrated about the US government is greater than 0.50.</a:t>
                </a:r>
              </a:p>
              <a:p>
                <a:pPr marL="339725" indent="-339725">
                  <a:buNone/>
                </a:pPr>
                <a:endParaRPr lang="en-US" dirty="0"/>
              </a:p>
              <a:p>
                <a:pPr marL="339725" indent="4763">
                  <a:buNone/>
                </a:pPr>
                <a:r>
                  <a:rPr lang="en-US" dirty="0"/>
                  <a:t>The point estimate is the sample proportion,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=0.5597</m:t>
                    </m:r>
                  </m:oMath>
                </a14:m>
                <a:r>
                  <a:rPr lang="en-US" dirty="0"/>
                  <a:t>		</a:t>
                </a:r>
              </a:p>
              <a:p>
                <a:pPr marL="339725" indent="4763">
                  <a:buNone/>
                </a:pPr>
                <a:r>
                  <a:rPr lang="en-US" dirty="0"/>
                  <a:t>z = 5.9740</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1" t="-2941" r="-986" b="-3641"/>
                </a:stretch>
              </a:blipFill>
            </p:spPr>
            <p:txBody>
              <a:bodyPr/>
              <a:lstStyle/>
              <a:p>
                <a:r>
                  <a:rPr lang="en-US">
                    <a:noFill/>
                  </a:rPr>
                  <a:t> </a:t>
                </a:r>
              </a:p>
            </p:txBody>
          </p:sp>
        </mc:Fallback>
      </mc:AlternateContent>
    </p:spTree>
    <p:extLst>
      <p:ext uri="{BB962C8B-B14F-4D97-AF65-F5344CB8AC3E}">
        <p14:creationId xmlns:p14="http://schemas.microsoft.com/office/powerpoint/2010/main" val="59007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 Solution, p. 2</a:t>
            </a:r>
          </a:p>
        </p:txBody>
      </p:sp>
      <p:sp>
        <p:nvSpPr>
          <p:cNvPr id="3" name="Content Placeholder 2"/>
          <p:cNvSpPr>
            <a:spLocks noGrp="1"/>
          </p:cNvSpPr>
          <p:nvPr>
            <p:ph idx="1"/>
          </p:nvPr>
        </p:nvSpPr>
        <p:spPr/>
        <p:txBody>
          <a:bodyPr>
            <a:normAutofit fontScale="92500" lnSpcReduction="10000"/>
          </a:bodyPr>
          <a:lstStyle/>
          <a:p>
            <a:pPr marL="344488" indent="-344488">
              <a:buNone/>
            </a:pPr>
            <a:r>
              <a:rPr lang="en-US" dirty="0"/>
              <a:t>c) The p-value is less than 0.0001. The p-value indicates that there is a less than 0.01% chance that natural sampling variability could produce poll results like these, in which 55.97%, or more, of American adults would say they are frustrated by the US government if actually the true proportion of American adults who are frustrated by the US government is less than or equal to 50%.</a:t>
            </a:r>
          </a:p>
          <a:p>
            <a:pPr marL="344488" indent="-344488">
              <a:buNone/>
            </a:pPr>
            <a:r>
              <a:rPr lang="en-US" dirty="0"/>
              <a:t>d) The advantage to using a confidence interval is it gives you a range of plausible values for the unknown population proportion of American adults who are frustrated by the US government.  Whereas, the hypothesis test just indicates if you have enough evidence to reject the null hypothesis.  In other words, if we have statistical significance, we don’t have a measure of our population parameter without constructing a confidence interval.</a:t>
            </a:r>
          </a:p>
        </p:txBody>
      </p:sp>
    </p:spTree>
    <p:extLst>
      <p:ext uri="{BB962C8B-B14F-4D97-AF65-F5344CB8AC3E}">
        <p14:creationId xmlns:p14="http://schemas.microsoft.com/office/powerpoint/2010/main" val="15850194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 Solution, p. 3</a:t>
            </a:r>
          </a:p>
        </p:txBody>
      </p:sp>
      <p:sp>
        <p:nvSpPr>
          <p:cNvPr id="3" name="Content Placeholder 2"/>
          <p:cNvSpPr>
            <a:spLocks noGrp="1"/>
          </p:cNvSpPr>
          <p:nvPr>
            <p:ph idx="1"/>
          </p:nvPr>
        </p:nvSpPr>
        <p:spPr/>
        <p:txBody>
          <a:bodyPr/>
          <a:lstStyle/>
          <a:p>
            <a:pPr marL="344488" indent="-344488">
              <a:buNone/>
            </a:pPr>
            <a:r>
              <a:rPr lang="en-US" dirty="0"/>
              <a:t>e) I am 95% confident that the true proportion of American adults who are frustrated by the US government is between 0.540 and 0.579.  The confidence interval indicates that a majority of American adults are frustrated by the US government, which is the conclusion we draw when we run the hypothesis test.</a:t>
            </a:r>
          </a:p>
        </p:txBody>
      </p:sp>
    </p:spTree>
    <p:extLst>
      <p:ext uri="{BB962C8B-B14F-4D97-AF65-F5344CB8AC3E}">
        <p14:creationId xmlns:p14="http://schemas.microsoft.com/office/powerpoint/2010/main" val="4149705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#5</a:t>
            </a:r>
          </a:p>
        </p:txBody>
      </p:sp>
      <p:sp>
        <p:nvSpPr>
          <p:cNvPr id="3" name="Content Placeholder 2"/>
          <p:cNvSpPr>
            <a:spLocks noGrp="1"/>
          </p:cNvSpPr>
          <p:nvPr>
            <p:ph idx="1"/>
          </p:nvPr>
        </p:nvSpPr>
        <p:spPr>
          <a:xfrm>
            <a:off x="838201" y="1371600"/>
            <a:ext cx="10515600" cy="2895600"/>
          </a:xfrm>
        </p:spPr>
        <p:txBody>
          <a:bodyPr>
            <a:normAutofit fontScale="85000" lnSpcReduction="20000"/>
          </a:bodyPr>
          <a:lstStyle/>
          <a:p>
            <a:pPr marL="0" indent="0">
              <a:buNone/>
            </a:pPr>
            <a:r>
              <a:rPr lang="en-US" dirty="0"/>
              <a:t>Since many people have trouble using all of the features on their smart phones, an executive training company has developed what it hopes will be easier instructions. The goal is to have at least 96% of customers succeed at being able to use any feature they wish. The company tests the new system on 200 people, 188 of whom were successful. Is this strong evidence that the new system fails to meet the company’s goal? A student’s test of this hypothesis is shown here. How many mistakes can you find?</a:t>
            </a:r>
          </a:p>
          <a:p>
            <a:pPr marL="0" indent="0">
              <a:buNone/>
            </a:pPr>
            <a:r>
              <a:rPr lang="en-US" dirty="0"/>
              <a:t> </a:t>
            </a:r>
          </a:p>
          <a:p>
            <a:pPr marL="0" indent="0">
              <a:buNone/>
            </a:pPr>
            <a:r>
              <a:rPr lang="en-US" dirty="0"/>
              <a:t> </a:t>
            </a:r>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928" y="3290478"/>
            <a:ext cx="5606143" cy="3048000"/>
          </a:xfrm>
          <a:prstGeom prst="rect">
            <a:avLst/>
          </a:prstGeom>
        </p:spPr>
      </p:pic>
    </p:spTree>
    <p:extLst>
      <p:ext uri="{BB962C8B-B14F-4D97-AF65-F5344CB8AC3E}">
        <p14:creationId xmlns:p14="http://schemas.microsoft.com/office/powerpoint/2010/main" val="128859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#5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73515" y="1690688"/>
                <a:ext cx="5211792" cy="4953000"/>
              </a:xfrm>
            </p:spPr>
            <p:txBody>
              <a:bodyPr>
                <a:normAutofit fontScale="62500" lnSpcReduction="20000"/>
              </a:bodyPr>
              <a:lstStyle/>
              <a:p>
                <a:pPr>
                  <a:buFont typeface="Wingdings" panose="05000000000000000000" pitchFamily="2" charset="2"/>
                  <a:buChar char="ü"/>
                </a:pPr>
                <a:r>
                  <a:rPr lang="en-US" dirty="0">
                    <a:solidFill>
                      <a:srgbClr val="C00000"/>
                    </a:solidFill>
                  </a:rPr>
                  <a:t>Did not define p, the true proportion of customers who are able to use any feature they wish</a:t>
                </a:r>
              </a:p>
              <a:p>
                <a:pPr>
                  <a:buFont typeface="Wingdings" panose="05000000000000000000" pitchFamily="2" charset="2"/>
                  <a:buChar char="ü"/>
                </a:pPr>
                <a:r>
                  <a:rPr lang="en-US" dirty="0">
                    <a:solidFill>
                      <a:srgbClr val="C00000"/>
                    </a:solidFill>
                  </a:rPr>
                  <a:t>The hypotheses should be written in terms of </a:t>
                </a:r>
                <a14:m>
                  <m:oMath xmlns:m="http://schemas.openxmlformats.org/officeDocument/2006/math">
                    <m:r>
                      <a:rPr lang="en-US" b="0" i="1" smtClean="0">
                        <a:solidFill>
                          <a:srgbClr val="C00000"/>
                        </a:solidFill>
                        <a:latin typeface="Cambria Math"/>
                      </a:rPr>
                      <m:t>𝑝</m:t>
                    </m:r>
                  </m:oMath>
                </a14:m>
                <a:r>
                  <a:rPr lang="en-US" dirty="0">
                    <a:solidFill>
                      <a:srgbClr val="C00000"/>
                    </a:solidFill>
                  </a:rPr>
                  <a:t>, not </a:t>
                </a:r>
                <a14:m>
                  <m:oMath xmlns:m="http://schemas.openxmlformats.org/officeDocument/2006/math">
                    <m:acc>
                      <m:accPr>
                        <m:chr m:val="̂"/>
                        <m:ctrlPr>
                          <a:rPr lang="en-US" i="1" smtClean="0">
                            <a:solidFill>
                              <a:srgbClr val="C00000"/>
                            </a:solidFill>
                            <a:latin typeface="Cambria Math" panose="02040503050406030204" pitchFamily="18" charset="0"/>
                          </a:rPr>
                        </m:ctrlPr>
                      </m:accPr>
                      <m:e>
                        <m:r>
                          <a:rPr lang="en-US" b="0" i="1" smtClean="0">
                            <a:solidFill>
                              <a:srgbClr val="C00000"/>
                            </a:solidFill>
                            <a:latin typeface="Cambria Math"/>
                          </a:rPr>
                          <m:t>𝑝</m:t>
                        </m:r>
                      </m:e>
                    </m:acc>
                  </m:oMath>
                </a14:m>
                <a:endParaRPr lang="en-US" dirty="0">
                  <a:solidFill>
                    <a:srgbClr val="C00000"/>
                  </a:solidFill>
                </a:endParaRPr>
              </a:p>
              <a:p>
                <a:pPr>
                  <a:buFont typeface="Wingdings" panose="05000000000000000000" pitchFamily="2" charset="2"/>
                  <a:buChar char="ü"/>
                </a:pPr>
                <a:r>
                  <a:rPr lang="en-US" dirty="0">
                    <a:solidFill>
                      <a:srgbClr val="C00000"/>
                    </a:solidFill>
                  </a:rPr>
                  <a:t>The alternative hypothesis should be p &lt; .96 since p ≠ .96 could also provide evidence that p &gt; .96, which would meet the company’s goal</a:t>
                </a:r>
              </a:p>
              <a:p>
                <a:pPr>
                  <a:buFont typeface="Wingdings" panose="05000000000000000000" pitchFamily="2" charset="2"/>
                  <a:buChar char="ü"/>
                </a:pPr>
                <a:r>
                  <a:rPr lang="en-US" dirty="0">
                    <a:solidFill>
                      <a:srgbClr val="C00000"/>
                    </a:solidFill>
                  </a:rPr>
                  <a:t>We do not know if the sample was randomly obtained</a:t>
                </a:r>
              </a:p>
              <a:p>
                <a:pPr>
                  <a:buFont typeface="Wingdings" panose="05000000000000000000" pitchFamily="2" charset="2"/>
                  <a:buChar char="ü"/>
                </a:pPr>
                <a:r>
                  <a:rPr lang="en-US" dirty="0">
                    <a:solidFill>
                      <a:srgbClr val="C00000"/>
                    </a:solidFill>
                  </a:rPr>
                  <a:t>We need to check to see if both np</a:t>
                </a:r>
                <a:r>
                  <a:rPr lang="en-US" baseline="-25000" dirty="0">
                    <a:solidFill>
                      <a:srgbClr val="C00000"/>
                    </a:solidFill>
                  </a:rPr>
                  <a:t>0</a:t>
                </a:r>
                <a:r>
                  <a:rPr lang="en-US" dirty="0">
                    <a:solidFill>
                      <a:srgbClr val="C00000"/>
                    </a:solidFill>
                  </a:rPr>
                  <a:t> and nq</a:t>
                </a:r>
                <a:r>
                  <a:rPr lang="en-US" baseline="-25000" dirty="0">
                    <a:solidFill>
                      <a:srgbClr val="C00000"/>
                    </a:solidFill>
                  </a:rPr>
                  <a:t>0</a:t>
                </a:r>
                <a:r>
                  <a:rPr lang="en-US" dirty="0">
                    <a:solidFill>
                      <a:srgbClr val="C00000"/>
                    </a:solidFill>
                  </a:rPr>
                  <a:t> at least 10</a:t>
                </a:r>
              </a:p>
              <a:p>
                <a:pPr>
                  <a:buFont typeface="Wingdings" panose="05000000000000000000" pitchFamily="2" charset="2"/>
                  <a:buChar char="ü"/>
                </a:pP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a:rPr>
                          <m:t>𝑆𝐷</m:t>
                        </m:r>
                      </m:e>
                      <m:sub>
                        <m:acc>
                          <m:accPr>
                            <m:chr m:val="̂"/>
                            <m:ctrlPr>
                              <a:rPr lang="en-US" i="1" smtClean="0">
                                <a:solidFill>
                                  <a:srgbClr val="C00000"/>
                                </a:solidFill>
                                <a:latin typeface="Cambria Math" panose="02040503050406030204" pitchFamily="18" charset="0"/>
                              </a:rPr>
                            </m:ctrlPr>
                          </m:accPr>
                          <m:e>
                            <m:r>
                              <a:rPr lang="en-US" b="0" i="1" smtClean="0">
                                <a:solidFill>
                                  <a:srgbClr val="C00000"/>
                                </a:solidFill>
                                <a:latin typeface="Cambria Math"/>
                              </a:rPr>
                              <m:t>𝑝</m:t>
                            </m:r>
                          </m:e>
                        </m:acc>
                      </m:sub>
                    </m:sSub>
                    <m:r>
                      <a:rPr lang="en-US" b="0" i="0" smtClean="0">
                        <a:solidFill>
                          <a:srgbClr val="C00000"/>
                        </a:solidFill>
                        <a:latin typeface="Cambria Math"/>
                      </a:rPr>
                      <m:t>=</m:t>
                    </m:r>
                    <m:rad>
                      <m:radPr>
                        <m:degHide m:val="on"/>
                        <m:ctrlPr>
                          <a:rPr lang="en-US" b="0" i="1" smtClean="0">
                            <a:solidFill>
                              <a:srgbClr val="C00000"/>
                            </a:solidFill>
                            <a:latin typeface="Cambria Math" panose="02040503050406030204" pitchFamily="18" charset="0"/>
                          </a:rPr>
                        </m:ctrlPr>
                      </m:radPr>
                      <m:deg/>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a:rPr>
                              <m:t>.96(.04)</m:t>
                            </m:r>
                          </m:num>
                          <m:den>
                            <m:r>
                              <a:rPr lang="en-US" b="0" i="1" smtClean="0">
                                <a:solidFill>
                                  <a:srgbClr val="C00000"/>
                                </a:solidFill>
                                <a:latin typeface="Cambria Math"/>
                              </a:rPr>
                              <m:t>200</m:t>
                            </m:r>
                          </m:den>
                        </m:f>
                      </m:e>
                    </m:rad>
                    <m:r>
                      <a:rPr lang="en-US" b="0" i="1" smtClean="0">
                        <a:solidFill>
                          <a:srgbClr val="C00000"/>
                        </a:solidFill>
                        <a:latin typeface="Cambria Math"/>
                      </a:rPr>
                      <m:t>=0.0744</m:t>
                    </m:r>
                  </m:oMath>
                </a14:m>
                <a:r>
                  <a:rPr lang="en-US" dirty="0">
                    <a:solidFill>
                      <a:srgbClr val="C00000"/>
                    </a:solidFill>
                  </a:rPr>
                  <a:t>, it should have been computed based on the hypothesized value, not </a:t>
                </a:r>
                <a14:m>
                  <m:oMath xmlns:m="http://schemas.openxmlformats.org/officeDocument/2006/math">
                    <m:acc>
                      <m:accPr>
                        <m:chr m:val="̂"/>
                        <m:ctrlPr>
                          <a:rPr lang="en-US" i="1" smtClean="0">
                            <a:solidFill>
                              <a:srgbClr val="C00000"/>
                            </a:solidFill>
                            <a:latin typeface="Cambria Math" panose="02040503050406030204" pitchFamily="18" charset="0"/>
                          </a:rPr>
                        </m:ctrlPr>
                      </m:accPr>
                      <m:e>
                        <m:r>
                          <a:rPr lang="en-US" b="0" i="1" smtClean="0">
                            <a:solidFill>
                              <a:srgbClr val="C00000"/>
                            </a:solidFill>
                            <a:latin typeface="Cambria Math"/>
                          </a:rPr>
                          <m:t>𝑝</m:t>
                        </m:r>
                      </m:e>
                    </m:acc>
                  </m:oMath>
                </a14:m>
                <a:endParaRPr lang="en-US" dirty="0">
                  <a:solidFill>
                    <a:srgbClr val="C00000"/>
                  </a:solidFill>
                </a:endParaRPr>
              </a:p>
              <a:p>
                <a:pPr>
                  <a:buFont typeface="Wingdings" panose="05000000000000000000" pitchFamily="2" charset="2"/>
                  <a:buChar char="ü"/>
                </a:pPr>
                <a14:m>
                  <m:oMath xmlns:m="http://schemas.openxmlformats.org/officeDocument/2006/math">
                    <m:r>
                      <a:rPr lang="en-US" b="0" i="1" smtClean="0">
                        <a:solidFill>
                          <a:srgbClr val="C00000"/>
                        </a:solidFill>
                        <a:latin typeface="Cambria Math"/>
                      </a:rPr>
                      <m:t>𝑧</m:t>
                    </m:r>
                    <m:r>
                      <a:rPr lang="en-US" b="0" i="1" smtClean="0">
                        <a:solidFill>
                          <a:srgbClr val="C00000"/>
                        </a:solidFill>
                        <a:latin typeface="Cambria Math"/>
                      </a:rPr>
                      <m:t>=−1.44,</m:t>
                    </m:r>
                  </m:oMath>
                </a14:m>
                <a:r>
                  <a:rPr lang="en-US" dirty="0">
                    <a:solidFill>
                      <a:srgbClr val="C00000"/>
                    </a:solidFill>
                  </a:rPr>
                  <a:t> p-value = .0744</a:t>
                </a:r>
              </a:p>
              <a:p>
                <a:pPr>
                  <a:buFont typeface="Wingdings" panose="05000000000000000000" pitchFamily="2" charset="2"/>
                  <a:buChar char="ü"/>
                </a:pPr>
                <a:r>
                  <a:rPr lang="en-US" dirty="0">
                    <a:solidFill>
                      <a:srgbClr val="C00000"/>
                    </a:solidFill>
                  </a:rPr>
                  <a:t>We never accept H</a:t>
                </a:r>
                <a:r>
                  <a:rPr lang="en-US" baseline="-25000" dirty="0">
                    <a:solidFill>
                      <a:srgbClr val="C00000"/>
                    </a:solidFill>
                  </a:rPr>
                  <a:t>0</a:t>
                </a:r>
                <a:r>
                  <a:rPr lang="en-US" dirty="0">
                    <a:solidFill>
                      <a:srgbClr val="C00000"/>
                    </a:solidFill>
                  </a:rPr>
                  <a:t>.  Since the p-value is larger than a 5% significance level, there is not enough evidence to reject H</a:t>
                </a:r>
                <a:r>
                  <a:rPr lang="en-US" baseline="-25000" dirty="0">
                    <a:solidFill>
                      <a:srgbClr val="C00000"/>
                    </a:solidFill>
                  </a:rPr>
                  <a:t>0</a:t>
                </a:r>
                <a:r>
                  <a:rPr lang="en-US" dirty="0">
                    <a:solidFill>
                      <a:srgbClr val="C00000"/>
                    </a:solidFill>
                  </a:rPr>
                  <a:t> and conclude that the company has met their goal.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73515" y="1690688"/>
                <a:ext cx="5211792" cy="4953000"/>
              </a:xfrm>
              <a:blipFill>
                <a:blip r:embed="rId2"/>
                <a:stretch>
                  <a:fillRect l="-702" t="-1968" r="-2105"/>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040794" cy="2740626"/>
          </a:xfrm>
          <a:prstGeom prst="rect">
            <a:avLst/>
          </a:prstGeom>
        </p:spPr>
      </p:pic>
    </p:spTree>
    <p:extLst>
      <p:ext uri="{BB962C8B-B14F-4D97-AF65-F5344CB8AC3E}">
        <p14:creationId xmlns:p14="http://schemas.microsoft.com/office/powerpoint/2010/main" val="22978835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#6</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the 1980s, it was generally believed that congenital abnormalities affected about 5% of the nation’s children.  Some people believe that the increase in the number of chemicals in the environment has led to an increase in the incidence of abnormalities.  A recent study examined 384 children and found that 46 of them showed signs of an abnormality.  Is this strong evidence that the risk has increased?  (We consider a P-value of around 5% to represent reasonable evidence.)</a:t>
            </a:r>
          </a:p>
          <a:p>
            <a:pPr marL="514350" indent="-514350">
              <a:buFont typeface="+mj-lt"/>
              <a:buAutoNum type="alphaLcParenR"/>
            </a:pPr>
            <a:r>
              <a:rPr lang="en-US" dirty="0"/>
              <a:t>Perform a hypothesis test.</a:t>
            </a:r>
          </a:p>
          <a:p>
            <a:pPr marL="514350" indent="-514350">
              <a:buFont typeface="+mj-lt"/>
              <a:buAutoNum type="alphaLcParenR"/>
            </a:pPr>
            <a:r>
              <a:rPr lang="en-US" dirty="0"/>
              <a:t>Explain carefully what the P-value means in this context.</a:t>
            </a:r>
          </a:p>
          <a:p>
            <a:pPr marL="514350" indent="-514350">
              <a:buFont typeface="+mj-lt"/>
              <a:buAutoNum type="alphaLcParenR"/>
            </a:pPr>
            <a:r>
              <a:rPr lang="en-US" dirty="0"/>
              <a:t>What’s your conclusion?  Do chemicals in the environment cause congenital abnormalities?</a:t>
            </a:r>
          </a:p>
          <a:p>
            <a:endParaRPr lang="en-US" dirty="0"/>
          </a:p>
        </p:txBody>
      </p:sp>
    </p:spTree>
    <p:extLst>
      <p:ext uri="{BB962C8B-B14F-4D97-AF65-F5344CB8AC3E}">
        <p14:creationId xmlns:p14="http://schemas.microsoft.com/office/powerpoint/2010/main" val="2987855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Problem #6 Solution</a:t>
            </a:r>
          </a:p>
        </p:txBody>
      </p:sp>
      <p:sp>
        <p:nvSpPr>
          <p:cNvPr id="3" name="Content Placeholder 2"/>
          <p:cNvSpPr>
            <a:spLocks noGrp="1"/>
          </p:cNvSpPr>
          <p:nvPr>
            <p:ph idx="1"/>
          </p:nvPr>
        </p:nvSpPr>
        <p:spPr>
          <a:xfrm>
            <a:off x="838200" y="1600200"/>
            <a:ext cx="10515600" cy="4800600"/>
          </a:xfrm>
        </p:spPr>
        <p:txBody>
          <a:bodyPr>
            <a:normAutofit fontScale="77500" lnSpcReduction="20000"/>
          </a:bodyPr>
          <a:lstStyle/>
          <a:p>
            <a:pPr marL="0" indent="0">
              <a:buNone/>
            </a:pPr>
            <a:r>
              <a:rPr lang="en-US" sz="3500" dirty="0"/>
              <a:t>Part A:</a:t>
            </a:r>
          </a:p>
          <a:p>
            <a:pPr marL="514350" indent="-514350">
              <a:buFont typeface="+mj-lt"/>
              <a:buAutoNum type="arabicPeriod"/>
            </a:pPr>
            <a:r>
              <a:rPr lang="en-US" sz="3500" dirty="0"/>
              <a:t>Let p = </a:t>
            </a:r>
            <a:r>
              <a:rPr lang="en-US" sz="3600" dirty="0"/>
              <a:t>true proportion of children with congenital abnormalities.</a:t>
            </a:r>
          </a:p>
          <a:p>
            <a:pPr marL="0" indent="0">
              <a:buNone/>
            </a:pPr>
            <a:r>
              <a:rPr lang="en-US" sz="3600" dirty="0"/>
              <a:t>H</a:t>
            </a:r>
            <a:r>
              <a:rPr lang="en-US" sz="3600" baseline="-25000" dirty="0"/>
              <a:t>0</a:t>
            </a:r>
            <a:r>
              <a:rPr lang="en-US" sz="3600" dirty="0"/>
              <a:t>: p = .05 vs. H</a:t>
            </a:r>
            <a:r>
              <a:rPr lang="en-US" sz="3600" baseline="-25000" dirty="0"/>
              <a:t>a</a:t>
            </a:r>
            <a:r>
              <a:rPr lang="en-US" sz="3600" dirty="0"/>
              <a:t>: p &gt; .05</a:t>
            </a:r>
          </a:p>
          <a:p>
            <a:pPr marL="0" indent="0">
              <a:buNone/>
            </a:pPr>
            <a:r>
              <a:rPr lang="el-GR" sz="3500" dirty="0"/>
              <a:t>α</a:t>
            </a:r>
            <a:r>
              <a:rPr lang="en-US" sz="3500" dirty="0"/>
              <a:t> = 0.05</a:t>
            </a:r>
          </a:p>
          <a:p>
            <a:pPr marL="0" indent="0">
              <a:buNone/>
            </a:pPr>
            <a:r>
              <a:rPr lang="en-US" sz="3600" dirty="0"/>
              <a:t>2.  Check the assumptions:</a:t>
            </a:r>
          </a:p>
          <a:p>
            <a:pPr marL="804863"/>
            <a:r>
              <a:rPr lang="en-US" sz="3600" dirty="0"/>
              <a:t>The children were selected randomly.</a:t>
            </a:r>
          </a:p>
          <a:p>
            <a:pPr marL="804863"/>
            <a:r>
              <a:rPr lang="en-US" sz="3600" dirty="0"/>
              <a:t>Whether or not one child has congenital abnormalities does not affect whether or not other children do.</a:t>
            </a:r>
          </a:p>
          <a:p>
            <a:pPr marL="804863"/>
            <a:r>
              <a:rPr lang="en-US" sz="3600" dirty="0"/>
              <a:t>The sample size is large enough: np</a:t>
            </a:r>
            <a:r>
              <a:rPr lang="en-US" sz="3600" baseline="-25000" dirty="0"/>
              <a:t>0</a:t>
            </a:r>
            <a:r>
              <a:rPr lang="en-US" sz="3600" dirty="0"/>
              <a:t> = 384(.05) = 19.2 </a:t>
            </a:r>
            <a:r>
              <a:rPr lang="en-US" sz="3600" u="sng" dirty="0"/>
              <a:t>&gt;</a:t>
            </a:r>
            <a:r>
              <a:rPr lang="en-US" sz="3600" dirty="0"/>
              <a:t> 10 and n(q</a:t>
            </a:r>
            <a:r>
              <a:rPr lang="en-US" sz="3600" baseline="-25000" dirty="0"/>
              <a:t>0</a:t>
            </a:r>
            <a:r>
              <a:rPr lang="en-US" sz="3600" dirty="0"/>
              <a:t>) = 384(.95) = 364.8 </a:t>
            </a:r>
            <a:r>
              <a:rPr lang="en-US" sz="3600" u="sng" dirty="0"/>
              <a:t>&gt;</a:t>
            </a:r>
            <a:r>
              <a:rPr lang="en-US" sz="3600" dirty="0"/>
              <a:t> 10</a:t>
            </a:r>
          </a:p>
          <a:p>
            <a:pPr marL="804863"/>
            <a:r>
              <a:rPr lang="en-US" sz="3600" dirty="0"/>
              <a:t>384 is less than 10% of all children</a:t>
            </a:r>
          </a:p>
        </p:txBody>
      </p:sp>
    </p:spTree>
    <p:extLst>
      <p:ext uri="{BB962C8B-B14F-4D97-AF65-F5344CB8AC3E}">
        <p14:creationId xmlns:p14="http://schemas.microsoft.com/office/powerpoint/2010/main" val="255908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415600" y="225067"/>
            <a:ext cx="11360800" cy="763600"/>
          </a:xfrm>
          <a:prstGeom prst="rect">
            <a:avLst/>
          </a:prstGeom>
        </p:spPr>
        <p:txBody>
          <a:bodyPr spcFirstLastPara="1" vert="horz" wrap="square" lIns="121900" tIns="121900" rIns="121900" bIns="121900" rtlCol="0" anchor="t" anchorCtr="0">
            <a:noAutofit/>
          </a:bodyPr>
          <a:lstStyle/>
          <a:p>
            <a:r>
              <a:rPr lang="en" dirty="0"/>
              <a:t>Hypothesis Test Steps – This is Your Life Now…</a:t>
            </a:r>
            <a:endParaRPr dirty="0"/>
          </a:p>
        </p:txBody>
      </p:sp>
      <p:sp>
        <p:nvSpPr>
          <p:cNvPr id="258" name="Google Shape;258;p46"/>
          <p:cNvSpPr txBox="1">
            <a:spLocks noGrp="1"/>
          </p:cNvSpPr>
          <p:nvPr>
            <p:ph type="body" idx="1"/>
          </p:nvPr>
        </p:nvSpPr>
        <p:spPr>
          <a:xfrm>
            <a:off x="415600" y="1151400"/>
            <a:ext cx="11360800" cy="50081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p>
            <a:pPr>
              <a:lnSpc>
                <a:spcPct val="100000"/>
              </a:lnSpc>
              <a:buAutoNum type="arabicPeriod"/>
            </a:pPr>
            <a:r>
              <a:rPr lang="en" sz="2400" b="1" dirty="0">
                <a:solidFill>
                  <a:srgbClr val="0070C0"/>
                </a:solidFill>
              </a:rPr>
              <a:t>State</a:t>
            </a:r>
            <a:r>
              <a:rPr lang="en" sz="2400" dirty="0">
                <a:solidFill>
                  <a:srgbClr val="0070C0"/>
                </a:solidFill>
              </a:rPr>
              <a:t> the Hypotheses</a:t>
            </a:r>
          </a:p>
          <a:p>
            <a:pPr lvl="1">
              <a:lnSpc>
                <a:spcPct val="100000"/>
              </a:lnSpc>
              <a:spcBef>
                <a:spcPts val="0"/>
              </a:spcBef>
            </a:pPr>
            <a:r>
              <a:rPr lang="en-US" dirty="0">
                <a:solidFill>
                  <a:srgbClr val="0070C0"/>
                </a:solidFill>
              </a:rPr>
              <a:t>Define parameter + context.</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Check</a:t>
            </a:r>
            <a:r>
              <a:rPr lang="en" sz="2400" dirty="0">
                <a:solidFill>
                  <a:srgbClr val="0070C0"/>
                </a:solidFill>
              </a:rPr>
              <a:t> Assumptions.</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Determine</a:t>
            </a:r>
            <a:r>
              <a:rPr lang="en" sz="2400" dirty="0">
                <a:solidFill>
                  <a:srgbClr val="0070C0"/>
                </a:solidFill>
              </a:rPr>
              <a:t> and </a:t>
            </a:r>
            <a:r>
              <a:rPr lang="en" sz="2400" b="1" dirty="0">
                <a:solidFill>
                  <a:srgbClr val="0070C0"/>
                </a:solidFill>
              </a:rPr>
              <a:t>Sketch</a:t>
            </a:r>
            <a:r>
              <a:rPr lang="en" sz="2400" dirty="0">
                <a:solidFill>
                  <a:srgbClr val="0070C0"/>
                </a:solidFill>
              </a:rPr>
              <a:t> Rejection Region based of Significance Level</a:t>
            </a:r>
          </a:p>
          <a:p>
            <a:pPr>
              <a:lnSpc>
                <a:spcPct val="100000"/>
              </a:lnSpc>
              <a:buAutoNum type="arabicPeriod"/>
            </a:pPr>
            <a:endParaRPr lang="en" sz="2400" dirty="0">
              <a:solidFill>
                <a:srgbClr val="0070C0"/>
              </a:solidFill>
            </a:endParaRPr>
          </a:p>
          <a:p>
            <a:pPr>
              <a:lnSpc>
                <a:spcPct val="100000"/>
              </a:lnSpc>
              <a:buAutoNum type="arabicPeriod"/>
            </a:pPr>
            <a:r>
              <a:rPr lang="en" sz="2400" b="1" dirty="0">
                <a:solidFill>
                  <a:srgbClr val="0070C0"/>
                </a:solidFill>
              </a:rPr>
              <a:t>Compute</a:t>
            </a:r>
            <a:r>
              <a:rPr lang="en" sz="2400" dirty="0">
                <a:solidFill>
                  <a:srgbClr val="0070C0"/>
                </a:solidFill>
              </a:rPr>
              <a:t> value of Test Statistic / P-value.</a:t>
            </a:r>
          </a:p>
          <a:p>
            <a:pPr>
              <a:lnSpc>
                <a:spcPct val="100000"/>
              </a:lnSpc>
              <a:buAutoNum type="arabicPeriod"/>
            </a:pPr>
            <a:endParaRPr sz="2400" dirty="0">
              <a:solidFill>
                <a:srgbClr val="0070C0"/>
              </a:solidFill>
            </a:endParaRPr>
          </a:p>
          <a:p>
            <a:pPr>
              <a:lnSpc>
                <a:spcPct val="100000"/>
              </a:lnSpc>
              <a:buAutoNum type="arabicPeriod"/>
            </a:pPr>
            <a:r>
              <a:rPr lang="en" sz="2400" b="1" dirty="0">
                <a:solidFill>
                  <a:srgbClr val="0070C0"/>
                </a:solidFill>
              </a:rPr>
              <a:t>Conclude </a:t>
            </a:r>
            <a:r>
              <a:rPr lang="en" sz="2400" dirty="0">
                <a:solidFill>
                  <a:srgbClr val="0070C0"/>
                </a:solidFill>
              </a:rPr>
              <a:t>and</a:t>
            </a:r>
            <a:r>
              <a:rPr lang="en" sz="2400" b="1" dirty="0">
                <a:solidFill>
                  <a:srgbClr val="0070C0"/>
                </a:solidFill>
              </a:rPr>
              <a:t> Interpret</a:t>
            </a:r>
            <a:endParaRPr lang="en" sz="2400" dirty="0">
              <a:solidFill>
                <a:srgbClr val="0070C0"/>
              </a:solidFill>
            </a:endParaRPr>
          </a:p>
          <a:p>
            <a:pPr lvl="1">
              <a:lnSpc>
                <a:spcPct val="100000"/>
              </a:lnSpc>
              <a:spcBef>
                <a:spcPts val="0"/>
              </a:spcBef>
            </a:pPr>
            <a:r>
              <a:rPr lang="en" dirty="0">
                <a:solidFill>
                  <a:srgbClr val="0070C0"/>
                </a:solidFill>
              </a:rPr>
              <a:t>State whether you reject H</a:t>
            </a:r>
            <a:r>
              <a:rPr lang="en" baseline="-25000" dirty="0">
                <a:solidFill>
                  <a:srgbClr val="0070C0"/>
                </a:solidFill>
              </a:rPr>
              <a:t>0</a:t>
            </a:r>
            <a:r>
              <a:rPr lang="en" dirty="0">
                <a:solidFill>
                  <a:srgbClr val="0070C0"/>
                </a:solidFill>
              </a:rPr>
              <a:t> or fail to reject H</a:t>
            </a:r>
            <a:r>
              <a:rPr lang="en" baseline="-25000" dirty="0">
                <a:solidFill>
                  <a:srgbClr val="0070C0"/>
                </a:solidFill>
              </a:rPr>
              <a:t>0</a:t>
            </a:r>
            <a:r>
              <a:rPr lang="en" dirty="0">
                <a:solidFill>
                  <a:srgbClr val="0070C0"/>
                </a:solidFill>
              </a:rPr>
              <a:t> AND WHY!</a:t>
            </a:r>
            <a:endParaRPr baseline="-25000" dirty="0">
              <a:solidFill>
                <a:srgbClr val="0070C0"/>
              </a:solidFill>
            </a:endParaRPr>
          </a:p>
          <a:p>
            <a:pPr lvl="1">
              <a:lnSpc>
                <a:spcPct val="100000"/>
              </a:lnSpc>
              <a:spcBef>
                <a:spcPts val="0"/>
              </a:spcBef>
            </a:pPr>
            <a:r>
              <a:rPr lang="en" dirty="0">
                <a:solidFill>
                  <a:srgbClr val="0070C0"/>
                </a:solidFill>
              </a:rPr>
              <a:t>Interpret your results in the context of the problem</a:t>
            </a:r>
            <a:endParaRPr dirty="0">
              <a:solidFill>
                <a:srgbClr val="0070C0"/>
              </a:solidFill>
            </a:endParaRPr>
          </a:p>
          <a:p>
            <a:pPr marL="152396" indent="0">
              <a:lnSpc>
                <a:spcPct val="100000"/>
              </a:lnSpc>
              <a:buNone/>
            </a:pPr>
            <a:br>
              <a:rPr lang="en" sz="2000" dirty="0"/>
            </a:br>
            <a:endParaRPr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#6 Solution, p. 3</a:t>
            </a:r>
          </a:p>
        </p:txBody>
      </p:sp>
      <p:sp>
        <p:nvSpPr>
          <p:cNvPr id="3" name="Content Placeholder 2"/>
          <p:cNvSpPr>
            <a:spLocks noGrp="1"/>
          </p:cNvSpPr>
          <p:nvPr>
            <p:ph idx="1"/>
          </p:nvPr>
        </p:nvSpPr>
        <p:spPr>
          <a:xfrm>
            <a:off x="838200" y="1600200"/>
            <a:ext cx="7494917" cy="4724400"/>
          </a:xfrm>
        </p:spPr>
        <p:txBody>
          <a:bodyPr>
            <a:normAutofit lnSpcReduction="10000"/>
          </a:bodyPr>
          <a:lstStyle/>
          <a:p>
            <a:pPr marL="0" indent="0">
              <a:buNone/>
            </a:pPr>
            <a:r>
              <a:rPr lang="en-US" dirty="0"/>
              <a:t>3 and 4. z-test statistic = 6.2751</a:t>
            </a:r>
          </a:p>
          <a:p>
            <a:pPr marL="0" indent="0">
              <a:buNone/>
            </a:pPr>
            <a:r>
              <a:rPr lang="en-US" dirty="0"/>
              <a:t>P-value &lt; 0.0001 </a:t>
            </a:r>
          </a:p>
          <a:p>
            <a:pPr marL="0" indent="0">
              <a:buNone/>
            </a:pPr>
            <a:r>
              <a:rPr lang="en-US" dirty="0"/>
              <a:t>Reject H</a:t>
            </a:r>
            <a:r>
              <a:rPr lang="en-US" baseline="-25000" dirty="0"/>
              <a:t>0</a:t>
            </a:r>
            <a:r>
              <a:rPr lang="en-US" dirty="0"/>
              <a:t> </a:t>
            </a:r>
          </a:p>
          <a:p>
            <a:pPr marL="0" indent="0">
              <a:buNone/>
            </a:pPr>
            <a:r>
              <a:rPr lang="en-US" dirty="0"/>
              <a:t>5.   Since the p-value is less than any reasonable significance level, we reject the null hypothesis. There is sufficient evidence to conclude that the true proportion of children with congenital abnormalities is greater than 0.05.</a:t>
            </a:r>
          </a:p>
          <a:p>
            <a:pPr marL="0" indent="0">
              <a:buNone/>
            </a:pPr>
            <a:r>
              <a:rPr lang="en-US" dirty="0"/>
              <a:t>Bonus CI: We are 90% confident that the true proportion of children with congenital abnormalities is between 0.093 and 0.147.</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02" r="44180" b="74246"/>
          <a:stretch/>
        </p:blipFill>
        <p:spPr>
          <a:xfrm>
            <a:off x="7720642" y="107697"/>
            <a:ext cx="3761116" cy="995002"/>
          </a:xfrm>
          <a:prstGeom prst="rect">
            <a:avLst/>
          </a:prstGeom>
        </p:spPr>
      </p:pic>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55006" t="9603"/>
          <a:stretch/>
        </p:blipFill>
        <p:spPr>
          <a:xfrm>
            <a:off x="8461075" y="1102699"/>
            <a:ext cx="3020683" cy="3492524"/>
          </a:xfrm>
          <a:prstGeom prst="rect">
            <a:avLst/>
          </a:prstGeom>
        </p:spPr>
      </p:pic>
      <p:pic>
        <p:nvPicPr>
          <p:cNvPr id="6" name="Picture 5"/>
          <p:cNvPicPr>
            <a:picLocks noChangeAspect="1"/>
          </p:cNvPicPr>
          <p:nvPr/>
        </p:nvPicPr>
        <p:blipFill>
          <a:blip r:embed="rId3"/>
          <a:stretch>
            <a:fillRect/>
          </a:stretch>
        </p:blipFill>
        <p:spPr>
          <a:xfrm>
            <a:off x="8461075" y="4595223"/>
            <a:ext cx="2177414" cy="2096436"/>
          </a:xfrm>
          <a:prstGeom prst="rect">
            <a:avLst/>
          </a:prstGeom>
        </p:spPr>
      </p:pic>
    </p:spTree>
    <p:extLst>
      <p:ext uri="{BB962C8B-B14F-4D97-AF65-F5344CB8AC3E}">
        <p14:creationId xmlns:p14="http://schemas.microsoft.com/office/powerpoint/2010/main" val="3038194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#6 Solution, p. 4</a:t>
            </a:r>
          </a:p>
        </p:txBody>
      </p:sp>
      <p:sp>
        <p:nvSpPr>
          <p:cNvPr id="3" name="Content Placeholder 2"/>
          <p:cNvSpPr>
            <a:spLocks noGrp="1"/>
          </p:cNvSpPr>
          <p:nvPr>
            <p:ph idx="1"/>
          </p:nvPr>
        </p:nvSpPr>
        <p:spPr/>
        <p:txBody>
          <a:bodyPr>
            <a:normAutofit/>
          </a:bodyPr>
          <a:lstStyle/>
          <a:p>
            <a:pPr marL="0" indent="0">
              <a:buNone/>
            </a:pPr>
            <a:r>
              <a:rPr lang="en-US" dirty="0"/>
              <a:t>Part B:</a:t>
            </a:r>
          </a:p>
          <a:p>
            <a:pPr marL="0" indent="0">
              <a:buNone/>
            </a:pPr>
            <a:r>
              <a:rPr lang="en-US" dirty="0"/>
              <a:t>The p-value indicates that if the actual proportion of children with congenital abnormalities is 0.05, we would expect to get results like this less than .01% of the time.</a:t>
            </a:r>
          </a:p>
          <a:p>
            <a:pPr marL="346075" indent="-346075">
              <a:buNone/>
            </a:pPr>
            <a:r>
              <a:rPr lang="en-US" dirty="0"/>
              <a:t>Part C:</a:t>
            </a:r>
          </a:p>
          <a:p>
            <a:pPr marL="0" indent="0">
              <a:buNone/>
            </a:pPr>
            <a:r>
              <a:rPr lang="en-US" dirty="0"/>
              <a:t>We cannot determine causation based on the results of a hypothesis test; we can only conclude that the proportion has increased.</a:t>
            </a:r>
          </a:p>
        </p:txBody>
      </p:sp>
    </p:spTree>
    <p:extLst>
      <p:ext uri="{BB962C8B-B14F-4D97-AF65-F5344CB8AC3E}">
        <p14:creationId xmlns:p14="http://schemas.microsoft.com/office/powerpoint/2010/main" val="283743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99550" y="144534"/>
            <a:ext cx="11360800" cy="763600"/>
          </a:xfrm>
          <a:prstGeom prst="rect">
            <a:avLst/>
          </a:prstGeom>
        </p:spPr>
        <p:txBody>
          <a:bodyPr spcFirstLastPara="1" vert="horz" wrap="square" lIns="121900" tIns="121900" rIns="121900" bIns="121900" rtlCol="0" anchor="t" anchorCtr="0">
            <a:noAutofit/>
          </a:bodyPr>
          <a:lstStyle/>
          <a:p>
            <a:r>
              <a:rPr lang="en" dirty="0"/>
              <a:t>The Hypothesis Statements</a:t>
            </a:r>
            <a:endParaRPr dirty="0"/>
          </a:p>
        </p:txBody>
      </p:sp>
      <p:sp>
        <p:nvSpPr>
          <p:cNvPr id="270" name="Google Shape;270;p48"/>
          <p:cNvSpPr txBox="1">
            <a:spLocks noGrp="1"/>
          </p:cNvSpPr>
          <p:nvPr>
            <p:ph type="body" idx="1"/>
          </p:nvPr>
        </p:nvSpPr>
        <p:spPr>
          <a:xfrm>
            <a:off x="415600" y="2158266"/>
            <a:ext cx="11360800" cy="4555200"/>
          </a:xfrm>
          <a:prstGeom prst="rect">
            <a:avLst/>
          </a:prstGeom>
        </p:spPr>
        <p:txBody>
          <a:bodyPr spcFirstLastPara="1" vert="horz" wrap="square" lIns="121900" tIns="121900" rIns="121900" bIns="121900" rtlCol="0" anchor="t" anchorCtr="0">
            <a:noAutofit/>
          </a:bodyPr>
          <a:lstStyle/>
          <a:p>
            <a:pPr marL="186262" indent="0">
              <a:lnSpc>
                <a:spcPct val="100000"/>
              </a:lnSpc>
              <a:buNone/>
            </a:pPr>
            <a:r>
              <a:rPr lang="en-US" sz="2000" u="sng" dirty="0"/>
              <a:t>Define Parameter</a:t>
            </a:r>
          </a:p>
          <a:p>
            <a:pPr marL="795847" lvl="1" indent="0">
              <a:lnSpc>
                <a:spcPct val="100000"/>
              </a:lnSpc>
              <a:spcBef>
                <a:spcPts val="0"/>
              </a:spcBef>
              <a:buNone/>
            </a:pPr>
            <a:endParaRPr lang="en-US" sz="1800" dirty="0"/>
          </a:p>
          <a:p>
            <a:pPr>
              <a:lnSpc>
                <a:spcPct val="100000"/>
              </a:lnSpc>
            </a:pPr>
            <a:r>
              <a:rPr lang="en-US" sz="1800" dirty="0"/>
              <a:t>Always define your </a:t>
            </a:r>
            <a:r>
              <a:rPr lang="en-US" sz="1800" b="1" dirty="0"/>
              <a:t>parameter</a:t>
            </a:r>
            <a:r>
              <a:rPr lang="en-US" sz="1800" dirty="0"/>
              <a:t> at the start!</a:t>
            </a:r>
          </a:p>
          <a:p>
            <a:pPr marL="152396" indent="0">
              <a:lnSpc>
                <a:spcPct val="100000"/>
              </a:lnSpc>
              <a:buNone/>
            </a:pPr>
            <a:endParaRPr lang="en-US" sz="1800" dirty="0"/>
          </a:p>
          <a:p>
            <a:pPr lvl="1">
              <a:lnSpc>
                <a:spcPct val="100000"/>
              </a:lnSpc>
              <a:spcBef>
                <a:spcPts val="0"/>
              </a:spcBef>
            </a:pPr>
            <a:r>
              <a:rPr lang="en-US" sz="1800" dirty="0"/>
              <a:t>This helps orient us with the context of the problem and sets us up to correctly write our hypothesis statements</a:t>
            </a:r>
          </a:p>
          <a:p>
            <a:pPr lvl="1">
              <a:lnSpc>
                <a:spcPct val="100000"/>
              </a:lnSpc>
              <a:spcBef>
                <a:spcPts val="0"/>
              </a:spcBef>
            </a:pPr>
            <a:endParaRPr lang="en-US" sz="1800" dirty="0"/>
          </a:p>
          <a:p>
            <a:pPr>
              <a:lnSpc>
                <a:spcPct val="100000"/>
              </a:lnSpc>
            </a:pPr>
            <a:r>
              <a:rPr lang="en-US" sz="1800" dirty="0"/>
              <a:t>Think about the variable / quantity of interest!</a:t>
            </a:r>
          </a:p>
          <a:p>
            <a:pPr lvl="1">
              <a:lnSpc>
                <a:spcPct val="100000"/>
              </a:lnSpc>
              <a:spcBef>
                <a:spcPts val="0"/>
              </a:spcBef>
            </a:pPr>
            <a:endParaRPr lang="en-US" sz="1800" dirty="0"/>
          </a:p>
          <a:p>
            <a:pPr lvl="1">
              <a:lnSpc>
                <a:spcPct val="100000"/>
              </a:lnSpc>
              <a:spcBef>
                <a:spcPts val="0"/>
              </a:spcBef>
            </a:pPr>
            <a:r>
              <a:rPr lang="en-US" sz="1800" dirty="0">
                <a:solidFill>
                  <a:srgbClr val="000000"/>
                </a:solidFill>
              </a:rPr>
              <a:t>Categorical (</a:t>
            </a:r>
            <a:r>
              <a:rPr lang="en-US" sz="1800" dirty="0"/>
              <a:t>“success” and “failure”) →</a:t>
            </a:r>
            <a:r>
              <a:rPr lang="en-US" sz="1800" dirty="0">
                <a:solidFill>
                  <a:srgbClr val="000000"/>
                </a:solidFill>
              </a:rPr>
              <a:t> population proportion (p)</a:t>
            </a:r>
          </a:p>
          <a:p>
            <a:pPr lvl="1">
              <a:lnSpc>
                <a:spcPct val="100000"/>
              </a:lnSpc>
              <a:spcBef>
                <a:spcPts val="0"/>
              </a:spcBef>
            </a:pPr>
            <a:r>
              <a:rPr lang="en-US" sz="1800" dirty="0"/>
              <a:t>Quantitative (numeric) → population mean 𝜇</a:t>
            </a:r>
          </a:p>
          <a:p>
            <a:pPr marL="0" indent="0">
              <a:lnSpc>
                <a:spcPct val="100000"/>
              </a:lnSpc>
              <a:spcAft>
                <a:spcPts val="2133"/>
              </a:spcAft>
              <a:buNone/>
            </a:pPr>
            <a:endParaRPr sz="1800"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15600" y="95700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a:lnSpc>
                <a:spcPct val="100000"/>
              </a:lnSpc>
              <a:buFont typeface="Arial" panose="020B0604020202020204" pitchFamily="34" charset="0"/>
              <a:buAutoNum type="arabicPeriod"/>
            </a:pPr>
            <a:r>
              <a:rPr lang="en-US" sz="2400" dirty="0">
                <a:solidFill>
                  <a:srgbClr val="0070C0"/>
                </a:solidFill>
              </a:rPr>
              <a:t>State the Hypotheses</a:t>
            </a:r>
          </a:p>
          <a:p>
            <a:pPr lvl="1">
              <a:lnSpc>
                <a:spcPct val="100000"/>
              </a:lnSpc>
              <a:spcBef>
                <a:spcPts val="0"/>
              </a:spcBef>
            </a:pPr>
            <a:r>
              <a:rPr lang="en-US" b="1" dirty="0">
                <a:solidFill>
                  <a:srgbClr val="0070C0"/>
                </a:solidFill>
              </a:rPr>
              <a:t>Define parameter + context.</a:t>
            </a:r>
            <a:br>
              <a:rPr lang="en-US" sz="2000" dirty="0"/>
            </a:br>
            <a:endParaRPr lang="en-US" sz="2000" dirty="0"/>
          </a:p>
        </p:txBody>
      </p:sp>
      <p:sp>
        <p:nvSpPr>
          <p:cNvPr id="2" name="TextBox 1">
            <a:extLst>
              <a:ext uri="{FF2B5EF4-FFF2-40B4-BE49-F238E27FC236}">
                <a16:creationId xmlns:a16="http://schemas.microsoft.com/office/drawing/2014/main" id="{1E99AAA8-E9C2-8240-9BE9-C9C68DEE3571}"/>
              </a:ext>
            </a:extLst>
          </p:cNvPr>
          <p:cNvSpPr txBox="1"/>
          <p:nvPr/>
        </p:nvSpPr>
        <p:spPr>
          <a:xfrm>
            <a:off x="6223644" y="5709475"/>
            <a:ext cx="4909614" cy="73866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400" dirty="0"/>
              <a:t>More Examples:</a:t>
            </a:r>
          </a:p>
          <a:p>
            <a:pPr marL="285750" indent="-285750">
              <a:buFont typeface="Arial" panose="020B0604020202020204" pitchFamily="34" charset="0"/>
              <a:buChar char="•"/>
            </a:pPr>
            <a:r>
              <a:rPr lang="en-US" sz="1400" dirty="0"/>
              <a:t>Let </a:t>
            </a:r>
            <a:r>
              <a:rPr lang="en-US" sz="1400" i="1" dirty="0"/>
              <a:t>p </a:t>
            </a:r>
            <a:r>
              <a:rPr lang="en-US" sz="1400" dirty="0"/>
              <a:t>= population proportion of students is statistics courses</a:t>
            </a:r>
          </a:p>
          <a:p>
            <a:pPr marL="285750" indent="-285750">
              <a:buFont typeface="Arial" panose="020B0604020202020204" pitchFamily="34" charset="0"/>
              <a:buChar char="•"/>
            </a:pPr>
            <a:r>
              <a:rPr lang="en-US" sz="1400" dirty="0"/>
              <a:t>Let 𝜇 = true height of oak trees in meters</a:t>
            </a:r>
          </a:p>
        </p:txBody>
      </p:sp>
      <p:sp>
        <p:nvSpPr>
          <p:cNvPr id="3" name="TextBox 2">
            <a:extLst>
              <a:ext uri="{FF2B5EF4-FFF2-40B4-BE49-F238E27FC236}">
                <a16:creationId xmlns:a16="http://schemas.microsoft.com/office/drawing/2014/main" id="{353B7947-B9C1-E444-8CB6-11D83B21307A}"/>
              </a:ext>
            </a:extLst>
          </p:cNvPr>
          <p:cNvSpPr txBox="1"/>
          <p:nvPr/>
        </p:nvSpPr>
        <p:spPr>
          <a:xfrm>
            <a:off x="5979950" y="908134"/>
            <a:ext cx="587542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u="sng" dirty="0">
                <a:solidFill>
                  <a:srgbClr val="7030A0"/>
                </a:solidFill>
              </a:rPr>
              <a:t>Full Example</a:t>
            </a:r>
          </a:p>
          <a:p>
            <a:endParaRPr lang="en-US" i="1" dirty="0">
              <a:solidFill>
                <a:srgbClr val="7030A0"/>
              </a:solidFill>
            </a:endParaRPr>
          </a:p>
          <a:p>
            <a:r>
              <a:rPr lang="en-US" b="1" dirty="0"/>
              <a:t>Is there sufficient evidence </a:t>
            </a:r>
            <a:r>
              <a:rPr lang="en-US" dirty="0"/>
              <a:t>to conclude that the proportion of students who purchase their books is less than 0.65?</a:t>
            </a:r>
          </a:p>
          <a:p>
            <a:endParaRPr lang="en-US" i="1" dirty="0">
              <a:solidFill>
                <a:srgbClr val="7030A0"/>
              </a:solidFill>
            </a:endParaRPr>
          </a:p>
          <a:p>
            <a:r>
              <a:rPr lang="en-US" dirty="0">
                <a:solidFill>
                  <a:schemeClr val="tx1"/>
                </a:solidFill>
              </a:rPr>
              <a:t>(Parameter):</a:t>
            </a:r>
          </a:p>
          <a:p>
            <a:r>
              <a:rPr lang="en-US" i="1" dirty="0">
                <a:solidFill>
                  <a:srgbClr val="7030A0"/>
                </a:solidFill>
              </a:rPr>
              <a:t>Let p = true proportion of students who purchase textbooks at the campus bookstore</a:t>
            </a:r>
          </a:p>
        </p:txBody>
      </p:sp>
    </p:spTree>
    <p:extLst>
      <p:ext uri="{BB962C8B-B14F-4D97-AF65-F5344CB8AC3E}">
        <p14:creationId xmlns:p14="http://schemas.microsoft.com/office/powerpoint/2010/main" val="261216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85559" y="-40524"/>
            <a:ext cx="11360800" cy="763600"/>
          </a:xfrm>
          <a:prstGeom prst="rect">
            <a:avLst/>
          </a:prstGeom>
        </p:spPr>
        <p:txBody>
          <a:bodyPr spcFirstLastPara="1" vert="horz" wrap="square" lIns="121900" tIns="121900" rIns="121900" bIns="121900" rtlCol="0" anchor="t" anchorCtr="0">
            <a:noAutofit/>
          </a:bodyPr>
          <a:lstStyle/>
          <a:p>
            <a:r>
              <a:rPr lang="en" sz="4000" dirty="0"/>
              <a:t>The Hypothesis Statements</a:t>
            </a:r>
            <a:endParaRPr sz="4000" dirty="0"/>
          </a:p>
        </p:txBody>
      </p:sp>
      <p:sp>
        <p:nvSpPr>
          <p:cNvPr id="270" name="Google Shape;270;p48"/>
          <p:cNvSpPr txBox="1">
            <a:spLocks noGrp="1"/>
          </p:cNvSpPr>
          <p:nvPr>
            <p:ph type="body" idx="1"/>
          </p:nvPr>
        </p:nvSpPr>
        <p:spPr>
          <a:xfrm>
            <a:off x="413202" y="1741790"/>
            <a:ext cx="5552757" cy="4555200"/>
          </a:xfrm>
          <a:prstGeom prst="rect">
            <a:avLst/>
          </a:prstGeom>
        </p:spPr>
        <p:txBody>
          <a:bodyPr spcFirstLastPara="1" vert="horz" wrap="square" lIns="121900" tIns="121900" rIns="121900" bIns="121900" rtlCol="0" anchor="t" anchorCtr="0">
            <a:noAutofit/>
          </a:bodyPr>
          <a:lstStyle/>
          <a:p>
            <a:pPr marL="152396" indent="0">
              <a:lnSpc>
                <a:spcPct val="100000"/>
              </a:lnSpc>
              <a:buNone/>
            </a:pPr>
            <a:r>
              <a:rPr lang="en-US" sz="1800" u="sng" dirty="0"/>
              <a:t>Null Hypothesis</a:t>
            </a:r>
            <a:r>
              <a:rPr lang="en-US" sz="1800" dirty="0"/>
              <a:t> H</a:t>
            </a:r>
            <a:r>
              <a:rPr lang="en-US" sz="1800" baseline="-25000" dirty="0"/>
              <a:t>0</a:t>
            </a:r>
          </a:p>
          <a:p>
            <a:pPr marL="152396" indent="0">
              <a:lnSpc>
                <a:spcPct val="100000"/>
              </a:lnSpc>
              <a:buNone/>
            </a:pPr>
            <a:endParaRPr lang="en-US" sz="1400" dirty="0"/>
          </a:p>
          <a:p>
            <a:pPr>
              <a:lnSpc>
                <a:spcPct val="100000"/>
              </a:lnSpc>
            </a:pPr>
            <a:r>
              <a:rPr lang="en-US" sz="1400" dirty="0">
                <a:solidFill>
                  <a:srgbClr val="000000"/>
                </a:solidFill>
              </a:rPr>
              <a:t>The Null hypothesis is an equation that includes the population parameter</a:t>
            </a:r>
          </a:p>
          <a:p>
            <a:pPr lvl="1">
              <a:lnSpc>
                <a:spcPct val="100000"/>
              </a:lnSpc>
            </a:pPr>
            <a:r>
              <a:rPr lang="en-US" sz="1400" b="1" dirty="0"/>
              <a:t>When written symbolically ALWAYS =</a:t>
            </a:r>
          </a:p>
          <a:p>
            <a:pPr>
              <a:lnSpc>
                <a:spcPct val="100000"/>
              </a:lnSpc>
            </a:pPr>
            <a:endParaRPr lang="en-US" sz="1400" dirty="0">
              <a:solidFill>
                <a:srgbClr val="000000"/>
              </a:solidFill>
            </a:endParaRPr>
          </a:p>
          <a:p>
            <a:pPr>
              <a:lnSpc>
                <a:spcPct val="100000"/>
              </a:lnSpc>
            </a:pPr>
            <a:r>
              <a:rPr lang="en-US" sz="1400" dirty="0">
                <a:solidFill>
                  <a:srgbClr val="000000"/>
                </a:solidFill>
              </a:rPr>
              <a:t>This is the </a:t>
            </a:r>
            <a:r>
              <a:rPr lang="en-US" sz="1400" u="sng" dirty="0">
                <a:solidFill>
                  <a:srgbClr val="000000"/>
                </a:solidFill>
              </a:rPr>
              <a:t>status quo</a:t>
            </a:r>
            <a:r>
              <a:rPr lang="en-US" sz="1400" dirty="0">
                <a:solidFill>
                  <a:srgbClr val="000000"/>
                </a:solidFill>
              </a:rPr>
              <a:t>, typically a </a:t>
            </a:r>
            <a:r>
              <a:rPr lang="en-US" sz="1400" i="1" dirty="0">
                <a:solidFill>
                  <a:srgbClr val="000000"/>
                </a:solidFill>
              </a:rPr>
              <a:t>known</a:t>
            </a:r>
            <a:r>
              <a:rPr lang="en-US" sz="1400" dirty="0">
                <a:solidFill>
                  <a:srgbClr val="000000"/>
                </a:solidFill>
              </a:rPr>
              <a:t> value of the parameter  (p</a:t>
            </a:r>
            <a:r>
              <a:rPr lang="en-US" sz="1400" baseline="-25000" dirty="0">
                <a:solidFill>
                  <a:srgbClr val="000000"/>
                </a:solidFill>
              </a:rPr>
              <a:t>0</a:t>
            </a:r>
            <a:r>
              <a:rPr lang="en-US" sz="1400" dirty="0">
                <a:solidFill>
                  <a:srgbClr val="000000"/>
                </a:solidFill>
              </a:rPr>
              <a:t> or </a:t>
            </a:r>
            <a:r>
              <a:rPr lang="en-US" sz="1400" dirty="0"/>
              <a:t>𝜇</a:t>
            </a:r>
            <a:r>
              <a:rPr lang="en-US" sz="1400" baseline="-25000" dirty="0"/>
              <a:t>0</a:t>
            </a:r>
            <a:r>
              <a:rPr lang="en-US" sz="1400" dirty="0"/>
              <a:t>)</a:t>
            </a:r>
            <a:endParaRPr lang="en-US" sz="1400" dirty="0">
              <a:solidFill>
                <a:srgbClr val="000000"/>
              </a:solidFill>
            </a:endParaRPr>
          </a:p>
          <a:p>
            <a:pPr marL="152396" indent="0">
              <a:lnSpc>
                <a:spcPct val="100000"/>
              </a:lnSpc>
              <a:buNone/>
            </a:pPr>
            <a:endParaRPr lang="en-US" sz="1400" dirty="0">
              <a:solidFill>
                <a:srgbClr val="000000"/>
              </a:solidFill>
            </a:endParaRPr>
          </a:p>
          <a:p>
            <a:pPr>
              <a:lnSpc>
                <a:spcPct val="100000"/>
              </a:lnSpc>
            </a:pPr>
            <a:r>
              <a:rPr lang="en-US" sz="1400" dirty="0"/>
              <a:t>Said another way, it’s what we are starting with as TRUE</a:t>
            </a:r>
          </a:p>
          <a:p>
            <a:pPr>
              <a:lnSpc>
                <a:spcPct val="100000"/>
              </a:lnSpc>
            </a:pPr>
            <a:endParaRPr lang="en-US" sz="1400" u="sng" dirty="0"/>
          </a:p>
          <a:p>
            <a:pPr lvl="1">
              <a:lnSpc>
                <a:spcPct val="100000"/>
              </a:lnSpc>
              <a:spcBef>
                <a:spcPts val="0"/>
              </a:spcBef>
            </a:pPr>
            <a:r>
              <a:rPr lang="en-US" sz="1400" dirty="0"/>
              <a:t>In doing so, </a:t>
            </a:r>
            <a:r>
              <a:rPr lang="en" sz="1400" dirty="0"/>
              <a:t>we are placing the hypothesized value at the </a:t>
            </a:r>
            <a:r>
              <a:rPr lang="en" sz="1400" u="sng" dirty="0"/>
              <a:t>center of our distribution</a:t>
            </a:r>
            <a:r>
              <a:rPr lang="en" sz="1400" dirty="0"/>
              <a:t>!</a:t>
            </a:r>
          </a:p>
          <a:p>
            <a:pPr marL="152396" indent="0">
              <a:lnSpc>
                <a:spcPct val="100000"/>
              </a:lnSpc>
              <a:buNone/>
            </a:pPr>
            <a:endParaRPr lang="en-US" sz="1400" u="sng" dirty="0"/>
          </a:p>
          <a:p>
            <a:pPr marL="152396" indent="0">
              <a:lnSpc>
                <a:spcPct val="100000"/>
              </a:lnSpc>
              <a:buNone/>
            </a:pPr>
            <a:r>
              <a:rPr lang="en-US" sz="1800" dirty="0"/>
              <a:t>In general</a:t>
            </a:r>
          </a:p>
          <a:p>
            <a:pPr marL="152396" indent="0">
              <a:lnSpc>
                <a:spcPct val="100000"/>
              </a:lnSpc>
              <a:buNone/>
            </a:pPr>
            <a:endParaRPr lang="en-US" sz="1800" u="sng" dirty="0"/>
          </a:p>
          <a:p>
            <a:r>
              <a:rPr lang="en-US" sz="1800" dirty="0">
                <a:solidFill>
                  <a:srgbClr val="000000"/>
                </a:solidFill>
                <a:ea typeface="Calibri"/>
                <a:cs typeface="Calibri"/>
                <a:sym typeface="Calibri"/>
              </a:rPr>
              <a:t>H</a:t>
            </a:r>
            <a:r>
              <a:rPr lang="en-US" sz="1800" baseline="-25000" dirty="0">
                <a:solidFill>
                  <a:srgbClr val="000000"/>
                </a:solidFill>
                <a:ea typeface="Calibri"/>
                <a:cs typeface="Calibri"/>
                <a:sym typeface="Calibri"/>
              </a:rPr>
              <a:t>0</a:t>
            </a:r>
            <a:r>
              <a:rPr lang="en-US" sz="1800" dirty="0">
                <a:solidFill>
                  <a:srgbClr val="000000"/>
                </a:solidFill>
                <a:ea typeface="Calibri"/>
                <a:cs typeface="Calibri"/>
                <a:sym typeface="Calibri"/>
              </a:rPr>
              <a:t>: </a:t>
            </a:r>
            <a:r>
              <a:rPr lang="en-US" sz="1800" i="1" dirty="0">
                <a:solidFill>
                  <a:srgbClr val="000000"/>
                </a:solidFill>
                <a:ea typeface="Calibri"/>
                <a:cs typeface="Calibri"/>
                <a:sym typeface="Calibri"/>
              </a:rPr>
              <a:t>p</a:t>
            </a:r>
            <a:r>
              <a:rPr lang="el-GR" sz="1800" dirty="0">
                <a:solidFill>
                  <a:srgbClr val="000000"/>
                </a:solidFill>
              </a:rPr>
              <a:t> =</a:t>
            </a:r>
            <a:r>
              <a:rPr lang="en-US" sz="1800" dirty="0">
                <a:solidFill>
                  <a:srgbClr val="000000"/>
                </a:solidFill>
              </a:rPr>
              <a:t> </a:t>
            </a:r>
            <a:r>
              <a:rPr lang="en-US" sz="1800" i="1" dirty="0">
                <a:solidFill>
                  <a:srgbClr val="000000"/>
                </a:solidFill>
              </a:rPr>
              <a:t>p</a:t>
            </a:r>
            <a:r>
              <a:rPr lang="en-US" sz="1800" i="1" baseline="-25000" dirty="0">
                <a:solidFill>
                  <a:srgbClr val="000000"/>
                </a:solidFill>
              </a:rPr>
              <a:t>0</a:t>
            </a:r>
            <a:endParaRPr lang="en-US" sz="1800" i="1" dirty="0">
              <a:solidFill>
                <a:srgbClr val="000000"/>
              </a:solidFill>
              <a:ea typeface="Calibri"/>
              <a:cs typeface="Calibri"/>
              <a:sym typeface="Calibri"/>
            </a:endParaRPr>
          </a:p>
          <a:p>
            <a:r>
              <a:rPr lang="en-US" sz="1800" dirty="0">
                <a:solidFill>
                  <a:srgbClr val="000000"/>
                </a:solidFill>
                <a:ea typeface="Calibri"/>
                <a:cs typeface="Calibri"/>
                <a:sym typeface="Calibri"/>
              </a:rPr>
              <a:t>H</a:t>
            </a:r>
            <a:r>
              <a:rPr lang="en-US" sz="1800" baseline="-25000" dirty="0">
                <a:solidFill>
                  <a:srgbClr val="000000"/>
                </a:solidFill>
                <a:ea typeface="Calibri"/>
                <a:cs typeface="Calibri"/>
                <a:sym typeface="Calibri"/>
              </a:rPr>
              <a:t>0</a:t>
            </a:r>
            <a:r>
              <a:rPr lang="en-US" sz="1800" dirty="0">
                <a:solidFill>
                  <a:srgbClr val="000000"/>
                </a:solidFill>
                <a:ea typeface="Calibri"/>
                <a:cs typeface="Calibri"/>
                <a:sym typeface="Calibri"/>
              </a:rPr>
              <a:t>: </a:t>
            </a:r>
            <a:r>
              <a:rPr lang="el-GR" sz="1800" i="1" dirty="0">
                <a:solidFill>
                  <a:srgbClr val="000000"/>
                </a:solidFill>
              </a:rPr>
              <a:t>μ</a:t>
            </a:r>
            <a:r>
              <a:rPr lang="el-GR" sz="1800" dirty="0">
                <a:solidFill>
                  <a:srgbClr val="000000"/>
                </a:solidFill>
              </a:rPr>
              <a:t> </a:t>
            </a:r>
            <a:r>
              <a:rPr lang="en-US" sz="1800" dirty="0">
                <a:solidFill>
                  <a:srgbClr val="000000"/>
                </a:solidFill>
              </a:rPr>
              <a:t>= </a:t>
            </a:r>
            <a:r>
              <a:rPr lang="en-US" sz="1800" dirty="0"/>
              <a:t>𝜇</a:t>
            </a:r>
            <a:r>
              <a:rPr lang="en-US" sz="1800" baseline="-25000" dirty="0"/>
              <a:t>0</a:t>
            </a:r>
            <a:endParaRPr lang="en-US" sz="1800" u="sng" dirty="0"/>
          </a:p>
          <a:p>
            <a:pPr marL="152396" indent="0">
              <a:lnSpc>
                <a:spcPct val="100000"/>
              </a:lnSpc>
              <a:buNone/>
            </a:pPr>
            <a:endParaRPr lang="en-US" sz="1400" u="sng" dirty="0"/>
          </a:p>
          <a:p>
            <a:pPr marL="152396" indent="0">
              <a:lnSpc>
                <a:spcPct val="100000"/>
              </a:lnSpc>
              <a:buNone/>
            </a:pPr>
            <a:endParaRPr lang="en-US" sz="1400" u="sng" dirty="0"/>
          </a:p>
        </p:txBody>
      </p:sp>
      <p:sp>
        <p:nvSpPr>
          <p:cNvPr id="4" name="Google Shape;258;p46">
            <a:extLst>
              <a:ext uri="{FF2B5EF4-FFF2-40B4-BE49-F238E27FC236}">
                <a16:creationId xmlns:a16="http://schemas.microsoft.com/office/drawing/2014/main" id="{8C34D5AB-73EF-9F4D-944C-51A0632D03D4}"/>
              </a:ext>
            </a:extLst>
          </p:cNvPr>
          <p:cNvSpPr txBox="1">
            <a:spLocks/>
          </p:cNvSpPr>
          <p:nvPr/>
        </p:nvSpPr>
        <p:spPr>
          <a:xfrm>
            <a:off x="438827" y="730291"/>
            <a:ext cx="5191116" cy="1011499"/>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dk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dk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dk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dk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dk1"/>
                </a:solidFill>
                <a:latin typeface="+mn-lt"/>
                <a:ea typeface="+mn-ea"/>
                <a:cs typeface="+mn-cs"/>
              </a:defRPr>
            </a:lvl9pPr>
          </a:lstStyle>
          <a:p>
            <a:pPr>
              <a:lnSpc>
                <a:spcPct val="100000"/>
              </a:lnSpc>
              <a:buFont typeface="Arial" panose="020B0604020202020204" pitchFamily="34" charset="0"/>
              <a:buAutoNum type="arabicPeriod"/>
            </a:pPr>
            <a:r>
              <a:rPr lang="en-US" sz="2400" b="1" dirty="0">
                <a:solidFill>
                  <a:srgbClr val="0070C0"/>
                </a:solidFill>
              </a:rPr>
              <a:t>State the Hypotheses</a:t>
            </a:r>
          </a:p>
          <a:p>
            <a:pPr lvl="1">
              <a:lnSpc>
                <a:spcPct val="100000"/>
              </a:lnSpc>
              <a:spcBef>
                <a:spcPts val="0"/>
              </a:spcBef>
            </a:pPr>
            <a:r>
              <a:rPr lang="en-US" dirty="0">
                <a:solidFill>
                  <a:srgbClr val="0070C0"/>
                </a:solidFill>
              </a:rPr>
              <a:t>Define parameter + context.</a:t>
            </a:r>
            <a:br>
              <a:rPr lang="en-US" sz="2000" dirty="0"/>
            </a:br>
            <a:endParaRPr lang="en-US" sz="20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3B7947-B9C1-E444-8CB6-11D83B21307A}"/>
                  </a:ext>
                </a:extLst>
              </p:cNvPr>
              <p:cNvSpPr txBox="1"/>
              <p:nvPr/>
            </p:nvSpPr>
            <p:spPr>
              <a:xfrm>
                <a:off x="6085422" y="161290"/>
                <a:ext cx="5875420" cy="286232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u="sng" dirty="0">
                    <a:solidFill>
                      <a:srgbClr val="7030A0"/>
                    </a:solidFill>
                  </a:rPr>
                  <a:t>Full Example</a:t>
                </a:r>
              </a:p>
              <a:p>
                <a:endParaRPr lang="en-US" i="1" dirty="0">
                  <a:solidFill>
                    <a:srgbClr val="7030A0"/>
                  </a:solidFill>
                </a:endParaRPr>
              </a:p>
              <a:p>
                <a:r>
                  <a:rPr lang="en-US" dirty="0"/>
                  <a:t>Is there sufficient evidence to conclude that the proportion of students who purchase their books is less than 0.65?</a:t>
                </a:r>
              </a:p>
              <a:p>
                <a:endParaRPr lang="en-US" i="1" dirty="0">
                  <a:solidFill>
                    <a:srgbClr val="7030A0"/>
                  </a:solidFill>
                </a:endParaRPr>
              </a:p>
              <a:p>
                <a:r>
                  <a:rPr lang="en-US" dirty="0">
                    <a:solidFill>
                      <a:schemeClr val="tx1"/>
                    </a:solidFill>
                  </a:rPr>
                  <a:t>Hypotheses:</a:t>
                </a:r>
              </a:p>
              <a:p>
                <a:r>
                  <a:rPr lang="en-US" i="1" dirty="0">
                    <a:solidFill>
                      <a:srgbClr val="7030A0"/>
                    </a:solidFill>
                  </a:rPr>
                  <a:t>Let p = true proportion of students who purchase textbooks at the campus bookstore</a:t>
                </a:r>
              </a:p>
              <a:p>
                <a:endParaRPr lang="en-US" i="1" dirty="0">
                  <a:solidFill>
                    <a:srgbClr val="7030A0"/>
                  </a:solidFill>
                </a:endParaRPr>
              </a:p>
              <a:p>
                <a:r>
                  <a:rPr lang="en-US" i="1" dirty="0">
                    <a:solidFill>
                      <a:srgbClr val="7030A0"/>
                    </a:solidFill>
                  </a:rPr>
                  <a:t>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𝐻</m:t>
                        </m:r>
                      </m:e>
                      <m:sub>
                        <m:r>
                          <a:rPr lang="en-US" i="1">
                            <a:solidFill>
                              <a:srgbClr val="7030A0"/>
                            </a:solidFill>
                            <a:latin typeface="Cambria Math" panose="02040503050406030204" pitchFamily="18" charset="0"/>
                          </a:rPr>
                          <m:t>0</m:t>
                        </m:r>
                      </m:sub>
                    </m:sSub>
                    <m:r>
                      <a:rPr lang="en-US" i="1">
                        <a:solidFill>
                          <a:srgbClr val="7030A0"/>
                        </a:solidFill>
                        <a:latin typeface="Cambria Math" panose="02040503050406030204" pitchFamily="18" charset="0"/>
                      </a:rPr>
                      <m:t>:</m:t>
                    </m:r>
                    <m:r>
                      <a:rPr lang="en-US" i="1" smtClean="0">
                        <a:solidFill>
                          <a:srgbClr val="7030A0"/>
                        </a:solidFill>
                        <a:latin typeface="Cambria Math" panose="02040503050406030204" pitchFamily="18" charset="0"/>
                      </a:rPr>
                      <m:t>𝑝</m:t>
                    </m:r>
                    <m:r>
                      <a:rPr lang="en-US" b="0" i="1" smtClean="0">
                        <a:solidFill>
                          <a:srgbClr val="7030A0"/>
                        </a:solidFill>
                        <a:latin typeface="Cambria Math" panose="02040503050406030204" pitchFamily="18" charset="0"/>
                      </a:rPr>
                      <m:t>=</m:t>
                    </m:r>
                    <m:r>
                      <a:rPr lang="en-US" i="1">
                        <a:solidFill>
                          <a:srgbClr val="7030A0"/>
                        </a:solidFill>
                        <a:latin typeface="Cambria Math" panose="02040503050406030204" pitchFamily="18" charset="0"/>
                      </a:rPr>
                      <m:t>0.65</m:t>
                    </m:r>
                  </m:oMath>
                </a14:m>
                <a:endParaRPr lang="en-US" i="1" dirty="0">
                  <a:solidFill>
                    <a:srgbClr val="7030A0"/>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353B7947-B9C1-E444-8CB6-11D83B21307A}"/>
                  </a:ext>
                </a:extLst>
              </p:cNvPr>
              <p:cNvSpPr txBox="1">
                <a:spLocks noRot="1" noChangeAspect="1" noMove="1" noResize="1" noEditPoints="1" noAdjustHandles="1" noChangeArrowheads="1" noChangeShapeType="1" noTextEdit="1"/>
              </p:cNvSpPr>
              <p:nvPr/>
            </p:nvSpPr>
            <p:spPr>
              <a:xfrm>
                <a:off x="6085422" y="161290"/>
                <a:ext cx="5875420" cy="2862322"/>
              </a:xfrm>
              <a:prstGeom prst="rect">
                <a:avLst/>
              </a:prstGeom>
              <a:blipFill>
                <a:blip r:embed="rId3"/>
                <a:stretch>
                  <a:fillRect l="-645" t="-88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9289429F-D077-B64C-84CF-6F7C04CD7C2F}"/>
              </a:ext>
            </a:extLst>
          </p:cNvPr>
          <p:cNvSpPr txBox="1"/>
          <p:nvPr/>
        </p:nvSpPr>
        <p:spPr>
          <a:xfrm>
            <a:off x="5864727" y="5447218"/>
            <a:ext cx="5706671"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More Examples:</a:t>
            </a:r>
          </a:p>
          <a:p>
            <a:r>
              <a:rPr lang="en-US" sz="1400" dirty="0"/>
              <a:t>H</a:t>
            </a:r>
            <a:r>
              <a:rPr lang="en-US" sz="1400" baseline="-25000" dirty="0"/>
              <a:t>0</a:t>
            </a:r>
            <a:r>
              <a:rPr lang="en-US" sz="1400" dirty="0"/>
              <a:t>: </a:t>
            </a:r>
            <a:r>
              <a:rPr lang="en-US" sz="1400" i="1" dirty="0"/>
              <a:t>p =</a:t>
            </a:r>
            <a:r>
              <a:rPr lang="en-US" sz="1400" dirty="0"/>
              <a:t> 0.3, </a:t>
            </a:r>
            <a:r>
              <a:rPr lang="en-US" sz="1400" i="1" dirty="0"/>
              <a:t>p </a:t>
            </a:r>
            <a:r>
              <a:rPr lang="en-US" sz="1400" dirty="0"/>
              <a:t>= population proportion of students is statistics courses</a:t>
            </a:r>
          </a:p>
          <a:p>
            <a:r>
              <a:rPr lang="en-US" sz="1400" dirty="0"/>
              <a:t>H</a:t>
            </a:r>
            <a:r>
              <a:rPr lang="en-US" sz="1400" baseline="-25000" dirty="0"/>
              <a:t>0</a:t>
            </a:r>
            <a:r>
              <a:rPr lang="en-US" sz="1400" dirty="0"/>
              <a:t>: </a:t>
            </a:r>
            <a:r>
              <a:rPr lang="en-US" sz="1400" i="1" dirty="0"/>
              <a:t>μ</a:t>
            </a:r>
            <a:r>
              <a:rPr lang="en-US" sz="1400" dirty="0"/>
              <a:t> = 70</a:t>
            </a:r>
            <a:r>
              <a:rPr lang="en-US" sz="1400" i="1" dirty="0"/>
              <a:t>, </a:t>
            </a:r>
            <a:r>
              <a:rPr lang="en-US" sz="1400" dirty="0"/>
              <a:t>𝜇 = true height of oak trees in meters</a:t>
            </a:r>
          </a:p>
          <a:p>
            <a:endParaRPr lang="en-US" sz="1400" dirty="0"/>
          </a:p>
          <a:p>
            <a:r>
              <a:rPr lang="en-US" sz="1400" dirty="0">
                <a:solidFill>
                  <a:srgbClr val="000000"/>
                </a:solidFill>
              </a:rPr>
              <a:t>‘Research from previous studies suggests the average number of people is 7’</a:t>
            </a:r>
          </a:p>
          <a:p>
            <a:pPr marL="285750" indent="-285750">
              <a:buFont typeface="Arial" panose="020B0604020202020204" pitchFamily="34" charset="0"/>
              <a:buChar char="•"/>
            </a:pPr>
            <a:r>
              <a:rPr lang="en-US" sz="1400" dirty="0">
                <a:solidFill>
                  <a:srgbClr val="000000"/>
                </a:solidFill>
              </a:rPr>
              <a:t>Equal to → </a:t>
            </a:r>
            <a:r>
              <a:rPr lang="en-US" sz="1400" dirty="0">
                <a:solidFill>
                  <a:srgbClr val="000000"/>
                </a:solidFill>
                <a:ea typeface="Calibri"/>
                <a:cs typeface="Calibri"/>
                <a:sym typeface="Calibri"/>
              </a:rPr>
              <a:t>H</a:t>
            </a:r>
            <a:r>
              <a:rPr lang="en-US" sz="1400" baseline="-25000" dirty="0">
                <a:solidFill>
                  <a:srgbClr val="000000"/>
                </a:solidFill>
                <a:ea typeface="Calibri"/>
                <a:cs typeface="Calibri"/>
                <a:sym typeface="Calibri"/>
              </a:rPr>
              <a:t>0</a:t>
            </a:r>
            <a:r>
              <a:rPr lang="en-US" sz="1400" dirty="0">
                <a:solidFill>
                  <a:srgbClr val="000000"/>
                </a:solidFill>
                <a:ea typeface="Calibri"/>
                <a:cs typeface="Calibri"/>
                <a:sym typeface="Calibri"/>
              </a:rPr>
              <a:t>: </a:t>
            </a:r>
            <a:r>
              <a:rPr lang="el-GR" sz="1400" i="1" dirty="0">
                <a:solidFill>
                  <a:srgbClr val="000000"/>
                </a:solidFill>
              </a:rPr>
              <a:t>μ</a:t>
            </a:r>
            <a:r>
              <a:rPr lang="el-GR" sz="1400" dirty="0">
                <a:solidFill>
                  <a:srgbClr val="000000"/>
                </a:solidFill>
              </a:rPr>
              <a:t> = 7</a:t>
            </a:r>
            <a:endParaRPr lang="el-GR" sz="1400" baseline="30000" dirty="0">
              <a:solidFill>
                <a:srgbClr val="000000"/>
              </a:solidFill>
            </a:endParaRPr>
          </a:p>
        </p:txBody>
      </p:sp>
      <p:grpSp>
        <p:nvGrpSpPr>
          <p:cNvPr id="21" name="Group 20">
            <a:extLst>
              <a:ext uri="{FF2B5EF4-FFF2-40B4-BE49-F238E27FC236}">
                <a16:creationId xmlns:a16="http://schemas.microsoft.com/office/drawing/2014/main" id="{204D4A3F-23CD-1940-87C1-226EECF6F42B}"/>
              </a:ext>
            </a:extLst>
          </p:cNvPr>
          <p:cNvGrpSpPr/>
          <p:nvPr/>
        </p:nvGrpSpPr>
        <p:grpSpPr>
          <a:xfrm>
            <a:off x="6184787" y="3100521"/>
            <a:ext cx="5461572" cy="2295805"/>
            <a:chOff x="6393798" y="3932204"/>
            <a:chExt cx="5461572" cy="2295805"/>
          </a:xfrm>
        </p:grpSpPr>
        <p:grpSp>
          <p:nvGrpSpPr>
            <p:cNvPr id="19" name="Group 18">
              <a:extLst>
                <a:ext uri="{FF2B5EF4-FFF2-40B4-BE49-F238E27FC236}">
                  <a16:creationId xmlns:a16="http://schemas.microsoft.com/office/drawing/2014/main" id="{5E162242-46FF-0147-9FB2-564B48770703}"/>
                </a:ext>
              </a:extLst>
            </p:cNvPr>
            <p:cNvGrpSpPr/>
            <p:nvPr/>
          </p:nvGrpSpPr>
          <p:grpSpPr>
            <a:xfrm>
              <a:off x="6393798" y="3932204"/>
              <a:ext cx="5461572" cy="2295805"/>
              <a:chOff x="6167087" y="4257057"/>
              <a:chExt cx="5461572" cy="2295805"/>
            </a:xfrm>
          </p:grpSpPr>
          <p:sp>
            <p:nvSpPr>
              <p:cNvPr id="12" name="TextBox 11">
                <a:extLst>
                  <a:ext uri="{FF2B5EF4-FFF2-40B4-BE49-F238E27FC236}">
                    <a16:creationId xmlns:a16="http://schemas.microsoft.com/office/drawing/2014/main" id="{838CD7EE-18AB-D54E-B639-45E2C83CBF32}"/>
                  </a:ext>
                </a:extLst>
              </p:cNvPr>
              <p:cNvSpPr txBox="1"/>
              <p:nvPr/>
            </p:nvSpPr>
            <p:spPr>
              <a:xfrm>
                <a:off x="6167087" y="5728901"/>
                <a:ext cx="2811988" cy="261610"/>
              </a:xfrm>
              <a:prstGeom prst="rect">
                <a:avLst/>
              </a:prstGeom>
              <a:noFill/>
            </p:spPr>
            <p:txBody>
              <a:bodyPr wrap="none" rtlCol="0">
                <a:spAutoFit/>
              </a:bodyPr>
              <a:lstStyle/>
              <a:p>
                <a:r>
                  <a:rPr lang="en-US" sz="1100" dirty="0"/>
                  <a:t>0.53    0.57     0.61    0.65      0.69     0.73   0.77</a:t>
                </a:r>
              </a:p>
            </p:txBody>
          </p:sp>
          <p:pic>
            <p:nvPicPr>
              <p:cNvPr id="10" name="Picture 9">
                <a:extLst>
                  <a:ext uri="{FF2B5EF4-FFF2-40B4-BE49-F238E27FC236}">
                    <a16:creationId xmlns:a16="http://schemas.microsoft.com/office/drawing/2014/main" id="{082AA0D5-1087-3545-A904-DB97BA101292}"/>
                  </a:ext>
                </a:extLst>
              </p:cNvPr>
              <p:cNvPicPr>
                <a:picLocks noChangeAspect="1"/>
              </p:cNvPicPr>
              <p:nvPr/>
            </p:nvPicPr>
            <p:blipFill>
              <a:blip r:embed="rId4"/>
              <a:stretch>
                <a:fillRect/>
              </a:stretch>
            </p:blipFill>
            <p:spPr>
              <a:xfrm>
                <a:off x="6343347" y="4257057"/>
                <a:ext cx="2453074" cy="1471844"/>
              </a:xfrm>
              <a:prstGeom prst="rect">
                <a:avLst/>
              </a:prstGeom>
            </p:spPr>
          </p:pic>
          <p:pic>
            <p:nvPicPr>
              <p:cNvPr id="11" name="Picture 10">
                <a:extLst>
                  <a:ext uri="{FF2B5EF4-FFF2-40B4-BE49-F238E27FC236}">
                    <a16:creationId xmlns:a16="http://schemas.microsoft.com/office/drawing/2014/main" id="{ABF37126-BC6A-CB40-8A58-1294FF5AA9F8}"/>
                  </a:ext>
                </a:extLst>
              </p:cNvPr>
              <p:cNvPicPr>
                <a:picLocks noChangeAspect="1"/>
              </p:cNvPicPr>
              <p:nvPr/>
            </p:nvPicPr>
            <p:blipFill>
              <a:blip r:embed="rId4"/>
              <a:stretch>
                <a:fillRect/>
              </a:stretch>
            </p:blipFill>
            <p:spPr>
              <a:xfrm>
                <a:off x="9046441" y="4257057"/>
                <a:ext cx="2453074" cy="1471844"/>
              </a:xfrm>
              <a:prstGeom prst="rect">
                <a:avLst/>
              </a:prstGeom>
            </p:spPr>
          </p:pic>
          <p:sp>
            <p:nvSpPr>
              <p:cNvPr id="6" name="TextBox 5">
                <a:extLst>
                  <a:ext uri="{FF2B5EF4-FFF2-40B4-BE49-F238E27FC236}">
                    <a16:creationId xmlns:a16="http://schemas.microsoft.com/office/drawing/2014/main" id="{2CA3C3A5-8B34-C342-9751-2F156A6766C2}"/>
                  </a:ext>
                </a:extLst>
              </p:cNvPr>
              <p:cNvSpPr txBox="1"/>
              <p:nvPr/>
            </p:nvSpPr>
            <p:spPr>
              <a:xfrm>
                <a:off x="7416637" y="6081259"/>
                <a:ext cx="306494" cy="369332"/>
              </a:xfrm>
              <a:prstGeom prst="rect">
                <a:avLst/>
              </a:prstGeom>
              <a:noFill/>
            </p:spPr>
            <p:txBody>
              <a:bodyPr wrap="none" rtlCol="0">
                <a:spAutoFit/>
              </a:bodyPr>
              <a:lstStyle/>
              <a:p>
                <a:r>
                  <a:rPr lang="en-US" i="1" dirty="0"/>
                  <a:t>p</a:t>
                </a:r>
              </a:p>
            </p:txBody>
          </p:sp>
          <p:sp>
            <p:nvSpPr>
              <p:cNvPr id="15" name="TextBox 14">
                <a:extLst>
                  <a:ext uri="{FF2B5EF4-FFF2-40B4-BE49-F238E27FC236}">
                    <a16:creationId xmlns:a16="http://schemas.microsoft.com/office/drawing/2014/main" id="{92BAD011-FE79-6346-9B19-A5865E483025}"/>
                  </a:ext>
                </a:extLst>
              </p:cNvPr>
              <p:cNvSpPr txBox="1"/>
              <p:nvPr/>
            </p:nvSpPr>
            <p:spPr>
              <a:xfrm>
                <a:off x="8917660" y="5728901"/>
                <a:ext cx="2710999" cy="261610"/>
              </a:xfrm>
              <a:prstGeom prst="rect">
                <a:avLst/>
              </a:prstGeom>
              <a:noFill/>
            </p:spPr>
            <p:txBody>
              <a:bodyPr wrap="none" rtlCol="0">
                <a:spAutoFit/>
              </a:bodyPr>
              <a:lstStyle/>
              <a:p>
                <a:r>
                  <a:rPr lang="en-US" sz="1100" dirty="0"/>
                  <a:t>-3        -2          -1          0           1          2          3</a:t>
                </a:r>
              </a:p>
            </p:txBody>
          </p:sp>
          <p:sp>
            <p:nvSpPr>
              <p:cNvPr id="16" name="TextBox 15">
                <a:extLst>
                  <a:ext uri="{FF2B5EF4-FFF2-40B4-BE49-F238E27FC236}">
                    <a16:creationId xmlns:a16="http://schemas.microsoft.com/office/drawing/2014/main" id="{D3E716E7-72D4-5D44-A286-9FB40689E815}"/>
                  </a:ext>
                </a:extLst>
              </p:cNvPr>
              <p:cNvSpPr txBox="1"/>
              <p:nvPr/>
            </p:nvSpPr>
            <p:spPr>
              <a:xfrm>
                <a:off x="10119731" y="6106586"/>
                <a:ext cx="292068" cy="369332"/>
              </a:xfrm>
              <a:prstGeom prst="rect">
                <a:avLst/>
              </a:prstGeom>
              <a:noFill/>
            </p:spPr>
            <p:txBody>
              <a:bodyPr wrap="none" rtlCol="0">
                <a:spAutoFit/>
              </a:bodyPr>
              <a:lstStyle/>
              <a:p>
                <a:r>
                  <a:rPr lang="en-US" i="1" dirty="0"/>
                  <a:t>Z</a:t>
                </a:r>
              </a:p>
            </p:txBody>
          </p:sp>
          <p:cxnSp>
            <p:nvCxnSpPr>
              <p:cNvPr id="14" name="Straight Arrow Connector 13">
                <a:extLst>
                  <a:ext uri="{FF2B5EF4-FFF2-40B4-BE49-F238E27FC236}">
                    <a16:creationId xmlns:a16="http://schemas.microsoft.com/office/drawing/2014/main" id="{4C0D860C-97D8-6741-8297-B973248811EC}"/>
                  </a:ext>
                </a:extLst>
              </p:cNvPr>
              <p:cNvCxnSpPr/>
              <p:nvPr/>
            </p:nvCxnSpPr>
            <p:spPr>
              <a:xfrm>
                <a:off x="8169442" y="6291252"/>
                <a:ext cx="1732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68FECF-3968-624A-AF22-8BE55D8DC354}"/>
                  </a:ext>
                </a:extLst>
              </p:cNvPr>
              <p:cNvSpPr txBox="1"/>
              <p:nvPr/>
            </p:nvSpPr>
            <p:spPr>
              <a:xfrm>
                <a:off x="8549309" y="6291252"/>
                <a:ext cx="859531" cy="261610"/>
              </a:xfrm>
              <a:prstGeom prst="rect">
                <a:avLst/>
              </a:prstGeom>
              <a:noFill/>
            </p:spPr>
            <p:txBody>
              <a:bodyPr wrap="none" rtlCol="0">
                <a:spAutoFit/>
              </a:bodyPr>
              <a:lstStyle/>
              <a:p>
                <a:r>
                  <a:rPr lang="en-US" sz="1100" dirty="0"/>
                  <a:t>Standardize</a:t>
                </a:r>
              </a:p>
            </p:txBody>
          </p:sp>
        </p:grpSp>
        <p:sp>
          <p:nvSpPr>
            <p:cNvPr id="20" name="Oval 19">
              <a:extLst>
                <a:ext uri="{FF2B5EF4-FFF2-40B4-BE49-F238E27FC236}">
                  <a16:creationId xmlns:a16="http://schemas.microsoft.com/office/drawing/2014/main" id="{4CCB3C09-6737-6948-9060-2ACB2A896CD2}"/>
                </a:ext>
              </a:extLst>
            </p:cNvPr>
            <p:cNvSpPr/>
            <p:nvPr/>
          </p:nvSpPr>
          <p:spPr>
            <a:xfrm>
              <a:off x="7593706" y="528625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0274A2-046C-994A-B1CF-D0E069055061}"/>
                </a:ext>
              </a:extLst>
            </p:cNvPr>
            <p:cNvSpPr/>
            <p:nvPr/>
          </p:nvSpPr>
          <p:spPr>
            <a:xfrm>
              <a:off x="10289587" y="5248574"/>
              <a:ext cx="405778" cy="41708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14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14426</TotalTime>
  <Words>10117</Words>
  <Application>Microsoft Macintosh PowerPoint</Application>
  <PresentationFormat>Widescreen</PresentationFormat>
  <Paragraphs>962</Paragraphs>
  <Slides>71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Calibri Light</vt:lpstr>
      <vt:lpstr>Cambria Math</vt:lpstr>
      <vt:lpstr>Symbol</vt:lpstr>
      <vt:lpstr>Wingdings</vt:lpstr>
      <vt:lpstr>Office Theme</vt:lpstr>
      <vt:lpstr>PowerPoint Presentation</vt:lpstr>
      <vt:lpstr>Unit 8 - Outline </vt:lpstr>
      <vt:lpstr>Inference! Our Second Look</vt:lpstr>
      <vt:lpstr>Intro to Hypothesis Tests</vt:lpstr>
      <vt:lpstr>Logic Behind Hypothesis Testing</vt:lpstr>
      <vt:lpstr>Full Problem</vt:lpstr>
      <vt:lpstr>Hypothesis Test Steps – This is Your Life Now…</vt:lpstr>
      <vt:lpstr>The Hypothesis Statements</vt:lpstr>
      <vt:lpstr>The Hypothesis Statements</vt:lpstr>
      <vt:lpstr>The Hypothesis Statements</vt:lpstr>
      <vt:lpstr>LCQ – Hypotheses (again)</vt:lpstr>
      <vt:lpstr>LCQ – Hypotheses (again)</vt:lpstr>
      <vt:lpstr>Assumptions</vt:lpstr>
      <vt:lpstr>Rejection Region</vt:lpstr>
      <vt:lpstr>Rejection Region</vt:lpstr>
      <vt:lpstr>Test Statistic</vt:lpstr>
      <vt:lpstr>Test Statistic</vt:lpstr>
      <vt:lpstr>Test Statistic</vt:lpstr>
      <vt:lpstr>Conclude and Interpret</vt:lpstr>
      <vt:lpstr>Hypothesis Tests for Proportions!</vt:lpstr>
      <vt:lpstr>Proportions Assumptions</vt:lpstr>
      <vt:lpstr>LCQ – Assumptions</vt:lpstr>
      <vt:lpstr>LCQ – Assumptions</vt:lpstr>
      <vt:lpstr>Rejection Region for Proportions</vt:lpstr>
      <vt:lpstr>Mini LCQ Solution</vt:lpstr>
      <vt:lpstr>Using Calc - Test Statistic and P-Value for Proportions</vt:lpstr>
      <vt:lpstr>LCQ – Conclusions and Interpretations</vt:lpstr>
      <vt:lpstr>LCQ – Conclusions and Interpretations</vt:lpstr>
      <vt:lpstr>LCQ – Conclusions and Interpretations Cont…</vt:lpstr>
      <vt:lpstr>Problem Session!!!</vt:lpstr>
      <vt:lpstr>Example: Problem #23</vt:lpstr>
      <vt:lpstr>Problem #23(a) Solution</vt:lpstr>
      <vt:lpstr>Problem #23(a) Solution</vt:lpstr>
      <vt:lpstr>Problem #23(b) Solution</vt:lpstr>
      <vt:lpstr>Template Problem 1</vt:lpstr>
      <vt:lpstr>Template Problem 1 Solution</vt:lpstr>
      <vt:lpstr>Template Problem 1 Solution, p. 2</vt:lpstr>
      <vt:lpstr>Template Problem 1 Solution, p. 3</vt:lpstr>
      <vt:lpstr>Template Problem 2</vt:lpstr>
      <vt:lpstr>Template Problem 2 Solution</vt:lpstr>
      <vt:lpstr>Template Solution, p. 2</vt:lpstr>
      <vt:lpstr>Problem #1</vt:lpstr>
      <vt:lpstr>Problem #1 Solution</vt:lpstr>
      <vt:lpstr>Problem #3</vt:lpstr>
      <vt:lpstr>Problem #3 Solution</vt:lpstr>
      <vt:lpstr>Problem #5</vt:lpstr>
      <vt:lpstr>Problem #5 Solution</vt:lpstr>
      <vt:lpstr>Problem #7</vt:lpstr>
      <vt:lpstr>Problem #7 Solution</vt:lpstr>
      <vt:lpstr>Problem #11</vt:lpstr>
      <vt:lpstr>Problem #11 Solution</vt:lpstr>
      <vt:lpstr>Problem #13 </vt:lpstr>
      <vt:lpstr>Problem #13 Solution </vt:lpstr>
      <vt:lpstr>Problem #15</vt:lpstr>
      <vt:lpstr>Problem #15 Solution</vt:lpstr>
      <vt:lpstr>Problem #17</vt:lpstr>
      <vt:lpstr>Problem #17 Solution</vt:lpstr>
      <vt:lpstr>Practice Problem #3</vt:lpstr>
      <vt:lpstr>Practice Problem #3 Solution</vt:lpstr>
      <vt:lpstr>Practice Problem #3 Solution, p. 2</vt:lpstr>
      <vt:lpstr>Practice Problem #3 Solution, p. 3</vt:lpstr>
      <vt:lpstr>#4</vt:lpstr>
      <vt:lpstr>Practice Problem #4 Solution</vt:lpstr>
      <vt:lpstr>Practice Problem #4 Solution, p. 2</vt:lpstr>
      <vt:lpstr>Practice Problem #4 Solution, p. 3</vt:lpstr>
      <vt:lpstr>Practice Problem #5</vt:lpstr>
      <vt:lpstr>Practice Problem #5 Solution</vt:lpstr>
      <vt:lpstr>Practice Problem #6</vt:lpstr>
      <vt:lpstr>Practice Problem #6 Solution</vt:lpstr>
      <vt:lpstr>Problem #6 Solution, p. 3</vt:lpstr>
      <vt:lpstr>Practice Problem #6 Solution, p.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207</cp:revision>
  <dcterms:created xsi:type="dcterms:W3CDTF">2022-01-21T06:38:27Z</dcterms:created>
  <dcterms:modified xsi:type="dcterms:W3CDTF">2023-10-29T23:43:15Z</dcterms:modified>
</cp:coreProperties>
</file>