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57" r:id="rId3"/>
    <p:sldId id="262" r:id="rId4"/>
    <p:sldId id="344" r:id="rId5"/>
    <p:sldId id="338" r:id="rId6"/>
    <p:sldId id="351" r:id="rId7"/>
    <p:sldId id="331" r:id="rId8"/>
    <p:sldId id="346" r:id="rId9"/>
    <p:sldId id="347" r:id="rId10"/>
    <p:sldId id="352" r:id="rId11"/>
    <p:sldId id="350" r:id="rId12"/>
    <p:sldId id="348" r:id="rId13"/>
    <p:sldId id="355" r:id="rId14"/>
    <p:sldId id="345" r:id="rId15"/>
    <p:sldId id="353" r:id="rId16"/>
    <p:sldId id="354" r:id="rId17"/>
    <p:sldId id="356" r:id="rId18"/>
    <p:sldId id="357" r:id="rId19"/>
    <p:sldId id="358" r:id="rId20"/>
    <p:sldId id="363" r:id="rId21"/>
    <p:sldId id="364" r:id="rId22"/>
    <p:sldId id="361" r:id="rId23"/>
    <p:sldId id="274" r:id="rId24"/>
    <p:sldId id="292" r:id="rId25"/>
    <p:sldId id="386" r:id="rId26"/>
    <p:sldId id="311" r:id="rId27"/>
    <p:sldId id="366" r:id="rId28"/>
    <p:sldId id="362" r:id="rId29"/>
    <p:sldId id="373" r:id="rId30"/>
    <p:sldId id="368" r:id="rId31"/>
    <p:sldId id="374" r:id="rId32"/>
    <p:sldId id="371" r:id="rId33"/>
    <p:sldId id="375" r:id="rId34"/>
    <p:sldId id="372" r:id="rId35"/>
    <p:sldId id="376" r:id="rId36"/>
    <p:sldId id="385" r:id="rId37"/>
    <p:sldId id="365" r:id="rId38"/>
    <p:sldId id="377" r:id="rId39"/>
    <p:sldId id="378" r:id="rId40"/>
    <p:sldId id="332" r:id="rId41"/>
    <p:sldId id="333" r:id="rId42"/>
    <p:sldId id="334" r:id="rId43"/>
    <p:sldId id="335" r:id="rId44"/>
    <p:sldId id="336" r:id="rId45"/>
    <p:sldId id="379" r:id="rId46"/>
    <p:sldId id="339" r:id="rId47"/>
    <p:sldId id="342" r:id="rId48"/>
    <p:sldId id="343" r:id="rId49"/>
    <p:sldId id="380" r:id="rId50"/>
    <p:sldId id="381" r:id="rId51"/>
    <p:sldId id="382" r:id="rId52"/>
    <p:sldId id="383" r:id="rId53"/>
    <p:sldId id="384" r:id="rId54"/>
    <p:sldId id="290" r:id="rId55"/>
    <p:sldId id="291" r:id="rId56"/>
    <p:sldId id="296" r:id="rId57"/>
    <p:sldId id="29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4"/>
    <p:restoredTop sz="95018"/>
  </p:normalViewPr>
  <p:slideViewPr>
    <p:cSldViewPr snapToGrid="0" snapToObjects="1">
      <p:cViewPr varScale="1">
        <p:scale>
          <a:sx n="121" d="100"/>
          <a:sy n="121" d="100"/>
        </p:scale>
        <p:origin x="19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2:21.079"/>
    </inkml:context>
    <inkml:brush xml:id="br0">
      <inkml:brushProperty name="width" value="0.05" units="cm"/>
      <inkml:brushProperty name="height" value="0.05" units="cm"/>
      <inkml:brushProperty name="color" value="#E71224"/>
    </inkml:brush>
  </inkml:definitions>
  <inkml:trace contextRef="#ctx0" brushRef="#br0">150 1 24575,'10'4'0,"-1"0"0,0-1 0,-2 0 0,-3-2 0,2 2 0,-2-2 0,7 5 0,-1-3 0,7 4 0,-8-4 0,1 0 0,-6-2 0,2 1 0,1 0 0,8 4 0,5 3 0,3-1 0,0-2 0,-6-1 0,-7-4 0,-2 1 0,-2 0 0,8 3 0,6 3 0,11 3 0,0-4 0,-6-2 0,-7-2 0,-10-3 0,0 3 0,-2-2 0,2 2 0,2 1 0,3 1 0,-2-1 0,2 0 0,-1-1 0,1 0 0,1 0 0,-2-1 0,2 1 0,-1 0 0,3 0 0,6 2 0,4 0 0,5 0 0,-4 0 0,-7-3 0,-5 1 0,-3-3 0,-1 3 0,4-2 0,1 2 0,4 0 0,0 0 0,-1 0 0,-3-1 0,-5-1 0,0 0 0,1 1 0,3 2 0,-1-2 0,0 2 0,-3-4 0,1 1 0,-1-1 0,2 2 0,0-1 0,3 2 0,2 0 0,3 0 0,1-1 0,-1 0 0,-4-1 0,-2 0 0,-2-1 0,1 0 0,1 0 0,0 3 0,7-3 0,-1 3 0,2-3 0,-5 0 0,-5 0 0,0 1 0,-3 1 0,6 1 0,4 0 0,6 0 0,1-1 0,-5-1 0,-7-1 0,-3 0 0,-2 0 0,0 0 0,2 0 0,-6 0 0,4 0 0,-3 0 0,2 0 0,-2 2 0,-1-2 0,-1 1 0,0-1 0,-2 5 0,-2 2 0,0 4 0,1 0 0,-1 0 0,1 0 0,-2-2 0,0-1 0,0-3 0,0 3 0,0-1 0,0 5 0,0-1 0,0 0 0,0-4 0,1-1 0,-1-2 0,-1-3 0,-5 0 0,-3-1 0,-3-1 0,-5 1 0,-2-1 0,-4 1 0,-6 0 0,-4 0 0,-10 1 0,2 0 0,-3 1 0,3-2 0,3 1 0,3-1 0,10 2 0,4-1 0,4 0 0,1 0 0,-4-1 0,3 0 0,-4 0 0,4 0 0,-2 1 0,4 1 0,0-1 0,-3 2 0,-1-3 0,-6 2 0,2-2 0,2 0 0,3 0 0,2 0 0,0 0 0,-6 0 0,-1 0 0,-3 0 0,1 0 0,3 0 0,-1 0 0,4 0 0,1 0 0,-2 0 0,-2 0 0,-12 0 0,2 1 0,0 1 0,5 1 0,6 0 0,1-1 0,-2-1 0,5 1 0,-9-2 0,6 3 0,-5-3 0,5 1 0,0-1 0,4 2 0,1-2 0,1 3 0,1-3 0,-1 1 0,1-1 0,0 0 0,3 1 0,-2 0 0,2 0 0,2-1 0,2 0 0,4 0 0,-3 0 0,2 0 0,-1 1 0,0-1 0,-3 2 0,-3-1 0,-1 1 0,0-1 0,5 0 0,0-1 0,-3 0 0,0 0 0,-1 2 0,3-2 0,4-1 0,1-5 0,0-1 0,0-6 0,0 2 0,0-7 0,-1 2 0,0-2 0,1 2 0,1 3 0,1 1 0,-1 1 0,1-2 0,-3 3 0,1-2 0,0 3 0,0-1 0,1 0 0,-1 2 0,2-6 0,-4 1 0,2-7 0,-1 5 0,2-1 0,-1 7 0,2 0 0,-1 0 0,0-1 0,0-1 0,0 1 0,1 0 0,0 2 0,0-1 0,0 1 0,0 0 0,0-1 0,0 1 0,0 1 0,1 1 0,1 2 0,-1 0 0,2 2 0,-1-1 0,4 5 0,5-1 0,2 2 0,2 0 0,-5-1 0,-1 0 0,0 0 0,4 0 0,4 4 0,3-2 0,1 3 0,1-3 0,-4 0 0,2-1 0,0 0 0,1 0 0,8 2 0,4 1 0,7-1 0,-4 1 0,-7-4 0,-10 1 0,-5-2 0,0 2 0,7 2 0,4-2 0,8 2 0,0-1 0,-5-2 0,-5 1 0,-7-2 0,-4 1 0,1 0 0,-1 0 0,2 1 0,4-2 0,-2 2 0,3-2 0,-6 2 0,2 0 0,1 0 0,2 1 0,11 2 0,7 1 0,2-1 0,-4-1 0,-12-2 0,-9-1 0,-6-1 0,1 2 0,2 0 0,3 2 0,8 2 0,-2-3 0,2 1 0,-8-2 0,-3-1 0,0 1 0,2 1 0,9 4 0,2-1 0,-1 1 0,0-4 0,-8-1 0,4-1 0,0 4 0,0-1 0,1-1 0,-3 0 0,-2 1 0,2-2 0,-4-1 0,-2 0 0,-5-1 0,2 1 0,3 0 0,7 1 0,0 0 0,-1-1 0,-8-1 0,1 1 0,4-1 0,3 2 0,1-1 0,-11-1 0,-6-1 0,-14 0 0,-11-1 0,-16 0 0,-17-1 0,1 2 0,-2 0 0,9 0 0,4 0 0,-15 0 0,8 0 0,-5 0 0,9 0 0,11 2 0,3 0 0,10 0 0,-9 1 0,3-3 0,-7 2 0,3 0 0,7-1 0,-1 3 0,3-1 0,-1-1 0,3 1 0,5-3 0,6 1 0,6-1 0,0 0 0,3 2 0,-3-2 0,-5 1 0,-3 1 0,-8 0 0,0 1 0,0 0 0,5 0 0,-2 1 0,6 0 0,-2 0 0,4 0 0,0-1 0,-3 1 0,-3 2 0,-5-1 0,-5 5 0,-4-2 0,-8 2 0,-4 0 0,-1 0 0,2 0 0,8-6 0,5 0 0,11-2 0,7 0 0,5-1 0,4-1 0,2-4 0,0 1 0,2-3 0,-1 2 0,1-1 0,1-4 0,1-2 0,1-5 0,-1 0 0,1-1 0,-1 1 0,0 2 0,0 4 0,-1 0 0,0 3 0,-2-2 0,4-3 0,-2 1 0,1-3 0,0 3 0,-3 2 0,1 1 0,-1 4 0,0-1 0,1-1 0,0 1 0,0-2 0,0 3 0,0-2 0,1 0 0,0-4 0,1-2 0,-2 0 0,2 3 0,-3 1 0,3 3 0,-2 1 0,3 1 0,3 2 0,2-2 0,4 3 0,1-1 0,-1 1 0,-3 0 0,-4 0 0,4 1 0,13 1 0,9 5 0,4-3 0,-2 5 0,-11-6 0,-2 2 0,-5-1 0,-2-1 0,4 3 0,3-1 0,7 0 0,2 2 0,-5-4 0,-3 1 0,-10-3 0,0-1 0,-3 1 0,4 1 0,4-1 0,12 2 0,-6-1 0,6 0 0,-15 0 0,-1-1 0,-4 0 0,-7-1 0,-17 0 0,-1 1 0,-16 1 0,-1 4 0,-14 0 0,-6 0 0,4 0 0,5-1 0,19 2 0,0-2 0,5 2 0,2-5 0,3 1 0,5-2 0,0 1 0,-3-1 0,4 2 0,-2-3 0,8-2 0,0-4 0,3-3 0,0 1 0,0-1 0,1 5 0,0-4 0,1 1 0,0-3 0,1-3 0,-2-1 0,2 2 0,-3 1 0,1 10 0,-1 12 0,0 8 0,0 14 0,0 3 0,0 3 0,0-8 0,0-3 0,-1-10 0,1 4 0,-2-6 0,2-7 0,2-8 0,-1-9 0,2-1 0,1-2 0,0-2 0,1-1 0,-2-1 0,1 5 0,-2 0 0,-1 5 0,-2 8 0,1 2 0,-2 4 0,5-4 0,14-3 0,9-2 0,12 0 0,6-2 0,3 1 0,5 0 0,-7 1 0,-11 0 0,-8 1 0,-3-1 0,8 4 0,-2-4 0,-4 2 0,-5-4 0,-7 2 0,0-1 0,-2 1 0,1 1 0,13 3 0,20 2 0,31 1 0,-34-5 0,-1 0 0,33 1 0,-22-3 0,-32-1 0,-3 0 0,3 0 0,5 3 0,1-2 0,-7 2 0,-8-2 0,-3 0 0,3 0 0,1 0 0,3 0 0,-3 0 0,1 0 0,-6 0 0,5 0 0,3 0 0,5 1 0,7-1 0,-5 2 0,-2-2 0,-10 0 0,1 0 0,11 3 0,13 0 0,9 1 0,0-3 0,-14-1 0,-12 0 0,-9 0 0,5 0 0,1 2 0,4-2 0,-5 2 0,-5-2 0,-5 0 0,4 0 0,2 0 0,4 0 0,-1 0 0,-4 0 0,0 0 0,1 0 0,1 0 0,-5 0 0,-5-3 0,-5 1 0,-3-3 0,-4-3 0,-3 1 0,-9-3 0,2 4 0,-6 1 0,-5 3 0,3 1 0,-5-1 0,4 0 0,4-1 0,2 0 0,8 1 0,2 1 0,1 1 0,-2 0 0,-1-1 0,4 0 0,0 0 0,2 1 0,1 0 0,-2 0 0,1 0 0,-3 0 0,-4 0 0,-4 0 0,0 0 0,-3 0 0,1-2 0,0 2 0,-7-3 0,2 3 0,-2-3 0,0 2 0,5 0 0,-3 1 0,3 0 0,-3 0 0,1 0 0,-3 0 0,-1 0 0,6 0 0,0 0 0,5 0 0,-5 0 0,-3 0 0,-4 0 0,1 0 0,7 0 0,-2 0 0,0 0 0,-7 0 0,-3 0 0,10 0 0,0 1 0,9-1 0,-2 3 0,4-3 0,-3 2 0,-1-2 0,1 0 0,3 0 0,7 0 0,3 0 0,-3 0 0,-1-2 0,-3 2 0,-2-1 0,4 1 0,0 0 0,3 0 0,0 0 0,1 0 0,-9 0 0,-1-2 0,-1 2 0,6-4 0,8 0 0,3-1 0,0-1 0,0 1 0,0-2 0,0 0 0,0 0 0,0-2 0,0 2 0,0-1 0,0 4 0,0 0 0,0 0 0,0-1 0,0-2 0,-2 0 0,2 0 0,-1-1 0,-1 1 0,2-2 0,-1 0 0,1-1 0,-1-3 0,-1 0 0,-1 2 0,2-1 0,-2 3 0,3-1 0,-2-1 0,1 1 0,0-2 0,-1 3 0,1 2 0,-1 4 0,2 3 0,-4 8 0,2 3 0,-2 9 0,1-2 0,1 5 0,1 0 0,1 0 0,0-3 0,0-8 0,0-1 0,0-3 0,0 3 0,-1 2 0,0 7 0,0-3 0,0 7 0,-1-6 0,0-1 0,0-5 0,0-3 0,-1-1 0,0-2 0,2 2 0,-1-2 0,2 0 0,-2-6 0,-1-2 0,-2-2 0,1 0 0,0-3 0,-1-2 0,-1-7 0,1-1 0,-3-2 0,3 1 0,-1-1 0,5-1 0,-2-2 0,1-3 0,0 0 0,-1 0 0,3 4 0,-2 9 0,1 5 0,1 11 0,-3 11 0,1 8 0,-2 14 0,1-4 0,0 5 0,2-5 0,1-3 0,1-9 0,-1-13 0,2-12 0,-2-7 0,1-1 0,1-4 0,2 2 0,-2-6 0,2 5 0,-4 2 0,2 4 0,-4 11 0,0 15 0,-1 10 0,-1 3 0,1-1 0,1-15 0,1-3 0,3-12 0,3-2 0,2-4 0,0 0 0,0 1 0,-4 2 0,1 2 0,0 1 0,6 1 0,4 0 0,6-1 0,-7 0 0,3 0 0,-9 0 0,7 0 0,7 0 0,11 1 0,22 0 0,-3 0 0,3 0 0,-19 0 0,-14 0 0,-8 0 0,-4-1 0,0 1 0,11-2 0,3 2 0,11 0 0,-1 0 0,0 0 0,-5 0 0,-4-1 0,-7 1 0,1-2 0,4 2 0,7 4 0,12-2 0,-9 2 0,4-2 0,-20-2 0,0 0 0,-9 0 0,-2 0 0,-1 0 0,8 0 0,4 1 0,8 0 0,-1 0 0,-5-1 0,-8-1 0,-8-1 0,-8-2 0,-8 1 0,-10-1 0,0 2 0,0 0 0,1 2 0,-4 0 0,3 0 0,-10-1 0,11-1 0,-13 0 0,-1-1 0,-6 1 0,1-1 0,6 2 0,6-1 0,3 0 0,-3 1 0,-3-3 0,-7 2 0,2-1 0,-4-1 0,4 2 0,5 0 0,10 1 0,9 1 0,5-3 0,5 1 0,4 1 0,20 0 0,18-1 0,9-1 0,10-1 0,-17 2 0,-3 0 0,-16 2 0,-3 0 0,-2 2 0,7-2 0,7 1 0,6-1 0,-9 0 0,-5 0 0,-14 0 0,-2 0 0,0 0 0,-2 0 0,0 0 0,1 0 0,-4 0 0,-10-1 0,-5-1 0,-16-1 0,-3-1 0,-19-2 0,-12-1 0,-4 0 0,-3 0 0,22 2 0,5 2 0,20 0 0,7 3 0,8 0 0,7 1 0,3 1 0,7 2 0,2-2 0,10 3 0,15 0 0,5 0 0,27 6 0,-9-6 0,0 4 0,-16-7 0,-20 0 0,-6-2 0,-3 1 0,4-1 0,6 3 0,5-3 0,9 4 0,-3-4 0,-1 2 0,-11-2 0,-6 0 0,-3 1 0,4 1 0,13-1 0,22 5 0,13-3 0,8 4 0,-17-4 0,-17-1 0,-22-2 0,-6 0 0,-8 0 0,8 1 0,7 1 0,8-1 0,2 1 0,-7-2 0,-13 0 0,-12-1 0,-18-3 0,-14 0 0,-4-1 0,2 2 0,9 2 0,6 1 0,0 0 0,-2 1 0,-2 0 0,-8 0 0,-6-1 0,-4 0 0,4 0 0,9 0 0,8 0 0,10 0 0,-6 0 0,-1 0 0,-7 0 0,-9 0 0,1 0 0,4 0 0,11 0 0,13 0 0,2 0 0,1 0 0,-4 0 0,0 0 0,-2 0 0,1 0 0,-3 0 0,0 1 0,0 1 0,-5 1 0,-1 0 0,-7 0 0,3-1 0,6 1 0,9-1 0,5-1 0,3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28.980"/>
    </inkml:context>
    <inkml:brush xml:id="br0">
      <inkml:brushProperty name="width" value="0.1" units="cm"/>
      <inkml:brushProperty name="height" value="0.1" units="cm"/>
      <inkml:brushProperty name="color" value="#004F8B"/>
    </inkml:brush>
  </inkml:definitions>
  <inkml:trace contextRef="#ctx0" brushRef="#br0">0 9 24575,'18'0'0,"-4"-2"0,0 2 0,-7-1 0,-3 1 0,1 0 0,-1-2 0,3 2 0,-4-1 0,3 1 0,-2 0 0,3-1 0,-4 0 0,-2 0 0,-1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6:58.875"/>
    </inkml:context>
    <inkml:brush xml:id="br0">
      <inkml:brushProperty name="width" value="0.1" units="cm"/>
      <inkml:brushProperty name="height" value="0.1" units="cm"/>
      <inkml:brushProperty name="color" value="#E71224"/>
    </inkml:brush>
  </inkml:definitions>
  <inkml:trace contextRef="#ctx0" brushRef="#br0">72 956 24575,'0'-6'0,"-1"0"0,1 1 0,-2-3 0,1-1 0,-1-2 0,1 1 0,0 1 0,-1 0 0,2 1 0,-1-2 0,1 1 0,-2 0 0,1-2 0,-1 0 0,1-1 0,0 2 0,0-1 0,0 1 0,0 1 0,1 0 0,-2 3 0,2 0 0,0 1 0,-1 1 0,1-3 0,-2 1 0,1-2 0,1 2 0,-1-1 0,-1 1 0,2 2 0,-1-1 0,1 0 0,0-2 0,-2 0 0,2-3 0,-1 1 0,0-4 0,0 4 0,0-3 0,1 5 0,0-3 0,-1-1 0,0 1 0,-1-4 0,2 4 0,-2-1 0,2 5 0,0-1 0,-1 2 0,1 0 0,-2-2 0,2 3 0,0-2 0,0 0 0,0-2 0,0 0 0,0 1 0,-1-1 0,1 0 0,-3 1 0,3 0 0,-1 2 0,1-1 0,0-1 0,0 1 0,0-1 0,0 1 0,0 0 0,0-4 0,0 4 0,0-3 0,0 0 0,0-1 0,0-1 0,-2 0 0,2 1 0,-1-1 0,1 2 0,0-1 0,-1 1 0,0-1 0,-1-3 0,0 2 0,1-2 0,-1 3 0,1-2 0,1 2 0,-2-1 0,1 2 0,1 1 0,-1 1 0,1 0 0,0 0 0,0 1 0,0 2 0,-2 0 0,2 1 0,-1-1 0,1-2 0,0-2 0,0-2 0,0-1 0,0-1 0,0 2 0,0 1 0,0-1 0,0 0 0,0-1 0,0 0 0,0-1 0,0 4 0,0 1 0,1 3 0,-1 2 0,2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7:00.506"/>
    </inkml:context>
    <inkml:brush xml:id="br0">
      <inkml:brushProperty name="width" value="0.1" units="cm"/>
      <inkml:brushProperty name="height" value="0.1" units="cm"/>
      <inkml:brushProperty name="color" value="#E71224"/>
    </inkml:brush>
  </inkml:definitions>
  <inkml:trace contextRef="#ctx0" brushRef="#br0">21 248 24575,'0'-12'0,"-2"1"0,2 3 0,-1-1 0,0 1 0,0 2 0,0-2 0,1 2 0,-1-2 0,0-1 0,0 3 0,1 1 0,-1 3 0,1 0 0,-2 0 0,2-2 0,0-3 0,-1 0 0,1-3 0,-2 2 0,1-1 0,1 3 0,-1 1 0,1 2 0,0-1 0,0-1 0,0-1 0,0-1 0,0 3 0,0-1 0,0 3 0,0-1 0,0-1 0,0 1 0,0-4 0,0 2 0,0 0 0,0-1 0,-2 1 0,2 0 0,-1 0 0,1 2 0,0 2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7:10.665"/>
    </inkml:context>
    <inkml:brush xml:id="br0">
      <inkml:brushProperty name="width" value="0.1" units="cm"/>
      <inkml:brushProperty name="height" value="0.1" units="cm"/>
      <inkml:brushProperty name="color" value="#004F8B"/>
    </inkml:brush>
  </inkml:definitions>
  <inkml:trace contextRef="#ctx0" brushRef="#br0">9 211 24575,'0'-9'0,"0"-1"0,0-3 0,0 2 0,0-2 0,0 2 0,0-1 0,0-1 0,0 2 0,0 1 0,0 5 0,0-1 0,0 2 0,0 0 0,-2 0 0,2 0 0,-1 0 0,1 0 0,0 0 0,0 0 0,0-1 0,0-1 0,0-1 0,-2 0 0,2 0 0,-1 2 0,1 0 0,0 1 0,0 1 0,0 1 0,-1 0 0,-1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7:41.737"/>
    </inkml:context>
    <inkml:brush xml:id="br0">
      <inkml:brushProperty name="width" value="0.1" units="cm"/>
      <inkml:brushProperty name="height" value="0.1" units="cm"/>
      <inkml:brushProperty name="color" value="#E71224"/>
    </inkml:brush>
  </inkml:definitions>
  <inkml:trace contextRef="#ctx0" brushRef="#br0">34 1 24575,'-3'10'0,"1"-1"0,1-1 0,1 0 0,-1-2 0,0 2 0,0-1 0,1 3 0,0 0 0,0 1 0,0 1 0,0-1 0,0 1 0,0-3 0,0 0 0,0 0 0,0 0 0,1 3 0,0 0 0,0 1 0,-1-2 0,0 0 0,0-1 0,0 3 0,1 0 0,0 1 0,0 0 0,-1 0 0,0 0 0,0 0 0,0 0 0,0 0 0,0 0 0,0-1 0,0 1 0,0 0 0,0 0 0,0 5 0,0-4 0,0 3 0,0-2 0,0-2 0,0 0 0,0 2 0,0 0 0,0 2 0,0 2 0,0-6 0,0 2 0,0-2 0,0 4 0,0 2 0,-2 9 0,2 1 0,-4 7 0,4-4 0,-2-6 0,2-7 0,-1-4 0,1-5 0,-1 0 0,1-3 0,-2 1 0,2 1 0,-1 3 0,1-1 0,0 1 0,-2-3 0,2 1 0,-1-2 0,1 2 0,-1 0 0,0 3 0,0 0 0,1 0 0,-1-1 0,0-4 0,0 3 0,1-3 0,0 1 0,0-2 0,0 0 0,0 2 0,0 0 0,0 3 0,0-1 0,0 1 0,0-2 0,0-1 0,0 0 0,-1-1 0,1 0 0,-2-2 0,2 2 0,0-1 0,0 5 0,0-1 0,-1 2 0,1-6 0,-2-1 0,2-2 0,0-1 0,0 3 0,0 1 0,0 3 0,0-1 0,0-3 0,0 0 0,0-4 0,0 1 0,0-1 0,0 0 0,0-1 0,0 1 0,0 4 0,0 0 0,0 3 0,0-1 0,0-4 0,-1-2 0,0-2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8:01.065"/>
    </inkml:context>
    <inkml:brush xml:id="br0">
      <inkml:brushProperty name="width" value="0.1" units="cm"/>
      <inkml:brushProperty name="height" value="0.1" units="cm"/>
      <inkml:brushProperty name="color" value="#004F8B"/>
    </inkml:brush>
  </inkml:definitions>
  <inkml:trace contextRef="#ctx0" brushRef="#br0">28 1693 24575,'3'-7'0,"-1"-1"0,-2 1 0,0-3 0,2 0 0,-2-2 0,1-1 0,-1 0 0,0 0 0,2 1 0,-2 0 0,1 1 0,-1-1 0,1 0 0,0 0 0,0-2 0,-1 4 0,0-1 0,0 1 0,1 0 0,0 0 0,0-2 0,-2 0 0,0-1 0,0 2 0,1 3 0,0-2 0,0 3 0,0-3 0,0 2 0,0-2 0,0 0 0,0 0 0,0-1 0,0 4 0,0-3 0,0 2 0,0-3 0,0-1 0,0 0 0,0 0 0,0 2 0,0 1 0,0-1 0,0-3 0,0-1 0,0-4 0,0 2 0,0 1 0,0 1 0,-1 0 0,0 1 0,0 2 0,1 1 0,0 0 0,0 2 0,0-2 0,0 2 0,0-2 0,0 0 0,0-1 0,0 1 0,0 0 0,0-1 0,0-2 0,0-5 0,0 3 0,1-4 0,0 4 0,0-1 0,-2-1 0,0 1 0,0 2 0,1-1 0,0 3 0,0-1 0,0 2 0,0 0 0,-1 0 0,1 1 0,-2-1 0,2 2 0,0-3 0,-1 0 0,1 1 0,-2-3 0,2 3 0,-1-3 0,1 1 0,-4-4 0,3 4 0,-2-3 0,3 5 0,0 1 0,0 1 0,0 0 0,0 0 0,0-2 0,-1 1 0,0 0 0,0 3 0,1-1 0,0 2 0,0-3 0,0 1 0,0-1 0,0 1 0,0 0 0,0 2 0,0-1 0,0 1 0,0 0 0,0 0 0,0-1 0,0 2 0,0-5 0,0 0 0,0-4 0,-1 1 0,1-2 0,-2 3 0,2 3 0,0 0 0,-1 0 0,1-2 0,-3-5 0,3-3 0,-2-1 0,1 4 0,1 3 0,-2 4 0,2-2 0,-1 1 0,1 0 0,-3 0 0,3 2 0,-1 1 0,1 0 0,0 0 0,0 1 0,0 1 0,0-1 0,0 1 0,-2-4 0,2-2 0,-1-2 0,1 3 0,0-1 0,0 7 0,0-4 0,0-1 0,0-1 0,0-2 0,0 0 0,0 2 0,0 3 0,0 2 0,0 3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0:05:01.299"/>
    </inkml:context>
    <inkml:brush xml:id="br0">
      <inkml:brushProperty name="width" value="0.05" units="cm"/>
      <inkml:brushProperty name="height" value="0.05" units="cm"/>
      <inkml:brushProperty name="color" value="#7030A0"/>
    </inkml:brush>
  </inkml:definitions>
  <inkml:trace contextRef="#ctx0" brushRef="#br0">13 1 24575,'0'11'0,"-1"-1"0,0 2 0,-1 1 0,1 4 0,0-3 0,1 4 0,-2-3 0,2 3 0,-1 0 0,1-1 0,0 4 0,0-3 0,0 6 0,-2 0 0,2 4 0,-2-3 0,2 1 0,0-4 0,0 4 0,0 2 0,0 4 0,0-4 0,0 3 0,0-4 0,0 3 0,0 2 0,2-4 0,-2 8 0,3 0 0,-2 7 0,1 3 0,-2 0 0,0-8 0,2 6 0,0-5 0,0 4 0,2-2 0,-4-4 0,2-7 0,-2 2 0,0-5 0,0 3 0,1-3 0,0 5 0,0-7 0,-1 7 0,0-7 0,2 1 0,-2-1 0,2-3 0,-2 4 0,2 4 0,-2 8 0,4 8 0,-2 2 0,1-3 0,0 2 0,-2-13 0,1 5 0,-2-9 0,0 2 0,0-2 0,0-1 0,0 4 0,0-1 0,0 8 0,0 1 0,0-2 0,0 0 0,0-7 0,-2 3 0,1 1 0,0-1 0,1 4 0,0 2 0,0 3 0,0-4 0,0 0 0,0-9 0,0 3 0,-2-7 0,2 5 0,-2-2 0,2 0 0,0-6 0,0-4 0,-1-3 0,0 2 0,0 2 0,1 6 0,-1-7 0,0 2 0,0-11 0,0 1 0,0-5 0,0-1 0,1 1 0,0-2 0,-2 3 0,1-5 0,-1 1 0,1-4 0,1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04:56:26.214"/>
    </inkml:context>
    <inkml:brush xml:id="br0">
      <inkml:brushProperty name="width" value="0.05" units="cm"/>
      <inkml:brushProperty name="height" value="0.05" units="cm"/>
      <inkml:brushProperty name="color" value="#5B2D90"/>
    </inkml:brush>
  </inkml:definitions>
  <inkml:trace contextRef="#ctx0" brushRef="#br0">102 294 24575,'14'0'0,"0"0"0,5-2 0,8-1 0,4 1 0,5-2 0,-5 1 0,-7 1 0,-12 0 0,0 0 0,-1 2 0,7-2 0,-1 2 0,1 0 0,-9 0 0,0 0 0,0 0 0,1 0 0,0 0 0,2-2 0,2 2 0,5-2 0,2 2 0,2-2 0,9 2 0,6-2 0,7 2 0,-6 0 0,-16 0 0,-6 0 0,-9 0 0,3 0 0,1 0 0,-2 0 0,1 0 0,2 0 0,-2 0 0,2 0 0,-5-2 0,-2 1 0,0 0 0,8 1 0,6 0 0,7-2 0,-7 1 0,-6-1 0,-8 1 0,-2 0 0,4-1 0,3 2 0,0 0 0,4 0 0,-4 0 0,1-1 0,-2 0 0,-2-3 0,6 4 0,-4-4 0,3 4 0,-10-4 0,-3 4 0,-12-4 0,-1 2 0,-7 0 0,1 0 0,-4 0 0,0 1 0,0-2 0,-2 2 0,4-1 0,2 2 0,1 0 0,0 0 0,-4 0 0,-12-2 0,6 2 0,-13-3 0,16 3 0,-6 0 0,13 0 0,2-2 0,4 2 0,2-2 0,-1 2 0,0 0 0,4 0 0,-3 0 0,6 0 0,-2-2 0,-4 2 0,-11-4 0,-2 1 0,-9-1 0,13 0 0,2 1 0,9 0 0,1 0 0,-5-1 0,-3 0 0,-8-2 0,2 2 0,4-1 0,-2 0 0,4 2 0,0-3 0,1 4 0,6 0 0,0 0 0,-2 0 0,5-2 0,-6 2 0,8-2 0,-5 2 0,4-2 0,-2 0 0,1 1 0,-4-2 0,4 4 0,-7-8 0,5 4 0,1-3 0,1 2 0,4 2 0,-2-2 0,0-1 0,-1-1 0,0 2 0,0 0 0,-2 2 0,2-2 0,-6 1 0,3-1 0,-1 2 0,2-2 0,0 0 0,5 2 0,5 2 0,9 6 0,6 4 0,10 4 0,-1-1 0,4 0 0,-11-4 0,-7-3 0,-8-2 0,-2-2 0,4 2 0,6 2 0,6 1 0,3 3 0,-8-6 0,-3 2 0,-10-2 0,2 0 0,-2 2 0,0 0 0,2-1 0,-4 0 0,2 3 0,-2 1 0,0 3 0,-5-2 0,-4-1 0,0-1 0,-4-2 0,6 0 0,-1 0 0,-2 0 0,3 0 0,-6 0 0,3 0 0,-1-2 0,4 2 0,1-2 0,2 1 0,2 0 0,-2-2 0,2 1 0,-2-1 0,0 0 0,-4 4 0,3-2 0,-4-6 0,2-6 0,-4-15 0,4 0 0,-3-8 0,3 3 0,-5-4 0,7 10 0,-3 11 0,7 16 0,-1 13 0,2 7 0,0-5 0,0-4 0,0-8 0,0-12 0,-2-6 0,0-4 0,0-5 0,-2 9 0,4-1 0,-2 5 0,2 7 0,-5 20 0,4 3 0,-4 13 0,5-14 0,0-5 0,0-9 0,0 0 0,2-2 0,-1 2 0,1-20 0,-4 1 0,-2-18 0,-1 7 0,1 5 0,2 3 0,0 11 0,2 6 0,-2 7 0,2 4 0,0-5 0,0 1 0,0-4 0,-2 6 0,2 5 0,-2 2 0,2-2 0,0-7 0,0-13 0,0-6 0,-2-8 0,0-1 0,-2 5 0,0 1 0,-1 4 0,3 0 0,-1-4 0,0 1 0,1 0 0,0 7 0,0 21 0,-1 3 0,-1 13 0,1-9 0,1-7 0,2-14 0,-1-16 0,0 1 0,7-4 0,5 14 0,19 7 0,11 6 0,14 3 0,-4-3 0,-12-1 0,-16-8 0,-13 0 0,-2-2 0,2 2 0,7-1 0,7 0 0,2-1 0,3 2 0,-10-1 0,-2 1 0,-6-2 0,-2 0 0,5 0 0,0 0 0,3 0 0,1 0 0,-3 0 0,3 0 0,1 0 0,7 0 0,10 0 0,-2 0 0,-3-2 0,-11 1 0,-10-1 0,-6 1 0,-4 0 0,-7-1 0,-4 2 0,-13 2 0,-1 1 0,-8 0 0,6-1 0,-4-2 0,4 2 0,-5-2 0,-4 2 0,3-2 0,0 0 0,1 0 0,3 0 0,2 0 0,1 0 0,6 0 0,-3 0 0,2 0 0,-2 0 0,8 0 0,4 0 0,5 0 0,-4 0 0,-5 0 0,-12 0 0,0 0 0,-5 0 0,12 0 0,6 0 0,6-2 0,0-2 0,0-2 0,-3-2 0,5 0 0,2 1 0,4-2 0,0 2 0,0-5 0,0 5 0,0-1 0,-1 6 0,0-1 0,1 2 0,1-3 0,0 2 0,-1-2 0,0 0 0,2 2 0,-1-2 0,0 2 0,1-4 0,2-4 0,1-1 0,-1-1 0,0 4 0,-4 2 0,2 5 0,-4 0 0,0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04:58:14.312"/>
    </inkml:context>
    <inkml:brush xml:id="br0">
      <inkml:brushProperty name="width" value="0.05" units="cm"/>
      <inkml:brushProperty name="height" value="0.05" units="cm"/>
      <inkml:brushProperty name="color" value="#FF0000"/>
    </inkml:brush>
  </inkml:definitions>
  <inkml:trace contextRef="#ctx0" brushRef="#br0">13 1 24575,'0'11'0,"-1"-1"0,0 2 0,-1 1 0,1 4 0,0-3 0,1 4 0,-2-3 0,2 3 0,-1 0 0,1-1 0,0 4 0,0-3 0,0 6 0,-2 0 0,2 4 0,-2-3 0,2 1 0,0-4 0,0 4 0,0 2 0,0 4 0,0-4 0,0 3 0,0-4 0,0 3 0,0 2 0,2-4 0,-2 8 0,3 0 0,-2 7 0,1 3 0,-2 0 0,0-8 0,2 6 0,0-5 0,0 4 0,2-2 0,-4-4 0,2-7 0,-2 2 0,0-5 0,0 3 0,1-3 0,0 5 0,0-7 0,-1 7 0,0-7 0,2 1 0,-2-1 0,2-3 0,-2 4 0,2 4 0,-2 8 0,4 8 0,-2 2 0,1-3 0,0 2 0,-2-13 0,1 5 0,-2-9 0,0 2 0,0-2 0,0-1 0,0 4 0,0-1 0,0 8 0,0 1 0,0-2 0,0 0 0,0-7 0,-2 3 0,1 1 0,0-1 0,1 4 0,0 2 0,0 3 0,0-4 0,0 0 0,0-9 0,0 3 0,-2-7 0,2 5 0,-2-2 0,2 0 0,0-6 0,0-4 0,-1-3 0,0 2 0,0 2 0,1 6 0,-1-7 0,0 2 0,0-11 0,0 1 0,0-5 0,0-1 0,1 1 0,0-2 0,-2 3 0,1-5 0,-1 1 0,1-4 0,1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04:58:14.311"/>
    </inkml:context>
    <inkml:brush xml:id="br0">
      <inkml:brushProperty name="width" value="0.05" units="cm"/>
      <inkml:brushProperty name="height" value="0.05" units="cm"/>
      <inkml:brushProperty name="color" value="#FF0000"/>
    </inkml:brush>
  </inkml:definitions>
  <inkml:trace contextRef="#ctx0" brushRef="#br0">162 469 24575,'23'0'0,"0"0"0,6-3 0,14-1 0,7 0 0,8-3 0,-9 4 0,-11-1 0,-18 1 0,-2 0 0,1 2 0,9-2 0,-1 3 0,2 0 0,-15 0 0,1 0 0,-1 0 0,2 0 0,1 0 0,2-3 0,3 2 0,9-1 0,2 2 0,3-3 0,16 2 0,9-2 0,9 3 0,-6 0 0,-29 0 0,-7 0 0,-15 0 0,4 0 0,2 0 0,-2 0 0,-1 0 0,6 0 0,-4 0 0,1 0 0,-6-3 0,-3 2 0,-1-2 0,14 3 0,10 0 0,9-3 0,-9 3 0,-11-3 0,-12 0 0,-4 2 0,7-2 0,3 3 0,2 0 0,6 0 0,-6 0 0,1-3 0,-3 3 0,-2-6 0,7 5 0,-5-5 0,5 5 0,-16-4 0,-6 4 0,-18-5 0,-2 3 0,-11-1 0,2 1 0,-6 0 0,-1 2 0,0-5 0,-2 6 0,5-3 0,4 3 0,1 0 0,0 0 0,-5 0 0,-22-4 0,12 3 0,-22-3 0,27 4 0,-11 0 0,22 0 0,2-3 0,7 3 0,3-3 0,-1 3 0,-2 0 0,8 0 0,-4 0 0,8 0 0,-3-3 0,-5 2 0,-19-5 0,-3 2 0,-13-3 0,19 0 0,5 3 0,13-1 0,0 1 0,-6-3 0,-5 1 0,-12-4 0,3 3 0,5 0 0,-2-2 0,6 5 0,0-5 0,2 5 0,9 1 0,0 0 0,-3 0 0,8-4 0,-10 3 0,13-1 0,-7 1 0,5-3 0,-2 1 0,2 2 0,-9-4 0,8 6 0,-10-12 0,7 6 0,1-6 0,2 5 0,7 2 0,-5-2 0,2-1 0,-2-3 0,-1 3 0,1 0 0,-4 4 0,3-4 0,-8 3 0,4-2 0,-2 2 0,3-2 0,1-2 0,7 4 0,9 4 0,13 10 0,10 6 0,16 5 0,-1 0 0,7 0 0,-19-7 0,-11-4 0,-12-4 0,-4-3 0,7 3 0,10 4 0,8 0 0,6 6 0,-12-9 0,-7 2 0,-15-3 0,3 0 0,-2 4 0,-1-1 0,3-2 0,-5 2 0,2 3 0,-3 2 0,0 5 0,-9-3 0,-5-3 0,0 0 0,-7-4 0,10 1 0,-2 0 0,-2-1 0,4 1 0,-11-1 0,7 1 0,-4-4 0,9 3 0,1-2 0,2-1 0,4 3 0,-3-5 0,2 2 0,-2 0 0,-1-3 0,-5 9 0,4-4 0,-7-11 0,4-8 0,-6-24 0,6-1 0,-6-11 0,6 3 0,-8-5 0,10 15 0,-3 17 0,11 28 0,-2 19 0,3 10 0,0-6 0,0-8 0,0-10 0,0-21 0,-3-10 0,-1-7 0,1-7 0,-3 15 0,5-2 0,-2 9 0,3 9 0,-7 32 0,5 7 0,-5 19 0,7-21 0,0-10 0,0-13 0,0-1 0,2-2 0,-1 3 0,2-32 0,-6 1 0,-3-27 0,-2 8 0,2 11 0,3 3 0,0 19 0,2 8 0,-2 13 0,3 5 0,0-7 0,0 0 0,0-5 0,-3 8 0,3 10 0,-3 2 0,3-3 0,0-11 0,0-21 0,0-9 0,-3-13 0,-1-2 0,-2 8 0,-1 2 0,1 6 0,2 0 0,-2-6 0,2 2 0,1 0 0,0 11 0,-1 32 0,0 7 0,-3 18 0,3-11 0,1-14 0,3-21 0,-3-25 0,2 0 0,10-5 0,8 22 0,32 11 0,17 9 0,21 5 0,-5-4 0,-20-2 0,-25-12 0,-21-1 0,-4-3 0,4 3 0,11-3 0,12 3 0,3-3 0,3 3 0,-13-2 0,-6 2 0,-8-3 0,-4 0 0,8 0 0,1 0 0,4 0 0,2 0 0,-6 0 0,6 0 0,1 0 0,12 0 0,15 0 0,-3 0 0,-3-3 0,-19 2 0,-16-2 0,-10 1 0,-6 1 0,-12-2 0,-6 3 0,-19 3 0,-4 1 0,-10 0 0,7 0 0,-5-4 0,5 3 0,-8-2 0,-4 2 0,2-3 0,3 0 0,0 0 0,4 0 0,4 0 0,2 0 0,8 0 0,-3 0 0,2 0 0,-2 0 0,12 0 0,5 0 0,10 0 0,-6 0 0,-9 0 0,-20 0 0,1 0 0,-8 0 0,20 0 0,8 0 0,11-3 0,-1-3 0,-1-4 0,-2-4 0,6 1 0,4 3 0,6-5 0,0 4 0,0-8 0,0 8 0,0-1 0,-3 8 0,2-1 0,1 4 0,1-5 0,2 2 0,-3-2 0,0-1 0,3 4 0,-3-3 0,3 2 0,0-5 0,4-7 0,0-2 0,0-1 0,-2 6 0,-4 3 0,2 9 0,-6-1 0,-1 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2:41.071"/>
    </inkml:context>
    <inkml:brush xml:id="br0">
      <inkml:brushProperty name="width" value="0.05" units="cm"/>
      <inkml:brushProperty name="height" value="0.05" units="cm"/>
      <inkml:brushProperty name="color" value="#E71224"/>
    </inkml:brush>
  </inkml:definitions>
  <inkml:trace contextRef="#ctx0" brushRef="#br0">1802 0 24575,'0'11'0,"0"-1"0,0 4 0,0-2 0,0 0 0,0 0 0,0-1 0,0-1 0,0 0 0,0 0 0,0 0 0,0 0 0,0 1 0,0-1 0,0 2 0,1 1 0,-1 5 0,2-3 0,-2 8 0,0-4 0,0 6 0,0-3 0,0 0 0,0-3 0,0-1 0,-2-6 0,2 1 0,-1-2 0,1-1 0,0 2 0,0-1 0,0 2 0,0-1 0,0 0 0,-1-2 0,0 3 0,-1-3 0,0 4 0,1-2 0,-2 4 0,3-3 0,-2 1 0,2-4 0,-1-3 0,1 0 0,-1-3 0,1 3 0,0-1 0,0 2 0,0-2 0,0 0 0,-2-4 0,-1 0 0,-5-2 0,-1 0 0,-1 0 0,1 0 0,2 0 0,0 0 0,-5 1 0,-2-1 0,-2 2 0,1-2 0,2 0 0,2 0 0,2 0 0,-4 0 0,2 0 0,-9 0 0,-1 0 0,-2 0 0,-2 0 0,2 0 0,-2 0 0,2 0 0,-4 0 0,4 0 0,0 0 0,-1 0 0,3 0 0,-4 0 0,0 0 0,2 0 0,-9 0 0,-1 0 0,-1 0 0,2 0 0,11 0 0,2 0 0,0 0 0,-1 0 0,-1 0 0,3 1 0,-4-1 0,3 1 0,-6-1 0,-2 2 0,5-2 0,-7 2 0,8-2 0,-6 0 0,4 0 0,-6 0 0,1 2 0,-12-2 0,1 2 0,-8-2 0,4 0 0,2 0 0,2 0 0,4 0 0,-1 1 0,4 0 0,6 0 0,4-1 0,5 0 0,0 0 0,2 0 0,0 0 0,1 0 0,-2 0 0,-2 0 0,0 1 0,-1 0 0,3 0 0,1-1 0,1 0 0,1 0 0,6 0 0,1 0 0,-2 0 0,-4-1 0,-12 0 0,3 0 0,-2 1 0,10-1 0,3 0 0,3 0 0,2 0 0,2-1 0,2-2 0,2 0 0,1-2 0,2 1 0,1 0 0,4 0 0,3 2 0,6 0 0,1 0 0,-2 3 0,-2-3 0,-3 2 0,0-1 0,-5 1 0,-2 1 0,1 0 0,2-1 0,10 1 0,6-2 0,4 1 0,2 0 0,-8-1 0,-2 1 0,-7 0 0,0 0 0,1 0 0,5-1 0,9 1 0,7 0 0,-1 1 0,2 0 0,-10-2 0,-1 2 0,-5-1 0,-2-1 0,2 2 0,7-1 0,4-1 0,6 2 0,1-4 0,-9 3 0,-3-3 0,-11 3 0,-1-2 0,-3 3 0,1-2 0,1 1 0,8-3 0,4 2 0,4-3 0,-2 1 0,0 2 0,-1 0 0,1 1 0,-3 0 0,-6-1 0,-6 1 0,-3-2 0,1 0 0,0 0 0,3 1 0,3-4 0,8-1 0,4-5 0,5 1 0,-5 1 0,-3 2 0,-10 3 0,-3 1 0,-5 1 0,0-1 0,0 1 0,3-3 0,1 2 0,1 0 0,1-2 0,3 0 0,3-3 0,6-2 0,-1 0 0,-3 3 0,-3-1 0,-4 2 0,0 0 0,-1-1 0,-1 2 0,-1-1 0,-2 0 0,3 1 0,2-2 0,2 2 0,-1-1 0,-2 0 0,-5 2 0,0-1 0,0 1 0,0-2 0,1 2 0,-1-2 0,1 0 0,1 0 0,-2-2 0,1 2 0,0-1 0,-3 2 0,2-1 0,-5 3 0,0-2 0,1 2 0,-2-2 0,2 1 0,-1 2 0,-2 1 0,1 10 0,-4 3 0,2 11 0,-3-1 0,3 5 0,-3-1 0,2 0 0,-2 0 0,0-5 0,0-1 0,0-4 0,1-2 0,1-5 0,0-1 0,1-1 0,0 1 0,-1 0 0,0 2 0,-1 1 0,1 2 0,-1 0 0,0 1 0,-1 0 0,2-4 0,0-3 0,1-3 0,-2-2 0,2 2 0,-2-2 0,0 4 0,-2-2 0,-2 1 0,-5-1 0,-12 1 0,-8 2 0,-15 0 0,-9 0 0,4-4 0,-9 0 0,16-2 0,-4 0 0,7 0 0,4 0 0,-3 0 0,4 0 0,-3 0 0,-1 2 0,4-2 0,-3 2 0,3 0 0,3-2 0,5 3 0,8-3 0,3 3 0,-4-3 0,-5 1 0,3 1 0,1-2 0,8 3 0,2-3 0,1 1 0,1-1 0,1 1 0,4 0 0,4 0 0,8-2 0,15-1 0,4-3 0,19-3 0,0 1 0,10 0 0,-3 3 0,-8 1 0,-5 0 0,-11 3 0,2-4 0,-3 1 0,-3-2 0,3 0 0,-11-1 0,4 3 0,-4-1 0,-1 1 0,-1-1 0,-1 0 0,0-2 0,1-1 0,-1 0 0,3-2 0,5-2 0,8-1 0,8-2 0,-1-1 0,1 4 0,-6-1 0,-6 5 0,-7 1 0,-7 3 0,-5 0 0,1 0 0,-1 0 0,2-2 0,-1 1 0,0-1 0,-2 1 0,2-2 0,-1-1 0,1-4 0,0 3 0,-1-2 0,2 0 0,-3 3 0,-1-1 0,-1 3 0,-2 1 0,0 2 0,-1 1 0,-5 10 0,-2 7 0,-3 11 0,-1 3 0,4-2 0,-3 0 0,6-8 0,-1-4 0,2-7 0,1-4 0,-3 0 0,-3-1 0,-3 6 0,-3 3 0,0 1 0,0 0 0,3-5 0,1-1 0,0-3 0,-1-1 0,-14 0 0,-23-3 0,-14 1 0,-8-2 0,8 0 0,14 0 0,7 0 0,12 1 0,8 0 0,8 1 0,-1-2 0,-1 3 0,2-3 0,0 1 0,6-1 0,3 0 0,16-4 0,14 0 0,18-7 0,-4 5 0,4 0 0,4-2 0,3 1 0,15-1 0,1 1 0,-11 1 0,-5 1 0,26-2 0,-41 3 0,-26 3 0,-3-1 0,-1 1 0,1 0 0,0-2 0,3 0 0,0 0 0,9-1 0,1-3 0,1 1 0,-10 0 0,-4-1 0,-7-3 0,0-1 0,0-2 0,0 0 0,0 1 0,-2 1 0,2 2 0,-1 1 0,1 2 0,0 0 0,-1-1 0,-1 0 0,0-3 0,1 0 0,1-1 0,0 0 0,0 1 0,1 0 0,0 0 0,0-1 0,-1 0 0,0-1 0,0 5 0,-11 11 0,1 5 0,-12 11 0,-1 5 0,0-1 0,-3 5 0,7-8 0,2 0 0,5-6 0,5-3 0,0-3 0,2-3 0,0 0 0,-1-2 0,-1-1 0,0 3 0,-10 3 0,-1 3 0,-8 4 0,5-3 0,-4 2 0,8-7 0,4-2 0,11-7 0,9-6 0,4-5 0,2-1 0,7-9 0,8 2 0,11-12 0,6-1 0,-2 2 0,1-2 0,-9 10 0,-9 5 0,-9 7 0,-10 5 0,-2 2 0,-1 1 0,1-1 0,-1 1 0,1 0 0,-2 1 0,1-4 0,-4 0 0,3-5 0,-2 4 0,-1-1 0,2 1 0,-2 2 0,-2 1 0,-10 7 0,-1 4 0,-17 7 0,0 6 0,-9 0 0,2 1 0,4-7 0,11-5 0,5-2 0,6-3 0,-3 2 0,-1 0 0,-1-2 0,-4 2 0,3 0 0,-9-1 0,-2 3 0,-1-2 0,-3 0 0,9 2 0,3-4 0,1 2 0,7-1 0,-4 0 0,0-2 0,-6 3 0,-5 0 0,-1-1 0,-2 2 0,4-2 0,1 0 0,3 1 0,-3-4 0,-3 4 0,-4-4 0,3 3 0,-3 0 0,13 0 0,-5 0 0,5-1 0,-4-1 0,-2 1 0,6-1 0,-3 0 0,7 0 0,1-2 0,0 2 0,-1-2 0,-10 1 0,-6 1 0,-14-1 0,1 2 0,2 0 0,6 0 0,10-1 0,4-1 0,4 0 0,5-1 0,-3 0 0,1 0 0,1 0 0,1 0 0,3 0 0,-1-1 0,-4 2 0,-3-2 0,-5 1 0,6 1 0,0 1 0,5-2 0,-5 2 0,-2-3 0,-2 2 0,3-1 0,3 0 0,3 1 0,0 0 0,2-1 0,0 0 0,2-1 0,-3 0 0,0 1 0,0 0 0,0 0 0,2 0 0,0-1 0,6 2 0,4-2 0,6 0 0,2 0 0,4-2 0,7 1 0,7-3 0,6 1 0,10 1 0,6-2 0,13 4 0,5-4 0,-8 1 0,-5 1 0,-16 0 0,-7 2 0,-6 0 0,-13 0 0,0 0 0,0-1 0,5 1 0,8-3 0,3 1 0,11-2 0,2-1 0,0 0 0,-8 0 0,-11 2 0,-8 2 0,-1-2 0,3 3 0,5-3 0,5 0 0,-1-1 0,2-2 0,-6 2 0,2-2 0,-7 3 0,5-3 0,-1 1 0,3-1 0,-1 1 0,-7 1 0,0 1 0,-2 0 0,-3-1 0,4 0 0,-1-5 0,6 3 0,-3-4 0,2 4 0,-3-1 0,-4 1 0,1 2 0,-1-3 0,4 2 0,0 0 0,-3 1 0,-2 1 0,-2 0 0,0 2 0,2-3 0,0 2 0,3-5 0,0 3 0,1-3 0,2 1 0,-5 0 0,3 2 0,-5 0 0,2 0 0,2 0 0,1-2 0,-2 1 0,1 0 0,-6 2 0,2-2 0,-3 0 0,-1 1 0,2 0 0,-4 1 0,3 0 0,-2 0 0,0-1 0,5 0 0,1-2 0,4-1 0,1 1 0,2-2 0,-4 2 0,-1-1 0,-7 3 0,0 1 0,-3 2 0,0-1 0,1 1 0,-1-2 0,0 0 0,0 0 0,1 2 0,-2-2 0,-4 3 0,-11-1 0,-4 2 0,-9 3 0,1 1 0,-1 3 0,-3 3 0,-3 1 0,-3 5 0,1-2 0,8-2 0,8-3 0,11-5 0,13-7 0,3-3 0,13-5 0,7-4 0,15-9 0,1 1 0,1-1 0,-21 9 0,-10 6 0,-9 5 0,-2 1 0,-1 1 0,2-4 0,1 2 0,1-3 0,-2 3 0,0-2 0,1 2 0,-1-1 0,-1 0 0,-1 4 0,1-4 0,3 1 0,1-3 0,-1 0 0,0 3 0,-6 6 0,0 3 0,-3 7 0,0-1 0,1 2 0,0 0 0,0 1 0,1-3 0,-1 0 0,1-3 0,1 0 0,-3-1 0,2 2 0,-1-1 0,0 1 0,1 0 0,0 2 0,0-1 0,0-2 0,0 0 0,1-3 0,-1 2 0,1 0 0,-3 1 0,3 2 0,-3-2 0,3 1 0,-3-1 0,3 0 0,-3 2 0,3-1 0,-2 0 0,1-3 0,0-2 0,0-2 0,0 0 0,0 4 0,1-1 0,0 3 0,0 0 0,0-2 0,0-1 0,-1-3 0,1-1 0,-2 0 0,2 2 0,-1-2 0,-2 0 0,0-1 0,-2 0 0,-4 0 0,1-1 0,-3 0 0,4 0 0,2 0 0,3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8T13:37:45.779"/>
    </inkml:context>
    <inkml:brush xml:id="br0">
      <inkml:brushProperty name="width" value="0.05" units="cm"/>
      <inkml:brushProperty name="height" value="0.05" units="cm"/>
      <inkml:brushProperty name="color" value="#FFC114"/>
    </inkml:brush>
  </inkml:definitions>
  <inkml:trace contextRef="#ctx0" brushRef="#br0">7 1 24575,'0'17'0,"0"0"0,0 2 0,0-1 0,0 4 0,0-3 0,0 1 0,0-5 0,0-1 0,0-3 0,2 0 0,-2-4 0,1 1 0,-1-3 0,0 1 0,0 2 0,0 1 0,0 0 0,0 2 0,2-6 0,-2 2 0,2-3 0,-2 1 0,0-2 0,0 1 0,0 0 0,0 2 0,0-2 0,0 2 0,0-3 0,0 3 0,0-2 0,0 2 0,0-1 0,0 3 0,1-2 0,-1 4 0,2-5 0,-2 2 0,0 0 0,0 1 0,0 3 0,0-1 0,0 2 0,0-2 0,0 1 0,0-1 0,0 1 0,1 2 0,-1 1 0,2 2 0,-2 0 0,0 2 0,1-3 0,0 1 0,0-3 0,-1-2 0,0 1 0,0 0 0,0 2 0,0-1 0,0 3 0,0-3 0,0 3 0,0 0 0,0 0 0,0 2 0,0-2 0,0-3 0,-1 2 0,0-2 0,-2 5 0,3 0 0,-1 5 0,1-3 0,-2 2 0,2-2 0,-2-3 0,2-1 0,-1-4 0,1 1 0,-2 0 0,2 0 0,0 4 0,0-6 0,0 2 0,0-6 0,0-1 0,0 0 0,0-1 0,0 2 0,0-1 0,0 2 0,0 3 0,0 2 0,-1-1 0,0-1 0,0-5 0,1-1 0,0-1 0,0 1 0,0 2 0,0 2 0,0-1 0,0 2 0,0-2 0,-1-3 0,0-1 0,0 0 0,1 0 0,0 0 0,0 2 0,0-1 0,0 1 0,0 1 0,0-1 0,0 0 0,0 2 0,0 0 0,0 3 0,0-1 0,0 3 0,0-5 0,0 3 0,0-3 0,0 3 0,0-1 0,0 0 0,0-2 0,0-1 0,1 1 0,0 2 0,0 1 0,-1-2 0,0 1 0,0-3 0,-1-1 0,0 0 0,0-1 0,1 0 0,0 1 0,0 1 0,0 2 0,0 1 0,0 1 0,0-2 0,0-2 0,0-2 0,0 1 0,0-1 0,0 3 0,0 0 0,0 1 0,0 0 0,0-1 0,0-1 0,0 0 0,-2-3 0,2 2 0,-1-1 0,1 3 0,0-3 0,0 2 0,0-3 0,0 1 0,0-2 0,0 0 0,0 0 0,0 0 0,0 1 0,0-1 0,0 0 0,0 0 0,0 0 0,1 2 0,-1 0 0,2 4 0,-2-3 0,0 1 0,0-2 0,0 0 0,0 0 0,0 1 0,0-3 0,0 2 0,0 1 0,0 4 0,0 1 0,0 7 0,0-5 0,1 5 0,0-5 0,1 1 0,-1-1 0,0 0 0,-1 1 0,2-1 0,-2 4 0,1-2 0,-1 3 0,0 0 0,0 2 0,2 3 0,-2 0 0,4 2 0,-4-5 0,2 1 0,-2-4 0,0 1 0,0-2 0,1 1 0,-1-3 0,2-3 0,-2 2 0,0-2 0,0 2 0,1 0 0,0-1 0,0 1 0,0 0 0,0 0 0,0 0 0,-1-2 0,2 3 0,-1-2 0,1 2 0,0-1 0,-2-1 0,0 1 0,1 1 0,-1 0 0,3 3 0,-2-2 0,0 1 0,0-3 0,0-1 0,0-2 0,-1 6 0,0-3 0,0 7 0,0-2 0,0 2 0,0-4 0,0-1 0,2-4 0,-2-3 0,1 0 0,-1-2 0,2 2 0,-2-1 0,2 1 0,-2-2 0,0 0 0,0 1 0,0-1 0,0 2 0,0 2 0,0 0 0,0-1 0,1-1 0,-1-2 0,2 1 0,-2 1 0,0 1 0,0 0 0,0 1 0,0-3 0,0 1 0,1-3 0,0 2 0,0-1 0,-1 2 0,0-1 0,0-1 0,0 1 0,0-3 0,0 2 0,0-3 0,0 2 0,0-1 0,0 3 0,0 0 0,0 0 0,0 1 0,0-1 0,0 2 0,-1-2 0,0 4 0,0-4 0,1 2 0,0-4 0,0 0 0,0-4 0,0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8T13:37:45.779"/>
    </inkml:context>
    <inkml:brush xml:id="br0">
      <inkml:brushProperty name="width" value="0.05" units="cm"/>
      <inkml:brushProperty name="height" value="0.05" units="cm"/>
      <inkml:brushProperty name="color" value="#FFC000"/>
    </inkml:brush>
  </inkml:definitions>
  <inkml:trace contextRef="#ctx0" brushRef="#br0">7 1 24575,'0'17'0,"0"0"0,0 2 0,0-1 0,0 4 0,0-3 0,0 1 0,0-5 0,0-1 0,0-3 0,2 0 0,-2-4 0,1 1 0,-1-3 0,0 1 0,0 2 0,0 1 0,0 0 0,0 2 0,2-6 0,-2 2 0,2-3 0,-2 1 0,0-2 0,0 1 0,0 0 0,0 2 0,0-2 0,0 2 0,0-3 0,0 3 0,0-2 0,0 2 0,0-1 0,0 3 0,1-2 0,-1 4 0,2-5 0,-2 2 0,0 0 0,0 1 0,0 3 0,0-1 0,0 2 0,0-2 0,0 1 0,0-1 0,0 1 0,1 2 0,-1 1 0,2 2 0,-2 0 0,0 2 0,1-3 0,0 1 0,0-3 0,-1-2 0,0 1 0,0 0 0,0 2 0,0-1 0,0 3 0,0-3 0,0 3 0,0 0 0,0 0 0,0 2 0,0-2 0,0-3 0,-1 2 0,0-2 0,-2 5 0,3 0 0,-1 5 0,1-3 0,-2 2 0,2-2 0,-2-3 0,2-1 0,-1-4 0,1 1 0,-2 0 0,2 0 0,0 4 0,0-6 0,0 2 0,0-6 0,0-1 0,0 0 0,0-1 0,0 2 0,0-1 0,0 2 0,0 3 0,0 2 0,-1-1 0,0-1 0,0-5 0,1-1 0,0-1 0,0 1 0,0 2 0,0 2 0,0-1 0,0 2 0,0-2 0,-1-3 0,0-1 0,0 0 0,1 0 0,0 0 0,0 2 0,0-1 0,0 1 0,0 1 0,0-1 0,0 0 0,0 2 0,0 0 0,0 3 0,0-1 0,0 3 0,0-5 0,0 3 0,0-3 0,0 3 0,0-1 0,0 0 0,0-2 0,0-1 0,1 1 0,0 2 0,0 1 0,-1-2 0,0 1 0,0-3 0,-1-1 0,0 0 0,0-1 0,1 0 0,0 1 0,0 1 0,0 2 0,0 1 0,0 1 0,0-2 0,0-2 0,0-2 0,0 1 0,0-1 0,0 3 0,0 0 0,0 1 0,0 0 0,0-1 0,0-1 0,0 0 0,-2-3 0,2 2 0,-1-1 0,1 3 0,0-3 0,0 2 0,0-3 0,0 1 0,0-2 0,0 0 0,0 0 0,0 0 0,0 1 0,0-1 0,0 0 0,0 0 0,0 0 0,1 2 0,-1 0 0,2 4 0,-2-3 0,0 1 0,0-2 0,0 0 0,0 0 0,0 1 0,0-3 0,0 2 0,0 1 0,0 4 0,0 1 0,0 7 0,0-5 0,1 5 0,0-5 0,1 1 0,-1-1 0,0 0 0,-1 1 0,2-1 0,-2 4 0,1-2 0,-1 3 0,0 0 0,0 2 0,2 3 0,-2 0 0,4 2 0,-4-5 0,2 1 0,-2-4 0,0 1 0,0-2 0,1 1 0,-1-3 0,2-3 0,-2 2 0,0-2 0,0 2 0,1 0 0,0-1 0,0 1 0,0 0 0,0 0 0,0 0 0,-1-2 0,2 3 0,-1-2 0,1 2 0,0-1 0,-2-1 0,0 1 0,1 1 0,-1 0 0,3 3 0,-2-2 0,0 1 0,0-3 0,0-1 0,0-2 0,-1 6 0,0-3 0,0 7 0,0-2 0,0 2 0,0-4 0,0-1 0,2-4 0,-2-3 0,1 0 0,-1-2 0,2 2 0,-2-1 0,2 1 0,-2-2 0,0 0 0,0 1 0,0-1 0,0 2 0,0 2 0,0 0 0,0-1 0,1-1 0,-1-2 0,2 1 0,-2 1 0,0 1 0,0 0 0,0 1 0,0-3 0,0 1 0,1-3 0,0 2 0,0-1 0,-1 2 0,0-1 0,0-1 0,0 1 0,0-3 0,0 2 0,0-3 0,0 2 0,0-1 0,0 3 0,0 0 0,0 0 0,0 1 0,0-1 0,0 2 0,-1-2 0,0 4 0,0-4 0,1 2 0,0-4 0,0 0 0,0-4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3:04.820"/>
    </inkml:context>
    <inkml:brush xml:id="br0">
      <inkml:brushProperty name="width" value="0.05" units="cm"/>
      <inkml:brushProperty name="height" value="0.05" units="cm"/>
      <inkml:brushProperty name="color" value="#004F8B"/>
    </inkml:brush>
  </inkml:definitions>
  <inkml:trace contextRef="#ctx0" brushRef="#br0">55 1670 24575,'-1'-3'0,"1"-1"0,-2 3 0,2-2 0,0-1 0,-1-2 0,1 0 0,-2 1 0,1 1 0,1 1 0,-1 0 0,1 0 0,0 1 0,0-1 0,-2-1 0,2-2 0,-1 0 0,-1 1 0,2-1 0,-1 3 0,1-1 0,-1 1 0,0 0 0,0 1 0,1-2 0,-1 0 0,0-1 0,0 2 0,1-1 0,0 1 0,-1 0 0,1 1 0,-2-1 0,2 0 0,0-1 0,-1-1 0,1 0 0,-2-1 0,2 2 0,-1-1 0,1 0 0,-1 0 0,1-1 0,0-1 0,-2 1 0,2-2 0,-3 1 0,3 0 0,-2-1 0,1 0 0,0 0 0,1 0 0,-1 0 0,0 3 0,0-1 0,1 3 0,0-2 0,0 2 0,-1-4 0,0 3 0,0-4 0,1 0 0,0 1 0,0-1 0,0 2 0,0-3 0,0 0 0,-1-1 0,1-1 0,-2 2 0,2-2 0,0 3 0,0-2 0,-1 2 0,1 0 0,-1 0 0,1 1 0,0-1 0,-2-1 0,2 2 0,-1-2 0,1 1 0,-2-2 0,2 2 0,-1 0 0,1-1 0,0 0 0,0 1 0,0-3 0,0 3 0,0-4 0,0-2 0,0 1 0,0-2 0,0 1 0,0 1 0,0-1 0,0 4 0,1-2 0,-1 2 0,2-2 0,-1 0 0,-1 2 0,2-2 0,-2 2 0,0-3 0,0 1 0,0 0 0,0 2 0,0-1 0,0 1 0,1-2 0,-1 1 0,1-2 0,-1 1 0,2-5 0,-2 0 0,2-1 0,-2 3 0,0 2 0,0-2 0,0 3 0,0-1 0,0 1 0,0 0 0,0-3 0,0 1 0,0 0 0,0 3 0,0 1 0,0 1 0,0-1 0,0 1 0,0-1 0,0 1 0,0-2 0,0-1 0,0 0 0,0-1 0,0 0 0,0-2 0,0 0 0,0 0 0,0-3 0,0 2 0,0-8 0,0 1 0,0 0 0,0-1 0,0 4 0,0-2 0,0 2 0,0 4 0,0 2 0,0 3 0,0-2 0,0-1 0,0 0 0,0 0 0,0 0 0,0 0 0,0 3 0,0 0 0,0 2 0,0 1 0,0 1 0,1 0 0,-1 1 0,1 2 0,-1-2 0,0 2 0,0-2 0,0 2 0,0-2 0,0-2 0,0-3 0,0 0 0,2-1 0,-2 5 0,1 1 0,-1 1 0,0 1 0,0 0 0,0 2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3:29.885"/>
    </inkml:context>
    <inkml:brush xml:id="br0">
      <inkml:brushProperty name="width" value="0.1" units="cm"/>
      <inkml:brushProperty name="height" value="0.1" units="cm"/>
      <inkml:brushProperty name="color" value="#004F8B"/>
    </inkml:brush>
  </inkml:definitions>
  <inkml:trace contextRef="#ctx0" brushRef="#br0">77 1 24575,'14'13'0,"0"2"0,2 3 0,0 1 0,3 3 0,2 0 0,9 4 0,1 2 0,9 2 0,-2-3 0,-8-3 0,-2-5 0,-8-5 0,3 1 0,1 0 0,5 1 0,0 2 0,-5-4 0,-3-2 0,1-1 0,-3-2 0,2 1 0,-3-3 0,-5-2 0,3-1 0,-3 0 0,13 4 0,6 2 0,15 5 0,4-4 0,-3 0 0,-8-5 0,-12-2 0,-1 1 0,-2-3 0,5 5 0,-1-2 0,4 0 0,-2 2 0,3-3 0,-2 2 0,-9-3 0,1 1 0,-3-2 0,4 3 0,0-2 0,3 2 0,4 0 0,1 1 0,4 0 0,-1-1 0,-6 0 0,2-1 0,-2 2 0,13 0 0,8 2 0,1-1 0,6 1 0,-10-4 0,-4 2 0,-11-3 0,-10 1 0,-7-3 0,-4 2 0,-4-3 0,-2 1 0,-4 0 0,1 0 0,0 0 0,1 0 0,5 1 0,1 1 0,2-1 0,-1 1 0,0 0 0,5 0 0,5 3 0,0-1 0,1 3 0,-7-3 0,0-1 0,-3 0 0,-1-1 0,-1 1 0,-1-1 0,2 0 0,2-1 0,2 1 0,4 2 0,-5-2 0,-1 0 0,-9-2 0,-4-1 0,-3 4 0,-1-1 0,-3 3 0,0-1 0,-1 1 0,4 1 0,0 0 0,1 0 0,0-4 0,0 1 0,0-4 0,0 3 0,-2-2 0,-2 2 0,-4 0 0,-1 2 0,-3-1 0,1 2 0,-2-2 0,-5 0 0,0-1 0,-7 0 0,-2 1 0,2 1 0,-6-1 0,-2 1 0,0 0 0,6-1 0,-3 1 0,6-2 0,-5-1 0,4 1 0,7-2 0,4 1 0,2 0 0,0 1 0,-3-2 0,-2 2 0,-3-3 0,-4 2 0,-1-2 0,0 1 0,5 0 0,5 0 0,2 0 0,-2 0 0,-3 1 0,-2-1 0,-9 0 0,1-1 0,-14 0 0,1 0 0,-5 0 0,2 2 0,4 0 0,0 2 0,1-2 0,6 0 0,-1-2 0,9 0 0,1 0 0,8 0 0,1 0 0,2 1 0,-2-1 0,-1 2 0,-1-2 0,3 0 0,-3 0 0,-1 0 0,-1 0 0,1 0 0,-1 0 0,5 0 0,1 1 0,4-1 0,-6 1 0,1 1 0,-15-2 0,1 3 0,-2-2 0,7 0 0,10-1 0,7 0 0,4 0 0,-2 0 0,-2 0 0,-5 0 0,-1 0 0,-3 0 0,2 0 0,0 0 0,2 0 0,1 0 0,-1 0 0,-5-1 0,0 0 0,-4 0 0,7 1 0,5 0 0,-4-2 0,4 2 0,-5-1 0,6 1 0,2 0 0,2-2 0,-5 2 0,5-1 0,-3 1 0,7-1 0,-1-3 0,1-4 0,1-2 0,0-1 0,-1-5 0,0-1 0,-2-3 0,0 1 0,2 5 0,-1 2 0,3 2 0,-2 1 0,1 0 0,1 1 0,-3-3 0,2-1 0,-2-1 0,0-2 0,0 3 0,1 1 0,0-1 0,0 1 0,-1 1 0,1-4 0,0 4 0,1-5 0,-1 2 0,1 1 0,-2-3 0,0 3 0,1-5 0,0 4 0,2-1 0,-2 3 0,2-2 0,0-1 0,-1-2 0,-1-1 0,-1 0 0,0 2 0,2 2 0,-2 2 0,3 2 0,-3 0 0,2-1 0,-1 1 0,0 0 0,0 0 0,1 1 0,-1-2 0,1 1 0,1-1 0,-3 0 0,3-3 0,-3 1 0,3-1 0,-1 1 0,-1-2 0,1 2 0,-2-4 0,0 2 0,1 1 0,0 2 0,2 5 0,-3 1 0,3 2 0,-2 1 0,2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3:33.473"/>
    </inkml:context>
    <inkml:brush xml:id="br0">
      <inkml:brushProperty name="width" value="0.1" units="cm"/>
      <inkml:brushProperty name="height" value="0.1" units="cm"/>
      <inkml:brushProperty name="color" value="#004F8B"/>
    </inkml:brush>
  </inkml:definitions>
  <inkml:trace contextRef="#ctx0" brushRef="#br0">104 1035 24575,'-1'-10'0,"-2"0"0,3 1 0,-1 0 0,-1 0 0,1-2 0,-1 1 0,0-1 0,0-2 0,0 2 0,1-3 0,1 1 0,0-1 0,-1 0 0,1 1 0,-2 1 0,2 3 0,0 0 0,0 3 0,0-1 0,0 0 0,0 1 0,0-1 0,0-2 0,0 0 0,0-4 0,0 2 0,0 1 0,0 0 0,0 3 0,-1-1 0,1 1 0,-3-3 0,3 2 0,-3-2 0,3 1 0,-2 2 0,1-1 0,0 2 0,0-1 0,0-1 0,-1 1 0,1-3 0,-1 0 0,2 0 0,-3-2 0,1 0 0,1 0 0,-2-1 0,3 2 0,-3-3 0,2 3 0,-2-3 0,1 2 0,1-1 0,1 1 0,0-2 0,0 0 0,-1-4 0,-1-2 0,0 1 0,1 1 0,-1 4 0,2 2 0,-2-2 0,0 4 0,0-3 0,0 2 0,2 0 0,-2-3 0,1 1 0,1-5 0,-2 5 0,1-2 0,1 5 0,-1 3 0,1 0 0,0 0 0,0 1 0,0-1 0,0 3 0,0 0 0,0 0 0,0 0 0,0-2 0,-2 0 0,2 2 0,-1-1 0,-1-1 0,2 0 0,-1-2 0,0 2 0,0-1 0,0 1 0,0 2 0,0 0 0,0 0 0,0 1 0,1-1 0,-2 0 0,2-1 0,-1 1 0,1-1 0,-2 0 0,2 1 0,-1 1 0,1-2 0,-1 2 0,-1-3 0,2 2 0,-1 1 0,1 0 0,0-1 0,0 1 0,0-1 0,0 1 0,0 2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04.208"/>
    </inkml:context>
    <inkml:brush xml:id="br0">
      <inkml:brushProperty name="width" value="0.1" units="cm"/>
      <inkml:brushProperty name="height" value="0.1" units="cm"/>
      <inkml:brushProperty name="color" value="#004F8B"/>
    </inkml:brush>
  </inkml:definitions>
  <inkml:trace contextRef="#ctx0" brushRef="#br0">2332 1 24575,'-8'8'0,"1"2"0,5-2 0,-4 2 0,3 0 0,-3 0 0,2-2 0,1-1 0,-2 1 0,0 1 0,-1 0 0,2-1 0,-1 0 0,1-2 0,-1 2 0,1-1 0,-5 3 0,2 0 0,-6 2 0,4-2 0,-5 1 0,3 0 0,-3 1 0,0 3 0,1-4 0,1-1 0,3-1 0,-2 0 0,0 1 0,1-1 0,0 0 0,0 0 0,0-1 0,-1 2 0,-1-2 0,1 1 0,-1 2 0,1-2 0,-2 2 0,-4-2 0,-1 3 0,-2-4 0,2 2 0,3-2 0,-2 0 0,0 1 0,-4 0 0,-4 1 0,2 0 0,0 2 0,0 1 0,-1 3 0,2-5 0,1 0 0,6-4 0,1-1 0,-1 1 0,5-3 0,-4 1 0,4 0 0,-3 2 0,-3 0 0,-5 2 0,-2 1 0,-2-1 0,4 0 0,3-3 0,6-2 0,-2 0 0,2 0 0,-2 2 0,0 2 0,-1 0 0,-2 5 0,0-2 0,-1 1 0,-1-3 0,3-2 0,1-2 0,2 0 0,1 0 0,-2 0 0,2 1 0,-2 1 0,1-1 0,-9 3 0,1-4 0,-10 3 0,7-3 0,-5 2 0,9 0 0,0-1 0,4-1 0,0-2 0,-4 0 0,-2 1 0,1 0 0,-6 2 0,4-1 0,-9 4 0,7-3 0,-1 0 0,6-1 0,0-2 0,-8 3 0,2-2 0,-8 3 0,3-2 0,3 2 0,6-2 0,12-2 0,2-2 0,5 0 0,-6 1 0,-2 1 0,-4-2 0,-6 5 0,1-3 0,-5 4 0,3-3 0,1-1 0,3 0 0,2-2 0,2 1 0,-2 1 0,0-3 0,-4 3 0,1-2 0,1 2 0,1-1 0,-2 2 0,-1-2 0,-1 1 0,7-1 0,3-2 0,6 0 0,0 0 0,-1 0 0,-5 1 0,-1 0 0,-4 4 0,-2-4 0,5 3 0,1-4 0,5 2 0,3-1 0,-2-1 0,2 2 0,-2-1 0,2-1 0,-6 4 0,0-2 0,-2 3 0,0-2 0,3 2 0,0-1 0,3 0 0,2-2 0,0 2 0,2 1 0,0-1 0,2 0 0,0 0 0,0 3 0,0-1 0,0 3 0,0-5 0,0 0 0,0-1 0,0 1 0,2 1 0,1 3 0,4 0 0,1-1 0,-2-2 0,-1-2 0,-2-1 0,2 1 0,4 1 0,4 0 0,6 1 0,-1-2 0,2-1 0,-3-1 0,1 0 0,-2 0 0,0 1 0,4-1 0,4 1 0,7-1 0,-7 0 0,-6 0 0,-9-1 0,-6 0 0,5 1 0,2 0 0,10 0 0,7-1 0,2 0 0,3 2 0,-9-2 0,-1 1 0,1-1 0,2 0 0,3 0 0,-2 0 0,-4 2 0,-6-2 0,3 1 0,0-1 0,9 0 0,6 0 0,5 0 0,0 2 0,-10-2 0,-11 2 0,-5-2 0,-2 1 0,2-1 0,6 2 0,1-2 0,3 0 0,-4 0 0,3 0 0,-3 0 0,1 0 0,7 0 0,1 0 0,7 0 0,3 0 0,-5 0 0,-1 0 0,-4 1 0,-1-1 0,-1 2 0,-1-2 0,0 0 0,0 0 0,7 0 0,-1 0 0,8 0 0,5 0 0,2-2 0,-2 2 0,-12-2 0,-12 2 0,-11 0 0,0 0 0,4 0 0,1 0 0,17 0 0,1-2 0,2 0 0,-9 0 0,-11 1 0,-5 1 0,1 0 0,7-1 0,2 0 0,-3 0 0,-2 1 0,-5 0 0,5-2 0,2 2 0,6-3 0,-7 3 0,-2-2 0,-5 2 0,-2 0 0,3 0 0,5 0 0,-1 0 0,3 0 0,-8 0 0,1 0 0,-3 0 0,1 0 0,4 0 0,-2 0 0,4 0 0,-5 0 0,4 0 0,-5 0 0,7 0 0,0 0 0,9 0 0,-7 0 0,-3 0 0,-11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13.547"/>
    </inkml:context>
    <inkml:brush xml:id="br0">
      <inkml:brushProperty name="width" value="0.1" units="cm"/>
      <inkml:brushProperty name="height" value="0.1" units="cm"/>
      <inkml:brushProperty name="color" value="#004F8B"/>
    </inkml:brush>
  </inkml:definitions>
  <inkml:trace contextRef="#ctx0" brushRef="#br0">317 796 24575,'-11'3'0,"-2"0"0,7-3 0,-2 0 0,5 0 0,-1 0 0,0 0 0,0 0 0,-4-2 0,-2 2 0,0-1 0,2 0 0,4 0 0,2 0 0,0 1 0,-1 0 0,-1-1 0,0 1 0,2-3 0,-1 1 0,3-4 0,-2-6 0,2-8 0,0-5 0,0-2 0,0-5 0,4-2 0,-2 0 0,2 7 0,-2 7 0,-2 6 0,0 0 0,0 3 0,0 3 0,0 4 0,0 5 0,0 19 0,0 15 0,0 17 0,0-3 0,0-11 0,0-14 0,1-23 0,2-8 0,1-22 0,1 1 0,-1-6 0,-1 2 0,1-2 0,2-3 0,-4-1 0,3-1 0,-4 4 0,0 1 0,-1 10 0,0 3 0,2 10 0,-2 4 0,1 1 0,-4 31 0,2 10 0,-2 29 0,3-8 0,0-13 0,-1-17 0,1-16 0,0-7 0,3-17 0,2-2 0,3-19 0,1-1 0,-3-6 0,3 2 0,-6 4 0,1 6 0,-3 0 0,0 9 0,-1 5 0,-1 9 0,-3 11 0,-3 7 0,-5 19 0,2 12 0,-3 10 0,4 2 0,-1-13 0,6-11 0,1-15 0,3-10 0,3-18 0,-2-4 0,4-21 0,-1-3 0,-1-7 0,0 0 0,-3 8 0,-1 4 0,-1 13 0,0 9 0,-5 23 0,-1 23 0,-5 33 0,7-23 0,0 2 0,2 2 0,0 0 0,-1 26 0,1-21 0,4-28 0,-1-22 0,1-17 0,0-18 0,0-9 0,-2-4 0,1 4 0,-2 4 0,3 13 0,-2 14 0,2 31 0,0 24 0,0 19 0,-2 0 0,2-6 0,-2-15 0,0-5 0,2-6 0,-1-9 0,1-5 0,1-15 0,1-19 0,3-14 0,3-15 0,-1 1 0,3-13 0,-5 0 0,0-10 0,-3 9 0,-4 11 0,2 15 0,-3 10 0,3 8 0,-3 11 0,0 22 0,1 17 0,-4 29 0,4 13 0,-3-3 0,0-2 0,3-23 0,-1-15 0,2-13 0,0-14 0,3-31 0,0-5 0,2-30 0,-2 11 0,0-4 0,-2 12 0,0-2 0,0 12 0,-3 0 0,1 4 0,-4 2 0,2 2 0,1 8 0,-1 13 0,-2 21 0,-3 16 0,-5 30 0,6-22 0,1 3 0,1 8 0,1 2 0,-2 2 0,1-3 0,4-11 0,0-5 0,-4 15 0,6-34 0,0-22 0,4-19 0,4-22 0,-1-16 0,2-3 0,-7 2 0,0 6 0,-4 5 0,2 6 0,-3 7 0,2 6 0,-2 5 0,3 9 0,-1 6 0,1 8 0,-2 20 0,-1 18 0,-4 38 0,4-34 0,-1 2 0,-3 7 0,1-1 0,-4 23 0,1-18 0,4-28 0,3-18 0,1-17 0,1-21 0,2-21 0,-1-20 0,-1-7 0,-3 12 0,-1-2 0,-2 18 0,1 8 0,0 11 0,3 20 0,0 13 0,0 13 0,-2 15 0,1 10 0,-3 12 0,3 4 0,-1-7 0,4-14 0,0-22 0,1-18 0,3-15 0,1-12 0,5-9 0,0-5 0,0 9 0,-1-1 0,-2 7 0,-1-7 0,0 5 0,-1-2 0,-2 16 0,6 5 0,0 5 0,1 2 0,-1 0 0,-2-1 0,-3 2 0,3-3 0,0 1 0,-2 1 0,1 2 0,-5 2 0,2 1 0,-2-1 0,0-3 0,2 0 0,1-3 0,2 3 0,4-2 0,-1 2 0,0 2 0,-5 5 0,-2 3 0,-2 1 0,2 3 0,7 0 0,10 8 0,12 4 0,-13-7 0,2-1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20.813"/>
    </inkml:context>
    <inkml:brush xml:id="br0">
      <inkml:brushProperty name="width" value="0.1" units="cm"/>
      <inkml:brushProperty name="height" value="0.1" units="cm"/>
      <inkml:brushProperty name="color" value="#004F8B"/>
    </inkml:brush>
  </inkml:definitions>
  <inkml:trace contextRef="#ctx0" brushRef="#br0">167 193 24575,'0'14'0,"0"0"0,0-3 0,-1 3 0,1 1 0,-1 6 0,-1 6 0,2 1 0,-2-1 0,1-8 0,0-3 0,0-4 0,1-2 0,0 1 0,0 0 0,0 0 0,0-1 0,0 0 0,0-6 0,1 0 0,3-17 0,1-5 0,0-14 0,1 2 0,-3-2 0,1 3 0,-2-4 0,-1 8 0,-1 6 0,0 17 0,0 12 0,0 9 0,0 3 0,0 2 0,0 5 0,0 6 0,0 3 0,0-6 0,-1-8 0,1-6 0,-2-1 0,2-5 0,0-2 0,0-7 0,0-15 0,0-2 0,0-15 0,0-12 0,0-7 0,0 0 0,2 7 0,-2 18 0,2 5 0,-2 8 0,0 10 0,-2 9 0,0 11 0,1 3 0,-3 8 0,4 7 0,-2 3 0,2 9 0,-1-10 0,0-1 0,-1-15 0,2-8 0,2-13 0,1-16 0,2-8 0,2-14 0,0 3 0,-3 0 0,0 11 0,-3-7 0,-2 0 0,-1-10 0,0 3 0,0 8 0,2 11 0,0 10 0,0 2 0,0 16 0,-1 5 0,-1 13 0,0 3 0,-1-4 0,-1 2 0,2-6 0,-1-7 0,3-6 0,0-9 0,-2-12 0,2-9 0,-1-19 0,1-7 0,0-7 0,-6-6 0,1 9 0,-6-3 0,5 11 0,0 8 0,3 9 0,0 9 0,2 11 0,-2 18 0,0 7 0,-2 17 0,5 3 0,-2 7 0,2 5 0,0-10 0,0-10 0,0-17 0,-1-10 0,1-12 0,-2-7 0,2-15 0,-4-18 0,-5-8 0,-3-11 0,0 11 0,3 5 0,3 17 0,3 11 0,1 19 0,2 28 0,2 20 0,0 16 0,1 7 0,-1-11 0,-2 1 0,0-6 0,0-3 0,0 2 0,0-9 0,0-10 0,-1-17 0,0-21 0,0-10 0,1-12 0,0-2 0,-2-11 0,0 1 0,-4-12 0,-2 2 0,1 4 0,0 6 0,5 15 0,-1 7 0,3 5 0,-3 2 0,3 2 0,-1 8 0,1 5 0,0 16 0,0 17 0,0 15 0,0 24 0,0-34 0,0 0 0,0 6 0,0 0 0,0-6 0,0-3 0,0 16 0,0-26 0,0-27 0,0-8 0,1-14 0,0-9 0,0-10 0,-1 0 0,0-2 0,0 2 0,0-2 0,-2 1 0,2 6 0,-5 1 0,3 8 0,-1 2 0,1 2 0,2 7 0,-1 0 0,1 3 0,-2 2 0,2 1 0,0 1 0,0-2 0,0 0 0,0-2 0,0 4 0,-1 1 0,1 1 0,-2 0 0,2-2 0,0 0 0,0-3 0,0-1 0,0 1 0,0-4 0,-1 1 0,1-6 0,-3-1 0,2-2 0,-1 4 0,-1 4 0,3 4 0,-1 2 0,1 2 0,-2-1 0,2 2 0,-1-3 0,2 4 0,1 0 0,0 2 0,1 4 0,2 9 0,0 12 0,5 10 0,1 7 0,1-4 0,-1-2 0,-4-4 0,0 2 0,-3-3 0,3 0 0,-5-8 0,3-5 0,-5-8 0,1-5 0,1 2 0,-1 5 0,3 10 0,-1-3 0,0 0 0,-1-14 0,-1-5 0,0-9 0,1-2 0,1-4 0,-2-3 0,3 2 0,-2-3 0,2 2 0,0 4 0,1-3 0,0-1 0,-2-3 0,-2-3 0,-1 6 0,1 2 0,0 8 0,0 2 0,-1 2 0,0-1 0,0 1 0,0-1 0,0 0 0,0-3 0,0-3 0,1-2 0,-1-2 0,2 2 0,-1 1 0,-1 3 0,3 5 0,0 8 0,0 7 0,3 9 0,-1 4 0,2 2 0,-1 2 0,1 5 0,-2 2 0,0 1 0,-2-11 0,-3-4 0,0-9 0,0-1 0,0-1 0,0-1 0,0 3 0,1-4 0,0 2 0,0-4 0,-1 1 0,0-4 0,0 2 0,0-3 0,0 1 0,1 7 0,1 6 0,3 6 0,-3-7 0,1-7 0,-3-13 0,1-5 0,0-5 0,1 0 0,0-6 0,2 2 0,0-7 0,1 5 0,-3-6 0,0 5 0,-1 0 0,0 3 0,-1 6 0,0-1 0,0 2 0,0 1 0,0-1 0,0 4 0,0-3 0,0 4 0,1-1 0,1 0 0,1-1 0,0-3 0,-2-2 0,1-1 0,-1 1 0,0-2 0,2 0 0,0-1 0,-1 3 0,-1 4 0,0 3 0,0 2 0,0 1 0,-1-1 0,0 1 0,0-1 0,0 14 0,0 5 0,-2 14 0,0 1 0,-1-2 0,1-2 0,1-1 0,-1-2 0,1-5 0,-1-5 0,-2 0 0,2 2 0,-1 1 0,2-2 0,0-3 0,0 0 0,-1 0 0,-1 4 0,0 1 0,0-2 0,-1 0 0,3-4 0,-2-1 0,1-4 0,-2 2 0,2-3 0,-2 2 0,4-2 0,-7-2 0,4-1 0,-7-1 0,5-3 0,-1 0 0,0-4 0,-1-1 0,-2-5 0,1-4 0,-3-9 0,0-2 0,-6-9 0,2 4 0,1 5 0,5 2 0,3 8 0,3 0 0,0 2 0,1 2 0,-1 1 0,0 2 0,0 4 0,1 0 0,1 2 0,0-2 0,1-2 0,-2-2 0,1 2 0,1-2 0,-2 2 0,1-1 0,1 0 0,-1 1 0,1 3 0,0 2 0,0 2 0,0-2 0,-2-1 0,1-3 0,-1 1 0,0-3 0,1 1 0,0 0 0,1-1 0,0-1 0,0-2 0,0-1 0,0-1 0,-1 0 0,0 2 0,0 3 0,1 1 0,-1 2 0,0-1 0,0 1 0,1 2 0,0 0 0,-1 3 0,1 0 0,-2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1:34:27.619"/>
    </inkml:context>
    <inkml:brush xml:id="br0">
      <inkml:brushProperty name="width" value="0.1" units="cm"/>
      <inkml:brushProperty name="height" value="0.1" units="cm"/>
      <inkml:brushProperty name="color" value="#004F8B"/>
    </inkml:brush>
  </inkml:definitions>
  <inkml:trace contextRef="#ctx0" brushRef="#br0">348 738 24575,'0'-7'0,"0"-1"0,0 1 0,0-3 0,0-1 0,1-1 0,0-2 0,0 2 0,0-4 0,0-2 0,1-2 0,-1 1 0,0-4 0,-1 6 0,0-2 0,0 6 0,0 6 0,0 1 0,0 2 0,0-2 0,-1-6 0,0-5 0,-2-9 0,2 0 0,-3 0 0,2 8 0,1 10 0,1 1 0,0 4 0,0-2 0,0-3 0,0-4 0,0-6 0,0-2 0,-1 1 0,0 5 0,0 4 0,0 3 0,-1-2 0,1 0 0,-2 0 0,3 0 0,-3 2 0,1 1 0,-5-2 0,-1 0 0,-1 2 0,4 1 0,-2 3 0,0 0 0,-4 0 0,-1-2 0,1 1 0,3 0 0,-2 2 0,4 2 0,-1 1 0,3 1 0,1 1 0,2 0 0,-2 3 0,0 0 0,-1 4 0,2-1 0,-3 3 0,3-3 0,-2 1 0,1-1 0,0 1 0,0 1 0,0 3 0,0 3 0,-2 4 0,2-1 0,-2-1 0,2-3 0,0-3 0,2 3 0,-2-4 0,3 3 0,-3-5 0,3-1 0,-2-2 0,1-2 0,-1 2 0,1 2 0,0 2 0,1 0 0,-1-3 0,-1 0 0,-1 1 0,-1 1 0,1 7 0,-1-1 0,1 2 0,0-1 0,0-3 0,0 0 0,1-2 0,0 4 0,0 4 0,-2-1 0,3-2 0,-2-7 0,3-5 0,-2-2 0,1-1 0,1 0 0,-1-1 0,1 2 0,-2 1 0,2 2 0,-3-1 0,3 0 0,-4 0 0,2 0 0,-3-1 0,2 1 0,0-2 0,-2-1 0,1 0 0,-1-3 0,1 1 0,2-2 0,-2-1 0,2-2 0,-3 1 0,2 0 0,0 1 0,2 0 0,-1-5 0,1-1 0,-2-5 0,-1 3 0,1 1 0,-2 1 0,3 2 0,0-1 0,-1-1 0,3-1 0,-2-1 0,1 0 0,0 0 0,0 2 0,0 1 0,0 0 0,0 2 0,1 0 0,-2-2 0,2-2 0,0-1 0,0-1 0,0 4 0,0-1 0,0 2 0,0-1 0,2-1 0,-2-1 0,1-2 0,0 1 0,0-2 0,0 0 0,0 2 0,0 1 0,0 3 0,0-2 0,-1 3 0,2-3 0,-2 2 0,0-2 0,0-2 0,1 2 0,-1-2 0,2 1 0,-2 4 0,0-2 0,0 4 0,0-2 0,0-2 0,0-1 0,0 0 0,0-4 0,0 2 0,0-4 0,0 6 0,0 1 0,0 3 0,0 0 0,1-1 0,-1-2 0,3 0 0,-3 1 0,1 0 0,-1 1 0,3 1 0,0-3 0,4 0 0,2-3 0,-1-1 0,1 0 0,-2 2 0,-3 2 0,2 2 0,0 2 0,2-3 0,2 2 0,-1 1 0,1-1 0,-4 3 0,2-4 0,2 0 0,-1-1 0,5-2 0,-2 2 0,-1-1 0,-2 3 0,-2 1 0,-6 0 0,5 2 0,-3-2 0,2-4 0,2 2 0,1-3 0,0 3 0,0-1 0,0 0 0,-1 0 0,2-2 0,-2 0 0,0 1 0,-4 1 0,1 2 0,-4 1 0,2 0 0,-1 1 0,-1-4 0,4 2 0,-2-6 0,3 4 0,-3-1 0,2 3 0,-4 0 0,3 1 0,-1-2 0,-1-1 0,2-1 0,-3 0 0,0 2 0,-3 13 0,-1 1 0,-2 10 0,-3 1 0,-2 7 0,-4 10 0,0-1 0,-1 7 0,1-7 0,2 1 0,2-8 0,4-7 0,2-6 0,3-7 0,-2 0 0,2-1 0,1 0 0,-2 2 0,0 0 0,0 2 0,-1 0 0,0 1 0,1 0 0,-1 1 0,1-1 0,0 0 0,0-1 0,0 1 0,0 1 0,1-3 0,-1 0 0,1-3 0,1 1 0,0-2 0,-2 6 0,1-4 0,-3 3 0,3-3 0,-1-2 0,2-2 0,1 0 0,0 0 0,2 2 0,5 0 0,-3-4 0,3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6fb069f1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6fb069f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6fb069f1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6fb069f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80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6fb069f1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6fb069f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43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773a2f61f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773a2f61f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253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41a4c82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41a4c82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a13bbb2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5a13bbb2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42776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5218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38.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18.png"/><Relationship Id="rId21" Type="http://schemas.openxmlformats.org/officeDocument/2006/relationships/image" Target="../media/image28.png"/><Relationship Id="rId34" Type="http://schemas.openxmlformats.org/officeDocument/2006/relationships/customXml" Target="../ink/ink15.xml"/><Relationship Id="rId7" Type="http://schemas.openxmlformats.org/officeDocument/2006/relationships/image" Target="../media/image21.png"/><Relationship Id="rId12" Type="http://schemas.openxmlformats.org/officeDocument/2006/relationships/customXml" Target="../ink/ink4.xml"/><Relationship Id="rId17" Type="http://schemas.openxmlformats.org/officeDocument/2006/relationships/image" Target="../media/image26.png"/><Relationship Id="rId25" Type="http://schemas.openxmlformats.org/officeDocument/2006/relationships/image" Target="../media/image30.png"/><Relationship Id="rId33" Type="http://schemas.openxmlformats.org/officeDocument/2006/relationships/image" Target="../media/image34.png"/><Relationship Id="rId2" Type="http://schemas.openxmlformats.org/officeDocument/2006/relationships/image" Target="../media/image17.png"/><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customXml" Target="../ink/ink1.xml"/><Relationship Id="rId11" Type="http://schemas.openxmlformats.org/officeDocument/2006/relationships/image" Target="../media/image23.png"/><Relationship Id="rId24" Type="http://schemas.openxmlformats.org/officeDocument/2006/relationships/customXml" Target="../ink/ink10.xml"/><Relationship Id="rId32" Type="http://schemas.openxmlformats.org/officeDocument/2006/relationships/customXml" Target="../ink/ink14.xml"/><Relationship Id="rId5" Type="http://schemas.openxmlformats.org/officeDocument/2006/relationships/image" Target="../media/image20.png"/><Relationship Id="rId15" Type="http://schemas.openxmlformats.org/officeDocument/2006/relationships/image" Target="../media/image25.png"/><Relationship Id="rId23" Type="http://schemas.openxmlformats.org/officeDocument/2006/relationships/image" Target="../media/image29.png"/><Relationship Id="rId28" Type="http://schemas.openxmlformats.org/officeDocument/2006/relationships/customXml" Target="../ink/ink12.xml"/><Relationship Id="rId10" Type="http://schemas.openxmlformats.org/officeDocument/2006/relationships/customXml" Target="../ink/ink3.xml"/><Relationship Id="rId19" Type="http://schemas.openxmlformats.org/officeDocument/2006/relationships/image" Target="../media/image27.png"/><Relationship Id="rId31" Type="http://schemas.openxmlformats.org/officeDocument/2006/relationships/image" Target="../media/image33.png"/><Relationship Id="rId4" Type="http://schemas.openxmlformats.org/officeDocument/2006/relationships/image" Target="../media/image19.png"/><Relationship Id="rId9" Type="http://schemas.openxmlformats.org/officeDocument/2006/relationships/image" Target="../media/image22.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31.png"/><Relationship Id="rId30" Type="http://schemas.openxmlformats.org/officeDocument/2006/relationships/customXml" Target="../ink/ink13.xml"/><Relationship Id="rId35" Type="http://schemas.openxmlformats.org/officeDocument/2006/relationships/image" Target="../media/image35.png"/><Relationship Id="rId8"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emf"/></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7.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9.png"/><Relationship Id="rId1" Type="http://schemas.openxmlformats.org/officeDocument/2006/relationships/slideLayout" Target="../slideLayouts/slideLayout1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8.emf"/><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customXml" Target="../ink/ink17.xml"/><Relationship Id="rId5" Type="http://schemas.openxmlformats.org/officeDocument/2006/relationships/image" Target="../media/image53.png"/><Relationship Id="rId4" Type="http://schemas.openxmlformats.org/officeDocument/2006/relationships/customXml" Target="../ink/ink16.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12.xml"/><Relationship Id="rId6" Type="http://schemas.openxmlformats.org/officeDocument/2006/relationships/customXml" Target="../ink/ink19.xml"/><Relationship Id="rId5" Type="http://schemas.openxmlformats.org/officeDocument/2006/relationships/image" Target="../media/image56.png"/><Relationship Id="rId4" Type="http://schemas.openxmlformats.org/officeDocument/2006/relationships/customXml" Target="../ink/ink18.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91.png"/><Relationship Id="rId5" Type="http://schemas.openxmlformats.org/officeDocument/2006/relationships/customXml" Target="../ink/ink20.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customXml" Target="../ink/ink21.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0.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1.tmp"/></Relationships>
</file>

<file path=ppt/slides/_rels/slide44.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62.tm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8" y="4129500"/>
            <a:ext cx="6259662" cy="1655762"/>
          </a:xfrm>
        </p:spPr>
        <p:txBody>
          <a:bodyPr>
            <a:normAutofit/>
          </a:bodyPr>
          <a:lstStyle/>
          <a:p>
            <a:r>
              <a:rPr lang="en-US"/>
              <a:t>Unit </a:t>
            </a:r>
            <a:r>
              <a:rPr lang="en-US" dirty="0"/>
              <a:t>8 – Hypothesis Testing Day 3 and 4</a:t>
            </a:r>
          </a:p>
          <a:p>
            <a:r>
              <a:rPr lang="en-US" dirty="0"/>
              <a:t>Your Don’t-Iguana-Talk-About-It Professor Colton</a:t>
            </a:r>
          </a:p>
        </p:txBody>
      </p:sp>
      <p:sp>
        <p:nvSpPr>
          <p:cNvPr id="2" name="TextBox 1">
            <a:extLst>
              <a:ext uri="{FF2B5EF4-FFF2-40B4-BE49-F238E27FC236}">
                <a16:creationId xmlns:a16="http://schemas.microsoft.com/office/drawing/2014/main" id="{FC060AF3-6D94-CA48-8AA1-3A7256B95609}"/>
              </a:ext>
            </a:extLst>
          </p:cNvPr>
          <p:cNvSpPr txBox="1"/>
          <p:nvPr/>
        </p:nvSpPr>
        <p:spPr>
          <a:xfrm>
            <a:off x="1244417" y="1772299"/>
            <a:ext cx="2843599" cy="707886"/>
          </a:xfrm>
          <a:prstGeom prst="rect">
            <a:avLst/>
          </a:prstGeom>
          <a:noFill/>
        </p:spPr>
        <p:txBody>
          <a:bodyPr wrap="none" rtlCol="0">
            <a:spAutoFit/>
          </a:bodyPr>
          <a:lstStyle/>
          <a:p>
            <a:r>
              <a:rPr lang="en-US" sz="4000" dirty="0"/>
              <a:t>A New Week</a:t>
            </a:r>
          </a:p>
        </p:txBody>
      </p:sp>
      <p:pic>
        <p:nvPicPr>
          <p:cNvPr id="5" name="Picture 4">
            <a:extLst>
              <a:ext uri="{FF2B5EF4-FFF2-40B4-BE49-F238E27FC236}">
                <a16:creationId xmlns:a16="http://schemas.microsoft.com/office/drawing/2014/main" id="{2A7811B5-2F43-9440-9077-737E75067F89}"/>
              </a:ext>
            </a:extLst>
          </p:cNvPr>
          <p:cNvPicPr>
            <a:picLocks noChangeAspect="1"/>
          </p:cNvPicPr>
          <p:nvPr/>
        </p:nvPicPr>
        <p:blipFill>
          <a:blip r:embed="rId2"/>
          <a:stretch>
            <a:fillRect/>
          </a:stretch>
        </p:blipFill>
        <p:spPr>
          <a:xfrm>
            <a:off x="6658546" y="0"/>
            <a:ext cx="4572000" cy="3429000"/>
          </a:xfrm>
          <a:prstGeom prst="rect">
            <a:avLst/>
          </a:prstGeom>
        </p:spPr>
      </p:pic>
      <p:pic>
        <p:nvPicPr>
          <p:cNvPr id="7" name="Picture 6">
            <a:extLst>
              <a:ext uri="{FF2B5EF4-FFF2-40B4-BE49-F238E27FC236}">
                <a16:creationId xmlns:a16="http://schemas.microsoft.com/office/drawing/2014/main" id="{C4740081-028B-5742-BE75-7D9F8834AACA}"/>
              </a:ext>
            </a:extLst>
          </p:cNvPr>
          <p:cNvPicPr>
            <a:picLocks noChangeAspect="1"/>
          </p:cNvPicPr>
          <p:nvPr/>
        </p:nvPicPr>
        <p:blipFill rotWithShape="1">
          <a:blip r:embed="rId3"/>
          <a:srcRect b="15642"/>
          <a:stretch/>
        </p:blipFill>
        <p:spPr>
          <a:xfrm>
            <a:off x="7937906" y="3774195"/>
            <a:ext cx="2575338" cy="2896666"/>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Assumptions</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425824" y="551329"/>
            <a:ext cx="11360800" cy="7113494"/>
          </a:xfrm>
        </p:spPr>
        <p:txBody>
          <a:bodyPr/>
          <a:lstStyle/>
          <a:p>
            <a:pPr marL="0" indent="0">
              <a:lnSpc>
                <a:spcPct val="100000"/>
              </a:lnSpc>
              <a:buNone/>
            </a:pPr>
            <a:r>
              <a:rPr lang="en-US" sz="1600" b="1" dirty="0"/>
              <a:t>Problem</a:t>
            </a:r>
            <a:r>
              <a:rPr lang="en-US" sz="1600" dirty="0"/>
              <a:t>: Check the conditions for a Hypothesis Test of the population mean for the following scenarios:</a:t>
            </a:r>
          </a:p>
          <a:p>
            <a:pPr marL="0" lvl="0" indent="0">
              <a:buNone/>
            </a:pPr>
            <a:endParaRPr lang="en-US" sz="1600" i="1" dirty="0">
              <a:solidFill>
                <a:srgbClr val="7030A0"/>
              </a:solidFill>
            </a:endParaRPr>
          </a:p>
          <a:p>
            <a:pPr marL="0" lvl="0" indent="0">
              <a:buNone/>
            </a:pPr>
            <a:r>
              <a:rPr lang="en-US" sz="1600" dirty="0"/>
              <a:t>a) A random sample of 15 human body temperatures were obtained. Assume that human body temperatures are </a:t>
            </a:r>
            <a:r>
              <a:rPr lang="en-US" sz="1600" b="1" dirty="0"/>
              <a:t>normally distributed</a:t>
            </a:r>
            <a:r>
              <a:rPr lang="en-US" sz="1600" dirty="0"/>
              <a:t>. Is there sufficient evidence to conclude that the true mean human body temperature differs from 98.6</a:t>
            </a:r>
            <a:r>
              <a:rPr lang="en-US" sz="1600" baseline="30000" dirty="0"/>
              <a:t>o</a:t>
            </a:r>
            <a:r>
              <a:rPr lang="en-US" sz="1600" dirty="0"/>
              <a:t>F?</a:t>
            </a:r>
          </a:p>
          <a:p>
            <a:pPr marL="0" lvl="0" indent="0">
              <a:buNone/>
            </a:pPr>
            <a:endParaRPr lang="en-US" sz="1600" dirty="0"/>
          </a:p>
          <a:p>
            <a:pPr marL="0" indent="0">
              <a:buNone/>
            </a:pPr>
            <a:r>
              <a:rPr lang="en-US" sz="1600" i="1" dirty="0">
                <a:solidFill>
                  <a:srgbClr val="7030A0"/>
                </a:solidFill>
              </a:rPr>
              <a:t>INCORRECT to try and check np ≥ 5 and nq ≥ 5 because there is no success and failures anymore! We have a quantitative variable now!!</a:t>
            </a:r>
          </a:p>
          <a:p>
            <a:pPr marL="0" indent="0">
              <a:buNone/>
            </a:pPr>
            <a:endParaRPr lang="en-US" sz="1600" i="1" dirty="0">
              <a:solidFill>
                <a:srgbClr val="FF0000"/>
              </a:solidFill>
            </a:endParaRPr>
          </a:p>
          <a:p>
            <a:pPr marL="0" indent="0">
              <a:buNone/>
            </a:pPr>
            <a:r>
              <a:rPr lang="en-US" sz="1600" i="1" dirty="0">
                <a:solidFill>
                  <a:srgbClr val="FF0000"/>
                </a:solidFill>
              </a:rPr>
              <a:t>Random sample and normal distribution so conditions are both met! </a:t>
            </a:r>
            <a:r>
              <a:rPr lang="en-US" sz="1600" i="1" dirty="0">
                <a:solidFill>
                  <a:srgbClr val="7030A0"/>
                </a:solidFill>
              </a:rPr>
              <a:t>→ VERY GOOD! We have a normal population, so don’t have to look at the sample size for the condition!</a:t>
            </a:r>
            <a:endParaRPr lang="en-US" sz="1600" dirty="0"/>
          </a:p>
          <a:p>
            <a:pPr marL="0" lvl="0" indent="0">
              <a:buNone/>
            </a:pPr>
            <a:endParaRPr lang="en-US" sz="1600" dirty="0"/>
          </a:p>
          <a:p>
            <a:pPr marL="0" indent="0">
              <a:buNone/>
            </a:pPr>
            <a:r>
              <a:rPr lang="en-US" sz="1600" dirty="0"/>
              <a:t>b) In 2012, a large number of foreclosed homes in Washington, D.C. Real estate experts say the standard deviation for sales the past 10 years was $190,000. In one community, a random sample of 30 foreclosed homes sold for an average of $443,705. A prospective home-buyer wants to know if prices have decreased from the 2002 average of $450,000.</a:t>
            </a:r>
          </a:p>
          <a:p>
            <a:pPr marL="0" indent="0">
              <a:buNone/>
            </a:pPr>
            <a:endParaRPr lang="en-US" sz="1600" dirty="0"/>
          </a:p>
          <a:p>
            <a:pPr marL="0" lvl="0" indent="0">
              <a:buNone/>
            </a:pPr>
            <a:r>
              <a:rPr lang="en-US" sz="1600" i="1" dirty="0">
                <a:solidFill>
                  <a:srgbClr val="FF0000"/>
                </a:solidFill>
              </a:rPr>
              <a:t>Random sample (YES) and normal distribution(???) </a:t>
            </a:r>
            <a:r>
              <a:rPr lang="en-US" sz="1600" i="1" dirty="0">
                <a:solidFill>
                  <a:srgbClr val="7030A0"/>
                </a:solidFill>
              </a:rPr>
              <a:t>→ NOPE!! No mention of a normal population</a:t>
            </a:r>
          </a:p>
          <a:p>
            <a:pPr marL="0" lvl="0" indent="0">
              <a:buNone/>
            </a:pPr>
            <a:r>
              <a:rPr lang="en-US" sz="1600" i="1" dirty="0">
                <a:solidFill>
                  <a:srgbClr val="7030A0"/>
                </a:solidFill>
              </a:rPr>
              <a:t>So how do you know is normal distribution? We don’t → have to look at n for the large enough sample condition</a:t>
            </a:r>
          </a:p>
          <a:p>
            <a:pPr marL="0" lvl="0" indent="0">
              <a:buNone/>
            </a:pPr>
            <a:r>
              <a:rPr lang="en-US" sz="1600" i="1" dirty="0">
                <a:solidFill>
                  <a:srgbClr val="FF0000"/>
                </a:solidFill>
              </a:rPr>
              <a:t>n = 30 ≥ 30 </a:t>
            </a:r>
            <a:r>
              <a:rPr lang="en-US" sz="1600" i="1" dirty="0">
                <a:solidFill>
                  <a:srgbClr val="7030A0"/>
                </a:solidFill>
              </a:rPr>
              <a:t>→ YES!!! So it still meets the large enough sample size condition</a:t>
            </a:r>
          </a:p>
          <a:p>
            <a:pPr marL="0" lvl="0" indent="0">
              <a:buNone/>
            </a:pPr>
            <a:r>
              <a:rPr lang="en-US" sz="1600" i="1" dirty="0">
                <a:solidFill>
                  <a:srgbClr val="FF0000"/>
                </a:solidFill>
              </a:rPr>
              <a:t>Both conditions are met! </a:t>
            </a:r>
            <a:r>
              <a:rPr lang="en-US" sz="1600" i="1" dirty="0">
                <a:solidFill>
                  <a:srgbClr val="7030A0"/>
                </a:solidFill>
              </a:rPr>
              <a:t>→ notice that we had to do this differently than part (a)</a:t>
            </a:r>
            <a:endParaRPr lang="en-US" sz="1600" i="1" dirty="0">
              <a:solidFill>
                <a:srgbClr val="FF0000"/>
              </a:solidFill>
            </a:endParaRPr>
          </a:p>
          <a:p>
            <a:pPr marL="0" lvl="0" indent="0">
              <a:buNone/>
            </a:pPr>
            <a:endParaRPr lang="en-US" sz="1600" dirty="0"/>
          </a:p>
          <a:p>
            <a:pPr marL="0" indent="0">
              <a:lnSpc>
                <a:spcPct val="100000"/>
              </a:lnSpc>
              <a:buNone/>
            </a:pPr>
            <a:r>
              <a:rPr lang="en-US" sz="1600" dirty="0"/>
              <a:t>c) Test 1 grades on the most fun class you’ve ever taken averaged 80.76 with standard deviation 13.34 points. From a random sample of 19 Test 2 grades, there was a mean of 83.39. Your super cool instructor wants to know if the Test 2 grades improved.</a:t>
            </a:r>
            <a:endParaRPr lang="en-US" sz="1600" i="1" dirty="0">
              <a:solidFill>
                <a:srgbClr val="FF0000"/>
              </a:solidFill>
            </a:endParaRPr>
          </a:p>
          <a:p>
            <a:pPr marL="0" indent="0">
              <a:lnSpc>
                <a:spcPct val="100000"/>
              </a:lnSpc>
              <a:buNone/>
            </a:pPr>
            <a:endParaRPr lang="en-US" sz="1600" dirty="0"/>
          </a:p>
          <a:p>
            <a:pPr marL="0" indent="0">
              <a:lnSpc>
                <a:spcPct val="100000"/>
              </a:lnSpc>
              <a:buNone/>
            </a:pPr>
            <a:r>
              <a:rPr lang="en-US" sz="1600" i="1" dirty="0">
                <a:solidFill>
                  <a:srgbClr val="FF0000"/>
                </a:solidFill>
              </a:rPr>
              <a:t>Random sample, YES!</a:t>
            </a:r>
            <a:endParaRPr lang="en-US" sz="1600" dirty="0"/>
          </a:p>
          <a:p>
            <a:pPr marL="0" indent="0">
              <a:lnSpc>
                <a:spcPct val="100000"/>
              </a:lnSpc>
              <a:buNone/>
            </a:pPr>
            <a:r>
              <a:rPr lang="en-US" sz="1600" i="1" dirty="0">
                <a:solidFill>
                  <a:srgbClr val="FF0000"/>
                </a:solidFill>
              </a:rPr>
              <a:t>Large enough sample???</a:t>
            </a:r>
            <a:r>
              <a:rPr lang="en-US" sz="1600" i="1" dirty="0">
                <a:solidFill>
                  <a:srgbClr val="7030A0"/>
                </a:solidFill>
              </a:rPr>
              <a:t> →</a:t>
            </a:r>
            <a:r>
              <a:rPr lang="en-US" sz="1600" i="1" dirty="0">
                <a:solidFill>
                  <a:srgbClr val="FF0000"/>
                </a:solidFill>
              </a:rPr>
              <a:t> Does not say we have normally distributed population, and the sample size is only  n = 19. </a:t>
            </a:r>
            <a:r>
              <a:rPr lang="en-US" sz="1600" i="1" dirty="0">
                <a:solidFill>
                  <a:srgbClr val="7030A0"/>
                </a:solidFill>
              </a:rPr>
              <a:t>So are the conditions met????</a:t>
            </a:r>
          </a:p>
          <a:p>
            <a:pPr marL="0" indent="0">
              <a:lnSpc>
                <a:spcPct val="100000"/>
              </a:lnSpc>
              <a:buNone/>
            </a:pPr>
            <a:r>
              <a:rPr lang="en-US" sz="1600" i="1" dirty="0">
                <a:solidFill>
                  <a:srgbClr val="FF0000"/>
                </a:solidFill>
              </a:rPr>
              <a:t>We don’t have enough information to make a final conclusion </a:t>
            </a:r>
            <a:r>
              <a:rPr lang="en-US" sz="1600" i="1" dirty="0">
                <a:solidFill>
                  <a:srgbClr val="7030A0"/>
                </a:solidFill>
              </a:rPr>
              <a:t>→ Would have to look at the distribution of the sample (symmetric / skewed, outliers, etc.)  and make a judgement call if n = 19 is large enough so that the CLT results are applicable.</a:t>
            </a:r>
          </a:p>
          <a:p>
            <a:pPr marL="0" indent="-457200">
              <a:lnSpc>
                <a:spcPct val="100000"/>
              </a:lnSpc>
              <a:buFont typeface="+mj-lt"/>
              <a:buAutoNum type="arabicPeriod"/>
            </a:pPr>
            <a:endParaRPr lang="en-US" sz="1600" dirty="0"/>
          </a:p>
          <a:p>
            <a:pPr marL="0" indent="-457200">
              <a:lnSpc>
                <a:spcPct val="100000"/>
              </a:lnSpc>
              <a:buFont typeface="+mj-lt"/>
              <a:buAutoNum type="arabicPeriod"/>
            </a:pPr>
            <a:endParaRPr lang="en-US" sz="1600" dirty="0"/>
          </a:p>
        </p:txBody>
      </p:sp>
      <p:sp>
        <p:nvSpPr>
          <p:cNvPr id="4" name="TextBox 3">
            <a:extLst>
              <a:ext uri="{FF2B5EF4-FFF2-40B4-BE49-F238E27FC236}">
                <a16:creationId xmlns:a16="http://schemas.microsoft.com/office/drawing/2014/main" id="{6653DB16-9D80-DA4A-8E33-A495B46714AE}"/>
              </a:ext>
            </a:extLst>
          </p:cNvPr>
          <p:cNvSpPr txBox="1"/>
          <p:nvPr/>
        </p:nvSpPr>
        <p:spPr>
          <a:xfrm>
            <a:off x="7171764" y="-47501"/>
            <a:ext cx="403614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a:solidFill>
                  <a:srgbClr val="7030A0"/>
                </a:solidFill>
              </a:rPr>
              <a:t>** Note: If only a sample standard deviation is provided, then </a:t>
            </a:r>
            <a:r>
              <a:rPr lang="el-GR" i="1" dirty="0">
                <a:solidFill>
                  <a:srgbClr val="7030A0"/>
                </a:solidFill>
              </a:rPr>
              <a:t>σ</a:t>
            </a:r>
            <a:r>
              <a:rPr lang="en-US" i="1" dirty="0">
                <a:solidFill>
                  <a:srgbClr val="7030A0"/>
                </a:solidFill>
              </a:rPr>
              <a:t> is unknown</a:t>
            </a:r>
          </a:p>
        </p:txBody>
      </p:sp>
    </p:spTree>
    <p:extLst>
      <p:ext uri="{BB962C8B-B14F-4D97-AF65-F5344CB8AC3E}">
        <p14:creationId xmlns:p14="http://schemas.microsoft.com/office/powerpoint/2010/main" val="45272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360196" y="-51856"/>
            <a:ext cx="11360800" cy="763600"/>
          </a:xfrm>
        </p:spPr>
        <p:txBody>
          <a:bodyPr/>
          <a:lstStyle/>
          <a:p>
            <a:r>
              <a:rPr lang="en-US" sz="4000" dirty="0"/>
              <a:t>Rejection Region for Means with Known 𝞂</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315834" y="1218767"/>
                <a:ext cx="6346922" cy="4555200"/>
              </a:xfrm>
            </p:spPr>
            <p:txBody>
              <a:bodyPr/>
              <a:lstStyle/>
              <a:p>
                <a:pPr marL="152396" indent="0">
                  <a:lnSpc>
                    <a:spcPct val="100000"/>
                  </a:lnSpc>
                  <a:buNone/>
                </a:pPr>
                <a:r>
                  <a:rPr lang="en-US" sz="1800" u="sng" dirty="0"/>
                  <a:t>Rejection Region for Means Test with KNOWN 𝞂</a:t>
                </a:r>
                <a:endParaRPr lang="en-US" sz="1800" dirty="0"/>
              </a:p>
              <a:p>
                <a:pPr>
                  <a:lnSpc>
                    <a:spcPct val="100000"/>
                  </a:lnSpc>
                </a:pPr>
                <a:endParaRPr lang="en-US" sz="1600" dirty="0"/>
              </a:p>
              <a:p>
                <a:pPr>
                  <a:lnSpc>
                    <a:spcPct val="100000"/>
                  </a:lnSpc>
                </a:pPr>
                <a:r>
                  <a:rPr lang="en-US" sz="1600" dirty="0"/>
                  <a:t>This is the SAME as for a Proportions Test!</a:t>
                </a:r>
              </a:p>
              <a:p>
                <a:pPr>
                  <a:lnSpc>
                    <a:spcPct val="100000"/>
                  </a:lnSpc>
                </a:pPr>
                <a:endParaRPr lang="en-US" sz="1600" dirty="0"/>
              </a:p>
              <a:p>
                <a:pPr marL="152396" indent="0">
                  <a:lnSpc>
                    <a:spcPct val="100000"/>
                  </a:lnSpc>
                  <a:buNone/>
                </a:pPr>
                <a:r>
                  <a:rPr lang="en-US" sz="1600" u="sng" dirty="0"/>
                  <a:t>Review</a:t>
                </a:r>
              </a:p>
              <a:p>
                <a:pPr>
                  <a:lnSpc>
                    <a:spcPct val="100000"/>
                  </a:lnSpc>
                </a:pPr>
                <a:endParaRPr lang="en-US" sz="1600" dirty="0"/>
              </a:p>
              <a:p>
                <a:pPr>
                  <a:lnSpc>
                    <a:spcPct val="100000"/>
                  </a:lnSpc>
                </a:pPr>
                <a:r>
                  <a:rPr lang="en-US" sz="1600" dirty="0"/>
                  <a:t>We have to determine the the when </a:t>
                </a:r>
                <a:r>
                  <a:rPr lang="en-US" sz="1600" u="sng" dirty="0"/>
                  <a:t>there is or is not enough evidence</a:t>
                </a:r>
                <a:r>
                  <a:rPr lang="en-US" sz="1600" dirty="0"/>
                  <a:t> against the Null.</a:t>
                </a:r>
              </a:p>
              <a:p>
                <a:pPr marL="152396" indent="0">
                  <a:lnSpc>
                    <a:spcPct val="100000"/>
                  </a:lnSpc>
                  <a:buNone/>
                </a:pPr>
                <a:endParaRPr lang="en-US" sz="1600" dirty="0"/>
              </a:p>
              <a:p>
                <a:pPr>
                  <a:lnSpc>
                    <a:spcPct val="100000"/>
                  </a:lnSpc>
                </a:pPr>
                <a:r>
                  <a:rPr lang="en-US" sz="1600" dirty="0"/>
                  <a:t>Our Rejection Region (RR) is based on whether we are doing a one or two tailed test (this is the direction from the H</a:t>
                </a:r>
                <a:r>
                  <a:rPr lang="en-US" sz="1600" baseline="-25000" dirty="0"/>
                  <a:t>A</a:t>
                </a:r>
                <a:r>
                  <a:rPr lang="en-US" sz="1600" dirty="0"/>
                  <a:t>)!</a:t>
                </a:r>
              </a:p>
              <a:p>
                <a:pPr>
                  <a:lnSpc>
                    <a:spcPct val="100000"/>
                  </a:lnSpc>
                </a:pPr>
                <a:endParaRPr lang="en-US" sz="1600" dirty="0"/>
              </a:p>
              <a:p>
                <a:pPr>
                  <a:lnSpc>
                    <a:spcPct val="100000"/>
                  </a:lnSpc>
                </a:pPr>
                <a:r>
                  <a:rPr lang="en-US" sz="1600" dirty="0"/>
                  <a:t>Critical Values that define the RR are based on the standard normal (Z) curve</a:t>
                </a:r>
              </a:p>
              <a:p>
                <a:pPr>
                  <a:lnSpc>
                    <a:spcPct val="100000"/>
                  </a:lnSpc>
                </a:pPr>
                <a:endParaRPr lang="en-US" sz="1600" dirty="0"/>
              </a:p>
              <a:p>
                <a:pPr lvl="1">
                  <a:lnSpc>
                    <a:spcPct val="100000"/>
                  </a:lnSpc>
                  <a:spcBef>
                    <a:spcPts val="0"/>
                  </a:spcBef>
                </a:pPr>
                <a:r>
                  <a:rPr lang="en-US" sz="1600" dirty="0"/>
                  <a:t>So all of our CVs will be Z*s!</a:t>
                </a:r>
              </a:p>
              <a:p>
                <a:pPr lvl="1">
                  <a:lnSpc>
                    <a:spcPct val="100000"/>
                  </a:lnSpc>
                  <a:spcBef>
                    <a:spcPts val="0"/>
                  </a:spcBef>
                </a:pPr>
                <a:endParaRPr lang="en-US" sz="1600" dirty="0"/>
              </a:p>
              <a:p>
                <a:pPr>
                  <a:lnSpc>
                    <a:spcPct val="100000"/>
                  </a:lnSpc>
                </a:pPr>
                <a:r>
                  <a:rPr lang="en-US" sz="1600" dirty="0"/>
                  <a:t>Using calc:</a:t>
                </a:r>
              </a:p>
              <a:p>
                <a:pPr>
                  <a:lnSpc>
                    <a:spcPct val="100000"/>
                  </a:lnSpc>
                </a:pPr>
                <a:endParaRPr lang="en-US" sz="1600" dirty="0"/>
              </a:p>
              <a:p>
                <a:pPr marL="152396" indent="0">
                  <a:lnSpc>
                    <a:spcPct val="100000"/>
                  </a:lnSpc>
                  <a:buNone/>
                </a:pPr>
                <a:r>
                  <a:rPr lang="en-US" sz="1600" b="1" i="1" dirty="0">
                    <a:solidFill>
                      <a:srgbClr val="7030A0"/>
                    </a:solidFill>
                  </a:rPr>
                  <a:t>	Left-Tailed: Z* = </a:t>
                </a:r>
                <a:r>
                  <a:rPr lang="en-US" sz="1600" b="1" i="1" dirty="0" err="1">
                    <a:solidFill>
                      <a:srgbClr val="7030A0"/>
                    </a:solidFill>
                  </a:rPr>
                  <a:t>invNorm</a:t>
                </a:r>
                <a:r>
                  <a:rPr lang="en-US" sz="1600" b="1" i="1" dirty="0">
                    <a:solidFill>
                      <a:srgbClr val="7030A0"/>
                    </a:solidFill>
                  </a:rPr>
                  <a:t>(area =𝛼</a:t>
                </a:r>
                <a14:m>
                  <m:oMath xmlns:m="http://schemas.openxmlformats.org/officeDocument/2006/math">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𝝁</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𝟎</m:t>
                    </m:r>
                    <m:r>
                      <a:rPr lang="en-US" sz="1600" b="1" i="1">
                        <a:solidFill>
                          <a:srgbClr val="7030A0"/>
                        </a:solidFill>
                        <a:latin typeface="Cambria Math" panose="02040503050406030204" pitchFamily="18" charset="0"/>
                      </a:rPr>
                      <m:t>, </m:t>
                    </m:r>
                    <m:r>
                      <a:rPr lang="en-US" sz="1600" b="1" i="1">
                        <a:solidFill>
                          <a:srgbClr val="7030A0"/>
                        </a:solidFill>
                        <a:latin typeface="Cambria Math" panose="02040503050406030204" pitchFamily="18" charset="0"/>
                      </a:rPr>
                      <m:t>𝝈</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𝟏</m:t>
                    </m:r>
                  </m:oMath>
                </a14:m>
                <a:r>
                  <a:rPr lang="en-US" sz="1600" b="1" i="1" dirty="0">
                    <a:solidFill>
                      <a:srgbClr val="7030A0"/>
                    </a:solidFill>
                  </a:rPr>
                  <a:t>)</a:t>
                </a:r>
              </a:p>
              <a:p>
                <a:pPr marL="152396" indent="0">
                  <a:lnSpc>
                    <a:spcPct val="100000"/>
                  </a:lnSpc>
                  <a:buNone/>
                </a:pPr>
                <a:r>
                  <a:rPr lang="en-US" sz="1600" b="1" i="1" dirty="0">
                    <a:solidFill>
                      <a:srgbClr val="7030A0"/>
                    </a:solidFill>
                  </a:rPr>
                  <a:t>	Right-Tailed: Z* = </a:t>
                </a:r>
                <a:r>
                  <a:rPr lang="en-US" sz="1600" b="1" i="1" dirty="0" err="1">
                    <a:solidFill>
                      <a:srgbClr val="7030A0"/>
                    </a:solidFill>
                  </a:rPr>
                  <a:t>invNorm</a:t>
                </a:r>
                <a:r>
                  <a:rPr lang="en-US" sz="1600" b="1" i="1" dirty="0">
                    <a:solidFill>
                      <a:srgbClr val="7030A0"/>
                    </a:solidFill>
                  </a:rPr>
                  <a:t>(area = </a:t>
                </a:r>
                <a14:m>
                  <m:oMath xmlns:m="http://schemas.openxmlformats.org/officeDocument/2006/math">
                    <m:r>
                      <a:rPr lang="en-US" sz="1600" b="1" i="1" smtClean="0">
                        <a:solidFill>
                          <a:srgbClr val="7030A0"/>
                        </a:solidFill>
                        <a:latin typeface="Cambria Math" panose="02040503050406030204" pitchFamily="18" charset="0"/>
                      </a:rPr>
                      <m:t>𝟏</m:t>
                    </m:r>
                    <m:r>
                      <a:rPr lang="en-US" sz="1600" b="1" i="1" smtClean="0">
                        <a:solidFill>
                          <a:srgbClr val="7030A0"/>
                        </a:solidFill>
                        <a:latin typeface="Cambria Math" panose="02040503050406030204" pitchFamily="18" charset="0"/>
                      </a:rPr>
                      <m:t>−</m:t>
                    </m:r>
                    <m:r>
                      <a:rPr lang="en-US" sz="1600" b="1" i="1" smtClean="0">
                        <a:solidFill>
                          <a:srgbClr val="7030A0"/>
                        </a:solidFill>
                        <a:latin typeface="Cambria Math" panose="02040503050406030204" pitchFamily="18" charset="0"/>
                      </a:rPr>
                      <m:t>𝜶</m:t>
                    </m:r>
                    <m:r>
                      <a:rPr lang="en-US" sz="1600" b="1" i="1" smtClean="0">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𝝁</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𝟎</m:t>
                    </m:r>
                    <m:r>
                      <a:rPr lang="en-US" sz="1600" b="1" i="1">
                        <a:solidFill>
                          <a:srgbClr val="7030A0"/>
                        </a:solidFill>
                        <a:latin typeface="Cambria Math" panose="02040503050406030204" pitchFamily="18" charset="0"/>
                      </a:rPr>
                      <m:t>, </m:t>
                    </m:r>
                    <m:r>
                      <a:rPr lang="en-US" sz="1600" b="1" i="1">
                        <a:solidFill>
                          <a:srgbClr val="7030A0"/>
                        </a:solidFill>
                        <a:latin typeface="Cambria Math" panose="02040503050406030204" pitchFamily="18" charset="0"/>
                      </a:rPr>
                      <m:t>𝝈</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𝟏</m:t>
                    </m:r>
                  </m:oMath>
                </a14:m>
                <a:r>
                  <a:rPr lang="en-US" sz="1600" b="1" i="1" dirty="0">
                    <a:solidFill>
                      <a:srgbClr val="7030A0"/>
                    </a:solidFill>
                  </a:rPr>
                  <a:t>)</a:t>
                </a:r>
              </a:p>
              <a:p>
                <a:pPr marL="152396" indent="0">
                  <a:lnSpc>
                    <a:spcPct val="100000"/>
                  </a:lnSpc>
                  <a:buNone/>
                </a:pPr>
                <a:r>
                  <a:rPr lang="en-US" sz="1600" b="1" i="1" dirty="0">
                    <a:solidFill>
                      <a:srgbClr val="7030A0"/>
                    </a:solidFill>
                  </a:rPr>
                  <a:t>	Two-Tailed: Z* = </a:t>
                </a:r>
                <a:r>
                  <a:rPr lang="en-US" sz="1600" b="1" i="1" dirty="0" err="1">
                    <a:solidFill>
                      <a:srgbClr val="7030A0"/>
                    </a:solidFill>
                  </a:rPr>
                  <a:t>invNorm</a:t>
                </a:r>
                <a:r>
                  <a:rPr lang="en-US" sz="1600" b="1" i="1" dirty="0">
                    <a:solidFill>
                      <a:srgbClr val="7030A0"/>
                    </a:solidFill>
                  </a:rPr>
                  <a:t>(area =</a:t>
                </a:r>
                <a14:m>
                  <m:oMath xmlns:m="http://schemas.openxmlformats.org/officeDocument/2006/math">
                    <m:r>
                      <a:rPr lang="en-US" sz="1600" b="1" i="1" smtClean="0">
                        <a:solidFill>
                          <a:srgbClr val="7030A0"/>
                        </a:solidFill>
                        <a:latin typeface="Cambria Math" panose="02040503050406030204" pitchFamily="18" charset="0"/>
                      </a:rPr>
                      <m:t> </m:t>
                    </m:r>
                    <m:f>
                      <m:fPr>
                        <m:ctrlPr>
                          <a:rPr lang="en-US" sz="1600" b="1" i="1" smtClean="0">
                            <a:solidFill>
                              <a:srgbClr val="7030A0"/>
                            </a:solidFill>
                            <a:latin typeface="Cambria Math" panose="02040503050406030204" pitchFamily="18" charset="0"/>
                          </a:rPr>
                        </m:ctrlPr>
                      </m:fPr>
                      <m:num>
                        <m:r>
                          <a:rPr lang="en-US" sz="1600" b="1" i="1" smtClean="0">
                            <a:solidFill>
                              <a:srgbClr val="7030A0"/>
                            </a:solidFill>
                            <a:latin typeface="Cambria Math" panose="02040503050406030204" pitchFamily="18" charset="0"/>
                          </a:rPr>
                          <m:t>𝜶</m:t>
                        </m:r>
                      </m:num>
                      <m:den>
                        <m:r>
                          <a:rPr lang="en-US" sz="1600" b="1" i="1" smtClean="0">
                            <a:solidFill>
                              <a:srgbClr val="7030A0"/>
                            </a:solidFill>
                            <a:latin typeface="Cambria Math" panose="02040503050406030204" pitchFamily="18" charset="0"/>
                          </a:rPr>
                          <m:t>𝟐</m:t>
                        </m:r>
                      </m:den>
                    </m:f>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𝝁</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𝟎</m:t>
                    </m:r>
                    <m:r>
                      <a:rPr lang="en-US" sz="1600" b="1" i="1">
                        <a:solidFill>
                          <a:srgbClr val="7030A0"/>
                        </a:solidFill>
                        <a:latin typeface="Cambria Math" panose="02040503050406030204" pitchFamily="18" charset="0"/>
                      </a:rPr>
                      <m:t>, </m:t>
                    </m:r>
                    <m:r>
                      <a:rPr lang="en-US" sz="1600" b="1" i="1">
                        <a:solidFill>
                          <a:srgbClr val="7030A0"/>
                        </a:solidFill>
                        <a:latin typeface="Cambria Math" panose="02040503050406030204" pitchFamily="18" charset="0"/>
                      </a:rPr>
                      <m:t>𝝈</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𝟏</m:t>
                    </m:r>
                  </m:oMath>
                </a14:m>
                <a:r>
                  <a:rPr lang="en-US" sz="1600" b="1" i="1" dirty="0">
                    <a:solidFill>
                      <a:srgbClr val="7030A0"/>
                    </a:solidFill>
                  </a:rPr>
                  <a:t>)</a:t>
                </a:r>
              </a:p>
              <a:p>
                <a:pPr marL="152396" indent="0">
                  <a:lnSpc>
                    <a:spcPct val="100000"/>
                  </a:lnSpc>
                  <a:buNone/>
                </a:pPr>
                <a:endParaRPr lang="en-US" sz="1600" b="1" i="1" dirty="0">
                  <a:solidFill>
                    <a:srgbClr val="7030A0"/>
                  </a:solidFill>
                </a:endParaRPr>
              </a:p>
              <a:p>
                <a:pPr marL="152396" indent="0">
                  <a:lnSpc>
                    <a:spcPct val="100000"/>
                  </a:lnSpc>
                  <a:buNone/>
                </a:pPr>
                <a:endParaRPr lang="en-US" sz="1600" b="1" i="1" dirty="0">
                  <a:solidFill>
                    <a:srgbClr val="7030A0"/>
                  </a:solidFill>
                </a:endParaRPr>
              </a:p>
              <a:p>
                <a:pPr marL="152396" indent="0">
                  <a:lnSpc>
                    <a:spcPct val="100000"/>
                  </a:lnSpc>
                  <a:buNone/>
                </a:pPr>
                <a:r>
                  <a:rPr lang="en-US" sz="1600" dirty="0"/>
                  <a:t> </a:t>
                </a:r>
              </a:p>
            </p:txBody>
          </p:sp>
        </mc:Choice>
        <mc:Fallback xmlns="">
          <p:sp>
            <p:nvSpPr>
              <p:cNvPr id="3" name="Text Placeholder 2">
                <a:extLst>
                  <a:ext uri="{FF2B5EF4-FFF2-40B4-BE49-F238E27FC236}">
                    <a16:creationId xmlns:a16="http://schemas.microsoft.com/office/drawing/2014/main" id="{FA73A392-4795-6547-8661-FA1E19DC54AD}"/>
                  </a:ext>
                </a:extLst>
              </p:cNvPr>
              <p:cNvSpPr>
                <a:spLocks noGrp="1" noRot="1" noChangeAspect="1" noMove="1" noResize="1" noEditPoints="1" noAdjustHandles="1" noChangeArrowheads="1" noChangeShapeType="1" noTextEdit="1"/>
              </p:cNvSpPr>
              <p:nvPr>
                <p:ph type="body" idx="1"/>
              </p:nvPr>
            </p:nvSpPr>
            <p:spPr>
              <a:xfrm>
                <a:off x="315834" y="1218767"/>
                <a:ext cx="6346922" cy="4555200"/>
              </a:xfrm>
              <a:blipFill>
                <a:blip r:embed="rId2"/>
                <a:stretch>
                  <a:fillRect r="-798" b="-23677"/>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0196" y="700039"/>
            <a:ext cx="9357793" cy="51872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 sz="2400" b="1" dirty="0">
                <a:solidFill>
                  <a:srgbClr val="0070C0"/>
                </a:solidFill>
              </a:rPr>
              <a:t>3.   Determine and Sketch Rejection Region based of Significance Level</a:t>
            </a:r>
          </a:p>
        </p:txBody>
      </p:sp>
      <p:pic>
        <p:nvPicPr>
          <p:cNvPr id="6" name="Picture 5">
            <a:extLst>
              <a:ext uri="{FF2B5EF4-FFF2-40B4-BE49-F238E27FC236}">
                <a16:creationId xmlns:a16="http://schemas.microsoft.com/office/drawing/2014/main" id="{DF55B6EA-964C-D042-A93F-05C9477F2AEF}"/>
              </a:ext>
            </a:extLst>
          </p:cNvPr>
          <p:cNvPicPr>
            <a:picLocks noChangeAspect="1"/>
          </p:cNvPicPr>
          <p:nvPr/>
        </p:nvPicPr>
        <p:blipFill>
          <a:blip r:embed="rId3"/>
          <a:stretch>
            <a:fillRect/>
          </a:stretch>
        </p:blipFill>
        <p:spPr>
          <a:xfrm>
            <a:off x="6662756" y="1725790"/>
            <a:ext cx="5058240" cy="1703210"/>
          </a:xfrm>
          <a:prstGeom prst="rect">
            <a:avLst/>
          </a:prstGeom>
        </p:spPr>
      </p:pic>
    </p:spTree>
    <p:extLst>
      <p:ext uri="{BB962C8B-B14F-4D97-AF65-F5344CB8AC3E}">
        <p14:creationId xmlns:p14="http://schemas.microsoft.com/office/powerpoint/2010/main" val="218658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Means with Known 𝜎</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4504" y="568333"/>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Compute value of Test Statistic / P-value.</a:t>
            </a:r>
          </a:p>
        </p:txBody>
      </p:sp>
      <p:sp>
        <p:nvSpPr>
          <p:cNvPr id="11" name="Content Placeholder 2">
            <a:extLst>
              <a:ext uri="{FF2B5EF4-FFF2-40B4-BE49-F238E27FC236}">
                <a16:creationId xmlns:a16="http://schemas.microsoft.com/office/drawing/2014/main" id="{F5772ED0-BBE3-A545-A39D-E566AF35B35C}"/>
              </a:ext>
            </a:extLst>
          </p:cNvPr>
          <p:cNvSpPr txBox="1">
            <a:spLocks/>
          </p:cNvSpPr>
          <p:nvPr/>
        </p:nvSpPr>
        <p:spPr>
          <a:xfrm>
            <a:off x="364504" y="1242539"/>
            <a:ext cx="8708234" cy="1082675"/>
          </a:xfrm>
          <a:prstGeom prst="rect">
            <a:avLst/>
          </a:prstGeom>
          <a:ln>
            <a:solidFill>
              <a:srgbClr val="00B050"/>
            </a:solidFill>
          </a:ln>
        </p:spPr>
        <p:txBody>
          <a:bodyPr spcFirstLastPara="1" vert="horz" wrap="square" lIns="91425" tIns="91425" rIns="91425" bIns="91425"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(Original) Setup</a:t>
            </a:r>
          </a:p>
          <a:p>
            <a:pPr marL="0" indent="0">
              <a:buNone/>
            </a:pPr>
            <a:r>
              <a:rPr lang="en-US" sz="1400" dirty="0"/>
              <a:t>Scientists discovered a new mountain range under the sea. Lets assume the sea mountain heights are normally distributed with known standard deviation of 5000 ft.</a:t>
            </a:r>
          </a:p>
          <a:p>
            <a:pPr marL="0" indent="0">
              <a:buNone/>
            </a:pPr>
            <a:endParaRPr lang="en-US" sz="1400" dirty="0"/>
          </a:p>
          <a:p>
            <a:pPr marL="0" indent="0">
              <a:buNone/>
            </a:pPr>
            <a:r>
              <a:rPr lang="en-US" sz="1400" dirty="0"/>
              <a:t>From a random sample of 13 peaks, there was an average height of 12,000 ft. Is there enough evidence to conclude the average heights of these new sea mountains is different than the Rocky Mountains, which average 14,400 ft? Use 𝛼 = 0.12 </a:t>
            </a: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965A2407-584E-B248-87A3-CD88E93C743F}"/>
                  </a:ext>
                </a:extLst>
              </p:cNvPr>
              <p:cNvSpPr txBox="1">
                <a:spLocks/>
              </p:cNvSpPr>
              <p:nvPr/>
            </p:nvSpPr>
            <p:spPr>
              <a:xfrm>
                <a:off x="153124" y="2519096"/>
                <a:ext cx="7086600" cy="3256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GOAL</a:t>
                </a:r>
                <a:r>
                  <a:rPr lang="en-US" sz="1800" dirty="0"/>
                  <a:t>: Conduct a Hypothesis Test!</a:t>
                </a:r>
              </a:p>
              <a:p>
                <a:pPr marL="0" indent="0">
                  <a:buFont typeface="Arial" panose="020B0604020202020204" pitchFamily="34" charset="0"/>
                  <a:buNone/>
                </a:pPr>
                <a:endParaRPr lang="en-US" sz="900" dirty="0"/>
              </a:p>
              <a:p>
                <a:pPr marL="514350" indent="-514350">
                  <a:buFont typeface="+mj-lt"/>
                  <a:buAutoNum type="arabicPeriod"/>
                </a:pPr>
                <a:r>
                  <a:rPr lang="en-US" sz="1800" dirty="0"/>
                  <a:t>Z-Test</a:t>
                </a:r>
              </a:p>
              <a:p>
                <a:pPr marL="914400" lvl="1" indent="-457200">
                  <a:buFont typeface="+mj-lt"/>
                  <a:buAutoNum type="alphaLcParenR"/>
                </a:pPr>
                <a:r>
                  <a:rPr lang="en-US" sz="1600" dirty="0"/>
                  <a:t>Input = Stats</a:t>
                </a:r>
              </a:p>
              <a:p>
                <a:pPr marL="914400" lvl="1" indent="-457200">
                  <a:buFont typeface="+mj-lt"/>
                  <a:buAutoNum type="alphaLcParenR"/>
                </a:pPr>
                <a:r>
                  <a:rPr lang="en-US" sz="1600" dirty="0"/>
                  <a:t>μ</a:t>
                </a:r>
                <a:r>
                  <a:rPr lang="en-US" sz="1600" baseline="-25000" dirty="0"/>
                  <a:t>0</a:t>
                </a:r>
                <a:r>
                  <a:rPr lang="en-US" sz="1600" dirty="0"/>
                  <a:t> = the Null mean</a:t>
                </a:r>
              </a:p>
              <a:p>
                <a:pPr marL="914400" lvl="1" indent="-457200">
                  <a:buFont typeface="+mj-lt"/>
                  <a:buAutoNum type="alphaLcParenR"/>
                </a:pPr>
                <a:r>
                  <a:rPr lang="en-US" sz="1600" dirty="0"/>
                  <a:t>𝜎 = population SD</a:t>
                </a:r>
              </a:p>
              <a:p>
                <a:pPr marL="914400" lvl="1" indent="-457200">
                  <a:buFont typeface="+mj-lt"/>
                  <a:buAutoNum type="alphaLcParenR"/>
                </a:pPr>
                <a:r>
                  <a:rPr lang="en-US" sz="1600" b="0" dirty="0"/>
                  <a:t> </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en-US" sz="1600" dirty="0"/>
                  <a:t> = sample mean</a:t>
                </a:r>
              </a:p>
              <a:p>
                <a:pPr marL="914400" lvl="1" indent="-457200">
                  <a:buFont typeface="+mj-lt"/>
                  <a:buAutoNum type="alphaLcParenR"/>
                </a:pPr>
                <a:r>
                  <a:rPr lang="en-US" sz="1600" dirty="0"/>
                  <a:t>n = sample size</a:t>
                </a:r>
              </a:p>
              <a:p>
                <a:pPr marL="914400" lvl="1" indent="-457200">
                  <a:buFont typeface="+mj-lt"/>
                  <a:buAutoNum type="alphaLcParenR"/>
                </a:pPr>
                <a:r>
                  <a:rPr lang="en-US" sz="1600" dirty="0"/>
                  <a:t>μ: Alternative hypothesis</a:t>
                </a:r>
              </a:p>
              <a:p>
                <a:pPr marL="457200" lvl="1" indent="0">
                  <a:buNone/>
                </a:pPr>
                <a:r>
                  <a:rPr lang="en-US" sz="1600" dirty="0"/>
                  <a:t>Calculate or Draw</a:t>
                </a:r>
              </a:p>
            </p:txBody>
          </p:sp>
        </mc:Choice>
        <mc:Fallback xmlns="">
          <p:sp>
            <p:nvSpPr>
              <p:cNvPr id="13" name="Content Placeholder 2">
                <a:extLst>
                  <a:ext uri="{FF2B5EF4-FFF2-40B4-BE49-F238E27FC236}">
                    <a16:creationId xmlns:a16="http://schemas.microsoft.com/office/drawing/2014/main" id="{965A2407-584E-B248-87A3-CD88E93C743F}"/>
                  </a:ext>
                </a:extLst>
              </p:cNvPr>
              <p:cNvSpPr txBox="1">
                <a:spLocks noRot="1" noChangeAspect="1" noMove="1" noResize="1" noEditPoints="1" noAdjustHandles="1" noChangeArrowheads="1" noChangeShapeType="1" noTextEdit="1"/>
              </p:cNvSpPr>
              <p:nvPr/>
            </p:nvSpPr>
            <p:spPr>
              <a:xfrm>
                <a:off x="153124" y="2519096"/>
                <a:ext cx="7086600" cy="3256450"/>
              </a:xfrm>
              <a:prstGeom prst="rect">
                <a:avLst/>
              </a:prstGeom>
              <a:blipFill>
                <a:blip r:embed="rId2"/>
                <a:stretch>
                  <a:fillRect l="-716" t="-155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841A2EC-97F1-5842-99CF-B2AF98BA5DDB}"/>
              </a:ext>
            </a:extLst>
          </p:cNvPr>
          <p:cNvSpPr txBox="1"/>
          <p:nvPr/>
        </p:nvSpPr>
        <p:spPr>
          <a:xfrm>
            <a:off x="73556" y="5517454"/>
            <a:ext cx="5590316"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u="sng" dirty="0"/>
              <a:t>New Scenario</a:t>
            </a:r>
          </a:p>
          <a:p>
            <a:r>
              <a:rPr lang="en-US" sz="1600" dirty="0"/>
              <a:t>Three more sea mountains were discovered. The new sample mean is equal to 15,000 ft. Is there enough evidence to say the sea mountains are taller than the Rockies. Use 𝛼 = 0.10</a:t>
            </a:r>
          </a:p>
          <a:p>
            <a:pPr marL="285750" indent="-285750">
              <a:buFont typeface="Arial" panose="020B0604020202020204" pitchFamily="34" charset="0"/>
              <a:buChar char="•"/>
            </a:pPr>
            <a:r>
              <a:rPr lang="en-US" sz="1600" dirty="0"/>
              <a:t>Run another </a:t>
            </a:r>
            <a:r>
              <a:rPr lang="en-US" sz="1600" dirty="0" err="1"/>
              <a:t>ZTest</a:t>
            </a:r>
            <a:endParaRPr lang="en-US" sz="1600" dirty="0"/>
          </a:p>
        </p:txBody>
      </p:sp>
      <p:grpSp>
        <p:nvGrpSpPr>
          <p:cNvPr id="3" name="Group 2">
            <a:extLst>
              <a:ext uri="{FF2B5EF4-FFF2-40B4-BE49-F238E27FC236}">
                <a16:creationId xmlns:a16="http://schemas.microsoft.com/office/drawing/2014/main" id="{55032FC4-C485-0640-8760-33CFAA24F0A9}"/>
              </a:ext>
            </a:extLst>
          </p:cNvPr>
          <p:cNvGrpSpPr/>
          <p:nvPr/>
        </p:nvGrpSpPr>
        <p:grpSpPr>
          <a:xfrm>
            <a:off x="9406403" y="834497"/>
            <a:ext cx="2533661" cy="1138773"/>
            <a:chOff x="9030337" y="864871"/>
            <a:chExt cx="2533661" cy="1138773"/>
          </a:xfrm>
        </p:grpSpPr>
        <p:sp>
          <p:nvSpPr>
            <p:cNvPr id="23" name="TextBox 22">
              <a:extLst>
                <a:ext uri="{FF2B5EF4-FFF2-40B4-BE49-F238E27FC236}">
                  <a16:creationId xmlns:a16="http://schemas.microsoft.com/office/drawing/2014/main" id="{483CBE20-DFFD-354A-81C3-4BFE04B4CDEF}"/>
                </a:ext>
              </a:extLst>
            </p:cNvPr>
            <p:cNvSpPr txBox="1"/>
            <p:nvPr/>
          </p:nvSpPr>
          <p:spPr>
            <a:xfrm>
              <a:off x="9030337" y="864871"/>
              <a:ext cx="2533661"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Formula for Z</a:t>
              </a:r>
              <a:r>
                <a:rPr lang="en-US" sz="1400" baseline="-25000" dirty="0"/>
                <a:t>stat</a:t>
              </a:r>
              <a:r>
                <a:rPr lang="en-US" sz="1400" dirty="0"/>
                <a:t> by hand:</a:t>
              </a:r>
            </a:p>
            <a:p>
              <a:endParaRPr lang="en-US" dirty="0"/>
            </a:p>
            <a:p>
              <a:endParaRPr lang="en-US" dirty="0"/>
            </a:p>
            <a:p>
              <a:endParaRPr lang="en-US" dirty="0"/>
            </a:p>
          </p:txBody>
        </p:sp>
        <p:pic>
          <p:nvPicPr>
            <p:cNvPr id="30" name="Picture 29">
              <a:extLst>
                <a:ext uri="{FF2B5EF4-FFF2-40B4-BE49-F238E27FC236}">
                  <a16:creationId xmlns:a16="http://schemas.microsoft.com/office/drawing/2014/main" id="{0701A37E-1700-9743-B9D2-F53D4A08F456}"/>
                </a:ext>
              </a:extLst>
            </p:cNvPr>
            <p:cNvPicPr>
              <a:picLocks noChangeAspect="1"/>
            </p:cNvPicPr>
            <p:nvPr/>
          </p:nvPicPr>
          <p:blipFill>
            <a:blip r:embed="rId3"/>
            <a:stretch>
              <a:fillRect/>
            </a:stretch>
          </p:blipFill>
          <p:spPr>
            <a:xfrm>
              <a:off x="9123834" y="1271440"/>
              <a:ext cx="2336800" cy="711200"/>
            </a:xfrm>
            <a:prstGeom prst="rect">
              <a:avLst/>
            </a:prstGeom>
          </p:spPr>
        </p:pic>
      </p:grpSp>
    </p:spTree>
    <p:extLst>
      <p:ext uri="{BB962C8B-B14F-4D97-AF65-F5344CB8AC3E}">
        <p14:creationId xmlns:p14="http://schemas.microsoft.com/office/powerpoint/2010/main" val="287080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Means with Known 𝜎</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4504" y="568333"/>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Compute value of Test Statistic / P-value.</a:t>
            </a:r>
          </a:p>
        </p:txBody>
      </p:sp>
      <p:sp>
        <p:nvSpPr>
          <p:cNvPr id="11" name="Content Placeholder 2">
            <a:extLst>
              <a:ext uri="{FF2B5EF4-FFF2-40B4-BE49-F238E27FC236}">
                <a16:creationId xmlns:a16="http://schemas.microsoft.com/office/drawing/2014/main" id="{F5772ED0-BBE3-A545-A39D-E566AF35B35C}"/>
              </a:ext>
            </a:extLst>
          </p:cNvPr>
          <p:cNvSpPr txBox="1">
            <a:spLocks/>
          </p:cNvSpPr>
          <p:nvPr/>
        </p:nvSpPr>
        <p:spPr>
          <a:xfrm>
            <a:off x="364504" y="1242539"/>
            <a:ext cx="8708234" cy="1082675"/>
          </a:xfrm>
          <a:prstGeom prst="rect">
            <a:avLst/>
          </a:prstGeom>
          <a:ln>
            <a:solidFill>
              <a:srgbClr val="00B050"/>
            </a:solidFill>
          </a:ln>
        </p:spPr>
        <p:txBody>
          <a:bodyPr spcFirstLastPara="1" vert="horz" wrap="square" lIns="91425" tIns="91425" rIns="91425" bIns="91425"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(Original) Setup</a:t>
            </a:r>
          </a:p>
          <a:p>
            <a:pPr marL="0" indent="0">
              <a:buNone/>
            </a:pPr>
            <a:r>
              <a:rPr lang="en-US" sz="1400" dirty="0"/>
              <a:t>Scientists discovered a new mountain range under the sea. Lets assume the sea mountain heights are normally distributed with known standard deviation of 5000 ft.</a:t>
            </a:r>
          </a:p>
          <a:p>
            <a:pPr marL="0" indent="0">
              <a:buNone/>
            </a:pPr>
            <a:endParaRPr lang="en-US" sz="1400" dirty="0"/>
          </a:p>
          <a:p>
            <a:pPr marL="0" indent="0">
              <a:buNone/>
            </a:pPr>
            <a:r>
              <a:rPr lang="en-US" sz="1400" dirty="0"/>
              <a:t>From a random sample of 13 peaks, there was an average height of 12000 ft. Is there enough evidence to conclude the average heights of these new sea mountains is different than the Rocky Mountains, which average 14,400 ft? Use 𝛼 = 0.12 </a:t>
            </a: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965A2407-584E-B248-87A3-CD88E93C743F}"/>
                  </a:ext>
                </a:extLst>
              </p:cNvPr>
              <p:cNvSpPr txBox="1">
                <a:spLocks/>
              </p:cNvSpPr>
              <p:nvPr/>
            </p:nvSpPr>
            <p:spPr>
              <a:xfrm>
                <a:off x="153124" y="2519096"/>
                <a:ext cx="7086600" cy="3256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GOAL</a:t>
                </a:r>
                <a:r>
                  <a:rPr lang="en-US" sz="1800" dirty="0"/>
                  <a:t>: Conduct a Hypothesis Test!</a:t>
                </a:r>
              </a:p>
              <a:p>
                <a:pPr marL="0" indent="0">
                  <a:buFont typeface="Arial" panose="020B0604020202020204" pitchFamily="34" charset="0"/>
                  <a:buNone/>
                </a:pPr>
                <a:endParaRPr lang="en-US" sz="900" dirty="0"/>
              </a:p>
              <a:p>
                <a:pPr marL="514350" indent="-514350">
                  <a:buFont typeface="+mj-lt"/>
                  <a:buAutoNum type="arabicPeriod"/>
                </a:pPr>
                <a:r>
                  <a:rPr lang="en-US" sz="1800" dirty="0"/>
                  <a:t>Z-Test</a:t>
                </a:r>
              </a:p>
              <a:p>
                <a:pPr marL="914400" lvl="1" indent="-457200">
                  <a:buFont typeface="+mj-lt"/>
                  <a:buAutoNum type="alphaLcParenR"/>
                </a:pPr>
                <a:r>
                  <a:rPr lang="en-US" sz="1600" dirty="0"/>
                  <a:t>Input = Stats</a:t>
                </a:r>
              </a:p>
              <a:p>
                <a:pPr marL="914400" lvl="1" indent="-457200">
                  <a:buFont typeface="+mj-lt"/>
                  <a:buAutoNum type="alphaLcParenR"/>
                </a:pPr>
                <a:r>
                  <a:rPr lang="en-US" sz="1600" dirty="0"/>
                  <a:t>μ</a:t>
                </a:r>
                <a:r>
                  <a:rPr lang="en-US" sz="1600" baseline="-25000" dirty="0"/>
                  <a:t>0</a:t>
                </a:r>
                <a:r>
                  <a:rPr lang="en-US" sz="1600" dirty="0"/>
                  <a:t> = the Null mean</a:t>
                </a:r>
              </a:p>
              <a:p>
                <a:pPr marL="914400" lvl="1" indent="-457200">
                  <a:buFont typeface="+mj-lt"/>
                  <a:buAutoNum type="alphaLcParenR"/>
                </a:pPr>
                <a:r>
                  <a:rPr lang="en-US" sz="1600" dirty="0"/>
                  <a:t>𝜎 = population SD</a:t>
                </a:r>
              </a:p>
              <a:p>
                <a:pPr marL="914400" lvl="1" indent="-457200">
                  <a:buFont typeface="+mj-lt"/>
                  <a:buAutoNum type="alphaLcParenR"/>
                </a:pPr>
                <a:r>
                  <a:rPr lang="en-US" sz="1600" b="0" dirty="0"/>
                  <a:t> </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en-US" sz="1600" dirty="0"/>
                  <a:t> = sample mean</a:t>
                </a:r>
              </a:p>
              <a:p>
                <a:pPr marL="914400" lvl="1" indent="-457200">
                  <a:buFont typeface="+mj-lt"/>
                  <a:buAutoNum type="alphaLcParenR"/>
                </a:pPr>
                <a:r>
                  <a:rPr lang="en-US" sz="1600" dirty="0"/>
                  <a:t>n = sample size</a:t>
                </a:r>
              </a:p>
              <a:p>
                <a:pPr marL="914400" lvl="1" indent="-457200">
                  <a:buFont typeface="+mj-lt"/>
                  <a:buAutoNum type="alphaLcParenR"/>
                </a:pPr>
                <a:r>
                  <a:rPr lang="en-US" sz="1600" dirty="0"/>
                  <a:t>μ: Alternative hypothesis</a:t>
                </a:r>
              </a:p>
              <a:p>
                <a:pPr marL="457200" lvl="1" indent="0">
                  <a:buNone/>
                </a:pPr>
                <a:r>
                  <a:rPr lang="en-US" sz="1600" dirty="0"/>
                  <a:t>Calculate or Draw</a:t>
                </a:r>
              </a:p>
            </p:txBody>
          </p:sp>
        </mc:Choice>
        <mc:Fallback xmlns="">
          <p:sp>
            <p:nvSpPr>
              <p:cNvPr id="13" name="Content Placeholder 2">
                <a:extLst>
                  <a:ext uri="{FF2B5EF4-FFF2-40B4-BE49-F238E27FC236}">
                    <a16:creationId xmlns:a16="http://schemas.microsoft.com/office/drawing/2014/main" id="{965A2407-584E-B248-87A3-CD88E93C743F}"/>
                  </a:ext>
                </a:extLst>
              </p:cNvPr>
              <p:cNvSpPr txBox="1">
                <a:spLocks noRot="1" noChangeAspect="1" noMove="1" noResize="1" noEditPoints="1" noAdjustHandles="1" noChangeArrowheads="1" noChangeShapeType="1" noTextEdit="1"/>
              </p:cNvSpPr>
              <p:nvPr/>
            </p:nvSpPr>
            <p:spPr>
              <a:xfrm>
                <a:off x="153124" y="2519096"/>
                <a:ext cx="7086600" cy="3256450"/>
              </a:xfrm>
              <a:prstGeom prst="rect">
                <a:avLst/>
              </a:prstGeom>
              <a:blipFill>
                <a:blip r:embed="rId2"/>
                <a:stretch>
                  <a:fillRect l="-716" t="-155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841A2EC-97F1-5842-99CF-B2AF98BA5DDB}"/>
              </a:ext>
            </a:extLst>
          </p:cNvPr>
          <p:cNvSpPr txBox="1"/>
          <p:nvPr/>
        </p:nvSpPr>
        <p:spPr>
          <a:xfrm>
            <a:off x="73556" y="5517454"/>
            <a:ext cx="5590316"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u="sng" dirty="0"/>
              <a:t>New Scenario</a:t>
            </a:r>
          </a:p>
          <a:p>
            <a:r>
              <a:rPr lang="en-US" sz="1600" dirty="0"/>
              <a:t>Three more sea mountains were discovered. The new sample mean is equal to 15,000 ft. Is there enough evidence to say the sea mountains are taller than the Rockies. Use 𝛼 = 0.10</a:t>
            </a:r>
          </a:p>
          <a:p>
            <a:pPr marL="285750" indent="-285750">
              <a:buFont typeface="Arial" panose="020B0604020202020204" pitchFamily="34" charset="0"/>
              <a:buChar char="•"/>
            </a:pPr>
            <a:r>
              <a:rPr lang="en-US" sz="1600" dirty="0"/>
              <a:t>Run another </a:t>
            </a:r>
            <a:r>
              <a:rPr lang="en-US" sz="1600" dirty="0" err="1"/>
              <a:t>ZTest</a:t>
            </a:r>
            <a:endParaRPr lang="en-US" sz="1600" dirty="0"/>
          </a:p>
        </p:txBody>
      </p:sp>
      <p:sp>
        <p:nvSpPr>
          <p:cNvPr id="9" name="TextBox 8">
            <a:extLst>
              <a:ext uri="{FF2B5EF4-FFF2-40B4-BE49-F238E27FC236}">
                <a16:creationId xmlns:a16="http://schemas.microsoft.com/office/drawing/2014/main" id="{B5D875A7-CBE7-5344-96A7-E405074D6088}"/>
              </a:ext>
            </a:extLst>
          </p:cNvPr>
          <p:cNvSpPr txBox="1"/>
          <p:nvPr/>
        </p:nvSpPr>
        <p:spPr>
          <a:xfrm>
            <a:off x="5673400" y="4412104"/>
            <a:ext cx="2741299"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*Again, this does NOT give us the Critical Value Z*, we have to figure that out ourselves</a:t>
            </a:r>
          </a:p>
        </p:txBody>
      </p:sp>
      <p:grpSp>
        <p:nvGrpSpPr>
          <p:cNvPr id="3" name="Group 2">
            <a:extLst>
              <a:ext uri="{FF2B5EF4-FFF2-40B4-BE49-F238E27FC236}">
                <a16:creationId xmlns:a16="http://schemas.microsoft.com/office/drawing/2014/main" id="{55032FC4-C485-0640-8760-33CFAA24F0A9}"/>
              </a:ext>
            </a:extLst>
          </p:cNvPr>
          <p:cNvGrpSpPr/>
          <p:nvPr/>
        </p:nvGrpSpPr>
        <p:grpSpPr>
          <a:xfrm>
            <a:off x="9406403" y="834497"/>
            <a:ext cx="2533661" cy="1138773"/>
            <a:chOff x="9030337" y="864871"/>
            <a:chExt cx="2533661" cy="1138773"/>
          </a:xfrm>
        </p:grpSpPr>
        <p:sp>
          <p:nvSpPr>
            <p:cNvPr id="23" name="TextBox 22">
              <a:extLst>
                <a:ext uri="{FF2B5EF4-FFF2-40B4-BE49-F238E27FC236}">
                  <a16:creationId xmlns:a16="http://schemas.microsoft.com/office/drawing/2014/main" id="{483CBE20-DFFD-354A-81C3-4BFE04B4CDEF}"/>
                </a:ext>
              </a:extLst>
            </p:cNvPr>
            <p:cNvSpPr txBox="1"/>
            <p:nvPr/>
          </p:nvSpPr>
          <p:spPr>
            <a:xfrm>
              <a:off x="9030337" y="864871"/>
              <a:ext cx="2533661"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Formula for Z</a:t>
              </a:r>
              <a:r>
                <a:rPr lang="en-US" sz="1400" baseline="-25000" dirty="0"/>
                <a:t>stat</a:t>
              </a:r>
              <a:r>
                <a:rPr lang="en-US" sz="1400" dirty="0"/>
                <a:t> by hand:</a:t>
              </a:r>
            </a:p>
            <a:p>
              <a:endParaRPr lang="en-US" dirty="0"/>
            </a:p>
            <a:p>
              <a:endParaRPr lang="en-US" dirty="0"/>
            </a:p>
            <a:p>
              <a:endParaRPr lang="en-US" dirty="0"/>
            </a:p>
          </p:txBody>
        </p:sp>
        <p:pic>
          <p:nvPicPr>
            <p:cNvPr id="30" name="Picture 29">
              <a:extLst>
                <a:ext uri="{FF2B5EF4-FFF2-40B4-BE49-F238E27FC236}">
                  <a16:creationId xmlns:a16="http://schemas.microsoft.com/office/drawing/2014/main" id="{0701A37E-1700-9743-B9D2-F53D4A08F456}"/>
                </a:ext>
              </a:extLst>
            </p:cNvPr>
            <p:cNvPicPr>
              <a:picLocks noChangeAspect="1"/>
            </p:cNvPicPr>
            <p:nvPr/>
          </p:nvPicPr>
          <p:blipFill>
            <a:blip r:embed="rId3"/>
            <a:stretch>
              <a:fillRect/>
            </a:stretch>
          </p:blipFill>
          <p:spPr>
            <a:xfrm>
              <a:off x="9123834" y="1271440"/>
              <a:ext cx="2336800" cy="711200"/>
            </a:xfrm>
            <a:prstGeom prst="rect">
              <a:avLst/>
            </a:prstGeom>
          </p:spPr>
        </p:pic>
      </p:grpSp>
      <p:grpSp>
        <p:nvGrpSpPr>
          <p:cNvPr id="40" name="Group 39">
            <a:extLst>
              <a:ext uri="{FF2B5EF4-FFF2-40B4-BE49-F238E27FC236}">
                <a16:creationId xmlns:a16="http://schemas.microsoft.com/office/drawing/2014/main" id="{B396D4E3-616E-9140-871E-3A616E82741B}"/>
              </a:ext>
            </a:extLst>
          </p:cNvPr>
          <p:cNvGrpSpPr/>
          <p:nvPr/>
        </p:nvGrpSpPr>
        <p:grpSpPr>
          <a:xfrm>
            <a:off x="3696424" y="3116504"/>
            <a:ext cx="8562415" cy="1786200"/>
            <a:chOff x="3629585" y="3131020"/>
            <a:chExt cx="8562415" cy="1786200"/>
          </a:xfrm>
        </p:grpSpPr>
        <p:grpSp>
          <p:nvGrpSpPr>
            <p:cNvPr id="7" name="Group 6">
              <a:extLst>
                <a:ext uri="{FF2B5EF4-FFF2-40B4-BE49-F238E27FC236}">
                  <a16:creationId xmlns:a16="http://schemas.microsoft.com/office/drawing/2014/main" id="{C80243F9-8B08-234D-96AC-ACE0D93E3585}"/>
                </a:ext>
              </a:extLst>
            </p:cNvPr>
            <p:cNvGrpSpPr/>
            <p:nvPr/>
          </p:nvGrpSpPr>
          <p:grpSpPr>
            <a:xfrm>
              <a:off x="6818193" y="3146985"/>
              <a:ext cx="5373807" cy="1444752"/>
              <a:chOff x="6132393" y="3149115"/>
              <a:chExt cx="5373807" cy="144655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FBC187-3EDC-1847-8FC7-47EFC6752653}"/>
                      </a:ext>
                    </a:extLst>
                  </p:cNvPr>
                  <p:cNvSpPr txBox="1"/>
                  <p:nvPr/>
                </p:nvSpPr>
                <p:spPr>
                  <a:xfrm>
                    <a:off x="6132393" y="3149115"/>
                    <a:ext cx="1813895" cy="1201823"/>
                  </a:xfrm>
                  <a:prstGeom prst="rect">
                    <a:avLst/>
                  </a:prstGeom>
                  <a:noFill/>
                </p:spPr>
                <p:txBody>
                  <a:bodyPr wrap="none" rtlCol="0">
                    <a:spAutoFit/>
                  </a:bodyPr>
                  <a:lstStyle/>
                  <a:p>
                    <a:r>
                      <a:rPr lang="en-US" sz="1200" u="sng" dirty="0"/>
                      <a:t>Calculate Output</a:t>
                    </a:r>
                  </a:p>
                  <a:p>
                    <a:r>
                      <a:rPr lang="en-US" sz="1200" dirty="0"/>
                      <a:t>μ = Alternative hypothesis</a:t>
                    </a:r>
                  </a:p>
                  <a:p>
                    <a:r>
                      <a:rPr lang="en-US" sz="1200" dirty="0"/>
                      <a:t>z = Z</a:t>
                    </a:r>
                    <a:r>
                      <a:rPr lang="en-US" sz="1200" baseline="-25000" dirty="0"/>
                      <a:t>stat</a:t>
                    </a:r>
                    <a:endParaRPr lang="en-US" sz="1200" dirty="0"/>
                  </a:p>
                  <a:p>
                    <a:r>
                      <a:rPr lang="en-US" sz="1200" dirty="0"/>
                      <a:t>p = p-value</a:t>
                    </a:r>
                  </a:p>
                  <a:p>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 </m:t>
                        </m:r>
                      </m:oMath>
                    </a14:m>
                    <a:r>
                      <a:rPr lang="en-US" sz="1200" dirty="0"/>
                      <a:t>= sample proportion</a:t>
                    </a:r>
                  </a:p>
                  <a:p>
                    <a:r>
                      <a:rPr lang="en-US" sz="1200" dirty="0"/>
                      <a:t>n = sample size</a:t>
                    </a:r>
                  </a:p>
                </p:txBody>
              </p:sp>
            </mc:Choice>
            <mc:Fallback xmlns="">
              <p:sp>
                <p:nvSpPr>
                  <p:cNvPr id="6" name="TextBox 5">
                    <a:extLst>
                      <a:ext uri="{FF2B5EF4-FFF2-40B4-BE49-F238E27FC236}">
                        <a16:creationId xmlns:a16="http://schemas.microsoft.com/office/drawing/2014/main" id="{B3FBC187-3EDC-1847-8FC7-47EFC6752653}"/>
                      </a:ext>
                    </a:extLst>
                  </p:cNvPr>
                  <p:cNvSpPr txBox="1">
                    <a:spLocks noRot="1" noChangeAspect="1" noMove="1" noResize="1" noEditPoints="1" noAdjustHandles="1" noChangeArrowheads="1" noChangeShapeType="1" noTextEdit="1"/>
                  </p:cNvSpPr>
                  <p:nvPr/>
                </p:nvSpPr>
                <p:spPr>
                  <a:xfrm>
                    <a:off x="6132393" y="3149115"/>
                    <a:ext cx="1813895" cy="1201823"/>
                  </a:xfrm>
                  <a:prstGeom prst="rect">
                    <a:avLst/>
                  </a:prstGeom>
                  <a:blipFill>
                    <a:blip r:embed="rId4"/>
                    <a:stretch>
                      <a:fillRect b="-208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C42B4C8-77C1-0440-9860-84AA82B67875}"/>
                  </a:ext>
                </a:extLst>
              </p:cNvPr>
              <p:cNvSpPr txBox="1"/>
              <p:nvPr/>
            </p:nvSpPr>
            <p:spPr>
              <a:xfrm>
                <a:off x="9705875" y="3149115"/>
                <a:ext cx="1800325" cy="1446550"/>
              </a:xfrm>
              <a:prstGeom prst="rect">
                <a:avLst/>
              </a:prstGeom>
              <a:noFill/>
            </p:spPr>
            <p:txBody>
              <a:bodyPr wrap="square" rtlCol="0">
                <a:spAutoFit/>
              </a:bodyPr>
              <a:lstStyle/>
              <a:p>
                <a:r>
                  <a:rPr lang="en-US" sz="1200" u="sng" dirty="0"/>
                  <a:t>Draw Output</a:t>
                </a:r>
              </a:p>
              <a:p>
                <a:r>
                  <a:rPr lang="en-US" sz="1200" dirty="0"/>
                  <a:t>Plot (and displays values) of p = p-value and z = Z</a:t>
                </a:r>
                <a:r>
                  <a:rPr lang="en-US" sz="1200" baseline="-25000" dirty="0"/>
                  <a:t>stat</a:t>
                </a:r>
                <a:r>
                  <a:rPr lang="en-US" sz="1200" dirty="0"/>
                  <a:t> on the standard normal curve</a:t>
                </a:r>
              </a:p>
              <a:p>
                <a:endParaRPr lang="en-US" sz="1400" dirty="0"/>
              </a:p>
              <a:p>
                <a:endParaRPr lang="en-US" sz="1400" dirty="0"/>
              </a:p>
            </p:txBody>
          </p:sp>
        </p:grpSp>
        <p:sp>
          <p:nvSpPr>
            <p:cNvPr id="27" name="TextBox 26">
              <a:extLst>
                <a:ext uri="{FF2B5EF4-FFF2-40B4-BE49-F238E27FC236}">
                  <a16:creationId xmlns:a16="http://schemas.microsoft.com/office/drawing/2014/main" id="{4A3A7893-2BC0-464C-8564-4F0E16FFA67E}"/>
                </a:ext>
              </a:extLst>
            </p:cNvPr>
            <p:cNvSpPr txBox="1"/>
            <p:nvPr/>
          </p:nvSpPr>
          <p:spPr>
            <a:xfrm>
              <a:off x="3799486" y="4270889"/>
              <a:ext cx="1524776" cy="646331"/>
            </a:xfrm>
            <a:prstGeom prst="rect">
              <a:avLst/>
            </a:prstGeom>
            <a:noFill/>
          </p:spPr>
          <p:txBody>
            <a:bodyPr wrap="none" rtlCol="0">
              <a:spAutoFit/>
            </a:bodyPr>
            <a:lstStyle/>
            <a:p>
              <a:r>
                <a:rPr lang="en-US" i="1" dirty="0"/>
                <a:t>H</a:t>
              </a:r>
              <a:r>
                <a:rPr lang="en-US" i="1" baseline="-25000" dirty="0"/>
                <a:t>0</a:t>
              </a:r>
              <a:r>
                <a:rPr lang="en-US" i="1" dirty="0"/>
                <a:t>: μ = 14,400</a:t>
              </a:r>
            </a:p>
            <a:p>
              <a:r>
                <a:rPr lang="en-US" i="1" dirty="0"/>
                <a:t>H</a:t>
              </a:r>
              <a:r>
                <a:rPr lang="en-US" i="1" baseline="-25000" dirty="0"/>
                <a:t>A</a:t>
              </a:r>
              <a:r>
                <a:rPr lang="en-US" i="1" dirty="0"/>
                <a:t>: μ ≠ 14,400</a:t>
              </a:r>
            </a:p>
          </p:txBody>
        </p:sp>
        <p:pic>
          <p:nvPicPr>
            <p:cNvPr id="17" name="Picture 16">
              <a:extLst>
                <a:ext uri="{FF2B5EF4-FFF2-40B4-BE49-F238E27FC236}">
                  <a16:creationId xmlns:a16="http://schemas.microsoft.com/office/drawing/2014/main" id="{190628FD-7B24-5048-88AA-CA5598ED644E}"/>
                </a:ext>
              </a:extLst>
            </p:cNvPr>
            <p:cNvPicPr>
              <a:picLocks noChangeAspect="1"/>
            </p:cNvPicPr>
            <p:nvPr/>
          </p:nvPicPr>
          <p:blipFill>
            <a:blip r:embed="rId5"/>
            <a:stretch>
              <a:fillRect/>
            </a:stretch>
          </p:blipFill>
          <p:spPr>
            <a:xfrm>
              <a:off x="3629585" y="3131020"/>
              <a:ext cx="1549400" cy="1168400"/>
            </a:xfrm>
            <a:prstGeom prst="rect">
              <a:avLst/>
            </a:prstGeom>
          </p:spPr>
        </p:pic>
        <p:pic>
          <p:nvPicPr>
            <p:cNvPr id="19" name="Picture 18">
              <a:extLst>
                <a:ext uri="{FF2B5EF4-FFF2-40B4-BE49-F238E27FC236}">
                  <a16:creationId xmlns:a16="http://schemas.microsoft.com/office/drawing/2014/main" id="{EDF84C26-6C80-A744-A43B-495B95B6FB82}"/>
                </a:ext>
              </a:extLst>
            </p:cNvPr>
            <p:cNvPicPr>
              <a:picLocks noChangeAspect="1"/>
            </p:cNvPicPr>
            <p:nvPr/>
          </p:nvPicPr>
          <p:blipFill>
            <a:blip r:embed="rId6"/>
            <a:stretch>
              <a:fillRect/>
            </a:stretch>
          </p:blipFill>
          <p:spPr>
            <a:xfrm>
              <a:off x="5282802" y="3131020"/>
              <a:ext cx="1549400" cy="1168400"/>
            </a:xfrm>
            <a:prstGeom prst="rect">
              <a:avLst/>
            </a:prstGeom>
          </p:spPr>
        </p:pic>
        <p:pic>
          <p:nvPicPr>
            <p:cNvPr id="33" name="Picture 32">
              <a:extLst>
                <a:ext uri="{FF2B5EF4-FFF2-40B4-BE49-F238E27FC236}">
                  <a16:creationId xmlns:a16="http://schemas.microsoft.com/office/drawing/2014/main" id="{DC866CEC-B27B-4A40-91B1-4DC389E6D032}"/>
                </a:ext>
              </a:extLst>
            </p:cNvPr>
            <p:cNvPicPr>
              <a:picLocks noChangeAspect="1"/>
            </p:cNvPicPr>
            <p:nvPr/>
          </p:nvPicPr>
          <p:blipFill>
            <a:blip r:embed="rId7"/>
            <a:stretch>
              <a:fillRect/>
            </a:stretch>
          </p:blipFill>
          <p:spPr>
            <a:xfrm>
              <a:off x="8842275" y="3131020"/>
              <a:ext cx="1549400" cy="1168400"/>
            </a:xfrm>
            <a:prstGeom prst="rect">
              <a:avLst/>
            </a:prstGeom>
          </p:spPr>
        </p:pic>
      </p:grpSp>
      <p:grpSp>
        <p:nvGrpSpPr>
          <p:cNvPr id="42" name="Group 41">
            <a:extLst>
              <a:ext uri="{FF2B5EF4-FFF2-40B4-BE49-F238E27FC236}">
                <a16:creationId xmlns:a16="http://schemas.microsoft.com/office/drawing/2014/main" id="{E5C3C42C-3402-0946-8A9C-4125B5324D96}"/>
              </a:ext>
            </a:extLst>
          </p:cNvPr>
          <p:cNvGrpSpPr/>
          <p:nvPr/>
        </p:nvGrpSpPr>
        <p:grpSpPr>
          <a:xfrm>
            <a:off x="5638083" y="5414401"/>
            <a:ext cx="6371895" cy="1168400"/>
            <a:chOff x="5638083" y="5414401"/>
            <a:chExt cx="6371895" cy="1168400"/>
          </a:xfrm>
        </p:grpSpPr>
        <p:grpSp>
          <p:nvGrpSpPr>
            <p:cNvPr id="41" name="Group 40">
              <a:extLst>
                <a:ext uri="{FF2B5EF4-FFF2-40B4-BE49-F238E27FC236}">
                  <a16:creationId xmlns:a16="http://schemas.microsoft.com/office/drawing/2014/main" id="{CA298E23-E053-C042-A494-3F7CDE2B678F}"/>
                </a:ext>
              </a:extLst>
            </p:cNvPr>
            <p:cNvGrpSpPr/>
            <p:nvPr/>
          </p:nvGrpSpPr>
          <p:grpSpPr>
            <a:xfrm>
              <a:off x="7202643" y="5414401"/>
              <a:ext cx="4807335" cy="1168400"/>
              <a:chOff x="6885032" y="5386314"/>
              <a:chExt cx="4807335" cy="1168400"/>
            </a:xfrm>
          </p:grpSpPr>
          <p:pic>
            <p:nvPicPr>
              <p:cNvPr id="35" name="Picture 34">
                <a:extLst>
                  <a:ext uri="{FF2B5EF4-FFF2-40B4-BE49-F238E27FC236}">
                    <a16:creationId xmlns:a16="http://schemas.microsoft.com/office/drawing/2014/main" id="{B18190ED-DD8B-7946-B198-41F8D47DD1FB}"/>
                  </a:ext>
                </a:extLst>
              </p:cNvPr>
              <p:cNvPicPr>
                <a:picLocks noChangeAspect="1"/>
              </p:cNvPicPr>
              <p:nvPr/>
            </p:nvPicPr>
            <p:blipFill>
              <a:blip r:embed="rId8"/>
              <a:stretch>
                <a:fillRect/>
              </a:stretch>
            </p:blipFill>
            <p:spPr>
              <a:xfrm>
                <a:off x="6885032" y="5386314"/>
                <a:ext cx="1549400" cy="1168400"/>
              </a:xfrm>
              <a:prstGeom prst="rect">
                <a:avLst/>
              </a:prstGeom>
            </p:spPr>
          </p:pic>
          <p:pic>
            <p:nvPicPr>
              <p:cNvPr id="37" name="Picture 36">
                <a:extLst>
                  <a:ext uri="{FF2B5EF4-FFF2-40B4-BE49-F238E27FC236}">
                    <a16:creationId xmlns:a16="http://schemas.microsoft.com/office/drawing/2014/main" id="{36AD8D3E-29F2-1E45-A496-2CC3B5A1653A}"/>
                  </a:ext>
                </a:extLst>
              </p:cNvPr>
              <p:cNvPicPr>
                <a:picLocks noChangeAspect="1"/>
              </p:cNvPicPr>
              <p:nvPr/>
            </p:nvPicPr>
            <p:blipFill>
              <a:blip r:embed="rId9"/>
              <a:stretch>
                <a:fillRect/>
              </a:stretch>
            </p:blipFill>
            <p:spPr>
              <a:xfrm>
                <a:off x="8513999" y="5386314"/>
                <a:ext cx="1549400" cy="1168400"/>
              </a:xfrm>
              <a:prstGeom prst="rect">
                <a:avLst/>
              </a:prstGeom>
            </p:spPr>
          </p:pic>
          <p:pic>
            <p:nvPicPr>
              <p:cNvPr id="39" name="Picture 38">
                <a:extLst>
                  <a:ext uri="{FF2B5EF4-FFF2-40B4-BE49-F238E27FC236}">
                    <a16:creationId xmlns:a16="http://schemas.microsoft.com/office/drawing/2014/main" id="{F663EC2E-5D42-7443-B857-5514B2BC2EF7}"/>
                  </a:ext>
                </a:extLst>
              </p:cNvPr>
              <p:cNvPicPr>
                <a:picLocks noChangeAspect="1"/>
              </p:cNvPicPr>
              <p:nvPr/>
            </p:nvPicPr>
            <p:blipFill>
              <a:blip r:embed="rId10"/>
              <a:stretch>
                <a:fillRect/>
              </a:stretch>
            </p:blipFill>
            <p:spPr>
              <a:xfrm>
                <a:off x="10142967" y="5386314"/>
                <a:ext cx="1549400" cy="1168400"/>
              </a:xfrm>
              <a:prstGeom prst="rect">
                <a:avLst/>
              </a:prstGeom>
            </p:spPr>
          </p:pic>
        </p:grpSp>
        <p:sp>
          <p:nvSpPr>
            <p:cNvPr id="31" name="TextBox 30">
              <a:extLst>
                <a:ext uri="{FF2B5EF4-FFF2-40B4-BE49-F238E27FC236}">
                  <a16:creationId xmlns:a16="http://schemas.microsoft.com/office/drawing/2014/main" id="{65D92FE8-51C7-3A44-B7CB-0456F971E7A1}"/>
                </a:ext>
              </a:extLst>
            </p:cNvPr>
            <p:cNvSpPr txBox="1"/>
            <p:nvPr/>
          </p:nvSpPr>
          <p:spPr>
            <a:xfrm>
              <a:off x="5638083" y="5670016"/>
              <a:ext cx="1524776" cy="646331"/>
            </a:xfrm>
            <a:prstGeom prst="rect">
              <a:avLst/>
            </a:prstGeom>
            <a:noFill/>
          </p:spPr>
          <p:txBody>
            <a:bodyPr wrap="none" rtlCol="0">
              <a:spAutoFit/>
            </a:bodyPr>
            <a:lstStyle/>
            <a:p>
              <a:r>
                <a:rPr lang="en-US" i="1" dirty="0"/>
                <a:t>H</a:t>
              </a:r>
              <a:r>
                <a:rPr lang="en-US" i="1" baseline="-25000" dirty="0"/>
                <a:t>0</a:t>
              </a:r>
              <a:r>
                <a:rPr lang="en-US" i="1" dirty="0"/>
                <a:t>: μ = 14,400</a:t>
              </a:r>
            </a:p>
            <a:p>
              <a:r>
                <a:rPr lang="en-US" i="1" dirty="0"/>
                <a:t>H</a:t>
              </a:r>
              <a:r>
                <a:rPr lang="en-US" i="1" baseline="-25000" dirty="0"/>
                <a:t>A</a:t>
              </a:r>
              <a:r>
                <a:rPr lang="en-US" i="1" dirty="0"/>
                <a:t>: μ &gt; 14,400</a:t>
              </a:r>
            </a:p>
          </p:txBody>
        </p:sp>
      </p:grpSp>
    </p:spTree>
    <p:extLst>
      <p:ext uri="{BB962C8B-B14F-4D97-AF65-F5344CB8AC3E}">
        <p14:creationId xmlns:p14="http://schemas.microsoft.com/office/powerpoint/2010/main" val="144769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365236" y="204517"/>
            <a:ext cx="6543341" cy="1123299"/>
          </a:xfrm>
        </p:spPr>
        <p:txBody>
          <a:bodyPr/>
          <a:lstStyle/>
          <a:p>
            <a:r>
              <a:rPr lang="en-US" sz="3600" dirty="0"/>
              <a:t>LCQ – Conclusions and Interpretations</a:t>
            </a:r>
          </a:p>
        </p:txBody>
      </p:sp>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p:txBody>
          <a:bodyPr/>
          <a:lstStyle/>
          <a:p>
            <a:pPr marL="0" indent="0">
              <a:buNone/>
            </a:pPr>
            <a:r>
              <a:rPr lang="en-US" sz="1800" b="1" dirty="0"/>
              <a:t>Problem</a:t>
            </a:r>
            <a:r>
              <a:rPr lang="en-US" sz="1800" dirty="0"/>
              <a:t>: Write the conclusions and interpretations for the previous scenarios using our results.</a:t>
            </a:r>
          </a:p>
          <a:p>
            <a:pPr marL="0" indent="0">
              <a:buNone/>
            </a:pPr>
            <a:endParaRPr lang="en-US" sz="1800" dirty="0"/>
          </a:p>
          <a:p>
            <a:pPr marL="0" indent="0">
              <a:buNone/>
            </a:pPr>
            <a:r>
              <a:rPr lang="en-US" sz="1600" b="1" dirty="0"/>
              <a:t>a) Use the Traditional Method</a:t>
            </a:r>
          </a:p>
          <a:p>
            <a:pPr marL="0" indent="0">
              <a:buNone/>
            </a:pPr>
            <a:r>
              <a:rPr lang="en-US" sz="1600" u="sng" dirty="0"/>
              <a:t>Original Setup</a:t>
            </a:r>
            <a:r>
              <a:rPr lang="en-US" sz="1600" dirty="0"/>
              <a:t>: Scientists discovered a new mountain range under the sea. Lets assume the sea mountain heights are normally distributed with known standard deviation of 5000 ft. From a random sample of 13 peaks, there was an average height of 12000 ft. Is there enough evidence to conclude the average heights of these new sea mountains is different than the Rocky Mountains, which average 14,400 ft? Use 𝛼 = 0.12 </a:t>
            </a:r>
          </a:p>
          <a:p>
            <a:pPr marL="0" indent="-342900">
              <a:buFont typeface="+mj-lt"/>
              <a:buAutoNum type="alphaLcParenR"/>
            </a:pPr>
            <a:endParaRPr lang="en-US" sz="1600" b="1" dirty="0"/>
          </a:p>
          <a:p>
            <a:pPr marL="0" indent="-342900">
              <a:buFont typeface="+mj-lt"/>
              <a:buAutoNum type="alphaLcParenR"/>
            </a:pPr>
            <a:endParaRPr lang="en-US" sz="1600" b="1" dirty="0"/>
          </a:p>
          <a:p>
            <a:pPr marL="0" indent="-342900">
              <a:buFont typeface="+mj-lt"/>
              <a:buAutoNum type="alphaLcParenR"/>
            </a:pPr>
            <a:endParaRPr lang="en-US" sz="1600" b="1" dirty="0"/>
          </a:p>
          <a:p>
            <a:pPr marL="0" indent="-342900">
              <a:buFont typeface="+mj-lt"/>
              <a:buAutoNum type="alphaLcParenR"/>
            </a:pPr>
            <a:endParaRPr lang="en-US" sz="1600" b="1" dirty="0"/>
          </a:p>
          <a:p>
            <a:pPr marL="0" indent="-342900">
              <a:buFont typeface="+mj-lt"/>
              <a:buAutoNum type="alphaLcParenR"/>
            </a:pPr>
            <a:endParaRPr lang="en-US" sz="1600" b="1" dirty="0"/>
          </a:p>
          <a:p>
            <a:pPr marL="0" indent="0">
              <a:buNone/>
            </a:pPr>
            <a:r>
              <a:rPr lang="en-US" sz="1800" b="1" dirty="0"/>
              <a:t>b) Use the P-Value Method</a:t>
            </a:r>
          </a:p>
          <a:p>
            <a:pPr marL="0" indent="0">
              <a:buNone/>
            </a:pPr>
            <a:r>
              <a:rPr lang="en-US" sz="1800" u="sng" dirty="0"/>
              <a:t>New Scenario</a:t>
            </a:r>
            <a:r>
              <a:rPr lang="en-US" sz="1800" dirty="0"/>
              <a:t>: Three more sea mountains were discovered. The new sample mean is equal to 15,000 ft. Is there enough evidence to say the sea mountains are taller than the Rockies. Use 𝛼 = 0.10</a:t>
            </a:r>
          </a:p>
          <a:p>
            <a:pPr marL="0" indent="0">
              <a:buNone/>
            </a:pPr>
            <a:endParaRPr lang="en-US" sz="1800" dirty="0"/>
          </a:p>
        </p:txBody>
      </p:sp>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5108387" y="204517"/>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5.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spTree>
    <p:extLst>
      <p:ext uri="{BB962C8B-B14F-4D97-AF65-F5344CB8AC3E}">
        <p14:creationId xmlns:p14="http://schemas.microsoft.com/office/powerpoint/2010/main" val="78039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365236" y="204517"/>
            <a:ext cx="6543341" cy="1123299"/>
          </a:xfrm>
        </p:spPr>
        <p:txBody>
          <a:bodyPr/>
          <a:lstStyle/>
          <a:p>
            <a:r>
              <a:rPr lang="en-US" sz="3600" dirty="0"/>
              <a:t>LCQ – Conclusions and Interpretations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a:xfrm>
                <a:off x="365236" y="1386022"/>
                <a:ext cx="11360800" cy="4555200"/>
              </a:xfrm>
            </p:spPr>
            <p:txBody>
              <a:bodyPr/>
              <a:lstStyle/>
              <a:p>
                <a:pPr marL="0" indent="0">
                  <a:buNone/>
                </a:pPr>
                <a:r>
                  <a:rPr lang="en-US" sz="1600" b="1" dirty="0"/>
                  <a:t>Problem</a:t>
                </a:r>
                <a:r>
                  <a:rPr lang="en-US" sz="1600" dirty="0"/>
                  <a:t>: Use the specified method to write the conclusions and interpretations for the previous scenarios using our results.</a:t>
                </a:r>
              </a:p>
              <a:p>
                <a:pPr marL="0" indent="0">
                  <a:buNone/>
                </a:pPr>
                <a:endParaRPr lang="en-US" sz="1600" dirty="0"/>
              </a:p>
              <a:p>
                <a:pPr marL="0" indent="0">
                  <a:buNone/>
                </a:pPr>
                <a:r>
                  <a:rPr lang="en-US" sz="1600" b="1" dirty="0"/>
                  <a:t>a) Use the Traditional Method</a:t>
                </a:r>
              </a:p>
              <a:p>
                <a:pPr marL="0" indent="0">
                  <a:buNone/>
                </a:pPr>
                <a:r>
                  <a:rPr lang="en-US" sz="1600" u="sng" dirty="0"/>
                  <a:t>Original Setup</a:t>
                </a:r>
                <a:r>
                  <a:rPr lang="en-US" sz="1600" dirty="0"/>
                  <a:t>: Scientists discovered a new mountain range under the sea. Lets assume the sea mountain heights are normally </a:t>
                </a:r>
                <a:r>
                  <a:rPr lang="en-US" sz="1600" dirty="0" err="1"/>
                  <a:t>distribued</a:t>
                </a:r>
                <a:r>
                  <a:rPr lang="en-US" sz="1600" dirty="0"/>
                  <a:t> with known standard deviation of 5000 ft. From a random sample of 13 peaks, there was an average height of 12000 ft. Is there enough evidence to conclude the average heights of these new sea mountains is different than the Rocky Mountains, which average 14,400 ft? Use 𝛼 = 0.12 </a:t>
                </a:r>
              </a:p>
              <a:p>
                <a:pPr marL="0" indent="0">
                  <a:buNone/>
                </a:pPr>
                <a:endParaRPr lang="en-US" sz="1600" dirty="0"/>
              </a:p>
              <a:p>
                <a:pPr marL="0" indent="0">
                  <a:buNone/>
                </a:pPr>
                <a:r>
                  <a:rPr lang="en-US" sz="1600" i="1" dirty="0">
                    <a:solidFill>
                      <a:srgbClr val="7030A0"/>
                    </a:solidFill>
                  </a:rPr>
                  <a:t>Need these…</a:t>
                </a:r>
              </a:p>
              <a:p>
                <a:pPr marL="0" indent="0">
                  <a:buNone/>
                </a:pPr>
                <a:endParaRPr lang="en-US" sz="1600" dirty="0"/>
              </a:p>
              <a:p>
                <a:pPr marL="0" indent="0">
                  <a:buNone/>
                </a:pPr>
                <a:endParaRPr lang="en-US" sz="1600" b="1" dirty="0"/>
              </a:p>
              <a:p>
                <a:pPr marL="0" indent="0">
                  <a:buNone/>
                </a:pPr>
                <a:endParaRPr lang="en-US" sz="1600" i="1" dirty="0">
                  <a:solidFill>
                    <a:srgbClr val="7030A0"/>
                  </a:solidFill>
                </a:endParaRPr>
              </a:p>
              <a:p>
                <a:pPr marL="0" indent="0">
                  <a:buNone/>
                </a:pPr>
                <a:r>
                  <a:rPr lang="en-US" sz="1600" i="1" u="sng" dirty="0">
                    <a:solidFill>
                      <a:srgbClr val="FF0000"/>
                    </a:solidFill>
                  </a:rPr>
                  <a:t>Test Statistic</a:t>
                </a:r>
              </a:p>
              <a:p>
                <a:pPr marL="0" indent="0">
                  <a:buNone/>
                </a:pPr>
                <a:r>
                  <a:rPr lang="en-US" sz="1600" i="1" dirty="0">
                    <a:solidFill>
                      <a:srgbClr val="7030A0"/>
                    </a:solidFill>
                  </a:rPr>
                  <a:t>Traditional method, so have to find the critical value first based on the significance level and alternative hypothesis</a:t>
                </a:r>
              </a:p>
              <a:p>
                <a:pPr marL="0" indent="0">
                  <a:buNone/>
                </a:pPr>
                <a:endParaRPr lang="en-US" sz="1600" i="1" dirty="0">
                  <a:solidFill>
                    <a:srgbClr val="FF0000"/>
                  </a:solidFill>
                </a:endParaRPr>
              </a:p>
              <a:p>
                <a:pPr marL="0" indent="0">
                  <a:buNone/>
                </a:pPr>
                <a:r>
                  <a:rPr lang="en-US" sz="1600" i="1" dirty="0">
                    <a:solidFill>
                      <a:srgbClr val="FF0000"/>
                    </a:solidFill>
                  </a:rPr>
                  <a:t>Z* = </a:t>
                </a:r>
                <a:r>
                  <a:rPr lang="en-US" sz="1600" i="1" dirty="0" err="1">
                    <a:solidFill>
                      <a:srgbClr val="FF0000"/>
                    </a:solidFill>
                  </a:rPr>
                  <a:t>invNorm</a:t>
                </a:r>
                <a:r>
                  <a:rPr lang="en-US" sz="1600" i="1" dirty="0">
                    <a:solidFill>
                      <a:srgbClr val="FF0000"/>
                    </a:solidFill>
                  </a:rPr>
                  <a:t>(area = 0.12/2, 𝜇 = 0, 𝞂 = 1) = -1.555     </a:t>
                </a:r>
                <a:r>
                  <a:rPr lang="en-US" sz="1600" i="1" dirty="0">
                    <a:solidFill>
                      <a:srgbClr val="7030A0"/>
                    </a:solidFill>
                  </a:rPr>
                  <a:t>→     two-tailed test, so will compare the absolute values of the TS and Z*</a:t>
                </a:r>
              </a:p>
              <a:p>
                <a:pPr marL="0" indent="0">
                  <a:buNone/>
                </a:pPr>
                <a:endParaRPr lang="en-US" sz="1600" i="1" dirty="0">
                  <a:solidFill>
                    <a:srgbClr val="FF0000"/>
                  </a:solidFill>
                </a:endParaRPr>
              </a:p>
              <a:p>
                <a:pPr marL="0" indent="0">
                  <a:buNone/>
                </a:pPr>
                <a:r>
                  <a:rPr lang="en-US" sz="1600" i="1" dirty="0">
                    <a:solidFill>
                      <a:srgbClr val="FF0000"/>
                    </a:solidFill>
                  </a:rPr>
                  <a:t>Z</a:t>
                </a:r>
                <a:r>
                  <a:rPr lang="en-US" sz="1600" i="1" baseline="-25000" dirty="0">
                    <a:solidFill>
                      <a:srgbClr val="FF0000"/>
                    </a:solidFill>
                  </a:rPr>
                  <a:t>stat</a:t>
                </a:r>
                <a:r>
                  <a:rPr lang="en-US" sz="1600" i="1" dirty="0">
                    <a:solidFill>
                      <a:srgbClr val="FF0000"/>
                    </a:solidFill>
                  </a:rPr>
                  <a:t> = </a:t>
                </a:r>
                <a:r>
                  <a:rPr lang="en-US" sz="1600" i="1" dirty="0" err="1">
                    <a:solidFill>
                      <a:srgbClr val="FF0000"/>
                    </a:solidFill>
                  </a:rPr>
                  <a:t>ZTest</a:t>
                </a:r>
                <a:r>
                  <a:rPr lang="en-US" sz="1600" i="1" dirty="0">
                    <a:solidFill>
                      <a:srgbClr val="FF0000"/>
                    </a:solidFill>
                  </a:rPr>
                  <a:t>(𝜇</a:t>
                </a:r>
                <a:r>
                  <a:rPr lang="en-US" sz="1600" i="1" baseline="-25000" dirty="0">
                    <a:solidFill>
                      <a:srgbClr val="FF0000"/>
                    </a:solidFill>
                  </a:rPr>
                  <a:t>0</a:t>
                </a:r>
                <a:r>
                  <a:rPr lang="en-US" sz="1600" i="1" dirty="0">
                    <a:solidFill>
                      <a:srgbClr val="FF0000"/>
                    </a:solidFill>
                  </a:rPr>
                  <a:t> = 14400, 𝞂 = 5000, </a:t>
                </a:r>
                <a14:m>
                  <m:oMath xmlns:m="http://schemas.openxmlformats.org/officeDocument/2006/math">
                    <m:acc>
                      <m:accPr>
                        <m:chr m:val="̅"/>
                        <m:ctrlPr>
                          <a:rPr lang="en-US" sz="1600" b="0" i="1" smtClean="0">
                            <a:solidFill>
                              <a:srgbClr val="FF0000"/>
                            </a:solidFill>
                            <a:latin typeface="Cambria Math" panose="02040503050406030204" pitchFamily="18" charset="0"/>
                          </a:rPr>
                        </m:ctrlPr>
                      </m:accPr>
                      <m:e>
                        <m:r>
                          <a:rPr lang="en-US" sz="1600" b="0" i="1" smtClean="0">
                            <a:solidFill>
                              <a:srgbClr val="FF0000"/>
                            </a:solidFill>
                            <a:latin typeface="Cambria Math" panose="02040503050406030204" pitchFamily="18" charset="0"/>
                          </a:rPr>
                          <m:t>𝑥</m:t>
                        </m:r>
                      </m:e>
                    </m:acc>
                  </m:oMath>
                </a14:m>
                <a:r>
                  <a:rPr lang="en-US" sz="1600" i="1" dirty="0">
                    <a:solidFill>
                      <a:srgbClr val="FF0000"/>
                    </a:solidFill>
                  </a:rPr>
                  <a:t> = 12000, n = 13, 𝜇 ≠ 𝜇 </a:t>
                </a:r>
                <a:r>
                  <a:rPr lang="en-US" sz="1600" i="1" baseline="-25000" dirty="0">
                    <a:solidFill>
                      <a:srgbClr val="FF0000"/>
                    </a:solidFill>
                  </a:rPr>
                  <a:t>0</a:t>
                </a:r>
                <a:r>
                  <a:rPr lang="en-US" sz="1600" i="1" dirty="0">
                    <a:solidFill>
                      <a:srgbClr val="FF0000"/>
                    </a:solidFill>
                  </a:rPr>
                  <a:t>) = -1.7307</a:t>
                </a:r>
              </a:p>
              <a:p>
                <a:pPr marL="0" indent="0">
                  <a:buNone/>
                </a:pPr>
                <a:endParaRPr lang="en-US" sz="1600" i="1" dirty="0">
                  <a:solidFill>
                    <a:srgbClr val="FF0000"/>
                  </a:solidFill>
                </a:endParaRPr>
              </a:p>
              <a:p>
                <a:pPr marL="0" indent="0">
                  <a:buNone/>
                </a:pPr>
                <a:r>
                  <a:rPr lang="en-US" sz="1600" i="1" dirty="0">
                    <a:solidFill>
                      <a:srgbClr val="FF0000"/>
                    </a:solidFill>
                  </a:rPr>
                  <a:t>|Z</a:t>
                </a:r>
                <a:r>
                  <a:rPr lang="en-US" sz="1600" i="1" baseline="-25000" dirty="0">
                    <a:solidFill>
                      <a:srgbClr val="FF0000"/>
                    </a:solidFill>
                  </a:rPr>
                  <a:t>stat</a:t>
                </a:r>
                <a:r>
                  <a:rPr lang="en-US" sz="1600" i="1" dirty="0">
                    <a:solidFill>
                      <a:srgbClr val="FF0000"/>
                    </a:solidFill>
                  </a:rPr>
                  <a:t> |= |-1.7307| = 1.7307  &gt; 1.555 = |-1.555| = |Z*| → Reject H</a:t>
                </a:r>
                <a:r>
                  <a:rPr lang="en-US" sz="1600" i="1" baseline="-25000" dirty="0">
                    <a:solidFill>
                      <a:srgbClr val="FF0000"/>
                    </a:solidFill>
                  </a:rPr>
                  <a:t>0!</a:t>
                </a:r>
              </a:p>
              <a:p>
                <a:pPr marL="0" indent="0">
                  <a:buNone/>
                </a:pPr>
                <a:endParaRPr lang="en-US" sz="1600" i="1" baseline="-25000" dirty="0">
                  <a:solidFill>
                    <a:srgbClr val="FF0000"/>
                  </a:solidFill>
                </a:endParaRPr>
              </a:p>
              <a:p>
                <a:pPr marL="0" indent="0">
                  <a:buNone/>
                </a:pPr>
                <a:r>
                  <a:rPr lang="en-US" sz="1600" i="1" u="sng" dirty="0">
                    <a:solidFill>
                      <a:srgbClr val="FF0000"/>
                    </a:solidFill>
                  </a:rPr>
                  <a:t>Conclusion and Interpretation</a:t>
                </a:r>
              </a:p>
              <a:p>
                <a:pPr marL="0" indent="0">
                  <a:buNone/>
                </a:pPr>
                <a:r>
                  <a:rPr lang="en-US" sz="1600" i="1" dirty="0">
                    <a:solidFill>
                      <a:srgbClr val="FF0000"/>
                    </a:solidFill>
                  </a:rPr>
                  <a:t>Because the absolute value of our Test Statistic Z</a:t>
                </a:r>
                <a:r>
                  <a:rPr lang="en-US" sz="1600" i="1" baseline="-25000" dirty="0">
                    <a:solidFill>
                      <a:srgbClr val="FF0000"/>
                    </a:solidFill>
                  </a:rPr>
                  <a:t>stat</a:t>
                </a:r>
                <a:r>
                  <a:rPr lang="en-US" sz="1600" i="1" dirty="0">
                    <a:solidFill>
                      <a:srgbClr val="FF0000"/>
                    </a:solidFill>
                  </a:rPr>
                  <a:t> = 1.7307 is greater than the absolute value of our Critical Value Z* = 1.555, we reject the Null hypothesis. There IS sufficient evidence to conclude that the true mean height of the sea mountains are different than 14,400 ft, which is the average height of the Rocky Mountains.</a:t>
                </a:r>
                <a:endParaRPr lang="en-US" sz="1400" dirty="0"/>
              </a:p>
            </p:txBody>
          </p:sp>
        </mc:Choice>
        <mc:Fallback xmlns="">
          <p:sp>
            <p:nvSpPr>
              <p:cNvPr id="3" name="Text Placeholder 2">
                <a:extLst>
                  <a:ext uri="{FF2B5EF4-FFF2-40B4-BE49-F238E27FC236}">
                    <a16:creationId xmlns:a16="http://schemas.microsoft.com/office/drawing/2014/main" id="{9C4C984B-E17A-4945-AF74-05024F528872}"/>
                  </a:ext>
                </a:extLst>
              </p:cNvPr>
              <p:cNvSpPr>
                <a:spLocks noGrp="1" noRot="1" noChangeAspect="1" noMove="1" noResize="1" noEditPoints="1" noAdjustHandles="1" noChangeArrowheads="1" noChangeShapeType="1" noTextEdit="1"/>
              </p:cNvSpPr>
              <p:nvPr>
                <p:ph type="body" idx="1"/>
              </p:nvPr>
            </p:nvSpPr>
            <p:spPr>
              <a:xfrm>
                <a:off x="365236" y="1386022"/>
                <a:ext cx="11360800" cy="4555200"/>
              </a:xfrm>
              <a:blipFill>
                <a:blip r:embed="rId2"/>
                <a:stretch>
                  <a:fillRect l="-223" r="-670" b="-22992"/>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5108387" y="215343"/>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5.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pic>
        <p:nvPicPr>
          <p:cNvPr id="7" name="Picture 6">
            <a:extLst>
              <a:ext uri="{FF2B5EF4-FFF2-40B4-BE49-F238E27FC236}">
                <a16:creationId xmlns:a16="http://schemas.microsoft.com/office/drawing/2014/main" id="{FA7F1384-8F62-6245-8363-A9D872E52C4A}"/>
              </a:ext>
            </a:extLst>
          </p:cNvPr>
          <p:cNvPicPr>
            <a:picLocks noChangeAspect="1"/>
          </p:cNvPicPr>
          <p:nvPr/>
        </p:nvPicPr>
        <p:blipFill>
          <a:blip r:embed="rId3"/>
          <a:stretch>
            <a:fillRect/>
          </a:stretch>
        </p:blipFill>
        <p:spPr>
          <a:xfrm>
            <a:off x="9023414" y="2833524"/>
            <a:ext cx="1549400" cy="1168400"/>
          </a:xfrm>
          <a:prstGeom prst="rect">
            <a:avLst/>
          </a:prstGeom>
        </p:spPr>
      </p:pic>
      <p:sp>
        <p:nvSpPr>
          <p:cNvPr id="9" name="TextBox 8">
            <a:extLst>
              <a:ext uri="{FF2B5EF4-FFF2-40B4-BE49-F238E27FC236}">
                <a16:creationId xmlns:a16="http://schemas.microsoft.com/office/drawing/2014/main" id="{605E37DA-91A6-6345-8130-C732A95A0B64}"/>
              </a:ext>
            </a:extLst>
          </p:cNvPr>
          <p:cNvSpPr txBox="1"/>
          <p:nvPr/>
        </p:nvSpPr>
        <p:spPr>
          <a:xfrm>
            <a:off x="1721749" y="3059668"/>
            <a:ext cx="1221809" cy="738664"/>
          </a:xfrm>
          <a:prstGeom prst="rect">
            <a:avLst/>
          </a:prstGeom>
          <a:noFill/>
        </p:spPr>
        <p:txBody>
          <a:bodyPr wrap="none" rtlCol="0">
            <a:spAutoFit/>
          </a:bodyPr>
          <a:lstStyle/>
          <a:p>
            <a:r>
              <a:rPr lang="en-US" sz="1400" i="1" dirty="0">
                <a:solidFill>
                  <a:srgbClr val="FF0000"/>
                </a:solidFill>
              </a:rPr>
              <a:t>H</a:t>
            </a:r>
            <a:r>
              <a:rPr lang="en-US" sz="1400" i="1" baseline="-25000" dirty="0">
                <a:solidFill>
                  <a:srgbClr val="FF0000"/>
                </a:solidFill>
              </a:rPr>
              <a:t>0</a:t>
            </a:r>
            <a:r>
              <a:rPr lang="en-US" sz="1400" i="1" dirty="0">
                <a:solidFill>
                  <a:srgbClr val="FF0000"/>
                </a:solidFill>
              </a:rPr>
              <a:t>: μ = 14,400</a:t>
            </a:r>
          </a:p>
          <a:p>
            <a:r>
              <a:rPr lang="en-US" sz="1400" i="1" dirty="0">
                <a:solidFill>
                  <a:srgbClr val="FF0000"/>
                </a:solidFill>
              </a:rPr>
              <a:t>H</a:t>
            </a:r>
            <a:r>
              <a:rPr lang="en-US" sz="1400" i="1" baseline="-25000" dirty="0">
                <a:solidFill>
                  <a:srgbClr val="FF0000"/>
                </a:solidFill>
              </a:rPr>
              <a:t>A</a:t>
            </a:r>
            <a:r>
              <a:rPr lang="en-US" sz="1400" i="1" dirty="0">
                <a:solidFill>
                  <a:srgbClr val="FF0000"/>
                </a:solidFill>
              </a:rPr>
              <a:t>: μ ≠ 14,400</a:t>
            </a:r>
          </a:p>
          <a:p>
            <a:r>
              <a:rPr lang="en-US" sz="1400" i="1" dirty="0">
                <a:solidFill>
                  <a:srgbClr val="FF0000"/>
                </a:solidFill>
              </a:rPr>
              <a:t>𝛼  = 0.12</a:t>
            </a:r>
          </a:p>
        </p:txBody>
      </p:sp>
    </p:spTree>
    <p:extLst>
      <p:ext uri="{BB962C8B-B14F-4D97-AF65-F5344CB8AC3E}">
        <p14:creationId xmlns:p14="http://schemas.microsoft.com/office/powerpoint/2010/main" val="2241861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365236" y="204517"/>
            <a:ext cx="6543341" cy="1123299"/>
          </a:xfrm>
        </p:spPr>
        <p:txBody>
          <a:bodyPr/>
          <a:lstStyle/>
          <a:p>
            <a:r>
              <a:rPr lang="en-US" sz="3600" dirty="0"/>
              <a:t>LCQ – Conclusions and Interpretations </a:t>
            </a:r>
            <a:r>
              <a:rPr lang="en-US" sz="3600" dirty="0" err="1"/>
              <a:t>Cont</a:t>
            </a:r>
            <a:r>
              <a:rPr lang="en-US" sz="3600" dirty="0"/>
              <a: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p:txBody>
              <a:bodyPr/>
              <a:lstStyle/>
              <a:p>
                <a:pPr marL="0" indent="0">
                  <a:buNone/>
                </a:pPr>
                <a:r>
                  <a:rPr lang="en-US" sz="1600" b="1" dirty="0"/>
                  <a:t>Problem</a:t>
                </a:r>
                <a:r>
                  <a:rPr lang="en-US" sz="1600" dirty="0"/>
                  <a:t>: Use the specified method to write the conclusions and interpretations for the previous scenarios using our results.</a:t>
                </a:r>
              </a:p>
              <a:p>
                <a:pPr marL="0" indent="0">
                  <a:buNone/>
                </a:pPr>
                <a:endParaRPr lang="en-US" sz="1600" dirty="0"/>
              </a:p>
              <a:p>
                <a:pPr marL="0" indent="0">
                  <a:buNone/>
                </a:pPr>
                <a:r>
                  <a:rPr lang="en-US" sz="1600" b="1" dirty="0"/>
                  <a:t>b) Use the P-Value Method</a:t>
                </a:r>
              </a:p>
              <a:p>
                <a:pPr marL="0" indent="0">
                  <a:buNone/>
                </a:pPr>
                <a:r>
                  <a:rPr lang="en-US" sz="1600" u="sng" dirty="0"/>
                  <a:t>New Scenario</a:t>
                </a:r>
                <a:r>
                  <a:rPr lang="en-US" sz="1600" dirty="0"/>
                  <a:t>: Three more sea mountains were discovered. The new sample mean is equal to 15,000 ft. Is there enough evidence to say the sea mountains are taller than the Rockies. Use 𝛼 = 0.10</a:t>
                </a:r>
              </a:p>
              <a:p>
                <a:pPr marL="0" indent="0">
                  <a:buNone/>
                </a:pPr>
                <a:endParaRPr lang="en-US" sz="1600" dirty="0"/>
              </a:p>
              <a:p>
                <a:pPr marL="0" indent="0">
                  <a:buNone/>
                </a:pPr>
                <a:r>
                  <a:rPr lang="en-US" sz="1600" i="1" dirty="0">
                    <a:solidFill>
                      <a:srgbClr val="7030A0"/>
                    </a:solidFill>
                  </a:rPr>
                  <a:t>Need these (new) …</a:t>
                </a:r>
              </a:p>
              <a:p>
                <a:pPr marL="0" indent="0">
                  <a:buNone/>
                </a:pPr>
                <a:endParaRPr lang="en-US" sz="1600" dirty="0"/>
              </a:p>
              <a:p>
                <a:pPr marL="0" indent="0">
                  <a:buNone/>
                </a:pPr>
                <a:endParaRPr lang="en-US" sz="1600" b="1" dirty="0"/>
              </a:p>
              <a:p>
                <a:pPr marL="0" indent="0">
                  <a:buNone/>
                </a:pPr>
                <a:endParaRPr lang="en-US" sz="1600" i="1" dirty="0">
                  <a:solidFill>
                    <a:srgbClr val="7030A0"/>
                  </a:solidFill>
                </a:endParaRPr>
              </a:p>
              <a:p>
                <a:pPr marL="0" indent="0">
                  <a:buNone/>
                </a:pPr>
                <a:r>
                  <a:rPr lang="en-US" sz="1600" i="1" u="sng" dirty="0">
                    <a:solidFill>
                      <a:srgbClr val="FF0000"/>
                    </a:solidFill>
                  </a:rPr>
                  <a:t>P-Value</a:t>
                </a:r>
              </a:p>
              <a:p>
                <a:pPr marL="0" indent="0">
                  <a:buNone/>
                </a:pPr>
                <a:r>
                  <a:rPr lang="en-US" sz="1600" i="1" dirty="0">
                    <a:solidFill>
                      <a:srgbClr val="7030A0"/>
                    </a:solidFill>
                  </a:rPr>
                  <a:t>Don’t need to find the critical value, so can just run the test first</a:t>
                </a:r>
              </a:p>
              <a:p>
                <a:pPr marL="0" indent="0">
                  <a:buNone/>
                </a:pPr>
                <a:endParaRPr lang="en-US" sz="1600" i="1" dirty="0">
                  <a:solidFill>
                    <a:srgbClr val="7030A0"/>
                  </a:solidFill>
                </a:endParaRPr>
              </a:p>
              <a:p>
                <a:pPr marL="0" indent="0">
                  <a:buNone/>
                </a:pPr>
                <a:r>
                  <a:rPr lang="en-US" sz="1600" i="1" dirty="0">
                    <a:solidFill>
                      <a:srgbClr val="FF0000"/>
                    </a:solidFill>
                  </a:rPr>
                  <a:t>p-value = ZTest(𝜇</a:t>
                </a:r>
                <a:r>
                  <a:rPr lang="en-US" sz="1600" i="1" baseline="-25000" dirty="0">
                    <a:solidFill>
                      <a:srgbClr val="FF0000"/>
                    </a:solidFill>
                  </a:rPr>
                  <a:t>0</a:t>
                </a:r>
                <a:r>
                  <a:rPr lang="en-US" sz="1600" i="1" dirty="0">
                    <a:solidFill>
                      <a:srgbClr val="FF0000"/>
                    </a:solidFill>
                  </a:rPr>
                  <a:t> = 14400, 𝞂 = 5000, </a:t>
                </a:r>
                <a14:m>
                  <m:oMath xmlns:m="http://schemas.openxmlformats.org/officeDocument/2006/math">
                    <m:acc>
                      <m:accPr>
                        <m:chr m:val="̅"/>
                        <m:ctrlPr>
                          <a:rPr lang="en-US" sz="1600" i="1">
                            <a:solidFill>
                              <a:srgbClr val="FF0000"/>
                            </a:solidFill>
                            <a:latin typeface="Cambria Math" panose="02040503050406030204" pitchFamily="18" charset="0"/>
                          </a:rPr>
                        </m:ctrlPr>
                      </m:accPr>
                      <m:e>
                        <m:r>
                          <a:rPr lang="en-US" sz="1600" i="1">
                            <a:solidFill>
                              <a:srgbClr val="FF0000"/>
                            </a:solidFill>
                            <a:latin typeface="Cambria Math" panose="02040503050406030204" pitchFamily="18" charset="0"/>
                          </a:rPr>
                          <m:t>𝑥</m:t>
                        </m:r>
                      </m:e>
                    </m:acc>
                  </m:oMath>
                </a14:m>
                <a:r>
                  <a:rPr lang="en-US" sz="1600" i="1" dirty="0">
                    <a:solidFill>
                      <a:srgbClr val="FF0000"/>
                    </a:solidFill>
                  </a:rPr>
                  <a:t> = 15000, n = 16, 𝜇 &gt; 𝜇 </a:t>
                </a:r>
                <a:r>
                  <a:rPr lang="en-US" sz="1600" i="1" baseline="-25000" dirty="0">
                    <a:solidFill>
                      <a:srgbClr val="FF0000"/>
                    </a:solidFill>
                  </a:rPr>
                  <a:t>0</a:t>
                </a:r>
                <a:r>
                  <a:rPr lang="en-US" sz="1600" i="1" dirty="0">
                    <a:solidFill>
                      <a:srgbClr val="FF0000"/>
                    </a:solidFill>
                  </a:rPr>
                  <a:t>) = 0.3156</a:t>
                </a:r>
              </a:p>
              <a:p>
                <a:pPr marL="0" indent="0">
                  <a:buNone/>
                </a:pPr>
                <a:r>
                  <a:rPr lang="en-US" sz="1600" i="1" dirty="0">
                    <a:solidFill>
                      <a:srgbClr val="FF0000"/>
                    </a:solidFill>
                  </a:rPr>
                  <a:t>p-value = 0.3156 &lt; 0.10 = 𝛼 → Fail to Reject H</a:t>
                </a:r>
                <a:r>
                  <a:rPr lang="en-US" sz="1600" i="1" baseline="-25000" dirty="0">
                    <a:solidFill>
                      <a:srgbClr val="FF0000"/>
                    </a:solidFill>
                  </a:rPr>
                  <a:t>0</a:t>
                </a:r>
                <a:endParaRPr lang="en-US" sz="1600" i="1" dirty="0">
                  <a:solidFill>
                    <a:srgbClr val="FF0000"/>
                  </a:solidFill>
                </a:endParaRPr>
              </a:p>
              <a:p>
                <a:pPr marL="0" indent="0">
                  <a:buNone/>
                </a:pPr>
                <a:endParaRPr lang="en-US" sz="1600" i="1" baseline="-25000" dirty="0">
                  <a:solidFill>
                    <a:srgbClr val="FF0000"/>
                  </a:solidFill>
                </a:endParaRPr>
              </a:p>
              <a:p>
                <a:pPr marL="0" indent="0">
                  <a:buNone/>
                </a:pPr>
                <a:r>
                  <a:rPr lang="en-US" sz="1600" i="1" u="sng" dirty="0">
                    <a:solidFill>
                      <a:srgbClr val="FF0000"/>
                    </a:solidFill>
                  </a:rPr>
                  <a:t>Conclusion and Interpretation</a:t>
                </a:r>
              </a:p>
              <a:p>
                <a:pPr marL="0" indent="0">
                  <a:buNone/>
                </a:pPr>
                <a:r>
                  <a:rPr lang="en-US" sz="1600" i="1" dirty="0">
                    <a:solidFill>
                      <a:srgbClr val="FF0000"/>
                    </a:solidFill>
                  </a:rPr>
                  <a:t>Because our p-value = 0.3156 is greater than the significance level 0.10, we fail to reject the Null hypothesis. There is NOT sufficient evidence to conclude that the true mean height of the sea mountains are greater than 14,400 ft, which is the average height of the Rocky Mountains.</a:t>
                </a:r>
                <a:endParaRPr lang="en-US" sz="1400" b="1" dirty="0"/>
              </a:p>
            </p:txBody>
          </p:sp>
        </mc:Choice>
        <mc:Fallback xmlns="">
          <p:sp>
            <p:nvSpPr>
              <p:cNvPr id="3" name="Text Placeholder 2">
                <a:extLst>
                  <a:ext uri="{FF2B5EF4-FFF2-40B4-BE49-F238E27FC236}">
                    <a16:creationId xmlns:a16="http://schemas.microsoft.com/office/drawing/2014/main" id="{9C4C984B-E17A-4945-AF74-05024F528872}"/>
                  </a:ext>
                </a:extLst>
              </p:cNvPr>
              <p:cNvSpPr>
                <a:spLocks noGrp="1" noRot="1" noChangeAspect="1" noMove="1" noResize="1" noEditPoints="1" noAdjustHandles="1" noChangeArrowheads="1" noChangeShapeType="1" noTextEdit="1"/>
              </p:cNvSpPr>
              <p:nvPr>
                <p:ph type="body" idx="1"/>
              </p:nvPr>
            </p:nvSpPr>
            <p:spPr>
              <a:blipFill>
                <a:blip r:embed="rId2"/>
                <a:stretch>
                  <a:fillRect l="-223"/>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5108387" y="204517"/>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5.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sp>
        <p:nvSpPr>
          <p:cNvPr id="7" name="TextBox 6">
            <a:extLst>
              <a:ext uri="{FF2B5EF4-FFF2-40B4-BE49-F238E27FC236}">
                <a16:creationId xmlns:a16="http://schemas.microsoft.com/office/drawing/2014/main" id="{4E16119C-8FFA-F347-BCA4-F73EAB3820D2}"/>
              </a:ext>
            </a:extLst>
          </p:cNvPr>
          <p:cNvSpPr txBox="1"/>
          <p:nvPr/>
        </p:nvSpPr>
        <p:spPr>
          <a:xfrm>
            <a:off x="2327390" y="2752097"/>
            <a:ext cx="1221809" cy="738664"/>
          </a:xfrm>
          <a:prstGeom prst="rect">
            <a:avLst/>
          </a:prstGeom>
          <a:noFill/>
        </p:spPr>
        <p:txBody>
          <a:bodyPr wrap="none" rtlCol="0">
            <a:spAutoFit/>
          </a:bodyPr>
          <a:lstStyle/>
          <a:p>
            <a:r>
              <a:rPr lang="en-US" sz="1400" i="1" dirty="0">
                <a:solidFill>
                  <a:srgbClr val="FF0000"/>
                </a:solidFill>
              </a:rPr>
              <a:t>H</a:t>
            </a:r>
            <a:r>
              <a:rPr lang="en-US" sz="1400" i="1" baseline="-25000" dirty="0">
                <a:solidFill>
                  <a:srgbClr val="FF0000"/>
                </a:solidFill>
              </a:rPr>
              <a:t>0</a:t>
            </a:r>
            <a:r>
              <a:rPr lang="en-US" sz="1400" i="1" dirty="0">
                <a:solidFill>
                  <a:srgbClr val="FF0000"/>
                </a:solidFill>
              </a:rPr>
              <a:t>: μ = 14,400</a:t>
            </a:r>
          </a:p>
          <a:p>
            <a:r>
              <a:rPr lang="en-US" sz="1400" i="1" dirty="0">
                <a:solidFill>
                  <a:srgbClr val="FF0000"/>
                </a:solidFill>
              </a:rPr>
              <a:t>H</a:t>
            </a:r>
            <a:r>
              <a:rPr lang="en-US" sz="1400" i="1" baseline="-25000" dirty="0">
                <a:solidFill>
                  <a:srgbClr val="FF0000"/>
                </a:solidFill>
              </a:rPr>
              <a:t>A</a:t>
            </a:r>
            <a:r>
              <a:rPr lang="en-US" sz="1400" i="1" dirty="0">
                <a:solidFill>
                  <a:srgbClr val="FF0000"/>
                </a:solidFill>
              </a:rPr>
              <a:t>: μ &gt; 14,400</a:t>
            </a:r>
          </a:p>
          <a:p>
            <a:r>
              <a:rPr lang="en-US" sz="1400" i="1" dirty="0">
                <a:solidFill>
                  <a:srgbClr val="FF0000"/>
                </a:solidFill>
              </a:rPr>
              <a:t>𝛼  = 0.10</a:t>
            </a:r>
          </a:p>
        </p:txBody>
      </p:sp>
      <p:pic>
        <p:nvPicPr>
          <p:cNvPr id="9" name="Picture 8">
            <a:extLst>
              <a:ext uri="{FF2B5EF4-FFF2-40B4-BE49-F238E27FC236}">
                <a16:creationId xmlns:a16="http://schemas.microsoft.com/office/drawing/2014/main" id="{CE97A10A-B75C-2445-9BFF-C1F2C96463A5}"/>
              </a:ext>
            </a:extLst>
          </p:cNvPr>
          <p:cNvPicPr>
            <a:picLocks noChangeAspect="1"/>
          </p:cNvPicPr>
          <p:nvPr/>
        </p:nvPicPr>
        <p:blipFill>
          <a:blip r:embed="rId3"/>
          <a:stretch>
            <a:fillRect/>
          </a:stretch>
        </p:blipFill>
        <p:spPr>
          <a:xfrm>
            <a:off x="8467575" y="2680636"/>
            <a:ext cx="1549400" cy="1168400"/>
          </a:xfrm>
          <a:prstGeom prst="rect">
            <a:avLst/>
          </a:prstGeom>
        </p:spPr>
      </p:pic>
    </p:spTree>
    <p:extLst>
      <p:ext uri="{BB962C8B-B14F-4D97-AF65-F5344CB8AC3E}">
        <p14:creationId xmlns:p14="http://schemas.microsoft.com/office/powerpoint/2010/main" val="326413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4684-FEFB-9948-A5B3-22041AFB81AD}"/>
              </a:ext>
            </a:extLst>
          </p:cNvPr>
          <p:cNvSpPr>
            <a:spLocks noGrp="1"/>
          </p:cNvSpPr>
          <p:nvPr>
            <p:ph type="title"/>
          </p:nvPr>
        </p:nvSpPr>
        <p:spPr/>
        <p:txBody>
          <a:bodyPr/>
          <a:lstStyle/>
          <a:p>
            <a:r>
              <a:rPr lang="en-US" dirty="0"/>
              <a:t>Hypothesis Tests for Means with </a:t>
            </a:r>
            <a:r>
              <a:rPr lang="en-US" b="1" u="sng" dirty="0"/>
              <a:t>UNKNOWN</a:t>
            </a:r>
            <a:r>
              <a:rPr lang="en-US" u="sng" dirty="0"/>
              <a:t> 𝞂</a:t>
            </a:r>
            <a:r>
              <a:rPr lang="en-US" dirty="0"/>
              <a:t>!</a:t>
            </a:r>
          </a:p>
        </p:txBody>
      </p:sp>
      <p:sp>
        <p:nvSpPr>
          <p:cNvPr id="3" name="Text Placeholder 2">
            <a:extLst>
              <a:ext uri="{FF2B5EF4-FFF2-40B4-BE49-F238E27FC236}">
                <a16:creationId xmlns:a16="http://schemas.microsoft.com/office/drawing/2014/main" id="{4A2B61B1-4DDB-C646-A423-41384EF083F8}"/>
              </a:ext>
            </a:extLst>
          </p:cNvPr>
          <p:cNvSpPr>
            <a:spLocks noGrp="1"/>
          </p:cNvSpPr>
          <p:nvPr>
            <p:ph type="body" idx="1"/>
          </p:nvPr>
        </p:nvSpPr>
        <p:spPr/>
        <p:txBody>
          <a:bodyPr/>
          <a:lstStyle/>
          <a:p>
            <a:r>
              <a:rPr lang="en-US" sz="2400" dirty="0"/>
              <a:t>All of the previous Hypothesis tests overview and for Means applies, now we are just going to look at the situation when we have an unknown 𝞂 (unlike before)!</a:t>
            </a:r>
          </a:p>
          <a:p>
            <a:endParaRPr lang="en-US" sz="2400" dirty="0"/>
          </a:p>
          <a:p>
            <a:r>
              <a:rPr lang="en-US" sz="2400" dirty="0"/>
              <a:t>And going back to the Confidence Interval unit, we have now have an </a:t>
            </a:r>
            <a:r>
              <a:rPr lang="en-US" sz="2400" u="sng" dirty="0"/>
              <a:t>unknown population standard deviation</a:t>
            </a:r>
            <a:r>
              <a:rPr lang="en-US" sz="2400" dirty="0"/>
              <a:t>! So the same logic and implications of that apply here as well!</a:t>
            </a:r>
          </a:p>
          <a:p>
            <a:endParaRPr lang="en-US" sz="2400" dirty="0"/>
          </a:p>
          <a:p>
            <a:endParaRPr lang="en-US" sz="2400" dirty="0"/>
          </a:p>
          <a:p>
            <a:endParaRPr lang="en-US" sz="2400" dirty="0"/>
          </a:p>
          <a:p>
            <a:r>
              <a:rPr lang="en-US" sz="2400" dirty="0"/>
              <a:t>We will be doing a </a:t>
            </a:r>
            <a:r>
              <a:rPr lang="en-US" sz="2400" b="1" dirty="0"/>
              <a:t>T-Test</a:t>
            </a:r>
            <a:r>
              <a:rPr lang="en-US" sz="2400" dirty="0"/>
              <a:t>!</a:t>
            </a:r>
          </a:p>
        </p:txBody>
      </p:sp>
    </p:spTree>
    <p:extLst>
      <p:ext uri="{BB962C8B-B14F-4D97-AF65-F5344CB8AC3E}">
        <p14:creationId xmlns:p14="http://schemas.microsoft.com/office/powerpoint/2010/main" val="42332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99550" y="144534"/>
            <a:ext cx="11360800" cy="763600"/>
          </a:xfrm>
          <a:prstGeom prst="rect">
            <a:avLst/>
          </a:prstGeom>
        </p:spPr>
        <p:txBody>
          <a:bodyPr spcFirstLastPara="1" vert="horz" wrap="square" lIns="121900" tIns="121900" rIns="121900" bIns="121900" rtlCol="0" anchor="t" anchorCtr="0">
            <a:noAutofit/>
          </a:bodyPr>
          <a:lstStyle/>
          <a:p>
            <a:r>
              <a:rPr lang="en" dirty="0"/>
              <a:t>T Test vs Z-Test  - Step Similarities</a:t>
            </a:r>
            <a:endParaRPr dirty="0"/>
          </a:p>
        </p:txBody>
      </p:sp>
      <p:sp>
        <p:nvSpPr>
          <p:cNvPr id="4" name="Google Shape;258;p46">
            <a:extLst>
              <a:ext uri="{FF2B5EF4-FFF2-40B4-BE49-F238E27FC236}">
                <a16:creationId xmlns:a16="http://schemas.microsoft.com/office/drawing/2014/main" id="{8C34D5AB-73EF-9F4D-944C-51A0632D03D4}"/>
              </a:ext>
            </a:extLst>
          </p:cNvPr>
          <p:cNvSpPr txBox="1">
            <a:spLocks/>
          </p:cNvSpPr>
          <p:nvPr/>
        </p:nvSpPr>
        <p:spPr>
          <a:xfrm>
            <a:off x="415600" y="957001"/>
            <a:ext cx="5191116"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a:lnSpc>
                <a:spcPct val="100000"/>
              </a:lnSpc>
              <a:buFont typeface="Arial" panose="020B0604020202020204" pitchFamily="34" charset="0"/>
              <a:buAutoNum type="arabicPeriod"/>
            </a:pPr>
            <a:r>
              <a:rPr lang="en-US" sz="2400" dirty="0">
                <a:solidFill>
                  <a:srgbClr val="0070C0"/>
                </a:solidFill>
              </a:rPr>
              <a:t>State the Hypotheses</a:t>
            </a:r>
          </a:p>
          <a:p>
            <a:pPr lvl="1">
              <a:lnSpc>
                <a:spcPct val="100000"/>
              </a:lnSpc>
              <a:spcBef>
                <a:spcPts val="0"/>
              </a:spcBef>
            </a:pPr>
            <a:r>
              <a:rPr lang="en-US" b="1" dirty="0">
                <a:solidFill>
                  <a:srgbClr val="0070C0"/>
                </a:solidFill>
              </a:rPr>
              <a:t>Define parameter + context.</a:t>
            </a:r>
            <a:br>
              <a:rPr lang="en-US" sz="2000" dirty="0"/>
            </a:br>
            <a:endParaRPr lang="en-US" sz="2000" dirty="0"/>
          </a:p>
        </p:txBody>
      </p:sp>
      <p:sp>
        <p:nvSpPr>
          <p:cNvPr id="23" name="Google Shape;258;p46">
            <a:extLst>
              <a:ext uri="{FF2B5EF4-FFF2-40B4-BE49-F238E27FC236}">
                <a16:creationId xmlns:a16="http://schemas.microsoft.com/office/drawing/2014/main" id="{23035CF9-30F7-E844-A4FA-B1867F4A79BB}"/>
              </a:ext>
            </a:extLst>
          </p:cNvPr>
          <p:cNvSpPr txBox="1">
            <a:spLocks/>
          </p:cNvSpPr>
          <p:nvPr/>
        </p:nvSpPr>
        <p:spPr>
          <a:xfrm>
            <a:off x="415599" y="2150659"/>
            <a:ext cx="5191115"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2.    Check Assumptions.</a:t>
            </a:r>
            <a:endParaRPr lang="en-US" sz="2000" b="1"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3C02E0D-A4FE-B447-8D3B-34F680311471}"/>
                  </a:ext>
                </a:extLst>
              </p:cNvPr>
              <p:cNvSpPr txBox="1"/>
              <p:nvPr/>
            </p:nvSpPr>
            <p:spPr>
              <a:xfrm>
                <a:off x="415599" y="3349963"/>
                <a:ext cx="5640809" cy="1988237"/>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marL="0" indent="0">
                  <a:buNone/>
                </a:pPr>
                <a:r>
                  <a:rPr lang="en-US" sz="1800" b="1" u="sng" dirty="0"/>
                  <a:t>Hypothesis Test Conditions</a:t>
                </a:r>
              </a:p>
              <a:p>
                <a:pPr>
                  <a:buFont typeface="Wingdings" pitchFamily="2" charset="2"/>
                  <a:buChar char="ü"/>
                </a:pPr>
                <a:endParaRPr lang="en-US" sz="1800" dirty="0"/>
              </a:p>
              <a:p>
                <a:pPr>
                  <a:buFont typeface="Wingdings" pitchFamily="2" charset="2"/>
                  <a:buChar char="ü"/>
                </a:pPr>
                <a:r>
                  <a:rPr lang="en-US" dirty="0"/>
                  <a:t>Randomization Condition</a:t>
                </a:r>
              </a:p>
              <a:p>
                <a:pPr lvl="1"/>
                <a:r>
                  <a:rPr lang="en-US" sz="1600" dirty="0"/>
                  <a:t>Need to have a random sample</a:t>
                </a:r>
              </a:p>
              <a:p>
                <a:pPr>
                  <a:buFont typeface="Wingdings" pitchFamily="2" charset="2"/>
                  <a:buChar char="ü"/>
                </a:pPr>
                <a:r>
                  <a:rPr lang="en-US" dirty="0"/>
                  <a:t>Large Enough Sample Condition</a:t>
                </a:r>
              </a:p>
              <a:p>
                <a:pPr lvl="1"/>
                <a:r>
                  <a:rPr lang="en-US" sz="1600" dirty="0"/>
                  <a:t>Normal population OR</a:t>
                </a:r>
              </a:p>
              <a:p>
                <a:pPr lvl="1"/>
                <a:r>
                  <a:rPr lang="en-US" sz="1600" i="1" dirty="0"/>
                  <a:t>n</a:t>
                </a:r>
                <a:r>
                  <a:rPr lang="en-US"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 30</a:t>
                </a:r>
              </a:p>
            </p:txBody>
          </p:sp>
        </mc:Choice>
        <mc:Fallback xmlns="">
          <p:sp>
            <p:nvSpPr>
              <p:cNvPr id="25" name="TextBox 24">
                <a:extLst>
                  <a:ext uri="{FF2B5EF4-FFF2-40B4-BE49-F238E27FC236}">
                    <a16:creationId xmlns:a16="http://schemas.microsoft.com/office/drawing/2014/main" id="{73C02E0D-A4FE-B447-8D3B-34F680311471}"/>
                  </a:ext>
                </a:extLst>
              </p:cNvPr>
              <p:cNvSpPr txBox="1">
                <a:spLocks noRot="1" noChangeAspect="1" noMove="1" noResize="1" noEditPoints="1" noAdjustHandles="1" noChangeArrowheads="1" noChangeShapeType="1" noTextEdit="1"/>
              </p:cNvSpPr>
              <p:nvPr/>
            </p:nvSpPr>
            <p:spPr>
              <a:xfrm>
                <a:off x="415599" y="3349963"/>
                <a:ext cx="5640809" cy="1988237"/>
              </a:xfrm>
              <a:prstGeom prst="rect">
                <a:avLst/>
              </a:prstGeom>
              <a:blipFill>
                <a:blip r:embed="rId3"/>
                <a:stretch>
                  <a:fillRect l="-897" t="-1266"/>
                </a:stretch>
              </a:blipFill>
              <a:ln/>
            </p:spPr>
            <p:txBody>
              <a:bodyPr/>
              <a:lstStyle/>
              <a:p>
                <a:r>
                  <a:rPr lang="en-US">
                    <a:noFill/>
                  </a:rPr>
                  <a:t> </a:t>
                </a:r>
              </a:p>
            </p:txBody>
          </p:sp>
        </mc:Fallback>
      </mc:AlternateContent>
      <p:sp>
        <p:nvSpPr>
          <p:cNvPr id="26" name="Text Placeholder 2">
            <a:extLst>
              <a:ext uri="{FF2B5EF4-FFF2-40B4-BE49-F238E27FC236}">
                <a16:creationId xmlns:a16="http://schemas.microsoft.com/office/drawing/2014/main" id="{1CAA885C-9BBA-2849-8B2D-23761111AC87}"/>
              </a:ext>
            </a:extLst>
          </p:cNvPr>
          <p:cNvSpPr>
            <a:spLocks noGrp="1"/>
          </p:cNvSpPr>
          <p:nvPr>
            <p:ph type="body" idx="1"/>
          </p:nvPr>
        </p:nvSpPr>
        <p:spPr>
          <a:xfrm>
            <a:off x="6585286" y="1178038"/>
            <a:ext cx="5326294" cy="4555200"/>
          </a:xfrm>
        </p:spPr>
        <p:txBody>
          <a:bodyPr/>
          <a:lstStyle/>
          <a:p>
            <a:pPr marL="152396" indent="0">
              <a:buNone/>
            </a:pPr>
            <a:r>
              <a:rPr lang="en-US" sz="1800" u="sng" dirty="0"/>
              <a:t>Samesies</a:t>
            </a:r>
          </a:p>
          <a:p>
            <a:endParaRPr lang="en-US" sz="1800" dirty="0"/>
          </a:p>
          <a:p>
            <a:r>
              <a:rPr lang="en-US" sz="1800" dirty="0"/>
              <a:t>EXACT same </a:t>
            </a:r>
            <a:r>
              <a:rPr lang="en-US" sz="1800" u="sng" dirty="0"/>
              <a:t>Hypotheses Statements</a:t>
            </a:r>
            <a:r>
              <a:rPr lang="en-US" sz="1800" dirty="0"/>
              <a:t> and </a:t>
            </a:r>
            <a:r>
              <a:rPr lang="en-US" sz="1800" u="sng" dirty="0"/>
              <a:t>Assumptions</a:t>
            </a:r>
            <a:r>
              <a:rPr lang="en-US" sz="1800" dirty="0"/>
              <a:t> as for testing a </a:t>
            </a:r>
            <a:r>
              <a:rPr lang="en-US" sz="1800" u="sng" dirty="0"/>
              <a:t>Mean</a:t>
            </a:r>
            <a:r>
              <a:rPr lang="en-US" sz="1800" dirty="0"/>
              <a:t> with known 𝞂! </a:t>
            </a:r>
          </a:p>
          <a:p>
            <a:pPr marL="152396" indent="0">
              <a:buNone/>
            </a:pPr>
            <a:endParaRPr lang="en-US" sz="1800" dirty="0"/>
          </a:p>
          <a:p>
            <a:r>
              <a:rPr lang="en-US" sz="1800" dirty="0"/>
              <a:t>BUT NOW, we only have the </a:t>
            </a:r>
            <a:r>
              <a:rPr lang="en-US" sz="1800" u="sng" dirty="0"/>
              <a:t>sample</a:t>
            </a:r>
            <a:r>
              <a:rPr lang="en-US" sz="1800" dirty="0"/>
              <a:t> standard deviation </a:t>
            </a:r>
            <a:r>
              <a:rPr lang="en-US" sz="1800" i="1" dirty="0"/>
              <a:t>s, </a:t>
            </a:r>
            <a:r>
              <a:rPr lang="en-US" sz="1800" dirty="0"/>
              <a:t>the </a:t>
            </a:r>
            <a:r>
              <a:rPr lang="en-US" sz="1800" u="sng" dirty="0"/>
              <a:t>population</a:t>
            </a:r>
            <a:r>
              <a:rPr lang="en-US" sz="1800" dirty="0"/>
              <a:t> standard deviation 𝞂 is UNKNOWN…</a:t>
            </a:r>
          </a:p>
          <a:p>
            <a:endParaRPr lang="en-US" sz="1800" dirty="0"/>
          </a:p>
          <a:p>
            <a:r>
              <a:rPr lang="en-US" sz="1800" dirty="0"/>
              <a:t>And the </a:t>
            </a:r>
            <a:r>
              <a:rPr lang="en-US" sz="1800" u="sng" dirty="0"/>
              <a:t>Conclusion / Interpretation </a:t>
            </a:r>
            <a:r>
              <a:rPr lang="en-US" sz="1800" dirty="0"/>
              <a:t>is the same as well!</a:t>
            </a:r>
          </a:p>
          <a:p>
            <a:endParaRPr lang="en-US" sz="1800" dirty="0"/>
          </a:p>
          <a:p>
            <a:pPr marL="152396" indent="0">
              <a:buNone/>
            </a:pPr>
            <a:r>
              <a:rPr lang="en-US" sz="1800" u="sng" dirty="0"/>
              <a:t>Different</a:t>
            </a:r>
          </a:p>
          <a:p>
            <a:endParaRPr lang="en-US" sz="1800" dirty="0"/>
          </a:p>
          <a:p>
            <a:r>
              <a:rPr lang="en-US" sz="1800" dirty="0"/>
              <a:t>The ONLY steps that involve something sightly different are the </a:t>
            </a:r>
            <a:r>
              <a:rPr lang="en-US" sz="1800" u="sng" dirty="0"/>
              <a:t>Rejection Region</a:t>
            </a:r>
            <a:r>
              <a:rPr lang="en-US" sz="1800" dirty="0"/>
              <a:t> and the </a:t>
            </a:r>
            <a:r>
              <a:rPr lang="en-US" sz="1800" u="sng" dirty="0"/>
              <a:t>Test Statistic / P-Value</a:t>
            </a:r>
          </a:p>
        </p:txBody>
      </p:sp>
      <p:sp>
        <p:nvSpPr>
          <p:cNvPr id="27" name="Google Shape;258;p46">
            <a:extLst>
              <a:ext uri="{FF2B5EF4-FFF2-40B4-BE49-F238E27FC236}">
                <a16:creationId xmlns:a16="http://schemas.microsoft.com/office/drawing/2014/main" id="{71E4D8CF-C24B-7448-8C3D-EC7FFA0B6972}"/>
              </a:ext>
            </a:extLst>
          </p:cNvPr>
          <p:cNvSpPr txBox="1">
            <a:spLocks/>
          </p:cNvSpPr>
          <p:nvPr/>
        </p:nvSpPr>
        <p:spPr>
          <a:xfrm>
            <a:off x="415599" y="5526005"/>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5.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spTree>
    <p:extLst>
      <p:ext uri="{BB962C8B-B14F-4D97-AF65-F5344CB8AC3E}">
        <p14:creationId xmlns:p14="http://schemas.microsoft.com/office/powerpoint/2010/main" val="192410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360196" y="-51856"/>
            <a:ext cx="11360800" cy="763600"/>
          </a:xfrm>
        </p:spPr>
        <p:txBody>
          <a:bodyPr/>
          <a:lstStyle/>
          <a:p>
            <a:r>
              <a:rPr lang="en-US" sz="4000" dirty="0"/>
              <a:t>Rejection Region for Means with Unknown 𝞂</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315834" y="1218767"/>
                <a:ext cx="6346922" cy="2788457"/>
              </a:xfrm>
            </p:spPr>
            <p:txBody>
              <a:bodyPr/>
              <a:lstStyle/>
              <a:p>
                <a:pPr marL="152396" indent="0">
                  <a:lnSpc>
                    <a:spcPct val="100000"/>
                  </a:lnSpc>
                  <a:buNone/>
                </a:pPr>
                <a:r>
                  <a:rPr lang="en-US" sz="1400" u="sng" dirty="0"/>
                  <a:t>Rejection Region for Means Test with UNKNOWN 𝞂</a:t>
                </a:r>
                <a:endParaRPr lang="en-US" sz="1400" dirty="0"/>
              </a:p>
              <a:p>
                <a:endParaRPr lang="en-US" sz="1400" dirty="0"/>
              </a:p>
              <a:p>
                <a:r>
                  <a:rPr lang="en-US" sz="1400" dirty="0"/>
                  <a:t>It is now based on the </a:t>
                </a:r>
                <a:r>
                  <a:rPr lang="en-US" sz="1400" b="1" i="1" dirty="0"/>
                  <a:t>t</a:t>
                </a:r>
                <a:r>
                  <a:rPr lang="en-US" sz="1400" b="1" dirty="0"/>
                  <a:t>-distribution</a:t>
                </a:r>
                <a:r>
                  <a:rPr lang="en-US" sz="1400" dirty="0"/>
                  <a:t> rather than the </a:t>
                </a:r>
                <a:r>
                  <a:rPr lang="en-US" sz="1400" u="sng" dirty="0"/>
                  <a:t>standard normal distribution Z</a:t>
                </a:r>
                <a:r>
                  <a:rPr lang="en-US" sz="1400" dirty="0"/>
                  <a:t> (just like it was for the Confidence Intervals).</a:t>
                </a:r>
              </a:p>
              <a:p>
                <a:endParaRPr lang="en-US" sz="1400" dirty="0"/>
              </a:p>
              <a:p>
                <a:pPr lvl="1">
                  <a:spcBef>
                    <a:spcPts val="0"/>
                  </a:spcBef>
                </a:pPr>
                <a:r>
                  <a:rPr lang="en-US" sz="1400" dirty="0"/>
                  <a:t>So all of our CVs will be </a:t>
                </a:r>
                <a:r>
                  <a:rPr lang="en-US" sz="1400" b="1" dirty="0"/>
                  <a:t>t*s </a:t>
                </a:r>
                <a:r>
                  <a:rPr lang="en-US" sz="1400" dirty="0"/>
                  <a:t>with the </a:t>
                </a:r>
                <a:r>
                  <a:rPr lang="en-US" sz="1400" b="1" dirty="0"/>
                  <a:t>correct degrees of freedom </a:t>
                </a:r>
                <a:r>
                  <a:rPr lang="en-US" sz="1400" i="1" dirty="0"/>
                  <a:t>df</a:t>
                </a:r>
                <a:r>
                  <a:rPr lang="en-US" sz="1400" dirty="0"/>
                  <a:t>!</a:t>
                </a:r>
              </a:p>
              <a:p>
                <a:pPr marL="152396" indent="0">
                  <a:lnSpc>
                    <a:spcPct val="100000"/>
                  </a:lnSpc>
                  <a:buNone/>
                </a:pPr>
                <a:endParaRPr lang="en-US" sz="1400" dirty="0"/>
              </a:p>
              <a:p>
                <a:pPr>
                  <a:lnSpc>
                    <a:spcPct val="100000"/>
                  </a:lnSpc>
                </a:pPr>
                <a:r>
                  <a:rPr lang="en-US" sz="1400" dirty="0"/>
                  <a:t>Using calc:</a:t>
                </a:r>
              </a:p>
              <a:p>
                <a:pPr>
                  <a:lnSpc>
                    <a:spcPct val="100000"/>
                  </a:lnSpc>
                </a:pPr>
                <a:endParaRPr lang="en-US" sz="1400" dirty="0"/>
              </a:p>
              <a:p>
                <a:pPr marL="152396" indent="0">
                  <a:lnSpc>
                    <a:spcPct val="100000"/>
                  </a:lnSpc>
                  <a:buNone/>
                </a:pPr>
                <a:r>
                  <a:rPr lang="en-US" sz="1400" b="1" i="1" dirty="0">
                    <a:solidFill>
                      <a:srgbClr val="7030A0"/>
                    </a:solidFill>
                  </a:rPr>
                  <a:t>	Left-Tailed: t* = </a:t>
                </a:r>
                <a:r>
                  <a:rPr lang="en-US" sz="1400" b="1" i="1" dirty="0" err="1">
                    <a:solidFill>
                      <a:srgbClr val="7030A0"/>
                    </a:solidFill>
                  </a:rPr>
                  <a:t>invT</a:t>
                </a:r>
                <a:r>
                  <a:rPr lang="en-US" sz="1400" b="1" i="1" dirty="0">
                    <a:solidFill>
                      <a:srgbClr val="7030A0"/>
                    </a:solidFill>
                  </a:rPr>
                  <a:t>(area =𝛼</a:t>
                </a:r>
                <a14:m>
                  <m:oMath xmlns:m="http://schemas.openxmlformats.org/officeDocument/2006/math">
                    <m:r>
                      <a:rPr lang="en-US" sz="1400" b="1" i="1">
                        <a:solidFill>
                          <a:srgbClr val="7030A0"/>
                        </a:solidFill>
                        <a:latin typeface="Cambria Math" panose="02040503050406030204" pitchFamily="18" charset="0"/>
                      </a:rPr>
                      <m:t>,</m:t>
                    </m:r>
                    <m:r>
                      <a:rPr lang="en-US" sz="1400" b="1" i="1" smtClean="0">
                        <a:solidFill>
                          <a:srgbClr val="7030A0"/>
                        </a:solidFill>
                        <a:latin typeface="Cambria Math" panose="02040503050406030204" pitchFamily="18" charset="0"/>
                      </a:rPr>
                      <m:t>𝒅𝒇</m:t>
                    </m:r>
                    <m:r>
                      <a:rPr lang="en-US" sz="1400" b="1" i="1" smtClean="0">
                        <a:solidFill>
                          <a:srgbClr val="7030A0"/>
                        </a:solidFill>
                        <a:latin typeface="Cambria Math" panose="02040503050406030204" pitchFamily="18" charset="0"/>
                      </a:rPr>
                      <m:t>=</m:t>
                    </m:r>
                    <m:r>
                      <a:rPr lang="en-US" sz="1400" b="1" i="1" smtClean="0">
                        <a:solidFill>
                          <a:srgbClr val="7030A0"/>
                        </a:solidFill>
                        <a:latin typeface="Cambria Math" panose="02040503050406030204" pitchFamily="18" charset="0"/>
                      </a:rPr>
                      <m:t>𝒏</m:t>
                    </m:r>
                    <m:r>
                      <a:rPr lang="en-US" sz="1400" b="1" i="1" smtClean="0">
                        <a:solidFill>
                          <a:srgbClr val="7030A0"/>
                        </a:solidFill>
                        <a:latin typeface="Cambria Math" panose="02040503050406030204" pitchFamily="18" charset="0"/>
                      </a:rPr>
                      <m:t>−</m:t>
                    </m:r>
                    <m:r>
                      <a:rPr lang="en-US" sz="1400" b="1" i="1" smtClean="0">
                        <a:solidFill>
                          <a:srgbClr val="7030A0"/>
                        </a:solidFill>
                        <a:latin typeface="Cambria Math" panose="02040503050406030204" pitchFamily="18" charset="0"/>
                      </a:rPr>
                      <m:t>𝟏</m:t>
                    </m:r>
                  </m:oMath>
                </a14:m>
                <a:r>
                  <a:rPr lang="en-US" sz="1400" b="1" i="1" dirty="0">
                    <a:solidFill>
                      <a:srgbClr val="7030A0"/>
                    </a:solidFill>
                  </a:rPr>
                  <a:t>)</a:t>
                </a:r>
              </a:p>
              <a:p>
                <a:pPr marL="152396" indent="0">
                  <a:lnSpc>
                    <a:spcPct val="100000"/>
                  </a:lnSpc>
                  <a:buNone/>
                </a:pPr>
                <a:r>
                  <a:rPr lang="en-US" sz="1400" b="1" i="1" dirty="0">
                    <a:solidFill>
                      <a:srgbClr val="7030A0"/>
                    </a:solidFill>
                  </a:rPr>
                  <a:t>	Right-Tailed: t* = </a:t>
                </a:r>
                <a:r>
                  <a:rPr lang="en-US" sz="1400" b="1" i="1" dirty="0" err="1">
                    <a:solidFill>
                      <a:srgbClr val="7030A0"/>
                    </a:solidFill>
                  </a:rPr>
                  <a:t>invT</a:t>
                </a:r>
                <a:r>
                  <a:rPr lang="en-US" sz="1400" b="1" i="1" dirty="0">
                    <a:solidFill>
                      <a:srgbClr val="7030A0"/>
                    </a:solidFill>
                  </a:rPr>
                  <a:t>(area = </a:t>
                </a:r>
                <a14:m>
                  <m:oMath xmlns:m="http://schemas.openxmlformats.org/officeDocument/2006/math">
                    <m:r>
                      <a:rPr lang="en-US" sz="1400" b="1" i="1">
                        <a:solidFill>
                          <a:srgbClr val="7030A0"/>
                        </a:solidFill>
                        <a:latin typeface="Cambria Math" panose="02040503050406030204" pitchFamily="18" charset="0"/>
                      </a:rPr>
                      <m:t>𝟏</m:t>
                    </m:r>
                    <m:r>
                      <a:rPr lang="en-US" sz="1400" b="1" i="1">
                        <a:solidFill>
                          <a:srgbClr val="7030A0"/>
                        </a:solidFill>
                        <a:latin typeface="Cambria Math" panose="02040503050406030204" pitchFamily="18" charset="0"/>
                      </a:rPr>
                      <m:t>−</m:t>
                    </m:r>
                    <m:r>
                      <a:rPr lang="en-US" sz="1400" b="1" i="1">
                        <a:solidFill>
                          <a:srgbClr val="7030A0"/>
                        </a:solidFill>
                        <a:latin typeface="Cambria Math" panose="02040503050406030204" pitchFamily="18" charset="0"/>
                      </a:rPr>
                      <m:t>𝜶</m:t>
                    </m:r>
                    <m:r>
                      <a:rPr lang="en-US" sz="1400" b="1" i="1">
                        <a:solidFill>
                          <a:srgbClr val="7030A0"/>
                        </a:solidFill>
                        <a:latin typeface="Cambria Math" panose="02040503050406030204" pitchFamily="18" charset="0"/>
                      </a:rPr>
                      <m:t>,</m:t>
                    </m:r>
                    <m:r>
                      <a:rPr lang="en-US" sz="1400" b="1" i="1">
                        <a:solidFill>
                          <a:srgbClr val="7030A0"/>
                        </a:solidFill>
                        <a:latin typeface="Cambria Math" panose="02040503050406030204" pitchFamily="18" charset="0"/>
                      </a:rPr>
                      <m:t>𝒅𝒇</m:t>
                    </m:r>
                    <m:r>
                      <a:rPr lang="en-US" sz="1400" b="1" i="1">
                        <a:solidFill>
                          <a:srgbClr val="7030A0"/>
                        </a:solidFill>
                        <a:latin typeface="Cambria Math" panose="02040503050406030204" pitchFamily="18" charset="0"/>
                      </a:rPr>
                      <m:t>=</m:t>
                    </m:r>
                    <m:r>
                      <a:rPr lang="en-US" sz="1400" b="1" i="1">
                        <a:solidFill>
                          <a:srgbClr val="7030A0"/>
                        </a:solidFill>
                        <a:latin typeface="Cambria Math" panose="02040503050406030204" pitchFamily="18" charset="0"/>
                      </a:rPr>
                      <m:t>𝒏</m:t>
                    </m:r>
                    <m:r>
                      <a:rPr lang="en-US" sz="1400" b="1" i="1">
                        <a:solidFill>
                          <a:srgbClr val="7030A0"/>
                        </a:solidFill>
                        <a:latin typeface="Cambria Math" panose="02040503050406030204" pitchFamily="18" charset="0"/>
                      </a:rPr>
                      <m:t>−</m:t>
                    </m:r>
                    <m:r>
                      <a:rPr lang="en-US" sz="1400" b="1" i="1">
                        <a:solidFill>
                          <a:srgbClr val="7030A0"/>
                        </a:solidFill>
                        <a:latin typeface="Cambria Math" panose="02040503050406030204" pitchFamily="18" charset="0"/>
                      </a:rPr>
                      <m:t>𝟏</m:t>
                    </m:r>
                    <m:r>
                      <m:rPr>
                        <m:nor/>
                      </m:rPr>
                      <a:rPr lang="en-US" sz="1400" b="1" i="1" dirty="0">
                        <a:solidFill>
                          <a:srgbClr val="7030A0"/>
                        </a:solidFill>
                      </a:rPr>
                      <m:t>)</m:t>
                    </m:r>
                  </m:oMath>
                </a14:m>
                <a:endParaRPr lang="en-US" sz="1400" b="1" i="1" dirty="0">
                  <a:solidFill>
                    <a:srgbClr val="7030A0"/>
                  </a:solidFill>
                </a:endParaRPr>
              </a:p>
              <a:p>
                <a:pPr marL="152396" indent="0">
                  <a:lnSpc>
                    <a:spcPct val="100000"/>
                  </a:lnSpc>
                  <a:buNone/>
                </a:pPr>
                <a:r>
                  <a:rPr lang="en-US" sz="1400" b="1" i="1" dirty="0">
                    <a:solidFill>
                      <a:srgbClr val="7030A0"/>
                    </a:solidFill>
                  </a:rPr>
                  <a:t>	Two-Tailed: t* = </a:t>
                </a:r>
                <a:r>
                  <a:rPr lang="en-US" sz="1400" b="1" i="1" dirty="0" err="1">
                    <a:solidFill>
                      <a:srgbClr val="7030A0"/>
                    </a:solidFill>
                  </a:rPr>
                  <a:t>invT</a:t>
                </a:r>
                <a:r>
                  <a:rPr lang="en-US" sz="1400" b="1" i="1" dirty="0">
                    <a:solidFill>
                      <a:srgbClr val="7030A0"/>
                    </a:solidFill>
                  </a:rPr>
                  <a:t>(area =</a:t>
                </a:r>
                <a14:m>
                  <m:oMath xmlns:m="http://schemas.openxmlformats.org/officeDocument/2006/math">
                    <m:r>
                      <a:rPr lang="en-US" sz="1400" b="1" i="1">
                        <a:solidFill>
                          <a:srgbClr val="7030A0"/>
                        </a:solidFill>
                        <a:latin typeface="Cambria Math" panose="02040503050406030204" pitchFamily="18" charset="0"/>
                      </a:rPr>
                      <m:t> </m:t>
                    </m:r>
                    <m:f>
                      <m:fPr>
                        <m:ctrlPr>
                          <a:rPr lang="en-US" sz="1400" b="1" i="1">
                            <a:solidFill>
                              <a:srgbClr val="7030A0"/>
                            </a:solidFill>
                            <a:latin typeface="Cambria Math" panose="02040503050406030204" pitchFamily="18" charset="0"/>
                          </a:rPr>
                        </m:ctrlPr>
                      </m:fPr>
                      <m:num>
                        <m:r>
                          <a:rPr lang="en-US" sz="1400" b="1" i="1">
                            <a:solidFill>
                              <a:srgbClr val="7030A0"/>
                            </a:solidFill>
                            <a:latin typeface="Cambria Math" panose="02040503050406030204" pitchFamily="18" charset="0"/>
                          </a:rPr>
                          <m:t>𝜶</m:t>
                        </m:r>
                      </m:num>
                      <m:den>
                        <m:r>
                          <a:rPr lang="en-US" sz="1400" b="1" i="1">
                            <a:solidFill>
                              <a:srgbClr val="7030A0"/>
                            </a:solidFill>
                            <a:latin typeface="Cambria Math" panose="02040503050406030204" pitchFamily="18" charset="0"/>
                          </a:rPr>
                          <m:t>𝟐</m:t>
                        </m:r>
                      </m:den>
                    </m:f>
                    <m:r>
                      <a:rPr lang="en-US" sz="1400" b="1" i="1">
                        <a:solidFill>
                          <a:srgbClr val="7030A0"/>
                        </a:solidFill>
                        <a:latin typeface="Cambria Math" panose="02040503050406030204" pitchFamily="18" charset="0"/>
                      </a:rPr>
                      <m:t>,</m:t>
                    </m:r>
                    <m:r>
                      <a:rPr lang="en-US" sz="1400" b="1" i="1">
                        <a:solidFill>
                          <a:srgbClr val="7030A0"/>
                        </a:solidFill>
                        <a:latin typeface="Cambria Math" panose="02040503050406030204" pitchFamily="18" charset="0"/>
                      </a:rPr>
                      <m:t>𝒅𝒇</m:t>
                    </m:r>
                    <m:r>
                      <a:rPr lang="en-US" sz="1400" b="1" i="1">
                        <a:solidFill>
                          <a:srgbClr val="7030A0"/>
                        </a:solidFill>
                        <a:latin typeface="Cambria Math" panose="02040503050406030204" pitchFamily="18" charset="0"/>
                      </a:rPr>
                      <m:t>=</m:t>
                    </m:r>
                    <m:r>
                      <a:rPr lang="en-US" sz="1400" b="1" i="1">
                        <a:solidFill>
                          <a:srgbClr val="7030A0"/>
                        </a:solidFill>
                        <a:latin typeface="Cambria Math" panose="02040503050406030204" pitchFamily="18" charset="0"/>
                      </a:rPr>
                      <m:t>𝒏</m:t>
                    </m:r>
                    <m:r>
                      <a:rPr lang="en-US" sz="1400" b="1" i="1">
                        <a:solidFill>
                          <a:srgbClr val="7030A0"/>
                        </a:solidFill>
                        <a:latin typeface="Cambria Math" panose="02040503050406030204" pitchFamily="18" charset="0"/>
                      </a:rPr>
                      <m:t>−</m:t>
                    </m:r>
                    <m:r>
                      <a:rPr lang="en-US" sz="1400" b="1" i="1">
                        <a:solidFill>
                          <a:srgbClr val="7030A0"/>
                        </a:solidFill>
                        <a:latin typeface="Cambria Math" panose="02040503050406030204" pitchFamily="18" charset="0"/>
                      </a:rPr>
                      <m:t>𝟏</m:t>
                    </m:r>
                    <m:r>
                      <m:rPr>
                        <m:nor/>
                      </m:rPr>
                      <a:rPr lang="en-US" sz="1400" b="1" i="1" dirty="0">
                        <a:solidFill>
                          <a:srgbClr val="7030A0"/>
                        </a:solidFill>
                      </a:rPr>
                      <m:t>)</m:t>
                    </m:r>
                  </m:oMath>
                </a14:m>
                <a:endParaRPr lang="en-US" sz="1400" dirty="0"/>
              </a:p>
              <a:p>
                <a:pPr marL="152396" indent="0">
                  <a:lnSpc>
                    <a:spcPct val="100000"/>
                  </a:lnSpc>
                  <a:buNone/>
                </a:pPr>
                <a:endParaRPr lang="en-US" sz="1400" dirty="0"/>
              </a:p>
              <a:p>
                <a:pPr>
                  <a:lnSpc>
                    <a:spcPct val="100000"/>
                  </a:lnSpc>
                </a:pPr>
                <a:endParaRPr lang="en-US" sz="1400" dirty="0"/>
              </a:p>
              <a:p>
                <a:pPr>
                  <a:lnSpc>
                    <a:spcPct val="100000"/>
                  </a:lnSpc>
                </a:pPr>
                <a:endParaRPr lang="en-US" sz="1400" dirty="0"/>
              </a:p>
              <a:p>
                <a:pPr marL="152396" indent="0">
                  <a:lnSpc>
                    <a:spcPct val="100000"/>
                  </a:lnSpc>
                  <a:buNone/>
                </a:pPr>
                <a:endParaRPr lang="en-US" sz="1400" b="1" i="1" dirty="0">
                  <a:solidFill>
                    <a:srgbClr val="7030A0"/>
                  </a:solidFill>
                </a:endParaRPr>
              </a:p>
              <a:p>
                <a:pPr marL="152396" indent="0">
                  <a:lnSpc>
                    <a:spcPct val="100000"/>
                  </a:lnSpc>
                  <a:buNone/>
                </a:pPr>
                <a:endParaRPr lang="en-US" sz="1400" b="1" i="1" dirty="0">
                  <a:solidFill>
                    <a:srgbClr val="7030A0"/>
                  </a:solidFill>
                </a:endParaRPr>
              </a:p>
              <a:p>
                <a:pPr marL="152396" indent="0">
                  <a:lnSpc>
                    <a:spcPct val="100000"/>
                  </a:lnSpc>
                  <a:buNone/>
                </a:pPr>
                <a:r>
                  <a:rPr lang="en-US" sz="1400" dirty="0"/>
                  <a:t> </a:t>
                </a:r>
              </a:p>
            </p:txBody>
          </p:sp>
        </mc:Choice>
        <mc:Fallback xmlns="">
          <p:sp>
            <p:nvSpPr>
              <p:cNvPr id="3" name="Text Placeholder 2">
                <a:extLst>
                  <a:ext uri="{FF2B5EF4-FFF2-40B4-BE49-F238E27FC236}">
                    <a16:creationId xmlns:a16="http://schemas.microsoft.com/office/drawing/2014/main" id="{FA73A392-4795-6547-8661-FA1E19DC54AD}"/>
                  </a:ext>
                </a:extLst>
              </p:cNvPr>
              <p:cNvSpPr>
                <a:spLocks noGrp="1" noRot="1" noChangeAspect="1" noMove="1" noResize="1" noEditPoints="1" noAdjustHandles="1" noChangeArrowheads="1" noChangeShapeType="1" noTextEdit="1"/>
              </p:cNvSpPr>
              <p:nvPr>
                <p:ph type="body" idx="1"/>
              </p:nvPr>
            </p:nvSpPr>
            <p:spPr>
              <a:xfrm>
                <a:off x="315834" y="1218767"/>
                <a:ext cx="6346922" cy="2788457"/>
              </a:xfrm>
              <a:blipFill>
                <a:blip r:embed="rId2"/>
                <a:stretch>
                  <a:fillRect/>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0196" y="700039"/>
            <a:ext cx="9357793" cy="51872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 sz="2400" b="1" dirty="0">
                <a:solidFill>
                  <a:srgbClr val="0070C0"/>
                </a:solidFill>
              </a:rPr>
              <a:t>3.   Determine and Sketch Rejection Region based of Significance Level</a:t>
            </a:r>
          </a:p>
        </p:txBody>
      </p:sp>
      <p:pic>
        <p:nvPicPr>
          <p:cNvPr id="40" name="Picture 39">
            <a:extLst>
              <a:ext uri="{FF2B5EF4-FFF2-40B4-BE49-F238E27FC236}">
                <a16:creationId xmlns:a16="http://schemas.microsoft.com/office/drawing/2014/main" id="{B9D559AA-9A43-3B41-8739-F2CD16D56A91}"/>
              </a:ext>
            </a:extLst>
          </p:cNvPr>
          <p:cNvPicPr>
            <a:picLocks noChangeAspect="1"/>
          </p:cNvPicPr>
          <p:nvPr/>
        </p:nvPicPr>
        <p:blipFill>
          <a:blip r:embed="rId3"/>
          <a:stretch>
            <a:fillRect/>
          </a:stretch>
        </p:blipFill>
        <p:spPr>
          <a:xfrm>
            <a:off x="6662756" y="1540125"/>
            <a:ext cx="5058240" cy="1583514"/>
          </a:xfrm>
          <a:prstGeom prst="rect">
            <a:avLst/>
          </a:prstGeom>
        </p:spPr>
      </p:pic>
      <p:pic>
        <p:nvPicPr>
          <p:cNvPr id="41" name="Picture 40">
            <a:extLst>
              <a:ext uri="{FF2B5EF4-FFF2-40B4-BE49-F238E27FC236}">
                <a16:creationId xmlns:a16="http://schemas.microsoft.com/office/drawing/2014/main" id="{56041A95-0BEF-4D40-9ED8-ED7E8BE3696A}"/>
              </a:ext>
            </a:extLst>
          </p:cNvPr>
          <p:cNvPicPr>
            <a:picLocks noChangeAspect="1"/>
          </p:cNvPicPr>
          <p:nvPr/>
        </p:nvPicPr>
        <p:blipFill>
          <a:blip r:embed="rId4"/>
          <a:stretch>
            <a:fillRect/>
          </a:stretch>
        </p:blipFill>
        <p:spPr>
          <a:xfrm>
            <a:off x="1331934" y="5271246"/>
            <a:ext cx="2157361" cy="1312209"/>
          </a:xfrm>
          <a:prstGeom prst="rect">
            <a:avLst/>
          </a:prstGeom>
        </p:spPr>
      </p:pic>
      <p:sp>
        <p:nvSpPr>
          <p:cNvPr id="101" name="Rectangle 100">
            <a:extLst>
              <a:ext uri="{FF2B5EF4-FFF2-40B4-BE49-F238E27FC236}">
                <a16:creationId xmlns:a16="http://schemas.microsoft.com/office/drawing/2014/main" id="{CFD5E8EC-D5AA-B14B-A2BB-2A2E7552608E}"/>
              </a:ext>
            </a:extLst>
          </p:cNvPr>
          <p:cNvSpPr/>
          <p:nvPr/>
        </p:nvSpPr>
        <p:spPr>
          <a:xfrm>
            <a:off x="360196" y="3946738"/>
            <a:ext cx="11567345" cy="27953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3633FFCD-499D-414B-9841-D886D98D0C6E}"/>
              </a:ext>
            </a:extLst>
          </p:cNvPr>
          <p:cNvGrpSpPr/>
          <p:nvPr/>
        </p:nvGrpSpPr>
        <p:grpSpPr>
          <a:xfrm>
            <a:off x="6662756" y="5501180"/>
            <a:ext cx="3479530" cy="1912470"/>
            <a:chOff x="6930820" y="3590550"/>
            <a:chExt cx="4177257" cy="2336800"/>
          </a:xfrm>
        </p:grpSpPr>
        <p:grpSp>
          <p:nvGrpSpPr>
            <p:cNvPr id="96" name="Group 95">
              <a:extLst>
                <a:ext uri="{FF2B5EF4-FFF2-40B4-BE49-F238E27FC236}">
                  <a16:creationId xmlns:a16="http://schemas.microsoft.com/office/drawing/2014/main" id="{5B9640AA-19D3-8445-AB61-808694D8F10B}"/>
                </a:ext>
              </a:extLst>
            </p:cNvPr>
            <p:cNvGrpSpPr/>
            <p:nvPr/>
          </p:nvGrpSpPr>
          <p:grpSpPr>
            <a:xfrm>
              <a:off x="6999266" y="3590550"/>
              <a:ext cx="4108811" cy="2336800"/>
              <a:chOff x="6999266" y="3590550"/>
              <a:chExt cx="4108811" cy="2336800"/>
            </a:xfrm>
          </p:grpSpPr>
          <p:grpSp>
            <p:nvGrpSpPr>
              <p:cNvPr id="43" name="Group 42">
                <a:extLst>
                  <a:ext uri="{FF2B5EF4-FFF2-40B4-BE49-F238E27FC236}">
                    <a16:creationId xmlns:a16="http://schemas.microsoft.com/office/drawing/2014/main" id="{E151DDC9-34CB-0948-AFD7-0737CA5FB2DA}"/>
                  </a:ext>
                </a:extLst>
              </p:cNvPr>
              <p:cNvGrpSpPr/>
              <p:nvPr/>
            </p:nvGrpSpPr>
            <p:grpSpPr>
              <a:xfrm>
                <a:off x="6999266" y="3590550"/>
                <a:ext cx="4108811" cy="2336800"/>
                <a:chOff x="1223694" y="3607701"/>
                <a:chExt cx="4108811" cy="2336800"/>
              </a:xfrm>
            </p:grpSpPr>
            <p:pic>
              <p:nvPicPr>
                <p:cNvPr id="44" name="Picture 43">
                  <a:extLst>
                    <a:ext uri="{FF2B5EF4-FFF2-40B4-BE49-F238E27FC236}">
                      <a16:creationId xmlns:a16="http://schemas.microsoft.com/office/drawing/2014/main" id="{82E5C3D2-E2EB-EE4C-87A6-46157AFBC44F}"/>
                    </a:ext>
                  </a:extLst>
                </p:cNvPr>
                <p:cNvPicPr>
                  <a:picLocks noChangeAspect="1"/>
                </p:cNvPicPr>
                <p:nvPr/>
              </p:nvPicPr>
              <p:blipFill>
                <a:blip r:embed="rId5"/>
                <a:stretch>
                  <a:fillRect/>
                </a:stretch>
              </p:blipFill>
              <p:spPr>
                <a:xfrm>
                  <a:off x="1223694" y="3607701"/>
                  <a:ext cx="3860800" cy="2336800"/>
                </a:xfrm>
                <a:prstGeom prst="rect">
                  <a:avLst/>
                </a:prstGeom>
              </p:spPr>
            </p:pic>
            <p:sp>
              <p:nvSpPr>
                <p:cNvPr id="48" name="TextBox 47">
                  <a:extLst>
                    <a:ext uri="{FF2B5EF4-FFF2-40B4-BE49-F238E27FC236}">
                      <a16:creationId xmlns:a16="http://schemas.microsoft.com/office/drawing/2014/main" id="{5E3BAAD6-2749-6F4B-8E31-FE4AAB9CA3DA}"/>
                    </a:ext>
                  </a:extLst>
                </p:cNvPr>
                <p:cNvSpPr txBox="1"/>
                <p:nvPr/>
              </p:nvSpPr>
              <p:spPr>
                <a:xfrm>
                  <a:off x="4460150" y="4325178"/>
                  <a:ext cx="872355" cy="307777"/>
                </a:xfrm>
                <a:prstGeom prst="rect">
                  <a:avLst/>
                </a:prstGeom>
                <a:noFill/>
              </p:spPr>
              <p:txBody>
                <a:bodyPr wrap="none" rtlCol="0">
                  <a:spAutoFit/>
                </a:bodyPr>
                <a:lstStyle/>
                <a:p>
                  <a:r>
                    <a:rPr lang="en-US" sz="1400" dirty="0">
                      <a:solidFill>
                        <a:srgbClr val="FF0000"/>
                      </a:solidFill>
                    </a:rPr>
                    <a:t>𝛼 = 0.025</a:t>
                  </a:r>
                </a:p>
              </p:txBody>
            </p:sp>
            <p:sp>
              <p:nvSpPr>
                <p:cNvPr id="49" name="TextBox 48">
                  <a:extLst>
                    <a:ext uri="{FF2B5EF4-FFF2-40B4-BE49-F238E27FC236}">
                      <a16:creationId xmlns:a16="http://schemas.microsoft.com/office/drawing/2014/main" id="{CE6499D5-E9DD-A948-BB43-426AC61444E9}"/>
                    </a:ext>
                  </a:extLst>
                </p:cNvPr>
                <p:cNvSpPr txBox="1"/>
                <p:nvPr/>
              </p:nvSpPr>
              <p:spPr>
                <a:xfrm>
                  <a:off x="3667098" y="5341767"/>
                  <a:ext cx="821059" cy="369332"/>
                </a:xfrm>
                <a:prstGeom prst="rect">
                  <a:avLst/>
                </a:prstGeom>
                <a:noFill/>
              </p:spPr>
              <p:txBody>
                <a:bodyPr wrap="none" rtlCol="0">
                  <a:spAutoFit/>
                </a:bodyPr>
                <a:lstStyle/>
                <a:p>
                  <a:r>
                    <a:rPr lang="en-US" dirty="0">
                      <a:solidFill>
                        <a:srgbClr val="0070C0"/>
                      </a:solidFill>
                    </a:rPr>
                    <a:t>Z* </a:t>
                  </a:r>
                  <a:r>
                    <a:rPr lang="en-US" dirty="0"/>
                    <a:t>&lt;</a:t>
                  </a:r>
                  <a:r>
                    <a:rPr lang="en-US" dirty="0">
                      <a:solidFill>
                        <a:srgbClr val="FF0000"/>
                      </a:solidFill>
                    </a:rPr>
                    <a:t> t*</a:t>
                  </a:r>
                  <a:endParaRPr lang="en-US" dirty="0">
                    <a:solidFill>
                      <a:srgbClr val="0070C0"/>
                    </a:solidFill>
                  </a:endParaRPr>
                </a:p>
              </p:txBody>
            </p:sp>
          </p:grpSp>
          <p:grpSp>
            <p:nvGrpSpPr>
              <p:cNvPr id="95" name="Group 94">
                <a:extLst>
                  <a:ext uri="{FF2B5EF4-FFF2-40B4-BE49-F238E27FC236}">
                    <a16:creationId xmlns:a16="http://schemas.microsoft.com/office/drawing/2014/main" id="{6AE442FA-C366-CD4A-B2C8-EDB5035F900F}"/>
                  </a:ext>
                </a:extLst>
              </p:cNvPr>
              <p:cNvGrpSpPr/>
              <p:nvPr/>
            </p:nvGrpSpPr>
            <p:grpSpPr>
              <a:xfrm>
                <a:off x="7157626" y="4498264"/>
                <a:ext cx="3548880" cy="825480"/>
                <a:chOff x="7157626" y="4498264"/>
                <a:chExt cx="3548880" cy="825480"/>
              </a:xfrm>
            </p:grpSpPr>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AEDF4557-B520-8E45-BC4F-876C6489D605}"/>
                        </a:ext>
                      </a:extLst>
                    </p14:cNvPr>
                    <p14:cNvContentPartPr/>
                    <p14:nvPr/>
                  </p14:nvContentPartPr>
                  <p14:xfrm>
                    <a:off x="9902266" y="4992904"/>
                    <a:ext cx="798480" cy="206280"/>
                  </p14:xfrm>
                </p:contentPart>
              </mc:Choice>
              <mc:Fallback xmlns="">
                <p:pic>
                  <p:nvPicPr>
                    <p:cNvPr id="54" name="Ink 53">
                      <a:extLst>
                        <a:ext uri="{FF2B5EF4-FFF2-40B4-BE49-F238E27FC236}">
                          <a16:creationId xmlns:a16="http://schemas.microsoft.com/office/drawing/2014/main" id="{AEDF4557-B520-8E45-BC4F-876C6489D605}"/>
                        </a:ext>
                      </a:extLst>
                    </p:cNvPr>
                    <p:cNvPicPr/>
                    <p:nvPr/>
                  </p:nvPicPr>
                  <p:blipFill>
                    <a:blip r:embed="rId7"/>
                    <a:stretch>
                      <a:fillRect/>
                    </a:stretch>
                  </p:blipFill>
                  <p:spPr>
                    <a:xfrm>
                      <a:off x="9891891" y="4982348"/>
                      <a:ext cx="819663" cy="22783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5" name="Ink 54">
                      <a:extLst>
                        <a:ext uri="{FF2B5EF4-FFF2-40B4-BE49-F238E27FC236}">
                          <a16:creationId xmlns:a16="http://schemas.microsoft.com/office/drawing/2014/main" id="{51E3BF52-04A2-4C45-8311-5C8C9BAF29B9}"/>
                        </a:ext>
                      </a:extLst>
                    </p14:cNvPr>
                    <p14:cNvContentPartPr/>
                    <p14:nvPr/>
                  </p14:nvContentPartPr>
                  <p14:xfrm>
                    <a:off x="7200106" y="4910464"/>
                    <a:ext cx="792000" cy="286560"/>
                  </p14:xfrm>
                </p:contentPart>
              </mc:Choice>
              <mc:Fallback xmlns="">
                <p:pic>
                  <p:nvPicPr>
                    <p:cNvPr id="55" name="Ink 54">
                      <a:extLst>
                        <a:ext uri="{FF2B5EF4-FFF2-40B4-BE49-F238E27FC236}">
                          <a16:creationId xmlns:a16="http://schemas.microsoft.com/office/drawing/2014/main" id="{51E3BF52-04A2-4C45-8311-5C8C9BAF29B9}"/>
                        </a:ext>
                      </a:extLst>
                    </p:cNvPr>
                    <p:cNvPicPr/>
                    <p:nvPr/>
                  </p:nvPicPr>
                  <p:blipFill>
                    <a:blip r:embed="rId9"/>
                    <a:stretch>
                      <a:fillRect/>
                    </a:stretch>
                  </p:blipFill>
                  <p:spPr>
                    <a:xfrm>
                      <a:off x="7189298" y="4899476"/>
                      <a:ext cx="813183" cy="30809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6" name="Ink 55">
                      <a:extLst>
                        <a:ext uri="{FF2B5EF4-FFF2-40B4-BE49-F238E27FC236}">
                          <a16:creationId xmlns:a16="http://schemas.microsoft.com/office/drawing/2014/main" id="{BED7FDE2-8287-F743-931C-F043E3C6CF90}"/>
                        </a:ext>
                      </a:extLst>
                    </p14:cNvPr>
                    <p14:cNvContentPartPr/>
                    <p14:nvPr/>
                  </p14:nvContentPartPr>
                  <p14:xfrm>
                    <a:off x="9737746" y="4498264"/>
                    <a:ext cx="23760" cy="735120"/>
                  </p14:xfrm>
                </p:contentPart>
              </mc:Choice>
              <mc:Fallback xmlns="">
                <p:pic>
                  <p:nvPicPr>
                    <p:cNvPr id="56" name="Ink 55">
                      <a:extLst>
                        <a:ext uri="{FF2B5EF4-FFF2-40B4-BE49-F238E27FC236}">
                          <a16:creationId xmlns:a16="http://schemas.microsoft.com/office/drawing/2014/main" id="{BED7FDE2-8287-F743-931C-F043E3C6CF90}"/>
                        </a:ext>
                      </a:extLst>
                    </p:cNvPr>
                    <p:cNvPicPr/>
                    <p:nvPr/>
                  </p:nvPicPr>
                  <p:blipFill>
                    <a:blip r:embed="rId11"/>
                    <a:stretch>
                      <a:fillRect/>
                    </a:stretch>
                  </p:blipFill>
                  <p:spPr>
                    <a:xfrm>
                      <a:off x="9727378" y="4487266"/>
                      <a:ext cx="44928" cy="75667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8">
                      <a:extLst>
                        <a:ext uri="{FF2B5EF4-FFF2-40B4-BE49-F238E27FC236}">
                          <a16:creationId xmlns:a16="http://schemas.microsoft.com/office/drawing/2014/main" id="{4E6AE003-D488-0A4C-A32D-37782FA32F9F}"/>
                        </a:ext>
                      </a:extLst>
                    </p14:cNvPr>
                    <p14:cNvContentPartPr/>
                    <p14:nvPr/>
                  </p14:nvContentPartPr>
                  <p14:xfrm>
                    <a:off x="9731626" y="4814344"/>
                    <a:ext cx="974880" cy="393480"/>
                  </p14:xfrm>
                </p:contentPart>
              </mc:Choice>
              <mc:Fallback xmlns="">
                <p:pic>
                  <p:nvPicPr>
                    <p:cNvPr id="59" name="Ink 58">
                      <a:extLst>
                        <a:ext uri="{FF2B5EF4-FFF2-40B4-BE49-F238E27FC236}">
                          <a16:creationId xmlns:a16="http://schemas.microsoft.com/office/drawing/2014/main" id="{4E6AE003-D488-0A4C-A32D-37782FA32F9F}"/>
                        </a:ext>
                      </a:extLst>
                    </p:cNvPr>
                    <p:cNvPicPr/>
                    <p:nvPr/>
                  </p:nvPicPr>
                  <p:blipFill>
                    <a:blip r:embed="rId13"/>
                    <a:stretch>
                      <a:fillRect/>
                    </a:stretch>
                  </p:blipFill>
                  <p:spPr>
                    <a:xfrm>
                      <a:off x="9710020" y="4792777"/>
                      <a:ext cx="1017661" cy="43705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BE7A23BA-B26D-D840-A412-61D5130F4012}"/>
                        </a:ext>
                      </a:extLst>
                    </p14:cNvPr>
                    <p14:cNvContentPartPr/>
                    <p14:nvPr/>
                  </p14:nvContentPartPr>
                  <p14:xfrm>
                    <a:off x="9720826" y="4520944"/>
                    <a:ext cx="45000" cy="455040"/>
                  </p14:xfrm>
                </p:contentPart>
              </mc:Choice>
              <mc:Fallback xmlns="">
                <p:pic>
                  <p:nvPicPr>
                    <p:cNvPr id="60" name="Ink 59">
                      <a:extLst>
                        <a:ext uri="{FF2B5EF4-FFF2-40B4-BE49-F238E27FC236}">
                          <a16:creationId xmlns:a16="http://schemas.microsoft.com/office/drawing/2014/main" id="{BE7A23BA-B26D-D840-A412-61D5130F4012}"/>
                        </a:ext>
                      </a:extLst>
                    </p:cNvPr>
                    <p:cNvPicPr/>
                    <p:nvPr/>
                  </p:nvPicPr>
                  <p:blipFill>
                    <a:blip r:embed="rId15"/>
                    <a:stretch>
                      <a:fillRect/>
                    </a:stretch>
                  </p:blipFill>
                  <p:spPr>
                    <a:xfrm>
                      <a:off x="9699826" y="4499401"/>
                      <a:ext cx="87429" cy="49856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8F25C357-AA17-6845-95C2-4166FC52756F}"/>
                        </a:ext>
                      </a:extLst>
                    </p14:cNvPr>
                    <p14:cNvContentPartPr/>
                    <p14:nvPr/>
                  </p14:nvContentPartPr>
                  <p14:xfrm>
                    <a:off x="7157626" y="4718584"/>
                    <a:ext cx="1008000" cy="500400"/>
                  </p14:xfrm>
                </p:contentPart>
              </mc:Choice>
              <mc:Fallback xmlns="">
                <p:pic>
                  <p:nvPicPr>
                    <p:cNvPr id="64" name="Ink 63">
                      <a:extLst>
                        <a:ext uri="{FF2B5EF4-FFF2-40B4-BE49-F238E27FC236}">
                          <a16:creationId xmlns:a16="http://schemas.microsoft.com/office/drawing/2014/main" id="{8F25C357-AA17-6845-95C2-4166FC52756F}"/>
                        </a:ext>
                      </a:extLst>
                    </p:cNvPr>
                    <p:cNvPicPr/>
                    <p:nvPr/>
                  </p:nvPicPr>
                  <p:blipFill>
                    <a:blip r:embed="rId17"/>
                    <a:stretch>
                      <a:fillRect/>
                    </a:stretch>
                  </p:blipFill>
                  <p:spPr>
                    <a:xfrm>
                      <a:off x="7136446" y="4697019"/>
                      <a:ext cx="1050792" cy="54397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7E1DAA36-DE8D-C641-9E71-E392B77C721F}"/>
                        </a:ext>
                      </a:extLst>
                    </p14:cNvPr>
                    <p14:cNvContentPartPr/>
                    <p14:nvPr/>
                  </p14:nvContentPartPr>
                  <p14:xfrm>
                    <a:off x="8012626" y="4838104"/>
                    <a:ext cx="137160" cy="362880"/>
                  </p14:xfrm>
                </p:contentPart>
              </mc:Choice>
              <mc:Fallback xmlns="">
                <p:pic>
                  <p:nvPicPr>
                    <p:cNvPr id="65" name="Ink 64">
                      <a:extLst>
                        <a:ext uri="{FF2B5EF4-FFF2-40B4-BE49-F238E27FC236}">
                          <a16:creationId xmlns:a16="http://schemas.microsoft.com/office/drawing/2014/main" id="{7E1DAA36-DE8D-C641-9E71-E392B77C721F}"/>
                        </a:ext>
                      </a:extLst>
                    </p:cNvPr>
                    <p:cNvPicPr/>
                    <p:nvPr/>
                  </p:nvPicPr>
                  <p:blipFill>
                    <a:blip r:embed="rId19"/>
                    <a:stretch>
                      <a:fillRect/>
                    </a:stretch>
                  </p:blipFill>
                  <p:spPr>
                    <a:xfrm>
                      <a:off x="7991491" y="4816551"/>
                      <a:ext cx="179861" cy="40642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6" name="Ink 65">
                      <a:extLst>
                        <a:ext uri="{FF2B5EF4-FFF2-40B4-BE49-F238E27FC236}">
                          <a16:creationId xmlns:a16="http://schemas.microsoft.com/office/drawing/2014/main" id="{7372B019-86D7-E64D-B8E1-CF643C9CAAE1}"/>
                        </a:ext>
                      </a:extLst>
                    </p14:cNvPr>
                    <p14:cNvContentPartPr/>
                    <p14:nvPr/>
                  </p14:nvContentPartPr>
                  <p14:xfrm>
                    <a:off x="9795706" y="4893544"/>
                    <a:ext cx="118440" cy="331200"/>
                  </p14:xfrm>
                </p:contentPart>
              </mc:Choice>
              <mc:Fallback xmlns="">
                <p:pic>
                  <p:nvPicPr>
                    <p:cNvPr id="66" name="Ink 65">
                      <a:extLst>
                        <a:ext uri="{FF2B5EF4-FFF2-40B4-BE49-F238E27FC236}">
                          <a16:creationId xmlns:a16="http://schemas.microsoft.com/office/drawing/2014/main" id="{7372B019-86D7-E64D-B8E1-CF643C9CAAE1}"/>
                        </a:ext>
                      </a:extLst>
                    </p:cNvPr>
                    <p:cNvPicPr/>
                    <p:nvPr/>
                  </p:nvPicPr>
                  <p:blipFill>
                    <a:blip r:embed="rId21"/>
                    <a:stretch>
                      <a:fillRect/>
                    </a:stretch>
                  </p:blipFill>
                  <p:spPr>
                    <a:xfrm>
                      <a:off x="9774525" y="4871552"/>
                      <a:ext cx="161234" cy="3747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7" name="Ink 66">
                      <a:extLst>
                        <a:ext uri="{FF2B5EF4-FFF2-40B4-BE49-F238E27FC236}">
                          <a16:creationId xmlns:a16="http://schemas.microsoft.com/office/drawing/2014/main" id="{8024C498-F2D6-CA4A-A92B-7DB6CD89C658}"/>
                        </a:ext>
                      </a:extLst>
                    </p14:cNvPr>
                    <p14:cNvContentPartPr/>
                    <p14:nvPr/>
                  </p14:nvContentPartPr>
                  <p14:xfrm>
                    <a:off x="7998586" y="4818664"/>
                    <a:ext cx="154440" cy="363960"/>
                  </p14:xfrm>
                </p:contentPart>
              </mc:Choice>
              <mc:Fallback xmlns="">
                <p:pic>
                  <p:nvPicPr>
                    <p:cNvPr id="67" name="Ink 66">
                      <a:extLst>
                        <a:ext uri="{FF2B5EF4-FFF2-40B4-BE49-F238E27FC236}">
                          <a16:creationId xmlns:a16="http://schemas.microsoft.com/office/drawing/2014/main" id="{8024C498-F2D6-CA4A-A92B-7DB6CD89C658}"/>
                        </a:ext>
                      </a:extLst>
                    </p:cNvPr>
                    <p:cNvPicPr/>
                    <p:nvPr/>
                  </p:nvPicPr>
                  <p:blipFill>
                    <a:blip r:embed="rId23"/>
                    <a:stretch>
                      <a:fillRect/>
                    </a:stretch>
                  </p:blipFill>
                  <p:spPr>
                    <a:xfrm>
                      <a:off x="7977016" y="4796686"/>
                      <a:ext cx="197148" cy="40747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8" name="Ink 67">
                      <a:extLst>
                        <a:ext uri="{FF2B5EF4-FFF2-40B4-BE49-F238E27FC236}">
                          <a16:creationId xmlns:a16="http://schemas.microsoft.com/office/drawing/2014/main" id="{1DF5D550-AAF6-2C46-82F5-46431CB264BE}"/>
                        </a:ext>
                      </a:extLst>
                    </p14:cNvPr>
                    <p14:cNvContentPartPr/>
                    <p14:nvPr/>
                  </p14:nvContentPartPr>
                  <p14:xfrm>
                    <a:off x="9822346" y="5168224"/>
                    <a:ext cx="42480" cy="3960"/>
                  </p14:xfrm>
                </p:contentPart>
              </mc:Choice>
              <mc:Fallback xmlns="">
                <p:pic>
                  <p:nvPicPr>
                    <p:cNvPr id="68" name="Ink 67">
                      <a:extLst>
                        <a:ext uri="{FF2B5EF4-FFF2-40B4-BE49-F238E27FC236}">
                          <a16:creationId xmlns:a16="http://schemas.microsoft.com/office/drawing/2014/main" id="{1DF5D550-AAF6-2C46-82F5-46431CB264BE}"/>
                        </a:ext>
                      </a:extLst>
                    </p:cNvPr>
                    <p:cNvPicPr/>
                    <p:nvPr/>
                  </p:nvPicPr>
                  <p:blipFill>
                    <a:blip r:embed="rId25"/>
                    <a:stretch>
                      <a:fillRect/>
                    </a:stretch>
                  </p:blipFill>
                  <p:spPr>
                    <a:xfrm>
                      <a:off x="9800673" y="5146224"/>
                      <a:ext cx="85393" cy="47520"/>
                    </a:xfrm>
                    <a:prstGeom prst="rect">
                      <a:avLst/>
                    </a:prstGeom>
                  </p:spPr>
                </p:pic>
              </mc:Fallback>
            </mc:AlternateContent>
            <p:grpSp>
              <p:nvGrpSpPr>
                <p:cNvPr id="89" name="Group 88">
                  <a:extLst>
                    <a:ext uri="{FF2B5EF4-FFF2-40B4-BE49-F238E27FC236}">
                      <a16:creationId xmlns:a16="http://schemas.microsoft.com/office/drawing/2014/main" id="{F333642D-B007-0A46-98B2-4444DBCC0E2C}"/>
                    </a:ext>
                  </a:extLst>
                </p:cNvPr>
                <p:cNvGrpSpPr/>
                <p:nvPr/>
              </p:nvGrpSpPr>
              <p:grpSpPr>
                <a:xfrm>
                  <a:off x="9935386" y="4784824"/>
                  <a:ext cx="45000" cy="538920"/>
                  <a:chOff x="9935386" y="4784824"/>
                  <a:chExt cx="45000" cy="538920"/>
                </a:xfrm>
              </p:grpSpPr>
              <mc:AlternateContent xmlns:mc="http://schemas.openxmlformats.org/markup-compatibility/2006" xmlns:p14="http://schemas.microsoft.com/office/powerpoint/2010/main">
                <mc:Choice Requires="p14">
                  <p:contentPart p14:bwMode="auto" r:id="rId26">
                    <p14:nvContentPartPr>
                      <p14:cNvPr id="87" name="Ink 86">
                        <a:extLst>
                          <a:ext uri="{FF2B5EF4-FFF2-40B4-BE49-F238E27FC236}">
                            <a16:creationId xmlns:a16="http://schemas.microsoft.com/office/drawing/2014/main" id="{0EAD09DC-50C1-2241-B87E-4ED35F86F7AB}"/>
                          </a:ext>
                        </a:extLst>
                      </p14:cNvPr>
                      <p14:cNvContentPartPr/>
                      <p14:nvPr/>
                    </p14:nvContentPartPr>
                    <p14:xfrm>
                      <a:off x="9935386" y="4784824"/>
                      <a:ext cx="31320" cy="420480"/>
                    </p14:xfrm>
                  </p:contentPart>
                </mc:Choice>
                <mc:Fallback xmlns="">
                  <p:pic>
                    <p:nvPicPr>
                      <p:cNvPr id="87" name="Ink 86">
                        <a:extLst>
                          <a:ext uri="{FF2B5EF4-FFF2-40B4-BE49-F238E27FC236}">
                            <a16:creationId xmlns:a16="http://schemas.microsoft.com/office/drawing/2014/main" id="{0EAD09DC-50C1-2241-B87E-4ED35F86F7AB}"/>
                          </a:ext>
                        </a:extLst>
                      </p:cNvPr>
                      <p:cNvPicPr/>
                      <p:nvPr/>
                    </p:nvPicPr>
                    <p:blipFill>
                      <a:blip r:embed="rId27"/>
                      <a:stretch>
                        <a:fillRect/>
                      </a:stretch>
                    </p:blipFill>
                    <p:spPr>
                      <a:xfrm>
                        <a:off x="9914071" y="4763272"/>
                        <a:ext cx="74385" cy="46402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8" name="Ink 87">
                        <a:extLst>
                          <a:ext uri="{FF2B5EF4-FFF2-40B4-BE49-F238E27FC236}">
                            <a16:creationId xmlns:a16="http://schemas.microsoft.com/office/drawing/2014/main" id="{A4956755-F96C-344D-8A6E-A4F22C8FFCB6}"/>
                          </a:ext>
                        </a:extLst>
                      </p14:cNvPr>
                      <p14:cNvContentPartPr/>
                      <p14:nvPr/>
                    </p14:nvContentPartPr>
                    <p14:xfrm>
                      <a:off x="9971386" y="5214664"/>
                      <a:ext cx="9000" cy="109080"/>
                    </p14:xfrm>
                  </p:contentPart>
                </mc:Choice>
                <mc:Fallback xmlns="">
                  <p:pic>
                    <p:nvPicPr>
                      <p:cNvPr id="88" name="Ink 87">
                        <a:extLst>
                          <a:ext uri="{FF2B5EF4-FFF2-40B4-BE49-F238E27FC236}">
                            <a16:creationId xmlns:a16="http://schemas.microsoft.com/office/drawing/2014/main" id="{A4956755-F96C-344D-8A6E-A4F22C8FFCB6}"/>
                          </a:ext>
                        </a:extLst>
                      </p:cNvPr>
                      <p:cNvPicPr/>
                      <p:nvPr/>
                    </p:nvPicPr>
                    <p:blipFill>
                      <a:blip r:embed="rId29"/>
                      <a:stretch>
                        <a:fillRect/>
                      </a:stretch>
                    </p:blipFill>
                    <p:spPr>
                      <a:xfrm>
                        <a:off x="9950386" y="5192672"/>
                        <a:ext cx="51429" cy="15262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92" name="Ink 91">
                      <a:extLst>
                        <a:ext uri="{FF2B5EF4-FFF2-40B4-BE49-F238E27FC236}">
                          <a16:creationId xmlns:a16="http://schemas.microsoft.com/office/drawing/2014/main" id="{E0ADA668-FC97-C946-85A7-C488182B7A19}"/>
                        </a:ext>
                      </a:extLst>
                    </p14:cNvPr>
                    <p14:cNvContentPartPr/>
                    <p14:nvPr/>
                  </p14:nvContentPartPr>
                  <p14:xfrm>
                    <a:off x="9783466" y="5190184"/>
                    <a:ext cx="3960" cy="92880"/>
                  </p14:xfrm>
                </p:contentPart>
              </mc:Choice>
              <mc:Fallback xmlns="">
                <p:pic>
                  <p:nvPicPr>
                    <p:cNvPr id="92" name="Ink 91">
                      <a:extLst>
                        <a:ext uri="{FF2B5EF4-FFF2-40B4-BE49-F238E27FC236}">
                          <a16:creationId xmlns:a16="http://schemas.microsoft.com/office/drawing/2014/main" id="{E0ADA668-FC97-C946-85A7-C488182B7A19}"/>
                        </a:ext>
                      </a:extLst>
                    </p:cNvPr>
                    <p:cNvPicPr/>
                    <p:nvPr/>
                  </p:nvPicPr>
                  <p:blipFill>
                    <a:blip r:embed="rId31"/>
                    <a:stretch>
                      <a:fillRect/>
                    </a:stretch>
                  </p:blipFill>
                  <p:spPr>
                    <a:xfrm>
                      <a:off x="9763666" y="5168716"/>
                      <a:ext cx="43164" cy="13625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3" name="Ink 92">
                      <a:extLst>
                        <a:ext uri="{FF2B5EF4-FFF2-40B4-BE49-F238E27FC236}">
                          <a16:creationId xmlns:a16="http://schemas.microsoft.com/office/drawing/2014/main" id="{6F7A7EB8-A8ED-BE4D-9D10-E957D7064C39}"/>
                        </a:ext>
                      </a:extLst>
                    </p14:cNvPr>
                    <p14:cNvContentPartPr/>
                    <p14:nvPr/>
                  </p14:nvContentPartPr>
                  <p14:xfrm>
                    <a:off x="7960786" y="4690864"/>
                    <a:ext cx="14760" cy="622800"/>
                  </p14:xfrm>
                </p:contentPart>
              </mc:Choice>
              <mc:Fallback xmlns="">
                <p:pic>
                  <p:nvPicPr>
                    <p:cNvPr id="93" name="Ink 92">
                      <a:extLst>
                        <a:ext uri="{FF2B5EF4-FFF2-40B4-BE49-F238E27FC236}">
                          <a16:creationId xmlns:a16="http://schemas.microsoft.com/office/drawing/2014/main" id="{6F7A7EB8-A8ED-BE4D-9D10-E957D7064C39}"/>
                        </a:ext>
                      </a:extLst>
                    </p:cNvPr>
                    <p:cNvPicPr/>
                    <p:nvPr/>
                  </p:nvPicPr>
                  <p:blipFill>
                    <a:blip r:embed="rId33"/>
                    <a:stretch>
                      <a:fillRect/>
                    </a:stretch>
                  </p:blipFill>
                  <p:spPr>
                    <a:xfrm>
                      <a:off x="7939514" y="4669312"/>
                      <a:ext cx="57738" cy="66634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4" name="Ink 93">
                      <a:extLst>
                        <a:ext uri="{FF2B5EF4-FFF2-40B4-BE49-F238E27FC236}">
                          <a16:creationId xmlns:a16="http://schemas.microsoft.com/office/drawing/2014/main" id="{38004C62-E443-6141-BFC9-B8C23170FBAE}"/>
                        </a:ext>
                      </a:extLst>
                    </p14:cNvPr>
                    <p14:cNvContentPartPr/>
                    <p14:nvPr/>
                  </p14:nvContentPartPr>
                  <p14:xfrm>
                    <a:off x="8155906" y="4551544"/>
                    <a:ext cx="19440" cy="745200"/>
                  </p14:xfrm>
                </p:contentPart>
              </mc:Choice>
              <mc:Fallback xmlns="">
                <p:pic>
                  <p:nvPicPr>
                    <p:cNvPr id="94" name="Ink 93">
                      <a:extLst>
                        <a:ext uri="{FF2B5EF4-FFF2-40B4-BE49-F238E27FC236}">
                          <a16:creationId xmlns:a16="http://schemas.microsoft.com/office/drawing/2014/main" id="{38004C62-E443-6141-BFC9-B8C23170FBAE}"/>
                        </a:ext>
                      </a:extLst>
                    </p:cNvPr>
                    <p:cNvPicPr/>
                    <p:nvPr/>
                  </p:nvPicPr>
                  <p:blipFill>
                    <a:blip r:embed="rId35"/>
                    <a:stretch>
                      <a:fillRect/>
                    </a:stretch>
                  </p:blipFill>
                  <p:spPr>
                    <a:xfrm>
                      <a:off x="8134738" y="4529549"/>
                      <a:ext cx="62208" cy="788751"/>
                    </a:xfrm>
                    <a:prstGeom prst="rect">
                      <a:avLst/>
                    </a:prstGeom>
                  </p:spPr>
                </p:pic>
              </mc:Fallback>
            </mc:AlternateContent>
          </p:grpSp>
        </p:grpSp>
        <p:cxnSp>
          <p:nvCxnSpPr>
            <p:cNvPr id="70" name="Straight Arrow Connector 69">
              <a:extLst>
                <a:ext uri="{FF2B5EF4-FFF2-40B4-BE49-F238E27FC236}">
                  <a16:creationId xmlns:a16="http://schemas.microsoft.com/office/drawing/2014/main" id="{29F5F56B-45E1-774F-960D-CAA40074B5B3}"/>
                </a:ext>
              </a:extLst>
            </p:cNvPr>
            <p:cNvCxnSpPr>
              <a:cxnSpLocks/>
            </p:cNvCxnSpPr>
            <p:nvPr/>
          </p:nvCxnSpPr>
          <p:spPr>
            <a:xfrm flipV="1">
              <a:off x="9822346" y="4294914"/>
              <a:ext cx="126000" cy="6661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E4CD228-65AF-9A40-82ED-16E281987BB4}"/>
                </a:ext>
              </a:extLst>
            </p:cNvPr>
            <p:cNvCxnSpPr/>
            <p:nvPr/>
          </p:nvCxnSpPr>
          <p:spPr>
            <a:xfrm flipV="1">
              <a:off x="10282646" y="4585654"/>
              <a:ext cx="118800" cy="521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0CCBFD-FFDB-C74C-AD72-C5218A1DFEE0}"/>
                </a:ext>
              </a:extLst>
            </p:cNvPr>
            <p:cNvSpPr txBox="1"/>
            <p:nvPr/>
          </p:nvSpPr>
          <p:spPr>
            <a:xfrm>
              <a:off x="6930820" y="4294914"/>
              <a:ext cx="872355" cy="307777"/>
            </a:xfrm>
            <a:prstGeom prst="rect">
              <a:avLst/>
            </a:prstGeom>
            <a:noFill/>
          </p:spPr>
          <p:txBody>
            <a:bodyPr wrap="none" rtlCol="0">
              <a:spAutoFit/>
            </a:bodyPr>
            <a:lstStyle/>
            <a:p>
              <a:r>
                <a:rPr lang="en-US" sz="1400" dirty="0">
                  <a:solidFill>
                    <a:srgbClr val="FF0000"/>
                  </a:solidFill>
                </a:rPr>
                <a:t>𝛼 = 0.025</a:t>
              </a:r>
            </a:p>
          </p:txBody>
        </p:sp>
        <p:cxnSp>
          <p:nvCxnSpPr>
            <p:cNvPr id="79" name="Straight Arrow Connector 78">
              <a:extLst>
                <a:ext uri="{FF2B5EF4-FFF2-40B4-BE49-F238E27FC236}">
                  <a16:creationId xmlns:a16="http://schemas.microsoft.com/office/drawing/2014/main" id="{0C83B9E6-477C-D94B-8E0C-B64C306608C5}"/>
                </a:ext>
              </a:extLst>
            </p:cNvPr>
            <p:cNvCxnSpPr>
              <a:cxnSpLocks/>
            </p:cNvCxnSpPr>
            <p:nvPr/>
          </p:nvCxnSpPr>
          <p:spPr>
            <a:xfrm flipH="1" flipV="1">
              <a:off x="7427756" y="4615804"/>
              <a:ext cx="169930" cy="5520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996C7DB-50FA-534B-871C-9C16D8C626A0}"/>
                </a:ext>
              </a:extLst>
            </p:cNvPr>
            <p:cNvSpPr txBox="1"/>
            <p:nvPr/>
          </p:nvSpPr>
          <p:spPr>
            <a:xfrm>
              <a:off x="9782888" y="4028577"/>
              <a:ext cx="872355" cy="307777"/>
            </a:xfrm>
            <a:prstGeom prst="rect">
              <a:avLst/>
            </a:prstGeom>
            <a:noFill/>
          </p:spPr>
          <p:txBody>
            <a:bodyPr wrap="none" rtlCol="0">
              <a:spAutoFit/>
            </a:bodyPr>
            <a:lstStyle/>
            <a:p>
              <a:r>
                <a:rPr lang="en-US" sz="1400" dirty="0">
                  <a:solidFill>
                    <a:srgbClr val="0070C0"/>
                  </a:solidFill>
                </a:rPr>
                <a:t>𝛼 = 0.025</a:t>
              </a:r>
            </a:p>
          </p:txBody>
        </p:sp>
        <p:sp>
          <p:nvSpPr>
            <p:cNvPr id="82" name="TextBox 81">
              <a:extLst>
                <a:ext uri="{FF2B5EF4-FFF2-40B4-BE49-F238E27FC236}">
                  <a16:creationId xmlns:a16="http://schemas.microsoft.com/office/drawing/2014/main" id="{1F6CB798-02CA-6748-A257-9245F7DDB19F}"/>
                </a:ext>
              </a:extLst>
            </p:cNvPr>
            <p:cNvSpPr txBox="1"/>
            <p:nvPr/>
          </p:nvSpPr>
          <p:spPr>
            <a:xfrm>
              <a:off x="7512721" y="4018848"/>
              <a:ext cx="872355" cy="307777"/>
            </a:xfrm>
            <a:prstGeom prst="rect">
              <a:avLst/>
            </a:prstGeom>
            <a:noFill/>
          </p:spPr>
          <p:txBody>
            <a:bodyPr wrap="none" rtlCol="0">
              <a:spAutoFit/>
            </a:bodyPr>
            <a:lstStyle/>
            <a:p>
              <a:r>
                <a:rPr lang="en-US" sz="1400" dirty="0">
                  <a:solidFill>
                    <a:srgbClr val="0070C0"/>
                  </a:solidFill>
                </a:rPr>
                <a:t>𝛼 = 0.025</a:t>
              </a:r>
            </a:p>
          </p:txBody>
        </p:sp>
        <p:cxnSp>
          <p:nvCxnSpPr>
            <p:cNvPr id="84" name="Straight Arrow Connector 83">
              <a:extLst>
                <a:ext uri="{FF2B5EF4-FFF2-40B4-BE49-F238E27FC236}">
                  <a16:creationId xmlns:a16="http://schemas.microsoft.com/office/drawing/2014/main" id="{21700E96-6C9A-244C-AFBE-B92E0D5DA37B}"/>
                </a:ext>
              </a:extLst>
            </p:cNvPr>
            <p:cNvCxnSpPr>
              <a:cxnSpLocks/>
            </p:cNvCxnSpPr>
            <p:nvPr/>
          </p:nvCxnSpPr>
          <p:spPr>
            <a:xfrm flipH="1" flipV="1">
              <a:off x="8027079" y="4332238"/>
              <a:ext cx="93060" cy="631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8B6BE0B5-1A2C-A442-A058-E46D1858C4EE}"/>
              </a:ext>
            </a:extLst>
          </p:cNvPr>
          <p:cNvSpPr txBox="1"/>
          <p:nvPr/>
        </p:nvSpPr>
        <p:spPr>
          <a:xfrm>
            <a:off x="6270489" y="4247639"/>
            <a:ext cx="505824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In Hypothesis Tests, this translates to </a:t>
            </a:r>
            <a:r>
              <a:rPr lang="en-US" sz="1400" b="1" dirty="0"/>
              <a:t>Rejections Regions </a:t>
            </a:r>
            <a:r>
              <a:rPr lang="en-US" sz="1400" dirty="0"/>
              <a:t>being </a:t>
            </a:r>
            <a:r>
              <a:rPr lang="en-US" sz="1400" u="sng" dirty="0"/>
              <a:t>further away from the center</a:t>
            </a:r>
            <a:r>
              <a:rPr lang="en-US" sz="1400" dirty="0"/>
              <a:t> for the same 𝛼!</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Which means we need to have </a:t>
            </a:r>
            <a:r>
              <a:rPr lang="en-US" sz="1400" u="sng" dirty="0"/>
              <a:t>more extreme results</a:t>
            </a:r>
            <a:r>
              <a:rPr lang="en-US" sz="1400" dirty="0"/>
              <a:t> in order </a:t>
            </a:r>
            <a:r>
              <a:rPr lang="en-US" sz="1400" u="sng" dirty="0"/>
              <a:t>to reject</a:t>
            </a:r>
            <a:r>
              <a:rPr lang="en-US" sz="1400" dirty="0"/>
              <a:t> when switching from </a:t>
            </a:r>
            <a:r>
              <a:rPr lang="en-US" sz="1400" u="sng" dirty="0"/>
              <a:t>Z to T Tests</a:t>
            </a:r>
          </a:p>
        </p:txBody>
      </p:sp>
      <p:sp>
        <p:nvSpPr>
          <p:cNvPr id="100" name="TextBox 99">
            <a:extLst>
              <a:ext uri="{FF2B5EF4-FFF2-40B4-BE49-F238E27FC236}">
                <a16:creationId xmlns:a16="http://schemas.microsoft.com/office/drawing/2014/main" id="{D0047CBD-72DE-3344-99BA-B54FA6D707E5}"/>
              </a:ext>
            </a:extLst>
          </p:cNvPr>
          <p:cNvSpPr txBox="1"/>
          <p:nvPr/>
        </p:nvSpPr>
        <p:spPr>
          <a:xfrm>
            <a:off x="847757" y="4047849"/>
            <a:ext cx="5073756" cy="1384995"/>
          </a:xfrm>
          <a:prstGeom prst="rect">
            <a:avLst/>
          </a:prstGeom>
          <a:noFill/>
        </p:spPr>
        <p:txBody>
          <a:bodyPr wrap="square" rtlCol="0">
            <a:spAutoFit/>
          </a:bodyPr>
          <a:lstStyle/>
          <a:p>
            <a:pPr indent="0">
              <a:lnSpc>
                <a:spcPct val="100000"/>
              </a:lnSpc>
              <a:buNone/>
            </a:pPr>
            <a:r>
              <a:rPr lang="en-US" sz="1400" u="sng" dirty="0"/>
              <a:t>Effect of Z vs T on Hypothesis Tests</a:t>
            </a:r>
          </a:p>
          <a:p>
            <a:pPr indent="0">
              <a:lnSpc>
                <a:spcPct val="100000"/>
              </a:lnSpc>
              <a:buNone/>
            </a:pPr>
            <a:endParaRPr lang="en-US" sz="1400" dirty="0"/>
          </a:p>
          <a:p>
            <a:pPr marL="285750" indent="-285750">
              <a:lnSpc>
                <a:spcPct val="100000"/>
              </a:lnSpc>
              <a:buFont typeface="Arial" panose="020B0604020202020204" pitchFamily="34" charset="0"/>
              <a:buChar char="•"/>
            </a:pPr>
            <a:r>
              <a:rPr lang="en-US" sz="1400" dirty="0"/>
              <a:t>Recall from CI that because we have to </a:t>
            </a:r>
            <a:r>
              <a:rPr lang="en-US" sz="1400" b="1" dirty="0"/>
              <a:t>estimate</a:t>
            </a:r>
            <a:r>
              <a:rPr lang="en-US" sz="1400" dirty="0"/>
              <a:t> 𝞂 with</a:t>
            </a:r>
            <a:r>
              <a:rPr lang="en-US" sz="1400" b="1" dirty="0"/>
              <a:t> </a:t>
            </a:r>
            <a:r>
              <a:rPr lang="en-US" sz="1400" b="1" i="1" dirty="0"/>
              <a:t>s</a:t>
            </a:r>
            <a:r>
              <a:rPr lang="en-US" sz="1400" dirty="0"/>
              <a:t>, there is inherently more variability (uncertainty) which produces wider </a:t>
            </a:r>
            <a:r>
              <a:rPr lang="en-US" sz="1400" i="1" dirty="0"/>
              <a:t>t</a:t>
            </a:r>
            <a:r>
              <a:rPr lang="en-US" sz="1400" dirty="0"/>
              <a:t>-intervals compared to Z-intervals.</a:t>
            </a:r>
          </a:p>
          <a:p>
            <a:endParaRPr lang="en-US" sz="1400" dirty="0"/>
          </a:p>
        </p:txBody>
      </p:sp>
    </p:spTree>
    <p:extLst>
      <p:ext uri="{BB962C8B-B14F-4D97-AF65-F5344CB8AC3E}">
        <p14:creationId xmlns:p14="http://schemas.microsoft.com/office/powerpoint/2010/main" val="198370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8 Second Half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buNone/>
            </a:pPr>
            <a:r>
              <a:rPr lang="en-US" sz="1400" u="sng"/>
              <a:t>Unit </a:t>
            </a:r>
            <a:r>
              <a:rPr lang="en-US" sz="1400" u="sng" dirty="0"/>
              <a:t>8 – Hypothesis Testing</a:t>
            </a:r>
          </a:p>
          <a:p>
            <a:pPr marL="0" indent="0">
              <a:buNone/>
            </a:pPr>
            <a:endParaRPr lang="en-US" sz="1400" dirty="0"/>
          </a:p>
          <a:p>
            <a:pPr marL="0" marR="0" indent="0">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8.4 Hypothesis Testing for Population Means (with known population standard deviation)</a:t>
            </a:r>
          </a:p>
          <a:p>
            <a:pPr marL="0" marR="0" indent="0">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spcBef>
                <a:spcPts val="0"/>
              </a:spcBef>
            </a:pPr>
            <a:r>
              <a:rPr lang="en-US" sz="1400" dirty="0">
                <a:latin typeface="Calibri" panose="020F0502020204030204" pitchFamily="34" charset="0"/>
                <a:ea typeface="Calibri" panose="020F0502020204030204" pitchFamily="34" charset="0"/>
                <a:cs typeface="Times New Roman" panose="02020603050405020304" pitchFamily="18" charset="0"/>
              </a:rPr>
              <a:t>Determine Ho and Ha </a:t>
            </a:r>
          </a:p>
          <a:p>
            <a:pPr>
              <a:spcBef>
                <a:spcPts val="0"/>
              </a:spcBef>
            </a:pPr>
            <a:r>
              <a:rPr lang="en-US" sz="1400" dirty="0">
                <a:latin typeface="Calibri" panose="020F0502020204030204" pitchFamily="34" charset="0"/>
                <a:ea typeface="Calibri" panose="020F0502020204030204" pitchFamily="34" charset="0"/>
                <a:cs typeface="Times New Roman" panose="02020603050405020304" pitchFamily="18" charset="0"/>
              </a:rPr>
              <a:t>Traditional Method: Critical Value Z, Test Statistic, Conclusion</a:t>
            </a:r>
          </a:p>
          <a:p>
            <a:pPr>
              <a:spcBef>
                <a:spcPts val="0"/>
              </a:spcBef>
            </a:pPr>
            <a:r>
              <a:rPr lang="en-US" sz="1400" dirty="0">
                <a:latin typeface="Calibri" panose="020F0502020204030204" pitchFamily="34" charset="0"/>
                <a:ea typeface="Calibri" panose="020F0502020204030204" pitchFamily="34" charset="0"/>
                <a:cs typeface="Times New Roman" panose="02020603050405020304" pitchFamily="18" charset="0"/>
              </a:rPr>
              <a:t>P-value Method</a:t>
            </a:r>
          </a:p>
          <a:p>
            <a:pPr marL="0" marR="0" indent="0">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8.5 Hypothesis Testing for Population Means (with unknown sigma)</a:t>
            </a:r>
          </a:p>
          <a:p>
            <a:pPr marL="0" marR="0" indent="0">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spcBef>
                <a:spcPts val="0"/>
              </a:spcBef>
            </a:pPr>
            <a:r>
              <a:rPr lang="en-US" sz="1400" dirty="0">
                <a:latin typeface="Calibri" panose="020F0502020204030204" pitchFamily="34" charset="0"/>
                <a:ea typeface="Calibri" panose="020F0502020204030204" pitchFamily="34" charset="0"/>
                <a:cs typeface="Times New Roman" panose="02020603050405020304" pitchFamily="18" charset="0"/>
              </a:rPr>
              <a:t>Determine Ho and Ha</a:t>
            </a:r>
          </a:p>
          <a:p>
            <a:pPr>
              <a:spcBef>
                <a:spcPts val="0"/>
              </a:spcBef>
            </a:pPr>
            <a:r>
              <a:rPr lang="en-US" sz="1400" dirty="0">
                <a:latin typeface="Calibri" panose="020F0502020204030204" pitchFamily="34" charset="0"/>
                <a:ea typeface="Calibri" panose="020F0502020204030204" pitchFamily="34" charset="0"/>
                <a:cs typeface="Times New Roman" panose="02020603050405020304" pitchFamily="18" charset="0"/>
              </a:rPr>
              <a:t>Traditional Method: Critical Value t, Test Statistic, Conclusion</a:t>
            </a:r>
          </a:p>
          <a:p>
            <a:pPr>
              <a:spcBef>
                <a:spcPts val="0"/>
              </a:spcBef>
            </a:pPr>
            <a:r>
              <a:rPr lang="en-US" sz="1400" dirty="0">
                <a:latin typeface="Calibri" panose="020F0502020204030204" pitchFamily="34" charset="0"/>
                <a:ea typeface="Calibri" panose="020F0502020204030204" pitchFamily="34" charset="0"/>
                <a:cs typeface="Times New Roman" panose="02020603050405020304" pitchFamily="18" charset="0"/>
              </a:rPr>
              <a:t>Examples</a:t>
            </a:r>
          </a:p>
          <a:p>
            <a:pPr>
              <a:spcBef>
                <a:spcPts val="0"/>
              </a:spcBef>
            </a:pPr>
            <a:r>
              <a:rPr lang="en-US" sz="1400" dirty="0">
                <a:latin typeface="Calibri" panose="020F0502020204030204" pitchFamily="34" charset="0"/>
                <a:ea typeface="Calibri" panose="020F0502020204030204" pitchFamily="34" charset="0"/>
                <a:cs typeface="Times New Roman" panose="02020603050405020304" pitchFamily="18" charset="0"/>
              </a:rPr>
              <a:t>P-value Method</a:t>
            </a:r>
          </a:p>
          <a:p>
            <a:pPr>
              <a:spcBef>
                <a:spcPts val="0"/>
              </a:spcBef>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400" dirty="0">
                <a:latin typeface="Calibri" panose="020F0502020204030204" pitchFamily="34" charset="0"/>
                <a:ea typeface="Calibri" panose="020F0502020204030204" pitchFamily="34" charset="0"/>
                <a:cs typeface="Times New Roman" panose="02020603050405020304" pitchFamily="18" charset="0"/>
              </a:rPr>
              <a:t>8.2 Hypothesis Testing Overview</a:t>
            </a:r>
          </a:p>
          <a:p>
            <a:pPr>
              <a:spcBef>
                <a:spcPts val="0"/>
              </a:spcBef>
            </a:pPr>
            <a:r>
              <a:rPr lang="en-US" sz="1400" dirty="0">
                <a:latin typeface="Calibri" panose="020F0502020204030204" pitchFamily="34" charset="0"/>
                <a:ea typeface="Calibri" panose="020F0502020204030204" pitchFamily="34" charset="0"/>
                <a:cs typeface="Times New Roman" panose="02020603050405020304" pitchFamily="18" charset="0"/>
              </a:rPr>
              <a:t>Type I and Type II Errors</a:t>
            </a:r>
          </a:p>
          <a:p>
            <a:pPr marL="0" indent="0">
              <a:spcBef>
                <a:spcPts val="0"/>
              </a:spcBef>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400" dirty="0">
                <a:latin typeface="Calibri" panose="020F0502020204030204" pitchFamily="34" charset="0"/>
                <a:ea typeface="Calibri" panose="020F0502020204030204" pitchFamily="34" charset="0"/>
                <a:cs typeface="Times New Roman" panose="02020603050405020304" pitchFamily="18" charset="0"/>
              </a:rPr>
              <a:t>P-Values</a:t>
            </a:r>
          </a:p>
          <a:p>
            <a:pPr marL="0" indent="0">
              <a:spcBef>
                <a:spcPts val="0"/>
              </a:spcBef>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400" dirty="0">
                <a:latin typeface="Calibri" panose="020F0502020204030204" pitchFamily="34" charset="0"/>
                <a:ea typeface="Calibri" panose="020F0502020204030204" pitchFamily="34" charset="0"/>
                <a:cs typeface="Times New Roman" panose="02020603050405020304" pitchFamily="18" charset="0"/>
              </a:rPr>
              <a:t>More Practice!</a:t>
            </a:r>
          </a:p>
          <a:p>
            <a:pPr marL="0" indent="0">
              <a:spcBef>
                <a:spcPts val="0"/>
              </a:spcBef>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E91934A-DE20-E14C-B3E5-F97990BBE45B}"/>
              </a:ext>
            </a:extLst>
          </p:cNvPr>
          <p:cNvSpPr txBox="1"/>
          <p:nvPr/>
        </p:nvSpPr>
        <p:spPr>
          <a:xfrm>
            <a:off x="4032738" y="19577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Means with Unknown 𝜎</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4504" y="568333"/>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Compute value of Test Statistic / P-value.</a:t>
            </a:r>
          </a:p>
        </p:txBody>
      </p:sp>
      <p:sp>
        <p:nvSpPr>
          <p:cNvPr id="11" name="Content Placeholder 2">
            <a:extLst>
              <a:ext uri="{FF2B5EF4-FFF2-40B4-BE49-F238E27FC236}">
                <a16:creationId xmlns:a16="http://schemas.microsoft.com/office/drawing/2014/main" id="{F5772ED0-BBE3-A545-A39D-E566AF35B35C}"/>
              </a:ext>
            </a:extLst>
          </p:cNvPr>
          <p:cNvSpPr txBox="1">
            <a:spLocks/>
          </p:cNvSpPr>
          <p:nvPr/>
        </p:nvSpPr>
        <p:spPr>
          <a:xfrm>
            <a:off x="364504" y="1242539"/>
            <a:ext cx="8708234" cy="1082675"/>
          </a:xfrm>
          <a:prstGeom prst="rect">
            <a:avLst/>
          </a:prstGeom>
          <a:ln>
            <a:solidFill>
              <a:srgbClr val="00B050"/>
            </a:solidFill>
          </a:ln>
        </p:spPr>
        <p:txBody>
          <a:bodyPr spcFirstLastPara="1" vert="horz" wrap="square" lIns="91425" tIns="91425" rIns="91425" bIns="91425"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(ALMOST SAME Original) Setup</a:t>
            </a:r>
          </a:p>
          <a:p>
            <a:pPr marL="0" indent="0">
              <a:buNone/>
            </a:pPr>
            <a:r>
              <a:rPr lang="en-US" sz="1400" dirty="0"/>
              <a:t>Scientists discovered a new mountain range under the sea. Lets assume the sea mountain heights are normally distributed.</a:t>
            </a:r>
          </a:p>
          <a:p>
            <a:pPr marL="0" indent="0">
              <a:buNone/>
            </a:pPr>
            <a:endParaRPr lang="en-US" sz="1400" dirty="0"/>
          </a:p>
          <a:p>
            <a:pPr marL="0" indent="0">
              <a:buNone/>
            </a:pPr>
            <a:r>
              <a:rPr lang="en-US" sz="1400" dirty="0"/>
              <a:t>From a random sample of 13 peaks, there was an average height of 11,308 ft and standard deviation of 5,287 ft. Is there enough evidence to conclude the average heights of these new sea mountains is different than the Rocky Mountains, which average 14,400 ft? Use 𝛼 = 0.12 </a:t>
            </a: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965A2407-584E-B248-87A3-CD88E93C743F}"/>
                  </a:ext>
                </a:extLst>
              </p:cNvPr>
              <p:cNvSpPr txBox="1">
                <a:spLocks/>
              </p:cNvSpPr>
              <p:nvPr/>
            </p:nvSpPr>
            <p:spPr>
              <a:xfrm>
                <a:off x="1047814" y="2337534"/>
                <a:ext cx="7086600" cy="4594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GOAL</a:t>
                </a:r>
                <a:r>
                  <a:rPr lang="en-US" sz="1400" dirty="0"/>
                  <a:t>: Conduct a Hypothesis Test!</a:t>
                </a:r>
              </a:p>
              <a:p>
                <a:pPr marL="514350" indent="-514350">
                  <a:buFont typeface="+mj-lt"/>
                  <a:buAutoNum type="arabicPeriod"/>
                </a:pPr>
                <a:r>
                  <a:rPr lang="en-US" sz="1400" dirty="0"/>
                  <a:t>T-Test</a:t>
                </a:r>
              </a:p>
              <a:p>
                <a:pPr lvl="1"/>
                <a:r>
                  <a:rPr lang="en-US" sz="1400" dirty="0"/>
                  <a:t>Option 1) Input = Stats</a:t>
                </a:r>
              </a:p>
              <a:p>
                <a:pPr marL="914400" lvl="1" indent="-457200">
                  <a:buFont typeface="+mj-lt"/>
                  <a:buAutoNum type="alphaLcParenR"/>
                </a:pPr>
                <a:r>
                  <a:rPr lang="en-US" sz="1400" dirty="0"/>
                  <a:t>μ</a:t>
                </a:r>
                <a:r>
                  <a:rPr lang="en-US" sz="1400" baseline="-25000" dirty="0"/>
                  <a:t>0</a:t>
                </a:r>
                <a:r>
                  <a:rPr lang="en-US" sz="1400" dirty="0"/>
                  <a:t> = the Null mean</a:t>
                </a:r>
              </a:p>
              <a:p>
                <a:pPr marL="914400" lvl="1" indent="-457200">
                  <a:buFont typeface="+mj-lt"/>
                  <a:buAutoNum type="alphaLcParenR"/>
                </a:pPr>
                <a:r>
                  <a:rPr lang="en-US" sz="1400" b="0" dirty="0"/>
                  <a:t>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 sample mean</a:t>
                </a:r>
              </a:p>
              <a:p>
                <a:pPr marL="914400" lvl="1" indent="-457200">
                  <a:buFont typeface="+mj-lt"/>
                  <a:buAutoNum type="alphaLcParenR"/>
                </a:pPr>
                <a:r>
                  <a:rPr lang="en-US" sz="1400" dirty="0"/>
                  <a:t>Sx = sample SD</a:t>
                </a:r>
              </a:p>
              <a:p>
                <a:pPr marL="914400" lvl="1" indent="-457200">
                  <a:buFont typeface="+mj-lt"/>
                  <a:buAutoNum type="alphaLcParenR"/>
                </a:pPr>
                <a:r>
                  <a:rPr lang="en-US" sz="1400" dirty="0"/>
                  <a:t>n = sample size</a:t>
                </a:r>
              </a:p>
              <a:p>
                <a:pPr marL="914400" lvl="1" indent="-457200">
                  <a:buFont typeface="+mj-lt"/>
                  <a:buAutoNum type="alphaLcParenR"/>
                </a:pPr>
                <a:r>
                  <a:rPr lang="en-US" sz="1400" dirty="0"/>
                  <a:t>μ: Alternative hypothesis</a:t>
                </a:r>
              </a:p>
              <a:p>
                <a:pPr marL="457200" lvl="1" indent="0">
                  <a:buNone/>
                </a:pPr>
                <a:r>
                  <a:rPr lang="en-US" sz="1400" dirty="0"/>
                  <a:t>Calculate or Draw</a:t>
                </a:r>
              </a:p>
              <a:p>
                <a:pPr marL="457200" lvl="1" indent="0">
                  <a:buNone/>
                </a:pPr>
                <a:endParaRPr lang="en-US" sz="1400" dirty="0"/>
              </a:p>
              <a:p>
                <a:pPr lvl="1"/>
                <a:r>
                  <a:rPr lang="en-US" sz="1400" dirty="0"/>
                  <a:t>Option 2) Input = Data</a:t>
                </a:r>
              </a:p>
              <a:p>
                <a:pPr lvl="2">
                  <a:lnSpc>
                    <a:spcPct val="120000"/>
                  </a:lnSpc>
                  <a:spcBef>
                    <a:spcPts val="0"/>
                  </a:spcBef>
                </a:pPr>
                <a:r>
                  <a:rPr lang="en-US" sz="1400" dirty="0">
                    <a:solidFill>
                      <a:prstClr val="black"/>
                    </a:solidFill>
                  </a:rPr>
                  <a:t>Enter raw data in L</a:t>
                </a:r>
                <a:r>
                  <a:rPr lang="en-US" sz="1400" baseline="-25000" dirty="0">
                    <a:solidFill>
                      <a:prstClr val="black"/>
                    </a:solidFill>
                  </a:rPr>
                  <a:t>1</a:t>
                </a:r>
                <a:endParaRPr lang="en-US" sz="1400" dirty="0">
                  <a:solidFill>
                    <a:prstClr val="black"/>
                  </a:solidFill>
                </a:endParaRPr>
              </a:p>
              <a:p>
                <a:pPr marL="914400" lvl="1" indent="-457200">
                  <a:buFont typeface="+mj-lt"/>
                  <a:buAutoNum type="alphaLcParenR"/>
                </a:pPr>
                <a:r>
                  <a:rPr lang="en-US" sz="1400" dirty="0"/>
                  <a:t>μ</a:t>
                </a:r>
                <a:r>
                  <a:rPr lang="en-US" sz="1400" baseline="-25000" dirty="0"/>
                  <a:t>0</a:t>
                </a:r>
                <a:r>
                  <a:rPr lang="en-US" sz="1400" dirty="0"/>
                  <a:t> = the Null mean</a:t>
                </a:r>
              </a:p>
              <a:p>
                <a:pPr marL="914400" lvl="1" indent="-457200">
                  <a:buFont typeface="+mj-lt"/>
                  <a:buAutoNum type="alphaLcParenR"/>
                </a:pPr>
                <a:r>
                  <a:rPr lang="en-US" sz="1400" dirty="0"/>
                  <a:t>List = L1</a:t>
                </a:r>
              </a:p>
              <a:p>
                <a:pPr marL="914400" lvl="1" indent="-457200">
                  <a:buFont typeface="+mj-lt"/>
                  <a:buAutoNum type="alphaLcParenR"/>
                </a:pPr>
                <a:r>
                  <a:rPr lang="en-US" sz="1400" dirty="0"/>
                  <a:t>Freq = 1</a:t>
                </a:r>
              </a:p>
              <a:p>
                <a:pPr marL="914400" lvl="1" indent="-457200">
                  <a:buFont typeface="+mj-lt"/>
                  <a:buAutoNum type="alphaLcParenR"/>
                </a:pPr>
                <a:r>
                  <a:rPr lang="en-US" sz="1400" dirty="0"/>
                  <a:t>μ: Alternative hypothesis</a:t>
                </a:r>
              </a:p>
              <a:p>
                <a:pPr marL="457200" lvl="1" indent="0">
                  <a:buNone/>
                </a:pPr>
                <a:r>
                  <a:rPr lang="en-US" sz="1400" dirty="0"/>
                  <a:t>Calculate or Draw</a:t>
                </a:r>
              </a:p>
              <a:p>
                <a:pPr marL="457200" lvl="1" indent="0">
                  <a:buNone/>
                </a:pPr>
                <a:endParaRPr lang="en-US" sz="1400" dirty="0"/>
              </a:p>
            </p:txBody>
          </p:sp>
        </mc:Choice>
        <mc:Fallback xmlns="">
          <p:sp>
            <p:nvSpPr>
              <p:cNvPr id="13" name="Content Placeholder 2">
                <a:extLst>
                  <a:ext uri="{FF2B5EF4-FFF2-40B4-BE49-F238E27FC236}">
                    <a16:creationId xmlns:a16="http://schemas.microsoft.com/office/drawing/2014/main" id="{965A2407-584E-B248-87A3-CD88E93C743F}"/>
                  </a:ext>
                </a:extLst>
              </p:cNvPr>
              <p:cNvSpPr txBox="1">
                <a:spLocks noRot="1" noChangeAspect="1" noMove="1" noResize="1" noEditPoints="1" noAdjustHandles="1" noChangeArrowheads="1" noChangeShapeType="1" noTextEdit="1"/>
              </p:cNvSpPr>
              <p:nvPr/>
            </p:nvSpPr>
            <p:spPr>
              <a:xfrm>
                <a:off x="1047814" y="2337534"/>
                <a:ext cx="7086600" cy="4594398"/>
              </a:xfrm>
              <a:prstGeom prst="rect">
                <a:avLst/>
              </a:prstGeom>
              <a:blipFill>
                <a:blip r:embed="rId2"/>
                <a:stretch>
                  <a:fillRect l="-179" t="-826"/>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5BB7F167-8A66-2B4B-825F-7CF51D494EA2}"/>
              </a:ext>
            </a:extLst>
          </p:cNvPr>
          <p:cNvGrpSpPr/>
          <p:nvPr/>
        </p:nvGrpSpPr>
        <p:grpSpPr>
          <a:xfrm>
            <a:off x="9406403" y="834497"/>
            <a:ext cx="2533661" cy="1138773"/>
            <a:chOff x="9406403" y="834497"/>
            <a:chExt cx="2533661" cy="1138773"/>
          </a:xfrm>
        </p:grpSpPr>
        <p:sp>
          <p:nvSpPr>
            <p:cNvPr id="23" name="TextBox 22">
              <a:extLst>
                <a:ext uri="{FF2B5EF4-FFF2-40B4-BE49-F238E27FC236}">
                  <a16:creationId xmlns:a16="http://schemas.microsoft.com/office/drawing/2014/main" id="{483CBE20-DFFD-354A-81C3-4BFE04B4CDEF}"/>
                </a:ext>
              </a:extLst>
            </p:cNvPr>
            <p:cNvSpPr txBox="1"/>
            <p:nvPr/>
          </p:nvSpPr>
          <p:spPr>
            <a:xfrm>
              <a:off x="9406403" y="834497"/>
              <a:ext cx="2533661"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Formula for t</a:t>
              </a:r>
              <a:r>
                <a:rPr lang="en-US" sz="1400" baseline="-25000" dirty="0"/>
                <a:t>stat</a:t>
              </a:r>
              <a:r>
                <a:rPr lang="en-US" sz="1400" dirty="0"/>
                <a:t> by hand:</a:t>
              </a:r>
            </a:p>
            <a:p>
              <a:endParaRPr lang="en-US" dirty="0"/>
            </a:p>
            <a:p>
              <a:endParaRPr lang="en-US" dirty="0"/>
            </a:p>
            <a:p>
              <a:endParaRPr lang="en-US" dirty="0"/>
            </a:p>
          </p:txBody>
        </p:sp>
        <p:pic>
          <p:nvPicPr>
            <p:cNvPr id="25" name="Picture 24">
              <a:extLst>
                <a:ext uri="{FF2B5EF4-FFF2-40B4-BE49-F238E27FC236}">
                  <a16:creationId xmlns:a16="http://schemas.microsoft.com/office/drawing/2014/main" id="{1349C69C-9A40-C442-8DCA-F3FEBBB20094}"/>
                </a:ext>
              </a:extLst>
            </p:cNvPr>
            <p:cNvPicPr>
              <a:picLocks noChangeAspect="1"/>
            </p:cNvPicPr>
            <p:nvPr/>
          </p:nvPicPr>
          <p:blipFill>
            <a:blip r:embed="rId3"/>
            <a:stretch>
              <a:fillRect/>
            </a:stretch>
          </p:blipFill>
          <p:spPr>
            <a:xfrm>
              <a:off x="9433653" y="1242539"/>
              <a:ext cx="2497336" cy="699254"/>
            </a:xfrm>
            <a:prstGeom prst="rect">
              <a:avLst/>
            </a:prstGeom>
          </p:spPr>
        </p:pic>
      </p:grpSp>
      <p:sp>
        <p:nvSpPr>
          <p:cNvPr id="28" name="TextBox 27">
            <a:extLst>
              <a:ext uri="{FF2B5EF4-FFF2-40B4-BE49-F238E27FC236}">
                <a16:creationId xmlns:a16="http://schemas.microsoft.com/office/drawing/2014/main" id="{FE3ACB6A-810D-5C4C-9796-B9EA2FE46419}"/>
              </a:ext>
            </a:extLst>
          </p:cNvPr>
          <p:cNvSpPr txBox="1"/>
          <p:nvPr/>
        </p:nvSpPr>
        <p:spPr>
          <a:xfrm>
            <a:off x="4280176" y="2151555"/>
            <a:ext cx="403614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a:solidFill>
                  <a:srgbClr val="7030A0"/>
                </a:solidFill>
              </a:rPr>
              <a:t>** Only a sample standard deviation is provided, so </a:t>
            </a:r>
            <a:r>
              <a:rPr lang="el-GR" i="1" dirty="0">
                <a:solidFill>
                  <a:srgbClr val="7030A0"/>
                </a:solidFill>
              </a:rPr>
              <a:t>σ</a:t>
            </a:r>
            <a:r>
              <a:rPr lang="en-US" i="1" dirty="0">
                <a:solidFill>
                  <a:srgbClr val="7030A0"/>
                </a:solidFill>
              </a:rPr>
              <a:t> is unknown → T-Test</a:t>
            </a:r>
          </a:p>
        </p:txBody>
      </p:sp>
      <p:pic>
        <p:nvPicPr>
          <p:cNvPr id="16" name="Picture 15">
            <a:extLst>
              <a:ext uri="{FF2B5EF4-FFF2-40B4-BE49-F238E27FC236}">
                <a16:creationId xmlns:a16="http://schemas.microsoft.com/office/drawing/2014/main" id="{58910F15-6B62-2747-A8C2-278CC2CDF575}"/>
              </a:ext>
            </a:extLst>
          </p:cNvPr>
          <p:cNvPicPr>
            <a:picLocks noChangeAspect="1"/>
          </p:cNvPicPr>
          <p:nvPr/>
        </p:nvPicPr>
        <p:blipFill>
          <a:blip r:embed="rId4"/>
          <a:stretch>
            <a:fillRect/>
          </a:stretch>
        </p:blipFill>
        <p:spPr>
          <a:xfrm>
            <a:off x="364504" y="3061819"/>
            <a:ext cx="990600" cy="3467100"/>
          </a:xfrm>
          <a:prstGeom prst="rect">
            <a:avLst/>
          </a:prstGeom>
        </p:spPr>
      </p:pic>
    </p:spTree>
    <p:extLst>
      <p:ext uri="{BB962C8B-B14F-4D97-AF65-F5344CB8AC3E}">
        <p14:creationId xmlns:p14="http://schemas.microsoft.com/office/powerpoint/2010/main" val="2589667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3200" dirty="0"/>
              <a:t>Using Calc - Test Statistic and P-Value for Means with Unknown 𝜎</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4504" y="568333"/>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Compute value of Test Statistic / P-value.</a:t>
            </a:r>
          </a:p>
        </p:txBody>
      </p:sp>
      <p:sp>
        <p:nvSpPr>
          <p:cNvPr id="11" name="Content Placeholder 2">
            <a:extLst>
              <a:ext uri="{FF2B5EF4-FFF2-40B4-BE49-F238E27FC236}">
                <a16:creationId xmlns:a16="http://schemas.microsoft.com/office/drawing/2014/main" id="{F5772ED0-BBE3-A545-A39D-E566AF35B35C}"/>
              </a:ext>
            </a:extLst>
          </p:cNvPr>
          <p:cNvSpPr txBox="1">
            <a:spLocks/>
          </p:cNvSpPr>
          <p:nvPr/>
        </p:nvSpPr>
        <p:spPr>
          <a:xfrm>
            <a:off x="364504" y="1242539"/>
            <a:ext cx="8708234" cy="1082675"/>
          </a:xfrm>
          <a:prstGeom prst="rect">
            <a:avLst/>
          </a:prstGeom>
          <a:ln>
            <a:solidFill>
              <a:srgbClr val="00B050"/>
            </a:solidFill>
          </a:ln>
        </p:spPr>
        <p:txBody>
          <a:bodyPr spcFirstLastPara="1" vert="horz" wrap="square" lIns="91425" tIns="91425" rIns="91425" bIns="91425"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(ALMOST SAME Original) Setup</a:t>
            </a:r>
          </a:p>
          <a:p>
            <a:pPr marL="0" indent="0">
              <a:buNone/>
            </a:pPr>
            <a:r>
              <a:rPr lang="en-US" sz="1400" dirty="0"/>
              <a:t>Scientists discovered a new mountain range under the sea. Lets assume the sea mountain heights are </a:t>
            </a:r>
            <a:r>
              <a:rPr lang="en-US" sz="1400"/>
              <a:t>normally distributed.</a:t>
            </a:r>
            <a:endParaRPr lang="en-US" sz="1400" dirty="0"/>
          </a:p>
          <a:p>
            <a:pPr marL="0" indent="0">
              <a:buNone/>
            </a:pPr>
            <a:endParaRPr lang="en-US" sz="1400" dirty="0"/>
          </a:p>
          <a:p>
            <a:pPr marL="0" indent="0">
              <a:buNone/>
            </a:pPr>
            <a:r>
              <a:rPr lang="en-US" sz="1400" dirty="0"/>
              <a:t>From a random sample of 13 peaks, there was an average height of 11,308 ft and standard deviation of 5,287 ft. Is there enough evidence to conclude the average heights of these new sea mountains is different than the Rocky Mountains, which average 14,400 ft? Use 𝛼 = 0.12 </a:t>
            </a: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965A2407-584E-B248-87A3-CD88E93C743F}"/>
                  </a:ext>
                </a:extLst>
              </p:cNvPr>
              <p:cNvSpPr txBox="1">
                <a:spLocks/>
              </p:cNvSpPr>
              <p:nvPr/>
            </p:nvSpPr>
            <p:spPr>
              <a:xfrm>
                <a:off x="1047814" y="2337534"/>
                <a:ext cx="7086600" cy="4594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GOAL</a:t>
                </a:r>
                <a:r>
                  <a:rPr lang="en-US" sz="1400" dirty="0"/>
                  <a:t>: Conduct a Hypothesis Test!</a:t>
                </a:r>
              </a:p>
              <a:p>
                <a:pPr marL="514350" indent="-514350">
                  <a:buFont typeface="+mj-lt"/>
                  <a:buAutoNum type="arabicPeriod"/>
                </a:pPr>
                <a:r>
                  <a:rPr lang="en-US" sz="1400" dirty="0"/>
                  <a:t>T-Test</a:t>
                </a:r>
              </a:p>
              <a:p>
                <a:pPr lvl="1"/>
                <a:r>
                  <a:rPr lang="en-US" sz="1400" dirty="0"/>
                  <a:t>Option 1) Input = Stats</a:t>
                </a:r>
              </a:p>
              <a:p>
                <a:pPr marL="914400" lvl="1" indent="-457200">
                  <a:buFont typeface="+mj-lt"/>
                  <a:buAutoNum type="alphaLcParenR"/>
                </a:pPr>
                <a:r>
                  <a:rPr lang="en-US" sz="1400" dirty="0"/>
                  <a:t>μ</a:t>
                </a:r>
                <a:r>
                  <a:rPr lang="en-US" sz="1400" baseline="-25000" dirty="0"/>
                  <a:t>0</a:t>
                </a:r>
                <a:r>
                  <a:rPr lang="en-US" sz="1400" dirty="0"/>
                  <a:t> = the Null mean</a:t>
                </a:r>
              </a:p>
              <a:p>
                <a:pPr marL="914400" lvl="1" indent="-457200">
                  <a:buFont typeface="+mj-lt"/>
                  <a:buAutoNum type="alphaLcParenR"/>
                </a:pPr>
                <a:r>
                  <a:rPr lang="en-US" sz="1400" b="0" dirty="0"/>
                  <a:t>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 sample mean</a:t>
                </a:r>
              </a:p>
              <a:p>
                <a:pPr marL="914400" lvl="1" indent="-457200">
                  <a:buFont typeface="+mj-lt"/>
                  <a:buAutoNum type="alphaLcParenR"/>
                </a:pPr>
                <a:r>
                  <a:rPr lang="en-US" sz="1400" dirty="0"/>
                  <a:t>Sx = sample SD</a:t>
                </a:r>
              </a:p>
              <a:p>
                <a:pPr marL="914400" lvl="1" indent="-457200">
                  <a:buFont typeface="+mj-lt"/>
                  <a:buAutoNum type="alphaLcParenR"/>
                </a:pPr>
                <a:r>
                  <a:rPr lang="en-US" sz="1400" dirty="0"/>
                  <a:t>n = sample size</a:t>
                </a:r>
              </a:p>
              <a:p>
                <a:pPr marL="914400" lvl="1" indent="-457200">
                  <a:buFont typeface="+mj-lt"/>
                  <a:buAutoNum type="alphaLcParenR"/>
                </a:pPr>
                <a:r>
                  <a:rPr lang="en-US" sz="1400" dirty="0"/>
                  <a:t>μ: Alternative hypothesis</a:t>
                </a:r>
              </a:p>
              <a:p>
                <a:pPr marL="457200" lvl="1" indent="0">
                  <a:buNone/>
                </a:pPr>
                <a:r>
                  <a:rPr lang="en-US" sz="1400" dirty="0"/>
                  <a:t>Calculate or Draw</a:t>
                </a:r>
              </a:p>
              <a:p>
                <a:pPr marL="457200" lvl="1" indent="0">
                  <a:buNone/>
                </a:pPr>
                <a:endParaRPr lang="en-US" sz="1400" dirty="0"/>
              </a:p>
              <a:p>
                <a:pPr lvl="1"/>
                <a:r>
                  <a:rPr lang="en-US" sz="1400" dirty="0"/>
                  <a:t>Option 2) Input = Data</a:t>
                </a:r>
              </a:p>
              <a:p>
                <a:pPr lvl="2">
                  <a:lnSpc>
                    <a:spcPct val="120000"/>
                  </a:lnSpc>
                  <a:spcBef>
                    <a:spcPts val="0"/>
                  </a:spcBef>
                </a:pPr>
                <a:r>
                  <a:rPr lang="en-US" sz="1400" dirty="0">
                    <a:solidFill>
                      <a:prstClr val="black"/>
                    </a:solidFill>
                  </a:rPr>
                  <a:t>Enter raw data in L</a:t>
                </a:r>
                <a:r>
                  <a:rPr lang="en-US" sz="1400" baseline="-25000" dirty="0">
                    <a:solidFill>
                      <a:prstClr val="black"/>
                    </a:solidFill>
                  </a:rPr>
                  <a:t>1</a:t>
                </a:r>
                <a:endParaRPr lang="en-US" sz="1400" dirty="0">
                  <a:solidFill>
                    <a:prstClr val="black"/>
                  </a:solidFill>
                </a:endParaRPr>
              </a:p>
              <a:p>
                <a:pPr marL="914400" lvl="1" indent="-457200">
                  <a:buFont typeface="+mj-lt"/>
                  <a:buAutoNum type="alphaLcParenR"/>
                </a:pPr>
                <a:r>
                  <a:rPr lang="en-US" sz="1400" dirty="0"/>
                  <a:t>μ</a:t>
                </a:r>
                <a:r>
                  <a:rPr lang="en-US" sz="1400" baseline="-25000" dirty="0"/>
                  <a:t>0</a:t>
                </a:r>
                <a:r>
                  <a:rPr lang="en-US" sz="1400" dirty="0"/>
                  <a:t> = the Null mean</a:t>
                </a:r>
              </a:p>
              <a:p>
                <a:pPr marL="914400" lvl="1" indent="-457200">
                  <a:buFont typeface="+mj-lt"/>
                  <a:buAutoNum type="alphaLcParenR"/>
                </a:pPr>
                <a:r>
                  <a:rPr lang="en-US" sz="1400" dirty="0"/>
                  <a:t>List = L1</a:t>
                </a:r>
              </a:p>
              <a:p>
                <a:pPr marL="914400" lvl="1" indent="-457200">
                  <a:buFont typeface="+mj-lt"/>
                  <a:buAutoNum type="alphaLcParenR"/>
                </a:pPr>
                <a:r>
                  <a:rPr lang="en-US" sz="1400" dirty="0"/>
                  <a:t>Freq = 1</a:t>
                </a:r>
              </a:p>
              <a:p>
                <a:pPr marL="914400" lvl="1" indent="-457200">
                  <a:buFont typeface="+mj-lt"/>
                  <a:buAutoNum type="alphaLcParenR"/>
                </a:pPr>
                <a:r>
                  <a:rPr lang="en-US" sz="1400" dirty="0"/>
                  <a:t>μ: Alternative hypothesis</a:t>
                </a:r>
              </a:p>
              <a:p>
                <a:pPr marL="457200" lvl="1" indent="0">
                  <a:buNone/>
                </a:pPr>
                <a:r>
                  <a:rPr lang="en-US" sz="1400" dirty="0"/>
                  <a:t>Calculate or Draw</a:t>
                </a:r>
              </a:p>
              <a:p>
                <a:pPr marL="457200" lvl="1" indent="0">
                  <a:buNone/>
                </a:pPr>
                <a:endParaRPr lang="en-US" sz="1400" dirty="0"/>
              </a:p>
            </p:txBody>
          </p:sp>
        </mc:Choice>
        <mc:Fallback xmlns="">
          <p:sp>
            <p:nvSpPr>
              <p:cNvPr id="13" name="Content Placeholder 2">
                <a:extLst>
                  <a:ext uri="{FF2B5EF4-FFF2-40B4-BE49-F238E27FC236}">
                    <a16:creationId xmlns:a16="http://schemas.microsoft.com/office/drawing/2014/main" id="{965A2407-584E-B248-87A3-CD88E93C743F}"/>
                  </a:ext>
                </a:extLst>
              </p:cNvPr>
              <p:cNvSpPr txBox="1">
                <a:spLocks noRot="1" noChangeAspect="1" noMove="1" noResize="1" noEditPoints="1" noAdjustHandles="1" noChangeArrowheads="1" noChangeShapeType="1" noTextEdit="1"/>
              </p:cNvSpPr>
              <p:nvPr/>
            </p:nvSpPr>
            <p:spPr>
              <a:xfrm>
                <a:off x="1047814" y="2337534"/>
                <a:ext cx="7086600" cy="4594398"/>
              </a:xfrm>
              <a:prstGeom prst="rect">
                <a:avLst/>
              </a:prstGeom>
              <a:blipFill>
                <a:blip r:embed="rId2"/>
                <a:stretch>
                  <a:fillRect l="-179" t="-826"/>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5BB7F167-8A66-2B4B-825F-7CF51D494EA2}"/>
              </a:ext>
            </a:extLst>
          </p:cNvPr>
          <p:cNvGrpSpPr/>
          <p:nvPr/>
        </p:nvGrpSpPr>
        <p:grpSpPr>
          <a:xfrm>
            <a:off x="9406403" y="834497"/>
            <a:ext cx="2533661" cy="1138773"/>
            <a:chOff x="9406403" y="834497"/>
            <a:chExt cx="2533661" cy="1138773"/>
          </a:xfrm>
        </p:grpSpPr>
        <p:sp>
          <p:nvSpPr>
            <p:cNvPr id="23" name="TextBox 22">
              <a:extLst>
                <a:ext uri="{FF2B5EF4-FFF2-40B4-BE49-F238E27FC236}">
                  <a16:creationId xmlns:a16="http://schemas.microsoft.com/office/drawing/2014/main" id="{483CBE20-DFFD-354A-81C3-4BFE04B4CDEF}"/>
                </a:ext>
              </a:extLst>
            </p:cNvPr>
            <p:cNvSpPr txBox="1"/>
            <p:nvPr/>
          </p:nvSpPr>
          <p:spPr>
            <a:xfrm>
              <a:off x="9406403" y="834497"/>
              <a:ext cx="2533661"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Formula for t</a:t>
              </a:r>
              <a:r>
                <a:rPr lang="en-US" sz="1400" baseline="-25000" dirty="0"/>
                <a:t>stat</a:t>
              </a:r>
              <a:r>
                <a:rPr lang="en-US" sz="1400" dirty="0"/>
                <a:t> by hand:</a:t>
              </a:r>
            </a:p>
            <a:p>
              <a:endParaRPr lang="en-US" dirty="0"/>
            </a:p>
            <a:p>
              <a:endParaRPr lang="en-US" dirty="0"/>
            </a:p>
            <a:p>
              <a:endParaRPr lang="en-US" dirty="0"/>
            </a:p>
          </p:txBody>
        </p:sp>
        <p:pic>
          <p:nvPicPr>
            <p:cNvPr id="25" name="Picture 24">
              <a:extLst>
                <a:ext uri="{FF2B5EF4-FFF2-40B4-BE49-F238E27FC236}">
                  <a16:creationId xmlns:a16="http://schemas.microsoft.com/office/drawing/2014/main" id="{1349C69C-9A40-C442-8DCA-F3FEBBB20094}"/>
                </a:ext>
              </a:extLst>
            </p:cNvPr>
            <p:cNvPicPr>
              <a:picLocks noChangeAspect="1"/>
            </p:cNvPicPr>
            <p:nvPr/>
          </p:nvPicPr>
          <p:blipFill>
            <a:blip r:embed="rId3"/>
            <a:stretch>
              <a:fillRect/>
            </a:stretch>
          </p:blipFill>
          <p:spPr>
            <a:xfrm>
              <a:off x="9433653" y="1242539"/>
              <a:ext cx="2497336" cy="699254"/>
            </a:xfrm>
            <a:prstGeom prst="rect">
              <a:avLst/>
            </a:prstGeom>
          </p:spPr>
        </p:pic>
      </p:grpSp>
      <p:sp>
        <p:nvSpPr>
          <p:cNvPr id="28" name="TextBox 27">
            <a:extLst>
              <a:ext uri="{FF2B5EF4-FFF2-40B4-BE49-F238E27FC236}">
                <a16:creationId xmlns:a16="http://schemas.microsoft.com/office/drawing/2014/main" id="{FE3ACB6A-810D-5C4C-9796-B9EA2FE46419}"/>
              </a:ext>
            </a:extLst>
          </p:cNvPr>
          <p:cNvSpPr txBox="1"/>
          <p:nvPr/>
        </p:nvSpPr>
        <p:spPr>
          <a:xfrm>
            <a:off x="4280176" y="2151555"/>
            <a:ext cx="403614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a:solidFill>
                  <a:srgbClr val="7030A0"/>
                </a:solidFill>
              </a:rPr>
              <a:t>** Only a sample standard deviation is provided, so </a:t>
            </a:r>
            <a:r>
              <a:rPr lang="el-GR" i="1" dirty="0">
                <a:solidFill>
                  <a:srgbClr val="7030A0"/>
                </a:solidFill>
              </a:rPr>
              <a:t>σ</a:t>
            </a:r>
            <a:r>
              <a:rPr lang="en-US" i="1" dirty="0">
                <a:solidFill>
                  <a:srgbClr val="7030A0"/>
                </a:solidFill>
              </a:rPr>
              <a:t> is unknown → T-Test</a:t>
            </a:r>
          </a:p>
        </p:txBody>
      </p:sp>
      <p:pic>
        <p:nvPicPr>
          <p:cNvPr id="16" name="Picture 15">
            <a:extLst>
              <a:ext uri="{FF2B5EF4-FFF2-40B4-BE49-F238E27FC236}">
                <a16:creationId xmlns:a16="http://schemas.microsoft.com/office/drawing/2014/main" id="{58910F15-6B62-2747-A8C2-278CC2CDF575}"/>
              </a:ext>
            </a:extLst>
          </p:cNvPr>
          <p:cNvPicPr>
            <a:picLocks noChangeAspect="1"/>
          </p:cNvPicPr>
          <p:nvPr/>
        </p:nvPicPr>
        <p:blipFill>
          <a:blip r:embed="rId4"/>
          <a:stretch>
            <a:fillRect/>
          </a:stretch>
        </p:blipFill>
        <p:spPr>
          <a:xfrm>
            <a:off x="364504" y="3061819"/>
            <a:ext cx="990600" cy="3467100"/>
          </a:xfrm>
          <a:prstGeom prst="rect">
            <a:avLst/>
          </a:prstGeom>
        </p:spPr>
      </p:pic>
      <p:grpSp>
        <p:nvGrpSpPr>
          <p:cNvPr id="46" name="Group 45">
            <a:extLst>
              <a:ext uri="{FF2B5EF4-FFF2-40B4-BE49-F238E27FC236}">
                <a16:creationId xmlns:a16="http://schemas.microsoft.com/office/drawing/2014/main" id="{037C46F4-032B-8946-9699-BE3A684DAA92}"/>
              </a:ext>
            </a:extLst>
          </p:cNvPr>
          <p:cNvGrpSpPr/>
          <p:nvPr/>
        </p:nvGrpSpPr>
        <p:grpSpPr>
          <a:xfrm>
            <a:off x="3798117" y="3031960"/>
            <a:ext cx="8209798" cy="1877503"/>
            <a:chOff x="3798117" y="3031960"/>
            <a:chExt cx="8209798" cy="1877503"/>
          </a:xfrm>
        </p:grpSpPr>
        <p:pic>
          <p:nvPicPr>
            <p:cNvPr id="26" name="Picture 25">
              <a:extLst>
                <a:ext uri="{FF2B5EF4-FFF2-40B4-BE49-F238E27FC236}">
                  <a16:creationId xmlns:a16="http://schemas.microsoft.com/office/drawing/2014/main" id="{241B9C25-4BC1-2C4C-AE08-167924A693AB}"/>
                </a:ext>
              </a:extLst>
            </p:cNvPr>
            <p:cNvPicPr>
              <a:picLocks noChangeAspect="1"/>
            </p:cNvPicPr>
            <p:nvPr/>
          </p:nvPicPr>
          <p:blipFill>
            <a:blip r:embed="rId5"/>
            <a:stretch>
              <a:fillRect/>
            </a:stretch>
          </p:blipFill>
          <p:spPr>
            <a:xfrm>
              <a:off x="3798117" y="3126857"/>
              <a:ext cx="1549400" cy="1168400"/>
            </a:xfrm>
            <a:prstGeom prst="rect">
              <a:avLst/>
            </a:prstGeom>
          </p:spPr>
        </p:pic>
        <p:pic>
          <p:nvPicPr>
            <p:cNvPr id="32" name="Picture 31">
              <a:extLst>
                <a:ext uri="{FF2B5EF4-FFF2-40B4-BE49-F238E27FC236}">
                  <a16:creationId xmlns:a16="http://schemas.microsoft.com/office/drawing/2014/main" id="{1F3406D9-9F80-1A4A-98AF-504C7953B0DD}"/>
                </a:ext>
              </a:extLst>
            </p:cNvPr>
            <p:cNvPicPr>
              <a:picLocks noChangeAspect="1"/>
            </p:cNvPicPr>
            <p:nvPr/>
          </p:nvPicPr>
          <p:blipFill>
            <a:blip r:embed="rId6"/>
            <a:stretch>
              <a:fillRect/>
            </a:stretch>
          </p:blipFill>
          <p:spPr>
            <a:xfrm>
              <a:off x="5422964" y="3126857"/>
              <a:ext cx="1549400" cy="1168400"/>
            </a:xfrm>
            <a:prstGeom prst="rect">
              <a:avLst/>
            </a:prstGeom>
          </p:spPr>
        </p:pic>
        <p:grpSp>
          <p:nvGrpSpPr>
            <p:cNvPr id="40" name="Group 39">
              <a:extLst>
                <a:ext uri="{FF2B5EF4-FFF2-40B4-BE49-F238E27FC236}">
                  <a16:creationId xmlns:a16="http://schemas.microsoft.com/office/drawing/2014/main" id="{B396D4E3-616E-9140-871E-3A616E82741B}"/>
                </a:ext>
              </a:extLst>
            </p:cNvPr>
            <p:cNvGrpSpPr/>
            <p:nvPr/>
          </p:nvGrpSpPr>
          <p:grpSpPr>
            <a:xfrm>
              <a:off x="4383405" y="3031960"/>
              <a:ext cx="7624510" cy="1877503"/>
              <a:chOff x="4316566" y="3046476"/>
              <a:chExt cx="7624510" cy="1877503"/>
            </a:xfrm>
          </p:grpSpPr>
          <p:grpSp>
            <p:nvGrpSpPr>
              <p:cNvPr id="7" name="Group 6">
                <a:extLst>
                  <a:ext uri="{FF2B5EF4-FFF2-40B4-BE49-F238E27FC236}">
                    <a16:creationId xmlns:a16="http://schemas.microsoft.com/office/drawing/2014/main" id="{C80243F9-8B08-234D-96AC-ACE0D93E3585}"/>
                  </a:ext>
                </a:extLst>
              </p:cNvPr>
              <p:cNvGrpSpPr/>
              <p:nvPr/>
            </p:nvGrpSpPr>
            <p:grpSpPr>
              <a:xfrm>
                <a:off x="6980972" y="3046476"/>
                <a:ext cx="4960104" cy="1401346"/>
                <a:chOff x="6295172" y="3048481"/>
                <a:chExt cx="4960104" cy="140309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FBC187-3EDC-1847-8FC7-47EFC6752653}"/>
                        </a:ext>
                      </a:extLst>
                    </p:cNvPr>
                    <p:cNvSpPr txBox="1"/>
                    <p:nvPr/>
                  </p:nvSpPr>
                  <p:spPr>
                    <a:xfrm>
                      <a:off x="6295172" y="3048481"/>
                      <a:ext cx="1813895" cy="1403090"/>
                    </a:xfrm>
                    <a:prstGeom prst="rect">
                      <a:avLst/>
                    </a:prstGeom>
                    <a:noFill/>
                  </p:spPr>
                  <p:txBody>
                    <a:bodyPr wrap="none" rtlCol="0">
                      <a:spAutoFit/>
                    </a:bodyPr>
                    <a:lstStyle/>
                    <a:p>
                      <a:r>
                        <a:rPr lang="en-US" sz="1200" u="sng" dirty="0"/>
                        <a:t>Calculate Output</a:t>
                      </a:r>
                    </a:p>
                    <a:p>
                      <a:r>
                        <a:rPr lang="en-US" sz="1200" dirty="0"/>
                        <a:t>μ = Alternative hypothesis</a:t>
                      </a:r>
                    </a:p>
                    <a:p>
                      <a:r>
                        <a:rPr lang="en-US" sz="1200" dirty="0"/>
                        <a:t>t = t</a:t>
                      </a:r>
                      <a:r>
                        <a:rPr lang="en-US" sz="1200" baseline="-25000" dirty="0"/>
                        <a:t>stat</a:t>
                      </a:r>
                      <a:endParaRPr lang="en-US" sz="1200" dirty="0"/>
                    </a:p>
                    <a:p>
                      <a:r>
                        <a:rPr lang="en-US" sz="1200" dirty="0"/>
                        <a:t>p = p-value</a:t>
                      </a:r>
                    </a:p>
                    <a:p>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 </m:t>
                          </m:r>
                        </m:oMath>
                      </a14:m>
                      <a:r>
                        <a:rPr lang="en-US" sz="1200" dirty="0"/>
                        <a:t>= sample proportion</a:t>
                      </a:r>
                    </a:p>
                    <a:p>
                      <a:r>
                        <a:rPr lang="en-US" sz="1200" dirty="0"/>
                        <a:t>Sx = sample SD</a:t>
                      </a:r>
                    </a:p>
                    <a:p>
                      <a:r>
                        <a:rPr lang="en-US" sz="1200" dirty="0"/>
                        <a:t>n = sample size</a:t>
                      </a:r>
                    </a:p>
                  </p:txBody>
                </p:sp>
              </mc:Choice>
              <mc:Fallback xmlns="">
                <p:sp>
                  <p:nvSpPr>
                    <p:cNvPr id="6" name="TextBox 5">
                      <a:extLst>
                        <a:ext uri="{FF2B5EF4-FFF2-40B4-BE49-F238E27FC236}">
                          <a16:creationId xmlns:a16="http://schemas.microsoft.com/office/drawing/2014/main" id="{B3FBC187-3EDC-1847-8FC7-47EFC6752653}"/>
                        </a:ext>
                      </a:extLst>
                    </p:cNvPr>
                    <p:cNvSpPr txBox="1">
                      <a:spLocks noRot="1" noChangeAspect="1" noMove="1" noResize="1" noEditPoints="1" noAdjustHandles="1" noChangeArrowheads="1" noChangeShapeType="1" noTextEdit="1"/>
                    </p:cNvSpPr>
                    <p:nvPr/>
                  </p:nvSpPr>
                  <p:spPr>
                    <a:xfrm>
                      <a:off x="6295172" y="3048481"/>
                      <a:ext cx="1813895" cy="1403090"/>
                    </a:xfrm>
                    <a:prstGeom prst="rect">
                      <a:avLst/>
                    </a:prstGeom>
                    <a:blipFill>
                      <a:blip r:embed="rId7"/>
                      <a:stretch>
                        <a:fillRect b="-180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C42B4C8-77C1-0440-9860-84AA82B67875}"/>
                    </a:ext>
                  </a:extLst>
                </p:cNvPr>
                <p:cNvSpPr txBox="1"/>
                <p:nvPr/>
              </p:nvSpPr>
              <p:spPr>
                <a:xfrm>
                  <a:off x="9705875" y="3149115"/>
                  <a:ext cx="1549401" cy="1232638"/>
                </a:xfrm>
                <a:prstGeom prst="rect">
                  <a:avLst/>
                </a:prstGeom>
                <a:noFill/>
              </p:spPr>
              <p:txBody>
                <a:bodyPr wrap="square" rtlCol="0">
                  <a:spAutoFit/>
                </a:bodyPr>
                <a:lstStyle/>
                <a:p>
                  <a:r>
                    <a:rPr lang="en-US" sz="1200" u="sng" dirty="0"/>
                    <a:t>Draw Output</a:t>
                  </a:r>
                </a:p>
                <a:p>
                  <a:r>
                    <a:rPr lang="en-US" sz="1200" dirty="0"/>
                    <a:t>Plot (and displays values) of p = p-value and t = t</a:t>
                  </a:r>
                  <a:r>
                    <a:rPr lang="en-US" sz="1200" baseline="-25000" dirty="0"/>
                    <a:t>stat</a:t>
                  </a:r>
                  <a:r>
                    <a:rPr lang="en-US" sz="1200" dirty="0"/>
                    <a:t> on the t curve with </a:t>
                  </a:r>
                  <a:r>
                    <a:rPr lang="en-US" sz="1200" dirty="0" err="1"/>
                    <a:t>df</a:t>
                  </a:r>
                  <a:r>
                    <a:rPr lang="en-US" sz="1200" dirty="0"/>
                    <a:t> = n -1</a:t>
                  </a:r>
                  <a:endParaRPr lang="en-US" sz="1400" dirty="0"/>
                </a:p>
                <a:p>
                  <a:endParaRPr lang="en-US" sz="1400" dirty="0"/>
                </a:p>
              </p:txBody>
            </p:sp>
          </p:grpSp>
          <p:sp>
            <p:nvSpPr>
              <p:cNvPr id="27" name="TextBox 26">
                <a:extLst>
                  <a:ext uri="{FF2B5EF4-FFF2-40B4-BE49-F238E27FC236}">
                    <a16:creationId xmlns:a16="http://schemas.microsoft.com/office/drawing/2014/main" id="{4A3A7893-2BC0-464C-8564-4F0E16FFA67E}"/>
                  </a:ext>
                </a:extLst>
              </p:cNvPr>
              <p:cNvSpPr txBox="1"/>
              <p:nvPr/>
            </p:nvSpPr>
            <p:spPr>
              <a:xfrm>
                <a:off x="4316566" y="4277648"/>
                <a:ext cx="1521570" cy="646331"/>
              </a:xfrm>
              <a:prstGeom prst="rect">
                <a:avLst/>
              </a:prstGeom>
              <a:noFill/>
            </p:spPr>
            <p:txBody>
              <a:bodyPr wrap="none" rtlCol="0">
                <a:spAutoFit/>
              </a:bodyPr>
              <a:lstStyle/>
              <a:p>
                <a:r>
                  <a:rPr lang="en-US" i="1" dirty="0"/>
                  <a:t>H</a:t>
                </a:r>
                <a:r>
                  <a:rPr lang="en-US" i="1" baseline="-25000" dirty="0"/>
                  <a:t>0</a:t>
                </a:r>
                <a:r>
                  <a:rPr lang="en-US" i="1" dirty="0"/>
                  <a:t>: μ = 14,400</a:t>
                </a:r>
              </a:p>
              <a:p>
                <a:r>
                  <a:rPr lang="en-US" i="1" dirty="0"/>
                  <a:t>H</a:t>
                </a:r>
                <a:r>
                  <a:rPr lang="en-US" i="1" baseline="-25000" dirty="0"/>
                  <a:t>A</a:t>
                </a:r>
                <a:r>
                  <a:rPr lang="en-US" i="1" dirty="0"/>
                  <a:t>: μ ≠ 14,400</a:t>
                </a:r>
              </a:p>
            </p:txBody>
          </p:sp>
        </p:grpSp>
        <p:pic>
          <p:nvPicPr>
            <p:cNvPr id="36" name="Picture 35">
              <a:extLst>
                <a:ext uri="{FF2B5EF4-FFF2-40B4-BE49-F238E27FC236}">
                  <a16:creationId xmlns:a16="http://schemas.microsoft.com/office/drawing/2014/main" id="{A83351EA-F6D1-D746-8BF8-8E90C4C35294}"/>
                </a:ext>
              </a:extLst>
            </p:cNvPr>
            <p:cNvPicPr>
              <a:picLocks noChangeAspect="1"/>
            </p:cNvPicPr>
            <p:nvPr/>
          </p:nvPicPr>
          <p:blipFill>
            <a:blip r:embed="rId8"/>
            <a:stretch>
              <a:fillRect/>
            </a:stretch>
          </p:blipFill>
          <p:spPr>
            <a:xfrm>
              <a:off x="8909114" y="3126857"/>
              <a:ext cx="1549400" cy="1168400"/>
            </a:xfrm>
            <a:prstGeom prst="rect">
              <a:avLst/>
            </a:prstGeom>
          </p:spPr>
        </p:pic>
      </p:grpSp>
      <p:grpSp>
        <p:nvGrpSpPr>
          <p:cNvPr id="47" name="Group 46">
            <a:extLst>
              <a:ext uri="{FF2B5EF4-FFF2-40B4-BE49-F238E27FC236}">
                <a16:creationId xmlns:a16="http://schemas.microsoft.com/office/drawing/2014/main" id="{F9341C80-7349-3347-971C-4EDCD7184B9D}"/>
              </a:ext>
            </a:extLst>
          </p:cNvPr>
          <p:cNvGrpSpPr/>
          <p:nvPr/>
        </p:nvGrpSpPr>
        <p:grpSpPr>
          <a:xfrm>
            <a:off x="5262844" y="5234949"/>
            <a:ext cx="4808320" cy="1168400"/>
            <a:chOff x="5262844" y="5234949"/>
            <a:chExt cx="4808320" cy="1168400"/>
          </a:xfrm>
        </p:grpSpPr>
        <p:pic>
          <p:nvPicPr>
            <p:cNvPr id="20" name="Picture 19">
              <a:extLst>
                <a:ext uri="{FF2B5EF4-FFF2-40B4-BE49-F238E27FC236}">
                  <a16:creationId xmlns:a16="http://schemas.microsoft.com/office/drawing/2014/main" id="{AD0D5878-2640-F541-AA0B-5B5EAB4AB5A9}"/>
                </a:ext>
              </a:extLst>
            </p:cNvPr>
            <p:cNvPicPr>
              <a:picLocks noChangeAspect="1"/>
            </p:cNvPicPr>
            <p:nvPr/>
          </p:nvPicPr>
          <p:blipFill>
            <a:blip r:embed="rId9"/>
            <a:stretch>
              <a:fillRect/>
            </a:stretch>
          </p:blipFill>
          <p:spPr>
            <a:xfrm>
              <a:off x="5262844" y="5234949"/>
              <a:ext cx="1549400" cy="1168400"/>
            </a:xfrm>
            <a:prstGeom prst="rect">
              <a:avLst/>
            </a:prstGeom>
          </p:spPr>
        </p:pic>
        <p:pic>
          <p:nvPicPr>
            <p:cNvPr id="43" name="Picture 42">
              <a:extLst>
                <a:ext uri="{FF2B5EF4-FFF2-40B4-BE49-F238E27FC236}">
                  <a16:creationId xmlns:a16="http://schemas.microsoft.com/office/drawing/2014/main" id="{75FC8681-E36D-1248-A7E0-0E4C7FB9426B}"/>
                </a:ext>
              </a:extLst>
            </p:cNvPr>
            <p:cNvPicPr>
              <a:picLocks noChangeAspect="1"/>
            </p:cNvPicPr>
            <p:nvPr/>
          </p:nvPicPr>
          <p:blipFill>
            <a:blip r:embed="rId10"/>
            <a:stretch>
              <a:fillRect/>
            </a:stretch>
          </p:blipFill>
          <p:spPr>
            <a:xfrm>
              <a:off x="6892304" y="5234949"/>
              <a:ext cx="1549400" cy="1168400"/>
            </a:xfrm>
            <a:prstGeom prst="rect">
              <a:avLst/>
            </a:prstGeom>
          </p:spPr>
        </p:pic>
        <p:pic>
          <p:nvPicPr>
            <p:cNvPr id="45" name="Picture 44">
              <a:extLst>
                <a:ext uri="{FF2B5EF4-FFF2-40B4-BE49-F238E27FC236}">
                  <a16:creationId xmlns:a16="http://schemas.microsoft.com/office/drawing/2014/main" id="{FD1A0E1D-2B30-CC4F-94F5-11D24B0EF393}"/>
                </a:ext>
              </a:extLst>
            </p:cNvPr>
            <p:cNvPicPr>
              <a:picLocks noChangeAspect="1"/>
            </p:cNvPicPr>
            <p:nvPr/>
          </p:nvPicPr>
          <p:blipFill>
            <a:blip r:embed="rId11"/>
            <a:stretch>
              <a:fillRect/>
            </a:stretch>
          </p:blipFill>
          <p:spPr>
            <a:xfrm>
              <a:off x="8521764" y="5234949"/>
              <a:ext cx="1549400" cy="1168400"/>
            </a:xfrm>
            <a:prstGeom prst="rect">
              <a:avLst/>
            </a:prstGeom>
          </p:spPr>
        </p:pic>
      </p:grpSp>
      <p:grpSp>
        <p:nvGrpSpPr>
          <p:cNvPr id="51" name="Group 50">
            <a:extLst>
              <a:ext uri="{FF2B5EF4-FFF2-40B4-BE49-F238E27FC236}">
                <a16:creationId xmlns:a16="http://schemas.microsoft.com/office/drawing/2014/main" id="{EAB9C164-63BC-3D4E-8F0F-F8807A0F37C0}"/>
              </a:ext>
            </a:extLst>
          </p:cNvPr>
          <p:cNvGrpSpPr/>
          <p:nvPr/>
        </p:nvGrpSpPr>
        <p:grpSpPr>
          <a:xfrm>
            <a:off x="6340802" y="4063175"/>
            <a:ext cx="4182104" cy="1371272"/>
            <a:chOff x="6340802" y="4063175"/>
            <a:chExt cx="4182104" cy="1371272"/>
          </a:xfrm>
        </p:grpSpPr>
        <p:cxnSp>
          <p:nvCxnSpPr>
            <p:cNvPr id="48" name="Straight Arrow Connector 47">
              <a:extLst>
                <a:ext uri="{FF2B5EF4-FFF2-40B4-BE49-F238E27FC236}">
                  <a16:creationId xmlns:a16="http://schemas.microsoft.com/office/drawing/2014/main" id="{08C6BE99-096F-8948-B763-1BE432DD235B}"/>
                </a:ext>
              </a:extLst>
            </p:cNvPr>
            <p:cNvCxnSpPr>
              <a:cxnSpLocks/>
            </p:cNvCxnSpPr>
            <p:nvPr/>
          </p:nvCxnSpPr>
          <p:spPr>
            <a:xfrm>
              <a:off x="6340802" y="4063175"/>
              <a:ext cx="2465751" cy="1371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1B08EBC-2DD9-CF44-8C15-95139EF3CE96}"/>
                    </a:ext>
                  </a:extLst>
                </p:cNvPr>
                <p:cNvSpPr txBox="1"/>
                <p:nvPr/>
              </p:nvSpPr>
              <p:spPr>
                <a:xfrm>
                  <a:off x="8256389" y="4551613"/>
                  <a:ext cx="2266517"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Same results! (maybe a little roundoff error from </a:t>
                  </a:r>
                  <a14:m>
                    <m:oMath xmlns:m="http://schemas.openxmlformats.org/officeDocument/2006/math">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𝑥</m:t>
                          </m:r>
                        </m:e>
                      </m:acc>
                    </m:oMath>
                  </a14:m>
                  <a:r>
                    <a:rPr lang="en-US" sz="1100" i="1" dirty="0"/>
                    <a:t> or s)</a:t>
                  </a:r>
                  <a:r>
                    <a:rPr lang="en-US" sz="1100" dirty="0"/>
                    <a:t> </a:t>
                  </a:r>
                </a:p>
              </p:txBody>
            </p:sp>
          </mc:Choice>
          <mc:Fallback xmlns="">
            <p:sp>
              <p:nvSpPr>
                <p:cNvPr id="49" name="TextBox 48">
                  <a:extLst>
                    <a:ext uri="{FF2B5EF4-FFF2-40B4-BE49-F238E27FC236}">
                      <a16:creationId xmlns:a16="http://schemas.microsoft.com/office/drawing/2014/main" id="{91B08EBC-2DD9-CF44-8C15-95139EF3CE96}"/>
                    </a:ext>
                  </a:extLst>
                </p:cNvPr>
                <p:cNvSpPr txBox="1">
                  <a:spLocks noRot="1" noChangeAspect="1" noMove="1" noResize="1" noEditPoints="1" noAdjustHandles="1" noChangeArrowheads="1" noChangeShapeType="1" noTextEdit="1"/>
                </p:cNvSpPr>
                <p:nvPr/>
              </p:nvSpPr>
              <p:spPr>
                <a:xfrm>
                  <a:off x="8256389" y="4551613"/>
                  <a:ext cx="2266517" cy="430887"/>
                </a:xfrm>
                <a:prstGeom prst="rect">
                  <a:avLst/>
                </a:prstGeom>
                <a:blipFill>
                  <a:blip r:embed="rId12"/>
                  <a:stretch>
                    <a:fillRect b="-8571"/>
                  </a:stretch>
                </a:blipFill>
              </p:spPr>
              <p:txBody>
                <a:bodyPr/>
                <a:lstStyle/>
                <a:p>
                  <a:r>
                    <a:rPr lang="en-US">
                      <a:noFill/>
                    </a:rPr>
                    <a:t> </a:t>
                  </a:r>
                </a:p>
              </p:txBody>
            </p:sp>
          </mc:Fallback>
        </mc:AlternateContent>
      </p:grpSp>
    </p:spTree>
    <p:extLst>
      <p:ext uri="{BB962C8B-B14F-4D97-AF65-F5344CB8AC3E}">
        <p14:creationId xmlns:p14="http://schemas.microsoft.com/office/powerpoint/2010/main" val="406306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Decisions in Hypothesis Tests</a:t>
            </a:r>
            <a:endParaRPr dirty="0"/>
          </a:p>
        </p:txBody>
      </p:sp>
      <p:sp>
        <p:nvSpPr>
          <p:cNvPr id="441" name="Google Shape;441;p70"/>
          <p:cNvSpPr txBox="1">
            <a:spLocks noGrp="1"/>
          </p:cNvSpPr>
          <p:nvPr>
            <p:ph type="body" idx="1"/>
          </p:nvPr>
        </p:nvSpPr>
        <p:spPr>
          <a:xfrm>
            <a:off x="415600" y="1536633"/>
            <a:ext cx="9490400" cy="5070400"/>
          </a:xfrm>
          <a:prstGeom prst="rect">
            <a:avLst/>
          </a:prstGeom>
        </p:spPr>
        <p:txBody>
          <a:bodyPr spcFirstLastPara="1" vert="horz" wrap="square" lIns="121900" tIns="121900" rIns="121900" bIns="121900" rtlCol="0" anchor="t" anchorCtr="0">
            <a:noAutofit/>
          </a:bodyPr>
          <a:lstStyle/>
          <a:p>
            <a:pPr marL="285750" indent="-285750">
              <a:lnSpc>
                <a:spcPct val="100000"/>
              </a:lnSpc>
            </a:pPr>
            <a:r>
              <a:rPr lang="en-US" sz="1600" dirty="0"/>
              <a:t>Recall from Confidence Intervals that it’s </a:t>
            </a:r>
            <a:r>
              <a:rPr lang="en-US" sz="1600" u="sng" dirty="0"/>
              <a:t>not a guarantee</a:t>
            </a:r>
            <a:r>
              <a:rPr lang="en-US" sz="1600" dirty="0"/>
              <a:t> that our interval </a:t>
            </a:r>
            <a:r>
              <a:rPr lang="en-US" sz="1600" u="sng" dirty="0"/>
              <a:t>captures the true population parameter</a:t>
            </a:r>
            <a:r>
              <a:rPr lang="en-US" sz="1600" dirty="0"/>
              <a:t>!</a:t>
            </a:r>
          </a:p>
          <a:p>
            <a:pPr marL="895335" lvl="1" indent="-285750">
              <a:lnSpc>
                <a:spcPct val="100000"/>
              </a:lnSpc>
            </a:pPr>
            <a:r>
              <a:rPr lang="en-US" sz="1600" dirty="0"/>
              <a:t>As researchers we can do things to </a:t>
            </a:r>
            <a:r>
              <a:rPr lang="en-US" sz="1600" u="sng" dirty="0"/>
              <a:t>minimize</a:t>
            </a:r>
            <a:r>
              <a:rPr lang="en-US" sz="1600" dirty="0"/>
              <a:t> the chances this happens such as having a high confidence level and a large sample size.</a:t>
            </a:r>
          </a:p>
          <a:p>
            <a:pPr marL="895335" lvl="1" indent="-285750">
              <a:lnSpc>
                <a:spcPct val="100000"/>
              </a:lnSpc>
            </a:pPr>
            <a:r>
              <a:rPr lang="en-US" sz="1600" dirty="0"/>
              <a:t>But we are working with real data when we take samples, and this is what your intervals are based on. There is always the possibility that our sample data leads us astray resulting in an interval that misses the population parameter </a:t>
            </a:r>
            <a:r>
              <a:rPr lang="en-US" sz="1600" dirty="0">
                <a:sym typeface="Wingdings" pitchFamily="2" charset="2"/>
              </a:rPr>
              <a:t></a:t>
            </a:r>
          </a:p>
          <a:p>
            <a:pPr marL="285750" indent="-285750">
              <a:lnSpc>
                <a:spcPct val="100000"/>
              </a:lnSpc>
            </a:pPr>
            <a:endParaRPr lang="en-US" sz="1600" dirty="0">
              <a:sym typeface="Wingdings" pitchFamily="2" charset="2"/>
            </a:endParaRPr>
          </a:p>
          <a:p>
            <a:pPr marL="285750" indent="-285750">
              <a:lnSpc>
                <a:spcPct val="100000"/>
              </a:lnSpc>
            </a:pPr>
            <a:r>
              <a:rPr lang="en-US" sz="1600" dirty="0">
                <a:sym typeface="Wingdings" pitchFamily="2" charset="2"/>
              </a:rPr>
              <a:t>Of course, we </a:t>
            </a:r>
            <a:r>
              <a:rPr lang="en-US" sz="1600" u="sng" dirty="0">
                <a:sym typeface="Wingdings" pitchFamily="2" charset="2"/>
              </a:rPr>
              <a:t>never actually know</a:t>
            </a:r>
            <a:r>
              <a:rPr lang="en-US" sz="1600" dirty="0">
                <a:sym typeface="Wingdings" pitchFamily="2" charset="2"/>
              </a:rPr>
              <a:t> if we capture or don’t capture (because we don’t know the truth). But it’s something that we have to keep in mind when interpreting and making decisions based on our results.</a:t>
            </a:r>
          </a:p>
          <a:p>
            <a:pPr marL="285750" indent="-285750">
              <a:lnSpc>
                <a:spcPct val="100000"/>
              </a:lnSpc>
            </a:pPr>
            <a:endParaRPr lang="en-US" sz="1600" dirty="0">
              <a:sym typeface="Wingdings" pitchFamily="2" charset="2"/>
            </a:endParaRPr>
          </a:p>
          <a:p>
            <a:pPr marL="285750" indent="-285750">
              <a:lnSpc>
                <a:spcPct val="100000"/>
              </a:lnSpc>
            </a:pPr>
            <a:r>
              <a:rPr lang="en-US" sz="1600" b="1" dirty="0">
                <a:sym typeface="Wingdings" pitchFamily="2" charset="2"/>
              </a:rPr>
              <a:t>This same dilemma is present in Hypothesis Tests as well!</a:t>
            </a:r>
          </a:p>
          <a:p>
            <a:pPr marL="285750" indent="-285750">
              <a:lnSpc>
                <a:spcPct val="100000"/>
              </a:lnSpc>
            </a:pPr>
            <a:endParaRPr lang="en-US" sz="1600" dirty="0">
              <a:sym typeface="Wingdings" pitchFamily="2" charset="2"/>
            </a:endParaRPr>
          </a:p>
          <a:p>
            <a:pPr marL="285750" indent="-285750">
              <a:lnSpc>
                <a:spcPct val="100000"/>
              </a:lnSpc>
            </a:pPr>
            <a:r>
              <a:rPr lang="en-US" sz="1600" dirty="0">
                <a:sym typeface="Wingdings" pitchFamily="2" charset="2"/>
              </a:rPr>
              <a:t>There is the real possibility that we are making the </a:t>
            </a:r>
            <a:r>
              <a:rPr lang="en-US" sz="1600" u="sng" dirty="0">
                <a:sym typeface="Wingdings" pitchFamily="2" charset="2"/>
              </a:rPr>
              <a:t>WRONG conclusion to either Reject or Fail to Reject the Null hypothesis</a:t>
            </a:r>
            <a:r>
              <a:rPr lang="en-US" sz="1600" dirty="0">
                <a:sym typeface="Wingdings" pitchFamily="2" charset="2"/>
              </a:rPr>
              <a:t>.</a:t>
            </a:r>
          </a:p>
          <a:p>
            <a:pPr marL="895335" lvl="1" indent="-285750">
              <a:lnSpc>
                <a:spcPct val="100000"/>
              </a:lnSpc>
            </a:pPr>
            <a:r>
              <a:rPr lang="en-US" sz="1600" dirty="0">
                <a:sym typeface="Wingdings" pitchFamily="2" charset="2"/>
              </a:rPr>
              <a:t>These are called </a:t>
            </a:r>
            <a:r>
              <a:rPr lang="en-US" sz="1600" b="1" dirty="0">
                <a:sym typeface="Wingdings" pitchFamily="2" charset="2"/>
              </a:rPr>
              <a:t>Type 1 and Type 2 Errors</a:t>
            </a:r>
            <a:r>
              <a:rPr lang="en-US" sz="1600" dirty="0">
                <a:sym typeface="Wingdings" pitchFamily="2" charset="2"/>
              </a:rPr>
              <a:t>!</a:t>
            </a:r>
          </a:p>
        </p:txBody>
      </p:sp>
      <p:pic>
        <p:nvPicPr>
          <p:cNvPr id="4" name="Picture 3">
            <a:extLst>
              <a:ext uri="{FF2B5EF4-FFF2-40B4-BE49-F238E27FC236}">
                <a16:creationId xmlns:a16="http://schemas.microsoft.com/office/drawing/2014/main" id="{154496DA-6EBB-EE4F-94B3-33EBB59DADED}"/>
              </a:ext>
            </a:extLst>
          </p:cNvPr>
          <p:cNvPicPr>
            <a:picLocks noChangeAspect="1"/>
          </p:cNvPicPr>
          <p:nvPr/>
        </p:nvPicPr>
        <p:blipFill rotWithShape="1">
          <a:blip r:embed="rId3"/>
          <a:srcRect l="28170"/>
          <a:stretch/>
        </p:blipFill>
        <p:spPr>
          <a:xfrm>
            <a:off x="9499600" y="1219200"/>
            <a:ext cx="2692400" cy="1821254"/>
          </a:xfrm>
          <a:prstGeom prst="rect">
            <a:avLst/>
          </a:prstGeom>
        </p:spPr>
      </p:pic>
    </p:spTree>
    <p:extLst>
      <p:ext uri="{BB962C8B-B14F-4D97-AF65-F5344CB8AC3E}">
        <p14:creationId xmlns:p14="http://schemas.microsoft.com/office/powerpoint/2010/main" val="3247845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8"/>
          <p:cNvSpPr txBox="1">
            <a:spLocks noGrp="1"/>
          </p:cNvSpPr>
          <p:nvPr>
            <p:ph type="title"/>
          </p:nvPr>
        </p:nvSpPr>
        <p:spPr>
          <a:xfrm>
            <a:off x="415600" y="90100"/>
            <a:ext cx="11360800" cy="763600"/>
          </a:xfrm>
          <a:prstGeom prst="rect">
            <a:avLst/>
          </a:prstGeom>
        </p:spPr>
        <p:txBody>
          <a:bodyPr spcFirstLastPara="1" vert="horz" wrap="square" lIns="121900" tIns="121900" rIns="121900" bIns="121900" rtlCol="0" anchor="t" anchorCtr="0">
            <a:noAutofit/>
          </a:bodyPr>
          <a:lstStyle/>
          <a:p>
            <a:r>
              <a:rPr lang="en" dirty="0"/>
              <a:t>Incorrect Decisions Example</a:t>
            </a:r>
            <a:endParaRPr dirty="0"/>
          </a:p>
        </p:txBody>
      </p:sp>
      <p:sp>
        <p:nvSpPr>
          <p:cNvPr id="331" name="Google Shape;331;p58"/>
          <p:cNvSpPr txBox="1">
            <a:spLocks noGrp="1"/>
          </p:cNvSpPr>
          <p:nvPr>
            <p:ph type="body" idx="1"/>
          </p:nvPr>
        </p:nvSpPr>
        <p:spPr>
          <a:xfrm>
            <a:off x="1237686" y="1398433"/>
            <a:ext cx="4687125" cy="5238000"/>
          </a:xfrm>
          <a:prstGeom prst="rect">
            <a:avLst/>
          </a:prstGeom>
        </p:spPr>
        <p:txBody>
          <a:bodyPr spcFirstLastPara="1" vert="horz" wrap="square" lIns="121900" tIns="121900" rIns="121900" bIns="121900" rtlCol="0" anchor="t" anchorCtr="0">
            <a:noAutofit/>
          </a:bodyPr>
          <a:lstStyle/>
          <a:p>
            <a:pPr marL="0" indent="0">
              <a:spcBef>
                <a:spcPts val="2133"/>
              </a:spcBef>
              <a:buNone/>
            </a:pPr>
            <a:r>
              <a:rPr lang="en-US" dirty="0">
                <a:solidFill>
                  <a:srgbClr val="FF0000"/>
                </a:solidFill>
              </a:rPr>
              <a:t>WRONG CONCLUSION!</a:t>
            </a:r>
            <a:endParaRPr dirty="0">
              <a:solidFill>
                <a:srgbClr val="FF0000"/>
              </a:solidFill>
            </a:endParaRPr>
          </a:p>
          <a:p>
            <a:pPr marL="0" indent="0">
              <a:spcBef>
                <a:spcPts val="2133"/>
              </a:spcBef>
              <a:spcAft>
                <a:spcPts val="2133"/>
              </a:spcAft>
              <a:buNone/>
            </a:pPr>
            <a:r>
              <a:rPr lang="en" dirty="0"/>
              <a:t>Telling someone they </a:t>
            </a:r>
            <a:r>
              <a:rPr lang="en" u="sng" dirty="0"/>
              <a:t>ARE pregnant</a:t>
            </a:r>
            <a:r>
              <a:rPr lang="en" dirty="0"/>
              <a:t> </a:t>
            </a:r>
            <a:r>
              <a:rPr lang="en" dirty="0">
                <a:solidFill>
                  <a:srgbClr val="7030A0"/>
                </a:solidFill>
              </a:rPr>
              <a:t>when in reality they are NOT</a:t>
            </a:r>
            <a:r>
              <a:rPr lang="en" dirty="0"/>
              <a:t>.</a:t>
            </a:r>
            <a:endParaRPr dirty="0"/>
          </a:p>
        </p:txBody>
      </p:sp>
      <p:sp>
        <p:nvSpPr>
          <p:cNvPr id="332" name="Google Shape;332;p58"/>
          <p:cNvSpPr txBox="1">
            <a:spLocks noGrp="1"/>
          </p:cNvSpPr>
          <p:nvPr>
            <p:ph type="body" idx="2"/>
          </p:nvPr>
        </p:nvSpPr>
        <p:spPr>
          <a:xfrm>
            <a:off x="6356017" y="1398433"/>
            <a:ext cx="4687125" cy="5238000"/>
          </a:xfrm>
          <a:prstGeom prst="rect">
            <a:avLst/>
          </a:prstGeom>
        </p:spPr>
        <p:txBody>
          <a:bodyPr spcFirstLastPara="1" vert="horz" wrap="square" lIns="121900" tIns="121900" rIns="121900" bIns="121900" rtlCol="0" anchor="t" anchorCtr="0">
            <a:noAutofit/>
          </a:bodyPr>
          <a:lstStyle/>
          <a:p>
            <a:pPr marL="0" indent="0">
              <a:spcBef>
                <a:spcPts val="2133"/>
              </a:spcBef>
              <a:buNone/>
            </a:pPr>
            <a:r>
              <a:rPr lang="en-US" dirty="0">
                <a:solidFill>
                  <a:srgbClr val="FF0000"/>
                </a:solidFill>
              </a:rPr>
              <a:t>ANOTHER WRONG CONCLUSION!</a:t>
            </a:r>
            <a:endParaRPr dirty="0">
              <a:solidFill>
                <a:srgbClr val="FF0000"/>
              </a:solidFill>
            </a:endParaRPr>
          </a:p>
          <a:p>
            <a:pPr marL="0" indent="0">
              <a:spcBef>
                <a:spcPts val="2133"/>
              </a:spcBef>
              <a:buNone/>
            </a:pPr>
            <a:r>
              <a:rPr lang="en" dirty="0"/>
              <a:t>Telling someone they are </a:t>
            </a:r>
            <a:r>
              <a:rPr lang="en" u="sng" dirty="0"/>
              <a:t>NOT pregnant</a:t>
            </a:r>
            <a:r>
              <a:rPr lang="en" dirty="0"/>
              <a:t> </a:t>
            </a:r>
            <a:r>
              <a:rPr lang="en" dirty="0">
                <a:solidFill>
                  <a:srgbClr val="7030A0"/>
                </a:solidFill>
              </a:rPr>
              <a:t>when in reality they ARE</a:t>
            </a:r>
            <a:r>
              <a:rPr lang="en" dirty="0"/>
              <a:t>.</a:t>
            </a:r>
            <a:endParaRPr dirty="0"/>
          </a:p>
          <a:p>
            <a:pPr marL="0" indent="0">
              <a:spcBef>
                <a:spcPts val="2133"/>
              </a:spcBef>
              <a:spcAft>
                <a:spcPts val="2133"/>
              </a:spcAft>
              <a:buNone/>
            </a:pPr>
            <a:endParaRPr dirty="0"/>
          </a:p>
        </p:txBody>
      </p:sp>
      <p:pic>
        <p:nvPicPr>
          <p:cNvPr id="333" name="Google Shape;333;p58"/>
          <p:cNvPicPr preferRelativeResize="0"/>
          <p:nvPr/>
        </p:nvPicPr>
        <p:blipFill>
          <a:blip r:embed="rId3">
            <a:alphaModFix/>
          </a:blip>
          <a:stretch>
            <a:fillRect/>
          </a:stretch>
        </p:blipFill>
        <p:spPr>
          <a:xfrm>
            <a:off x="1267984" y="2962000"/>
            <a:ext cx="9656032" cy="3896000"/>
          </a:xfrm>
          <a:prstGeom prst="rect">
            <a:avLst/>
          </a:prstGeom>
          <a:noFill/>
          <a:ln>
            <a:noFill/>
          </a:ln>
        </p:spPr>
      </p:pic>
      <p:sp>
        <p:nvSpPr>
          <p:cNvPr id="2" name="TextBox 1">
            <a:extLst>
              <a:ext uri="{FF2B5EF4-FFF2-40B4-BE49-F238E27FC236}">
                <a16:creationId xmlns:a16="http://schemas.microsoft.com/office/drawing/2014/main" id="{EC21B1A4-0E86-B64E-A824-62509827254A}"/>
              </a:ext>
            </a:extLst>
          </p:cNvPr>
          <p:cNvSpPr txBox="1"/>
          <p:nvPr/>
        </p:nvSpPr>
        <p:spPr>
          <a:xfrm>
            <a:off x="4198741" y="947787"/>
            <a:ext cx="3274486"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Null Hypothesis: Not pregnant</a:t>
            </a:r>
          </a:p>
          <a:p>
            <a:r>
              <a:rPr lang="en-US" dirty="0"/>
              <a:t>Alternative Hypothesis: Pregnant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163" y="-71277"/>
            <a:ext cx="10515600" cy="1325563"/>
          </a:xfrm>
        </p:spPr>
        <p:txBody>
          <a:bodyPr>
            <a:normAutofit/>
          </a:bodyPr>
          <a:lstStyle/>
          <a:p>
            <a:r>
              <a:rPr lang="en-US" dirty="0"/>
              <a:t>Type </a:t>
            </a:r>
            <a:r>
              <a:rPr lang="en-US" dirty="0">
                <a:cs typeface="Times New Roman" panose="02020603050405020304" pitchFamily="18" charset="0"/>
              </a:rPr>
              <a:t>I</a:t>
            </a:r>
            <a:r>
              <a:rPr lang="en-US" dirty="0"/>
              <a:t> and Type </a:t>
            </a:r>
            <a:r>
              <a:rPr lang="en-US" dirty="0">
                <a:cs typeface="Times New Roman" panose="02020603050405020304" pitchFamily="18" charset="0"/>
              </a:rPr>
              <a:t>II E</a:t>
            </a:r>
            <a:r>
              <a:rPr lang="en-US" dirty="0"/>
              <a:t>rror</a:t>
            </a:r>
          </a:p>
        </p:txBody>
      </p:sp>
      <p:sp>
        <p:nvSpPr>
          <p:cNvPr id="3" name="Content Placeholder 2"/>
          <p:cNvSpPr>
            <a:spLocks noGrp="1"/>
          </p:cNvSpPr>
          <p:nvPr>
            <p:ph idx="1"/>
          </p:nvPr>
        </p:nvSpPr>
        <p:spPr>
          <a:xfrm>
            <a:off x="226870" y="976881"/>
            <a:ext cx="5131037" cy="3446556"/>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0" indent="0">
              <a:buNone/>
            </a:pPr>
            <a:r>
              <a:rPr lang="en-US" sz="1800" u="sng" dirty="0"/>
              <a:t>Type</a:t>
            </a:r>
            <a:r>
              <a:rPr lang="en-US" sz="1800" u="sng" dirty="0">
                <a:cs typeface="Times New Roman" panose="02020603050405020304" pitchFamily="18" charset="0"/>
              </a:rPr>
              <a:t> I</a:t>
            </a:r>
            <a:r>
              <a:rPr lang="en-US" sz="1800" u="sng" dirty="0"/>
              <a:t> Error</a:t>
            </a:r>
          </a:p>
          <a:p>
            <a:r>
              <a:rPr lang="en-US" sz="1800" dirty="0"/>
              <a:t>This occurs when we incorrectly </a:t>
            </a:r>
            <a:r>
              <a:rPr lang="en-US" sz="1800" b="1" u="sng" dirty="0"/>
              <a:t>reject</a:t>
            </a:r>
            <a:r>
              <a:rPr lang="en-US" sz="1800" u="sng" dirty="0"/>
              <a:t> a TRUE Null hypothesis</a:t>
            </a:r>
          </a:p>
          <a:p>
            <a:pPr lvl="1"/>
            <a:endParaRPr lang="en-US" sz="1800" dirty="0"/>
          </a:p>
          <a:p>
            <a:pPr lvl="1"/>
            <a:r>
              <a:rPr lang="en-US" sz="1800" dirty="0"/>
              <a:t>False Positive → The test says you have COVID, but you actually don’t</a:t>
            </a:r>
          </a:p>
          <a:p>
            <a:pPr lvl="1"/>
            <a:endParaRPr lang="en-US" sz="1800" dirty="0"/>
          </a:p>
          <a:p>
            <a:r>
              <a:rPr lang="en-US" sz="1800" i="1" dirty="0">
                <a:solidFill>
                  <a:srgbClr val="7030A0"/>
                </a:solidFill>
              </a:rPr>
              <a:t>Reject the Null Hypothesis and conclude the alternative, when in reality the Null Hypothesis is actually correct.</a:t>
            </a:r>
          </a:p>
          <a:p>
            <a:endParaRPr lang="en-US" sz="1800" dirty="0"/>
          </a:p>
          <a:p>
            <a:pPr lvl="1"/>
            <a:r>
              <a:rPr lang="en-US" sz="1800" dirty="0"/>
              <a:t>Recall </a:t>
            </a:r>
            <a:r>
              <a:rPr lang="el-GR" sz="1800" dirty="0"/>
              <a:t>α</a:t>
            </a:r>
            <a:r>
              <a:rPr lang="en-US" sz="1800" dirty="0"/>
              <a:t> is the probability of rejecting the Null hypothesis. This also means that …</a:t>
            </a:r>
          </a:p>
          <a:p>
            <a:pPr lvl="1"/>
            <a:r>
              <a:rPr lang="en-US" sz="1800" dirty="0"/>
              <a:t>Probability of committing Type </a:t>
            </a:r>
            <a:r>
              <a:rPr lang="en-US" sz="1800" dirty="0">
                <a:cs typeface="Times New Roman" panose="02020603050405020304" pitchFamily="18" charset="0"/>
              </a:rPr>
              <a:t>I </a:t>
            </a:r>
            <a:r>
              <a:rPr lang="en-US" sz="1800" dirty="0"/>
              <a:t>error = </a:t>
            </a:r>
            <a:r>
              <a:rPr lang="el-GR" sz="1800" dirty="0"/>
              <a:t>α</a:t>
            </a:r>
            <a:endParaRPr lang="en-US" sz="1800" dirty="0"/>
          </a:p>
          <a:p>
            <a:pPr lvl="1"/>
            <a:endParaRPr lang="en-US" sz="1800" dirty="0"/>
          </a:p>
        </p:txBody>
      </p:sp>
      <p:grpSp>
        <p:nvGrpSpPr>
          <p:cNvPr id="18" name="Group 17">
            <a:extLst>
              <a:ext uri="{FF2B5EF4-FFF2-40B4-BE49-F238E27FC236}">
                <a16:creationId xmlns:a16="http://schemas.microsoft.com/office/drawing/2014/main" id="{ABA0809B-CEF2-9647-B505-8B92B0987174}"/>
              </a:ext>
            </a:extLst>
          </p:cNvPr>
          <p:cNvGrpSpPr/>
          <p:nvPr/>
        </p:nvGrpSpPr>
        <p:grpSpPr>
          <a:xfrm>
            <a:off x="6253779" y="4359758"/>
            <a:ext cx="7686076" cy="2420037"/>
            <a:chOff x="5938223" y="4335582"/>
            <a:chExt cx="7686076" cy="2420037"/>
          </a:xfrm>
        </p:grpSpPr>
        <p:pic>
          <p:nvPicPr>
            <p:cNvPr id="4" name="Picture 2" descr="Image result for type 1 and type 2 error diagram">
              <a:extLst>
                <a:ext uri="{FF2B5EF4-FFF2-40B4-BE49-F238E27FC236}">
                  <a16:creationId xmlns:a16="http://schemas.microsoft.com/office/drawing/2014/main" id="{1DCC08AB-0351-7146-AB52-FA042DC43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23" y="4335582"/>
              <a:ext cx="4494143" cy="21775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35ED86-65BB-5A42-8141-0C2FAE46FF11}"/>
                </a:ext>
              </a:extLst>
            </p:cNvPr>
            <p:cNvSpPr txBox="1"/>
            <p:nvPr/>
          </p:nvSpPr>
          <p:spPr>
            <a:xfrm>
              <a:off x="7240432" y="6524787"/>
              <a:ext cx="6383867" cy="230832"/>
            </a:xfrm>
            <a:prstGeom prst="rect">
              <a:avLst/>
            </a:prstGeom>
            <a:noFill/>
          </p:spPr>
          <p:txBody>
            <a:bodyPr wrap="square" rtlCol="0">
              <a:spAutoFit/>
            </a:bodyPr>
            <a:lstStyle/>
            <a:p>
              <a:r>
                <a:rPr lang="en-US" sz="900" dirty="0"/>
                <a:t>https://home.ubalt.edu/ntsbarsh/Business-stat/opre504.htm</a:t>
              </a:r>
            </a:p>
          </p:txBody>
        </p:sp>
      </p:grpSp>
      <p:sp>
        <p:nvSpPr>
          <p:cNvPr id="6" name="TextBox 5">
            <a:extLst>
              <a:ext uri="{FF2B5EF4-FFF2-40B4-BE49-F238E27FC236}">
                <a16:creationId xmlns:a16="http://schemas.microsoft.com/office/drawing/2014/main" id="{14F19F6B-320D-1746-8543-E2A1ED7A9B5F}"/>
              </a:ext>
            </a:extLst>
          </p:cNvPr>
          <p:cNvSpPr txBox="1"/>
          <p:nvPr/>
        </p:nvSpPr>
        <p:spPr>
          <a:xfrm>
            <a:off x="961151" y="5460762"/>
            <a:ext cx="3662477" cy="73866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t>There’s two layers here:</a:t>
            </a:r>
          </a:p>
          <a:p>
            <a:pPr marL="342900" indent="-342900">
              <a:buFont typeface="+mj-lt"/>
              <a:buAutoNum type="arabicPeriod"/>
            </a:pPr>
            <a:r>
              <a:rPr lang="en-US" sz="1400" dirty="0"/>
              <a:t>The TRUTH (which we don’t actually know)</a:t>
            </a:r>
          </a:p>
          <a:p>
            <a:pPr marL="342900" indent="-342900">
              <a:buFont typeface="+mj-lt"/>
              <a:buAutoNum type="arabicPeriod"/>
            </a:pPr>
            <a:r>
              <a:rPr lang="en-US" sz="1400" dirty="0"/>
              <a:t>Our DECISION (which he hope is correct)</a:t>
            </a:r>
          </a:p>
        </p:txBody>
      </p:sp>
      <p:sp>
        <p:nvSpPr>
          <p:cNvPr id="7" name="TextBox 6">
            <a:extLst>
              <a:ext uri="{FF2B5EF4-FFF2-40B4-BE49-F238E27FC236}">
                <a16:creationId xmlns:a16="http://schemas.microsoft.com/office/drawing/2014/main" id="{D66A5C88-3373-794F-AC5B-71AEE26A1851}"/>
              </a:ext>
            </a:extLst>
          </p:cNvPr>
          <p:cNvSpPr txBox="1"/>
          <p:nvPr/>
        </p:nvSpPr>
        <p:spPr>
          <a:xfrm>
            <a:off x="5490961" y="976881"/>
            <a:ext cx="5424748" cy="32316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lvl="1" indent="0">
              <a:spcBef>
                <a:spcPts val="1000"/>
              </a:spcBef>
              <a:buNone/>
            </a:pPr>
            <a:r>
              <a:rPr lang="en-US" sz="1700" u="sng" dirty="0"/>
              <a:t>Type II error</a:t>
            </a:r>
          </a:p>
          <a:p>
            <a:endParaRPr lang="en-US" sz="1700" dirty="0"/>
          </a:p>
          <a:p>
            <a:pPr marL="285750" indent="-285750">
              <a:buFont typeface="Arial" panose="020B0604020202020204" pitchFamily="34" charset="0"/>
              <a:buChar char="•"/>
            </a:pPr>
            <a:r>
              <a:rPr lang="en-US" sz="1700" dirty="0"/>
              <a:t>This occurs when we </a:t>
            </a:r>
            <a:r>
              <a:rPr lang="en-US" sz="1700" b="1" u="sng" dirty="0"/>
              <a:t>fail to (2) reject </a:t>
            </a:r>
            <a:r>
              <a:rPr lang="en-US" sz="1700" u="sng" dirty="0"/>
              <a:t>a FALSE Null hypothesis</a:t>
            </a:r>
          </a:p>
          <a:p>
            <a:pPr marL="742950" lvl="1" indent="-285750">
              <a:buFont typeface="Arial" panose="020B0604020202020204" pitchFamily="34" charset="0"/>
              <a:buChar char="•"/>
            </a:pPr>
            <a:endParaRPr lang="en-US" sz="1700" dirty="0"/>
          </a:p>
          <a:p>
            <a:pPr marL="742950" lvl="1" indent="-285750">
              <a:buFont typeface="Arial" panose="020B0604020202020204" pitchFamily="34" charset="0"/>
              <a:buChar char="•"/>
            </a:pPr>
            <a:r>
              <a:rPr lang="en-US" sz="1700" dirty="0"/>
              <a:t>False Negative → The test says you don’t have COVID, but you actually do</a:t>
            </a:r>
          </a:p>
          <a:p>
            <a:pPr marL="285750" indent="-285750">
              <a:buFont typeface="Arial" panose="020B0604020202020204" pitchFamily="34" charset="0"/>
              <a:buChar char="•"/>
            </a:pPr>
            <a:endParaRPr lang="en-US" sz="1700" u="sng" dirty="0"/>
          </a:p>
          <a:p>
            <a:pPr marL="285750" indent="-285750">
              <a:buFont typeface="Arial" panose="020B0604020202020204" pitchFamily="34" charset="0"/>
              <a:buChar char="•"/>
            </a:pPr>
            <a:r>
              <a:rPr lang="en-US" sz="1700" i="1" dirty="0">
                <a:solidFill>
                  <a:srgbClr val="7030A0"/>
                </a:solidFill>
              </a:rPr>
              <a:t>Fail to (2) Reject the Null Hypothesis, when in reality the the alternative is actually correct.</a:t>
            </a:r>
          </a:p>
          <a:p>
            <a:endParaRPr lang="en-US" sz="1700" u="sng" dirty="0"/>
          </a:p>
          <a:p>
            <a:pPr marL="742950" lvl="1" indent="-285750">
              <a:buFont typeface="Arial" panose="020B0604020202020204" pitchFamily="34" charset="0"/>
              <a:buChar char="•"/>
            </a:pPr>
            <a:r>
              <a:rPr lang="en-US" sz="1700" dirty="0"/>
              <a:t>Probability of committing Type </a:t>
            </a:r>
            <a:r>
              <a:rPr lang="en-US" sz="1700" dirty="0">
                <a:cs typeface="Times New Roman" panose="02020603050405020304" pitchFamily="18" charset="0"/>
              </a:rPr>
              <a:t>II </a:t>
            </a:r>
            <a:r>
              <a:rPr lang="en-US" sz="1700" dirty="0"/>
              <a:t>error = </a:t>
            </a:r>
            <a:r>
              <a:rPr lang="el-GR" sz="1700" dirty="0"/>
              <a:t>β</a:t>
            </a:r>
            <a:endParaRPr lang="en-US" sz="1700" dirty="0"/>
          </a:p>
        </p:txBody>
      </p:sp>
      <p:sp>
        <p:nvSpPr>
          <p:cNvPr id="8" name="TextBox 7">
            <a:extLst>
              <a:ext uri="{FF2B5EF4-FFF2-40B4-BE49-F238E27FC236}">
                <a16:creationId xmlns:a16="http://schemas.microsoft.com/office/drawing/2014/main" id="{257A3B01-A69F-7B4C-B2E8-27F6AC6E7691}"/>
              </a:ext>
            </a:extLst>
          </p:cNvPr>
          <p:cNvSpPr txBox="1"/>
          <p:nvPr/>
        </p:nvSpPr>
        <p:spPr>
          <a:xfrm rot="10800000" flipV="1">
            <a:off x="3482480" y="4349066"/>
            <a:ext cx="2990311"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7030A0"/>
                </a:solidFill>
              </a:rPr>
              <a:t>** If I ask you to describe a Type 1 or Type 2 error, these are the structures you should use + CONTEXT!!</a:t>
            </a:r>
          </a:p>
        </p:txBody>
      </p:sp>
      <p:cxnSp>
        <p:nvCxnSpPr>
          <p:cNvPr id="10" name="Straight Arrow Connector 9">
            <a:extLst>
              <a:ext uri="{FF2B5EF4-FFF2-40B4-BE49-F238E27FC236}">
                <a16:creationId xmlns:a16="http://schemas.microsoft.com/office/drawing/2014/main" id="{D08BBD42-E6A6-364A-8063-C159DF118CB1}"/>
              </a:ext>
            </a:extLst>
          </p:cNvPr>
          <p:cNvCxnSpPr>
            <a:cxnSpLocks/>
          </p:cNvCxnSpPr>
          <p:nvPr/>
        </p:nvCxnSpPr>
        <p:spPr>
          <a:xfrm flipV="1">
            <a:off x="5504041" y="3725050"/>
            <a:ext cx="434182" cy="63470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3B67D3-7E7B-7743-9D8D-3C44CA15730D}"/>
              </a:ext>
            </a:extLst>
          </p:cNvPr>
          <p:cNvCxnSpPr>
            <a:cxnSpLocks/>
          </p:cNvCxnSpPr>
          <p:nvPr/>
        </p:nvCxnSpPr>
        <p:spPr>
          <a:xfrm flipH="1" flipV="1">
            <a:off x="4359058" y="3198905"/>
            <a:ext cx="750076" cy="116085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76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2"/>
          <p:cNvSpPr txBox="1">
            <a:spLocks noGrp="1"/>
          </p:cNvSpPr>
          <p:nvPr>
            <p:ph type="title"/>
          </p:nvPr>
        </p:nvSpPr>
        <p:spPr>
          <a:xfrm>
            <a:off x="415600" y="-128519"/>
            <a:ext cx="11360800" cy="763600"/>
          </a:xfrm>
          <a:prstGeom prst="rect">
            <a:avLst/>
          </a:prstGeom>
        </p:spPr>
        <p:txBody>
          <a:bodyPr spcFirstLastPara="1" vert="horz" wrap="square" lIns="121900" tIns="121900" rIns="121900" bIns="121900" rtlCol="0" anchor="t" anchorCtr="0">
            <a:noAutofit/>
          </a:bodyPr>
          <a:lstStyle/>
          <a:p>
            <a:r>
              <a:rPr lang="en-US" dirty="0"/>
              <a:t>Relationship Between Type 1 and Type 2 Errors</a:t>
            </a:r>
            <a:endParaRPr dirty="0"/>
          </a:p>
        </p:txBody>
      </p:sp>
      <p:sp>
        <p:nvSpPr>
          <p:cNvPr id="453" name="Google Shape;453;p72"/>
          <p:cNvSpPr txBox="1">
            <a:spLocks noGrp="1"/>
          </p:cNvSpPr>
          <p:nvPr>
            <p:ph type="body" idx="1"/>
          </p:nvPr>
        </p:nvSpPr>
        <p:spPr>
          <a:xfrm>
            <a:off x="317500" y="497295"/>
            <a:ext cx="11360800" cy="6855483"/>
          </a:xfrm>
          <a:prstGeom prst="rect">
            <a:avLst/>
          </a:prstGeom>
        </p:spPr>
        <p:txBody>
          <a:bodyPr spcFirstLastPara="1" vert="horz" wrap="square" lIns="121900" tIns="121900" rIns="121900" bIns="121900" rtlCol="0" anchor="t" anchorCtr="0">
            <a:noAutofit/>
          </a:bodyPr>
          <a:lstStyle/>
          <a:p>
            <a:pPr marL="152396" indent="0">
              <a:buClr>
                <a:srgbClr val="000000"/>
              </a:buClr>
              <a:buNone/>
            </a:pPr>
            <a:r>
              <a:rPr lang="en" sz="1400" u="sng" dirty="0">
                <a:solidFill>
                  <a:srgbClr val="000000"/>
                </a:solidFill>
              </a:rPr>
              <a:t>Probabilities of Errors</a:t>
            </a:r>
          </a:p>
          <a:p>
            <a:pPr marL="152396" indent="0">
              <a:buClr>
                <a:srgbClr val="000000"/>
              </a:buClr>
              <a:buNone/>
            </a:pPr>
            <a:endParaRPr lang="en" sz="1400" u="sng" dirty="0">
              <a:solidFill>
                <a:srgbClr val="000000"/>
              </a:solidFill>
            </a:endParaRPr>
          </a:p>
          <a:p>
            <a:pPr>
              <a:buClr>
                <a:srgbClr val="000000"/>
              </a:buClr>
            </a:pPr>
            <a:r>
              <a:rPr lang="en" sz="1400" dirty="0">
                <a:solidFill>
                  <a:srgbClr val="000000"/>
                </a:solidFill>
              </a:rPr>
              <a:t>When setting up a Hypothesis test, we need to think about the probabilities of committing each type of error!</a:t>
            </a:r>
          </a:p>
          <a:p>
            <a:pPr>
              <a:buClr>
                <a:srgbClr val="000000"/>
              </a:buClr>
            </a:pPr>
            <a:endParaRPr lang="en" sz="1400" dirty="0">
              <a:solidFill>
                <a:srgbClr val="000000"/>
              </a:solidFill>
            </a:endParaRPr>
          </a:p>
          <a:p>
            <a:pPr>
              <a:buClr>
                <a:srgbClr val="000000"/>
              </a:buClr>
              <a:buFont typeface="Times New Roman"/>
              <a:buChar char="●"/>
            </a:pPr>
            <a:r>
              <a:rPr lang="en" sz="1400" dirty="0">
                <a:solidFill>
                  <a:srgbClr val="000000"/>
                </a:solidFill>
                <a:highlight>
                  <a:srgbClr val="FFFFFF"/>
                </a:highlight>
              </a:rPr>
              <a:t>Depending on the context, the </a:t>
            </a:r>
            <a:r>
              <a:rPr lang="en" sz="1400" u="sng" dirty="0">
                <a:solidFill>
                  <a:srgbClr val="000000"/>
                </a:solidFill>
                <a:highlight>
                  <a:srgbClr val="FFFFFF"/>
                </a:highlight>
              </a:rPr>
              <a:t>consequences</a:t>
            </a:r>
            <a:r>
              <a:rPr lang="en" sz="1400" dirty="0">
                <a:solidFill>
                  <a:srgbClr val="000000"/>
                </a:solidFill>
                <a:highlight>
                  <a:srgbClr val="FFFFFF"/>
                </a:highlight>
              </a:rPr>
              <a:t> of one type of error could be worse than the other!</a:t>
            </a:r>
          </a:p>
          <a:p>
            <a:pPr lvl="1">
              <a:spcBef>
                <a:spcPts val="0"/>
              </a:spcBef>
              <a:buClr>
                <a:srgbClr val="000000"/>
              </a:buClr>
              <a:buFont typeface="Times New Roman"/>
              <a:buChar char="●"/>
            </a:pPr>
            <a:r>
              <a:rPr lang="en" sz="1400" dirty="0">
                <a:solidFill>
                  <a:srgbClr val="000000"/>
                </a:solidFill>
                <a:highlight>
                  <a:srgbClr val="FFFFFF"/>
                </a:highlight>
              </a:rPr>
              <a:t>Of course we don’t want to commit an error and make the wrong conclusion, but </a:t>
            </a:r>
            <a:r>
              <a:rPr lang="en-US" sz="1400" dirty="0">
                <a:solidFill>
                  <a:srgbClr val="000000"/>
                </a:solidFill>
                <a:highlight>
                  <a:srgbClr val="FFFFFF"/>
                </a:highlight>
              </a:rPr>
              <a:t>this</a:t>
            </a:r>
            <a:r>
              <a:rPr lang="en" sz="1400" dirty="0">
                <a:solidFill>
                  <a:srgbClr val="000000"/>
                </a:solidFill>
                <a:highlight>
                  <a:srgbClr val="FFFFFF"/>
                </a:highlight>
              </a:rPr>
              <a:t> is always a possibility!</a:t>
            </a:r>
          </a:p>
          <a:p>
            <a:pPr>
              <a:buClr>
                <a:srgbClr val="000000"/>
              </a:buClr>
            </a:pPr>
            <a:endParaRPr lang="en" sz="1400" dirty="0">
              <a:solidFill>
                <a:srgbClr val="000000"/>
              </a:solidFill>
            </a:endParaRPr>
          </a:p>
          <a:p>
            <a:pPr>
              <a:buClr>
                <a:srgbClr val="000000"/>
              </a:buClr>
            </a:pPr>
            <a:r>
              <a:rPr lang="en" sz="1400" dirty="0">
                <a:solidFill>
                  <a:srgbClr val="000000"/>
                </a:solidFill>
              </a:rPr>
              <a:t>P(Type 1 Error) = α </a:t>
            </a:r>
            <a:r>
              <a:rPr lang="en-US" sz="1400" dirty="0"/>
              <a:t>→</a:t>
            </a:r>
            <a:r>
              <a:rPr lang="en" sz="1400" dirty="0">
                <a:solidFill>
                  <a:srgbClr val="000000"/>
                </a:solidFill>
              </a:rPr>
              <a:t> The </a:t>
            </a:r>
            <a:r>
              <a:rPr lang="en" sz="1400" b="1" dirty="0">
                <a:solidFill>
                  <a:srgbClr val="000000"/>
                </a:solidFill>
              </a:rPr>
              <a:t>significance level </a:t>
            </a:r>
            <a:r>
              <a:rPr lang="en" sz="1400" dirty="0">
                <a:solidFill>
                  <a:srgbClr val="000000"/>
                </a:solidFill>
              </a:rPr>
              <a:t>in of the hypothesis test! We </a:t>
            </a:r>
            <a:r>
              <a:rPr lang="en" sz="1400" u="sng" dirty="0">
                <a:solidFill>
                  <a:srgbClr val="000000"/>
                </a:solidFill>
              </a:rPr>
              <a:t>control</a:t>
            </a:r>
            <a:r>
              <a:rPr lang="en" sz="1400" dirty="0">
                <a:solidFill>
                  <a:srgbClr val="000000"/>
                </a:solidFill>
              </a:rPr>
              <a:t> this!</a:t>
            </a:r>
          </a:p>
          <a:p>
            <a:pPr>
              <a:buClr>
                <a:srgbClr val="000000"/>
              </a:buClr>
            </a:pPr>
            <a:endParaRPr lang="en" sz="1400" dirty="0">
              <a:solidFill>
                <a:srgbClr val="000000"/>
              </a:solidFill>
            </a:endParaRPr>
          </a:p>
          <a:p>
            <a:pPr lvl="1">
              <a:spcBef>
                <a:spcPts val="0"/>
              </a:spcBef>
              <a:buClr>
                <a:srgbClr val="000000"/>
              </a:buClr>
              <a:buFont typeface="Times New Roman"/>
              <a:buChar char="●"/>
            </a:pPr>
            <a:r>
              <a:rPr lang="en" sz="1400" dirty="0">
                <a:solidFill>
                  <a:srgbClr val="000000"/>
                </a:solidFill>
              </a:rPr>
              <a:t>This makes sense! </a:t>
            </a:r>
            <a:r>
              <a:rPr lang="en-US" sz="1400" dirty="0">
                <a:solidFill>
                  <a:srgbClr val="000000"/>
                </a:solidFill>
              </a:rPr>
              <a:t>We reject if our results land in the RR, which has size </a:t>
            </a:r>
            <a:r>
              <a:rPr lang="en" sz="1400" dirty="0">
                <a:solidFill>
                  <a:srgbClr val="000000"/>
                </a:solidFill>
              </a:rPr>
              <a:t>α. So if the Null is act</a:t>
            </a:r>
            <a:r>
              <a:rPr lang="en-US" sz="1400" dirty="0" err="1">
                <a:solidFill>
                  <a:srgbClr val="000000"/>
                </a:solidFill>
              </a:rPr>
              <a:t>ua</a:t>
            </a:r>
            <a:r>
              <a:rPr lang="en" sz="1400" dirty="0" err="1">
                <a:solidFill>
                  <a:srgbClr val="000000"/>
                </a:solidFill>
              </a:rPr>
              <a:t>lly</a:t>
            </a:r>
            <a:r>
              <a:rPr lang="en" sz="1400" dirty="0">
                <a:solidFill>
                  <a:srgbClr val="000000"/>
                </a:solidFill>
              </a:rPr>
              <a:t> true, we make the wrong decision with α probability. </a:t>
            </a:r>
            <a:endParaRPr sz="1400" dirty="0">
              <a:solidFill>
                <a:srgbClr val="000000"/>
              </a:solidFill>
            </a:endParaRPr>
          </a:p>
          <a:p>
            <a:pPr>
              <a:buClr>
                <a:srgbClr val="000000"/>
              </a:buClr>
              <a:buFont typeface="Times New Roman"/>
              <a:buChar char="●"/>
            </a:pPr>
            <a:endParaRPr lang="en" sz="1400" dirty="0">
              <a:solidFill>
                <a:srgbClr val="000000"/>
              </a:solidFill>
            </a:endParaRPr>
          </a:p>
          <a:p>
            <a:pPr>
              <a:buClr>
                <a:srgbClr val="000000"/>
              </a:buClr>
              <a:buFont typeface="Times New Roman"/>
              <a:buChar char="●"/>
            </a:pPr>
            <a:r>
              <a:rPr lang="en" sz="1400" dirty="0">
                <a:solidFill>
                  <a:srgbClr val="000000"/>
                </a:solidFill>
              </a:rPr>
              <a:t>P(Type 2 Error) = </a:t>
            </a:r>
            <a:r>
              <a:rPr lang="en" sz="1400" dirty="0">
                <a:solidFill>
                  <a:srgbClr val="000000"/>
                </a:solidFill>
                <a:highlight>
                  <a:srgbClr val="FFFFFF"/>
                </a:highlight>
              </a:rPr>
              <a:t>β</a:t>
            </a:r>
            <a:r>
              <a:rPr lang="en" sz="1400" dirty="0">
                <a:solidFill>
                  <a:srgbClr val="000000"/>
                </a:solidFill>
              </a:rPr>
              <a:t> </a:t>
            </a:r>
            <a:r>
              <a:rPr lang="en-US" sz="1400" dirty="0"/>
              <a:t>→ We cannot </a:t>
            </a:r>
            <a:r>
              <a:rPr lang="en-US" sz="1400" u="sng" dirty="0"/>
              <a:t>directly</a:t>
            </a:r>
            <a:r>
              <a:rPr lang="en-US" sz="1400" dirty="0"/>
              <a:t> set this!</a:t>
            </a:r>
          </a:p>
          <a:p>
            <a:pPr>
              <a:buClr>
                <a:srgbClr val="000000"/>
              </a:buClr>
              <a:buFont typeface="Times New Roman"/>
              <a:buChar char="●"/>
            </a:pPr>
            <a:endParaRPr lang="en-US" sz="1400" dirty="0"/>
          </a:p>
          <a:p>
            <a:pPr marL="152396" indent="0">
              <a:buClr>
                <a:srgbClr val="000000"/>
              </a:buClr>
              <a:buNone/>
            </a:pPr>
            <a:r>
              <a:rPr lang="en-US" sz="1400" u="sng" dirty="0"/>
              <a:t>Relationship Between Alpha and Beta</a:t>
            </a:r>
          </a:p>
          <a:p>
            <a:pPr>
              <a:buClr>
                <a:srgbClr val="000000"/>
              </a:buClr>
              <a:buFont typeface="Times New Roman"/>
              <a:buChar char="●"/>
            </a:pPr>
            <a:endParaRPr lang="en-US" sz="1400" dirty="0">
              <a:solidFill>
                <a:srgbClr val="000000"/>
              </a:solidFill>
            </a:endParaRPr>
          </a:p>
          <a:p>
            <a:pPr>
              <a:buClr>
                <a:srgbClr val="000000"/>
              </a:buClr>
              <a:buFont typeface="Times New Roman"/>
              <a:buChar char="●"/>
            </a:pPr>
            <a:r>
              <a:rPr lang="en-US" sz="1400" dirty="0">
                <a:solidFill>
                  <a:srgbClr val="000000"/>
                </a:solidFill>
              </a:rPr>
              <a:t>T</a:t>
            </a:r>
            <a:r>
              <a:rPr lang="en" sz="1400" dirty="0">
                <a:solidFill>
                  <a:srgbClr val="000000"/>
                </a:solidFill>
              </a:rPr>
              <a:t>here is actually an </a:t>
            </a:r>
            <a:r>
              <a:rPr lang="en" sz="1400" u="sng" dirty="0">
                <a:solidFill>
                  <a:srgbClr val="000000"/>
                </a:solidFill>
              </a:rPr>
              <a:t>inverse relationship</a:t>
            </a:r>
            <a:r>
              <a:rPr lang="en" sz="1400" dirty="0">
                <a:solidFill>
                  <a:srgbClr val="000000"/>
                </a:solidFill>
              </a:rPr>
              <a:t> between relationship α and </a:t>
            </a:r>
            <a:r>
              <a:rPr lang="en" sz="1400" dirty="0">
                <a:solidFill>
                  <a:srgbClr val="000000"/>
                </a:solidFill>
                <a:highlight>
                  <a:srgbClr val="FFFFFF"/>
                </a:highlight>
              </a:rPr>
              <a:t>β </a:t>
            </a:r>
          </a:p>
          <a:p>
            <a:pPr>
              <a:buClr>
                <a:srgbClr val="000000"/>
              </a:buClr>
              <a:buFont typeface="Times New Roman"/>
              <a:buChar char="●"/>
            </a:pPr>
            <a:endParaRPr lang="en" sz="1400" dirty="0">
              <a:solidFill>
                <a:srgbClr val="000000"/>
              </a:solidFill>
              <a:highlight>
                <a:srgbClr val="FFFFFF"/>
              </a:highlight>
            </a:endParaRPr>
          </a:p>
          <a:p>
            <a:pPr lvl="1">
              <a:spcBef>
                <a:spcPts val="0"/>
              </a:spcBef>
              <a:buClr>
                <a:srgbClr val="000000"/>
              </a:buClr>
              <a:buFont typeface="Times New Roman"/>
              <a:buChar char="●"/>
            </a:pPr>
            <a:r>
              <a:rPr lang="en" sz="1400" dirty="0">
                <a:solidFill>
                  <a:srgbClr val="000000"/>
                </a:solidFill>
              </a:rPr>
              <a:t>As α ↓ decreases, because </a:t>
            </a:r>
            <a:r>
              <a:rPr lang="en" sz="1400" dirty="0">
                <a:solidFill>
                  <a:srgbClr val="000000"/>
                </a:solidFill>
                <a:highlight>
                  <a:srgbClr val="FFFFFF"/>
                </a:highlight>
              </a:rPr>
              <a:t>β ↑ increases </a:t>
            </a:r>
          </a:p>
          <a:p>
            <a:pPr lvl="1">
              <a:spcBef>
                <a:spcPts val="0"/>
              </a:spcBef>
              <a:buClr>
                <a:srgbClr val="000000"/>
              </a:buClr>
              <a:buFont typeface="Times New Roman"/>
              <a:buChar char="●"/>
            </a:pPr>
            <a:r>
              <a:rPr lang="en" sz="1400" dirty="0">
                <a:solidFill>
                  <a:srgbClr val="000000"/>
                </a:solidFill>
                <a:highlight>
                  <a:srgbClr val="FFFFFF"/>
                </a:highlight>
              </a:rPr>
              <a:t>Why is this knowledge useful???</a:t>
            </a:r>
          </a:p>
          <a:p>
            <a:pPr marL="0" indent="0">
              <a:buNone/>
            </a:pPr>
            <a:endParaRPr lang="en-US" sz="1400" u="sng" dirty="0"/>
          </a:p>
          <a:p>
            <a:pPr marL="0" indent="0">
              <a:buNone/>
            </a:pPr>
            <a:r>
              <a:rPr lang="en-US" sz="1400" u="sng" dirty="0"/>
              <a:t>Consequences</a:t>
            </a:r>
          </a:p>
          <a:p>
            <a:pPr marL="0" indent="0">
              <a:buNone/>
            </a:pPr>
            <a:endParaRPr lang="en-US" sz="1400" dirty="0"/>
          </a:p>
          <a:p>
            <a:pPr marL="285750" indent="-285750">
              <a:buFont typeface="Arial" panose="020B0604020202020204" pitchFamily="34" charset="0"/>
              <a:buChar char="•"/>
            </a:pPr>
            <a:r>
              <a:rPr lang="en-US" sz="1400" dirty="0"/>
              <a:t>As the researcher, </a:t>
            </a:r>
            <a:r>
              <a:rPr lang="en-US" sz="1400" u="sng" dirty="0"/>
              <a:t>we can only control </a:t>
            </a:r>
            <a:r>
              <a:rPr lang="el-GR" sz="1400" u="sng" dirty="0"/>
              <a:t>α</a:t>
            </a:r>
            <a:r>
              <a:rPr lang="en-US" sz="1400" dirty="0"/>
              <a:t>! So this is how we have to manipulate the Test and </a:t>
            </a:r>
            <a:r>
              <a:rPr lang="en-US" sz="1400" u="sng" dirty="0"/>
              <a:t>control which type of error is less or more likely</a:t>
            </a:r>
            <a:r>
              <a:rPr lang="en-US" sz="1400" dirty="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When determining how to </a:t>
            </a:r>
            <a:r>
              <a:rPr lang="en-US" sz="1400" u="sng" dirty="0"/>
              <a:t>set the significance level</a:t>
            </a:r>
            <a:r>
              <a:rPr lang="en-US" sz="1400" dirty="0"/>
              <a:t>, look at </a:t>
            </a:r>
            <a:r>
              <a:rPr lang="en-US" sz="1400" u="sng" dirty="0"/>
              <a:t>consequences of committing Type </a:t>
            </a:r>
            <a:r>
              <a:rPr lang="en-US" sz="1400" u="sng" dirty="0">
                <a:cs typeface="Times New Roman" panose="02020603050405020304" pitchFamily="18" charset="0"/>
              </a:rPr>
              <a:t>I</a:t>
            </a:r>
            <a:r>
              <a:rPr lang="en-US" sz="1400" u="sng" dirty="0"/>
              <a:t> and Type </a:t>
            </a:r>
            <a:r>
              <a:rPr lang="en-US" sz="1400" u="sng" dirty="0">
                <a:cs typeface="Times New Roman" panose="02020603050405020304" pitchFamily="18" charset="0"/>
              </a:rPr>
              <a:t>II </a:t>
            </a:r>
            <a:r>
              <a:rPr lang="en-US" sz="1400" u="sng" dirty="0"/>
              <a:t>error</a:t>
            </a:r>
            <a:r>
              <a:rPr lang="en-US" sz="1400" dirty="0"/>
              <a:t>:</a:t>
            </a:r>
          </a:p>
          <a:p>
            <a:pPr marL="285750" indent="-285750">
              <a:buFont typeface="Arial" panose="020B0604020202020204" pitchFamily="34" charset="0"/>
              <a:buChar char="•"/>
            </a:pPr>
            <a:endParaRPr lang="en-US" sz="1400" dirty="0"/>
          </a:p>
          <a:p>
            <a:pPr marL="742950" lvl="1" indent="-285750">
              <a:spcBef>
                <a:spcPts val="0"/>
              </a:spcBef>
              <a:buFont typeface="Arial" panose="020B0604020202020204" pitchFamily="34" charset="0"/>
              <a:buChar char="•"/>
            </a:pPr>
            <a:r>
              <a:rPr lang="en-US" sz="1400" dirty="0"/>
              <a:t>If Type I error is worse, minimize its probability </a:t>
            </a:r>
            <a:r>
              <a:rPr lang="el-GR" sz="1400" dirty="0"/>
              <a:t>α</a:t>
            </a:r>
            <a:r>
              <a:rPr lang="en-US" sz="1400" dirty="0"/>
              <a:t> (i.e. decrease significance level) → for a stats class, this means setting </a:t>
            </a:r>
            <a:r>
              <a:rPr lang="el-GR" sz="1400" dirty="0"/>
              <a:t>α =</a:t>
            </a:r>
            <a:r>
              <a:rPr lang="en-US" sz="1400" dirty="0"/>
              <a:t> </a:t>
            </a:r>
            <a:r>
              <a:rPr lang="el-GR" sz="1400" dirty="0"/>
              <a:t>0.</a:t>
            </a:r>
            <a:r>
              <a:rPr lang="en-US" sz="1400" dirty="0"/>
              <a:t>0</a:t>
            </a:r>
            <a:r>
              <a:rPr lang="el-GR" sz="1400" dirty="0"/>
              <a:t>1</a:t>
            </a:r>
            <a:endParaRPr lang="en-US" sz="1400" dirty="0"/>
          </a:p>
          <a:p>
            <a:pPr marL="742950" lvl="1" indent="-285750">
              <a:spcBef>
                <a:spcPts val="0"/>
              </a:spcBef>
              <a:buFont typeface="Arial" panose="020B0604020202020204" pitchFamily="34" charset="0"/>
              <a:buChar char="•"/>
            </a:pPr>
            <a:r>
              <a:rPr lang="en-US" sz="1400" dirty="0"/>
              <a:t>If Type II error is worse, minimize its probability (</a:t>
            </a:r>
            <a:r>
              <a:rPr lang="el-GR" sz="1400" dirty="0"/>
              <a:t>β</a:t>
            </a:r>
            <a:r>
              <a:rPr lang="en-US" sz="1400" dirty="0"/>
              <a:t>) by increasing </a:t>
            </a:r>
            <a:r>
              <a:rPr lang="el-GR" sz="1400" dirty="0"/>
              <a:t>α</a:t>
            </a:r>
            <a:r>
              <a:rPr lang="en-US" sz="1400" dirty="0"/>
              <a:t> (i.e. increase significance level) → for a stats class, this means setting </a:t>
            </a:r>
            <a:r>
              <a:rPr lang="el-GR" sz="1400" dirty="0"/>
              <a:t>α =</a:t>
            </a:r>
            <a:r>
              <a:rPr lang="en-US" sz="1400" dirty="0"/>
              <a:t> </a:t>
            </a:r>
            <a:r>
              <a:rPr lang="el-GR" sz="1400" dirty="0"/>
              <a:t>0.1</a:t>
            </a:r>
            <a:endParaRPr lang="en-US" sz="1400" dirty="0"/>
          </a:p>
          <a:p>
            <a:pPr marL="742950" lvl="1" indent="-285750">
              <a:spcBef>
                <a:spcPts val="0"/>
              </a:spcBef>
              <a:buFont typeface="Arial" panose="020B0604020202020204" pitchFamily="34" charset="0"/>
              <a:buChar char="•"/>
            </a:pPr>
            <a:r>
              <a:rPr lang="en-US" sz="1400" dirty="0">
                <a:solidFill>
                  <a:srgbClr val="222222"/>
                </a:solidFill>
              </a:rPr>
              <a:t>If you’re unsure or errors are equally bad, stick with </a:t>
            </a:r>
            <a:r>
              <a:rPr lang="el-GR" sz="1400" dirty="0"/>
              <a:t>α</a:t>
            </a:r>
            <a:r>
              <a:rPr lang="en-US" sz="1400" dirty="0"/>
              <a:t> = 0</a:t>
            </a:r>
            <a:r>
              <a:rPr lang="en-US" sz="1400" dirty="0">
                <a:solidFill>
                  <a:srgbClr val="222222"/>
                </a:solidFill>
              </a:rPr>
              <a:t>.05</a:t>
            </a:r>
            <a:endParaRPr lang="en-US" sz="1400" dirty="0"/>
          </a:p>
          <a:p>
            <a:pPr marL="742950" lvl="1" indent="-285750">
              <a:spcBef>
                <a:spcPts val="0"/>
              </a:spcBef>
              <a:buFont typeface="Arial" panose="020B0604020202020204" pitchFamily="34" charset="0"/>
              <a:buChar char="•"/>
            </a:pPr>
            <a:endParaRPr lang="en-US" sz="1400" dirty="0"/>
          </a:p>
          <a:p>
            <a:pPr marL="133365" indent="-285750">
              <a:buFont typeface="Arial" panose="020B0604020202020204" pitchFamily="34" charset="0"/>
              <a:buChar char="•"/>
            </a:pPr>
            <a:r>
              <a:rPr lang="en-US" sz="1400" dirty="0"/>
              <a:t>This strategy </a:t>
            </a:r>
            <a:r>
              <a:rPr lang="en-US" sz="1400" u="sng" dirty="0"/>
              <a:t>reduces</a:t>
            </a:r>
            <a:r>
              <a:rPr lang="en-US" sz="1400" dirty="0"/>
              <a:t> the probability of the </a:t>
            </a:r>
            <a:r>
              <a:rPr lang="en-US" sz="1400" u="sng" dirty="0"/>
              <a:t>worse error</a:t>
            </a:r>
            <a:r>
              <a:rPr lang="en-US" sz="1400" dirty="0"/>
              <a:t>!</a:t>
            </a:r>
          </a:p>
        </p:txBody>
      </p:sp>
      <p:grpSp>
        <p:nvGrpSpPr>
          <p:cNvPr id="6" name="Group 5">
            <a:extLst>
              <a:ext uri="{FF2B5EF4-FFF2-40B4-BE49-F238E27FC236}">
                <a16:creationId xmlns:a16="http://schemas.microsoft.com/office/drawing/2014/main" id="{3237C42B-C7BB-2344-AD1C-16DA0809EF81}"/>
              </a:ext>
            </a:extLst>
          </p:cNvPr>
          <p:cNvGrpSpPr/>
          <p:nvPr/>
        </p:nvGrpSpPr>
        <p:grpSpPr>
          <a:xfrm>
            <a:off x="6871320" y="3012077"/>
            <a:ext cx="2161491" cy="1347232"/>
            <a:chOff x="8884279" y="3641074"/>
            <a:chExt cx="2161491" cy="1347232"/>
          </a:xfrm>
        </p:grpSpPr>
        <p:grpSp>
          <p:nvGrpSpPr>
            <p:cNvPr id="3" name="Group 2">
              <a:extLst>
                <a:ext uri="{FF2B5EF4-FFF2-40B4-BE49-F238E27FC236}">
                  <a16:creationId xmlns:a16="http://schemas.microsoft.com/office/drawing/2014/main" id="{46C43B99-2475-D849-9F14-4F83864B1822}"/>
                </a:ext>
              </a:extLst>
            </p:cNvPr>
            <p:cNvGrpSpPr/>
            <p:nvPr/>
          </p:nvGrpSpPr>
          <p:grpSpPr>
            <a:xfrm>
              <a:off x="8884279" y="3641074"/>
              <a:ext cx="1422400" cy="1347232"/>
              <a:chOff x="9042400" y="2451100"/>
              <a:chExt cx="1422400" cy="1347232"/>
            </a:xfrm>
          </p:grpSpPr>
          <p:pic>
            <p:nvPicPr>
              <p:cNvPr id="4" name="Picture 3">
                <a:extLst>
                  <a:ext uri="{FF2B5EF4-FFF2-40B4-BE49-F238E27FC236}">
                    <a16:creationId xmlns:a16="http://schemas.microsoft.com/office/drawing/2014/main" id="{BB1589AB-B3BF-0C4C-8150-91A60C56C3C7}"/>
                  </a:ext>
                </a:extLst>
              </p:cNvPr>
              <p:cNvPicPr>
                <a:picLocks noChangeAspect="1"/>
              </p:cNvPicPr>
              <p:nvPr/>
            </p:nvPicPr>
            <p:blipFill>
              <a:blip r:embed="rId3"/>
              <a:stretch>
                <a:fillRect/>
              </a:stretch>
            </p:blipFill>
            <p:spPr>
              <a:xfrm>
                <a:off x="9042400" y="2451100"/>
                <a:ext cx="1422400" cy="977900"/>
              </a:xfrm>
              <a:prstGeom prst="rect">
                <a:avLst/>
              </a:prstGeom>
            </p:spPr>
          </p:pic>
          <p:sp>
            <p:nvSpPr>
              <p:cNvPr id="2" name="TextBox 1">
                <a:extLst>
                  <a:ext uri="{FF2B5EF4-FFF2-40B4-BE49-F238E27FC236}">
                    <a16:creationId xmlns:a16="http://schemas.microsoft.com/office/drawing/2014/main" id="{045FA94D-DBBE-1748-B387-94EAE520F10E}"/>
                  </a:ext>
                </a:extLst>
              </p:cNvPr>
              <p:cNvSpPr txBox="1"/>
              <p:nvPr/>
            </p:nvSpPr>
            <p:spPr>
              <a:xfrm>
                <a:off x="9549858" y="3429000"/>
                <a:ext cx="407484" cy="369332"/>
              </a:xfrm>
              <a:prstGeom prst="rect">
                <a:avLst/>
              </a:prstGeom>
              <a:noFill/>
            </p:spPr>
            <p:txBody>
              <a:bodyPr wrap="none" rtlCol="0">
                <a:spAutoFit/>
              </a:bodyPr>
              <a:lstStyle/>
              <a:p>
                <a:r>
                  <a:rPr lang="en-US" i="1" dirty="0"/>
                  <a:t>H</a:t>
                </a:r>
                <a:r>
                  <a:rPr lang="en-US" i="1" baseline="-25000" dirty="0"/>
                  <a:t>0</a:t>
                </a:r>
                <a:endParaRPr lang="en-US" i="1" dirty="0"/>
              </a:p>
            </p:txBody>
          </p:sp>
        </p:grpSp>
        <p:sp>
          <p:nvSpPr>
            <p:cNvPr id="5" name="TextBox 4">
              <a:extLst>
                <a:ext uri="{FF2B5EF4-FFF2-40B4-BE49-F238E27FC236}">
                  <a16:creationId xmlns:a16="http://schemas.microsoft.com/office/drawing/2014/main" id="{A8493722-D6A3-7D40-80B7-9508360F4018}"/>
                </a:ext>
              </a:extLst>
            </p:cNvPr>
            <p:cNvSpPr txBox="1"/>
            <p:nvPr/>
          </p:nvSpPr>
          <p:spPr>
            <a:xfrm>
              <a:off x="10546915" y="3849753"/>
              <a:ext cx="498855" cy="338554"/>
            </a:xfrm>
            <a:prstGeom prst="rect">
              <a:avLst/>
            </a:prstGeom>
            <a:noFill/>
          </p:spPr>
          <p:txBody>
            <a:bodyPr wrap="none" rtlCol="0">
              <a:spAutoFit/>
            </a:bodyPr>
            <a:lstStyle/>
            <a:p>
              <a:r>
                <a:rPr lang="en-US" sz="1600" dirty="0">
                  <a:solidFill>
                    <a:srgbClr val="FF0000"/>
                  </a:solidFill>
                </a:rPr>
                <a:t>𝛽??</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575" y="0"/>
            <a:ext cx="10515600" cy="1325563"/>
          </a:xfrm>
        </p:spPr>
        <p:txBody>
          <a:bodyPr/>
          <a:lstStyle/>
          <a:p>
            <a:r>
              <a:rPr lang="en-US" dirty="0"/>
              <a:t>Errors Example </a:t>
            </a:r>
          </a:p>
        </p:txBody>
      </p:sp>
      <p:sp>
        <p:nvSpPr>
          <p:cNvPr id="3" name="Content Placeholder 2"/>
          <p:cNvSpPr>
            <a:spLocks noGrp="1"/>
          </p:cNvSpPr>
          <p:nvPr>
            <p:ph idx="1"/>
          </p:nvPr>
        </p:nvSpPr>
        <p:spPr>
          <a:xfrm>
            <a:off x="350729" y="1476375"/>
            <a:ext cx="11638071" cy="5016500"/>
          </a:xfrm>
        </p:spPr>
        <p:txBody>
          <a:bodyPr>
            <a:noAutofit/>
          </a:bodyPr>
          <a:lstStyle/>
          <a:p>
            <a:pPr marL="0" indent="0">
              <a:buNone/>
            </a:pPr>
            <a:r>
              <a:rPr lang="en-US" sz="2000" b="1" dirty="0"/>
              <a:t>Setup</a:t>
            </a:r>
            <a:r>
              <a:rPr lang="en-US" sz="2000" dirty="0"/>
              <a:t>: All commercial elevators must pass yearly inspections. An inspector has to choose between certifying an elevator as safe (no repairs needed) or saying that the elevator is not safe (repairs are needed). There are two hypotheses:</a:t>
            </a:r>
          </a:p>
          <a:p>
            <a:pPr marL="0" indent="0">
              <a:buNone/>
            </a:pPr>
            <a:endParaRPr lang="en-US" sz="2000" dirty="0"/>
          </a:p>
          <a:p>
            <a:pPr marL="463550" indent="0">
              <a:buNone/>
            </a:pPr>
            <a:r>
              <a:rPr lang="en-US" sz="2000" dirty="0"/>
              <a:t>H</a:t>
            </a:r>
            <a:r>
              <a:rPr lang="en-US" sz="2000" baseline="-25000" dirty="0"/>
              <a:t>0</a:t>
            </a:r>
            <a:r>
              <a:rPr lang="en-US" sz="2000" dirty="0"/>
              <a:t>:  The elevator is not safe (repairs are needed)</a:t>
            </a:r>
          </a:p>
          <a:p>
            <a:pPr marL="463550" indent="0">
              <a:buNone/>
            </a:pPr>
            <a:r>
              <a:rPr lang="en-US" sz="2000" dirty="0"/>
              <a:t>H</a:t>
            </a:r>
            <a:r>
              <a:rPr lang="en-US" sz="2000" baseline="-25000" dirty="0"/>
              <a:t>A</a:t>
            </a:r>
            <a:r>
              <a:rPr lang="en-US" sz="2000" dirty="0"/>
              <a:t>:  The elevator is safe (no repairs needed) </a:t>
            </a:r>
          </a:p>
          <a:p>
            <a:pPr marL="463550" indent="0">
              <a:buNone/>
            </a:pPr>
            <a:endParaRPr lang="en-US" sz="2000" dirty="0"/>
          </a:p>
          <a:p>
            <a:pPr marL="514350" indent="-514350">
              <a:buFont typeface="Arial" panose="020B0604020202020204" pitchFamily="34" charset="0"/>
              <a:buAutoNum type="alphaLcParenR"/>
            </a:pPr>
            <a:r>
              <a:rPr lang="en-US" sz="2000" dirty="0"/>
              <a:t>Describe Type </a:t>
            </a:r>
            <a:r>
              <a:rPr lang="en-US" sz="2000" dirty="0">
                <a:latin typeface="Times New Roman" panose="02020603050405020304" pitchFamily="18" charset="0"/>
                <a:cs typeface="Times New Roman" panose="02020603050405020304" pitchFamily="18" charset="0"/>
              </a:rPr>
              <a:t>I</a:t>
            </a:r>
            <a:r>
              <a:rPr lang="en-US" sz="2000" dirty="0"/>
              <a:t> error and its consequences in context.</a:t>
            </a:r>
          </a:p>
          <a:p>
            <a:pPr marL="514350" indent="-514350">
              <a:buFont typeface="Arial" panose="020B0604020202020204" pitchFamily="34" charset="0"/>
              <a:buAutoNum type="alphaLcParenR"/>
            </a:pPr>
            <a:r>
              <a:rPr lang="en-US" sz="2000" dirty="0"/>
              <a:t>Describe Type </a:t>
            </a:r>
            <a:r>
              <a:rPr lang="en-US" sz="2000" dirty="0">
                <a:latin typeface="Times New Roman" panose="02020603050405020304" pitchFamily="18" charset="0"/>
                <a:cs typeface="Times New Roman" panose="02020603050405020304" pitchFamily="18" charset="0"/>
              </a:rPr>
              <a:t>II</a:t>
            </a:r>
            <a:r>
              <a:rPr lang="en-US" sz="2000" dirty="0"/>
              <a:t> error and its consequences in  context.</a:t>
            </a:r>
          </a:p>
          <a:p>
            <a:pPr marL="514350" indent="-514350">
              <a:buFont typeface="Arial" panose="020B0604020202020204" pitchFamily="34" charset="0"/>
              <a:buAutoNum type="alphaLcParenR"/>
            </a:pPr>
            <a:r>
              <a:rPr lang="en-US" sz="2000" dirty="0"/>
              <a:t>Which error is more serious? Explain.</a:t>
            </a:r>
          </a:p>
        </p:txBody>
      </p:sp>
    </p:spTree>
    <p:custDataLst>
      <p:tags r:id="rId1"/>
    </p:custDataLst>
    <p:extLst>
      <p:ext uri="{BB962C8B-B14F-4D97-AF65-F5344CB8AC3E}">
        <p14:creationId xmlns:p14="http://schemas.microsoft.com/office/powerpoint/2010/main" val="404897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575" y="-175364"/>
            <a:ext cx="10515600" cy="1325563"/>
          </a:xfrm>
        </p:spPr>
        <p:txBody>
          <a:bodyPr/>
          <a:lstStyle/>
          <a:p>
            <a:r>
              <a:rPr lang="en-US" dirty="0"/>
              <a:t>Errors Example - Solution </a:t>
            </a:r>
          </a:p>
        </p:txBody>
      </p:sp>
      <p:sp>
        <p:nvSpPr>
          <p:cNvPr id="3" name="Content Placeholder 2"/>
          <p:cNvSpPr>
            <a:spLocks noGrp="1"/>
          </p:cNvSpPr>
          <p:nvPr>
            <p:ph idx="1"/>
          </p:nvPr>
        </p:nvSpPr>
        <p:spPr>
          <a:xfrm>
            <a:off x="175365" y="920749"/>
            <a:ext cx="12000282" cy="5843305"/>
          </a:xfrm>
        </p:spPr>
        <p:txBody>
          <a:bodyPr>
            <a:noAutofit/>
          </a:bodyPr>
          <a:lstStyle/>
          <a:p>
            <a:pPr marL="463550" indent="0">
              <a:buNone/>
            </a:pPr>
            <a:r>
              <a:rPr lang="en-US" sz="1600" dirty="0"/>
              <a:t>H</a:t>
            </a:r>
            <a:r>
              <a:rPr lang="en-US" sz="1600" baseline="-25000" dirty="0"/>
              <a:t>0</a:t>
            </a:r>
            <a:r>
              <a:rPr lang="en-US" sz="1600" dirty="0"/>
              <a:t>:  The elevator is not safe (repairs are needed)</a:t>
            </a:r>
          </a:p>
          <a:p>
            <a:pPr marL="463550" indent="0">
              <a:buNone/>
            </a:pPr>
            <a:r>
              <a:rPr lang="en-US" sz="1600" dirty="0"/>
              <a:t>H</a:t>
            </a:r>
            <a:r>
              <a:rPr lang="en-US" sz="1600" baseline="-25000" dirty="0"/>
              <a:t>A</a:t>
            </a:r>
            <a:r>
              <a:rPr lang="en-US" sz="1600" dirty="0"/>
              <a:t>:  The elevator is safe (no repairs needed) </a:t>
            </a:r>
          </a:p>
          <a:p>
            <a:pPr marL="463550" indent="0">
              <a:buNone/>
            </a:pPr>
            <a:endParaRPr lang="en-US" sz="1600" dirty="0"/>
          </a:p>
          <a:p>
            <a:pPr marL="0" indent="0">
              <a:buNone/>
            </a:pPr>
            <a:r>
              <a:rPr lang="en-US" sz="1600" dirty="0"/>
              <a:t>a) Describe Type </a:t>
            </a:r>
            <a:r>
              <a:rPr lang="en-US" sz="1600" dirty="0">
                <a:latin typeface="Times New Roman" panose="02020603050405020304" pitchFamily="18" charset="0"/>
                <a:cs typeface="Times New Roman" panose="02020603050405020304" pitchFamily="18" charset="0"/>
              </a:rPr>
              <a:t>I</a:t>
            </a:r>
            <a:r>
              <a:rPr lang="en-US" sz="1600" dirty="0"/>
              <a:t> error and its consequences in context </a:t>
            </a:r>
            <a:r>
              <a:rPr lang="en-US" sz="1600" i="1" dirty="0">
                <a:solidFill>
                  <a:srgbClr val="7030A0"/>
                </a:solidFill>
              </a:rPr>
              <a:t>→ Reject the Null Hypothesis and conclude the alternative, when in reality the Null Hypothesis is actually correct</a:t>
            </a:r>
            <a:endParaRPr lang="en-US" sz="1600" dirty="0"/>
          </a:p>
          <a:p>
            <a:r>
              <a:rPr lang="en-US" sz="1600" i="1" dirty="0">
                <a:solidFill>
                  <a:srgbClr val="FF0000"/>
                </a:solidFill>
              </a:rPr>
              <a:t>Description → A Type </a:t>
            </a:r>
            <a:r>
              <a:rPr lang="en-US" sz="1600" i="1" dirty="0">
                <a:solidFill>
                  <a:srgbClr val="FF0000"/>
                </a:solidFill>
                <a:latin typeface="Times New Roman" panose="02020603050405020304" pitchFamily="18" charset="0"/>
                <a:cs typeface="Times New Roman" panose="02020603050405020304" pitchFamily="18" charset="0"/>
              </a:rPr>
              <a:t>I</a:t>
            </a:r>
            <a:r>
              <a:rPr lang="en-US" sz="1600" i="1" dirty="0">
                <a:solidFill>
                  <a:srgbClr val="FF0000"/>
                </a:solidFill>
              </a:rPr>
              <a:t> error is wrongly concluding that the elevator is safe and no repairs are needed, when actually the elevator is not safe.</a:t>
            </a:r>
          </a:p>
          <a:p>
            <a:r>
              <a:rPr lang="en-US" sz="1600" i="1" dirty="0">
                <a:solidFill>
                  <a:srgbClr val="FF0000"/>
                </a:solidFill>
              </a:rPr>
              <a:t>Consequences → </a:t>
            </a:r>
            <a:r>
              <a:rPr lang="en-US" sz="1600" i="1" dirty="0">
                <a:solidFill>
                  <a:srgbClr val="7030A0"/>
                </a:solidFill>
              </a:rPr>
              <a:t>(snowballing effect) </a:t>
            </a:r>
            <a:r>
              <a:rPr lang="en-US" sz="1600" i="1" dirty="0">
                <a:solidFill>
                  <a:srgbClr val="FF0000"/>
                </a:solidFill>
              </a:rPr>
              <a:t>This would lead to not repairing an elevator that is in need of repairing (that is not safe), which could put people in danger.</a:t>
            </a:r>
          </a:p>
          <a:p>
            <a:pPr marL="0" indent="0">
              <a:buNone/>
            </a:pPr>
            <a:r>
              <a:rPr lang="en-US" sz="1600" dirty="0"/>
              <a:t>b) Describe Type </a:t>
            </a:r>
            <a:r>
              <a:rPr lang="en-US" sz="1600" dirty="0">
                <a:latin typeface="Times New Roman" panose="02020603050405020304" pitchFamily="18" charset="0"/>
                <a:cs typeface="Times New Roman" panose="02020603050405020304" pitchFamily="18" charset="0"/>
              </a:rPr>
              <a:t>II</a:t>
            </a:r>
            <a:r>
              <a:rPr lang="en-US" sz="1600" dirty="0"/>
              <a:t> error and its consequences in context </a:t>
            </a:r>
            <a:r>
              <a:rPr lang="en-US" sz="1600" i="1" dirty="0">
                <a:solidFill>
                  <a:srgbClr val="7030A0"/>
                </a:solidFill>
              </a:rPr>
              <a:t>→ Fail to (2) Reject the Null Hypothesis, when in reality the the alternative is actually correct.</a:t>
            </a:r>
            <a:endParaRPr lang="en-US" sz="1600" dirty="0"/>
          </a:p>
          <a:p>
            <a:r>
              <a:rPr lang="en-US" sz="1600" i="1" dirty="0">
                <a:solidFill>
                  <a:srgbClr val="FF0000"/>
                </a:solidFill>
              </a:rPr>
              <a:t>Description → A Type </a:t>
            </a:r>
            <a:r>
              <a:rPr lang="en-US" sz="1600" i="1" dirty="0">
                <a:solidFill>
                  <a:srgbClr val="FF0000"/>
                </a:solidFill>
                <a:latin typeface="Times New Roman" panose="02020603050405020304" pitchFamily="18" charset="0"/>
                <a:cs typeface="Times New Roman" panose="02020603050405020304" pitchFamily="18" charset="0"/>
              </a:rPr>
              <a:t>II</a:t>
            </a:r>
            <a:r>
              <a:rPr lang="en-US" sz="1600" i="1" dirty="0">
                <a:solidFill>
                  <a:srgbClr val="FF0000"/>
                </a:solidFill>
              </a:rPr>
              <a:t> error is wrongly concluding that the elevator is not safe and repairs are needed, when actually the elevator is safe.</a:t>
            </a:r>
          </a:p>
          <a:p>
            <a:r>
              <a:rPr lang="en-US" sz="1600" i="1" dirty="0">
                <a:solidFill>
                  <a:srgbClr val="FF0000"/>
                </a:solidFill>
              </a:rPr>
              <a:t>Consequences → </a:t>
            </a:r>
            <a:r>
              <a:rPr lang="en-US" sz="1600" i="1" dirty="0">
                <a:solidFill>
                  <a:srgbClr val="7030A0"/>
                </a:solidFill>
              </a:rPr>
              <a:t>(snowballing effect) </a:t>
            </a:r>
            <a:r>
              <a:rPr lang="en-US" sz="1600" i="1" dirty="0">
                <a:solidFill>
                  <a:srgbClr val="FF0000"/>
                </a:solidFill>
              </a:rPr>
              <a:t>This would lead to repairing an elevator that does not need to be repaired (that is safe), which would cost some extra money</a:t>
            </a:r>
          </a:p>
          <a:p>
            <a:pPr marL="0" indent="0">
              <a:buNone/>
            </a:pPr>
            <a:r>
              <a:rPr lang="en-US" sz="1600" dirty="0"/>
              <a:t>c) Which error is more serious? Explain.</a:t>
            </a:r>
          </a:p>
          <a:p>
            <a:pPr marL="0" indent="0">
              <a:buNone/>
            </a:pPr>
            <a:r>
              <a:rPr lang="en-US" sz="1600" i="1" dirty="0">
                <a:solidFill>
                  <a:srgbClr val="FF0000"/>
                </a:solidFill>
              </a:rPr>
              <a:t>Committing a Type </a:t>
            </a:r>
            <a:r>
              <a:rPr lang="en-US" sz="1600" i="1" dirty="0">
                <a:solidFill>
                  <a:srgbClr val="FF0000"/>
                </a:solidFill>
                <a:latin typeface="Times New Roman" panose="02020603050405020304" pitchFamily="18" charset="0"/>
                <a:cs typeface="Times New Roman" panose="02020603050405020304" pitchFamily="18" charset="0"/>
              </a:rPr>
              <a:t>I</a:t>
            </a:r>
            <a:r>
              <a:rPr lang="en-US" sz="1600" i="1" dirty="0">
                <a:solidFill>
                  <a:srgbClr val="FF0000"/>
                </a:solidFill>
              </a:rPr>
              <a:t> error is more serious as the consequences would be not repairing an elevator that is in need of repairing (that is not safe), and people could be injured or die </a:t>
            </a:r>
            <a:r>
              <a:rPr lang="en-US" sz="1600" i="1" dirty="0">
                <a:solidFill>
                  <a:srgbClr val="7030A0"/>
                </a:solidFill>
              </a:rPr>
              <a:t>(which is always worse than unnecessarily spending money)</a:t>
            </a:r>
          </a:p>
          <a:p>
            <a:pPr marL="0" indent="0">
              <a:buNone/>
            </a:pPr>
            <a:endParaRPr lang="en-US" sz="1600" dirty="0"/>
          </a:p>
        </p:txBody>
      </p:sp>
      <p:grpSp>
        <p:nvGrpSpPr>
          <p:cNvPr id="4" name="Group 3">
            <a:extLst>
              <a:ext uri="{FF2B5EF4-FFF2-40B4-BE49-F238E27FC236}">
                <a16:creationId xmlns:a16="http://schemas.microsoft.com/office/drawing/2014/main" id="{CE3F1DC5-F85B-D04C-9183-6DFAD7E77CCB}"/>
              </a:ext>
            </a:extLst>
          </p:cNvPr>
          <p:cNvGrpSpPr/>
          <p:nvPr/>
        </p:nvGrpSpPr>
        <p:grpSpPr>
          <a:xfrm>
            <a:off x="7232579" y="138955"/>
            <a:ext cx="4533536" cy="1642450"/>
            <a:chOff x="5938223" y="3995497"/>
            <a:chExt cx="7026042" cy="2517659"/>
          </a:xfrm>
        </p:grpSpPr>
        <p:pic>
          <p:nvPicPr>
            <p:cNvPr id="5" name="Picture 2" descr="Image result for type 1 and type 2 error diagram">
              <a:extLst>
                <a:ext uri="{FF2B5EF4-FFF2-40B4-BE49-F238E27FC236}">
                  <a16:creationId xmlns:a16="http://schemas.microsoft.com/office/drawing/2014/main" id="{7C101F4E-5F4A-6248-85A7-7D397C4B8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223" y="4335582"/>
              <a:ext cx="4494143" cy="21775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2CE3A2-5F57-6046-A1D7-684A88AF75B6}"/>
                </a:ext>
              </a:extLst>
            </p:cNvPr>
            <p:cNvSpPr txBox="1"/>
            <p:nvPr/>
          </p:nvSpPr>
          <p:spPr>
            <a:xfrm>
              <a:off x="6580398" y="3995497"/>
              <a:ext cx="6383867" cy="306658"/>
            </a:xfrm>
            <a:prstGeom prst="rect">
              <a:avLst/>
            </a:prstGeom>
            <a:noFill/>
          </p:spPr>
          <p:txBody>
            <a:bodyPr wrap="square" rtlCol="0">
              <a:spAutoFit/>
            </a:bodyPr>
            <a:lstStyle/>
            <a:p>
              <a:r>
                <a:rPr lang="en-US" sz="700" dirty="0"/>
                <a:t>https://home.ubalt.edu/ntsbarsh/Business-stat/opre504.htm</a:t>
              </a:r>
            </a:p>
          </p:txBody>
        </p:sp>
      </p:grpSp>
    </p:spTree>
    <p:custDataLst>
      <p:tags r:id="rId1"/>
    </p:custDataLst>
    <p:extLst>
      <p:ext uri="{BB962C8B-B14F-4D97-AF65-F5344CB8AC3E}">
        <p14:creationId xmlns:p14="http://schemas.microsoft.com/office/powerpoint/2010/main" val="3851870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2BEB-AA29-9D40-A4A4-12600D363830}"/>
              </a:ext>
            </a:extLst>
          </p:cNvPr>
          <p:cNvSpPr>
            <a:spLocks noGrp="1"/>
          </p:cNvSpPr>
          <p:nvPr>
            <p:ph type="title"/>
          </p:nvPr>
        </p:nvSpPr>
        <p:spPr>
          <a:xfrm>
            <a:off x="189842" y="-310585"/>
            <a:ext cx="10515600" cy="1325563"/>
          </a:xfrm>
        </p:spPr>
        <p:txBody>
          <a:bodyPr/>
          <a:lstStyle/>
          <a:p>
            <a:r>
              <a:rPr lang="en-US" dirty="0"/>
              <a:t>LCQ – Type 1 and Type 2 Errors</a:t>
            </a:r>
          </a:p>
        </p:txBody>
      </p:sp>
      <p:sp>
        <p:nvSpPr>
          <p:cNvPr id="3" name="Content Placeholder 2">
            <a:extLst>
              <a:ext uri="{FF2B5EF4-FFF2-40B4-BE49-F238E27FC236}">
                <a16:creationId xmlns:a16="http://schemas.microsoft.com/office/drawing/2014/main" id="{9098A0E7-0FE5-7243-B551-E6B06456F52D}"/>
              </a:ext>
            </a:extLst>
          </p:cNvPr>
          <p:cNvSpPr>
            <a:spLocks noGrp="1"/>
          </p:cNvSpPr>
          <p:nvPr>
            <p:ph idx="1"/>
          </p:nvPr>
        </p:nvSpPr>
        <p:spPr>
          <a:xfrm>
            <a:off x="383609" y="1656662"/>
            <a:ext cx="11424781" cy="6462076"/>
          </a:xfrm>
        </p:spPr>
        <p:txBody>
          <a:bodyPr>
            <a:normAutofit/>
          </a:bodyPr>
          <a:lstStyle/>
          <a:p>
            <a:pPr marL="0" indent="0">
              <a:buNone/>
            </a:pPr>
            <a:r>
              <a:rPr lang="en-US" sz="1800" b="1" dirty="0"/>
              <a:t>Setup</a:t>
            </a:r>
            <a:r>
              <a:rPr lang="en-US" sz="1800" dirty="0"/>
              <a:t>: A restaurant got their supply of food (meat, veggies, etc.) a few days late and are trying to decide if they are still able to serve it or not. There are two hypotheses:</a:t>
            </a:r>
          </a:p>
          <a:p>
            <a:pPr marL="463550" indent="0">
              <a:buNone/>
            </a:pPr>
            <a:r>
              <a:rPr lang="en-US" sz="1800" dirty="0"/>
              <a:t>H</a:t>
            </a:r>
            <a:r>
              <a:rPr lang="en-US" sz="1800" baseline="-25000" dirty="0"/>
              <a:t>0</a:t>
            </a:r>
            <a:r>
              <a:rPr lang="en-US" sz="1800" dirty="0"/>
              <a:t>:  The food is still fresh</a:t>
            </a:r>
          </a:p>
          <a:p>
            <a:pPr marL="463550" indent="0">
              <a:buNone/>
            </a:pPr>
            <a:r>
              <a:rPr lang="en-US" sz="1800" dirty="0"/>
              <a:t>H</a:t>
            </a:r>
            <a:r>
              <a:rPr lang="en-US" sz="1800" baseline="-25000" dirty="0"/>
              <a:t>A</a:t>
            </a:r>
            <a:r>
              <a:rPr lang="en-US" sz="1800" dirty="0"/>
              <a:t>:  The food has gone bad</a:t>
            </a:r>
          </a:p>
          <a:p>
            <a:pPr marL="463550" indent="0">
              <a:buNone/>
            </a:pPr>
            <a:endParaRPr lang="en-US" sz="1800" dirty="0"/>
          </a:p>
          <a:p>
            <a:pPr marL="0" indent="0">
              <a:buNone/>
            </a:pPr>
            <a:r>
              <a:rPr lang="en-US" sz="1800" dirty="0"/>
              <a:t>a) Describe Type </a:t>
            </a:r>
            <a:r>
              <a:rPr lang="en-US" sz="1800" dirty="0">
                <a:cs typeface="Times New Roman" panose="02020603050405020304" pitchFamily="18" charset="0"/>
              </a:rPr>
              <a:t>I</a:t>
            </a:r>
            <a:r>
              <a:rPr lang="en-US" sz="1800" dirty="0"/>
              <a:t> error and its consequences in context.</a:t>
            </a:r>
            <a:endParaRPr lang="en-US" sz="1800" i="1" dirty="0">
              <a:solidFill>
                <a:srgbClr val="7030A0"/>
              </a:solidFill>
            </a:endParaRP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b) Describe Type </a:t>
            </a:r>
            <a:r>
              <a:rPr lang="en-US" sz="1800" dirty="0">
                <a:cs typeface="Times New Roman" panose="02020603050405020304" pitchFamily="18" charset="0"/>
              </a:rPr>
              <a:t>II</a:t>
            </a:r>
            <a:r>
              <a:rPr lang="en-US" sz="1800" dirty="0"/>
              <a:t> error and its consequences in context.</a:t>
            </a:r>
            <a:r>
              <a:rPr lang="en-US" sz="1800" u="sng" dirty="0"/>
              <a:t> </a:t>
            </a:r>
          </a:p>
          <a:p>
            <a:pPr marL="0" indent="0">
              <a:buNone/>
            </a:pPr>
            <a:endParaRPr lang="en-US" sz="1800" u="sng" dirty="0"/>
          </a:p>
          <a:p>
            <a:pPr marL="0" indent="0">
              <a:buNone/>
            </a:pPr>
            <a:endParaRPr lang="en-US" sz="1800" u="sng" dirty="0"/>
          </a:p>
          <a:p>
            <a:pPr marL="0" indent="0">
              <a:buNone/>
            </a:pPr>
            <a:endParaRPr lang="en-US" sz="1800" u="sng" dirty="0"/>
          </a:p>
          <a:p>
            <a:pPr marL="0" indent="0">
              <a:buNone/>
            </a:pPr>
            <a:r>
              <a:rPr lang="en-US" sz="1800" dirty="0"/>
              <a:t>c) Which error is more serious? Explain.</a:t>
            </a:r>
          </a:p>
        </p:txBody>
      </p:sp>
      <p:grpSp>
        <p:nvGrpSpPr>
          <p:cNvPr id="7" name="Group 6">
            <a:extLst>
              <a:ext uri="{FF2B5EF4-FFF2-40B4-BE49-F238E27FC236}">
                <a16:creationId xmlns:a16="http://schemas.microsoft.com/office/drawing/2014/main" id="{1F98744F-577F-4946-B331-A4DBD14BD462}"/>
              </a:ext>
            </a:extLst>
          </p:cNvPr>
          <p:cNvGrpSpPr/>
          <p:nvPr/>
        </p:nvGrpSpPr>
        <p:grpSpPr>
          <a:xfrm>
            <a:off x="7658464" y="-158444"/>
            <a:ext cx="4533536" cy="1642450"/>
            <a:chOff x="5938223" y="3995497"/>
            <a:chExt cx="7026042" cy="2517659"/>
          </a:xfrm>
        </p:grpSpPr>
        <p:pic>
          <p:nvPicPr>
            <p:cNvPr id="8" name="Picture 2" descr="Image result for type 1 and type 2 error diagram">
              <a:extLst>
                <a:ext uri="{FF2B5EF4-FFF2-40B4-BE49-F238E27FC236}">
                  <a16:creationId xmlns:a16="http://schemas.microsoft.com/office/drawing/2014/main" id="{21628492-C4D6-5A41-827A-8B7B2EBC3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23" y="4335582"/>
              <a:ext cx="4494143" cy="21775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14D71AB-9214-8644-B26C-A0CAC546DD27}"/>
                </a:ext>
              </a:extLst>
            </p:cNvPr>
            <p:cNvSpPr txBox="1"/>
            <p:nvPr/>
          </p:nvSpPr>
          <p:spPr>
            <a:xfrm>
              <a:off x="6580398" y="3995497"/>
              <a:ext cx="6383867" cy="306658"/>
            </a:xfrm>
            <a:prstGeom prst="rect">
              <a:avLst/>
            </a:prstGeom>
            <a:noFill/>
          </p:spPr>
          <p:txBody>
            <a:bodyPr wrap="square" rtlCol="0">
              <a:spAutoFit/>
            </a:bodyPr>
            <a:lstStyle/>
            <a:p>
              <a:r>
                <a:rPr lang="en-US" sz="700" dirty="0"/>
                <a:t>https://home.ubalt.edu/ntsbarsh/Business-stat/opre504.htm</a:t>
              </a:r>
            </a:p>
          </p:txBody>
        </p:sp>
      </p:grpSp>
    </p:spTree>
    <p:extLst>
      <p:ext uri="{BB962C8B-B14F-4D97-AF65-F5344CB8AC3E}">
        <p14:creationId xmlns:p14="http://schemas.microsoft.com/office/powerpoint/2010/main" val="257383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2BEB-AA29-9D40-A4A4-12600D363830}"/>
              </a:ext>
            </a:extLst>
          </p:cNvPr>
          <p:cNvSpPr>
            <a:spLocks noGrp="1"/>
          </p:cNvSpPr>
          <p:nvPr>
            <p:ph type="title"/>
          </p:nvPr>
        </p:nvSpPr>
        <p:spPr>
          <a:xfrm>
            <a:off x="189842" y="-310585"/>
            <a:ext cx="10515600" cy="1325563"/>
          </a:xfrm>
        </p:spPr>
        <p:txBody>
          <a:bodyPr/>
          <a:lstStyle/>
          <a:p>
            <a:r>
              <a:rPr lang="en-US" dirty="0"/>
              <a:t>LCQ – Type 1 and Type 2 Errors</a:t>
            </a:r>
          </a:p>
        </p:txBody>
      </p:sp>
      <p:sp>
        <p:nvSpPr>
          <p:cNvPr id="3" name="Content Placeholder 2">
            <a:extLst>
              <a:ext uri="{FF2B5EF4-FFF2-40B4-BE49-F238E27FC236}">
                <a16:creationId xmlns:a16="http://schemas.microsoft.com/office/drawing/2014/main" id="{9098A0E7-0FE5-7243-B551-E6B06456F52D}"/>
              </a:ext>
            </a:extLst>
          </p:cNvPr>
          <p:cNvSpPr>
            <a:spLocks noGrp="1"/>
          </p:cNvSpPr>
          <p:nvPr>
            <p:ph idx="1"/>
          </p:nvPr>
        </p:nvSpPr>
        <p:spPr>
          <a:xfrm>
            <a:off x="383609" y="1014978"/>
            <a:ext cx="11424781" cy="6462076"/>
          </a:xfrm>
        </p:spPr>
        <p:txBody>
          <a:bodyPr>
            <a:normAutofit fontScale="62500" lnSpcReduction="20000"/>
          </a:bodyPr>
          <a:lstStyle/>
          <a:p>
            <a:pPr marL="0" indent="0">
              <a:buNone/>
            </a:pPr>
            <a:r>
              <a:rPr lang="en-US" sz="1800" b="1" dirty="0"/>
              <a:t>Setup</a:t>
            </a:r>
            <a:r>
              <a:rPr lang="en-US" sz="1800" dirty="0"/>
              <a:t>: A restaurant got their supply of food (meat, veggies, etc.) a few days late and are trying to decide if they are still able to serve it or not. There are two hypotheses:</a:t>
            </a:r>
          </a:p>
          <a:p>
            <a:pPr marL="463550" indent="0">
              <a:buNone/>
            </a:pPr>
            <a:r>
              <a:rPr lang="en-US" sz="1800" dirty="0"/>
              <a:t>H</a:t>
            </a:r>
            <a:r>
              <a:rPr lang="en-US" sz="1800" baseline="-25000" dirty="0"/>
              <a:t>0</a:t>
            </a:r>
            <a:r>
              <a:rPr lang="en-US" sz="1800" dirty="0"/>
              <a:t>:  The food is still fresh</a:t>
            </a:r>
          </a:p>
          <a:p>
            <a:pPr marL="463550" indent="0">
              <a:buNone/>
            </a:pPr>
            <a:r>
              <a:rPr lang="en-US" sz="1800" dirty="0"/>
              <a:t>H</a:t>
            </a:r>
            <a:r>
              <a:rPr lang="en-US" sz="1800" baseline="-25000" dirty="0"/>
              <a:t>A</a:t>
            </a:r>
            <a:r>
              <a:rPr lang="en-US" sz="1800" dirty="0"/>
              <a:t>:  The food has gone bad</a:t>
            </a:r>
          </a:p>
          <a:p>
            <a:pPr marL="0" indent="0">
              <a:buNone/>
            </a:pPr>
            <a:r>
              <a:rPr lang="en-US" sz="1800" dirty="0"/>
              <a:t>a) Describe Type </a:t>
            </a:r>
            <a:r>
              <a:rPr lang="en-US" sz="1800" dirty="0">
                <a:cs typeface="Times New Roman" panose="02020603050405020304" pitchFamily="18" charset="0"/>
              </a:rPr>
              <a:t>I</a:t>
            </a:r>
            <a:r>
              <a:rPr lang="en-US" sz="1800" dirty="0"/>
              <a:t> error and its consequences in context.</a:t>
            </a:r>
            <a:r>
              <a:rPr lang="en-US" sz="1800" i="1" dirty="0">
                <a:solidFill>
                  <a:srgbClr val="7030A0"/>
                </a:solidFill>
              </a:rPr>
              <a:t> → Reject the Null Hypothesis and conclude the alternative, when in reality the Null Hypothesis is actually correct</a:t>
            </a:r>
            <a:endParaRPr lang="en-US" sz="1800" dirty="0"/>
          </a:p>
          <a:p>
            <a:pPr marL="0" indent="0">
              <a:buNone/>
            </a:pPr>
            <a:r>
              <a:rPr lang="en-US" sz="1800" u="sng" dirty="0"/>
              <a:t>Descriptions</a:t>
            </a:r>
            <a:r>
              <a:rPr lang="en-US" sz="1800" dirty="0"/>
              <a:t> - Options</a:t>
            </a:r>
            <a:endParaRPr lang="en-US" sz="1800" u="sng" dirty="0"/>
          </a:p>
          <a:p>
            <a:pPr marL="0" indent="0">
              <a:buNone/>
            </a:pPr>
            <a:r>
              <a:rPr lang="en-US" sz="1800" i="1" dirty="0">
                <a:solidFill>
                  <a:srgbClr val="FF0000"/>
                </a:solidFill>
              </a:rPr>
              <a:t>1) The food still would be thought as fresh, when the food is not fresh </a:t>
            </a:r>
            <a:r>
              <a:rPr lang="en-US" sz="1800" i="1" dirty="0">
                <a:solidFill>
                  <a:srgbClr val="7030A0"/>
                </a:solidFill>
              </a:rPr>
              <a:t>→ INCORRECT! This would mean concluding the Null is TRUE but in reality the Alternative is correct (this is actually Type 2!)</a:t>
            </a:r>
          </a:p>
          <a:p>
            <a:pPr marL="0" indent="0">
              <a:buNone/>
            </a:pPr>
            <a:r>
              <a:rPr lang="en-US" sz="1800" i="1" dirty="0">
                <a:solidFill>
                  <a:srgbClr val="FF0000"/>
                </a:solidFill>
              </a:rPr>
              <a:t>2) Type I error is wrongly concluding that the food is not fresh </a:t>
            </a:r>
            <a:r>
              <a:rPr lang="en-US" sz="1800" i="1" dirty="0">
                <a:solidFill>
                  <a:srgbClr val="7030A0"/>
                </a:solidFill>
              </a:rPr>
              <a:t>→ ALMOST, this has the first part perfect! But MISSING the ‘in reality the Null is TRUE’. So NEED to ADD ‘</a:t>
            </a:r>
            <a:r>
              <a:rPr lang="en-US" sz="1800" i="1" dirty="0">
                <a:solidFill>
                  <a:srgbClr val="FF0000"/>
                </a:solidFill>
              </a:rPr>
              <a:t>but in reality it’s good</a:t>
            </a:r>
            <a:r>
              <a:rPr lang="en-US" sz="1800" i="1" dirty="0">
                <a:solidFill>
                  <a:srgbClr val="7030A0"/>
                </a:solidFill>
              </a:rPr>
              <a:t>‘</a:t>
            </a:r>
            <a:endParaRPr lang="en-US" sz="1800" i="1" strike="sngStrike" dirty="0">
              <a:solidFill>
                <a:srgbClr val="FF0000"/>
              </a:solidFill>
            </a:endParaRPr>
          </a:p>
          <a:p>
            <a:pPr marL="0" indent="0">
              <a:buNone/>
            </a:pPr>
            <a:r>
              <a:rPr lang="en-US" sz="1800" i="1" dirty="0">
                <a:solidFill>
                  <a:srgbClr val="FF0000"/>
                </a:solidFill>
              </a:rPr>
              <a:t>3) We wrongly conclude that the food has gone bad, when it is still good</a:t>
            </a:r>
            <a:r>
              <a:rPr lang="en-US" sz="1800" i="1" dirty="0">
                <a:solidFill>
                  <a:srgbClr val="7030A0"/>
                </a:solidFill>
              </a:rPr>
              <a:t> → Very good! Stating we wrongly conclude alternative in context but the Null is actually true context!</a:t>
            </a:r>
            <a:endParaRPr lang="en-US" sz="1800" dirty="0">
              <a:solidFill>
                <a:srgbClr val="7030A0"/>
              </a:solidFill>
            </a:endParaRPr>
          </a:p>
          <a:p>
            <a:pPr marL="0" indent="0">
              <a:buNone/>
            </a:pPr>
            <a:r>
              <a:rPr lang="en-US" sz="1800" u="sng" dirty="0"/>
              <a:t>Consequences</a:t>
            </a:r>
            <a:r>
              <a:rPr lang="en-US" sz="1800" dirty="0"/>
              <a:t> - Options</a:t>
            </a:r>
            <a:endParaRPr lang="en-US" sz="1800" dirty="0">
              <a:solidFill>
                <a:srgbClr val="7030A0"/>
              </a:solidFill>
            </a:endParaRPr>
          </a:p>
          <a:p>
            <a:pPr marL="0" indent="0">
              <a:buNone/>
            </a:pPr>
            <a:r>
              <a:rPr lang="en-US" sz="1800" dirty="0">
                <a:solidFill>
                  <a:srgbClr val="FF0000"/>
                </a:solidFill>
              </a:rPr>
              <a:t>1) Someone gets sick</a:t>
            </a:r>
            <a:r>
              <a:rPr lang="en-US" sz="1800" i="1" dirty="0">
                <a:solidFill>
                  <a:srgbClr val="FF0000"/>
                </a:solidFill>
              </a:rPr>
              <a:t> </a:t>
            </a:r>
            <a:r>
              <a:rPr lang="en-US" sz="1800" i="1" dirty="0">
                <a:solidFill>
                  <a:srgbClr val="7030A0"/>
                </a:solidFill>
              </a:rPr>
              <a:t>→ INCORRECT! This would go with the Type 2 error</a:t>
            </a:r>
            <a:endParaRPr lang="en-US" sz="1800" dirty="0">
              <a:solidFill>
                <a:srgbClr val="7030A0"/>
              </a:solidFill>
            </a:endParaRPr>
          </a:p>
          <a:p>
            <a:pPr marL="0" indent="0">
              <a:buNone/>
            </a:pPr>
            <a:r>
              <a:rPr lang="en-US" sz="1800" dirty="0">
                <a:solidFill>
                  <a:srgbClr val="FF0000"/>
                </a:solidFill>
              </a:rPr>
              <a:t>2) The food was actually still fresh so you lost money by not using it</a:t>
            </a:r>
            <a:r>
              <a:rPr lang="en-US" sz="1800" i="1" dirty="0">
                <a:solidFill>
                  <a:srgbClr val="FF0000"/>
                </a:solidFill>
              </a:rPr>
              <a:t> </a:t>
            </a:r>
            <a:r>
              <a:rPr lang="en-US" sz="1800" i="1" dirty="0">
                <a:solidFill>
                  <a:srgbClr val="7030A0"/>
                </a:solidFill>
              </a:rPr>
              <a:t>→ Very good! Snowballing, good description of what’s the worst case scenario if we make the above error</a:t>
            </a:r>
            <a:endParaRPr lang="en-US" sz="1800" dirty="0">
              <a:solidFill>
                <a:srgbClr val="7030A0"/>
              </a:solidFill>
            </a:endParaRPr>
          </a:p>
          <a:p>
            <a:pPr marL="0" indent="0">
              <a:buNone/>
            </a:pPr>
            <a:r>
              <a:rPr lang="en-US" sz="1800" i="1" dirty="0">
                <a:solidFill>
                  <a:srgbClr val="FF0000"/>
                </a:solidFill>
              </a:rPr>
              <a:t>3) We throw out good food and waste it </a:t>
            </a:r>
            <a:r>
              <a:rPr lang="en-US" sz="1800" i="1" dirty="0">
                <a:solidFill>
                  <a:srgbClr val="7030A0"/>
                </a:solidFill>
              </a:rPr>
              <a:t>→ Also good!</a:t>
            </a:r>
            <a:endParaRPr lang="en-US" sz="1800" dirty="0">
              <a:solidFill>
                <a:srgbClr val="7030A0"/>
              </a:solidFill>
            </a:endParaRPr>
          </a:p>
          <a:p>
            <a:pPr marL="0" indent="0">
              <a:buNone/>
            </a:pPr>
            <a:r>
              <a:rPr lang="en-US" sz="1800" i="1" dirty="0">
                <a:solidFill>
                  <a:srgbClr val="FF0000"/>
                </a:solidFill>
              </a:rPr>
              <a:t>4) Waste of money and food </a:t>
            </a:r>
            <a:r>
              <a:rPr lang="en-US" sz="1800" i="1" dirty="0">
                <a:solidFill>
                  <a:srgbClr val="7030A0"/>
                </a:solidFill>
              </a:rPr>
              <a:t>→ Good again! Many ways to phrase it</a:t>
            </a:r>
            <a:endParaRPr lang="en-US" sz="1800" i="1" dirty="0">
              <a:solidFill>
                <a:srgbClr val="FF0000"/>
              </a:solidFill>
            </a:endParaRPr>
          </a:p>
          <a:p>
            <a:pPr marL="0" indent="0">
              <a:buNone/>
            </a:pPr>
            <a:endParaRPr lang="en-US" sz="1800" dirty="0"/>
          </a:p>
          <a:p>
            <a:pPr marL="0" indent="0">
              <a:buNone/>
            </a:pPr>
            <a:r>
              <a:rPr lang="en-US" sz="1800" dirty="0"/>
              <a:t>b) Describe Type </a:t>
            </a:r>
            <a:r>
              <a:rPr lang="en-US" sz="1800" dirty="0">
                <a:cs typeface="Times New Roman" panose="02020603050405020304" pitchFamily="18" charset="0"/>
              </a:rPr>
              <a:t>II</a:t>
            </a:r>
            <a:r>
              <a:rPr lang="en-US" sz="1800" dirty="0"/>
              <a:t> error and its consequences in context.</a:t>
            </a:r>
            <a:r>
              <a:rPr lang="en-US" sz="1800" i="1" dirty="0">
                <a:solidFill>
                  <a:srgbClr val="7030A0"/>
                </a:solidFill>
              </a:rPr>
              <a:t> → Fail to (2) Reject the Null Hypothesis, when in reality the the alternative is actually correct.</a:t>
            </a:r>
            <a:endParaRPr lang="en-US" sz="1800" dirty="0"/>
          </a:p>
          <a:p>
            <a:pPr marL="0" indent="0">
              <a:buNone/>
            </a:pPr>
            <a:r>
              <a:rPr lang="en-US" sz="1800" u="sng" dirty="0"/>
              <a:t>Descriptions</a:t>
            </a:r>
            <a:r>
              <a:rPr lang="en-US" sz="1800" dirty="0"/>
              <a:t> - Options</a:t>
            </a:r>
          </a:p>
          <a:p>
            <a:pPr marL="0" indent="0">
              <a:buNone/>
            </a:pPr>
            <a:r>
              <a:rPr lang="en-US" sz="1800" i="1" dirty="0">
                <a:solidFill>
                  <a:srgbClr val="FF0000"/>
                </a:solidFill>
              </a:rPr>
              <a:t>1) We wrongly conclude that the food is fresh </a:t>
            </a:r>
            <a:r>
              <a:rPr lang="en-US" sz="1800" i="1" dirty="0">
                <a:solidFill>
                  <a:srgbClr val="7030A0"/>
                </a:solidFill>
              </a:rPr>
              <a:t>→ ALMOST again! MISSING the second key part of committing an error, the truth being different than our conclusion! NEED to HAVE ’</a:t>
            </a:r>
            <a:r>
              <a:rPr lang="en-US" sz="1800" dirty="0">
                <a:solidFill>
                  <a:srgbClr val="FF0000"/>
                </a:solidFill>
              </a:rPr>
              <a:t>when it actually it has gone bad</a:t>
            </a:r>
            <a:r>
              <a:rPr lang="en-US" sz="1800" dirty="0">
                <a:solidFill>
                  <a:srgbClr val="C00000"/>
                </a:solidFill>
              </a:rPr>
              <a:t>’</a:t>
            </a:r>
            <a:endParaRPr lang="en-US" sz="1800" dirty="0"/>
          </a:p>
          <a:p>
            <a:pPr marL="0" indent="0">
              <a:buNone/>
            </a:pPr>
            <a:r>
              <a:rPr lang="en-US" sz="1800" i="1" dirty="0">
                <a:solidFill>
                  <a:srgbClr val="7030A0"/>
                </a:solidFill>
              </a:rPr>
              <a:t>2) We wrongly conclude that the food is still good when it has actually gone bad → PERFECT! Conclude H</a:t>
            </a:r>
            <a:r>
              <a:rPr lang="en-US" sz="1800" i="1" baseline="-25000" dirty="0">
                <a:solidFill>
                  <a:srgbClr val="7030A0"/>
                </a:solidFill>
              </a:rPr>
              <a:t>A</a:t>
            </a:r>
            <a:r>
              <a:rPr lang="en-US" sz="1800" i="1" dirty="0">
                <a:solidFill>
                  <a:srgbClr val="7030A0"/>
                </a:solidFill>
              </a:rPr>
              <a:t> in context but actually H</a:t>
            </a:r>
            <a:r>
              <a:rPr lang="en-US" sz="1800" i="1" baseline="-25000" dirty="0">
                <a:solidFill>
                  <a:srgbClr val="7030A0"/>
                </a:solidFill>
              </a:rPr>
              <a:t>0</a:t>
            </a:r>
            <a:r>
              <a:rPr lang="en-US" sz="1800" i="1" dirty="0">
                <a:solidFill>
                  <a:srgbClr val="7030A0"/>
                </a:solidFill>
              </a:rPr>
              <a:t> context is true!  </a:t>
            </a:r>
          </a:p>
          <a:p>
            <a:pPr marL="0" indent="0">
              <a:buNone/>
            </a:pPr>
            <a:r>
              <a:rPr lang="en-US" sz="1800" u="sng" dirty="0"/>
              <a:t>Consequences</a:t>
            </a:r>
            <a:r>
              <a:rPr lang="en-US" sz="1800" dirty="0"/>
              <a:t> - Options</a:t>
            </a:r>
            <a:endParaRPr lang="en-US" sz="1800" dirty="0">
              <a:solidFill>
                <a:srgbClr val="7030A0"/>
              </a:solidFill>
            </a:endParaRPr>
          </a:p>
          <a:p>
            <a:pPr marL="0" indent="0">
              <a:buNone/>
            </a:pPr>
            <a:r>
              <a:rPr lang="en-US" sz="1800" i="1" dirty="0">
                <a:solidFill>
                  <a:srgbClr val="FF0000"/>
                </a:solidFill>
              </a:rPr>
              <a:t>1) People may get sick </a:t>
            </a:r>
            <a:r>
              <a:rPr lang="en-US" sz="1800" i="1" dirty="0">
                <a:solidFill>
                  <a:srgbClr val="7030A0"/>
                </a:solidFill>
              </a:rPr>
              <a:t>→ Good! Again snowballing to what could happen</a:t>
            </a:r>
            <a:endParaRPr lang="en-US" sz="1800" i="1" dirty="0">
              <a:solidFill>
                <a:srgbClr val="FF0000"/>
              </a:solidFill>
            </a:endParaRPr>
          </a:p>
          <a:p>
            <a:pPr marL="0" indent="0">
              <a:buNone/>
            </a:pPr>
            <a:r>
              <a:rPr lang="en-US" sz="1800" i="1" dirty="0">
                <a:solidFill>
                  <a:srgbClr val="FF0000"/>
                </a:solidFill>
              </a:rPr>
              <a:t>2) We serve bad food and someone gets sick from it </a:t>
            </a:r>
            <a:r>
              <a:rPr lang="en-US" sz="1800" i="1" dirty="0">
                <a:solidFill>
                  <a:srgbClr val="7030A0"/>
                </a:solidFill>
              </a:rPr>
              <a:t>→ Also great!</a:t>
            </a:r>
            <a:endParaRPr lang="en-US" sz="1800" dirty="0"/>
          </a:p>
          <a:p>
            <a:pPr marL="0" indent="0">
              <a:buNone/>
            </a:pPr>
            <a:r>
              <a:rPr lang="en-US" sz="1800" dirty="0"/>
              <a:t>c) Which error is more serious? Explain.</a:t>
            </a:r>
          </a:p>
          <a:p>
            <a:pPr marL="0" indent="0">
              <a:buNone/>
            </a:pPr>
            <a:r>
              <a:rPr lang="en-US" sz="1800" i="1" dirty="0">
                <a:solidFill>
                  <a:srgbClr val="FF0000"/>
                </a:solidFill>
              </a:rPr>
              <a:t>A Type 2 Error would be worse because customers are at risk of getting sick from food poisoning. Even though the restaurant might lose money, people’s safety is more important</a:t>
            </a:r>
            <a:endParaRPr lang="en-US" sz="1800" dirty="0"/>
          </a:p>
        </p:txBody>
      </p:sp>
      <p:grpSp>
        <p:nvGrpSpPr>
          <p:cNvPr id="7" name="Group 6">
            <a:extLst>
              <a:ext uri="{FF2B5EF4-FFF2-40B4-BE49-F238E27FC236}">
                <a16:creationId xmlns:a16="http://schemas.microsoft.com/office/drawing/2014/main" id="{1F98744F-577F-4946-B331-A4DBD14BD462}"/>
              </a:ext>
            </a:extLst>
          </p:cNvPr>
          <p:cNvGrpSpPr/>
          <p:nvPr/>
        </p:nvGrpSpPr>
        <p:grpSpPr>
          <a:xfrm>
            <a:off x="8438674" y="-627472"/>
            <a:ext cx="4533536" cy="1642450"/>
            <a:chOff x="5938223" y="3995497"/>
            <a:chExt cx="7026042" cy="2517659"/>
          </a:xfrm>
        </p:grpSpPr>
        <p:pic>
          <p:nvPicPr>
            <p:cNvPr id="8" name="Picture 2" descr="Image result for type 1 and type 2 error diagram">
              <a:extLst>
                <a:ext uri="{FF2B5EF4-FFF2-40B4-BE49-F238E27FC236}">
                  <a16:creationId xmlns:a16="http://schemas.microsoft.com/office/drawing/2014/main" id="{21628492-C4D6-5A41-827A-8B7B2EBC3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23" y="4335582"/>
              <a:ext cx="4494143" cy="21775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14D71AB-9214-8644-B26C-A0CAC546DD27}"/>
                </a:ext>
              </a:extLst>
            </p:cNvPr>
            <p:cNvSpPr txBox="1"/>
            <p:nvPr/>
          </p:nvSpPr>
          <p:spPr>
            <a:xfrm>
              <a:off x="6580398" y="3995497"/>
              <a:ext cx="6383867" cy="306658"/>
            </a:xfrm>
            <a:prstGeom prst="rect">
              <a:avLst/>
            </a:prstGeom>
            <a:noFill/>
          </p:spPr>
          <p:txBody>
            <a:bodyPr wrap="square" rtlCol="0">
              <a:spAutoFit/>
            </a:bodyPr>
            <a:lstStyle/>
            <a:p>
              <a:r>
                <a:rPr lang="en-US" sz="700" dirty="0"/>
                <a:t>https://home.ubalt.edu/ntsbarsh/Business-stat/opre504.htm</a:t>
              </a:r>
            </a:p>
          </p:txBody>
        </p:sp>
      </p:grpSp>
    </p:spTree>
    <p:extLst>
      <p:ext uri="{BB962C8B-B14F-4D97-AF65-F5344CB8AC3E}">
        <p14:creationId xmlns:p14="http://schemas.microsoft.com/office/powerpoint/2010/main" val="426460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title"/>
          </p:nvPr>
        </p:nvSpPr>
        <p:spPr>
          <a:xfrm>
            <a:off x="415600" y="225067"/>
            <a:ext cx="11360800" cy="763600"/>
          </a:xfrm>
          <a:prstGeom prst="rect">
            <a:avLst/>
          </a:prstGeom>
        </p:spPr>
        <p:txBody>
          <a:bodyPr spcFirstLastPara="1" vert="horz" wrap="square" lIns="121900" tIns="121900" rIns="121900" bIns="121900" rtlCol="0" anchor="t" anchorCtr="0">
            <a:noAutofit/>
          </a:bodyPr>
          <a:lstStyle/>
          <a:p>
            <a:r>
              <a:rPr lang="en" dirty="0"/>
              <a:t>Hypothesis Test Steps – This is Your Life Now…</a:t>
            </a:r>
            <a:endParaRPr dirty="0"/>
          </a:p>
        </p:txBody>
      </p:sp>
      <p:sp>
        <p:nvSpPr>
          <p:cNvPr id="258" name="Google Shape;258;p46"/>
          <p:cNvSpPr txBox="1">
            <a:spLocks noGrp="1"/>
          </p:cNvSpPr>
          <p:nvPr>
            <p:ph type="body" idx="1"/>
          </p:nvPr>
        </p:nvSpPr>
        <p:spPr>
          <a:xfrm>
            <a:off x="415600" y="1151400"/>
            <a:ext cx="11360800" cy="5008100"/>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p>
            <a:pPr>
              <a:lnSpc>
                <a:spcPct val="100000"/>
              </a:lnSpc>
              <a:buAutoNum type="arabicPeriod"/>
            </a:pPr>
            <a:r>
              <a:rPr lang="en" sz="2400" b="1" dirty="0">
                <a:solidFill>
                  <a:srgbClr val="0070C0"/>
                </a:solidFill>
              </a:rPr>
              <a:t>State</a:t>
            </a:r>
            <a:r>
              <a:rPr lang="en" sz="2400" dirty="0">
                <a:solidFill>
                  <a:srgbClr val="0070C0"/>
                </a:solidFill>
              </a:rPr>
              <a:t> the Hypotheses</a:t>
            </a:r>
          </a:p>
          <a:p>
            <a:pPr lvl="1">
              <a:lnSpc>
                <a:spcPct val="100000"/>
              </a:lnSpc>
              <a:spcBef>
                <a:spcPts val="0"/>
              </a:spcBef>
            </a:pPr>
            <a:r>
              <a:rPr lang="en-US" dirty="0">
                <a:solidFill>
                  <a:srgbClr val="0070C0"/>
                </a:solidFill>
              </a:rPr>
              <a:t>Define parameter + context.</a:t>
            </a:r>
          </a:p>
          <a:p>
            <a:pPr>
              <a:lnSpc>
                <a:spcPct val="100000"/>
              </a:lnSpc>
              <a:buAutoNum type="arabicPeriod"/>
            </a:pPr>
            <a:endParaRPr sz="2400" dirty="0">
              <a:solidFill>
                <a:srgbClr val="0070C0"/>
              </a:solidFill>
            </a:endParaRPr>
          </a:p>
          <a:p>
            <a:pPr>
              <a:lnSpc>
                <a:spcPct val="100000"/>
              </a:lnSpc>
              <a:buAutoNum type="arabicPeriod"/>
            </a:pPr>
            <a:r>
              <a:rPr lang="en" sz="2400" b="1" dirty="0">
                <a:solidFill>
                  <a:srgbClr val="0070C0"/>
                </a:solidFill>
              </a:rPr>
              <a:t>Check</a:t>
            </a:r>
            <a:r>
              <a:rPr lang="en" sz="2400" dirty="0">
                <a:solidFill>
                  <a:srgbClr val="0070C0"/>
                </a:solidFill>
              </a:rPr>
              <a:t> Assumptions.</a:t>
            </a:r>
          </a:p>
          <a:p>
            <a:pPr>
              <a:lnSpc>
                <a:spcPct val="100000"/>
              </a:lnSpc>
              <a:buAutoNum type="arabicPeriod"/>
            </a:pPr>
            <a:endParaRPr sz="2400" dirty="0">
              <a:solidFill>
                <a:srgbClr val="0070C0"/>
              </a:solidFill>
            </a:endParaRPr>
          </a:p>
          <a:p>
            <a:pPr>
              <a:lnSpc>
                <a:spcPct val="100000"/>
              </a:lnSpc>
              <a:buAutoNum type="arabicPeriod"/>
            </a:pPr>
            <a:r>
              <a:rPr lang="en" sz="2400" b="1" dirty="0">
                <a:solidFill>
                  <a:srgbClr val="0070C0"/>
                </a:solidFill>
              </a:rPr>
              <a:t>Determine</a:t>
            </a:r>
            <a:r>
              <a:rPr lang="en" sz="2400" dirty="0">
                <a:solidFill>
                  <a:srgbClr val="0070C0"/>
                </a:solidFill>
              </a:rPr>
              <a:t> and </a:t>
            </a:r>
            <a:r>
              <a:rPr lang="en" sz="2400" b="1" dirty="0">
                <a:solidFill>
                  <a:srgbClr val="0070C0"/>
                </a:solidFill>
              </a:rPr>
              <a:t>Sketch</a:t>
            </a:r>
            <a:r>
              <a:rPr lang="en" sz="2400" dirty="0">
                <a:solidFill>
                  <a:srgbClr val="0070C0"/>
                </a:solidFill>
              </a:rPr>
              <a:t> Rejection Region based of Significance Level</a:t>
            </a:r>
          </a:p>
          <a:p>
            <a:pPr>
              <a:lnSpc>
                <a:spcPct val="100000"/>
              </a:lnSpc>
              <a:buAutoNum type="arabicPeriod"/>
            </a:pPr>
            <a:endParaRPr lang="en" sz="2400" dirty="0">
              <a:solidFill>
                <a:srgbClr val="0070C0"/>
              </a:solidFill>
            </a:endParaRPr>
          </a:p>
          <a:p>
            <a:pPr>
              <a:lnSpc>
                <a:spcPct val="100000"/>
              </a:lnSpc>
              <a:buAutoNum type="arabicPeriod"/>
            </a:pPr>
            <a:r>
              <a:rPr lang="en" sz="2400" b="1" dirty="0">
                <a:solidFill>
                  <a:srgbClr val="0070C0"/>
                </a:solidFill>
              </a:rPr>
              <a:t>Compute</a:t>
            </a:r>
            <a:r>
              <a:rPr lang="en" sz="2400" dirty="0">
                <a:solidFill>
                  <a:srgbClr val="0070C0"/>
                </a:solidFill>
              </a:rPr>
              <a:t> value of Test Statistic / P-value.</a:t>
            </a:r>
          </a:p>
          <a:p>
            <a:pPr>
              <a:lnSpc>
                <a:spcPct val="100000"/>
              </a:lnSpc>
              <a:buAutoNum type="arabicPeriod"/>
            </a:pPr>
            <a:endParaRPr sz="2400" dirty="0">
              <a:solidFill>
                <a:srgbClr val="0070C0"/>
              </a:solidFill>
            </a:endParaRPr>
          </a:p>
          <a:p>
            <a:pPr>
              <a:lnSpc>
                <a:spcPct val="100000"/>
              </a:lnSpc>
              <a:buAutoNum type="arabicPeriod"/>
            </a:pPr>
            <a:r>
              <a:rPr lang="en" sz="2400" b="1" dirty="0">
                <a:solidFill>
                  <a:srgbClr val="0070C0"/>
                </a:solidFill>
              </a:rPr>
              <a:t>Conclude </a:t>
            </a:r>
            <a:r>
              <a:rPr lang="en" sz="2400" dirty="0">
                <a:solidFill>
                  <a:srgbClr val="0070C0"/>
                </a:solidFill>
              </a:rPr>
              <a:t>and</a:t>
            </a:r>
            <a:r>
              <a:rPr lang="en" sz="2400" b="1" dirty="0">
                <a:solidFill>
                  <a:srgbClr val="0070C0"/>
                </a:solidFill>
              </a:rPr>
              <a:t> Interpret</a:t>
            </a:r>
            <a:endParaRPr lang="en" sz="2400" dirty="0">
              <a:solidFill>
                <a:srgbClr val="0070C0"/>
              </a:solidFill>
            </a:endParaRPr>
          </a:p>
          <a:p>
            <a:pPr lvl="1">
              <a:lnSpc>
                <a:spcPct val="100000"/>
              </a:lnSpc>
              <a:spcBef>
                <a:spcPts val="0"/>
              </a:spcBef>
            </a:pPr>
            <a:r>
              <a:rPr lang="en" dirty="0">
                <a:solidFill>
                  <a:srgbClr val="0070C0"/>
                </a:solidFill>
              </a:rPr>
              <a:t>State whether you reject H</a:t>
            </a:r>
            <a:r>
              <a:rPr lang="en" baseline="-25000" dirty="0">
                <a:solidFill>
                  <a:srgbClr val="0070C0"/>
                </a:solidFill>
              </a:rPr>
              <a:t>0</a:t>
            </a:r>
            <a:r>
              <a:rPr lang="en" dirty="0">
                <a:solidFill>
                  <a:srgbClr val="0070C0"/>
                </a:solidFill>
              </a:rPr>
              <a:t> or fail to reject H</a:t>
            </a:r>
            <a:r>
              <a:rPr lang="en" baseline="-25000" dirty="0">
                <a:solidFill>
                  <a:srgbClr val="0070C0"/>
                </a:solidFill>
              </a:rPr>
              <a:t>0</a:t>
            </a:r>
            <a:r>
              <a:rPr lang="en" dirty="0">
                <a:solidFill>
                  <a:srgbClr val="0070C0"/>
                </a:solidFill>
              </a:rPr>
              <a:t> AND WHY!</a:t>
            </a:r>
            <a:endParaRPr baseline="-25000" dirty="0">
              <a:solidFill>
                <a:srgbClr val="0070C0"/>
              </a:solidFill>
            </a:endParaRPr>
          </a:p>
          <a:p>
            <a:pPr lvl="1">
              <a:lnSpc>
                <a:spcPct val="100000"/>
              </a:lnSpc>
              <a:spcBef>
                <a:spcPts val="0"/>
              </a:spcBef>
            </a:pPr>
            <a:r>
              <a:rPr lang="en" dirty="0">
                <a:solidFill>
                  <a:srgbClr val="0070C0"/>
                </a:solidFill>
              </a:rPr>
              <a:t>Interpret your results in the context of the problem</a:t>
            </a:r>
            <a:endParaRPr dirty="0">
              <a:solidFill>
                <a:srgbClr val="0070C0"/>
              </a:solidFill>
            </a:endParaRPr>
          </a:p>
          <a:p>
            <a:pPr marL="152396" indent="0">
              <a:lnSpc>
                <a:spcPct val="100000"/>
              </a:lnSpc>
              <a:buNone/>
            </a:pPr>
            <a:br>
              <a:rPr lang="en" sz="2000" dirty="0"/>
            </a:br>
            <a:endParaRP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C2E2-7FF9-3B43-8386-7DB9D78BAAE2}"/>
              </a:ext>
            </a:extLst>
          </p:cNvPr>
          <p:cNvSpPr>
            <a:spLocks noGrp="1"/>
          </p:cNvSpPr>
          <p:nvPr>
            <p:ph type="title"/>
          </p:nvPr>
        </p:nvSpPr>
        <p:spPr>
          <a:xfrm>
            <a:off x="512520" y="-249288"/>
            <a:ext cx="10515600" cy="1325563"/>
          </a:xfrm>
        </p:spPr>
        <p:txBody>
          <a:bodyPr/>
          <a:lstStyle/>
          <a:p>
            <a:r>
              <a:rPr lang="en-US" dirty="0"/>
              <a:t>Another Look at P-Values</a:t>
            </a:r>
          </a:p>
        </p:txBody>
      </p:sp>
      <p:sp>
        <p:nvSpPr>
          <p:cNvPr id="3" name="Content Placeholder 2">
            <a:extLst>
              <a:ext uri="{FF2B5EF4-FFF2-40B4-BE49-F238E27FC236}">
                <a16:creationId xmlns:a16="http://schemas.microsoft.com/office/drawing/2014/main" id="{67CB13E3-2A7D-F144-917B-60D85B18F70B}"/>
              </a:ext>
            </a:extLst>
          </p:cNvPr>
          <p:cNvSpPr>
            <a:spLocks noGrp="1"/>
          </p:cNvSpPr>
          <p:nvPr>
            <p:ph idx="1"/>
          </p:nvPr>
        </p:nvSpPr>
        <p:spPr>
          <a:xfrm>
            <a:off x="512520" y="688607"/>
            <a:ext cx="11362151" cy="1653762"/>
          </a:xfrm>
        </p:spPr>
        <p:style>
          <a:lnRef idx="2">
            <a:schemeClr val="accent1"/>
          </a:lnRef>
          <a:fillRef idx="1">
            <a:schemeClr val="lt1"/>
          </a:fillRef>
          <a:effectRef idx="0">
            <a:schemeClr val="accent1"/>
          </a:effectRef>
          <a:fontRef idx="minor">
            <a:schemeClr val="dk1"/>
          </a:fontRef>
        </p:style>
        <p:txBody>
          <a:bodyPr>
            <a:noAutofit/>
          </a:bodyPr>
          <a:lstStyle/>
          <a:p>
            <a:pPr marL="0" indent="0">
              <a:lnSpc>
                <a:spcPct val="100000"/>
              </a:lnSpc>
              <a:spcBef>
                <a:spcPts val="0"/>
              </a:spcBef>
              <a:buNone/>
            </a:pPr>
            <a:r>
              <a:rPr lang="en-US" sz="1600" u="sng" dirty="0"/>
              <a:t>P-Value </a:t>
            </a:r>
            <a:r>
              <a:rPr lang="en-US" sz="1600" u="sng" dirty="0">
                <a:solidFill>
                  <a:srgbClr val="7030A0"/>
                </a:solidFill>
              </a:rPr>
              <a:t>REVIEW</a:t>
            </a:r>
            <a:endParaRPr lang="en-US" sz="1600" u="sng" dirty="0"/>
          </a:p>
          <a:p>
            <a:pPr marL="0" indent="0">
              <a:lnSpc>
                <a:spcPct val="100000"/>
              </a:lnSpc>
              <a:spcBef>
                <a:spcPts val="0"/>
              </a:spcBef>
              <a:buNone/>
            </a:pPr>
            <a:endParaRPr lang="en-US" sz="1600" dirty="0"/>
          </a:p>
          <a:p>
            <a:pPr>
              <a:lnSpc>
                <a:spcPct val="100000"/>
              </a:lnSpc>
              <a:spcBef>
                <a:spcPts val="0"/>
              </a:spcBef>
            </a:pPr>
            <a:r>
              <a:rPr lang="en-US" sz="1600" dirty="0"/>
              <a:t>The </a:t>
            </a:r>
            <a:r>
              <a:rPr lang="en-US" sz="1600" b="1" dirty="0"/>
              <a:t>p-value</a:t>
            </a:r>
            <a:r>
              <a:rPr lang="en-US" sz="1600" dirty="0"/>
              <a:t> is the probability of getting a result as, or more extreme than, the result obtained from the sample </a:t>
            </a:r>
            <a:r>
              <a:rPr lang="en-US" sz="1600" u="sng" dirty="0"/>
              <a:t>given (assuming) the Null Hypothesis</a:t>
            </a:r>
            <a:r>
              <a:rPr lang="en-US" sz="1600" dirty="0"/>
              <a:t> (H</a:t>
            </a:r>
            <a:r>
              <a:rPr lang="en-US" sz="1600" baseline="-25000" dirty="0"/>
              <a:t>0</a:t>
            </a:r>
            <a:r>
              <a:rPr lang="en-US" sz="1600" dirty="0"/>
              <a:t>) </a:t>
            </a:r>
            <a:r>
              <a:rPr lang="en-US" sz="1600" u="sng" dirty="0"/>
              <a:t>is TRUE</a:t>
            </a:r>
            <a:r>
              <a:rPr lang="en-US" sz="1600" dirty="0"/>
              <a:t>.</a:t>
            </a:r>
          </a:p>
          <a:p>
            <a:pPr>
              <a:lnSpc>
                <a:spcPct val="100000"/>
              </a:lnSpc>
              <a:spcBef>
                <a:spcPts val="0"/>
              </a:spcBef>
            </a:pPr>
            <a:endParaRPr lang="en-US" sz="1600" dirty="0"/>
          </a:p>
          <a:p>
            <a:pPr>
              <a:lnSpc>
                <a:spcPct val="100000"/>
              </a:lnSpc>
              <a:spcBef>
                <a:spcPts val="0"/>
              </a:spcBef>
            </a:pPr>
            <a:r>
              <a:rPr lang="en-US" sz="1600" dirty="0"/>
              <a:t>In other terms, “The P-Value is a measure of how plausible the data are, given our null hypothesis.”</a:t>
            </a:r>
          </a:p>
          <a:p>
            <a:pPr marL="0">
              <a:spcBef>
                <a:spcPts val="0"/>
              </a:spcBef>
            </a:pPr>
            <a:endParaRPr lang="en-US" sz="1600" dirty="0"/>
          </a:p>
        </p:txBody>
      </p:sp>
      <p:sp>
        <p:nvSpPr>
          <p:cNvPr id="4" name="TextBox 3">
            <a:extLst>
              <a:ext uri="{FF2B5EF4-FFF2-40B4-BE49-F238E27FC236}">
                <a16:creationId xmlns:a16="http://schemas.microsoft.com/office/drawing/2014/main" id="{1CD6D7B5-7530-BD40-B5EB-2C1CABC17F96}"/>
              </a:ext>
            </a:extLst>
          </p:cNvPr>
          <p:cNvSpPr txBox="1"/>
          <p:nvPr/>
        </p:nvSpPr>
        <p:spPr>
          <a:xfrm>
            <a:off x="512519" y="2379489"/>
            <a:ext cx="11362151" cy="427809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1" dirty="0"/>
              <a:t>LCQ</a:t>
            </a:r>
            <a:r>
              <a:rPr lang="en-US" sz="1600" dirty="0"/>
              <a:t>: Which of the following are true? If false, explain briefly.</a:t>
            </a:r>
          </a:p>
          <a:p>
            <a:endParaRPr lang="en-US" sz="1600" dirty="0"/>
          </a:p>
          <a:p>
            <a:r>
              <a:rPr lang="en-US" sz="1600" dirty="0"/>
              <a:t>a) A very high P-value is strong evidence that the null hypothesis is false.</a:t>
            </a:r>
          </a:p>
          <a:p>
            <a:endParaRPr lang="en-US" sz="1600" dirty="0"/>
          </a:p>
          <a:p>
            <a:pPr marL="385763" indent="-385763">
              <a:buFont typeface="+mj-lt"/>
              <a:buAutoNum type="alphaLcParenR"/>
            </a:pPr>
            <a:endParaRPr lang="en-US" sz="1600" dirty="0"/>
          </a:p>
          <a:p>
            <a:r>
              <a:rPr lang="en-US" sz="1600" dirty="0"/>
              <a:t>b) A very low P-value proves that the null hypothesis is false.</a:t>
            </a:r>
          </a:p>
          <a:p>
            <a:endParaRPr lang="en-US" sz="1600" dirty="0"/>
          </a:p>
          <a:p>
            <a:endParaRPr lang="en-US" sz="1600" dirty="0"/>
          </a:p>
          <a:p>
            <a:r>
              <a:rPr lang="en-US" sz="1600" dirty="0"/>
              <a:t>c) A high P-value shows that the null hypothesis is true.</a:t>
            </a:r>
          </a:p>
          <a:p>
            <a:endParaRPr lang="en-US" sz="1600" dirty="0"/>
          </a:p>
          <a:p>
            <a:endParaRPr lang="en-US" sz="1600" dirty="0"/>
          </a:p>
          <a:p>
            <a:r>
              <a:rPr lang="en-US" sz="1600" dirty="0"/>
              <a:t>d) A P-value below 0.05 is always considered sufficient evidence to reject a null hypothesis.</a:t>
            </a:r>
          </a:p>
          <a:p>
            <a:endParaRPr lang="en-US" sz="1600" dirty="0"/>
          </a:p>
          <a:p>
            <a:endParaRPr lang="en-US" sz="1600" i="1" dirty="0">
              <a:solidFill>
                <a:srgbClr val="FF0000"/>
              </a:solidFill>
            </a:endParaRPr>
          </a:p>
          <a:p>
            <a:r>
              <a:rPr lang="en-US" sz="1600" dirty="0">
                <a:solidFill>
                  <a:schemeClr val="tx1"/>
                </a:solidFill>
              </a:rPr>
              <a:t>e) A P-value is the probability of getting a result equal to or more extreme than our sample results assuming the Null hypothesis is correct.</a:t>
            </a:r>
          </a:p>
          <a:p>
            <a:endParaRPr lang="en-US" sz="1600" dirty="0">
              <a:solidFill>
                <a:schemeClr val="tx1"/>
              </a:solidFill>
            </a:endParaRPr>
          </a:p>
        </p:txBody>
      </p:sp>
    </p:spTree>
    <p:extLst>
      <p:ext uri="{BB962C8B-B14F-4D97-AF65-F5344CB8AC3E}">
        <p14:creationId xmlns:p14="http://schemas.microsoft.com/office/powerpoint/2010/main" val="3110376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C2E2-7FF9-3B43-8386-7DB9D78BAAE2}"/>
              </a:ext>
            </a:extLst>
          </p:cNvPr>
          <p:cNvSpPr>
            <a:spLocks noGrp="1"/>
          </p:cNvSpPr>
          <p:nvPr>
            <p:ph type="title"/>
          </p:nvPr>
        </p:nvSpPr>
        <p:spPr>
          <a:xfrm>
            <a:off x="512520" y="-249288"/>
            <a:ext cx="10515600" cy="1325563"/>
          </a:xfrm>
        </p:spPr>
        <p:txBody>
          <a:bodyPr/>
          <a:lstStyle/>
          <a:p>
            <a:r>
              <a:rPr lang="en-US" dirty="0"/>
              <a:t>Another Look at P-Values</a:t>
            </a:r>
          </a:p>
        </p:txBody>
      </p:sp>
      <p:sp>
        <p:nvSpPr>
          <p:cNvPr id="3" name="Content Placeholder 2">
            <a:extLst>
              <a:ext uri="{FF2B5EF4-FFF2-40B4-BE49-F238E27FC236}">
                <a16:creationId xmlns:a16="http://schemas.microsoft.com/office/drawing/2014/main" id="{67CB13E3-2A7D-F144-917B-60D85B18F70B}"/>
              </a:ext>
            </a:extLst>
          </p:cNvPr>
          <p:cNvSpPr>
            <a:spLocks noGrp="1"/>
          </p:cNvSpPr>
          <p:nvPr>
            <p:ph idx="1"/>
          </p:nvPr>
        </p:nvSpPr>
        <p:spPr>
          <a:xfrm>
            <a:off x="512520" y="688607"/>
            <a:ext cx="11362151" cy="1653762"/>
          </a:xfrm>
        </p:spPr>
        <p:style>
          <a:lnRef idx="2">
            <a:schemeClr val="accent1"/>
          </a:lnRef>
          <a:fillRef idx="1">
            <a:schemeClr val="lt1"/>
          </a:fillRef>
          <a:effectRef idx="0">
            <a:schemeClr val="accent1"/>
          </a:effectRef>
          <a:fontRef idx="minor">
            <a:schemeClr val="dk1"/>
          </a:fontRef>
        </p:style>
        <p:txBody>
          <a:bodyPr>
            <a:noAutofit/>
          </a:bodyPr>
          <a:lstStyle/>
          <a:p>
            <a:pPr marL="0" indent="0">
              <a:lnSpc>
                <a:spcPct val="100000"/>
              </a:lnSpc>
              <a:spcBef>
                <a:spcPts val="0"/>
              </a:spcBef>
              <a:buNone/>
            </a:pPr>
            <a:r>
              <a:rPr lang="en-US" sz="1600" u="sng" dirty="0"/>
              <a:t>P-Value </a:t>
            </a:r>
            <a:r>
              <a:rPr lang="en-US" sz="1600" u="sng" dirty="0">
                <a:solidFill>
                  <a:srgbClr val="7030A0"/>
                </a:solidFill>
              </a:rPr>
              <a:t>REVIEW</a:t>
            </a:r>
            <a:endParaRPr lang="en-US" sz="1600" u="sng" dirty="0"/>
          </a:p>
          <a:p>
            <a:pPr marL="0" indent="0">
              <a:lnSpc>
                <a:spcPct val="100000"/>
              </a:lnSpc>
              <a:spcBef>
                <a:spcPts val="0"/>
              </a:spcBef>
              <a:buNone/>
            </a:pPr>
            <a:endParaRPr lang="en-US" sz="1600" dirty="0"/>
          </a:p>
          <a:p>
            <a:pPr>
              <a:lnSpc>
                <a:spcPct val="100000"/>
              </a:lnSpc>
              <a:spcBef>
                <a:spcPts val="0"/>
              </a:spcBef>
            </a:pPr>
            <a:r>
              <a:rPr lang="en-US" sz="1600" dirty="0"/>
              <a:t>The </a:t>
            </a:r>
            <a:r>
              <a:rPr lang="en-US" sz="1600" b="1" dirty="0"/>
              <a:t>p-value</a:t>
            </a:r>
            <a:r>
              <a:rPr lang="en-US" sz="1600" dirty="0"/>
              <a:t> is the probability of getting a result as, or more extreme than, the result obtained from the sample </a:t>
            </a:r>
            <a:r>
              <a:rPr lang="en-US" sz="1600" u="sng" dirty="0"/>
              <a:t>given (assuming) the Null Hypothesis</a:t>
            </a:r>
            <a:r>
              <a:rPr lang="en-US" sz="1600" dirty="0"/>
              <a:t> (H</a:t>
            </a:r>
            <a:r>
              <a:rPr lang="en-US" sz="1600" baseline="-25000" dirty="0"/>
              <a:t>0</a:t>
            </a:r>
            <a:r>
              <a:rPr lang="en-US" sz="1600" dirty="0"/>
              <a:t>) </a:t>
            </a:r>
            <a:r>
              <a:rPr lang="en-US" sz="1600" u="sng" dirty="0"/>
              <a:t>is TRUE</a:t>
            </a:r>
            <a:r>
              <a:rPr lang="en-US" sz="1600" dirty="0"/>
              <a:t>.</a:t>
            </a:r>
          </a:p>
          <a:p>
            <a:pPr>
              <a:lnSpc>
                <a:spcPct val="100000"/>
              </a:lnSpc>
              <a:spcBef>
                <a:spcPts val="0"/>
              </a:spcBef>
            </a:pPr>
            <a:endParaRPr lang="en-US" sz="1600" dirty="0"/>
          </a:p>
          <a:p>
            <a:pPr>
              <a:lnSpc>
                <a:spcPct val="100000"/>
              </a:lnSpc>
              <a:spcBef>
                <a:spcPts val="0"/>
              </a:spcBef>
            </a:pPr>
            <a:r>
              <a:rPr lang="en-US" sz="1600" dirty="0"/>
              <a:t>In other terms, “The P-Value is a measure of how plausible the data are, given our null hypothesis.”</a:t>
            </a:r>
          </a:p>
          <a:p>
            <a:pPr marL="0">
              <a:spcBef>
                <a:spcPts val="0"/>
              </a:spcBef>
            </a:pPr>
            <a:endParaRPr lang="en-US" sz="1600" dirty="0"/>
          </a:p>
        </p:txBody>
      </p:sp>
      <p:sp>
        <p:nvSpPr>
          <p:cNvPr id="4" name="TextBox 3">
            <a:extLst>
              <a:ext uri="{FF2B5EF4-FFF2-40B4-BE49-F238E27FC236}">
                <a16:creationId xmlns:a16="http://schemas.microsoft.com/office/drawing/2014/main" id="{1CD6D7B5-7530-BD40-B5EB-2C1CABC17F96}"/>
              </a:ext>
            </a:extLst>
          </p:cNvPr>
          <p:cNvSpPr txBox="1"/>
          <p:nvPr/>
        </p:nvSpPr>
        <p:spPr>
          <a:xfrm>
            <a:off x="512519" y="2379489"/>
            <a:ext cx="11362151" cy="48320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t>LCQ</a:t>
            </a:r>
            <a:r>
              <a:rPr lang="en-US" sz="1400" dirty="0"/>
              <a:t>: Which of the following are true? If false, explain briefly.</a:t>
            </a:r>
          </a:p>
          <a:p>
            <a:endParaRPr lang="en-US" sz="1400" dirty="0"/>
          </a:p>
          <a:p>
            <a:r>
              <a:rPr lang="en-US" sz="1400" dirty="0"/>
              <a:t>a) A very high P-value is strong evidence that the null hypothesis is false.</a:t>
            </a:r>
          </a:p>
          <a:p>
            <a:r>
              <a:rPr lang="en-US" sz="1400" i="1" dirty="0">
                <a:solidFill>
                  <a:srgbClr val="FF0000"/>
                </a:solidFill>
              </a:rPr>
              <a:t>FALSE → A very low p-value is strong evidence against the null hypothesis (H</a:t>
            </a:r>
            <a:r>
              <a:rPr lang="en-US" sz="1400" i="1" baseline="-25000" dirty="0">
                <a:solidFill>
                  <a:srgbClr val="FF0000"/>
                </a:solidFill>
              </a:rPr>
              <a:t>0</a:t>
            </a:r>
            <a:r>
              <a:rPr lang="en-US" sz="1400" i="1" dirty="0">
                <a:solidFill>
                  <a:srgbClr val="FF0000"/>
                </a:solidFill>
              </a:rPr>
              <a:t>), which is why we reject when it’s really small</a:t>
            </a:r>
          </a:p>
          <a:p>
            <a:pPr marL="285750" indent="-285750">
              <a:buFont typeface="Arial" panose="020B0604020202020204" pitchFamily="34" charset="0"/>
              <a:buChar char="•"/>
            </a:pPr>
            <a:r>
              <a:rPr lang="en-US" sz="1400" i="1" dirty="0">
                <a:solidFill>
                  <a:srgbClr val="FF0000"/>
                </a:solidFill>
              </a:rPr>
              <a:t>It would mean that it is very unlikely we would get the result we did if the normal curve based on the null were correct</a:t>
            </a:r>
          </a:p>
          <a:p>
            <a:pPr marL="385763" indent="-385763">
              <a:buFont typeface="+mj-lt"/>
              <a:buAutoNum type="alphaLcParenR"/>
            </a:pPr>
            <a:endParaRPr lang="en-US" sz="1400" dirty="0"/>
          </a:p>
          <a:p>
            <a:r>
              <a:rPr lang="en-US" sz="1400" dirty="0"/>
              <a:t>b) A very low P-value proves that the null hypothesis is false.</a:t>
            </a:r>
          </a:p>
          <a:p>
            <a:r>
              <a:rPr lang="en-US" sz="1400" i="1" dirty="0">
                <a:solidFill>
                  <a:srgbClr val="FF0000"/>
                </a:solidFill>
              </a:rPr>
              <a:t>FALSE → Does not prove, but is a strong evidence</a:t>
            </a:r>
          </a:p>
          <a:p>
            <a:pPr marL="285750" indent="-285750">
              <a:buFont typeface="Arial" panose="020B0604020202020204" pitchFamily="34" charset="0"/>
              <a:buChar char="•"/>
            </a:pPr>
            <a:r>
              <a:rPr lang="en-US" sz="1400" i="1" dirty="0">
                <a:solidFill>
                  <a:srgbClr val="FF0000"/>
                </a:solidFill>
              </a:rPr>
              <a:t>We NEVER </a:t>
            </a:r>
            <a:r>
              <a:rPr lang="en-US" sz="1400" b="1" i="1" dirty="0">
                <a:solidFill>
                  <a:srgbClr val="FF0000"/>
                </a:solidFill>
              </a:rPr>
              <a:t>prove</a:t>
            </a:r>
            <a:r>
              <a:rPr lang="en-US" sz="1400" i="1" dirty="0">
                <a:solidFill>
                  <a:srgbClr val="FF0000"/>
                </a:solidFill>
              </a:rPr>
              <a:t> or </a:t>
            </a:r>
            <a:r>
              <a:rPr lang="en-US" sz="1400" b="1" i="1" dirty="0">
                <a:solidFill>
                  <a:srgbClr val="FF0000"/>
                </a:solidFill>
              </a:rPr>
              <a:t>disprove</a:t>
            </a:r>
            <a:r>
              <a:rPr lang="en-US" sz="1400" i="1" dirty="0">
                <a:solidFill>
                  <a:srgbClr val="FF0000"/>
                </a:solidFill>
              </a:rPr>
              <a:t> H</a:t>
            </a:r>
            <a:r>
              <a:rPr lang="en-US" sz="1400" i="1" baseline="-25000" dirty="0">
                <a:solidFill>
                  <a:srgbClr val="FF0000"/>
                </a:solidFill>
              </a:rPr>
              <a:t>0</a:t>
            </a:r>
            <a:r>
              <a:rPr lang="en-US" sz="1400" i="1" dirty="0">
                <a:solidFill>
                  <a:srgbClr val="FF0000"/>
                </a:solidFill>
              </a:rPr>
              <a:t> ; can never PROVE something when working with sample data (need fancy science or population data probably)</a:t>
            </a:r>
            <a:endParaRPr lang="en-US" sz="1400" i="1" baseline="-25000" dirty="0">
              <a:solidFill>
                <a:srgbClr val="FF0000"/>
              </a:solidFill>
            </a:endParaRPr>
          </a:p>
          <a:p>
            <a:endParaRPr lang="en-US" sz="1400" dirty="0"/>
          </a:p>
          <a:p>
            <a:r>
              <a:rPr lang="en-US" sz="1400" dirty="0"/>
              <a:t>c) A high P-value shows that the null hypothesis is true.</a:t>
            </a:r>
          </a:p>
          <a:p>
            <a:r>
              <a:rPr lang="en-US" sz="1400" i="1" dirty="0">
                <a:solidFill>
                  <a:srgbClr val="FF0000"/>
                </a:solidFill>
              </a:rPr>
              <a:t>FALSE → We are trying to find evidence AGAINST H</a:t>
            </a:r>
            <a:r>
              <a:rPr lang="en-US" sz="1400" i="1" baseline="-25000" dirty="0">
                <a:solidFill>
                  <a:srgbClr val="FF0000"/>
                </a:solidFill>
              </a:rPr>
              <a:t>0</a:t>
            </a:r>
            <a:r>
              <a:rPr lang="en-US" sz="1400" i="1" dirty="0">
                <a:solidFill>
                  <a:srgbClr val="FF0000"/>
                </a:solidFill>
              </a:rPr>
              <a:t> ;</a:t>
            </a:r>
          </a:p>
          <a:p>
            <a:pPr marL="285750" indent="-285750">
              <a:buFont typeface="Arial" panose="020B0604020202020204" pitchFamily="34" charset="0"/>
              <a:buChar char="•"/>
            </a:pPr>
            <a:r>
              <a:rPr lang="en-US" sz="1400" i="1" dirty="0">
                <a:solidFill>
                  <a:srgbClr val="FF0000"/>
                </a:solidFill>
              </a:rPr>
              <a:t>So a high p-value indicates a LACK of evidence </a:t>
            </a:r>
            <a:r>
              <a:rPr lang="en-US" sz="1400" b="1" i="1" dirty="0">
                <a:solidFill>
                  <a:srgbClr val="FF0000"/>
                </a:solidFill>
              </a:rPr>
              <a:t>against</a:t>
            </a:r>
            <a:r>
              <a:rPr lang="en-US" sz="1400" i="1" dirty="0">
                <a:solidFill>
                  <a:srgbClr val="FF0000"/>
                </a:solidFill>
              </a:rPr>
              <a:t> the Null (which is DIFFERENT than having evidence in </a:t>
            </a:r>
            <a:r>
              <a:rPr lang="en-US" sz="1400" b="1" i="1" dirty="0">
                <a:solidFill>
                  <a:srgbClr val="FF0000"/>
                </a:solidFill>
              </a:rPr>
              <a:t>favor / support</a:t>
            </a:r>
            <a:r>
              <a:rPr lang="en-US" sz="1400" i="1" dirty="0">
                <a:solidFill>
                  <a:srgbClr val="FF0000"/>
                </a:solidFill>
              </a:rPr>
              <a:t> of the Null)</a:t>
            </a:r>
          </a:p>
          <a:p>
            <a:pPr marL="285750" indent="-285750">
              <a:buFont typeface="Arial" panose="020B0604020202020204" pitchFamily="34" charset="0"/>
              <a:buChar char="•"/>
            </a:pPr>
            <a:r>
              <a:rPr lang="en-US" sz="1400" i="1" dirty="0">
                <a:solidFill>
                  <a:srgbClr val="FF0000"/>
                </a:solidFill>
              </a:rPr>
              <a:t>Think about decisions in court: either guilty or not guilty (NOT ‘innocent’).</a:t>
            </a:r>
          </a:p>
          <a:p>
            <a:pPr marL="285750" indent="-285750">
              <a:buFont typeface="Arial" panose="020B0604020202020204" pitchFamily="34" charset="0"/>
              <a:buChar char="•"/>
            </a:pPr>
            <a:r>
              <a:rPr lang="en-US" sz="1400" i="1" dirty="0">
                <a:solidFill>
                  <a:srgbClr val="FF0000"/>
                </a:solidFill>
              </a:rPr>
              <a:t>Not guilty does NOT mean innocent, we just can’t say that you did commit the crime</a:t>
            </a:r>
            <a:endParaRPr lang="en-US" sz="1400" b="1" i="1" dirty="0">
              <a:solidFill>
                <a:srgbClr val="FF0000"/>
              </a:solidFill>
            </a:endParaRPr>
          </a:p>
          <a:p>
            <a:endParaRPr lang="en-US" sz="1400" dirty="0"/>
          </a:p>
          <a:p>
            <a:r>
              <a:rPr lang="en-US" sz="1400" dirty="0"/>
              <a:t>d) A P-value below 0.05 is always considered sufficient evidence to reject a null hypothesis.</a:t>
            </a:r>
          </a:p>
          <a:p>
            <a:r>
              <a:rPr lang="en-US" sz="1400" i="1" dirty="0">
                <a:solidFill>
                  <a:srgbClr val="FF0000"/>
                </a:solidFill>
              </a:rPr>
              <a:t>FALSE → Could be true, but it would depend on the significance level (which can change from test to test based on the ideas of the researcher)</a:t>
            </a:r>
          </a:p>
          <a:p>
            <a:endParaRPr lang="en-US" sz="1400" i="1" dirty="0">
              <a:solidFill>
                <a:srgbClr val="FF0000"/>
              </a:solidFill>
            </a:endParaRPr>
          </a:p>
          <a:p>
            <a:r>
              <a:rPr lang="en-US" sz="1400" dirty="0">
                <a:solidFill>
                  <a:schemeClr val="tx1"/>
                </a:solidFill>
              </a:rPr>
              <a:t>e) A P-value is the probability of getting a result equal to or more extreme than our sample results assuming the Null hypothesis is correct.</a:t>
            </a:r>
          </a:p>
          <a:p>
            <a:r>
              <a:rPr lang="en-US" sz="1400" i="1" dirty="0">
                <a:solidFill>
                  <a:srgbClr val="FF0000"/>
                </a:solidFill>
              </a:rPr>
              <a:t>TRUE!!! → Remember the whole test is set up with the assumption the Null is true from the start. And our p-values are tail probabilities, so it also includes anything more extreme (further out from the center) than our one sample’s results</a:t>
            </a:r>
          </a:p>
        </p:txBody>
      </p:sp>
    </p:spTree>
    <p:extLst>
      <p:ext uri="{BB962C8B-B14F-4D97-AF65-F5344CB8AC3E}">
        <p14:creationId xmlns:p14="http://schemas.microsoft.com/office/powerpoint/2010/main" val="2034041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D9C8-D9FF-1147-A7E8-120A63F1567E}"/>
              </a:ext>
            </a:extLst>
          </p:cNvPr>
          <p:cNvSpPr>
            <a:spLocks noGrp="1"/>
          </p:cNvSpPr>
          <p:nvPr>
            <p:ph type="title"/>
          </p:nvPr>
        </p:nvSpPr>
        <p:spPr>
          <a:xfrm>
            <a:off x="415600" y="136167"/>
            <a:ext cx="11360800" cy="763600"/>
          </a:xfrm>
        </p:spPr>
        <p:txBody>
          <a:bodyPr/>
          <a:lstStyle/>
          <a:p>
            <a:r>
              <a:rPr lang="en-US" dirty="0"/>
              <a:t>LCQ – </a:t>
            </a:r>
            <a:r>
              <a:rPr lang="en-US" dirty="0">
                <a:solidFill>
                  <a:srgbClr val="FFC000"/>
                </a:solidFill>
              </a:rPr>
              <a:t>Find all the Errors!!</a:t>
            </a:r>
          </a:p>
        </p:txBody>
      </p:sp>
      <p:sp>
        <p:nvSpPr>
          <p:cNvPr id="3" name="Text Placeholder 2">
            <a:extLst>
              <a:ext uri="{FF2B5EF4-FFF2-40B4-BE49-F238E27FC236}">
                <a16:creationId xmlns:a16="http://schemas.microsoft.com/office/drawing/2014/main" id="{A31AE72B-A5FC-A54E-8101-DB39CF47F747}"/>
              </a:ext>
            </a:extLst>
          </p:cNvPr>
          <p:cNvSpPr>
            <a:spLocks noGrp="1"/>
          </p:cNvSpPr>
          <p:nvPr>
            <p:ph type="body" idx="1"/>
          </p:nvPr>
        </p:nvSpPr>
        <p:spPr>
          <a:xfrm>
            <a:off x="415600" y="899767"/>
            <a:ext cx="11531758" cy="1157633"/>
          </a:xfrm>
        </p:spPr>
        <p:style>
          <a:lnRef idx="2">
            <a:schemeClr val="accent1"/>
          </a:lnRef>
          <a:fillRef idx="1">
            <a:schemeClr val="lt1"/>
          </a:fillRef>
          <a:effectRef idx="0">
            <a:schemeClr val="accent1"/>
          </a:effectRef>
          <a:fontRef idx="minor">
            <a:schemeClr val="dk1"/>
          </a:fontRef>
        </p:style>
        <p:txBody>
          <a:bodyPr/>
          <a:lstStyle/>
          <a:p>
            <a:pPr marL="152396" indent="0">
              <a:buNone/>
            </a:pPr>
            <a:r>
              <a:rPr lang="en-US" sz="1400" b="1" dirty="0"/>
              <a:t>Setup</a:t>
            </a:r>
            <a:r>
              <a:rPr lang="en-US" sz="1400" dirty="0"/>
              <a:t>: Dr. Suess is trying interested in the colors of the fish in his pond. Originally there was 55% red and 45% blue. But now he suspects the mean blue fish are starting to take over and there is a higher proportion of blues. In order to check this, he randomly samples of 40 fish in which 23 were blue.</a:t>
            </a:r>
          </a:p>
          <a:p>
            <a:pPr marL="152396" indent="0">
              <a:buNone/>
            </a:pPr>
            <a:endParaRPr lang="en-US" sz="1400" dirty="0"/>
          </a:p>
          <a:p>
            <a:pPr marL="152396" indent="0">
              <a:buNone/>
            </a:pPr>
            <a:r>
              <a:rPr lang="en-US" sz="1400" dirty="0"/>
              <a:t>Is there sufficient evidence to conclude that the proportion of blue fish is greater than 0.45? Test this at the 10% significance level.</a:t>
            </a:r>
          </a:p>
          <a:p>
            <a:pPr marL="152396" indent="0">
              <a:buNone/>
            </a:pPr>
            <a:endParaRPr lang="en-US" sz="1400" dirty="0"/>
          </a:p>
          <a:p>
            <a:pPr marL="152396" indent="0">
              <a:buNone/>
            </a:pPr>
            <a:endParaRPr lang="en-US" sz="1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D7AE08-3145-5F49-9B33-D3CE12A38E58}"/>
                  </a:ext>
                </a:extLst>
              </p:cNvPr>
              <p:cNvSpPr txBox="1"/>
              <p:nvPr/>
            </p:nvSpPr>
            <p:spPr>
              <a:xfrm>
                <a:off x="415600" y="2185607"/>
                <a:ext cx="5594922" cy="427809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u="sng" dirty="0"/>
                  <a:t>Solution</a:t>
                </a:r>
              </a:p>
              <a:p>
                <a:endParaRPr lang="en-US" sz="1600" u="sng" dirty="0"/>
              </a:p>
              <a:p>
                <a:r>
                  <a:rPr lang="en-US" sz="1600" dirty="0"/>
                  <a:t>Hypotheses:</a:t>
                </a:r>
              </a:p>
              <a:p>
                <a:r>
                  <a:rPr lang="en-US" sz="1600" i="1" dirty="0">
                    <a:solidFill>
                      <a:srgbClr val="7030A0"/>
                    </a:solidFill>
                  </a:rPr>
                  <a:t>Let p = proportion of blue fish in Dr. Suess’ pond</a:t>
                </a:r>
              </a:p>
              <a:p>
                <a:endParaRPr lang="en-US" sz="1600" i="1" dirty="0">
                  <a:solidFill>
                    <a:srgbClr val="7030A0"/>
                  </a:solidFill>
                </a:endParaRPr>
              </a:p>
              <a:p>
                <a:r>
                  <a:rPr lang="en-US" sz="1600" b="0" i="1" dirty="0">
                    <a:solidFill>
                      <a:srgbClr val="7030A0"/>
                    </a:solidFill>
                  </a:rPr>
                  <a:t> </a:t>
                </a:r>
                <a14:m>
                  <m:oMath xmlns:m="http://schemas.openxmlformats.org/officeDocument/2006/math">
                    <m:sSub>
                      <m:sSubPr>
                        <m:ctrlPr>
                          <a:rPr lang="en-US" sz="1600" b="0" i="1" smtClean="0">
                            <a:solidFill>
                              <a:srgbClr val="7030A0"/>
                            </a:solidFill>
                            <a:latin typeface="Cambria Math" panose="02040503050406030204" pitchFamily="18" charset="0"/>
                          </a:rPr>
                        </m:ctrlPr>
                      </m:sSubPr>
                      <m:e>
                        <m:r>
                          <a:rPr lang="en-US" sz="1600" b="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0</m:t>
                        </m:r>
                      </m:sub>
                    </m:sSub>
                    <m:r>
                      <a:rPr lang="en-US" sz="1600" b="0" i="1" smtClean="0">
                        <a:solidFill>
                          <a:srgbClr val="7030A0"/>
                        </a:solidFill>
                        <a:latin typeface="Cambria Math" panose="02040503050406030204" pitchFamily="18" charset="0"/>
                      </a:rPr>
                      <m:t>=0.45</m:t>
                    </m:r>
                  </m:oMath>
                </a14:m>
                <a:endParaRPr lang="en-US" sz="1600" b="0" i="1" dirty="0">
                  <a:solidFill>
                    <a:srgbClr val="7030A0"/>
                  </a:solidFill>
                  <a:latin typeface="Cambria Math" panose="02040503050406030204" pitchFamily="18" charset="0"/>
                </a:endParaRPr>
              </a:p>
              <a:p>
                <a:r>
                  <a:rPr lang="en-US" sz="1600" i="1" dirty="0">
                    <a:solidFill>
                      <a:srgbClr val="7030A0"/>
                    </a:solidFill>
                  </a:rPr>
                  <a:t> </a:t>
                </a:r>
                <a14:m>
                  <m:oMath xmlns:m="http://schemas.openxmlformats.org/officeDocument/2006/math">
                    <m:sSub>
                      <m:sSubPr>
                        <m:ctrlPr>
                          <a:rPr lang="en-US" sz="1600" i="1">
                            <a:solidFill>
                              <a:srgbClr val="7030A0"/>
                            </a:solidFill>
                            <a:latin typeface="Cambria Math" panose="02040503050406030204" pitchFamily="18" charset="0"/>
                          </a:rPr>
                        </m:ctrlPr>
                      </m:sSubPr>
                      <m:e>
                        <m:r>
                          <a:rPr lang="en-US" sz="160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𝐴</m:t>
                        </m:r>
                      </m:sub>
                    </m:sSub>
                    <m:r>
                      <a:rPr lang="en-US" sz="1600" b="0" i="1" smtClean="0">
                        <a:solidFill>
                          <a:srgbClr val="7030A0"/>
                        </a:solidFill>
                        <a:latin typeface="Cambria Math" panose="02040503050406030204" pitchFamily="18" charset="0"/>
                      </a:rPr>
                      <m:t>&gt;</m:t>
                    </m:r>
                    <m:r>
                      <a:rPr lang="en-US" sz="1600" i="1" smtClean="0">
                        <a:solidFill>
                          <a:srgbClr val="7030A0"/>
                        </a:solidFill>
                        <a:latin typeface="Cambria Math" panose="02040503050406030204" pitchFamily="18" charset="0"/>
                      </a:rPr>
                      <m:t>0.</m:t>
                    </m:r>
                    <m:r>
                      <a:rPr lang="en-US" sz="1600" b="0" i="1" smtClean="0">
                        <a:solidFill>
                          <a:srgbClr val="7030A0"/>
                        </a:solidFill>
                        <a:latin typeface="Cambria Math" panose="02040503050406030204" pitchFamily="18" charset="0"/>
                      </a:rPr>
                      <m:t>46</m:t>
                    </m:r>
                  </m:oMath>
                </a14:m>
                <a:endParaRPr lang="en-US" sz="1600" i="1" dirty="0">
                  <a:solidFill>
                    <a:srgbClr val="7030A0"/>
                  </a:solidFill>
                </a:endParaRPr>
              </a:p>
              <a:p>
                <a:endParaRPr lang="en-US" sz="1600" i="1" dirty="0">
                  <a:solidFill>
                    <a:srgbClr val="7030A0"/>
                  </a:solidFill>
                </a:endParaRPr>
              </a:p>
              <a:p>
                <a:r>
                  <a:rPr lang="en-US" sz="1600" i="1" dirty="0">
                    <a:solidFill>
                      <a:srgbClr val="7030A0"/>
                    </a:solidFill>
                  </a:rPr>
                  <a:t>Set 𝛼 = 0.01</a:t>
                </a:r>
              </a:p>
              <a:p>
                <a:endParaRPr lang="en-US" sz="1600" i="1" dirty="0"/>
              </a:p>
              <a:p>
                <a:r>
                  <a:rPr lang="en-US" sz="1600" dirty="0"/>
                  <a:t>Check assumptions:</a:t>
                </a:r>
              </a:p>
              <a:p>
                <a:pPr marL="285750" indent="-285750">
                  <a:buFont typeface="Arial" panose="020B0604020202020204" pitchFamily="34" charset="0"/>
                  <a:buChar char="•"/>
                </a:pPr>
                <a:r>
                  <a:rPr lang="en-US" sz="1600" i="1" dirty="0">
                    <a:solidFill>
                      <a:srgbClr val="7030A0"/>
                    </a:solidFill>
                  </a:rPr>
                  <a:t>Randomization: Random sample of students was taken</a:t>
                </a:r>
              </a:p>
              <a:p>
                <a:pPr marL="285750" indent="-285750">
                  <a:buFont typeface="Arial" panose="020B0604020202020204" pitchFamily="34" charset="0"/>
                  <a:buChar char="•"/>
                </a:pPr>
                <a:r>
                  <a:rPr lang="en-US" sz="1600" i="1" dirty="0">
                    <a:solidFill>
                      <a:srgbClr val="7030A0"/>
                    </a:solidFill>
                  </a:rPr>
                  <a:t>Large enough sample:</a:t>
                </a:r>
              </a:p>
              <a:p>
                <a:pPr marL="742950" lvl="1" indent="-285750">
                  <a:buFont typeface="Arial" panose="020B0604020202020204" pitchFamily="34" charset="0"/>
                  <a:buChar char="•"/>
                </a:pPr>
                <a14:m>
                  <m:oMath xmlns:m="http://schemas.openxmlformats.org/officeDocument/2006/math">
                    <m:r>
                      <a:rPr lang="en-US" sz="1600" i="1">
                        <a:solidFill>
                          <a:srgbClr val="7030A0"/>
                        </a:solidFill>
                        <a:latin typeface="Cambria Math" panose="02040503050406030204" pitchFamily="18" charset="0"/>
                      </a:rPr>
                      <m:t>4</m:t>
                    </m:r>
                    <m:r>
                      <a:rPr lang="en-US" sz="1600" b="0" i="1" smtClean="0">
                        <a:solidFill>
                          <a:srgbClr val="7030A0"/>
                        </a:solidFill>
                        <a:latin typeface="Cambria Math" panose="02040503050406030204" pitchFamily="18" charset="0"/>
                      </a:rPr>
                      <m:t>0</m:t>
                    </m:r>
                    <m:d>
                      <m:dPr>
                        <m:ctrlPr>
                          <a:rPr lang="en-US" sz="1600" b="0" i="1" smtClean="0">
                            <a:solidFill>
                              <a:srgbClr val="7030A0"/>
                            </a:solidFill>
                            <a:latin typeface="Cambria Math" panose="02040503050406030204" pitchFamily="18" charset="0"/>
                          </a:rPr>
                        </m:ctrlPr>
                      </m:dPr>
                      <m:e>
                        <m:r>
                          <a:rPr lang="en-US" sz="1600" b="0" i="1" smtClean="0">
                            <a:solidFill>
                              <a:srgbClr val="7030A0"/>
                            </a:solidFill>
                            <a:latin typeface="Cambria Math" panose="02040503050406030204" pitchFamily="18" charset="0"/>
                          </a:rPr>
                          <m:t>.575</m:t>
                        </m:r>
                      </m:e>
                    </m:d>
                    <m:r>
                      <a:rPr lang="en-US" sz="1600" b="0" i="1" smtClean="0">
                        <a:solidFill>
                          <a:srgbClr val="7030A0"/>
                        </a:solidFill>
                        <a:latin typeface="Cambria Math" panose="02040503050406030204" pitchFamily="18" charset="0"/>
                      </a:rPr>
                      <m:t>=23&gt;5</m:t>
                    </m:r>
                  </m:oMath>
                </a14:m>
                <a:endParaRPr lang="en-US" sz="1600" b="0" i="1" dirty="0">
                  <a:solidFill>
                    <a:srgbClr val="7030A0"/>
                  </a:solidFill>
                </a:endParaRPr>
              </a:p>
              <a:p>
                <a:pPr marL="742950" lvl="1" indent="-285750">
                  <a:buFont typeface="Arial" panose="020B0604020202020204" pitchFamily="34" charset="0"/>
                  <a:buChar char="•"/>
                </a:pPr>
                <a14:m>
                  <m:oMath xmlns:m="http://schemas.openxmlformats.org/officeDocument/2006/math">
                    <m:r>
                      <a:rPr lang="en-US" sz="1600" i="1" smtClean="0">
                        <a:solidFill>
                          <a:srgbClr val="7030A0"/>
                        </a:solidFill>
                        <a:latin typeface="Cambria Math" panose="02040503050406030204" pitchFamily="18" charset="0"/>
                      </a:rPr>
                      <m:t>4</m:t>
                    </m:r>
                    <m:r>
                      <a:rPr lang="en-US" sz="1600" b="0" i="1" smtClean="0">
                        <a:solidFill>
                          <a:srgbClr val="7030A0"/>
                        </a:solidFill>
                        <a:latin typeface="Cambria Math" panose="02040503050406030204" pitchFamily="18" charset="0"/>
                      </a:rPr>
                      <m:t>0</m:t>
                    </m:r>
                    <m:d>
                      <m:dPr>
                        <m:ctrlPr>
                          <a:rPr lang="en-US" sz="1600" i="1">
                            <a:solidFill>
                              <a:srgbClr val="7030A0"/>
                            </a:solidFill>
                            <a:latin typeface="Cambria Math" panose="02040503050406030204" pitchFamily="18" charset="0"/>
                          </a:rPr>
                        </m:ctrlPr>
                      </m:dPr>
                      <m:e>
                        <m:r>
                          <a:rPr lang="en-US" sz="1600" b="0" i="1" smtClean="0">
                            <a:solidFill>
                              <a:srgbClr val="7030A0"/>
                            </a:solidFill>
                            <a:latin typeface="Cambria Math" panose="02040503050406030204" pitchFamily="18" charset="0"/>
                          </a:rPr>
                          <m:t>0.425</m:t>
                        </m:r>
                      </m:e>
                    </m:d>
                    <m:r>
                      <a:rPr lang="en-US" sz="160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17</m:t>
                    </m:r>
                    <m:r>
                      <a:rPr lang="en-US" sz="1600" i="1" smtClean="0">
                        <a:solidFill>
                          <a:srgbClr val="7030A0"/>
                        </a:solidFill>
                        <a:latin typeface="Cambria Math" panose="02040503050406030204" pitchFamily="18" charset="0"/>
                      </a:rPr>
                      <m:t>&gt;5</m:t>
                    </m:r>
                  </m:oMath>
                </a14:m>
                <a:endParaRPr lang="en-US" sz="1600" i="1" dirty="0">
                  <a:solidFill>
                    <a:srgbClr val="7030A0"/>
                  </a:solidFill>
                </a:endParaRPr>
              </a:p>
              <a:p>
                <a:pPr marL="742950" lvl="1" indent="-285750">
                  <a:buFont typeface="Arial" panose="020B0604020202020204" pitchFamily="34" charset="0"/>
                  <a:buChar char="•"/>
                </a:pPr>
                <a:endParaRPr lang="en-US" sz="1600" i="1" dirty="0">
                  <a:solidFill>
                    <a:srgbClr val="7030A0"/>
                  </a:solidFill>
                </a:endParaRPr>
              </a:p>
              <a:p>
                <a:pPr marL="285750" indent="-285750">
                  <a:buFont typeface="Arial" panose="020B0604020202020204" pitchFamily="34" charset="0"/>
                  <a:buChar char="•"/>
                </a:pPr>
                <a:r>
                  <a:rPr lang="en-US" sz="1600" i="1" dirty="0">
                    <a:solidFill>
                      <a:srgbClr val="7030A0"/>
                    </a:solidFill>
                  </a:rPr>
                  <a:t>Both conditions are met, appropriate to continue with test!</a:t>
                </a:r>
              </a:p>
            </p:txBody>
          </p:sp>
        </mc:Choice>
        <mc:Fallback xmlns="">
          <p:sp>
            <p:nvSpPr>
              <p:cNvPr id="6" name="TextBox 5">
                <a:extLst>
                  <a:ext uri="{FF2B5EF4-FFF2-40B4-BE49-F238E27FC236}">
                    <a16:creationId xmlns:a16="http://schemas.microsoft.com/office/drawing/2014/main" id="{7ED7AE08-3145-5F49-9B33-D3CE12A38E58}"/>
                  </a:ext>
                </a:extLst>
              </p:cNvPr>
              <p:cNvSpPr txBox="1">
                <a:spLocks noRot="1" noChangeAspect="1" noMove="1" noResize="1" noEditPoints="1" noAdjustHandles="1" noChangeArrowheads="1" noChangeShapeType="1" noTextEdit="1"/>
              </p:cNvSpPr>
              <p:nvPr/>
            </p:nvSpPr>
            <p:spPr>
              <a:xfrm>
                <a:off x="415600" y="2185607"/>
                <a:ext cx="5594922" cy="4278094"/>
              </a:xfrm>
              <a:prstGeom prst="rect">
                <a:avLst/>
              </a:prstGeom>
              <a:blipFill>
                <a:blip r:embed="rId2"/>
                <a:stretch>
                  <a:fillRect l="-452" t="-295" b="-59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75CFF0A0-DB1C-9148-AB87-44E68777E662}"/>
              </a:ext>
            </a:extLst>
          </p:cNvPr>
          <p:cNvSpPr txBox="1"/>
          <p:nvPr/>
        </p:nvSpPr>
        <p:spPr>
          <a:xfrm>
            <a:off x="6181479" y="2185607"/>
            <a:ext cx="5594921" cy="42319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500" dirty="0"/>
              <a:t>Rejection Region:</a:t>
            </a:r>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r>
              <a:rPr lang="en-US" sz="1500" dirty="0"/>
              <a:t>P-value:</a:t>
            </a:r>
          </a:p>
          <a:p>
            <a:r>
              <a:rPr lang="en-US" sz="1500" i="1" dirty="0">
                <a:solidFill>
                  <a:srgbClr val="7030A0"/>
                </a:solidFill>
              </a:rPr>
              <a:t>p-value = 1–</a:t>
            </a:r>
            <a:r>
              <a:rPr lang="en-US" sz="1500" i="1" dirty="0" err="1">
                <a:solidFill>
                  <a:srgbClr val="7030A0"/>
                </a:solidFill>
              </a:rPr>
              <a:t>PropZTest</a:t>
            </a:r>
            <a:r>
              <a:rPr lang="en-US" sz="1500" i="1" dirty="0">
                <a:solidFill>
                  <a:srgbClr val="7030A0"/>
                </a:solidFill>
              </a:rPr>
              <a:t>(p</a:t>
            </a:r>
            <a:r>
              <a:rPr lang="en-US" sz="1500" i="1" baseline="-25000" dirty="0">
                <a:solidFill>
                  <a:srgbClr val="7030A0"/>
                </a:solidFill>
              </a:rPr>
              <a:t>0</a:t>
            </a:r>
            <a:r>
              <a:rPr lang="en-US" sz="1500" i="1" dirty="0">
                <a:solidFill>
                  <a:srgbClr val="7030A0"/>
                </a:solidFill>
              </a:rPr>
              <a:t> = 0.45, x = 23, n = 40, prop &gt; p</a:t>
            </a:r>
            <a:r>
              <a:rPr lang="en-US" sz="1500" i="1" baseline="-25000" dirty="0">
                <a:solidFill>
                  <a:srgbClr val="7030A0"/>
                </a:solidFill>
              </a:rPr>
              <a:t>0</a:t>
            </a:r>
            <a:r>
              <a:rPr lang="en-US" sz="1500" i="1" dirty="0">
                <a:solidFill>
                  <a:srgbClr val="7030A0"/>
                </a:solidFill>
              </a:rPr>
              <a:t>) = 0.056</a:t>
            </a:r>
            <a:endParaRPr lang="en-US" sz="1500" i="1" dirty="0"/>
          </a:p>
          <a:p>
            <a:r>
              <a:rPr lang="en-US" sz="1500" i="1" dirty="0">
                <a:solidFill>
                  <a:srgbClr val="7030A0"/>
                </a:solidFill>
              </a:rPr>
              <a:t>p-value = 0.056</a:t>
            </a:r>
            <a:r>
              <a:rPr lang="en-US" sz="1500" i="1" dirty="0"/>
              <a:t> </a:t>
            </a:r>
            <a:r>
              <a:rPr lang="en-US" sz="1500" i="1" dirty="0">
                <a:solidFill>
                  <a:srgbClr val="7030A0"/>
                </a:solidFill>
              </a:rPr>
              <a:t>&gt; 0.01 = 𝛼 → Fail to reject H</a:t>
            </a:r>
            <a:r>
              <a:rPr lang="en-US" sz="1500" i="1" baseline="-25000" dirty="0">
                <a:solidFill>
                  <a:srgbClr val="7030A0"/>
                </a:solidFill>
              </a:rPr>
              <a:t>0</a:t>
            </a:r>
            <a:endParaRPr lang="en-US" sz="1500" i="1" dirty="0">
              <a:solidFill>
                <a:srgbClr val="7030A0"/>
              </a:solidFill>
            </a:endParaRPr>
          </a:p>
          <a:p>
            <a:endParaRPr lang="en-US" sz="1500" dirty="0"/>
          </a:p>
          <a:p>
            <a:r>
              <a:rPr lang="en-US" sz="1500" dirty="0">
                <a:solidFill>
                  <a:schemeClr val="tx1"/>
                </a:solidFill>
              </a:rPr>
              <a:t>Conclusion:</a:t>
            </a:r>
          </a:p>
          <a:p>
            <a:r>
              <a:rPr lang="en-US" sz="1400" i="1" dirty="0">
                <a:solidFill>
                  <a:srgbClr val="7030A0"/>
                </a:solidFill>
              </a:rPr>
              <a:t>Because our p-value = 0.056 is greater than the significance level 0.01, we fail to reject the Null hypothesis. </a:t>
            </a:r>
            <a:r>
              <a:rPr lang="en-US" sz="1500" i="1" dirty="0">
                <a:solidFill>
                  <a:srgbClr val="7030A0"/>
                </a:solidFill>
              </a:rPr>
              <a:t>There IS sufficient evidence to conclude that the true proportion of blue fish in Dr. Suess’ pond is greater than 0.45.</a:t>
            </a:r>
          </a:p>
        </p:txBody>
      </p:sp>
      <p:grpSp>
        <p:nvGrpSpPr>
          <p:cNvPr id="10" name="Group 9">
            <a:extLst>
              <a:ext uri="{FF2B5EF4-FFF2-40B4-BE49-F238E27FC236}">
                <a16:creationId xmlns:a16="http://schemas.microsoft.com/office/drawing/2014/main" id="{62250D7D-431D-3B42-A898-B809A90EB924}"/>
              </a:ext>
            </a:extLst>
          </p:cNvPr>
          <p:cNvGrpSpPr/>
          <p:nvPr/>
        </p:nvGrpSpPr>
        <p:grpSpPr>
          <a:xfrm>
            <a:off x="8320000" y="2376960"/>
            <a:ext cx="2762135" cy="1947694"/>
            <a:chOff x="8031243" y="2455153"/>
            <a:chExt cx="2762135" cy="1947694"/>
          </a:xfrm>
        </p:grpSpPr>
        <p:grpSp>
          <p:nvGrpSpPr>
            <p:cNvPr id="5" name="Group 4">
              <a:extLst>
                <a:ext uri="{FF2B5EF4-FFF2-40B4-BE49-F238E27FC236}">
                  <a16:creationId xmlns:a16="http://schemas.microsoft.com/office/drawing/2014/main" id="{C2D6B81C-8999-B34F-A2CB-ADC2358E657D}"/>
                </a:ext>
              </a:extLst>
            </p:cNvPr>
            <p:cNvGrpSpPr/>
            <p:nvPr/>
          </p:nvGrpSpPr>
          <p:grpSpPr>
            <a:xfrm>
              <a:off x="8031243" y="2455153"/>
              <a:ext cx="2762135" cy="1947694"/>
              <a:chOff x="6823151" y="173810"/>
              <a:chExt cx="2762135" cy="1947694"/>
            </a:xfrm>
          </p:grpSpPr>
          <p:pic>
            <p:nvPicPr>
              <p:cNvPr id="13" name="Picture 2" descr="a symmetric graph is called normal or a bell curve">
                <a:extLst>
                  <a:ext uri="{FF2B5EF4-FFF2-40B4-BE49-F238E27FC236}">
                    <a16:creationId xmlns:a16="http://schemas.microsoft.com/office/drawing/2014/main" id="{302E9CCA-6592-454C-B368-29B76B40C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151" y="173810"/>
                <a:ext cx="2762135" cy="1368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0F3A6F-89C7-4B4E-B042-CA6BC4EC0C69}"/>
                  </a:ext>
                </a:extLst>
              </p:cNvPr>
              <p:cNvSpPr txBox="1"/>
              <p:nvPr/>
            </p:nvSpPr>
            <p:spPr>
              <a:xfrm>
                <a:off x="8053375" y="1305896"/>
                <a:ext cx="301686" cy="815608"/>
              </a:xfrm>
              <a:prstGeom prst="rect">
                <a:avLst/>
              </a:prstGeom>
              <a:noFill/>
            </p:spPr>
            <p:txBody>
              <a:bodyPr wrap="none" rtlCol="0">
                <a:spAutoFit/>
              </a:bodyPr>
              <a:lstStyle/>
              <a:p>
                <a:r>
                  <a:rPr lang="en-US" sz="1100" dirty="0"/>
                  <a:t>|</a:t>
                </a:r>
                <a:endParaRPr lang="en-US" dirty="0"/>
              </a:p>
              <a:p>
                <a:r>
                  <a:rPr lang="en-US" dirty="0"/>
                  <a:t>0</a:t>
                </a:r>
              </a:p>
              <a:p>
                <a:r>
                  <a:rPr lang="en-US" dirty="0"/>
                  <a:t>Z</a:t>
                </a:r>
              </a:p>
            </p:txBody>
          </p:sp>
        </p:grpSp>
        <p:grpSp>
          <p:nvGrpSpPr>
            <p:cNvPr id="47" name="Group 46">
              <a:extLst>
                <a:ext uri="{FF2B5EF4-FFF2-40B4-BE49-F238E27FC236}">
                  <a16:creationId xmlns:a16="http://schemas.microsoft.com/office/drawing/2014/main" id="{AAEFE504-EF0F-3648-AF10-F788414BDD37}"/>
                </a:ext>
              </a:extLst>
            </p:cNvPr>
            <p:cNvGrpSpPr/>
            <p:nvPr/>
          </p:nvGrpSpPr>
          <p:grpSpPr>
            <a:xfrm>
              <a:off x="9840872" y="2762646"/>
              <a:ext cx="952505" cy="1316427"/>
              <a:chOff x="11168607" y="2944642"/>
              <a:chExt cx="952505" cy="1316427"/>
            </a:xfrm>
          </p:grpSpPr>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C3AC696A-C2E2-4442-BC2A-19C8A2A27731}"/>
                      </a:ext>
                    </a:extLst>
                  </p14:cNvPr>
                  <p14:cNvContentPartPr/>
                  <p14:nvPr/>
                </p14:nvContentPartPr>
                <p14:xfrm>
                  <a:off x="11611324" y="3233269"/>
                  <a:ext cx="16200" cy="1027800"/>
                </p14:xfrm>
              </p:contentPart>
            </mc:Choice>
            <mc:Fallback xmlns="">
              <p:pic>
                <p:nvPicPr>
                  <p:cNvPr id="15" name="Ink 14">
                    <a:extLst>
                      <a:ext uri="{FF2B5EF4-FFF2-40B4-BE49-F238E27FC236}">
                        <a16:creationId xmlns:a16="http://schemas.microsoft.com/office/drawing/2014/main" id="{C3AC696A-C2E2-4442-BC2A-19C8A2A27731}"/>
                      </a:ext>
                    </a:extLst>
                  </p:cNvPr>
                  <p:cNvPicPr/>
                  <p:nvPr/>
                </p:nvPicPr>
                <p:blipFill>
                  <a:blip r:embed="rId5"/>
                  <a:stretch>
                    <a:fillRect/>
                  </a:stretch>
                </p:blipFill>
                <p:spPr>
                  <a:xfrm>
                    <a:off x="11602324" y="3224269"/>
                    <a:ext cx="33840" cy="1045440"/>
                  </a:xfrm>
                  <a:prstGeom prst="rect">
                    <a:avLst/>
                  </a:prstGeom>
                </p:spPr>
              </p:pic>
            </mc:Fallback>
          </mc:AlternateContent>
          <p:sp>
            <p:nvSpPr>
              <p:cNvPr id="44" name="TextBox 43">
                <a:extLst>
                  <a:ext uri="{FF2B5EF4-FFF2-40B4-BE49-F238E27FC236}">
                    <a16:creationId xmlns:a16="http://schemas.microsoft.com/office/drawing/2014/main" id="{0F359FE2-DAE1-974A-AB9D-A5CC2BDD8E70}"/>
                  </a:ext>
                </a:extLst>
              </p:cNvPr>
              <p:cNvSpPr txBox="1"/>
              <p:nvPr/>
            </p:nvSpPr>
            <p:spPr>
              <a:xfrm>
                <a:off x="11168607" y="2944642"/>
                <a:ext cx="952505" cy="369332"/>
              </a:xfrm>
              <a:prstGeom prst="rect">
                <a:avLst/>
              </a:prstGeom>
              <a:noFill/>
              <a:ln>
                <a:noFill/>
              </a:ln>
            </p:spPr>
            <p:txBody>
              <a:bodyPr wrap="none" rtlCol="0">
                <a:spAutoFit/>
              </a:bodyPr>
              <a:lstStyle/>
              <a:p>
                <a:r>
                  <a:rPr lang="en-US" dirty="0">
                    <a:solidFill>
                      <a:srgbClr val="7030A0"/>
                    </a:solidFill>
                  </a:rPr>
                  <a:t>𝛼 = 0.01</a:t>
                </a:r>
              </a:p>
            </p:txBody>
          </p:sp>
          <p:cxnSp>
            <p:nvCxnSpPr>
              <p:cNvPr id="45" name="Straight Arrow Connector 44">
                <a:extLst>
                  <a:ext uri="{FF2B5EF4-FFF2-40B4-BE49-F238E27FC236}">
                    <a16:creationId xmlns:a16="http://schemas.microsoft.com/office/drawing/2014/main" id="{E50F56EB-48AE-6F4D-85B3-B3A0A651F9C4}"/>
                  </a:ext>
                </a:extLst>
              </p:cNvPr>
              <p:cNvCxnSpPr>
                <a:cxnSpLocks/>
              </p:cNvCxnSpPr>
              <p:nvPr/>
            </p:nvCxnSpPr>
            <p:spPr>
              <a:xfrm flipV="1">
                <a:off x="11751160" y="3385627"/>
                <a:ext cx="73799" cy="42337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CF49BC7-B70A-394A-8CB8-79E3212DFF77}"/>
                    </a:ext>
                  </a:extLst>
                </p14:cNvPr>
                <p14:cNvContentPartPr/>
                <p14:nvPr/>
              </p14:nvContentPartPr>
              <p14:xfrm>
                <a:off x="10306964" y="3650349"/>
                <a:ext cx="380520" cy="105840"/>
              </p14:xfrm>
            </p:contentPart>
          </mc:Choice>
          <mc:Fallback xmlns="">
            <p:pic>
              <p:nvPicPr>
                <p:cNvPr id="7" name="Ink 6">
                  <a:extLst>
                    <a:ext uri="{FF2B5EF4-FFF2-40B4-BE49-F238E27FC236}">
                      <a16:creationId xmlns:a16="http://schemas.microsoft.com/office/drawing/2014/main" id="{0CF49BC7-B70A-394A-8CB8-79E3212DFF77}"/>
                    </a:ext>
                  </a:extLst>
                </p:cNvPr>
                <p:cNvPicPr/>
                <p:nvPr/>
              </p:nvPicPr>
              <p:blipFill>
                <a:blip r:embed="rId7"/>
                <a:stretch>
                  <a:fillRect/>
                </a:stretch>
              </p:blipFill>
              <p:spPr>
                <a:xfrm>
                  <a:off x="10297964" y="3641709"/>
                  <a:ext cx="398160" cy="123480"/>
                </a:xfrm>
                <a:prstGeom prst="rect">
                  <a:avLst/>
                </a:prstGeom>
              </p:spPr>
            </p:pic>
          </mc:Fallback>
        </mc:AlternateContent>
      </p:grpSp>
    </p:spTree>
    <p:extLst>
      <p:ext uri="{BB962C8B-B14F-4D97-AF65-F5344CB8AC3E}">
        <p14:creationId xmlns:p14="http://schemas.microsoft.com/office/powerpoint/2010/main" val="2994007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D9C8-D9FF-1147-A7E8-120A63F1567E}"/>
              </a:ext>
            </a:extLst>
          </p:cNvPr>
          <p:cNvSpPr>
            <a:spLocks noGrp="1"/>
          </p:cNvSpPr>
          <p:nvPr>
            <p:ph type="title"/>
          </p:nvPr>
        </p:nvSpPr>
        <p:spPr>
          <a:xfrm>
            <a:off x="415600" y="136167"/>
            <a:ext cx="11360800" cy="763600"/>
          </a:xfrm>
        </p:spPr>
        <p:txBody>
          <a:bodyPr/>
          <a:lstStyle/>
          <a:p>
            <a:r>
              <a:rPr lang="en-US" dirty="0"/>
              <a:t>LCQ – </a:t>
            </a:r>
            <a:r>
              <a:rPr lang="en-US" dirty="0">
                <a:solidFill>
                  <a:srgbClr val="FF0000"/>
                </a:solidFill>
              </a:rPr>
              <a:t>FOUND</a:t>
            </a:r>
            <a:r>
              <a:rPr lang="en-US" dirty="0">
                <a:solidFill>
                  <a:srgbClr val="FFC000"/>
                </a:solidFill>
              </a:rPr>
              <a:t> all the Errors!!</a:t>
            </a:r>
          </a:p>
        </p:txBody>
      </p:sp>
      <p:sp>
        <p:nvSpPr>
          <p:cNvPr id="3" name="Text Placeholder 2">
            <a:extLst>
              <a:ext uri="{FF2B5EF4-FFF2-40B4-BE49-F238E27FC236}">
                <a16:creationId xmlns:a16="http://schemas.microsoft.com/office/drawing/2014/main" id="{A31AE72B-A5FC-A54E-8101-DB39CF47F747}"/>
              </a:ext>
            </a:extLst>
          </p:cNvPr>
          <p:cNvSpPr>
            <a:spLocks noGrp="1"/>
          </p:cNvSpPr>
          <p:nvPr>
            <p:ph type="body" idx="1"/>
          </p:nvPr>
        </p:nvSpPr>
        <p:spPr>
          <a:xfrm>
            <a:off x="415600" y="899767"/>
            <a:ext cx="11531758" cy="1157633"/>
          </a:xfrm>
        </p:spPr>
        <p:style>
          <a:lnRef idx="2">
            <a:schemeClr val="accent1"/>
          </a:lnRef>
          <a:fillRef idx="1">
            <a:schemeClr val="lt1"/>
          </a:fillRef>
          <a:effectRef idx="0">
            <a:schemeClr val="accent1"/>
          </a:effectRef>
          <a:fontRef idx="minor">
            <a:schemeClr val="dk1"/>
          </a:fontRef>
        </p:style>
        <p:txBody>
          <a:bodyPr/>
          <a:lstStyle/>
          <a:p>
            <a:pPr marL="152396" indent="0">
              <a:buNone/>
            </a:pPr>
            <a:r>
              <a:rPr lang="en-US" sz="1400" b="1" dirty="0"/>
              <a:t>Setup</a:t>
            </a:r>
            <a:r>
              <a:rPr lang="en-US" sz="1400" dirty="0"/>
              <a:t>: Dr. Suess is trying interested in the colors of the fish in his pond. Originally there was 55% red and 45% blue. But now he suspects the mean blue fish are starting to take over and there is a higher proportion of blues. In order to check this, he randomly samples of 40 fish in which 23 were blue.</a:t>
            </a:r>
          </a:p>
          <a:p>
            <a:pPr marL="152396" indent="0">
              <a:buNone/>
            </a:pPr>
            <a:endParaRPr lang="en-US" sz="1400" dirty="0"/>
          </a:p>
          <a:p>
            <a:pPr marL="152396" indent="0">
              <a:buNone/>
            </a:pPr>
            <a:r>
              <a:rPr lang="en-US" sz="1400" dirty="0"/>
              <a:t>Is there sufficient evidence to conclude that the proportion of blue fish is greater than 0.45? Test this at the 10% significance level.</a:t>
            </a:r>
          </a:p>
          <a:p>
            <a:pPr marL="152396" indent="0">
              <a:buNone/>
            </a:pPr>
            <a:endParaRPr lang="en-US" sz="1400" dirty="0"/>
          </a:p>
          <a:p>
            <a:pPr marL="152396" indent="0">
              <a:buNone/>
            </a:pPr>
            <a:endParaRPr lang="en-US" sz="1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D7AE08-3145-5F49-9B33-D3CE12A38E58}"/>
                  </a:ext>
                </a:extLst>
              </p:cNvPr>
              <p:cNvSpPr txBox="1"/>
              <p:nvPr/>
            </p:nvSpPr>
            <p:spPr>
              <a:xfrm>
                <a:off x="415600" y="2185607"/>
                <a:ext cx="5594922" cy="427809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u="sng" dirty="0"/>
                  <a:t>Solution</a:t>
                </a:r>
              </a:p>
              <a:p>
                <a:endParaRPr lang="en-US" sz="1600" u="sng" dirty="0"/>
              </a:p>
              <a:p>
                <a:r>
                  <a:rPr lang="en-US" sz="1600" dirty="0"/>
                  <a:t>Hypotheses:</a:t>
                </a:r>
              </a:p>
              <a:p>
                <a:r>
                  <a:rPr lang="en-US" sz="1600" i="1" dirty="0">
                    <a:solidFill>
                      <a:srgbClr val="7030A0"/>
                    </a:solidFill>
                  </a:rPr>
                  <a:t>Let p = proportion </a:t>
                </a:r>
                <a:r>
                  <a:rPr lang="en-US" sz="1600" i="1" dirty="0">
                    <a:solidFill>
                      <a:srgbClr val="FF0000"/>
                    </a:solidFill>
                  </a:rPr>
                  <a:t>true</a:t>
                </a:r>
                <a:r>
                  <a:rPr lang="en-US" sz="1600" i="1" dirty="0">
                    <a:solidFill>
                      <a:srgbClr val="7030A0"/>
                    </a:solidFill>
                  </a:rPr>
                  <a:t> of blue fish in Dr. Suess’ pond</a:t>
                </a:r>
              </a:p>
              <a:p>
                <a:endParaRPr lang="en-US" sz="1600" i="1" dirty="0">
                  <a:solidFill>
                    <a:srgbClr val="7030A0"/>
                  </a:solidFill>
                </a:endParaRPr>
              </a:p>
              <a:p>
                <a:r>
                  <a:rPr lang="en-US" sz="1600" b="0" i="1" dirty="0">
                    <a:solidFill>
                      <a:srgbClr val="7030A0"/>
                    </a:solidFill>
                  </a:rPr>
                  <a:t> </a:t>
                </a:r>
                <a14:m>
                  <m:oMath xmlns:m="http://schemas.openxmlformats.org/officeDocument/2006/math">
                    <m:sSub>
                      <m:sSubPr>
                        <m:ctrlPr>
                          <a:rPr lang="en-US" sz="1600" b="0" i="1" smtClean="0">
                            <a:solidFill>
                              <a:srgbClr val="7030A0"/>
                            </a:solidFill>
                            <a:latin typeface="Cambria Math" panose="02040503050406030204" pitchFamily="18" charset="0"/>
                          </a:rPr>
                        </m:ctrlPr>
                      </m:sSubPr>
                      <m:e>
                        <m:r>
                          <a:rPr lang="en-US" sz="1600" b="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0</m:t>
                        </m:r>
                      </m:sub>
                    </m:sSub>
                    <m:r>
                      <a:rPr lang="en-US" sz="1600" b="0" i="1" smtClean="0">
                        <a:solidFill>
                          <a:srgbClr val="7030A0"/>
                        </a:solidFill>
                        <a:latin typeface="Cambria Math" panose="02040503050406030204" pitchFamily="18" charset="0"/>
                      </a:rPr>
                      <m:t>:</m:t>
                    </m:r>
                    <m:r>
                      <a:rPr lang="en-US" sz="1600" b="0" i="1" smtClean="0">
                        <a:solidFill>
                          <a:srgbClr val="FF0000"/>
                        </a:solidFill>
                        <a:latin typeface="Cambria Math" panose="02040503050406030204" pitchFamily="18" charset="0"/>
                      </a:rPr>
                      <m:t>𝑝</m:t>
                    </m:r>
                    <m:r>
                      <a:rPr lang="en-US" sz="1600" b="0" i="1" smtClean="0">
                        <a:solidFill>
                          <a:srgbClr val="7030A0"/>
                        </a:solidFill>
                        <a:latin typeface="Cambria Math" panose="02040503050406030204" pitchFamily="18" charset="0"/>
                      </a:rPr>
                      <m:t>=0.45</m:t>
                    </m:r>
                  </m:oMath>
                </a14:m>
                <a:endParaRPr lang="en-US" sz="1600" b="0" i="1" dirty="0">
                  <a:solidFill>
                    <a:srgbClr val="7030A0"/>
                  </a:solidFill>
                  <a:latin typeface="Cambria Math" panose="02040503050406030204" pitchFamily="18" charset="0"/>
                </a:endParaRPr>
              </a:p>
              <a:p>
                <a:r>
                  <a:rPr lang="en-US" sz="1600" i="1" dirty="0">
                    <a:solidFill>
                      <a:srgbClr val="7030A0"/>
                    </a:solidFill>
                  </a:rPr>
                  <a:t> </a:t>
                </a:r>
                <a14:m>
                  <m:oMath xmlns:m="http://schemas.openxmlformats.org/officeDocument/2006/math">
                    <m:sSub>
                      <m:sSubPr>
                        <m:ctrlPr>
                          <a:rPr lang="en-US" sz="1600" i="1">
                            <a:solidFill>
                              <a:srgbClr val="7030A0"/>
                            </a:solidFill>
                            <a:latin typeface="Cambria Math" panose="02040503050406030204" pitchFamily="18" charset="0"/>
                          </a:rPr>
                        </m:ctrlPr>
                      </m:sSubPr>
                      <m:e>
                        <m:r>
                          <a:rPr lang="en-US" sz="160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𝐴</m:t>
                        </m:r>
                      </m:sub>
                    </m:sSub>
                    <m:r>
                      <a:rPr lang="en-US" sz="1600" b="0" i="1" smtClean="0">
                        <a:solidFill>
                          <a:srgbClr val="7030A0"/>
                        </a:solidFill>
                        <a:latin typeface="Cambria Math" panose="02040503050406030204" pitchFamily="18" charset="0"/>
                      </a:rPr>
                      <m:t>:</m:t>
                    </m:r>
                    <m:r>
                      <a:rPr lang="en-US" sz="1600" b="0" i="1" smtClean="0">
                        <a:solidFill>
                          <a:srgbClr val="FF0000"/>
                        </a:solidFill>
                        <a:latin typeface="Cambria Math" panose="02040503050406030204" pitchFamily="18" charset="0"/>
                      </a:rPr>
                      <m:t>𝑝</m:t>
                    </m:r>
                    <m:r>
                      <a:rPr lang="en-US" sz="1600" b="0" i="1" smtClean="0">
                        <a:solidFill>
                          <a:srgbClr val="7030A0"/>
                        </a:solidFill>
                        <a:latin typeface="Cambria Math" panose="02040503050406030204" pitchFamily="18" charset="0"/>
                      </a:rPr>
                      <m:t>&gt;</m:t>
                    </m:r>
                    <m:r>
                      <a:rPr lang="en-US" sz="1600" i="1" smtClean="0">
                        <a:solidFill>
                          <a:srgbClr val="FF0000"/>
                        </a:solidFill>
                        <a:latin typeface="Cambria Math" panose="02040503050406030204" pitchFamily="18" charset="0"/>
                      </a:rPr>
                      <m:t>0.</m:t>
                    </m:r>
                    <m:r>
                      <a:rPr lang="en-US" sz="1600" b="0" i="1" smtClean="0">
                        <a:solidFill>
                          <a:srgbClr val="FF0000"/>
                        </a:solidFill>
                        <a:latin typeface="Cambria Math" panose="02040503050406030204" pitchFamily="18" charset="0"/>
                      </a:rPr>
                      <m:t>45</m:t>
                    </m:r>
                  </m:oMath>
                </a14:m>
                <a:endParaRPr lang="en-US" sz="1600" i="1" dirty="0">
                  <a:solidFill>
                    <a:srgbClr val="7030A0"/>
                  </a:solidFill>
                </a:endParaRPr>
              </a:p>
              <a:p>
                <a:endParaRPr lang="en-US" sz="1600" i="1" dirty="0">
                  <a:solidFill>
                    <a:srgbClr val="7030A0"/>
                  </a:solidFill>
                </a:endParaRPr>
              </a:p>
              <a:p>
                <a:r>
                  <a:rPr lang="en-US" sz="1600" i="1" dirty="0">
                    <a:solidFill>
                      <a:srgbClr val="7030A0"/>
                    </a:solidFill>
                  </a:rPr>
                  <a:t>Set 𝛼 = </a:t>
                </a:r>
                <a:r>
                  <a:rPr lang="en-US" sz="1600" i="1" dirty="0">
                    <a:solidFill>
                      <a:srgbClr val="FF0000"/>
                    </a:solidFill>
                  </a:rPr>
                  <a:t>0.10</a:t>
                </a:r>
              </a:p>
              <a:p>
                <a:endParaRPr lang="en-US" sz="1600" i="1" dirty="0"/>
              </a:p>
              <a:p>
                <a:r>
                  <a:rPr lang="en-US" sz="1600" dirty="0"/>
                  <a:t>Check assumptions:</a:t>
                </a:r>
              </a:p>
              <a:p>
                <a:pPr marL="285750" indent="-285750">
                  <a:buFont typeface="Arial" panose="020B0604020202020204" pitchFamily="34" charset="0"/>
                  <a:buChar char="•"/>
                </a:pPr>
                <a:r>
                  <a:rPr lang="en-US" sz="1600" i="1" dirty="0">
                    <a:solidFill>
                      <a:srgbClr val="7030A0"/>
                    </a:solidFill>
                  </a:rPr>
                  <a:t>Randomization: Random sample of </a:t>
                </a:r>
                <a:r>
                  <a:rPr lang="en-US" sz="1600" i="1" dirty="0">
                    <a:solidFill>
                      <a:srgbClr val="FF0000"/>
                    </a:solidFill>
                  </a:rPr>
                  <a:t>fish</a:t>
                </a:r>
                <a:r>
                  <a:rPr lang="en-US" sz="1600" i="1" dirty="0">
                    <a:solidFill>
                      <a:srgbClr val="7030A0"/>
                    </a:solidFill>
                  </a:rPr>
                  <a:t> was taken</a:t>
                </a:r>
              </a:p>
              <a:p>
                <a:pPr marL="285750" indent="-285750">
                  <a:buFont typeface="Arial" panose="020B0604020202020204" pitchFamily="34" charset="0"/>
                  <a:buChar char="•"/>
                </a:pPr>
                <a:r>
                  <a:rPr lang="en-US" sz="1600" i="1" dirty="0">
                    <a:solidFill>
                      <a:srgbClr val="7030A0"/>
                    </a:solidFill>
                  </a:rPr>
                  <a:t>Large enough sample:</a:t>
                </a:r>
              </a:p>
              <a:p>
                <a:pPr marL="742950" lvl="1" indent="-285750">
                  <a:buFont typeface="Arial" panose="020B0604020202020204" pitchFamily="34" charset="0"/>
                  <a:buChar char="•"/>
                </a:pPr>
                <a14:m>
                  <m:oMath xmlns:m="http://schemas.openxmlformats.org/officeDocument/2006/math">
                    <m:r>
                      <a:rPr lang="en-US" sz="1600" b="0" i="1" smtClean="0">
                        <a:solidFill>
                          <a:srgbClr val="FF0000"/>
                        </a:solidFill>
                        <a:latin typeface="Cambria Math" panose="02040503050406030204" pitchFamily="18" charset="0"/>
                      </a:rPr>
                      <m:t>𝑛</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𝑝</m:t>
                        </m:r>
                      </m:e>
                      <m:sub>
                        <m:r>
                          <a:rPr lang="en-US" sz="1600" b="0" i="1" smtClean="0">
                            <a:solidFill>
                              <a:srgbClr val="FF0000"/>
                            </a:solidFill>
                            <a:latin typeface="Cambria Math" panose="02040503050406030204" pitchFamily="18" charset="0"/>
                          </a:rPr>
                          <m:t>0</m:t>
                        </m:r>
                      </m:sub>
                    </m:sSub>
                    <m:r>
                      <a:rPr lang="en-US" sz="1600" b="0" i="1" smtClean="0">
                        <a:solidFill>
                          <a:srgbClr val="FF0000"/>
                        </a:solidFill>
                        <a:latin typeface="Cambria Math" panose="02040503050406030204" pitchFamily="18" charset="0"/>
                      </a:rPr>
                      <m:t>=</m:t>
                    </m:r>
                    <m:r>
                      <a:rPr lang="en-US" sz="1600" i="1">
                        <a:solidFill>
                          <a:srgbClr val="7030A0"/>
                        </a:solidFill>
                        <a:latin typeface="Cambria Math" panose="02040503050406030204" pitchFamily="18" charset="0"/>
                      </a:rPr>
                      <m:t>4</m:t>
                    </m:r>
                    <m:r>
                      <a:rPr lang="en-US" sz="1600" b="0" i="1" smtClean="0">
                        <a:solidFill>
                          <a:srgbClr val="7030A0"/>
                        </a:solidFill>
                        <a:latin typeface="Cambria Math" panose="02040503050406030204" pitchFamily="18" charset="0"/>
                      </a:rPr>
                      <m:t>0</m:t>
                    </m:r>
                    <m:d>
                      <m:dPr>
                        <m:ctrlPr>
                          <a:rPr lang="en-US" sz="1600" b="0" i="1" smtClean="0">
                            <a:solidFill>
                              <a:srgbClr val="7030A0"/>
                            </a:solidFill>
                            <a:latin typeface="Cambria Math" panose="02040503050406030204" pitchFamily="18" charset="0"/>
                          </a:rPr>
                        </m:ctrlPr>
                      </m:dPr>
                      <m:e>
                        <m:r>
                          <a:rPr lang="en-US" sz="1600" b="0" i="1" smtClean="0">
                            <a:solidFill>
                              <a:srgbClr val="FF0000"/>
                            </a:solidFill>
                            <a:latin typeface="Cambria Math" panose="02040503050406030204" pitchFamily="18" charset="0"/>
                          </a:rPr>
                          <m:t>0.45</m:t>
                        </m:r>
                      </m:e>
                    </m:d>
                    <m:r>
                      <a:rPr lang="en-US" sz="1600" b="0" i="1" smtClean="0">
                        <a:solidFill>
                          <a:srgbClr val="7030A0"/>
                        </a:solidFill>
                        <a:latin typeface="Cambria Math" panose="02040503050406030204" pitchFamily="18" charset="0"/>
                      </a:rPr>
                      <m:t>=</m:t>
                    </m:r>
                    <m:r>
                      <a:rPr lang="en-US" sz="1600" b="0" i="1" smtClean="0">
                        <a:solidFill>
                          <a:srgbClr val="FF0000"/>
                        </a:solidFill>
                        <a:latin typeface="Cambria Math" panose="02040503050406030204" pitchFamily="18" charset="0"/>
                      </a:rPr>
                      <m:t>18</m:t>
                    </m:r>
                    <m:r>
                      <a:rPr lang="en-US" sz="1600" b="0" i="1" smtClean="0">
                        <a:solidFill>
                          <a:srgbClr val="7030A0"/>
                        </a:solidFill>
                        <a:latin typeface="Cambria Math" panose="02040503050406030204" pitchFamily="18" charset="0"/>
                      </a:rPr>
                      <m:t>&gt;5</m:t>
                    </m:r>
                  </m:oMath>
                </a14:m>
                <a:endParaRPr lang="en-US" sz="1600" b="0" i="1" dirty="0">
                  <a:solidFill>
                    <a:srgbClr val="7030A0"/>
                  </a:solidFill>
                </a:endParaRPr>
              </a:p>
              <a:p>
                <a:pPr marL="742950" lvl="1" indent="-285750">
                  <a:buFont typeface="Arial" panose="020B0604020202020204" pitchFamily="34" charset="0"/>
                  <a:buChar char="•"/>
                </a:pPr>
                <a14:m>
                  <m:oMath xmlns:m="http://schemas.openxmlformats.org/officeDocument/2006/math">
                    <m:r>
                      <a:rPr lang="en-US" sz="1600" b="0" i="1" smtClean="0">
                        <a:solidFill>
                          <a:srgbClr val="FF0000"/>
                        </a:solidFill>
                        <a:latin typeface="Cambria Math" panose="02040503050406030204" pitchFamily="18" charset="0"/>
                      </a:rPr>
                      <m:t>𝑛</m:t>
                    </m:r>
                    <m:d>
                      <m:dPr>
                        <m:ctrlPr>
                          <a:rPr lang="en-US" sz="1600" b="0" i="1" smtClean="0">
                            <a:solidFill>
                              <a:srgbClr val="FF0000"/>
                            </a:solidFill>
                            <a:latin typeface="Cambria Math" panose="02040503050406030204" pitchFamily="18" charset="0"/>
                          </a:rPr>
                        </m:ctrlPr>
                      </m:dPr>
                      <m:e>
                        <m:r>
                          <a:rPr lang="en-US" sz="1600" b="0" i="1" smtClean="0">
                            <a:solidFill>
                              <a:srgbClr val="FF0000"/>
                            </a:solidFill>
                            <a:latin typeface="Cambria Math" panose="02040503050406030204" pitchFamily="18" charset="0"/>
                          </a:rPr>
                          <m:t>1−</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𝑝</m:t>
                            </m:r>
                          </m:e>
                          <m:sub>
                            <m:r>
                              <a:rPr lang="en-US" sz="1600" b="0" i="1" smtClean="0">
                                <a:solidFill>
                                  <a:srgbClr val="FF0000"/>
                                </a:solidFill>
                                <a:latin typeface="Cambria Math" panose="02040503050406030204" pitchFamily="18" charset="0"/>
                              </a:rPr>
                              <m:t>0</m:t>
                            </m:r>
                          </m:sub>
                        </m:sSub>
                      </m:e>
                    </m:d>
                    <m:r>
                      <a:rPr lang="en-US" sz="1600" b="0" i="1" smtClean="0">
                        <a:solidFill>
                          <a:srgbClr val="FF0000"/>
                        </a:solidFill>
                        <a:latin typeface="Cambria Math" panose="02040503050406030204" pitchFamily="18" charset="0"/>
                      </a:rPr>
                      <m:t>=</m:t>
                    </m:r>
                    <m:r>
                      <a:rPr lang="en-US" sz="1600" i="1" smtClean="0">
                        <a:solidFill>
                          <a:srgbClr val="7030A0"/>
                        </a:solidFill>
                        <a:latin typeface="Cambria Math" panose="02040503050406030204" pitchFamily="18" charset="0"/>
                      </a:rPr>
                      <m:t>4</m:t>
                    </m:r>
                    <m:r>
                      <a:rPr lang="en-US" sz="1600" b="0" i="1" smtClean="0">
                        <a:solidFill>
                          <a:srgbClr val="7030A0"/>
                        </a:solidFill>
                        <a:latin typeface="Cambria Math" panose="02040503050406030204" pitchFamily="18" charset="0"/>
                      </a:rPr>
                      <m:t>0</m:t>
                    </m:r>
                    <m:d>
                      <m:dPr>
                        <m:ctrlPr>
                          <a:rPr lang="en-US" sz="1600" i="1">
                            <a:solidFill>
                              <a:srgbClr val="7030A0"/>
                            </a:solidFill>
                            <a:latin typeface="Cambria Math" panose="02040503050406030204" pitchFamily="18" charset="0"/>
                          </a:rPr>
                        </m:ctrlPr>
                      </m:dPr>
                      <m:e>
                        <m:r>
                          <a:rPr lang="en-US" sz="1600" b="0" i="1" smtClean="0">
                            <a:solidFill>
                              <a:srgbClr val="FF0000"/>
                            </a:solidFill>
                            <a:latin typeface="Cambria Math" panose="02040503050406030204" pitchFamily="18" charset="0"/>
                          </a:rPr>
                          <m:t>0.55</m:t>
                        </m:r>
                      </m:e>
                    </m:d>
                    <m:r>
                      <a:rPr lang="en-US" sz="1600" i="1" smtClean="0">
                        <a:solidFill>
                          <a:srgbClr val="7030A0"/>
                        </a:solidFill>
                        <a:latin typeface="Cambria Math" panose="02040503050406030204" pitchFamily="18" charset="0"/>
                      </a:rPr>
                      <m:t>=</m:t>
                    </m:r>
                    <m:r>
                      <a:rPr lang="en-US" sz="1600" b="0" i="1" smtClean="0">
                        <a:solidFill>
                          <a:srgbClr val="FF0000"/>
                        </a:solidFill>
                        <a:latin typeface="Cambria Math" panose="02040503050406030204" pitchFamily="18" charset="0"/>
                      </a:rPr>
                      <m:t>22</m:t>
                    </m:r>
                    <m:r>
                      <a:rPr lang="en-US" sz="1600" i="1" smtClean="0">
                        <a:solidFill>
                          <a:srgbClr val="7030A0"/>
                        </a:solidFill>
                        <a:latin typeface="Cambria Math" panose="02040503050406030204" pitchFamily="18" charset="0"/>
                      </a:rPr>
                      <m:t>&gt;5</m:t>
                    </m:r>
                  </m:oMath>
                </a14:m>
                <a:endParaRPr lang="en-US" sz="1600" i="1" dirty="0">
                  <a:solidFill>
                    <a:srgbClr val="7030A0"/>
                  </a:solidFill>
                </a:endParaRPr>
              </a:p>
              <a:p>
                <a:pPr marL="742950" lvl="1" indent="-285750">
                  <a:buFont typeface="Arial" panose="020B0604020202020204" pitchFamily="34" charset="0"/>
                  <a:buChar char="•"/>
                </a:pPr>
                <a:endParaRPr lang="en-US" sz="1600" i="1" dirty="0">
                  <a:solidFill>
                    <a:srgbClr val="7030A0"/>
                  </a:solidFill>
                </a:endParaRPr>
              </a:p>
              <a:p>
                <a:pPr marL="285750" indent="-285750">
                  <a:buFont typeface="Arial" panose="020B0604020202020204" pitchFamily="34" charset="0"/>
                  <a:buChar char="•"/>
                </a:pPr>
                <a:r>
                  <a:rPr lang="en-US" sz="1600" i="1" dirty="0">
                    <a:solidFill>
                      <a:srgbClr val="7030A0"/>
                    </a:solidFill>
                  </a:rPr>
                  <a:t>Both conditions are met, appropriate to continue with test!</a:t>
                </a:r>
              </a:p>
            </p:txBody>
          </p:sp>
        </mc:Choice>
        <mc:Fallback xmlns="">
          <p:sp>
            <p:nvSpPr>
              <p:cNvPr id="6" name="TextBox 5">
                <a:extLst>
                  <a:ext uri="{FF2B5EF4-FFF2-40B4-BE49-F238E27FC236}">
                    <a16:creationId xmlns:a16="http://schemas.microsoft.com/office/drawing/2014/main" id="{7ED7AE08-3145-5F49-9B33-D3CE12A38E58}"/>
                  </a:ext>
                </a:extLst>
              </p:cNvPr>
              <p:cNvSpPr txBox="1">
                <a:spLocks noRot="1" noChangeAspect="1" noMove="1" noResize="1" noEditPoints="1" noAdjustHandles="1" noChangeArrowheads="1" noChangeShapeType="1" noTextEdit="1"/>
              </p:cNvSpPr>
              <p:nvPr/>
            </p:nvSpPr>
            <p:spPr>
              <a:xfrm>
                <a:off x="415600" y="2185607"/>
                <a:ext cx="5594922" cy="4278094"/>
              </a:xfrm>
              <a:prstGeom prst="rect">
                <a:avLst/>
              </a:prstGeom>
              <a:blipFill>
                <a:blip r:embed="rId2"/>
                <a:stretch>
                  <a:fillRect l="-452" t="-295" b="-59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75CFF0A0-DB1C-9148-AB87-44E68777E662}"/>
              </a:ext>
            </a:extLst>
          </p:cNvPr>
          <p:cNvSpPr txBox="1"/>
          <p:nvPr/>
        </p:nvSpPr>
        <p:spPr>
          <a:xfrm>
            <a:off x="6181479" y="2185607"/>
            <a:ext cx="5594921" cy="42319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500" dirty="0"/>
              <a:t>Rejection Region:</a:t>
            </a:r>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r>
              <a:rPr lang="en-US" sz="1500" dirty="0"/>
              <a:t>P-value:</a:t>
            </a:r>
          </a:p>
          <a:p>
            <a:r>
              <a:rPr lang="en-US" sz="1500" i="1" dirty="0">
                <a:solidFill>
                  <a:srgbClr val="7030A0"/>
                </a:solidFill>
              </a:rPr>
              <a:t>p-value = 1–</a:t>
            </a:r>
            <a:r>
              <a:rPr lang="en-US" sz="1500" i="1" dirty="0" err="1">
                <a:solidFill>
                  <a:srgbClr val="7030A0"/>
                </a:solidFill>
              </a:rPr>
              <a:t>PropZTest</a:t>
            </a:r>
            <a:r>
              <a:rPr lang="en-US" sz="1500" i="1" dirty="0">
                <a:solidFill>
                  <a:srgbClr val="7030A0"/>
                </a:solidFill>
              </a:rPr>
              <a:t>(p</a:t>
            </a:r>
            <a:r>
              <a:rPr lang="en-US" sz="1500" i="1" baseline="-25000" dirty="0">
                <a:solidFill>
                  <a:srgbClr val="7030A0"/>
                </a:solidFill>
              </a:rPr>
              <a:t>0</a:t>
            </a:r>
            <a:r>
              <a:rPr lang="en-US" sz="1500" i="1" dirty="0">
                <a:solidFill>
                  <a:srgbClr val="7030A0"/>
                </a:solidFill>
              </a:rPr>
              <a:t> = 0.45, x = 23, n = 40, prop &gt; p</a:t>
            </a:r>
            <a:r>
              <a:rPr lang="en-US" sz="1500" i="1" baseline="-25000" dirty="0">
                <a:solidFill>
                  <a:srgbClr val="7030A0"/>
                </a:solidFill>
              </a:rPr>
              <a:t>0</a:t>
            </a:r>
            <a:r>
              <a:rPr lang="en-US" sz="1500" i="1" dirty="0">
                <a:solidFill>
                  <a:srgbClr val="7030A0"/>
                </a:solidFill>
              </a:rPr>
              <a:t>) = 0.056</a:t>
            </a:r>
            <a:endParaRPr lang="en-US" sz="1500" i="1" dirty="0"/>
          </a:p>
          <a:p>
            <a:r>
              <a:rPr lang="en-US" sz="1500" i="1" dirty="0">
                <a:solidFill>
                  <a:srgbClr val="7030A0"/>
                </a:solidFill>
              </a:rPr>
              <a:t>p-value = 0.056</a:t>
            </a:r>
            <a:r>
              <a:rPr lang="en-US" sz="1500" i="1" dirty="0"/>
              <a:t> </a:t>
            </a:r>
            <a:r>
              <a:rPr lang="en-US" sz="1500" i="1" dirty="0">
                <a:solidFill>
                  <a:srgbClr val="FF0000"/>
                </a:solidFill>
              </a:rPr>
              <a:t>&lt;</a:t>
            </a:r>
            <a:r>
              <a:rPr lang="en-US" sz="1500" i="1" dirty="0">
                <a:solidFill>
                  <a:srgbClr val="7030A0"/>
                </a:solidFill>
              </a:rPr>
              <a:t> </a:t>
            </a:r>
            <a:r>
              <a:rPr lang="en-US" sz="1500" i="1" dirty="0">
                <a:solidFill>
                  <a:srgbClr val="FF0000"/>
                </a:solidFill>
              </a:rPr>
              <a:t>0.10</a:t>
            </a:r>
            <a:r>
              <a:rPr lang="en-US" sz="1500" i="1" dirty="0">
                <a:solidFill>
                  <a:srgbClr val="7030A0"/>
                </a:solidFill>
              </a:rPr>
              <a:t> = 𝛼 → </a:t>
            </a:r>
            <a:r>
              <a:rPr lang="en-US" sz="1500" i="1" dirty="0">
                <a:solidFill>
                  <a:srgbClr val="FF0000"/>
                </a:solidFill>
              </a:rPr>
              <a:t>Reject H</a:t>
            </a:r>
            <a:r>
              <a:rPr lang="en-US" sz="1500" i="1" baseline="-25000" dirty="0">
                <a:solidFill>
                  <a:srgbClr val="FF0000"/>
                </a:solidFill>
              </a:rPr>
              <a:t>0</a:t>
            </a:r>
            <a:endParaRPr lang="en-US" sz="1500" i="1" dirty="0">
              <a:solidFill>
                <a:srgbClr val="FF0000"/>
              </a:solidFill>
            </a:endParaRPr>
          </a:p>
          <a:p>
            <a:endParaRPr lang="en-US" sz="1500" dirty="0"/>
          </a:p>
          <a:p>
            <a:r>
              <a:rPr lang="en-US" sz="1500" dirty="0">
                <a:solidFill>
                  <a:schemeClr val="tx1"/>
                </a:solidFill>
              </a:rPr>
              <a:t>Conclusion:</a:t>
            </a:r>
          </a:p>
          <a:p>
            <a:r>
              <a:rPr lang="en-US" sz="1400" i="1" dirty="0">
                <a:solidFill>
                  <a:srgbClr val="7030A0"/>
                </a:solidFill>
              </a:rPr>
              <a:t>Because our p-value = 0.056 is </a:t>
            </a:r>
            <a:r>
              <a:rPr lang="en-US" sz="1400" i="1" dirty="0">
                <a:solidFill>
                  <a:srgbClr val="FF0000"/>
                </a:solidFill>
              </a:rPr>
              <a:t>less</a:t>
            </a:r>
            <a:r>
              <a:rPr lang="en-US" sz="1400" i="1" dirty="0">
                <a:solidFill>
                  <a:srgbClr val="7030A0"/>
                </a:solidFill>
              </a:rPr>
              <a:t> than the significance level </a:t>
            </a:r>
            <a:r>
              <a:rPr lang="en-US" sz="1400" i="1" dirty="0">
                <a:solidFill>
                  <a:srgbClr val="FF0000"/>
                </a:solidFill>
              </a:rPr>
              <a:t>0.10</a:t>
            </a:r>
            <a:r>
              <a:rPr lang="en-US" sz="1400" i="1" dirty="0">
                <a:solidFill>
                  <a:srgbClr val="7030A0"/>
                </a:solidFill>
              </a:rPr>
              <a:t>, we </a:t>
            </a:r>
            <a:r>
              <a:rPr lang="en-US" sz="1400" i="1" dirty="0">
                <a:solidFill>
                  <a:srgbClr val="FF0000"/>
                </a:solidFill>
              </a:rPr>
              <a:t>reject </a:t>
            </a:r>
            <a:r>
              <a:rPr lang="en-US" sz="1400" i="1" dirty="0">
                <a:solidFill>
                  <a:srgbClr val="7030A0"/>
                </a:solidFill>
              </a:rPr>
              <a:t>the Null hypothesis. </a:t>
            </a:r>
            <a:r>
              <a:rPr lang="en-US" sz="1500" i="1" dirty="0">
                <a:solidFill>
                  <a:srgbClr val="7030A0"/>
                </a:solidFill>
              </a:rPr>
              <a:t>There </a:t>
            </a:r>
            <a:r>
              <a:rPr lang="en-US" sz="1500" i="1" dirty="0">
                <a:solidFill>
                  <a:srgbClr val="FF0000"/>
                </a:solidFill>
              </a:rPr>
              <a:t>(now) </a:t>
            </a:r>
            <a:r>
              <a:rPr lang="en-US" sz="1500" i="1" dirty="0">
                <a:solidFill>
                  <a:srgbClr val="7030A0"/>
                </a:solidFill>
              </a:rPr>
              <a:t>IS sufficient evidence to conclude that the true proportion of blue fish in Dr. Suess’ pond is greater than 0.45.</a:t>
            </a:r>
          </a:p>
        </p:txBody>
      </p:sp>
      <p:grpSp>
        <p:nvGrpSpPr>
          <p:cNvPr id="26" name="Group 25">
            <a:extLst>
              <a:ext uri="{FF2B5EF4-FFF2-40B4-BE49-F238E27FC236}">
                <a16:creationId xmlns:a16="http://schemas.microsoft.com/office/drawing/2014/main" id="{77760599-E1D4-CD45-B1AE-D372933F1E7D}"/>
              </a:ext>
            </a:extLst>
          </p:cNvPr>
          <p:cNvGrpSpPr/>
          <p:nvPr/>
        </p:nvGrpSpPr>
        <p:grpSpPr>
          <a:xfrm>
            <a:off x="8303958" y="2455153"/>
            <a:ext cx="2762135" cy="1947694"/>
            <a:chOff x="8031243" y="2455153"/>
            <a:chExt cx="2762135" cy="1947694"/>
          </a:xfrm>
        </p:grpSpPr>
        <p:grpSp>
          <p:nvGrpSpPr>
            <p:cNvPr id="27" name="Group 26">
              <a:extLst>
                <a:ext uri="{FF2B5EF4-FFF2-40B4-BE49-F238E27FC236}">
                  <a16:creationId xmlns:a16="http://schemas.microsoft.com/office/drawing/2014/main" id="{10047656-4433-A347-86A0-C3F4F19DA975}"/>
                </a:ext>
              </a:extLst>
            </p:cNvPr>
            <p:cNvGrpSpPr/>
            <p:nvPr/>
          </p:nvGrpSpPr>
          <p:grpSpPr>
            <a:xfrm>
              <a:off x="8031243" y="2455153"/>
              <a:ext cx="2762135" cy="1947694"/>
              <a:chOff x="6823151" y="173810"/>
              <a:chExt cx="2762135" cy="1947694"/>
            </a:xfrm>
          </p:grpSpPr>
          <p:pic>
            <p:nvPicPr>
              <p:cNvPr id="33" name="Picture 2" descr="a symmetric graph is called normal or a bell curve">
                <a:extLst>
                  <a:ext uri="{FF2B5EF4-FFF2-40B4-BE49-F238E27FC236}">
                    <a16:creationId xmlns:a16="http://schemas.microsoft.com/office/drawing/2014/main" id="{6EEC0F2A-6B7F-EF41-AED1-B53C7159F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151" y="173810"/>
                <a:ext cx="2762135" cy="136816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D8878D7-ED88-034A-84FD-FFBB5A0D89BB}"/>
                  </a:ext>
                </a:extLst>
              </p:cNvPr>
              <p:cNvSpPr txBox="1"/>
              <p:nvPr/>
            </p:nvSpPr>
            <p:spPr>
              <a:xfrm>
                <a:off x="8053375" y="1305896"/>
                <a:ext cx="301686" cy="815608"/>
              </a:xfrm>
              <a:prstGeom prst="rect">
                <a:avLst/>
              </a:prstGeom>
              <a:noFill/>
            </p:spPr>
            <p:txBody>
              <a:bodyPr wrap="none" rtlCol="0">
                <a:spAutoFit/>
              </a:bodyPr>
              <a:lstStyle/>
              <a:p>
                <a:r>
                  <a:rPr lang="en-US" sz="1100" dirty="0"/>
                  <a:t>|</a:t>
                </a:r>
                <a:endParaRPr lang="en-US" dirty="0"/>
              </a:p>
              <a:p>
                <a:r>
                  <a:rPr lang="en-US" dirty="0"/>
                  <a:t>0</a:t>
                </a:r>
              </a:p>
              <a:p>
                <a:r>
                  <a:rPr lang="en-US" dirty="0"/>
                  <a:t>Z</a:t>
                </a:r>
              </a:p>
            </p:txBody>
          </p:sp>
        </p:grpSp>
        <p:grpSp>
          <p:nvGrpSpPr>
            <p:cNvPr id="28" name="Group 27">
              <a:extLst>
                <a:ext uri="{FF2B5EF4-FFF2-40B4-BE49-F238E27FC236}">
                  <a16:creationId xmlns:a16="http://schemas.microsoft.com/office/drawing/2014/main" id="{59010959-668F-B24B-9591-F605ACF6531E}"/>
                </a:ext>
              </a:extLst>
            </p:cNvPr>
            <p:cNvGrpSpPr/>
            <p:nvPr/>
          </p:nvGrpSpPr>
          <p:grpSpPr>
            <a:xfrm>
              <a:off x="9840872" y="2762646"/>
              <a:ext cx="952505" cy="1333303"/>
              <a:chOff x="11168607" y="2944642"/>
              <a:chExt cx="952505" cy="1333303"/>
            </a:xfrm>
          </p:grpSpPr>
          <mc:AlternateContent xmlns:mc="http://schemas.openxmlformats.org/markup-compatibility/2006" xmlns:p14="http://schemas.microsoft.com/office/powerpoint/2010/main">
            <mc:Choice Requires="p14">
              <p:contentPart p14:bwMode="auto" r:id="rId4">
                <p14:nvContentPartPr>
                  <p14:cNvPr id="30" name="Ink 29">
                    <a:extLst>
                      <a:ext uri="{FF2B5EF4-FFF2-40B4-BE49-F238E27FC236}">
                        <a16:creationId xmlns:a16="http://schemas.microsoft.com/office/drawing/2014/main" id="{D0E85CCF-B769-D547-B30D-71EBCB2689AD}"/>
                      </a:ext>
                    </a:extLst>
                  </p14:cNvPr>
                  <p14:cNvContentPartPr/>
                  <p14:nvPr/>
                </p14:nvContentPartPr>
                <p14:xfrm>
                  <a:off x="11498499" y="3250145"/>
                  <a:ext cx="16200" cy="1027800"/>
                </p14:xfrm>
              </p:contentPart>
            </mc:Choice>
            <mc:Fallback xmlns="">
              <p:pic>
                <p:nvPicPr>
                  <p:cNvPr id="30" name="Ink 29">
                    <a:extLst>
                      <a:ext uri="{FF2B5EF4-FFF2-40B4-BE49-F238E27FC236}">
                        <a16:creationId xmlns:a16="http://schemas.microsoft.com/office/drawing/2014/main" id="{D0E85CCF-B769-D547-B30D-71EBCB2689AD}"/>
                      </a:ext>
                    </a:extLst>
                  </p:cNvPr>
                  <p:cNvPicPr/>
                  <p:nvPr/>
                </p:nvPicPr>
                <p:blipFill>
                  <a:blip r:embed="rId5"/>
                  <a:stretch>
                    <a:fillRect/>
                  </a:stretch>
                </p:blipFill>
                <p:spPr>
                  <a:xfrm>
                    <a:off x="11489499" y="3241145"/>
                    <a:ext cx="33840" cy="1045440"/>
                  </a:xfrm>
                  <a:prstGeom prst="rect">
                    <a:avLst/>
                  </a:prstGeom>
                </p:spPr>
              </p:pic>
            </mc:Fallback>
          </mc:AlternateContent>
          <p:sp>
            <p:nvSpPr>
              <p:cNvPr id="31" name="TextBox 30">
                <a:extLst>
                  <a:ext uri="{FF2B5EF4-FFF2-40B4-BE49-F238E27FC236}">
                    <a16:creationId xmlns:a16="http://schemas.microsoft.com/office/drawing/2014/main" id="{795CFDAE-58A8-9349-A532-C9D281392742}"/>
                  </a:ext>
                </a:extLst>
              </p:cNvPr>
              <p:cNvSpPr txBox="1"/>
              <p:nvPr/>
            </p:nvSpPr>
            <p:spPr>
              <a:xfrm>
                <a:off x="11168607" y="2944642"/>
                <a:ext cx="952505" cy="369332"/>
              </a:xfrm>
              <a:prstGeom prst="rect">
                <a:avLst/>
              </a:prstGeom>
              <a:noFill/>
              <a:ln>
                <a:noFill/>
              </a:ln>
            </p:spPr>
            <p:txBody>
              <a:bodyPr wrap="none" rtlCol="0">
                <a:spAutoFit/>
              </a:bodyPr>
              <a:lstStyle/>
              <a:p>
                <a:r>
                  <a:rPr lang="en-US" dirty="0">
                    <a:solidFill>
                      <a:srgbClr val="FF0000"/>
                    </a:solidFill>
                  </a:rPr>
                  <a:t>𝛼 = 0.10</a:t>
                </a:r>
              </a:p>
            </p:txBody>
          </p:sp>
          <p:cxnSp>
            <p:nvCxnSpPr>
              <p:cNvPr id="32" name="Straight Arrow Connector 31">
                <a:extLst>
                  <a:ext uri="{FF2B5EF4-FFF2-40B4-BE49-F238E27FC236}">
                    <a16:creationId xmlns:a16="http://schemas.microsoft.com/office/drawing/2014/main" id="{31107454-11E6-2544-BA21-AE22858AAA75}"/>
                  </a:ext>
                </a:extLst>
              </p:cNvPr>
              <p:cNvCxnSpPr>
                <a:cxnSpLocks/>
              </p:cNvCxnSpPr>
              <p:nvPr/>
            </p:nvCxnSpPr>
            <p:spPr>
              <a:xfrm flipV="1">
                <a:off x="11751160" y="3385627"/>
                <a:ext cx="73799" cy="423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08D7385B-3A63-0C44-BA4A-C51DEFF2728D}"/>
                    </a:ext>
                  </a:extLst>
                </p14:cNvPr>
                <p14:cNvContentPartPr/>
                <p14:nvPr/>
              </p14:nvContentPartPr>
              <p14:xfrm>
                <a:off x="10178864" y="3586260"/>
                <a:ext cx="607415" cy="168950"/>
              </p14:xfrm>
            </p:contentPart>
          </mc:Choice>
          <mc:Fallback xmlns="">
            <p:pic>
              <p:nvPicPr>
                <p:cNvPr id="29" name="Ink 28">
                  <a:extLst>
                    <a:ext uri="{FF2B5EF4-FFF2-40B4-BE49-F238E27FC236}">
                      <a16:creationId xmlns:a16="http://schemas.microsoft.com/office/drawing/2014/main" id="{08D7385B-3A63-0C44-BA4A-C51DEFF2728D}"/>
                    </a:ext>
                  </a:extLst>
                </p:cNvPr>
                <p:cNvPicPr/>
                <p:nvPr/>
              </p:nvPicPr>
              <p:blipFill>
                <a:blip r:embed="rId7"/>
                <a:stretch>
                  <a:fillRect/>
                </a:stretch>
              </p:blipFill>
              <p:spPr>
                <a:xfrm>
                  <a:off x="10169863" y="3577254"/>
                  <a:ext cx="625058" cy="186601"/>
                </a:xfrm>
                <a:prstGeom prst="rect">
                  <a:avLst/>
                </a:prstGeom>
              </p:spPr>
            </p:pic>
          </mc:Fallback>
        </mc:AlternateContent>
      </p:grpSp>
    </p:spTree>
    <p:extLst>
      <p:ext uri="{BB962C8B-B14F-4D97-AF65-F5344CB8AC3E}">
        <p14:creationId xmlns:p14="http://schemas.microsoft.com/office/powerpoint/2010/main" val="2835387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D9C8-D9FF-1147-A7E8-120A63F1567E}"/>
              </a:ext>
            </a:extLst>
          </p:cNvPr>
          <p:cNvSpPr>
            <a:spLocks noGrp="1"/>
          </p:cNvSpPr>
          <p:nvPr>
            <p:ph type="title"/>
          </p:nvPr>
        </p:nvSpPr>
        <p:spPr>
          <a:xfrm>
            <a:off x="415600" y="136167"/>
            <a:ext cx="11360800" cy="763600"/>
          </a:xfrm>
        </p:spPr>
        <p:txBody>
          <a:bodyPr/>
          <a:lstStyle/>
          <a:p>
            <a:r>
              <a:rPr lang="en-US" dirty="0"/>
              <a:t>LCQ – </a:t>
            </a:r>
            <a:r>
              <a:rPr lang="en-US" dirty="0">
                <a:solidFill>
                  <a:srgbClr val="FFC000"/>
                </a:solidFill>
              </a:rPr>
              <a:t>Find all the Errors Part 2!!</a:t>
            </a:r>
          </a:p>
        </p:txBody>
      </p:sp>
      <p:sp>
        <p:nvSpPr>
          <p:cNvPr id="3" name="Text Placeholder 2">
            <a:extLst>
              <a:ext uri="{FF2B5EF4-FFF2-40B4-BE49-F238E27FC236}">
                <a16:creationId xmlns:a16="http://schemas.microsoft.com/office/drawing/2014/main" id="{A31AE72B-A5FC-A54E-8101-DB39CF47F747}"/>
              </a:ext>
            </a:extLst>
          </p:cNvPr>
          <p:cNvSpPr>
            <a:spLocks noGrp="1"/>
          </p:cNvSpPr>
          <p:nvPr>
            <p:ph type="body" idx="1"/>
          </p:nvPr>
        </p:nvSpPr>
        <p:spPr>
          <a:xfrm>
            <a:off x="415600" y="899768"/>
            <a:ext cx="11360800" cy="903520"/>
          </a:xfrm>
        </p:spPr>
        <p:style>
          <a:lnRef idx="2">
            <a:schemeClr val="accent1"/>
          </a:lnRef>
          <a:fillRef idx="1">
            <a:schemeClr val="lt1"/>
          </a:fillRef>
          <a:effectRef idx="0">
            <a:schemeClr val="accent1"/>
          </a:effectRef>
          <a:fontRef idx="minor">
            <a:schemeClr val="dk1"/>
          </a:fontRef>
        </p:style>
        <p:txBody>
          <a:bodyPr/>
          <a:lstStyle/>
          <a:p>
            <a:pPr marL="152396" indent="0">
              <a:buNone/>
            </a:pPr>
            <a:r>
              <a:rPr lang="en-US" sz="1400" b="1" dirty="0"/>
              <a:t>Setup</a:t>
            </a:r>
            <a:r>
              <a:rPr lang="en-US" sz="1400" dirty="0"/>
              <a:t>: Dr. Suess is trying to figure out how big his fish are. From his previous random sample of 40 fish and there was an average of 35 </a:t>
            </a:r>
            <a:r>
              <a:rPr lang="en-US" sz="1400" dirty="0" err="1"/>
              <a:t>lbs</a:t>
            </a:r>
            <a:r>
              <a:rPr lang="en-US" sz="1400" dirty="0"/>
              <a:t> with standard deviation 5.5 lbs.</a:t>
            </a:r>
          </a:p>
          <a:p>
            <a:pPr marL="152396" indent="0">
              <a:buNone/>
            </a:pPr>
            <a:endParaRPr lang="en-US" sz="1400" dirty="0"/>
          </a:p>
          <a:p>
            <a:pPr marL="152396" indent="0">
              <a:buNone/>
            </a:pPr>
            <a:r>
              <a:rPr lang="en-US" sz="1400" dirty="0"/>
              <a:t>Is there sufficient evidence to conclude that the mean weight of fish is different than 37 </a:t>
            </a:r>
            <a:r>
              <a:rPr lang="en-US" sz="1400" dirty="0" err="1"/>
              <a:t>lbs</a:t>
            </a:r>
            <a:r>
              <a:rPr lang="en-US" sz="1400" dirty="0"/>
              <a:t>? Test this at the 5% significance level.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D7AE08-3145-5F49-9B33-D3CE12A38E58}"/>
                  </a:ext>
                </a:extLst>
              </p:cNvPr>
              <p:cNvSpPr txBox="1"/>
              <p:nvPr/>
            </p:nvSpPr>
            <p:spPr>
              <a:xfrm>
                <a:off x="415600" y="2185607"/>
                <a:ext cx="5594922" cy="403187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u="sng" dirty="0"/>
                  <a:t>Solution</a:t>
                </a:r>
              </a:p>
              <a:p>
                <a:endParaRPr lang="en-US" sz="1600" u="sng" dirty="0"/>
              </a:p>
              <a:p>
                <a:r>
                  <a:rPr lang="en-US" sz="1600" dirty="0"/>
                  <a:t>Hypotheses:</a:t>
                </a:r>
              </a:p>
              <a:p>
                <a:endParaRPr lang="en-US" sz="1600" i="1" dirty="0">
                  <a:solidFill>
                    <a:srgbClr val="7030A0"/>
                  </a:solidFill>
                </a:endParaRPr>
              </a:p>
              <a:p>
                <a:r>
                  <a:rPr lang="en-US" sz="1600" b="0" i="1" dirty="0">
                    <a:solidFill>
                      <a:srgbClr val="7030A0"/>
                    </a:solidFill>
                  </a:rPr>
                  <a:t> </a:t>
                </a:r>
                <a14:m>
                  <m:oMath xmlns:m="http://schemas.openxmlformats.org/officeDocument/2006/math">
                    <m:sSub>
                      <m:sSubPr>
                        <m:ctrlPr>
                          <a:rPr lang="en-US" sz="1600" b="0" i="1" smtClean="0">
                            <a:solidFill>
                              <a:srgbClr val="7030A0"/>
                            </a:solidFill>
                            <a:latin typeface="Cambria Math" panose="02040503050406030204" pitchFamily="18" charset="0"/>
                          </a:rPr>
                        </m:ctrlPr>
                      </m:sSubPr>
                      <m:e>
                        <m:r>
                          <a:rPr lang="en-US" sz="1600" b="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0</m:t>
                        </m:r>
                      </m:sub>
                    </m:sSub>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𝑝</m:t>
                    </m:r>
                    <m:r>
                      <a:rPr lang="en-US" sz="1600" b="0" i="1" smtClean="0">
                        <a:solidFill>
                          <a:srgbClr val="7030A0"/>
                        </a:solidFill>
                        <a:latin typeface="Cambria Math" panose="02040503050406030204" pitchFamily="18" charset="0"/>
                      </a:rPr>
                      <m:t>=35</m:t>
                    </m:r>
                  </m:oMath>
                </a14:m>
                <a:endParaRPr lang="en-US" sz="1600" b="0" i="1" dirty="0">
                  <a:solidFill>
                    <a:srgbClr val="7030A0"/>
                  </a:solidFill>
                  <a:latin typeface="Cambria Math" panose="02040503050406030204" pitchFamily="18" charset="0"/>
                </a:endParaRPr>
              </a:p>
              <a:p>
                <a:r>
                  <a:rPr lang="en-US" sz="1600" i="1" dirty="0">
                    <a:solidFill>
                      <a:srgbClr val="7030A0"/>
                    </a:solidFill>
                  </a:rPr>
                  <a:t> </a:t>
                </a:r>
                <a14:m>
                  <m:oMath xmlns:m="http://schemas.openxmlformats.org/officeDocument/2006/math">
                    <m:sSub>
                      <m:sSubPr>
                        <m:ctrlPr>
                          <a:rPr lang="en-US" sz="1600" i="1">
                            <a:solidFill>
                              <a:srgbClr val="7030A0"/>
                            </a:solidFill>
                            <a:latin typeface="Cambria Math" panose="02040503050406030204" pitchFamily="18" charset="0"/>
                          </a:rPr>
                        </m:ctrlPr>
                      </m:sSubPr>
                      <m:e>
                        <m:r>
                          <a:rPr lang="en-US" sz="160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𝐴</m:t>
                        </m:r>
                      </m:sub>
                    </m:sSub>
                    <m:r>
                      <a:rPr lang="en-US" sz="160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𝑝</m:t>
                    </m:r>
                    <m:r>
                      <a:rPr lang="en-US" sz="1600" b="0" i="1" smtClean="0">
                        <a:solidFill>
                          <a:srgbClr val="7030A0"/>
                        </a:solidFill>
                        <a:latin typeface="Cambria Math" panose="02040503050406030204" pitchFamily="18" charset="0"/>
                      </a:rPr>
                      <m:t>≠35</m:t>
                    </m:r>
                  </m:oMath>
                </a14:m>
                <a:endParaRPr lang="en-US" sz="1600" i="1" dirty="0">
                  <a:solidFill>
                    <a:srgbClr val="7030A0"/>
                  </a:solidFill>
                </a:endParaRPr>
              </a:p>
              <a:p>
                <a:endParaRPr lang="en-US" sz="1600" i="1" dirty="0">
                  <a:solidFill>
                    <a:srgbClr val="7030A0"/>
                  </a:solidFill>
                </a:endParaRPr>
              </a:p>
              <a:p>
                <a:r>
                  <a:rPr lang="en-US" sz="1600" i="1" dirty="0">
                    <a:solidFill>
                      <a:srgbClr val="7030A0"/>
                    </a:solidFill>
                  </a:rPr>
                  <a:t>Set 𝛼 = 0.05</a:t>
                </a:r>
              </a:p>
              <a:p>
                <a:endParaRPr lang="en-US" sz="1600" i="1" dirty="0"/>
              </a:p>
              <a:p>
                <a:r>
                  <a:rPr lang="en-US" sz="1600" dirty="0"/>
                  <a:t>Check assumptions:</a:t>
                </a:r>
              </a:p>
              <a:p>
                <a:pPr marL="285750" indent="-285750">
                  <a:buFont typeface="Arial" panose="020B0604020202020204" pitchFamily="34" charset="0"/>
                  <a:buChar char="•"/>
                </a:pPr>
                <a:r>
                  <a:rPr lang="en-US" sz="1600" i="1" dirty="0">
                    <a:solidFill>
                      <a:srgbClr val="7030A0"/>
                    </a:solidFill>
                  </a:rPr>
                  <a:t>Large enough sample:</a:t>
                </a:r>
              </a:p>
              <a:p>
                <a:pPr marL="742950" lvl="1" indent="-285750">
                  <a:buFont typeface="Arial" panose="020B0604020202020204" pitchFamily="34" charset="0"/>
                  <a:buChar char="•"/>
                </a:pPr>
                <a:r>
                  <a:rPr lang="en-US" sz="1600" i="1" dirty="0">
                    <a:solidFill>
                      <a:srgbClr val="7030A0"/>
                    </a:solidFill>
                  </a:rPr>
                  <a:t>n &gt; 30</a:t>
                </a:r>
              </a:p>
              <a:p>
                <a:pPr marL="742950" lvl="1" indent="-285750">
                  <a:buFont typeface="Arial" panose="020B0604020202020204" pitchFamily="34" charset="0"/>
                  <a:buChar char="•"/>
                </a:pPr>
                <a:endParaRPr lang="en-US" sz="1600" i="1" dirty="0">
                  <a:solidFill>
                    <a:srgbClr val="7030A0"/>
                  </a:solidFill>
                </a:endParaRPr>
              </a:p>
              <a:p>
                <a:pPr marL="742950" lvl="1" indent="-285750">
                  <a:buFont typeface="Arial" panose="020B0604020202020204" pitchFamily="34" charset="0"/>
                  <a:buChar char="•"/>
                </a:pPr>
                <a:endParaRPr lang="en-US" sz="1600" i="1" dirty="0">
                  <a:solidFill>
                    <a:srgbClr val="7030A0"/>
                  </a:solidFill>
                </a:endParaRPr>
              </a:p>
              <a:p>
                <a:pPr marL="742950" lvl="1" indent="-285750">
                  <a:buFont typeface="Arial" panose="020B0604020202020204" pitchFamily="34" charset="0"/>
                  <a:buChar char="•"/>
                </a:pPr>
                <a:endParaRPr lang="en-US" sz="1600" i="1" dirty="0">
                  <a:solidFill>
                    <a:srgbClr val="7030A0"/>
                  </a:solidFill>
                </a:endParaRPr>
              </a:p>
              <a:p>
                <a:pPr marL="742950" lvl="1" indent="-285750">
                  <a:buFont typeface="Arial" panose="020B0604020202020204" pitchFamily="34" charset="0"/>
                  <a:buChar char="•"/>
                </a:pPr>
                <a:endParaRPr lang="en-US" sz="1600" i="1" dirty="0">
                  <a:solidFill>
                    <a:srgbClr val="7030A0"/>
                  </a:solidFill>
                </a:endParaRPr>
              </a:p>
            </p:txBody>
          </p:sp>
        </mc:Choice>
        <mc:Fallback xmlns="">
          <p:sp>
            <p:nvSpPr>
              <p:cNvPr id="6" name="TextBox 5">
                <a:extLst>
                  <a:ext uri="{FF2B5EF4-FFF2-40B4-BE49-F238E27FC236}">
                    <a16:creationId xmlns:a16="http://schemas.microsoft.com/office/drawing/2014/main" id="{7ED7AE08-3145-5F49-9B33-D3CE12A38E58}"/>
                  </a:ext>
                </a:extLst>
              </p:cNvPr>
              <p:cNvSpPr txBox="1">
                <a:spLocks noRot="1" noChangeAspect="1" noMove="1" noResize="1" noEditPoints="1" noAdjustHandles="1" noChangeArrowheads="1" noChangeShapeType="1" noTextEdit="1"/>
              </p:cNvSpPr>
              <p:nvPr/>
            </p:nvSpPr>
            <p:spPr>
              <a:xfrm>
                <a:off x="415600" y="2185607"/>
                <a:ext cx="5594922" cy="4031873"/>
              </a:xfrm>
              <a:prstGeom prst="rect">
                <a:avLst/>
              </a:prstGeom>
              <a:blipFill>
                <a:blip r:embed="rId2"/>
                <a:stretch>
                  <a:fillRect l="-452" t="-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CFF0A0-DB1C-9148-AB87-44E68777E662}"/>
                  </a:ext>
                </a:extLst>
              </p:cNvPr>
              <p:cNvSpPr txBox="1"/>
              <p:nvPr/>
            </p:nvSpPr>
            <p:spPr>
              <a:xfrm>
                <a:off x="6181479" y="2185607"/>
                <a:ext cx="5594921" cy="441659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500" dirty="0"/>
                  <a:t>Rejection Region:</a:t>
                </a:r>
              </a:p>
              <a:p>
                <a:r>
                  <a:rPr lang="en-US" sz="1500" i="1" dirty="0">
                    <a:solidFill>
                      <a:srgbClr val="7030A0"/>
                    </a:solidFill>
                  </a:rPr>
                  <a:t>Z* = </a:t>
                </a:r>
                <a:r>
                  <a:rPr lang="en-US" sz="1500" i="1" dirty="0" err="1">
                    <a:solidFill>
                      <a:srgbClr val="7030A0"/>
                    </a:solidFill>
                  </a:rPr>
                  <a:t>invNorm</a:t>
                </a:r>
                <a:r>
                  <a:rPr lang="en-US" sz="1500" i="1" dirty="0">
                    <a:solidFill>
                      <a:srgbClr val="7030A0"/>
                    </a:solidFill>
                  </a:rPr>
                  <a:t>(area = 0.05, 𝜇 = 0, 𝞂 = 1) = -1.645</a:t>
                </a:r>
              </a:p>
              <a:p>
                <a:endParaRPr lang="en-US" sz="1500" dirty="0"/>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r>
                  <a:rPr lang="en-US" sz="1500" dirty="0"/>
                  <a:t>Test Statistic:</a:t>
                </a:r>
              </a:p>
              <a:p>
                <a:r>
                  <a:rPr lang="en-US" sz="1400" i="1" dirty="0">
                    <a:solidFill>
                      <a:srgbClr val="7030A0"/>
                    </a:solidFill>
                  </a:rPr>
                  <a:t>Z</a:t>
                </a:r>
                <a:r>
                  <a:rPr lang="en-US" sz="1400" i="1" baseline="-25000" dirty="0">
                    <a:solidFill>
                      <a:srgbClr val="7030A0"/>
                    </a:solidFill>
                  </a:rPr>
                  <a:t>stat</a:t>
                </a:r>
                <a:r>
                  <a:rPr lang="en-US" sz="1400" i="1" dirty="0">
                    <a:solidFill>
                      <a:srgbClr val="7030A0"/>
                    </a:solidFill>
                  </a:rPr>
                  <a:t> = Z–Test(𝜇</a:t>
                </a:r>
                <a:r>
                  <a:rPr lang="en-US" sz="1400" i="1" baseline="-25000" dirty="0">
                    <a:solidFill>
                      <a:srgbClr val="7030A0"/>
                    </a:solidFill>
                  </a:rPr>
                  <a:t>0</a:t>
                </a:r>
                <a:r>
                  <a:rPr lang="en-US" sz="1400" i="1" dirty="0">
                    <a:solidFill>
                      <a:srgbClr val="7030A0"/>
                    </a:solidFill>
                  </a:rPr>
                  <a:t> = 37, 𝞂 = 5.5, </a:t>
                </a:r>
                <a14:m>
                  <m:oMath xmlns:m="http://schemas.openxmlformats.org/officeDocument/2006/math">
                    <m:acc>
                      <m:accPr>
                        <m:chr m:val="̅"/>
                        <m:ctrlPr>
                          <a:rPr lang="en-US" sz="1400" i="1">
                            <a:solidFill>
                              <a:srgbClr val="7030A0"/>
                            </a:solidFill>
                            <a:latin typeface="Cambria Math" panose="02040503050406030204" pitchFamily="18" charset="0"/>
                          </a:rPr>
                        </m:ctrlPr>
                      </m:accPr>
                      <m:e>
                        <m:r>
                          <a:rPr lang="en-US" sz="1400" i="1">
                            <a:solidFill>
                              <a:srgbClr val="7030A0"/>
                            </a:solidFill>
                            <a:latin typeface="Cambria Math" panose="02040503050406030204" pitchFamily="18" charset="0"/>
                          </a:rPr>
                          <m:t>𝑥</m:t>
                        </m:r>
                      </m:e>
                    </m:acc>
                  </m:oMath>
                </a14:m>
                <a:r>
                  <a:rPr lang="en-US" sz="1400" i="1" dirty="0">
                    <a:solidFill>
                      <a:srgbClr val="7030A0"/>
                    </a:solidFill>
                  </a:rPr>
                  <a:t> = 35, n = 13, 𝜇 ≠ 𝜇 </a:t>
                </a:r>
                <a:r>
                  <a:rPr lang="en-US" sz="1400" i="1" baseline="-25000" dirty="0">
                    <a:solidFill>
                      <a:srgbClr val="7030A0"/>
                    </a:solidFill>
                  </a:rPr>
                  <a:t>0</a:t>
                </a:r>
                <a:r>
                  <a:rPr lang="en-US" sz="1400" i="1" dirty="0">
                    <a:solidFill>
                      <a:srgbClr val="7030A0"/>
                    </a:solidFill>
                  </a:rPr>
                  <a:t>) = -2.3</a:t>
                </a:r>
              </a:p>
              <a:p>
                <a:r>
                  <a:rPr lang="en-US" sz="1400" i="1" dirty="0">
                    <a:solidFill>
                      <a:srgbClr val="7030A0"/>
                    </a:solidFill>
                  </a:rPr>
                  <a:t>|Z</a:t>
                </a:r>
                <a:r>
                  <a:rPr lang="en-US" sz="1400" i="1" baseline="-25000" dirty="0">
                    <a:solidFill>
                      <a:srgbClr val="7030A0"/>
                    </a:solidFill>
                  </a:rPr>
                  <a:t>stat</a:t>
                </a:r>
                <a:r>
                  <a:rPr lang="en-US" sz="1400" i="1" dirty="0">
                    <a:solidFill>
                      <a:srgbClr val="7030A0"/>
                    </a:solidFill>
                  </a:rPr>
                  <a:t> |= 2.3  &gt; 1.645 = |Z*| → Reject H</a:t>
                </a:r>
                <a:r>
                  <a:rPr lang="en-US" sz="1400" i="1" baseline="-25000" dirty="0">
                    <a:solidFill>
                      <a:srgbClr val="7030A0"/>
                    </a:solidFill>
                  </a:rPr>
                  <a:t>0!</a:t>
                </a:r>
              </a:p>
              <a:p>
                <a:endParaRPr lang="en-US" sz="1500" dirty="0">
                  <a:solidFill>
                    <a:srgbClr val="7030A0"/>
                  </a:solidFill>
                </a:endParaRPr>
              </a:p>
              <a:p>
                <a:r>
                  <a:rPr lang="en-US" sz="1500" dirty="0">
                    <a:solidFill>
                      <a:schemeClr val="tx1"/>
                    </a:solidFill>
                  </a:rPr>
                  <a:t>Conclusion:</a:t>
                </a:r>
              </a:p>
              <a:p>
                <a:r>
                  <a:rPr lang="en-US" sz="1400" i="1" dirty="0">
                    <a:solidFill>
                      <a:srgbClr val="7030A0"/>
                    </a:solidFill>
                  </a:rPr>
                  <a:t>Because the absolute value of our Test Statistic </a:t>
                </a:r>
                <a:r>
                  <a:rPr lang="en-US" sz="1400" i="1" dirty="0" err="1">
                    <a:solidFill>
                      <a:srgbClr val="7030A0"/>
                    </a:solidFill>
                  </a:rPr>
                  <a:t>Z</a:t>
                </a:r>
                <a:r>
                  <a:rPr lang="en-US" sz="1400" i="1" baseline="-25000" dirty="0" err="1">
                    <a:solidFill>
                      <a:srgbClr val="7030A0"/>
                    </a:solidFill>
                  </a:rPr>
                  <a:t>stat</a:t>
                </a:r>
                <a:r>
                  <a:rPr lang="en-US" sz="1400" i="1" dirty="0">
                    <a:solidFill>
                      <a:srgbClr val="7030A0"/>
                    </a:solidFill>
                  </a:rPr>
                  <a:t> = 2.3 is greater than the absolute value of our Critical Value Z* = 1.645, we reject the Null hypothesis. </a:t>
                </a:r>
                <a:r>
                  <a:rPr lang="en-US" sz="1500" i="1" dirty="0">
                    <a:solidFill>
                      <a:srgbClr val="7030A0"/>
                    </a:solidFill>
                  </a:rPr>
                  <a:t>There IS sufficient evidence to conclude the alternative.</a:t>
                </a:r>
              </a:p>
            </p:txBody>
          </p:sp>
        </mc:Choice>
        <mc:Fallback xmlns="">
          <p:sp>
            <p:nvSpPr>
              <p:cNvPr id="14" name="TextBox 13">
                <a:extLst>
                  <a:ext uri="{FF2B5EF4-FFF2-40B4-BE49-F238E27FC236}">
                    <a16:creationId xmlns:a16="http://schemas.microsoft.com/office/drawing/2014/main" id="{75CFF0A0-DB1C-9148-AB87-44E68777E662}"/>
                  </a:ext>
                </a:extLst>
              </p:cNvPr>
              <p:cNvSpPr txBox="1">
                <a:spLocks noRot="1" noChangeAspect="1" noMove="1" noResize="1" noEditPoints="1" noAdjustHandles="1" noChangeArrowheads="1" noChangeShapeType="1" noTextEdit="1"/>
              </p:cNvSpPr>
              <p:nvPr/>
            </p:nvSpPr>
            <p:spPr>
              <a:xfrm>
                <a:off x="6181479" y="2185607"/>
                <a:ext cx="5594921" cy="4416594"/>
              </a:xfrm>
              <a:prstGeom prst="rect">
                <a:avLst/>
              </a:prstGeom>
              <a:blipFill>
                <a:blip r:embed="rId3"/>
                <a:stretch>
                  <a:fillRect l="-452" t="-286" b="-286"/>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C1F15CD7-934C-CA46-9300-499B6320D565}"/>
              </a:ext>
            </a:extLst>
          </p:cNvPr>
          <p:cNvGrpSpPr/>
          <p:nvPr/>
        </p:nvGrpSpPr>
        <p:grpSpPr>
          <a:xfrm>
            <a:off x="6649273" y="2724917"/>
            <a:ext cx="4351246" cy="1408166"/>
            <a:chOff x="6495714" y="3814233"/>
            <a:chExt cx="4351246" cy="1408166"/>
          </a:xfrm>
        </p:grpSpPr>
        <p:grpSp>
          <p:nvGrpSpPr>
            <p:cNvPr id="16" name="Group 15">
              <a:extLst>
                <a:ext uri="{FF2B5EF4-FFF2-40B4-BE49-F238E27FC236}">
                  <a16:creationId xmlns:a16="http://schemas.microsoft.com/office/drawing/2014/main" id="{06022312-128E-B041-81A0-A5F717CD2B8C}"/>
                </a:ext>
              </a:extLst>
            </p:cNvPr>
            <p:cNvGrpSpPr/>
            <p:nvPr/>
          </p:nvGrpSpPr>
          <p:grpSpPr>
            <a:xfrm>
              <a:off x="6495714" y="3814233"/>
              <a:ext cx="4351246" cy="1054100"/>
              <a:chOff x="3608135" y="3758431"/>
              <a:chExt cx="4351246" cy="1054100"/>
            </a:xfrm>
          </p:grpSpPr>
          <p:pic>
            <p:nvPicPr>
              <p:cNvPr id="19" name="Picture 18">
                <a:extLst>
                  <a:ext uri="{FF2B5EF4-FFF2-40B4-BE49-F238E27FC236}">
                    <a16:creationId xmlns:a16="http://schemas.microsoft.com/office/drawing/2014/main" id="{478A10B5-4C1F-0C48-BBA0-B16186638A17}"/>
                  </a:ext>
                </a:extLst>
              </p:cNvPr>
              <p:cNvPicPr>
                <a:picLocks noChangeAspect="1"/>
              </p:cNvPicPr>
              <p:nvPr/>
            </p:nvPicPr>
            <p:blipFill>
              <a:blip r:embed="rId4"/>
              <a:stretch>
                <a:fillRect/>
              </a:stretch>
            </p:blipFill>
            <p:spPr>
              <a:xfrm>
                <a:off x="4589378" y="3758431"/>
                <a:ext cx="2184400" cy="1054100"/>
              </a:xfrm>
              <a:prstGeom prst="rect">
                <a:avLst/>
              </a:prstGeom>
            </p:spPr>
          </p:pic>
          <p:cxnSp>
            <p:nvCxnSpPr>
              <p:cNvPr id="20" name="Straight Arrow Connector 19">
                <a:extLst>
                  <a:ext uri="{FF2B5EF4-FFF2-40B4-BE49-F238E27FC236}">
                    <a16:creationId xmlns:a16="http://schemas.microsoft.com/office/drawing/2014/main" id="{3BCE52C2-F917-3841-9918-B04F64318B21}"/>
                  </a:ext>
                </a:extLst>
              </p:cNvPr>
              <p:cNvCxnSpPr>
                <a:cxnSpLocks/>
              </p:cNvCxnSpPr>
              <p:nvPr/>
            </p:nvCxnSpPr>
            <p:spPr>
              <a:xfrm flipH="1" flipV="1">
                <a:off x="4601137" y="4143149"/>
                <a:ext cx="371060" cy="44125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7CF5AFA-78E0-7E4D-BDF6-C836CD5BACA8}"/>
                  </a:ext>
                </a:extLst>
              </p:cNvPr>
              <p:cNvSpPr txBox="1"/>
              <p:nvPr/>
            </p:nvSpPr>
            <p:spPr>
              <a:xfrm flipH="1">
                <a:off x="3608135" y="3824837"/>
                <a:ext cx="1475133" cy="369332"/>
              </a:xfrm>
              <a:prstGeom prst="rect">
                <a:avLst/>
              </a:prstGeom>
              <a:noFill/>
            </p:spPr>
            <p:txBody>
              <a:bodyPr wrap="square" rtlCol="0">
                <a:spAutoFit/>
              </a:bodyPr>
              <a:lstStyle/>
              <a:p>
                <a:r>
                  <a:rPr lang="en-US" dirty="0">
                    <a:solidFill>
                      <a:srgbClr val="7030A0"/>
                    </a:solidFill>
                  </a:rPr>
                  <a:t>0.025 = 𝛼/2</a:t>
                </a:r>
              </a:p>
            </p:txBody>
          </p:sp>
          <p:cxnSp>
            <p:nvCxnSpPr>
              <p:cNvPr id="22" name="Straight Arrow Connector 21">
                <a:extLst>
                  <a:ext uri="{FF2B5EF4-FFF2-40B4-BE49-F238E27FC236}">
                    <a16:creationId xmlns:a16="http://schemas.microsoft.com/office/drawing/2014/main" id="{20F45AE8-78D8-2240-8878-0141F9C4700B}"/>
                  </a:ext>
                </a:extLst>
              </p:cNvPr>
              <p:cNvCxnSpPr>
                <a:cxnSpLocks/>
              </p:cNvCxnSpPr>
              <p:nvPr/>
            </p:nvCxnSpPr>
            <p:spPr>
              <a:xfrm flipV="1">
                <a:off x="6220030" y="4203433"/>
                <a:ext cx="489640" cy="44125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4DA5BD-8877-244C-A5B4-897C43107CB7}"/>
                  </a:ext>
                </a:extLst>
              </p:cNvPr>
              <p:cNvSpPr txBox="1"/>
              <p:nvPr/>
            </p:nvSpPr>
            <p:spPr>
              <a:xfrm>
                <a:off x="6683070" y="3903435"/>
                <a:ext cx="1276311" cy="369332"/>
              </a:xfrm>
              <a:prstGeom prst="rect">
                <a:avLst/>
              </a:prstGeom>
              <a:noFill/>
            </p:spPr>
            <p:txBody>
              <a:bodyPr wrap="none" rtlCol="0">
                <a:spAutoFit/>
              </a:bodyPr>
              <a:lstStyle/>
              <a:p>
                <a:r>
                  <a:rPr lang="en-US" dirty="0">
                    <a:solidFill>
                      <a:srgbClr val="7030A0"/>
                    </a:solidFill>
                  </a:rPr>
                  <a:t>𝛼/2 = 0.025</a:t>
                </a:r>
              </a:p>
            </p:txBody>
          </p:sp>
        </p:grpSp>
        <p:sp>
          <p:nvSpPr>
            <p:cNvPr id="17" name="TextBox 16">
              <a:extLst>
                <a:ext uri="{FF2B5EF4-FFF2-40B4-BE49-F238E27FC236}">
                  <a16:creationId xmlns:a16="http://schemas.microsoft.com/office/drawing/2014/main" id="{B15EBC66-4655-A644-B6F9-183234106521}"/>
                </a:ext>
              </a:extLst>
            </p:cNvPr>
            <p:cNvSpPr txBox="1"/>
            <p:nvPr/>
          </p:nvSpPr>
          <p:spPr>
            <a:xfrm>
              <a:off x="7567206" y="4822275"/>
              <a:ext cx="1277914" cy="369332"/>
            </a:xfrm>
            <a:prstGeom prst="rect">
              <a:avLst/>
            </a:prstGeom>
            <a:noFill/>
          </p:spPr>
          <p:txBody>
            <a:bodyPr wrap="none" rtlCol="0">
              <a:spAutoFit/>
            </a:bodyPr>
            <a:lstStyle/>
            <a:p>
              <a:r>
                <a:rPr lang="en-US" dirty="0">
                  <a:solidFill>
                    <a:srgbClr val="7030A0"/>
                  </a:solidFill>
                </a:rPr>
                <a:t>Z* = -1.645 </a:t>
              </a:r>
            </a:p>
          </p:txBody>
        </p:sp>
        <p:sp>
          <p:nvSpPr>
            <p:cNvPr id="18" name="TextBox 17">
              <a:extLst>
                <a:ext uri="{FF2B5EF4-FFF2-40B4-BE49-F238E27FC236}">
                  <a16:creationId xmlns:a16="http://schemas.microsoft.com/office/drawing/2014/main" id="{D865C683-2D1C-CA43-BFA6-99A7011C77AD}"/>
                </a:ext>
              </a:extLst>
            </p:cNvPr>
            <p:cNvSpPr txBox="1"/>
            <p:nvPr/>
          </p:nvSpPr>
          <p:spPr>
            <a:xfrm>
              <a:off x="8845120" y="4853067"/>
              <a:ext cx="1260281" cy="369332"/>
            </a:xfrm>
            <a:prstGeom prst="rect">
              <a:avLst/>
            </a:prstGeom>
            <a:noFill/>
          </p:spPr>
          <p:txBody>
            <a:bodyPr wrap="none" rtlCol="0">
              <a:spAutoFit/>
            </a:bodyPr>
            <a:lstStyle/>
            <a:p>
              <a:r>
                <a:rPr lang="en-US" dirty="0">
                  <a:solidFill>
                    <a:srgbClr val="7030A0"/>
                  </a:solidFill>
                </a:rPr>
                <a:t>Z* = 1.645  </a:t>
              </a:r>
            </a:p>
          </p:txBody>
        </p:sp>
      </p:gr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CB44F962-61B5-0342-8E82-29872117451A}"/>
                  </a:ext>
                </a:extLst>
              </p14:cNvPr>
              <p14:cNvContentPartPr/>
              <p14:nvPr/>
            </p14:nvContentPartPr>
            <p14:xfrm>
              <a:off x="8155129" y="3170239"/>
              <a:ext cx="21600" cy="1055520"/>
            </p14:xfrm>
          </p:contentPart>
        </mc:Choice>
        <mc:Fallback xmlns="">
          <p:pic>
            <p:nvPicPr>
              <p:cNvPr id="4" name="Ink 3">
                <a:extLst>
                  <a:ext uri="{FF2B5EF4-FFF2-40B4-BE49-F238E27FC236}">
                    <a16:creationId xmlns:a16="http://schemas.microsoft.com/office/drawing/2014/main" id="{CB44F962-61B5-0342-8E82-29872117451A}"/>
                  </a:ext>
                </a:extLst>
              </p:cNvPr>
              <p:cNvPicPr/>
              <p:nvPr/>
            </p:nvPicPr>
            <p:blipFill>
              <a:blip r:embed="rId6"/>
              <a:stretch>
                <a:fillRect/>
              </a:stretch>
            </p:blipFill>
            <p:spPr>
              <a:xfrm>
                <a:off x="8146489" y="3161599"/>
                <a:ext cx="39240" cy="1073160"/>
              </a:xfrm>
              <a:prstGeom prst="rect">
                <a:avLst/>
              </a:prstGeom>
            </p:spPr>
          </p:pic>
        </mc:Fallback>
      </mc:AlternateContent>
      <p:sp>
        <p:nvSpPr>
          <p:cNvPr id="24" name="TextBox 23">
            <a:extLst>
              <a:ext uri="{FF2B5EF4-FFF2-40B4-BE49-F238E27FC236}">
                <a16:creationId xmlns:a16="http://schemas.microsoft.com/office/drawing/2014/main" id="{C7D31B4E-87E1-F14F-88DD-6A25CA3C8069}"/>
              </a:ext>
            </a:extLst>
          </p:cNvPr>
          <p:cNvSpPr txBox="1"/>
          <p:nvPr/>
        </p:nvSpPr>
        <p:spPr>
          <a:xfrm>
            <a:off x="7983254" y="4218182"/>
            <a:ext cx="524311" cy="369332"/>
          </a:xfrm>
          <a:prstGeom prst="rect">
            <a:avLst/>
          </a:prstGeom>
          <a:noFill/>
        </p:spPr>
        <p:txBody>
          <a:bodyPr wrap="none" rtlCol="0">
            <a:spAutoFit/>
          </a:bodyPr>
          <a:lstStyle/>
          <a:p>
            <a:r>
              <a:rPr lang="en-US" dirty="0" err="1">
                <a:solidFill>
                  <a:srgbClr val="FFC000"/>
                </a:solidFill>
              </a:rPr>
              <a:t>Z</a:t>
            </a:r>
            <a:r>
              <a:rPr lang="en-US" baseline="-25000" dirty="0" err="1">
                <a:solidFill>
                  <a:srgbClr val="FFC000"/>
                </a:solidFill>
              </a:rPr>
              <a:t>stat</a:t>
            </a:r>
            <a:endParaRPr lang="en-US" dirty="0">
              <a:solidFill>
                <a:srgbClr val="FFC000"/>
              </a:solidFill>
            </a:endParaRPr>
          </a:p>
        </p:txBody>
      </p:sp>
    </p:spTree>
    <p:extLst>
      <p:ext uri="{BB962C8B-B14F-4D97-AF65-F5344CB8AC3E}">
        <p14:creationId xmlns:p14="http://schemas.microsoft.com/office/powerpoint/2010/main" val="2674860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D9C8-D9FF-1147-A7E8-120A63F1567E}"/>
              </a:ext>
            </a:extLst>
          </p:cNvPr>
          <p:cNvSpPr>
            <a:spLocks noGrp="1"/>
          </p:cNvSpPr>
          <p:nvPr>
            <p:ph type="title"/>
          </p:nvPr>
        </p:nvSpPr>
        <p:spPr>
          <a:xfrm>
            <a:off x="415600" y="136167"/>
            <a:ext cx="11360800" cy="763600"/>
          </a:xfrm>
        </p:spPr>
        <p:txBody>
          <a:bodyPr/>
          <a:lstStyle/>
          <a:p>
            <a:r>
              <a:rPr lang="en-US" dirty="0"/>
              <a:t>LCQ – </a:t>
            </a:r>
            <a:r>
              <a:rPr lang="en-US" dirty="0">
                <a:solidFill>
                  <a:srgbClr val="FF0000"/>
                </a:solidFill>
              </a:rPr>
              <a:t>FOUND</a:t>
            </a:r>
            <a:r>
              <a:rPr lang="en-US" dirty="0">
                <a:solidFill>
                  <a:srgbClr val="FFC000"/>
                </a:solidFill>
              </a:rPr>
              <a:t> all the Errors Part 2!!</a:t>
            </a:r>
          </a:p>
        </p:txBody>
      </p:sp>
      <p:sp>
        <p:nvSpPr>
          <p:cNvPr id="3" name="Text Placeholder 2">
            <a:extLst>
              <a:ext uri="{FF2B5EF4-FFF2-40B4-BE49-F238E27FC236}">
                <a16:creationId xmlns:a16="http://schemas.microsoft.com/office/drawing/2014/main" id="{A31AE72B-A5FC-A54E-8101-DB39CF47F747}"/>
              </a:ext>
            </a:extLst>
          </p:cNvPr>
          <p:cNvSpPr>
            <a:spLocks noGrp="1"/>
          </p:cNvSpPr>
          <p:nvPr>
            <p:ph type="body" idx="1"/>
          </p:nvPr>
        </p:nvSpPr>
        <p:spPr>
          <a:xfrm>
            <a:off x="415600" y="899768"/>
            <a:ext cx="11360800" cy="903520"/>
          </a:xfrm>
        </p:spPr>
        <p:style>
          <a:lnRef idx="2">
            <a:schemeClr val="accent1"/>
          </a:lnRef>
          <a:fillRef idx="1">
            <a:schemeClr val="lt1"/>
          </a:fillRef>
          <a:effectRef idx="0">
            <a:schemeClr val="accent1"/>
          </a:effectRef>
          <a:fontRef idx="minor">
            <a:schemeClr val="dk1"/>
          </a:fontRef>
        </p:style>
        <p:txBody>
          <a:bodyPr/>
          <a:lstStyle/>
          <a:p>
            <a:pPr marL="152396" indent="0">
              <a:buNone/>
            </a:pPr>
            <a:r>
              <a:rPr lang="en-US" sz="1400" b="1" dirty="0"/>
              <a:t>Setup</a:t>
            </a:r>
            <a:r>
              <a:rPr lang="en-US" sz="1400" dirty="0"/>
              <a:t>: Dr. Suess is trying to figure out how big his fish are. From his previous random sample of 40 fish and there was an average of 35 </a:t>
            </a:r>
            <a:r>
              <a:rPr lang="en-US" sz="1400" dirty="0" err="1"/>
              <a:t>lbs</a:t>
            </a:r>
            <a:r>
              <a:rPr lang="en-US" sz="1400" dirty="0"/>
              <a:t> with standard deviation 5.5 lbs.</a:t>
            </a:r>
          </a:p>
          <a:p>
            <a:pPr marL="152396" indent="0">
              <a:buNone/>
            </a:pPr>
            <a:endParaRPr lang="en-US" sz="1400" dirty="0"/>
          </a:p>
          <a:p>
            <a:pPr marL="152396" indent="0">
              <a:buNone/>
            </a:pPr>
            <a:r>
              <a:rPr lang="en-US" sz="1400" dirty="0"/>
              <a:t>Is there sufficient evidence to conclude that the mean weight of fish is different than 37 </a:t>
            </a:r>
            <a:r>
              <a:rPr lang="en-US" sz="1400" dirty="0" err="1"/>
              <a:t>lbs</a:t>
            </a:r>
            <a:r>
              <a:rPr lang="en-US" sz="1400" dirty="0"/>
              <a:t>? Test this at the 5% significance level.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D7AE08-3145-5F49-9B33-D3CE12A38E58}"/>
                  </a:ext>
                </a:extLst>
              </p:cNvPr>
              <p:cNvSpPr txBox="1"/>
              <p:nvPr/>
            </p:nvSpPr>
            <p:spPr>
              <a:xfrm>
                <a:off x="415600" y="2185607"/>
                <a:ext cx="5594922" cy="427809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u="sng" dirty="0"/>
                  <a:t>Solution</a:t>
                </a:r>
              </a:p>
              <a:p>
                <a:endParaRPr lang="en-US" sz="1600" u="sng" dirty="0"/>
              </a:p>
              <a:p>
                <a:r>
                  <a:rPr lang="en-US" sz="1600" dirty="0"/>
                  <a:t>Hypotheses:</a:t>
                </a:r>
              </a:p>
              <a:p>
                <a:endParaRPr lang="en-US" sz="1600" dirty="0">
                  <a:solidFill>
                    <a:srgbClr val="FF0000"/>
                  </a:solidFill>
                </a:endParaRPr>
              </a:p>
              <a:p>
                <a:r>
                  <a:rPr lang="en-US" sz="1600" i="1" dirty="0">
                    <a:solidFill>
                      <a:srgbClr val="FF0000"/>
                    </a:solidFill>
                  </a:rPr>
                  <a:t>Let µ = true mean weight of Dr. Suess’ fish</a:t>
                </a:r>
              </a:p>
              <a:p>
                <a:endParaRPr lang="en-US" sz="1600" i="1" dirty="0">
                  <a:solidFill>
                    <a:srgbClr val="7030A0"/>
                  </a:solidFill>
                </a:endParaRPr>
              </a:p>
              <a:p>
                <a:r>
                  <a:rPr lang="en-US" sz="1600" b="0" i="1" dirty="0">
                    <a:solidFill>
                      <a:srgbClr val="7030A0"/>
                    </a:solidFill>
                  </a:rPr>
                  <a:t> </a:t>
                </a:r>
                <a14:m>
                  <m:oMath xmlns:m="http://schemas.openxmlformats.org/officeDocument/2006/math">
                    <m:sSub>
                      <m:sSubPr>
                        <m:ctrlPr>
                          <a:rPr lang="en-US" sz="1600" b="0" i="1" smtClean="0">
                            <a:solidFill>
                              <a:srgbClr val="7030A0"/>
                            </a:solidFill>
                            <a:latin typeface="Cambria Math" panose="02040503050406030204" pitchFamily="18" charset="0"/>
                          </a:rPr>
                        </m:ctrlPr>
                      </m:sSubPr>
                      <m:e>
                        <m:r>
                          <a:rPr lang="en-US" sz="1600" b="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0</m:t>
                        </m:r>
                      </m:sub>
                    </m:sSub>
                    <m:r>
                      <a:rPr lang="en-US" sz="1600" b="0" i="1" smtClean="0">
                        <a:solidFill>
                          <a:srgbClr val="7030A0"/>
                        </a:solidFill>
                        <a:latin typeface="Cambria Math" panose="02040503050406030204" pitchFamily="18" charset="0"/>
                      </a:rPr>
                      <m:t>:</m:t>
                    </m:r>
                    <m:r>
                      <a:rPr lang="en-US" sz="1600" b="0" i="1" smtClean="0">
                        <a:solidFill>
                          <a:srgbClr val="FF0000"/>
                        </a:solidFill>
                        <a:latin typeface="Cambria Math" panose="02040503050406030204" pitchFamily="18" charset="0"/>
                      </a:rPr>
                      <m:t>𝜇</m:t>
                    </m:r>
                    <m:r>
                      <a:rPr lang="en-US" sz="1600" b="0" i="1" smtClean="0">
                        <a:solidFill>
                          <a:srgbClr val="7030A0"/>
                        </a:solidFill>
                        <a:latin typeface="Cambria Math" panose="02040503050406030204" pitchFamily="18" charset="0"/>
                      </a:rPr>
                      <m:t>=35</m:t>
                    </m:r>
                  </m:oMath>
                </a14:m>
                <a:endParaRPr lang="en-US" sz="1600" b="0" i="1" dirty="0">
                  <a:solidFill>
                    <a:srgbClr val="7030A0"/>
                  </a:solidFill>
                  <a:latin typeface="Cambria Math" panose="02040503050406030204" pitchFamily="18" charset="0"/>
                </a:endParaRPr>
              </a:p>
              <a:p>
                <a:r>
                  <a:rPr lang="en-US" sz="1600" i="1" dirty="0">
                    <a:solidFill>
                      <a:srgbClr val="7030A0"/>
                    </a:solidFill>
                  </a:rPr>
                  <a:t> </a:t>
                </a:r>
                <a14:m>
                  <m:oMath xmlns:m="http://schemas.openxmlformats.org/officeDocument/2006/math">
                    <m:sSub>
                      <m:sSubPr>
                        <m:ctrlPr>
                          <a:rPr lang="en-US" sz="1600" i="1">
                            <a:solidFill>
                              <a:srgbClr val="7030A0"/>
                            </a:solidFill>
                            <a:latin typeface="Cambria Math" panose="02040503050406030204" pitchFamily="18" charset="0"/>
                          </a:rPr>
                        </m:ctrlPr>
                      </m:sSubPr>
                      <m:e>
                        <m:r>
                          <a:rPr lang="en-US" sz="160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𝐴</m:t>
                        </m:r>
                      </m:sub>
                    </m:sSub>
                    <m:r>
                      <a:rPr lang="en-US" sz="1600" i="1" smtClean="0">
                        <a:solidFill>
                          <a:srgbClr val="7030A0"/>
                        </a:solidFill>
                        <a:latin typeface="Cambria Math" panose="02040503050406030204" pitchFamily="18" charset="0"/>
                      </a:rPr>
                      <m:t>:</m:t>
                    </m:r>
                    <m:r>
                      <a:rPr lang="en-US" sz="1600" b="0" i="1" smtClean="0">
                        <a:solidFill>
                          <a:srgbClr val="FF0000"/>
                        </a:solidFill>
                        <a:latin typeface="Cambria Math" panose="02040503050406030204" pitchFamily="18" charset="0"/>
                      </a:rPr>
                      <m:t>𝜇</m:t>
                    </m:r>
                    <m:r>
                      <a:rPr lang="en-US" sz="1600" b="0" i="1" smtClean="0">
                        <a:solidFill>
                          <a:srgbClr val="7030A0"/>
                        </a:solidFill>
                        <a:latin typeface="Cambria Math" panose="02040503050406030204" pitchFamily="18" charset="0"/>
                      </a:rPr>
                      <m:t>≠35</m:t>
                    </m:r>
                  </m:oMath>
                </a14:m>
                <a:endParaRPr lang="en-US" sz="1600" i="1" dirty="0">
                  <a:solidFill>
                    <a:srgbClr val="7030A0"/>
                  </a:solidFill>
                </a:endParaRPr>
              </a:p>
              <a:p>
                <a:endParaRPr lang="en-US" sz="1600" i="1" dirty="0">
                  <a:solidFill>
                    <a:srgbClr val="7030A0"/>
                  </a:solidFill>
                </a:endParaRPr>
              </a:p>
              <a:p>
                <a:r>
                  <a:rPr lang="en-US" sz="1600" i="1" dirty="0">
                    <a:solidFill>
                      <a:srgbClr val="7030A0"/>
                    </a:solidFill>
                  </a:rPr>
                  <a:t>Set 𝛼 = 0.05</a:t>
                </a:r>
              </a:p>
              <a:p>
                <a:endParaRPr lang="en-US" sz="1600" i="1" dirty="0"/>
              </a:p>
              <a:p>
                <a:r>
                  <a:rPr lang="en-US" sz="1600" dirty="0"/>
                  <a:t>Check assumptions:</a:t>
                </a:r>
              </a:p>
              <a:p>
                <a:pPr marL="285750" indent="-285750">
                  <a:buFont typeface="Arial" panose="020B0604020202020204" pitchFamily="34" charset="0"/>
                  <a:buChar char="•"/>
                </a:pPr>
                <a:r>
                  <a:rPr lang="en-US" sz="1600" i="1" dirty="0">
                    <a:solidFill>
                      <a:srgbClr val="FF0000"/>
                    </a:solidFill>
                  </a:rPr>
                  <a:t>Random sample was taken!</a:t>
                </a:r>
                <a:endParaRPr lang="en-US" sz="1600" i="1" dirty="0">
                  <a:solidFill>
                    <a:srgbClr val="7030A0"/>
                  </a:solidFill>
                </a:endParaRPr>
              </a:p>
              <a:p>
                <a:pPr marL="285750" indent="-285750">
                  <a:buFont typeface="Arial" panose="020B0604020202020204" pitchFamily="34" charset="0"/>
                  <a:buChar char="•"/>
                </a:pPr>
                <a:r>
                  <a:rPr lang="en-US" sz="1600" i="1" dirty="0">
                    <a:solidFill>
                      <a:srgbClr val="7030A0"/>
                    </a:solidFill>
                  </a:rPr>
                  <a:t>Large enough sample:</a:t>
                </a:r>
              </a:p>
              <a:p>
                <a:pPr marL="742950" lvl="1" indent="-285750">
                  <a:buFont typeface="Arial" panose="020B0604020202020204" pitchFamily="34" charset="0"/>
                  <a:buChar char="•"/>
                </a:pPr>
                <a:r>
                  <a:rPr lang="en-US" sz="1600" i="1" dirty="0">
                    <a:solidFill>
                      <a:srgbClr val="7030A0"/>
                    </a:solidFill>
                  </a:rPr>
                  <a:t>n </a:t>
                </a:r>
                <a:r>
                  <a:rPr lang="en-US" sz="1600" i="1" dirty="0">
                    <a:solidFill>
                      <a:srgbClr val="FF0000"/>
                    </a:solidFill>
                  </a:rPr>
                  <a:t>= 40</a:t>
                </a:r>
                <a:r>
                  <a:rPr lang="en-US" sz="1600" i="1" dirty="0">
                    <a:solidFill>
                      <a:srgbClr val="7030A0"/>
                    </a:solidFill>
                  </a:rPr>
                  <a:t> &gt; 30</a:t>
                </a:r>
              </a:p>
              <a:p>
                <a:pPr lvl="1"/>
                <a:endParaRPr lang="en-US" sz="1600" i="1" dirty="0">
                  <a:solidFill>
                    <a:srgbClr val="7030A0"/>
                  </a:solidFill>
                </a:endParaRPr>
              </a:p>
              <a:p>
                <a:r>
                  <a:rPr lang="en-US" sz="1600" i="1" dirty="0">
                    <a:solidFill>
                      <a:srgbClr val="FF0000"/>
                    </a:solidFill>
                  </a:rPr>
                  <a:t>Both conditions are met, okay to continue!</a:t>
                </a:r>
              </a:p>
            </p:txBody>
          </p:sp>
        </mc:Choice>
        <mc:Fallback xmlns="">
          <p:sp>
            <p:nvSpPr>
              <p:cNvPr id="6" name="TextBox 5">
                <a:extLst>
                  <a:ext uri="{FF2B5EF4-FFF2-40B4-BE49-F238E27FC236}">
                    <a16:creationId xmlns:a16="http://schemas.microsoft.com/office/drawing/2014/main" id="{7ED7AE08-3145-5F49-9B33-D3CE12A38E58}"/>
                  </a:ext>
                </a:extLst>
              </p:cNvPr>
              <p:cNvSpPr txBox="1">
                <a:spLocks noRot="1" noChangeAspect="1" noMove="1" noResize="1" noEditPoints="1" noAdjustHandles="1" noChangeArrowheads="1" noChangeShapeType="1" noTextEdit="1"/>
              </p:cNvSpPr>
              <p:nvPr/>
            </p:nvSpPr>
            <p:spPr>
              <a:xfrm>
                <a:off x="415600" y="2185607"/>
                <a:ext cx="5594922" cy="4278094"/>
              </a:xfrm>
              <a:prstGeom prst="rect">
                <a:avLst/>
              </a:prstGeom>
              <a:blipFill>
                <a:blip r:embed="rId2"/>
                <a:stretch>
                  <a:fillRect l="-452" t="-295" b="-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CFF0A0-DB1C-9148-AB87-44E68777E662}"/>
                  </a:ext>
                </a:extLst>
              </p:cNvPr>
              <p:cNvSpPr txBox="1"/>
              <p:nvPr/>
            </p:nvSpPr>
            <p:spPr>
              <a:xfrm>
                <a:off x="6181479" y="2185607"/>
                <a:ext cx="5594921" cy="46474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500" dirty="0"/>
                  <a:t>Rejection Region:</a:t>
                </a:r>
              </a:p>
              <a:p>
                <a:r>
                  <a:rPr lang="en-US" sz="1500" i="1" dirty="0">
                    <a:solidFill>
                      <a:srgbClr val="FF0000"/>
                    </a:solidFill>
                  </a:rPr>
                  <a:t>t* = </a:t>
                </a:r>
                <a:r>
                  <a:rPr lang="en-US" sz="1500" i="1" dirty="0" err="1">
                    <a:solidFill>
                      <a:srgbClr val="FF0000"/>
                    </a:solidFill>
                  </a:rPr>
                  <a:t>invT</a:t>
                </a:r>
                <a:r>
                  <a:rPr lang="en-US" sz="1500" i="1" dirty="0">
                    <a:solidFill>
                      <a:srgbClr val="FF0000"/>
                    </a:solidFill>
                  </a:rPr>
                  <a:t>(area = 0.025, df = 40-1) = -2.02</a:t>
                </a:r>
              </a:p>
              <a:p>
                <a:endParaRPr lang="en-US" sz="1500" dirty="0"/>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r>
                  <a:rPr lang="en-US" sz="1500" dirty="0"/>
                  <a:t>Test Statistic:</a:t>
                </a:r>
              </a:p>
              <a:p>
                <a:r>
                  <a:rPr lang="en-US" sz="1400" i="1" dirty="0">
                    <a:solidFill>
                      <a:srgbClr val="FF0000"/>
                    </a:solidFill>
                  </a:rPr>
                  <a:t>t</a:t>
                </a:r>
                <a:r>
                  <a:rPr lang="en-US" sz="1400" i="1" baseline="-25000" dirty="0" err="1">
                    <a:solidFill>
                      <a:srgbClr val="FF0000"/>
                    </a:solidFill>
                  </a:rPr>
                  <a:t>stat</a:t>
                </a:r>
                <a:r>
                  <a:rPr lang="en-US" sz="1400" i="1" dirty="0">
                    <a:solidFill>
                      <a:srgbClr val="FF0000"/>
                    </a:solidFill>
                  </a:rPr>
                  <a:t> = T–Test(𝜇</a:t>
                </a:r>
                <a:r>
                  <a:rPr lang="en-US" sz="1400" i="1" baseline="-25000" dirty="0">
                    <a:solidFill>
                      <a:srgbClr val="FF0000"/>
                    </a:solidFill>
                  </a:rPr>
                  <a:t>0</a:t>
                </a:r>
                <a:r>
                  <a:rPr lang="en-US" sz="1400" i="1" dirty="0">
                    <a:solidFill>
                      <a:srgbClr val="FF0000"/>
                    </a:solidFill>
                  </a:rPr>
                  <a:t> = 37, </a:t>
                </a:r>
                <a14:m>
                  <m:oMath xmlns:m="http://schemas.openxmlformats.org/officeDocument/2006/math">
                    <m:acc>
                      <m:accPr>
                        <m:chr m:val="̅"/>
                        <m:ctrlPr>
                          <a:rPr lang="en-US" sz="1400" i="1">
                            <a:solidFill>
                              <a:srgbClr val="FF0000"/>
                            </a:solidFill>
                            <a:latin typeface="Cambria Math" panose="02040503050406030204" pitchFamily="18" charset="0"/>
                          </a:rPr>
                        </m:ctrlPr>
                      </m:accPr>
                      <m:e>
                        <m:r>
                          <a:rPr lang="en-US" sz="1400" i="1">
                            <a:solidFill>
                              <a:srgbClr val="FF0000"/>
                            </a:solidFill>
                            <a:latin typeface="Cambria Math" panose="02040503050406030204" pitchFamily="18" charset="0"/>
                          </a:rPr>
                          <m:t>𝑥</m:t>
                        </m:r>
                      </m:e>
                    </m:acc>
                  </m:oMath>
                </a14:m>
                <a:r>
                  <a:rPr lang="en-US" sz="1400" i="1" dirty="0">
                    <a:solidFill>
                      <a:srgbClr val="FF0000"/>
                    </a:solidFill>
                  </a:rPr>
                  <a:t> = 35, </a:t>
                </a:r>
                <a:r>
                  <a:rPr lang="en-US" sz="1400" i="1" dirty="0" err="1">
                    <a:solidFill>
                      <a:srgbClr val="FF0000"/>
                    </a:solidFill>
                  </a:rPr>
                  <a:t>Sx</a:t>
                </a:r>
                <a:r>
                  <a:rPr lang="en-US" sz="1400" i="1" dirty="0">
                    <a:solidFill>
                      <a:srgbClr val="FF0000"/>
                    </a:solidFill>
                  </a:rPr>
                  <a:t> = 5.5, n = 40, 𝜇 ≠ 𝜇 </a:t>
                </a:r>
                <a:r>
                  <a:rPr lang="en-US" sz="1400" i="1" baseline="-25000" dirty="0">
                    <a:solidFill>
                      <a:srgbClr val="FF0000"/>
                    </a:solidFill>
                  </a:rPr>
                  <a:t>0</a:t>
                </a:r>
                <a:r>
                  <a:rPr lang="en-US" sz="1400" i="1" dirty="0">
                    <a:solidFill>
                      <a:srgbClr val="FF0000"/>
                    </a:solidFill>
                  </a:rPr>
                  <a:t>) = -2.3</a:t>
                </a:r>
              </a:p>
              <a:p>
                <a:r>
                  <a:rPr lang="en-US" sz="1400" i="1" dirty="0">
                    <a:solidFill>
                      <a:srgbClr val="7030A0"/>
                    </a:solidFill>
                  </a:rPr>
                  <a:t>|</a:t>
                </a:r>
                <a:r>
                  <a:rPr lang="en-US" sz="1400" i="1" dirty="0" err="1">
                    <a:solidFill>
                      <a:srgbClr val="FF0000"/>
                    </a:solidFill>
                  </a:rPr>
                  <a:t>t</a:t>
                </a:r>
                <a:r>
                  <a:rPr lang="en-US" sz="1400" i="1" baseline="-25000" dirty="0" err="1">
                    <a:solidFill>
                      <a:srgbClr val="FF0000"/>
                    </a:solidFill>
                  </a:rPr>
                  <a:t>stat</a:t>
                </a:r>
                <a:r>
                  <a:rPr lang="en-US" sz="1400" i="1" dirty="0">
                    <a:solidFill>
                      <a:srgbClr val="7030A0"/>
                    </a:solidFill>
                  </a:rPr>
                  <a:t> |= 2.3  &gt; </a:t>
                </a:r>
                <a:r>
                  <a:rPr lang="en-US" sz="1400" i="1" dirty="0">
                    <a:solidFill>
                      <a:srgbClr val="FF0000"/>
                    </a:solidFill>
                  </a:rPr>
                  <a:t>2.02</a:t>
                </a:r>
                <a:r>
                  <a:rPr lang="en-US" sz="1400" i="1" dirty="0">
                    <a:solidFill>
                      <a:srgbClr val="7030A0"/>
                    </a:solidFill>
                  </a:rPr>
                  <a:t> = |</a:t>
                </a:r>
                <a:r>
                  <a:rPr lang="en-US" sz="1400" i="1" dirty="0">
                    <a:solidFill>
                      <a:srgbClr val="FF0000"/>
                    </a:solidFill>
                  </a:rPr>
                  <a:t>t*</a:t>
                </a:r>
                <a:r>
                  <a:rPr lang="en-US" sz="1400" i="1" dirty="0">
                    <a:solidFill>
                      <a:srgbClr val="7030A0"/>
                    </a:solidFill>
                  </a:rPr>
                  <a:t>| → Reject H</a:t>
                </a:r>
                <a:r>
                  <a:rPr lang="en-US" sz="1400" i="1" baseline="-25000" dirty="0">
                    <a:solidFill>
                      <a:srgbClr val="7030A0"/>
                    </a:solidFill>
                  </a:rPr>
                  <a:t>0!</a:t>
                </a:r>
              </a:p>
              <a:p>
                <a:endParaRPr lang="en-US" sz="1500" dirty="0">
                  <a:solidFill>
                    <a:srgbClr val="7030A0"/>
                  </a:solidFill>
                </a:endParaRPr>
              </a:p>
              <a:p>
                <a:r>
                  <a:rPr lang="en-US" sz="1500" dirty="0">
                    <a:solidFill>
                      <a:schemeClr val="tx1"/>
                    </a:solidFill>
                  </a:rPr>
                  <a:t>Conclusion:</a:t>
                </a:r>
              </a:p>
              <a:p>
                <a:r>
                  <a:rPr lang="en-US" sz="1400" i="1" dirty="0">
                    <a:solidFill>
                      <a:srgbClr val="7030A0"/>
                    </a:solidFill>
                  </a:rPr>
                  <a:t>Because the absolute value of our Test Statistic </a:t>
                </a:r>
                <a:r>
                  <a:rPr lang="en-US" sz="1400" i="1" dirty="0" err="1">
                    <a:solidFill>
                      <a:srgbClr val="FF0000"/>
                    </a:solidFill>
                  </a:rPr>
                  <a:t>t</a:t>
                </a:r>
                <a:r>
                  <a:rPr lang="en-US" sz="1400" i="1" baseline="-25000" dirty="0" err="1">
                    <a:solidFill>
                      <a:srgbClr val="FF0000"/>
                    </a:solidFill>
                  </a:rPr>
                  <a:t>stat</a:t>
                </a:r>
                <a:r>
                  <a:rPr lang="en-US" sz="1400" i="1" dirty="0">
                    <a:solidFill>
                      <a:srgbClr val="7030A0"/>
                    </a:solidFill>
                  </a:rPr>
                  <a:t> = 2.3 is greater than the absolute value of our Critical Value </a:t>
                </a:r>
                <a:r>
                  <a:rPr lang="en-US" sz="1400" i="1" dirty="0">
                    <a:solidFill>
                      <a:srgbClr val="FF0000"/>
                    </a:solidFill>
                  </a:rPr>
                  <a:t>t*</a:t>
                </a:r>
                <a:r>
                  <a:rPr lang="en-US" sz="1400" i="1" dirty="0">
                    <a:solidFill>
                      <a:srgbClr val="7030A0"/>
                    </a:solidFill>
                  </a:rPr>
                  <a:t> = </a:t>
                </a:r>
                <a:r>
                  <a:rPr lang="en-US" sz="1400" i="1" dirty="0">
                    <a:solidFill>
                      <a:srgbClr val="FF0000"/>
                    </a:solidFill>
                  </a:rPr>
                  <a:t>2.02</a:t>
                </a:r>
                <a:r>
                  <a:rPr lang="en-US" sz="1400" i="1" dirty="0">
                    <a:solidFill>
                      <a:srgbClr val="7030A0"/>
                    </a:solidFill>
                  </a:rPr>
                  <a:t>, we reject the Null hypothesis. </a:t>
                </a:r>
                <a:r>
                  <a:rPr lang="en-US" sz="1500" i="1" dirty="0">
                    <a:solidFill>
                      <a:srgbClr val="7030A0"/>
                    </a:solidFill>
                  </a:rPr>
                  <a:t>There IS sufficient evidence to conclude the</a:t>
                </a:r>
                <a:r>
                  <a:rPr lang="en-US" sz="1500" i="1" dirty="0">
                    <a:solidFill>
                      <a:srgbClr val="FF0000"/>
                    </a:solidFill>
                  </a:rPr>
                  <a:t> true mean weight of Dr. Suess’ fish is greater than 35 lbs.</a:t>
                </a:r>
                <a:endParaRPr lang="en-US" sz="1500" i="1" dirty="0">
                  <a:solidFill>
                    <a:srgbClr val="7030A0"/>
                  </a:solidFill>
                </a:endParaRPr>
              </a:p>
            </p:txBody>
          </p:sp>
        </mc:Choice>
        <mc:Fallback xmlns="">
          <p:sp>
            <p:nvSpPr>
              <p:cNvPr id="14" name="TextBox 13">
                <a:extLst>
                  <a:ext uri="{FF2B5EF4-FFF2-40B4-BE49-F238E27FC236}">
                    <a16:creationId xmlns:a16="http://schemas.microsoft.com/office/drawing/2014/main" id="{75CFF0A0-DB1C-9148-AB87-44E68777E662}"/>
                  </a:ext>
                </a:extLst>
              </p:cNvPr>
              <p:cNvSpPr txBox="1">
                <a:spLocks noRot="1" noChangeAspect="1" noMove="1" noResize="1" noEditPoints="1" noAdjustHandles="1" noChangeArrowheads="1" noChangeShapeType="1" noTextEdit="1"/>
              </p:cNvSpPr>
              <p:nvPr/>
            </p:nvSpPr>
            <p:spPr>
              <a:xfrm>
                <a:off x="6181479" y="2185607"/>
                <a:ext cx="5594921" cy="4647426"/>
              </a:xfrm>
              <a:prstGeom prst="rect">
                <a:avLst/>
              </a:prstGeom>
              <a:blipFill>
                <a:blip r:embed="rId3"/>
                <a:stretch>
                  <a:fillRect l="-452" t="-272" b="-272"/>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C1F15CD7-934C-CA46-9300-499B6320D565}"/>
              </a:ext>
            </a:extLst>
          </p:cNvPr>
          <p:cNvGrpSpPr/>
          <p:nvPr/>
        </p:nvGrpSpPr>
        <p:grpSpPr>
          <a:xfrm>
            <a:off x="6649273" y="2724917"/>
            <a:ext cx="4351246" cy="1408166"/>
            <a:chOff x="6495714" y="3814233"/>
            <a:chExt cx="4351246" cy="1408166"/>
          </a:xfrm>
        </p:grpSpPr>
        <p:grpSp>
          <p:nvGrpSpPr>
            <p:cNvPr id="16" name="Group 15">
              <a:extLst>
                <a:ext uri="{FF2B5EF4-FFF2-40B4-BE49-F238E27FC236}">
                  <a16:creationId xmlns:a16="http://schemas.microsoft.com/office/drawing/2014/main" id="{06022312-128E-B041-81A0-A5F717CD2B8C}"/>
                </a:ext>
              </a:extLst>
            </p:cNvPr>
            <p:cNvGrpSpPr/>
            <p:nvPr/>
          </p:nvGrpSpPr>
          <p:grpSpPr>
            <a:xfrm>
              <a:off x="6495714" y="3814233"/>
              <a:ext cx="4351246" cy="1054100"/>
              <a:chOff x="3608135" y="3758431"/>
              <a:chExt cx="4351246" cy="1054100"/>
            </a:xfrm>
          </p:grpSpPr>
          <p:pic>
            <p:nvPicPr>
              <p:cNvPr id="19" name="Picture 18">
                <a:extLst>
                  <a:ext uri="{FF2B5EF4-FFF2-40B4-BE49-F238E27FC236}">
                    <a16:creationId xmlns:a16="http://schemas.microsoft.com/office/drawing/2014/main" id="{478A10B5-4C1F-0C48-BBA0-B16186638A17}"/>
                  </a:ext>
                </a:extLst>
              </p:cNvPr>
              <p:cNvPicPr>
                <a:picLocks noChangeAspect="1"/>
              </p:cNvPicPr>
              <p:nvPr/>
            </p:nvPicPr>
            <p:blipFill>
              <a:blip r:embed="rId4"/>
              <a:stretch>
                <a:fillRect/>
              </a:stretch>
            </p:blipFill>
            <p:spPr>
              <a:xfrm>
                <a:off x="4589378" y="3758431"/>
                <a:ext cx="2184400" cy="1054100"/>
              </a:xfrm>
              <a:prstGeom prst="rect">
                <a:avLst/>
              </a:prstGeom>
            </p:spPr>
          </p:pic>
          <p:cxnSp>
            <p:nvCxnSpPr>
              <p:cNvPr id="20" name="Straight Arrow Connector 19">
                <a:extLst>
                  <a:ext uri="{FF2B5EF4-FFF2-40B4-BE49-F238E27FC236}">
                    <a16:creationId xmlns:a16="http://schemas.microsoft.com/office/drawing/2014/main" id="{3BCE52C2-F917-3841-9918-B04F64318B21}"/>
                  </a:ext>
                </a:extLst>
              </p:cNvPr>
              <p:cNvCxnSpPr>
                <a:cxnSpLocks/>
              </p:cNvCxnSpPr>
              <p:nvPr/>
            </p:nvCxnSpPr>
            <p:spPr>
              <a:xfrm flipH="1" flipV="1">
                <a:off x="4601137" y="4143149"/>
                <a:ext cx="371060" cy="4412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7CF5AFA-78E0-7E4D-BDF6-C836CD5BACA8}"/>
                  </a:ext>
                </a:extLst>
              </p:cNvPr>
              <p:cNvSpPr txBox="1"/>
              <p:nvPr/>
            </p:nvSpPr>
            <p:spPr>
              <a:xfrm flipH="1">
                <a:off x="3608135" y="3824837"/>
                <a:ext cx="1475133" cy="369332"/>
              </a:xfrm>
              <a:prstGeom prst="rect">
                <a:avLst/>
              </a:prstGeom>
              <a:noFill/>
            </p:spPr>
            <p:txBody>
              <a:bodyPr wrap="square" rtlCol="0">
                <a:spAutoFit/>
              </a:bodyPr>
              <a:lstStyle/>
              <a:p>
                <a:r>
                  <a:rPr lang="en-US" dirty="0">
                    <a:solidFill>
                      <a:srgbClr val="FF0000"/>
                    </a:solidFill>
                  </a:rPr>
                  <a:t>0.025 = 𝛼/2</a:t>
                </a:r>
              </a:p>
            </p:txBody>
          </p:sp>
          <p:cxnSp>
            <p:nvCxnSpPr>
              <p:cNvPr id="22" name="Straight Arrow Connector 21">
                <a:extLst>
                  <a:ext uri="{FF2B5EF4-FFF2-40B4-BE49-F238E27FC236}">
                    <a16:creationId xmlns:a16="http://schemas.microsoft.com/office/drawing/2014/main" id="{20F45AE8-78D8-2240-8878-0141F9C4700B}"/>
                  </a:ext>
                </a:extLst>
              </p:cNvPr>
              <p:cNvCxnSpPr>
                <a:cxnSpLocks/>
              </p:cNvCxnSpPr>
              <p:nvPr/>
            </p:nvCxnSpPr>
            <p:spPr>
              <a:xfrm flipV="1">
                <a:off x="6220030" y="4203433"/>
                <a:ext cx="489640" cy="4412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4DA5BD-8877-244C-A5B4-897C43107CB7}"/>
                  </a:ext>
                </a:extLst>
              </p:cNvPr>
              <p:cNvSpPr txBox="1"/>
              <p:nvPr/>
            </p:nvSpPr>
            <p:spPr>
              <a:xfrm>
                <a:off x="6683070" y="3903435"/>
                <a:ext cx="1276311" cy="369332"/>
              </a:xfrm>
              <a:prstGeom prst="rect">
                <a:avLst/>
              </a:prstGeom>
              <a:noFill/>
            </p:spPr>
            <p:txBody>
              <a:bodyPr wrap="none" rtlCol="0">
                <a:spAutoFit/>
              </a:bodyPr>
              <a:lstStyle/>
              <a:p>
                <a:r>
                  <a:rPr lang="en-US" dirty="0">
                    <a:solidFill>
                      <a:srgbClr val="FF0000"/>
                    </a:solidFill>
                  </a:rPr>
                  <a:t>𝛼/2 = 0.025</a:t>
                </a:r>
              </a:p>
            </p:txBody>
          </p:sp>
        </p:grpSp>
        <p:sp>
          <p:nvSpPr>
            <p:cNvPr id="17" name="TextBox 16">
              <a:extLst>
                <a:ext uri="{FF2B5EF4-FFF2-40B4-BE49-F238E27FC236}">
                  <a16:creationId xmlns:a16="http://schemas.microsoft.com/office/drawing/2014/main" id="{B15EBC66-4655-A644-B6F9-183234106521}"/>
                </a:ext>
              </a:extLst>
            </p:cNvPr>
            <p:cNvSpPr txBox="1"/>
            <p:nvPr/>
          </p:nvSpPr>
          <p:spPr>
            <a:xfrm>
              <a:off x="7567206" y="4822275"/>
              <a:ext cx="1077539" cy="369332"/>
            </a:xfrm>
            <a:prstGeom prst="rect">
              <a:avLst/>
            </a:prstGeom>
            <a:noFill/>
          </p:spPr>
          <p:txBody>
            <a:bodyPr wrap="none" rtlCol="0">
              <a:spAutoFit/>
            </a:bodyPr>
            <a:lstStyle/>
            <a:p>
              <a:r>
                <a:rPr lang="en-US" dirty="0">
                  <a:solidFill>
                    <a:srgbClr val="FF0000"/>
                  </a:solidFill>
                </a:rPr>
                <a:t>t* = -2.02</a:t>
              </a:r>
            </a:p>
          </p:txBody>
        </p:sp>
        <p:sp>
          <p:nvSpPr>
            <p:cNvPr id="18" name="TextBox 17">
              <a:extLst>
                <a:ext uri="{FF2B5EF4-FFF2-40B4-BE49-F238E27FC236}">
                  <a16:creationId xmlns:a16="http://schemas.microsoft.com/office/drawing/2014/main" id="{D865C683-2D1C-CA43-BFA6-99A7011C77AD}"/>
                </a:ext>
              </a:extLst>
            </p:cNvPr>
            <p:cNvSpPr txBox="1"/>
            <p:nvPr/>
          </p:nvSpPr>
          <p:spPr>
            <a:xfrm>
              <a:off x="8845120" y="4853067"/>
              <a:ext cx="954107" cy="369332"/>
            </a:xfrm>
            <a:prstGeom prst="rect">
              <a:avLst/>
            </a:prstGeom>
            <a:noFill/>
          </p:spPr>
          <p:txBody>
            <a:bodyPr wrap="none" rtlCol="0">
              <a:spAutoFit/>
            </a:bodyPr>
            <a:lstStyle/>
            <a:p>
              <a:r>
                <a:rPr lang="en-US" dirty="0">
                  <a:solidFill>
                    <a:srgbClr val="FF0000"/>
                  </a:solidFill>
                </a:rPr>
                <a:t>t* =2.02</a:t>
              </a:r>
            </a:p>
          </p:txBody>
        </p:sp>
      </p:gr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CB44F962-61B5-0342-8E82-29872117451A}"/>
                  </a:ext>
                </a:extLst>
              </p14:cNvPr>
              <p14:cNvContentPartPr/>
              <p14:nvPr/>
            </p14:nvContentPartPr>
            <p14:xfrm>
              <a:off x="8155129" y="3170239"/>
              <a:ext cx="21600" cy="1055520"/>
            </p14:xfrm>
          </p:contentPart>
        </mc:Choice>
        <mc:Fallback xmlns="">
          <p:pic>
            <p:nvPicPr>
              <p:cNvPr id="4" name="Ink 3">
                <a:extLst>
                  <a:ext uri="{FF2B5EF4-FFF2-40B4-BE49-F238E27FC236}">
                    <a16:creationId xmlns:a16="http://schemas.microsoft.com/office/drawing/2014/main" id="{CB44F962-61B5-0342-8E82-29872117451A}"/>
                  </a:ext>
                </a:extLst>
              </p:cNvPr>
              <p:cNvPicPr/>
              <p:nvPr/>
            </p:nvPicPr>
            <p:blipFill>
              <a:blip r:embed="rId6"/>
              <a:stretch>
                <a:fillRect/>
              </a:stretch>
            </p:blipFill>
            <p:spPr>
              <a:xfrm>
                <a:off x="8145976" y="3161239"/>
                <a:ext cx="39539" cy="1073160"/>
              </a:xfrm>
              <a:prstGeom prst="rect">
                <a:avLst/>
              </a:prstGeom>
            </p:spPr>
          </p:pic>
        </mc:Fallback>
      </mc:AlternateContent>
      <p:sp>
        <p:nvSpPr>
          <p:cNvPr id="24" name="TextBox 23">
            <a:extLst>
              <a:ext uri="{FF2B5EF4-FFF2-40B4-BE49-F238E27FC236}">
                <a16:creationId xmlns:a16="http://schemas.microsoft.com/office/drawing/2014/main" id="{C7D31B4E-87E1-F14F-88DD-6A25CA3C8069}"/>
              </a:ext>
            </a:extLst>
          </p:cNvPr>
          <p:cNvSpPr txBox="1"/>
          <p:nvPr/>
        </p:nvSpPr>
        <p:spPr>
          <a:xfrm>
            <a:off x="7983254" y="4218182"/>
            <a:ext cx="493853" cy="369332"/>
          </a:xfrm>
          <a:prstGeom prst="rect">
            <a:avLst/>
          </a:prstGeom>
          <a:noFill/>
          <a:ln>
            <a:noFill/>
          </a:ln>
        </p:spPr>
        <p:txBody>
          <a:bodyPr wrap="none" rtlCol="0">
            <a:spAutoFit/>
          </a:bodyPr>
          <a:lstStyle/>
          <a:p>
            <a:r>
              <a:rPr lang="en-US" dirty="0" err="1">
                <a:solidFill>
                  <a:schemeClr val="accent2"/>
                </a:solidFill>
              </a:rPr>
              <a:t>t</a:t>
            </a:r>
            <a:r>
              <a:rPr lang="en-US" baseline="-25000" dirty="0" err="1">
                <a:solidFill>
                  <a:schemeClr val="accent2"/>
                </a:solidFill>
              </a:rPr>
              <a:t>stat</a:t>
            </a:r>
            <a:endParaRPr lang="en-US" dirty="0">
              <a:solidFill>
                <a:schemeClr val="accent2"/>
              </a:solidFill>
            </a:endParaRPr>
          </a:p>
        </p:txBody>
      </p:sp>
    </p:spTree>
    <p:extLst>
      <p:ext uri="{BB962C8B-B14F-4D97-AF65-F5344CB8AC3E}">
        <p14:creationId xmlns:p14="http://schemas.microsoft.com/office/powerpoint/2010/main" val="1930618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9E29-EF2C-F940-AF63-3074AA32CE5D}"/>
              </a:ext>
            </a:extLst>
          </p:cNvPr>
          <p:cNvSpPr>
            <a:spLocks noGrp="1"/>
          </p:cNvSpPr>
          <p:nvPr>
            <p:ph type="title"/>
          </p:nvPr>
        </p:nvSpPr>
        <p:spPr/>
        <p:txBody>
          <a:bodyPr/>
          <a:lstStyle/>
          <a:p>
            <a:r>
              <a:rPr lang="en-US"/>
              <a:t>Problem Session!!!</a:t>
            </a:r>
          </a:p>
        </p:txBody>
      </p:sp>
      <p:sp>
        <p:nvSpPr>
          <p:cNvPr id="3" name="Text Placeholder 2">
            <a:extLst>
              <a:ext uri="{FF2B5EF4-FFF2-40B4-BE49-F238E27FC236}">
                <a16:creationId xmlns:a16="http://schemas.microsoft.com/office/drawing/2014/main" id="{EA521035-5FB0-2741-B3BA-2BD24F0B79D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4095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Body Temperatures Example</a:t>
            </a:r>
          </a:p>
        </p:txBody>
      </p:sp>
      <p:sp>
        <p:nvSpPr>
          <p:cNvPr id="3" name="Content Placeholder 2"/>
          <p:cNvSpPr>
            <a:spLocks noGrp="1"/>
          </p:cNvSpPr>
          <p:nvPr>
            <p:ph idx="1"/>
          </p:nvPr>
        </p:nvSpPr>
        <p:spPr/>
        <p:txBody>
          <a:bodyPr>
            <a:normAutofit/>
          </a:bodyPr>
          <a:lstStyle/>
          <a:p>
            <a:pPr lvl="0"/>
            <a:r>
              <a:rPr lang="en-US" dirty="0"/>
              <a:t>A random sample of 15 human body temperatures were obtained.  Assume that human body temperatures are normally distributed</a:t>
            </a:r>
          </a:p>
          <a:p>
            <a:pPr lvl="0"/>
            <a:r>
              <a:rPr lang="en-US" dirty="0"/>
              <a:t>Is there sufficient evidence to conclude that the true mean human body temperature differs from 98.6</a:t>
            </a:r>
            <a:r>
              <a:rPr lang="en-US" baseline="30000" dirty="0"/>
              <a:t>o</a:t>
            </a:r>
            <a:r>
              <a:rPr lang="en-US" dirty="0"/>
              <a:t>F?  Use </a:t>
            </a:r>
            <a:r>
              <a:rPr lang="el-GR" dirty="0"/>
              <a:t>α</a:t>
            </a:r>
            <a:r>
              <a:rPr lang="en-US" dirty="0"/>
              <a:t> = 0.05</a:t>
            </a:r>
          </a:p>
          <a:p>
            <a:pPr lvl="0"/>
            <a:endParaRPr lang="en-US" dirty="0"/>
          </a:p>
        </p:txBody>
      </p:sp>
      <p:graphicFrame>
        <p:nvGraphicFramePr>
          <p:cNvPr id="4" name="Table 3"/>
          <p:cNvGraphicFramePr>
            <a:graphicFrameLocks noGrp="1"/>
          </p:cNvGraphicFramePr>
          <p:nvPr/>
        </p:nvGraphicFramePr>
        <p:xfrm>
          <a:off x="3039374" y="3758242"/>
          <a:ext cx="6096000" cy="137160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0">
                <a:tc>
                  <a:txBody>
                    <a:bodyPr/>
                    <a:lstStyle/>
                    <a:p>
                      <a:pPr algn="ctr"/>
                      <a:r>
                        <a:rPr lang="en-US" sz="2400" dirty="0"/>
                        <a:t>97.6</a:t>
                      </a:r>
                    </a:p>
                  </a:txBody>
                  <a:tcPr/>
                </a:tc>
                <a:tc>
                  <a:txBody>
                    <a:bodyPr/>
                    <a:lstStyle/>
                    <a:p>
                      <a:pPr algn="ctr"/>
                      <a:r>
                        <a:rPr lang="en-US" sz="2400" dirty="0"/>
                        <a:t>100.3</a:t>
                      </a:r>
                    </a:p>
                  </a:txBody>
                  <a:tcPr/>
                </a:tc>
                <a:tc>
                  <a:txBody>
                    <a:bodyPr/>
                    <a:lstStyle/>
                    <a:p>
                      <a:pPr algn="ctr"/>
                      <a:r>
                        <a:rPr lang="en-US" sz="2400" dirty="0"/>
                        <a:t>100</a:t>
                      </a:r>
                    </a:p>
                  </a:txBody>
                  <a:tcPr/>
                </a:tc>
                <a:tc>
                  <a:txBody>
                    <a:bodyPr/>
                    <a:lstStyle/>
                    <a:p>
                      <a:pPr algn="ctr"/>
                      <a:r>
                        <a:rPr lang="en-US" sz="2400" dirty="0"/>
                        <a:t>97.9</a:t>
                      </a:r>
                    </a:p>
                  </a:txBody>
                  <a:tcPr/>
                </a:tc>
                <a:tc>
                  <a:txBody>
                    <a:bodyPr/>
                    <a:lstStyle/>
                    <a:p>
                      <a:pPr algn="ctr"/>
                      <a:r>
                        <a:rPr lang="en-US" sz="2400" dirty="0"/>
                        <a:t>99.2</a:t>
                      </a:r>
                    </a:p>
                  </a:txBody>
                  <a:tcPr/>
                </a:tc>
                <a:extLst>
                  <a:ext uri="{0D108BD9-81ED-4DB2-BD59-A6C34878D82A}">
                    <a16:rowId xmlns:a16="http://schemas.microsoft.com/office/drawing/2014/main" val="10000"/>
                  </a:ext>
                </a:extLst>
              </a:tr>
              <a:tr h="370840">
                <a:tc>
                  <a:txBody>
                    <a:bodyPr/>
                    <a:lstStyle/>
                    <a:p>
                      <a:pPr algn="ctr"/>
                      <a:r>
                        <a:rPr lang="en-US" sz="2400" dirty="0"/>
                        <a:t>98.8</a:t>
                      </a:r>
                    </a:p>
                  </a:txBody>
                  <a:tcPr/>
                </a:tc>
                <a:tc>
                  <a:txBody>
                    <a:bodyPr/>
                    <a:lstStyle/>
                    <a:p>
                      <a:pPr algn="ctr"/>
                      <a:r>
                        <a:rPr lang="en-US" sz="2400" dirty="0"/>
                        <a:t>97.4</a:t>
                      </a:r>
                    </a:p>
                  </a:txBody>
                  <a:tcPr/>
                </a:tc>
                <a:tc>
                  <a:txBody>
                    <a:bodyPr/>
                    <a:lstStyle/>
                    <a:p>
                      <a:pPr algn="ctr"/>
                      <a:r>
                        <a:rPr lang="en-US" sz="2400" dirty="0"/>
                        <a:t>98</a:t>
                      </a:r>
                    </a:p>
                  </a:txBody>
                  <a:tcPr/>
                </a:tc>
                <a:tc>
                  <a:txBody>
                    <a:bodyPr/>
                    <a:lstStyle/>
                    <a:p>
                      <a:pPr algn="ctr"/>
                      <a:r>
                        <a:rPr lang="en-US" sz="2400" dirty="0"/>
                        <a:t>99.1</a:t>
                      </a:r>
                    </a:p>
                  </a:txBody>
                  <a:tcPr/>
                </a:tc>
                <a:tc>
                  <a:txBody>
                    <a:bodyPr/>
                    <a:lstStyle/>
                    <a:p>
                      <a:pPr algn="ctr"/>
                      <a:r>
                        <a:rPr lang="en-US" sz="2400" dirty="0"/>
                        <a:t>100.2</a:t>
                      </a:r>
                    </a:p>
                  </a:txBody>
                  <a:tcPr/>
                </a:tc>
                <a:extLst>
                  <a:ext uri="{0D108BD9-81ED-4DB2-BD59-A6C34878D82A}">
                    <a16:rowId xmlns:a16="http://schemas.microsoft.com/office/drawing/2014/main" val="10001"/>
                  </a:ext>
                </a:extLst>
              </a:tr>
              <a:tr h="370840">
                <a:tc>
                  <a:txBody>
                    <a:bodyPr/>
                    <a:lstStyle/>
                    <a:p>
                      <a:pPr algn="ctr"/>
                      <a:r>
                        <a:rPr lang="en-US" sz="2400" dirty="0"/>
                        <a:t>97.1</a:t>
                      </a:r>
                    </a:p>
                  </a:txBody>
                  <a:tcPr/>
                </a:tc>
                <a:tc>
                  <a:txBody>
                    <a:bodyPr/>
                    <a:lstStyle/>
                    <a:p>
                      <a:pPr algn="ctr"/>
                      <a:r>
                        <a:rPr lang="en-US" sz="2400" dirty="0"/>
                        <a:t>99.8</a:t>
                      </a:r>
                    </a:p>
                  </a:txBody>
                  <a:tcPr/>
                </a:tc>
                <a:tc>
                  <a:txBody>
                    <a:bodyPr/>
                    <a:lstStyle/>
                    <a:p>
                      <a:pPr algn="ctr"/>
                      <a:r>
                        <a:rPr lang="en-US" sz="2400" dirty="0"/>
                        <a:t>98.5</a:t>
                      </a:r>
                    </a:p>
                  </a:txBody>
                  <a:tcPr/>
                </a:tc>
                <a:tc>
                  <a:txBody>
                    <a:bodyPr/>
                    <a:lstStyle/>
                    <a:p>
                      <a:pPr algn="ctr"/>
                      <a:r>
                        <a:rPr lang="en-US" sz="2400" dirty="0"/>
                        <a:t>99.5</a:t>
                      </a:r>
                    </a:p>
                  </a:txBody>
                  <a:tcPr/>
                </a:tc>
                <a:tc>
                  <a:txBody>
                    <a:bodyPr/>
                    <a:lstStyle/>
                    <a:p>
                      <a:pPr algn="ctr"/>
                      <a:r>
                        <a:rPr lang="en-US" sz="2400" dirty="0"/>
                        <a:t>98.3</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622238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Human Body Temperatures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normAutofit/>
              </a:bodyPr>
              <a:lstStyle/>
              <a:p>
                <a:r>
                  <a:rPr lang="en-US" sz="2400" dirty="0"/>
                  <a:t>Let µ = true mean human body temperature</a:t>
                </a:r>
              </a:p>
              <a:p>
                <a:r>
                  <a:rPr lang="en-US" sz="2400" dirty="0"/>
                  <a:t>Check Assumptions: We have a quantitative variable, temperature, we have a SRS of 15 human body temperatures as mentioned in the problem statement.  We were also told to assume that human body temperatures are normally distributed.</a:t>
                </a:r>
              </a:p>
              <a:p>
                <a:r>
                  <a:rPr lang="en-US" sz="2400" dirty="0"/>
                  <a:t>H</a:t>
                </a:r>
                <a:r>
                  <a:rPr lang="en-US" sz="2400" baseline="-25000" dirty="0"/>
                  <a:t>0</a:t>
                </a:r>
                <a:r>
                  <a:rPr lang="en-US" sz="2400" dirty="0"/>
                  <a:t>: µ = 98.6</a:t>
                </a:r>
                <a:r>
                  <a:rPr lang="en-US" sz="2400" baseline="30000" dirty="0"/>
                  <a:t>o</a:t>
                </a:r>
                <a:r>
                  <a:rPr lang="en-US" sz="2400" dirty="0"/>
                  <a:t>, H</a:t>
                </a:r>
                <a:r>
                  <a:rPr lang="en-US" sz="2400" baseline="-25000" dirty="0"/>
                  <a:t>a</a:t>
                </a:r>
                <a:r>
                  <a:rPr lang="en-US" sz="2400" dirty="0"/>
                  <a:t>: µ ≠ 98.6</a:t>
                </a:r>
                <a:r>
                  <a:rPr lang="en-US" sz="2400" baseline="30000" dirty="0"/>
                  <a:t>o</a:t>
                </a:r>
                <a:r>
                  <a:rPr lang="en-US" sz="2400" dirty="0"/>
                  <a:t>, </a:t>
                </a:r>
                <a14:m>
                  <m:oMath xmlns:m="http://schemas.openxmlformats.org/officeDocument/2006/math">
                    <m:r>
                      <a:rPr lang="en-US" sz="2400" i="1">
                        <a:latin typeface="Cambria Math"/>
                        <a:ea typeface="Cambria Math"/>
                      </a:rPr>
                      <m:t>𝛼</m:t>
                    </m:r>
                    <m:r>
                      <a:rPr lang="en-US" sz="2400" i="1">
                        <a:latin typeface="Cambria Math"/>
                        <a:ea typeface="Cambria Math"/>
                      </a:rPr>
                      <m:t>=0.05</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t="-1961" r="-1043"/>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46783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Human Body Temps Solution, p.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8135112" cy="4351338"/>
              </a:xfrm>
            </p:spPr>
            <p:txBody>
              <a:bodyPr>
                <a:normAutofit/>
              </a:bodyPr>
              <a:lstStyle/>
              <a:p>
                <a:r>
                  <a:rPr lang="en-US" dirty="0"/>
                  <a:t>H</a:t>
                </a:r>
                <a:r>
                  <a:rPr lang="en-US" baseline="-25000" dirty="0"/>
                  <a:t>0</a:t>
                </a:r>
                <a:r>
                  <a:rPr lang="en-US" dirty="0"/>
                  <a:t>: µ = 98.6</a:t>
                </a:r>
                <a:r>
                  <a:rPr lang="en-US" baseline="30000" dirty="0"/>
                  <a:t>o</a:t>
                </a:r>
                <a:r>
                  <a:rPr lang="en-US" dirty="0"/>
                  <a:t>, H</a:t>
                </a:r>
                <a:r>
                  <a:rPr lang="en-US" baseline="-25000" dirty="0"/>
                  <a:t>a</a:t>
                </a:r>
                <a:r>
                  <a:rPr lang="en-US" dirty="0"/>
                  <a:t>: µ ≠ 98.6</a:t>
                </a:r>
                <a:r>
                  <a:rPr lang="en-US" baseline="30000" dirty="0"/>
                  <a:t>o</a:t>
                </a:r>
                <a:r>
                  <a:rPr lang="en-US" dirty="0"/>
                  <a:t>, </a:t>
                </a:r>
                <a14:m>
                  <m:oMath xmlns:m="http://schemas.openxmlformats.org/officeDocument/2006/math">
                    <m:r>
                      <a:rPr lang="en-US" i="1">
                        <a:latin typeface="Cambria Math"/>
                        <a:ea typeface="Cambria Math"/>
                      </a:rPr>
                      <m:t>𝛼</m:t>
                    </m:r>
                    <m:r>
                      <a:rPr lang="en-US" i="1">
                        <a:latin typeface="Cambria Math"/>
                        <a:ea typeface="Cambria Math"/>
                      </a:rPr>
                      <m:t>=0.05</m:t>
                    </m:r>
                  </m:oMath>
                </a14:m>
                <a:endParaRPr lang="en-US" dirty="0"/>
              </a:p>
              <a:p>
                <a:r>
                  <a:rPr lang="en-US" dirty="0"/>
                  <a:t>T-test statistic = 0.6633, </a:t>
                </a:r>
                <a:r>
                  <a:rPr lang="en-US" dirty="0" err="1"/>
                  <a:t>df</a:t>
                </a:r>
                <a:r>
                  <a:rPr lang="en-US" dirty="0"/>
                  <a:t> = 14</a:t>
                </a:r>
              </a:p>
              <a:p>
                <a:r>
                  <a:rPr lang="en-US" dirty="0"/>
                  <a:t>We are running a two-tailed test, and the t-test statistic is greater than 0. To find the correct p-value use </a:t>
                </a:r>
                <a:r>
                  <a:rPr lang="en-US" b="1" dirty="0" err="1"/>
                  <a:t>Prob</a:t>
                </a:r>
                <a:r>
                  <a:rPr lang="en-US" b="1" dirty="0"/>
                  <a:t> &gt;|t| </a:t>
                </a:r>
                <a:r>
                  <a:rPr lang="en-US" dirty="0"/>
                  <a:t>→ 0.5179</a:t>
                </a:r>
                <a:endParaRPr lang="en-US" b="1" dirty="0"/>
              </a:p>
              <a:p>
                <a:r>
                  <a:rPr lang="en-US" dirty="0"/>
                  <a:t>Since the p-value of 0.5179 is greater than our significance level of 0.05, we fail to reject H</a:t>
                </a:r>
                <a:r>
                  <a:rPr lang="en-US" baseline="-25000" dirty="0"/>
                  <a:t>0</a:t>
                </a:r>
                <a:r>
                  <a:rPr lang="en-US" dirty="0"/>
                  <a:t>.  There is not sufficient evidence to conclude that the true mean human body temperature differs from 98.6</a:t>
                </a:r>
                <a:r>
                  <a:rPr lang="en-US" baseline="30000" dirty="0"/>
                  <a:t>o</a:t>
                </a:r>
                <a:r>
                  <a:rPr lang="en-US" dirty="0"/>
                  <a:t>F.</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8135112" cy="4351338"/>
              </a:xfrm>
              <a:blipFill>
                <a:blip r:embed="rId3"/>
                <a:stretch>
                  <a:fillRect l="-1349" t="-2241"/>
                </a:stretch>
              </a:blipFill>
            </p:spPr>
            <p:txBody>
              <a:bodyPr/>
              <a:lstStyle/>
              <a:p>
                <a:r>
                  <a:rPr lang="en-US">
                    <a:noFill/>
                  </a:rPr>
                  <a:t> </a:t>
                </a:r>
              </a:p>
            </p:txBody>
          </p:sp>
        </mc:Fallback>
      </mc:AlternateContent>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7119" y="233363"/>
            <a:ext cx="2332058" cy="6294050"/>
          </a:xfrm>
          <a:prstGeom prst="rect">
            <a:avLst/>
          </a:prstGeom>
        </p:spPr>
      </p:pic>
      <p:cxnSp>
        <p:nvCxnSpPr>
          <p:cNvPr id="7" name="Elbow Connector 6"/>
          <p:cNvCxnSpPr/>
          <p:nvPr/>
        </p:nvCxnSpPr>
        <p:spPr>
          <a:xfrm>
            <a:off x="4742688" y="3767328"/>
            <a:ext cx="4901184" cy="1560576"/>
          </a:xfrm>
          <a:prstGeom prst="bentConnector3">
            <a:avLst>
              <a:gd name="adj1" fmla="val 8333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2066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4684-FEFB-9948-A5B3-22041AFB81AD}"/>
              </a:ext>
            </a:extLst>
          </p:cNvPr>
          <p:cNvSpPr>
            <a:spLocks noGrp="1"/>
          </p:cNvSpPr>
          <p:nvPr>
            <p:ph type="title"/>
          </p:nvPr>
        </p:nvSpPr>
        <p:spPr/>
        <p:txBody>
          <a:bodyPr/>
          <a:lstStyle/>
          <a:p>
            <a:r>
              <a:rPr lang="en-US" dirty="0"/>
              <a:t>Hypothesis Tests for Means with </a:t>
            </a:r>
            <a:r>
              <a:rPr lang="en-US" u="sng" dirty="0"/>
              <a:t>KNOWN 𝞂</a:t>
            </a:r>
            <a:r>
              <a:rPr lang="en-US" dirty="0"/>
              <a:t>!</a:t>
            </a:r>
          </a:p>
        </p:txBody>
      </p:sp>
      <p:sp>
        <p:nvSpPr>
          <p:cNvPr id="3" name="Text Placeholder 2">
            <a:extLst>
              <a:ext uri="{FF2B5EF4-FFF2-40B4-BE49-F238E27FC236}">
                <a16:creationId xmlns:a16="http://schemas.microsoft.com/office/drawing/2014/main" id="{4A2B61B1-4DDB-C646-A423-41384EF083F8}"/>
              </a:ext>
            </a:extLst>
          </p:cNvPr>
          <p:cNvSpPr>
            <a:spLocks noGrp="1"/>
          </p:cNvSpPr>
          <p:nvPr>
            <p:ph type="body" idx="1"/>
          </p:nvPr>
        </p:nvSpPr>
        <p:spPr/>
        <p:txBody>
          <a:bodyPr/>
          <a:lstStyle/>
          <a:p>
            <a:r>
              <a:rPr lang="en-US" sz="2400" dirty="0"/>
              <a:t>All of the previous Hypothesis tests overview applies, now we are just going to apply it specifically to a Means Test!</a:t>
            </a:r>
          </a:p>
          <a:p>
            <a:endParaRPr lang="en-US" sz="2400" dirty="0"/>
          </a:p>
          <a:p>
            <a:r>
              <a:rPr lang="en-US" sz="2400" dirty="0"/>
              <a:t>And going back to the Confidence Interval unit, we have a </a:t>
            </a:r>
            <a:r>
              <a:rPr lang="en-US" sz="2400" u="sng" dirty="0"/>
              <a:t>known population standard deviation</a:t>
            </a:r>
            <a:r>
              <a:rPr lang="en-US" sz="2400" dirty="0"/>
              <a:t>! So the same logic and implications of that apply here as well!</a:t>
            </a:r>
          </a:p>
          <a:p>
            <a:endParaRPr lang="en-US" sz="2400" dirty="0"/>
          </a:p>
          <a:p>
            <a:endParaRPr lang="en-US" sz="2400" dirty="0"/>
          </a:p>
          <a:p>
            <a:endParaRPr lang="en-US" sz="2400" dirty="0"/>
          </a:p>
          <a:p>
            <a:r>
              <a:rPr lang="en-US" sz="2400" dirty="0"/>
              <a:t>We will be doing a </a:t>
            </a:r>
            <a:r>
              <a:rPr lang="en-US" sz="2400" b="1" dirty="0"/>
              <a:t>Z-Test</a:t>
            </a:r>
            <a:r>
              <a:rPr lang="en-US" sz="2400" dirty="0"/>
              <a:t>!</a:t>
            </a:r>
          </a:p>
        </p:txBody>
      </p:sp>
    </p:spTree>
    <p:extLst>
      <p:ext uri="{BB962C8B-B14F-4D97-AF65-F5344CB8AC3E}">
        <p14:creationId xmlns:p14="http://schemas.microsoft.com/office/powerpoint/2010/main" val="4053583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1294" y="1732451"/>
                <a:ext cx="10412506" cy="4381478"/>
              </a:xfrm>
            </p:spPr>
            <p:txBody>
              <a:bodyPr>
                <a:noAutofit/>
              </a:bodyPr>
              <a:lstStyle/>
              <a:p>
                <a:pPr marL="0" indent="0">
                  <a:buNone/>
                </a:pPr>
                <a:r>
                  <a:rPr lang="en-US" sz="2400" dirty="0"/>
                  <a:t>The mean weight of U.S. Fancy Grade watermelons is 22.0 pounds.  Watermelons that are too light are dry and less flavorful.  A large grocery chain receives a shipment of watermelons for sale, and the produce supervisor randomly selects 36 watermelons and weighs each.  The sample mean is 21.5 pounds, and the sample standard deviation is 3.0 pounds.  Should the shipment of watermelons be accepted?  </a:t>
                </a:r>
              </a:p>
              <a:p>
                <a:pPr marL="0" indent="0">
                  <a:buNone/>
                </a:pPr>
                <a:r>
                  <a:rPr lang="en-US" sz="2400" dirty="0"/>
                  <a:t>Use </a:t>
                </a:r>
                <a14:m>
                  <m:oMath xmlns:m="http://schemas.openxmlformats.org/officeDocument/2006/math">
                    <m:r>
                      <a:rPr lang="en-US" sz="2400" i="1">
                        <a:latin typeface="Cambria Math"/>
                      </a:rPr>
                      <m:t>𝛼</m:t>
                    </m:r>
                    <m:r>
                      <a:rPr lang="en-US" sz="2400" i="1">
                        <a:latin typeface="Cambria Math"/>
                      </a:rPr>
                      <m:t>=0.05</m:t>
                    </m:r>
                  </m:oMath>
                </a14:m>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1294" y="1732451"/>
                <a:ext cx="10412506" cy="4381478"/>
              </a:xfrm>
              <a:blipFill>
                <a:blip r:embed="rId3"/>
                <a:stretch>
                  <a:fillRect l="-878" t="-1947" r="-644"/>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889613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normAutofit/>
              </a:bodyPr>
              <a:lstStyle/>
              <a:p>
                <a:r>
                  <a:rPr lang="en-US" sz="2400" dirty="0"/>
                  <a:t>Let µ = true mean weight of watermelons in the shipment</a:t>
                </a:r>
              </a:p>
              <a:p>
                <a:r>
                  <a:rPr lang="en-US" sz="2400" dirty="0"/>
                  <a:t>Check Assumptions: We have a quantitative variable, the mean weight of watermelons in the shipment, we have a SRS as mentioned in the problem statement.  We will assume that weight of watermelons is normally distributed.</a:t>
                </a:r>
              </a:p>
              <a:p>
                <a:r>
                  <a:rPr lang="en-US" sz="2400" dirty="0"/>
                  <a:t>H</a:t>
                </a:r>
                <a:r>
                  <a:rPr lang="en-US" sz="2400" baseline="-25000" dirty="0"/>
                  <a:t>0</a:t>
                </a:r>
                <a:r>
                  <a:rPr lang="en-US" sz="2400" dirty="0"/>
                  <a:t>: µ = 22.0, H</a:t>
                </a:r>
                <a:r>
                  <a:rPr lang="en-US" sz="2400" baseline="-25000" dirty="0"/>
                  <a:t>a</a:t>
                </a:r>
                <a:r>
                  <a:rPr lang="en-US" sz="2400" dirty="0"/>
                  <a:t>: µ &lt; 22.0, </a:t>
                </a:r>
                <a14:m>
                  <m:oMath xmlns:m="http://schemas.openxmlformats.org/officeDocument/2006/math">
                    <m:r>
                      <a:rPr lang="en-US" sz="2400" i="1">
                        <a:latin typeface="Cambria Math"/>
                        <a:ea typeface="Cambria Math"/>
                      </a:rPr>
                      <m:t>𝛼</m:t>
                    </m:r>
                    <m:r>
                      <a:rPr lang="en-US" sz="2400" i="1">
                        <a:latin typeface="Cambria Math"/>
                        <a:ea typeface="Cambria Math"/>
                      </a:rPr>
                      <m:t>=0.05</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t="-196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39598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t>
            </a:r>
            <a:r>
              <a:rPr lang="en-US" dirty="0">
                <a:latin typeface="Times New Roman" panose="02020603050405020304" pitchFamily="18" charset="0"/>
                <a:cs typeface="Times New Roman" panose="02020603050405020304" pitchFamily="18" charset="0"/>
              </a:rPr>
              <a:t>I</a:t>
            </a:r>
            <a:r>
              <a:rPr lang="en-US" dirty="0"/>
              <a:t> and Type </a:t>
            </a:r>
            <a:r>
              <a:rPr lang="en-US" dirty="0">
                <a:latin typeface="Times New Roman" panose="02020603050405020304" pitchFamily="18" charset="0"/>
                <a:cs typeface="Times New Roman" panose="02020603050405020304" pitchFamily="18" charset="0"/>
              </a:rPr>
              <a:t>II </a:t>
            </a:r>
            <a:r>
              <a:rPr lang="en-US" dirty="0"/>
              <a:t>Errors</a:t>
            </a:r>
          </a:p>
        </p:txBody>
      </p:sp>
      <p:sp>
        <p:nvSpPr>
          <p:cNvPr id="3" name="Content Placeholder 2"/>
          <p:cNvSpPr>
            <a:spLocks noGrp="1"/>
          </p:cNvSpPr>
          <p:nvPr>
            <p:ph idx="1"/>
          </p:nvPr>
        </p:nvSpPr>
        <p:spPr>
          <a:xfrm>
            <a:off x="838200" y="1732450"/>
            <a:ext cx="10515600" cy="4668350"/>
          </a:xfrm>
        </p:spPr>
        <p:txBody>
          <a:bodyPr>
            <a:normAutofit fontScale="62500" lnSpcReduction="20000"/>
          </a:bodyPr>
          <a:lstStyle/>
          <a:p>
            <a:r>
              <a:rPr lang="en-US" sz="4200" dirty="0"/>
              <a:t>Type </a:t>
            </a:r>
            <a:r>
              <a:rPr lang="en-US" sz="4200" dirty="0">
                <a:latin typeface="Times New Roman" panose="02020603050405020304" pitchFamily="18" charset="0"/>
                <a:cs typeface="Times New Roman" panose="02020603050405020304" pitchFamily="18" charset="0"/>
              </a:rPr>
              <a:t>I</a:t>
            </a:r>
            <a:r>
              <a:rPr lang="en-US" sz="4200" dirty="0"/>
              <a:t> error is rejecting a true H</a:t>
            </a:r>
            <a:r>
              <a:rPr lang="en-US" sz="4200" baseline="-25000" dirty="0"/>
              <a:t>0</a:t>
            </a:r>
            <a:r>
              <a:rPr lang="en-US" sz="4200" dirty="0"/>
              <a:t>: concluding that mean weight of the watermelons is less than 22.0 pounds when it is actually 22.0 pounds (or more).</a:t>
            </a:r>
          </a:p>
          <a:p>
            <a:pPr lvl="1">
              <a:spcAft>
                <a:spcPts val="1200"/>
              </a:spcAft>
            </a:pPr>
            <a:r>
              <a:rPr lang="en-US" sz="3800" dirty="0"/>
              <a:t>Consequence of Type </a:t>
            </a:r>
            <a:r>
              <a:rPr lang="en-US" sz="3800" dirty="0">
                <a:latin typeface="Times New Roman" panose="02020603050405020304" pitchFamily="18" charset="0"/>
                <a:cs typeface="Times New Roman" panose="02020603050405020304" pitchFamily="18" charset="0"/>
              </a:rPr>
              <a:t>I</a:t>
            </a:r>
            <a:r>
              <a:rPr lang="en-US" sz="3800" dirty="0"/>
              <a:t> error, refusing a shipment of good watermelons. Supplier may refuse to sell product to us in the future. Or, we won’t have watermelons to sell to customers</a:t>
            </a:r>
          </a:p>
          <a:p>
            <a:r>
              <a:rPr lang="en-US" sz="4200" dirty="0"/>
              <a:t>Type </a:t>
            </a:r>
            <a:r>
              <a:rPr lang="en-US" sz="4200" dirty="0">
                <a:latin typeface="Times New Roman" panose="02020603050405020304" pitchFamily="18" charset="0"/>
                <a:cs typeface="Times New Roman" panose="02020603050405020304" pitchFamily="18" charset="0"/>
              </a:rPr>
              <a:t>II </a:t>
            </a:r>
            <a:r>
              <a:rPr lang="en-US" sz="4200" dirty="0"/>
              <a:t>error is failing to reject a false H</a:t>
            </a:r>
            <a:r>
              <a:rPr lang="en-US" sz="4200" baseline="-25000" dirty="0"/>
              <a:t>0</a:t>
            </a:r>
            <a:r>
              <a:rPr lang="en-US" sz="4200" dirty="0"/>
              <a:t>: concluding that the mean weight of the watermelons is 22.0 pounds (or more) when it is actually less than 22.0 pounds.</a:t>
            </a:r>
          </a:p>
          <a:p>
            <a:pPr lvl="1">
              <a:spcAft>
                <a:spcPts val="1200"/>
              </a:spcAft>
            </a:pPr>
            <a:r>
              <a:rPr lang="en-US" sz="3800" dirty="0"/>
              <a:t>Consequence of Type </a:t>
            </a:r>
            <a:r>
              <a:rPr lang="en-US" sz="3800" dirty="0">
                <a:latin typeface="Times New Roman" panose="02020603050405020304" pitchFamily="18" charset="0"/>
                <a:cs typeface="Times New Roman" panose="02020603050405020304" pitchFamily="18" charset="0"/>
              </a:rPr>
              <a:t>II</a:t>
            </a:r>
            <a:r>
              <a:rPr lang="en-US" sz="3800" dirty="0"/>
              <a:t> error, accepting a shipment of dry, tasteless watermelons.  Customers will buy the watermelons and not be pleased with them. Could possibly loose future customers.</a:t>
            </a:r>
          </a:p>
          <a:p>
            <a:r>
              <a:rPr lang="en-US" sz="4200" dirty="0"/>
              <a:t>Problem specified using </a:t>
            </a:r>
            <a:r>
              <a:rPr lang="el-GR" sz="4200" dirty="0"/>
              <a:t>α</a:t>
            </a:r>
            <a:r>
              <a:rPr lang="en-US" sz="4200" dirty="0"/>
              <a:t> = 0.05</a:t>
            </a:r>
          </a:p>
          <a:p>
            <a:endParaRPr lang="en-US" dirty="0"/>
          </a:p>
        </p:txBody>
      </p:sp>
    </p:spTree>
    <p:custDataLst>
      <p:tags r:id="rId1"/>
    </p:custDataLst>
    <p:extLst>
      <p:ext uri="{BB962C8B-B14F-4D97-AF65-F5344CB8AC3E}">
        <p14:creationId xmlns:p14="http://schemas.microsoft.com/office/powerpoint/2010/main" val="3354028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32450"/>
                <a:ext cx="10515600" cy="4592150"/>
              </a:xfrm>
            </p:spPr>
            <p:txBody>
              <a:bodyPr>
                <a:normAutofit/>
              </a:bodyPr>
              <a:lstStyle/>
              <a:p>
                <a:r>
                  <a:rPr lang="en-US" sz="2400" dirty="0"/>
                  <a:t>H</a:t>
                </a:r>
                <a:r>
                  <a:rPr lang="en-US" sz="2400" baseline="-25000" dirty="0"/>
                  <a:t>0</a:t>
                </a:r>
                <a:r>
                  <a:rPr lang="en-US" sz="2400" dirty="0"/>
                  <a:t>: µ = 22.0, H</a:t>
                </a:r>
                <a:r>
                  <a:rPr lang="en-US" sz="2400" baseline="-25000" dirty="0"/>
                  <a:t>a</a:t>
                </a:r>
                <a:r>
                  <a:rPr lang="en-US" sz="2400" dirty="0"/>
                  <a:t>: µ &lt; 22.0, </a:t>
                </a:r>
                <a14:m>
                  <m:oMath xmlns:m="http://schemas.openxmlformats.org/officeDocument/2006/math">
                    <m:r>
                      <a:rPr lang="en-US" sz="2400" i="1">
                        <a:latin typeface="Cambria Math"/>
                        <a:ea typeface="Cambria Math"/>
                      </a:rPr>
                      <m:t>𝛼</m:t>
                    </m:r>
                    <m:r>
                      <a:rPr lang="en-US" sz="2400" i="1">
                        <a:latin typeface="Cambria Math"/>
                        <a:ea typeface="Cambria Math"/>
                      </a:rPr>
                      <m:t>=0.05</m:t>
                    </m:r>
                  </m:oMath>
                </a14:m>
                <a:endParaRPr lang="en-US" sz="2400" dirty="0"/>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𝑥</m:t>
                        </m:r>
                      </m:e>
                    </m:acc>
                    <m:r>
                      <a:rPr lang="en-US" sz="2400" i="1">
                        <a:latin typeface="Cambria Math"/>
                      </a:rPr>
                      <m:t>=21.5, </m:t>
                    </m:r>
                    <m:r>
                      <a:rPr lang="en-US" sz="2400" i="1">
                        <a:latin typeface="Cambria Math"/>
                      </a:rPr>
                      <m:t>𝑠</m:t>
                    </m:r>
                    <m:r>
                      <a:rPr lang="en-US" sz="2400" i="1">
                        <a:latin typeface="Cambria Math"/>
                      </a:rPr>
                      <m:t>=3.0, </m:t>
                    </m:r>
                    <m:r>
                      <a:rPr lang="en-US" sz="2400" i="1">
                        <a:latin typeface="Cambria Math"/>
                      </a:rPr>
                      <m:t>𝑛</m:t>
                    </m:r>
                    <m:r>
                      <a:rPr lang="en-US" sz="2400" i="1">
                        <a:latin typeface="Cambria Math"/>
                      </a:rPr>
                      <m:t>=36</m:t>
                    </m:r>
                  </m:oMath>
                </a14:m>
                <a:endParaRPr lang="en-US" sz="2400" dirty="0"/>
              </a:p>
              <a:p>
                <a:r>
                  <a:rPr lang="en-US" sz="2400" dirty="0"/>
                  <a:t>Test statistic: </a:t>
                </a:r>
                <a14:m>
                  <m:oMath xmlns:m="http://schemas.openxmlformats.org/officeDocument/2006/math">
                    <m:r>
                      <a:rPr lang="en-US" sz="2400" i="1">
                        <a:latin typeface="Cambria Math"/>
                      </a:rPr>
                      <m:t>𝑡</m:t>
                    </m:r>
                    <m:r>
                      <a:rPr lang="en-US" sz="2400" i="1">
                        <a:latin typeface="Cambria Math"/>
                      </a:rPr>
                      <m:t>=</m:t>
                    </m:r>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a:rPr>
                              <m:t>𝑥</m:t>
                            </m:r>
                          </m:e>
                        </m:acc>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0</m:t>
                            </m:r>
                          </m:sub>
                        </m:sSub>
                      </m:num>
                      <m:den>
                        <m:f>
                          <m:fPr>
                            <m:type m:val="skw"/>
                            <m:ctrlPr>
                              <a:rPr lang="en-US" sz="2400" i="1">
                                <a:latin typeface="Cambria Math" panose="02040503050406030204" pitchFamily="18" charset="0"/>
                              </a:rPr>
                            </m:ctrlPr>
                          </m:fPr>
                          <m:num>
                            <m:r>
                              <a:rPr lang="en-US" sz="2400" i="1">
                                <a:latin typeface="Cambria Math"/>
                              </a:rPr>
                              <m:t>𝑠</m:t>
                            </m:r>
                          </m:num>
                          <m:den>
                            <m:rad>
                              <m:radPr>
                                <m:degHide m:val="on"/>
                                <m:ctrlPr>
                                  <a:rPr lang="en-US" sz="2400" i="1">
                                    <a:latin typeface="Cambria Math" panose="02040503050406030204" pitchFamily="18" charset="0"/>
                                  </a:rPr>
                                </m:ctrlPr>
                              </m:radPr>
                              <m:deg/>
                              <m:e>
                                <m:r>
                                  <a:rPr lang="en-US" sz="2400" i="1">
                                    <a:latin typeface="Cambria Math"/>
                                  </a:rPr>
                                  <m:t>𝑛</m:t>
                                </m:r>
                              </m:e>
                            </m:rad>
                          </m:den>
                        </m:f>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21.5−22.0</m:t>
                        </m:r>
                      </m:num>
                      <m:den>
                        <m:f>
                          <m:fPr>
                            <m:type m:val="skw"/>
                            <m:ctrlPr>
                              <a:rPr lang="en-US" sz="2400" i="1">
                                <a:latin typeface="Cambria Math" panose="02040503050406030204" pitchFamily="18" charset="0"/>
                              </a:rPr>
                            </m:ctrlPr>
                          </m:fPr>
                          <m:num>
                            <m:r>
                              <a:rPr lang="en-US" sz="2400" i="1">
                                <a:latin typeface="Cambria Math"/>
                              </a:rPr>
                              <m:t>3.0</m:t>
                            </m:r>
                          </m:num>
                          <m:den>
                            <m:rad>
                              <m:radPr>
                                <m:degHide m:val="on"/>
                                <m:ctrlPr>
                                  <a:rPr lang="en-US" sz="2400" i="1">
                                    <a:latin typeface="Cambria Math" panose="02040503050406030204" pitchFamily="18" charset="0"/>
                                  </a:rPr>
                                </m:ctrlPr>
                              </m:radPr>
                              <m:deg/>
                              <m:e>
                                <m:r>
                                  <a:rPr lang="en-US" sz="2400" i="1">
                                    <a:latin typeface="Cambria Math"/>
                                  </a:rPr>
                                  <m:t>36</m:t>
                                </m:r>
                              </m:e>
                            </m:rad>
                          </m:den>
                        </m:f>
                      </m:den>
                    </m:f>
                    <m:r>
                      <a:rPr lang="en-US" sz="2400" i="1">
                        <a:latin typeface="Cambria Math"/>
                      </a:rPr>
                      <m:t>=−1 </m:t>
                    </m:r>
                  </m:oMath>
                </a14:m>
                <a:endParaRPr lang="en-US" sz="2400" i="1" dirty="0"/>
              </a:p>
              <a:p>
                <a14:m>
                  <m:oMath xmlns:m="http://schemas.openxmlformats.org/officeDocument/2006/math">
                    <m:r>
                      <a:rPr lang="en-US" sz="2400" i="1">
                        <a:latin typeface="Cambria Math"/>
                      </a:rPr>
                      <m:t> </m:t>
                    </m:r>
                    <m:r>
                      <a:rPr lang="en-US" sz="2400" i="1">
                        <a:latin typeface="Cambria Math"/>
                      </a:rPr>
                      <m:t>𝑑𝑓</m:t>
                    </m:r>
                    <m:r>
                      <a:rPr lang="en-US" sz="2400" i="1">
                        <a:latin typeface="Cambria Math"/>
                      </a:rPr>
                      <m:t>=</m:t>
                    </m:r>
                    <m:r>
                      <a:rPr lang="en-US" sz="2400" i="1">
                        <a:latin typeface="Cambria Math"/>
                      </a:rPr>
                      <m:t>𝑛</m:t>
                    </m:r>
                    <m:r>
                      <a:rPr lang="en-US" sz="2400" i="1">
                        <a:latin typeface="Cambria Math"/>
                      </a:rPr>
                      <m:t>−1=36−1=35</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32450"/>
                <a:ext cx="10515600" cy="4592150"/>
              </a:xfrm>
              <a:blipFill>
                <a:blip r:embed="rId3"/>
                <a:stretch>
                  <a:fillRect l="-844" t="-1653"/>
                </a:stretch>
              </a:blipFill>
            </p:spPr>
            <p:txBody>
              <a:bodyPr/>
              <a:lstStyle/>
              <a:p>
                <a:r>
                  <a:rPr lang="en-US">
                    <a:noFill/>
                  </a:rPr>
                  <a:t> </a:t>
                </a:r>
              </a:p>
            </p:txBody>
          </p:sp>
        </mc:Fallback>
      </mc:AlternateContent>
      <p:pic>
        <p:nvPicPr>
          <p:cNvPr id="7" name="Picture 6" descr="Screen Clipping">
            <a:extLst>
              <a:ext uri="{FF2B5EF4-FFF2-40B4-BE49-F238E27FC236}">
                <a16:creationId xmlns:a16="http://schemas.microsoft.com/office/drawing/2014/main" id="{295AFF76-A28F-4811-90F9-E3C324950ED8}"/>
              </a:ext>
            </a:extLst>
          </p:cNvPr>
          <p:cNvPicPr>
            <a:picLocks noChangeAspect="1"/>
          </p:cNvPicPr>
          <p:nvPr/>
        </p:nvPicPr>
        <p:blipFill rotWithShape="1">
          <a:blip r:embed="rId4">
            <a:extLst>
              <a:ext uri="{28A0092B-C50C-407E-A947-70E740481C1C}">
                <a14:useLocalDpi xmlns:a14="http://schemas.microsoft.com/office/drawing/2010/main" val="0"/>
              </a:ext>
            </a:extLst>
          </a:blip>
          <a:srcRect l="34546"/>
          <a:stretch/>
        </p:blipFill>
        <p:spPr>
          <a:xfrm>
            <a:off x="7105650" y="365125"/>
            <a:ext cx="4720140" cy="4382112"/>
          </a:xfrm>
          <a:prstGeom prst="rect">
            <a:avLst/>
          </a:prstGeom>
        </p:spPr>
      </p:pic>
    </p:spTree>
    <p:custDataLst>
      <p:tags r:id="rId1"/>
    </p:custDataLst>
    <p:extLst>
      <p:ext uri="{BB962C8B-B14F-4D97-AF65-F5344CB8AC3E}">
        <p14:creationId xmlns:p14="http://schemas.microsoft.com/office/powerpoint/2010/main" val="1642491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Solution, p. 2</a:t>
            </a:r>
          </a:p>
        </p:txBody>
      </p:sp>
      <p:sp>
        <p:nvSpPr>
          <p:cNvPr id="3" name="Content Placeholder 2"/>
          <p:cNvSpPr>
            <a:spLocks noGrp="1"/>
          </p:cNvSpPr>
          <p:nvPr>
            <p:ph idx="1"/>
          </p:nvPr>
        </p:nvSpPr>
        <p:spPr>
          <a:xfrm>
            <a:off x="838200" y="1732451"/>
            <a:ext cx="5563054" cy="4058751"/>
          </a:xfrm>
        </p:spPr>
        <p:txBody>
          <a:bodyPr>
            <a:noAutofit/>
          </a:bodyPr>
          <a:lstStyle/>
          <a:p>
            <a:r>
              <a:rPr lang="en-US" sz="2400" dirty="0"/>
              <a:t>Since the p-value = 0.1621, which is greater than the significance level of 0.05, we fail to reject H</a:t>
            </a:r>
            <a:r>
              <a:rPr lang="en-US" sz="2400" baseline="-25000" dirty="0"/>
              <a:t>0</a:t>
            </a:r>
            <a:r>
              <a:rPr lang="en-US" sz="2400" dirty="0"/>
              <a:t>. </a:t>
            </a:r>
          </a:p>
          <a:p>
            <a:endParaRPr lang="en-US" sz="1800" dirty="0"/>
          </a:p>
          <a:p>
            <a:r>
              <a:rPr lang="en-US" sz="2400" dirty="0"/>
              <a:t>We conclude that the mean weight of the watermelons in the shipment is at least 22.0 pounds. The shipment should be accepted.</a:t>
            </a:r>
          </a:p>
        </p:txBody>
      </p:sp>
      <p:pic>
        <p:nvPicPr>
          <p:cNvPr id="5" name="Picture 4" descr="Screen Clipping">
            <a:extLst>
              <a:ext uri="{FF2B5EF4-FFF2-40B4-BE49-F238E27FC236}">
                <a16:creationId xmlns:a16="http://schemas.microsoft.com/office/drawing/2014/main" id="{256153F9-C8D1-4AC8-A595-6FBF933348A6}"/>
              </a:ext>
            </a:extLst>
          </p:cNvPr>
          <p:cNvPicPr>
            <a:picLocks noChangeAspect="1"/>
          </p:cNvPicPr>
          <p:nvPr/>
        </p:nvPicPr>
        <p:blipFill rotWithShape="1">
          <a:blip r:embed="rId3">
            <a:extLst>
              <a:ext uri="{28A0092B-C50C-407E-A947-70E740481C1C}">
                <a14:useLocalDpi xmlns:a14="http://schemas.microsoft.com/office/drawing/2010/main" val="0"/>
              </a:ext>
            </a:extLst>
          </a:blip>
          <a:srcRect l="34546"/>
          <a:stretch/>
        </p:blipFill>
        <p:spPr>
          <a:xfrm>
            <a:off x="6810123" y="860425"/>
            <a:ext cx="4720140" cy="4382112"/>
          </a:xfrm>
          <a:prstGeom prst="rect">
            <a:avLst/>
          </a:prstGeom>
        </p:spPr>
      </p:pic>
      <p:pic>
        <p:nvPicPr>
          <p:cNvPr id="6" name="Picture 5" descr="Screen Clipping">
            <a:extLst>
              <a:ext uri="{FF2B5EF4-FFF2-40B4-BE49-F238E27FC236}">
                <a16:creationId xmlns:a16="http://schemas.microsoft.com/office/drawing/2014/main" id="{8E5327E8-2E2F-544F-8A62-0FDDA41AD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7329" y="4700435"/>
            <a:ext cx="4518360" cy="2181533"/>
          </a:xfrm>
          <a:prstGeom prst="rect">
            <a:avLst/>
          </a:prstGeom>
        </p:spPr>
      </p:pic>
    </p:spTree>
    <p:custDataLst>
      <p:tags r:id="rId1"/>
    </p:custDataLst>
    <p:extLst>
      <p:ext uri="{BB962C8B-B14F-4D97-AF65-F5344CB8AC3E}">
        <p14:creationId xmlns:p14="http://schemas.microsoft.com/office/powerpoint/2010/main" val="687883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#1</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A survey of 25 randomly selected customers found the following ages (in years):</a:t>
            </a:r>
          </a:p>
          <a:p>
            <a:pPr marL="0" indent="0">
              <a:buNone/>
            </a:pPr>
            <a:r>
              <a:rPr lang="en-US" dirty="0"/>
              <a:t> </a:t>
            </a:r>
          </a:p>
          <a:p>
            <a:pPr marL="0" indent="0">
              <a:buNone/>
            </a:pPr>
            <a:r>
              <a:rPr lang="en-US" dirty="0"/>
              <a:t> </a:t>
            </a:r>
          </a:p>
          <a:p>
            <a:pPr marL="0" indent="0">
              <a:buNone/>
            </a:pPr>
            <a:endParaRPr lang="en-US" dirty="0"/>
          </a:p>
          <a:p>
            <a:pPr marL="0" indent="0">
              <a:buNone/>
            </a:pPr>
            <a:r>
              <a:rPr lang="en-US" dirty="0"/>
              <a:t>The mean was 31.84 years and the standard deviation 9.84 years.  The owner of the store wants to know if the mean age of all customers is 25 years old.</a:t>
            </a:r>
          </a:p>
          <a:p>
            <a:pPr marL="514350" indent="-514350">
              <a:buFont typeface="+mj-lt"/>
              <a:buAutoNum type="alphaLcParenR"/>
            </a:pPr>
            <a:r>
              <a:rPr lang="en-US" dirty="0"/>
              <a:t>What is the null hypothesis?</a:t>
            </a:r>
          </a:p>
          <a:p>
            <a:pPr marL="514350" indent="-514350">
              <a:buFont typeface="+mj-lt"/>
              <a:buAutoNum type="alphaLcParenR"/>
            </a:pPr>
            <a:r>
              <a:rPr lang="en-US" dirty="0"/>
              <a:t>What is the alternative hypothesis?  Is it one- or two-sided?</a:t>
            </a:r>
          </a:p>
          <a:p>
            <a:pPr marL="514350" indent="-514350">
              <a:buFont typeface="+mj-lt"/>
              <a:buAutoNum type="alphaLcParenR"/>
            </a:pPr>
            <a:r>
              <a:rPr lang="en-US" dirty="0"/>
              <a:t>What is the value of the test statistic?</a:t>
            </a:r>
          </a:p>
          <a:p>
            <a:pPr marL="514350" indent="-514350">
              <a:buFont typeface="+mj-lt"/>
              <a:buAutoNum type="alphaLcParenR"/>
            </a:pPr>
            <a:r>
              <a:rPr lang="en-US" dirty="0"/>
              <a:t>What is the P-value of the test statistic?</a:t>
            </a:r>
          </a:p>
          <a:p>
            <a:pPr marL="514350" indent="-514350">
              <a:buFont typeface="+mj-lt"/>
              <a:buAutoNum type="alphaLcParenR"/>
            </a:pPr>
            <a:r>
              <a:rPr lang="en-US" dirty="0"/>
              <a:t>What do you conclude at alpha = 0.05?</a:t>
            </a:r>
          </a:p>
          <a:p>
            <a:pPr marL="514350" indent="-514350">
              <a:buFont typeface="+mj-lt"/>
              <a:buAutoNum type="alphaLcParenR"/>
            </a:pPr>
            <a:r>
              <a:rPr lang="en-US" dirty="0"/>
              <a:t>What is a Type </a:t>
            </a:r>
            <a:r>
              <a:rPr lang="en-US" dirty="0">
                <a:latin typeface="Times New Roman" panose="02020603050405020304" pitchFamily="18" charset="0"/>
                <a:cs typeface="Times New Roman" panose="02020603050405020304" pitchFamily="18" charset="0"/>
              </a:rPr>
              <a:t>I </a:t>
            </a:r>
            <a:r>
              <a:rPr lang="en-US" dirty="0"/>
              <a:t>error in this context?</a:t>
            </a:r>
          </a:p>
          <a:p>
            <a:pPr marL="514350" indent="-514350">
              <a:buFont typeface="+mj-lt"/>
              <a:buAutoNum type="alphaLcParenR"/>
            </a:pPr>
            <a:r>
              <a:rPr lang="en-US" dirty="0"/>
              <a:t>What is a Type </a:t>
            </a:r>
            <a:r>
              <a:rPr lang="en-US" dirty="0">
                <a:latin typeface="Times New Roman" panose="02020603050405020304" pitchFamily="18" charset="0"/>
                <a:cs typeface="Times New Roman" panose="02020603050405020304" pitchFamily="18" charset="0"/>
              </a:rPr>
              <a:t>II</a:t>
            </a:r>
            <a:r>
              <a:rPr lang="en-US" dirty="0"/>
              <a:t> error in this context?</a:t>
            </a:r>
          </a:p>
          <a:p>
            <a:pPr marL="514350" indent="-514350">
              <a:buFont typeface="+mj-lt"/>
              <a:buAutoNum type="alphaLcParenR"/>
            </a:pPr>
            <a:endParaRPr lang="en-US" dirty="0"/>
          </a:p>
        </p:txBody>
      </p:sp>
      <p:graphicFrame>
        <p:nvGraphicFramePr>
          <p:cNvPr id="4" name="Table 3"/>
          <p:cNvGraphicFramePr>
            <a:graphicFrameLocks noGrp="1"/>
          </p:cNvGraphicFramePr>
          <p:nvPr/>
        </p:nvGraphicFramePr>
        <p:xfrm>
          <a:off x="2499446" y="2295392"/>
          <a:ext cx="7193108" cy="731520"/>
        </p:xfrm>
        <a:graphic>
          <a:graphicData uri="http://schemas.openxmlformats.org/drawingml/2006/table">
            <a:tbl>
              <a:tblPr firstRow="1" bandRow="1">
                <a:tableStyleId>{5940675A-B579-460E-94D1-54222C63F5DA}</a:tableStyleId>
              </a:tblPr>
              <a:tblGrid>
                <a:gridCol w="553316">
                  <a:extLst>
                    <a:ext uri="{9D8B030D-6E8A-4147-A177-3AD203B41FA5}">
                      <a16:colId xmlns:a16="http://schemas.microsoft.com/office/drawing/2014/main" val="20000"/>
                    </a:ext>
                  </a:extLst>
                </a:gridCol>
                <a:gridCol w="553316">
                  <a:extLst>
                    <a:ext uri="{9D8B030D-6E8A-4147-A177-3AD203B41FA5}">
                      <a16:colId xmlns:a16="http://schemas.microsoft.com/office/drawing/2014/main" val="20001"/>
                    </a:ext>
                  </a:extLst>
                </a:gridCol>
                <a:gridCol w="553316">
                  <a:extLst>
                    <a:ext uri="{9D8B030D-6E8A-4147-A177-3AD203B41FA5}">
                      <a16:colId xmlns:a16="http://schemas.microsoft.com/office/drawing/2014/main" val="20002"/>
                    </a:ext>
                  </a:extLst>
                </a:gridCol>
                <a:gridCol w="553316">
                  <a:extLst>
                    <a:ext uri="{9D8B030D-6E8A-4147-A177-3AD203B41FA5}">
                      <a16:colId xmlns:a16="http://schemas.microsoft.com/office/drawing/2014/main" val="20003"/>
                    </a:ext>
                  </a:extLst>
                </a:gridCol>
                <a:gridCol w="553316">
                  <a:extLst>
                    <a:ext uri="{9D8B030D-6E8A-4147-A177-3AD203B41FA5}">
                      <a16:colId xmlns:a16="http://schemas.microsoft.com/office/drawing/2014/main" val="20004"/>
                    </a:ext>
                  </a:extLst>
                </a:gridCol>
                <a:gridCol w="553316">
                  <a:extLst>
                    <a:ext uri="{9D8B030D-6E8A-4147-A177-3AD203B41FA5}">
                      <a16:colId xmlns:a16="http://schemas.microsoft.com/office/drawing/2014/main" val="990357914"/>
                    </a:ext>
                  </a:extLst>
                </a:gridCol>
                <a:gridCol w="553316">
                  <a:extLst>
                    <a:ext uri="{9D8B030D-6E8A-4147-A177-3AD203B41FA5}">
                      <a16:colId xmlns:a16="http://schemas.microsoft.com/office/drawing/2014/main" val="914816066"/>
                    </a:ext>
                  </a:extLst>
                </a:gridCol>
                <a:gridCol w="553316">
                  <a:extLst>
                    <a:ext uri="{9D8B030D-6E8A-4147-A177-3AD203B41FA5}">
                      <a16:colId xmlns:a16="http://schemas.microsoft.com/office/drawing/2014/main" val="2855093196"/>
                    </a:ext>
                  </a:extLst>
                </a:gridCol>
                <a:gridCol w="553316">
                  <a:extLst>
                    <a:ext uri="{9D8B030D-6E8A-4147-A177-3AD203B41FA5}">
                      <a16:colId xmlns:a16="http://schemas.microsoft.com/office/drawing/2014/main" val="3305038755"/>
                    </a:ext>
                  </a:extLst>
                </a:gridCol>
                <a:gridCol w="553316">
                  <a:extLst>
                    <a:ext uri="{9D8B030D-6E8A-4147-A177-3AD203B41FA5}">
                      <a16:colId xmlns:a16="http://schemas.microsoft.com/office/drawing/2014/main" val="3935189475"/>
                    </a:ext>
                  </a:extLst>
                </a:gridCol>
                <a:gridCol w="553316">
                  <a:extLst>
                    <a:ext uri="{9D8B030D-6E8A-4147-A177-3AD203B41FA5}">
                      <a16:colId xmlns:a16="http://schemas.microsoft.com/office/drawing/2014/main" val="1563308936"/>
                    </a:ext>
                  </a:extLst>
                </a:gridCol>
                <a:gridCol w="553316">
                  <a:extLst>
                    <a:ext uri="{9D8B030D-6E8A-4147-A177-3AD203B41FA5}">
                      <a16:colId xmlns:a16="http://schemas.microsoft.com/office/drawing/2014/main" val="3376419477"/>
                    </a:ext>
                  </a:extLst>
                </a:gridCol>
                <a:gridCol w="553316">
                  <a:extLst>
                    <a:ext uri="{9D8B030D-6E8A-4147-A177-3AD203B41FA5}">
                      <a16:colId xmlns:a16="http://schemas.microsoft.com/office/drawing/2014/main" val="3566730948"/>
                    </a:ext>
                  </a:extLst>
                </a:gridCol>
              </a:tblGrid>
              <a:tr h="341086">
                <a:tc>
                  <a:txBody>
                    <a:bodyPr/>
                    <a:lstStyle/>
                    <a:p>
                      <a:pPr algn="ctr"/>
                      <a:r>
                        <a:rPr lang="en-US" dirty="0"/>
                        <a:t>20</a:t>
                      </a:r>
                    </a:p>
                  </a:txBody>
                  <a:tcPr/>
                </a:tc>
                <a:tc>
                  <a:txBody>
                    <a:bodyPr/>
                    <a:lstStyle/>
                    <a:p>
                      <a:pPr algn="ctr"/>
                      <a:r>
                        <a:rPr lang="en-US" dirty="0"/>
                        <a:t>32</a:t>
                      </a:r>
                    </a:p>
                  </a:txBody>
                  <a:tcPr/>
                </a:tc>
                <a:tc>
                  <a:txBody>
                    <a:bodyPr/>
                    <a:lstStyle/>
                    <a:p>
                      <a:pPr algn="ctr"/>
                      <a:r>
                        <a:rPr lang="en-US" dirty="0"/>
                        <a:t>34</a:t>
                      </a:r>
                    </a:p>
                  </a:txBody>
                  <a:tcPr/>
                </a:tc>
                <a:tc>
                  <a:txBody>
                    <a:bodyPr/>
                    <a:lstStyle/>
                    <a:p>
                      <a:pPr algn="ctr"/>
                      <a:r>
                        <a:rPr lang="en-US" dirty="0"/>
                        <a:t>29</a:t>
                      </a:r>
                    </a:p>
                  </a:txBody>
                  <a:tcPr/>
                </a:tc>
                <a:tc>
                  <a:txBody>
                    <a:bodyPr/>
                    <a:lstStyle/>
                    <a:p>
                      <a:pPr algn="ctr"/>
                      <a:r>
                        <a:rPr lang="en-US" dirty="0"/>
                        <a:t>30</a:t>
                      </a:r>
                    </a:p>
                  </a:txBody>
                  <a:tcPr/>
                </a:tc>
                <a:tc>
                  <a:txBody>
                    <a:bodyPr/>
                    <a:lstStyle/>
                    <a:p>
                      <a:pPr algn="ctr"/>
                      <a:r>
                        <a:rPr lang="en-US" dirty="0"/>
                        <a:t>25</a:t>
                      </a:r>
                    </a:p>
                  </a:txBody>
                  <a:tcPr/>
                </a:tc>
                <a:tc>
                  <a:txBody>
                    <a:bodyPr/>
                    <a:lstStyle/>
                    <a:p>
                      <a:pPr algn="ctr"/>
                      <a:r>
                        <a:rPr lang="en-US" dirty="0"/>
                        <a:t>22</a:t>
                      </a:r>
                    </a:p>
                  </a:txBody>
                  <a:tcPr/>
                </a:tc>
                <a:tc>
                  <a:txBody>
                    <a:bodyPr/>
                    <a:lstStyle/>
                    <a:p>
                      <a:pPr algn="ctr"/>
                      <a:r>
                        <a:rPr lang="en-US" dirty="0"/>
                        <a:t>32</a:t>
                      </a:r>
                    </a:p>
                  </a:txBody>
                  <a:tcPr/>
                </a:tc>
                <a:tc>
                  <a:txBody>
                    <a:bodyPr/>
                    <a:lstStyle/>
                    <a:p>
                      <a:pPr algn="ctr"/>
                      <a:r>
                        <a:rPr lang="en-US" dirty="0"/>
                        <a:t>44</a:t>
                      </a:r>
                    </a:p>
                  </a:txBody>
                  <a:tcPr/>
                </a:tc>
                <a:tc>
                  <a:txBody>
                    <a:bodyPr/>
                    <a:lstStyle/>
                    <a:p>
                      <a:pPr algn="ctr"/>
                      <a:r>
                        <a:rPr lang="en-US" dirty="0"/>
                        <a:t>48</a:t>
                      </a:r>
                    </a:p>
                  </a:txBody>
                  <a:tcPr/>
                </a:tc>
                <a:tc>
                  <a:txBody>
                    <a:bodyPr/>
                    <a:lstStyle/>
                    <a:p>
                      <a:pPr algn="ctr"/>
                      <a:r>
                        <a:rPr lang="en-US" dirty="0"/>
                        <a:t>26</a:t>
                      </a:r>
                    </a:p>
                  </a:txBody>
                  <a:tcPr/>
                </a:tc>
                <a:tc>
                  <a:txBody>
                    <a:bodyPr/>
                    <a:lstStyle/>
                    <a:p>
                      <a:pPr algn="ctr"/>
                      <a:r>
                        <a:rPr lang="en-US" dirty="0"/>
                        <a:t>32</a:t>
                      </a:r>
                    </a:p>
                  </a:txBody>
                  <a:tcPr/>
                </a:tc>
                <a:tc>
                  <a:txBody>
                    <a:bodyPr/>
                    <a:lstStyle/>
                    <a:p>
                      <a:pPr algn="ctr"/>
                      <a:r>
                        <a:rPr lang="en-US" dirty="0"/>
                        <a:t>35</a:t>
                      </a:r>
                    </a:p>
                  </a:txBody>
                  <a:tcPr/>
                </a:tc>
                <a:extLst>
                  <a:ext uri="{0D108BD9-81ED-4DB2-BD59-A6C34878D82A}">
                    <a16:rowId xmlns:a16="http://schemas.microsoft.com/office/drawing/2014/main" val="10000"/>
                  </a:ext>
                </a:extLst>
              </a:tr>
              <a:tr h="341086">
                <a:tc>
                  <a:txBody>
                    <a:bodyPr/>
                    <a:lstStyle/>
                    <a:p>
                      <a:pPr algn="ctr"/>
                      <a:r>
                        <a:rPr lang="en-US" dirty="0"/>
                        <a:t>30</a:t>
                      </a:r>
                    </a:p>
                  </a:txBody>
                  <a:tcPr/>
                </a:tc>
                <a:tc>
                  <a:txBody>
                    <a:bodyPr/>
                    <a:lstStyle/>
                    <a:p>
                      <a:pPr algn="ctr"/>
                      <a:r>
                        <a:rPr lang="en-US" dirty="0"/>
                        <a:t>30</a:t>
                      </a:r>
                    </a:p>
                  </a:txBody>
                  <a:tcPr/>
                </a:tc>
                <a:tc>
                  <a:txBody>
                    <a:bodyPr/>
                    <a:lstStyle/>
                    <a:p>
                      <a:pPr algn="ctr"/>
                      <a:r>
                        <a:rPr lang="en-US" dirty="0"/>
                        <a:t>14</a:t>
                      </a:r>
                    </a:p>
                  </a:txBody>
                  <a:tcPr/>
                </a:tc>
                <a:tc>
                  <a:txBody>
                    <a:bodyPr/>
                    <a:lstStyle/>
                    <a:p>
                      <a:pPr algn="ctr"/>
                      <a:r>
                        <a:rPr lang="en-US" dirty="0"/>
                        <a:t>29</a:t>
                      </a:r>
                    </a:p>
                  </a:txBody>
                  <a:tcPr/>
                </a:tc>
                <a:tc>
                  <a:txBody>
                    <a:bodyPr/>
                    <a:lstStyle/>
                    <a:p>
                      <a:pPr algn="ctr"/>
                      <a:r>
                        <a:rPr lang="en-US" dirty="0"/>
                        <a:t>11</a:t>
                      </a:r>
                    </a:p>
                  </a:txBody>
                  <a:tcPr/>
                </a:tc>
                <a:tc>
                  <a:txBody>
                    <a:bodyPr/>
                    <a:lstStyle/>
                    <a:p>
                      <a:pPr algn="ctr"/>
                      <a:r>
                        <a:rPr lang="en-US" dirty="0"/>
                        <a:t>35</a:t>
                      </a:r>
                    </a:p>
                  </a:txBody>
                  <a:tcPr/>
                </a:tc>
                <a:tc>
                  <a:txBody>
                    <a:bodyPr/>
                    <a:lstStyle/>
                    <a:p>
                      <a:pPr algn="ctr"/>
                      <a:r>
                        <a:rPr lang="en-US" dirty="0"/>
                        <a:t>42</a:t>
                      </a:r>
                    </a:p>
                  </a:txBody>
                  <a:tcPr/>
                </a:tc>
                <a:tc>
                  <a:txBody>
                    <a:bodyPr/>
                    <a:lstStyle/>
                    <a:p>
                      <a:pPr algn="ctr"/>
                      <a:r>
                        <a:rPr lang="en-US" dirty="0"/>
                        <a:t>48</a:t>
                      </a:r>
                    </a:p>
                  </a:txBody>
                  <a:tcPr/>
                </a:tc>
                <a:tc>
                  <a:txBody>
                    <a:bodyPr/>
                    <a:lstStyle/>
                    <a:p>
                      <a:pPr algn="ctr"/>
                      <a:r>
                        <a:rPr lang="en-US" dirty="0"/>
                        <a:t>38</a:t>
                      </a:r>
                    </a:p>
                  </a:txBody>
                  <a:tcPr/>
                </a:tc>
                <a:tc>
                  <a:txBody>
                    <a:bodyPr/>
                    <a:lstStyle/>
                    <a:p>
                      <a:pPr algn="ctr"/>
                      <a:r>
                        <a:rPr lang="en-US" dirty="0"/>
                        <a:t>22</a:t>
                      </a:r>
                    </a:p>
                  </a:txBody>
                  <a:tcPr/>
                </a:tc>
                <a:tc>
                  <a:txBody>
                    <a:bodyPr/>
                    <a:lstStyle/>
                    <a:p>
                      <a:pPr algn="ctr"/>
                      <a:r>
                        <a:rPr lang="en-US" dirty="0"/>
                        <a:t>44</a:t>
                      </a:r>
                    </a:p>
                  </a:txBody>
                  <a:tcPr/>
                </a:tc>
                <a:tc>
                  <a:txBody>
                    <a:bodyPr/>
                    <a:lstStyle/>
                    <a:p>
                      <a:pPr algn="ctr"/>
                      <a:r>
                        <a:rPr lang="en-US" dirty="0"/>
                        <a:t>44</a:t>
                      </a:r>
                    </a:p>
                  </a:txBody>
                  <a:tcPr/>
                </a:tc>
                <a:tc>
                  <a:txBody>
                    <a:bodyPr/>
                    <a:lstStyle/>
                    <a:p>
                      <a:pPr algn="ct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5843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#1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52185" cy="4667250"/>
              </a:xfrm>
            </p:spPr>
            <p:txBody>
              <a:bodyPr>
                <a:normAutofit fontScale="85000" lnSpcReduction="20000"/>
              </a:bodyPr>
              <a:lstStyle/>
              <a:p>
                <a:pPr marL="0" indent="0">
                  <a:buNone/>
                </a:pPr>
                <a:r>
                  <a:rPr lang="en-US" dirty="0"/>
                  <a:t>Let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the true mean age of all customers</a:t>
                </a:r>
              </a:p>
              <a:p>
                <a:pPr marL="514350" indent="-514350">
                  <a:buFont typeface="+mj-lt"/>
                  <a:buAutoNum type="alphaLcParenR"/>
                </a:pPr>
                <a:r>
                  <a:rPr lang="en-US" dirty="0"/>
                  <a:t>H</a:t>
                </a:r>
                <a:r>
                  <a:rPr lang="en-US" baseline="-25000" dirty="0"/>
                  <a:t>0</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25</a:t>
                </a:r>
              </a:p>
              <a:p>
                <a:pPr marL="514350" indent="-514350">
                  <a:buFont typeface="+mj-lt"/>
                  <a:buAutoNum type="alphaLcParenR"/>
                </a:pPr>
                <a:r>
                  <a:rPr lang="en-US" dirty="0"/>
                  <a:t>Two-sided; H</a:t>
                </a:r>
                <a:r>
                  <a:rPr lang="en-US" baseline="-25000" dirty="0"/>
                  <a:t>a</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oMath>
                </a14:m>
                <a:r>
                  <a:rPr lang="en-US" dirty="0"/>
                  <a:t> 25</a:t>
                </a:r>
              </a:p>
              <a:p>
                <a:pPr marL="514350" indent="-514350">
                  <a:buFont typeface="+mj-lt"/>
                  <a:buAutoNum type="alphaLcParenR"/>
                </a:pPr>
                <a:r>
                  <a:rPr lang="en-US" dirty="0"/>
                  <a:t>t = 3.4745, </a:t>
                </a:r>
                <a:r>
                  <a:rPr lang="en-US" dirty="0" err="1"/>
                  <a:t>df</a:t>
                </a:r>
                <a:r>
                  <a:rPr lang="en-US" dirty="0"/>
                  <a:t> = 24</a:t>
                </a:r>
              </a:p>
              <a:p>
                <a:pPr marL="514350" indent="-514350">
                  <a:buFont typeface="+mj-lt"/>
                  <a:buAutoNum type="alphaLcParenR"/>
                </a:pPr>
                <a:r>
                  <a:rPr lang="en-US" dirty="0"/>
                  <a:t>P-value = 0.0019</a:t>
                </a:r>
              </a:p>
              <a:p>
                <a:pPr marL="514350" indent="-514350">
                  <a:buFont typeface="+mj-lt"/>
                  <a:buAutoNum type="alphaLcParenR"/>
                </a:pPr>
                <a:r>
                  <a:rPr lang="en-US" dirty="0"/>
                  <a:t>Reject H</a:t>
                </a:r>
                <a:r>
                  <a:rPr lang="en-US" baseline="-25000" dirty="0"/>
                  <a:t>0</a:t>
                </a:r>
                <a:r>
                  <a:rPr lang="en-US" dirty="0"/>
                  <a:t>.  Since the p-value is less than the significance level of 0.05, there is sufficient evidence to reject the null hypothesis and conclude that the true mean age of all customers is not equal to 25 years of age.</a:t>
                </a:r>
              </a:p>
              <a:p>
                <a:pPr marL="514350" indent="-514350">
                  <a:buFont typeface="+mj-lt"/>
                  <a:buAutoNum type="alphaLcParenR"/>
                </a:pPr>
                <a:r>
                  <a:rPr lang="en-US" dirty="0"/>
                  <a:t>A Type </a:t>
                </a:r>
                <a:r>
                  <a:rPr lang="en-US" dirty="0">
                    <a:latin typeface="Times New Roman" panose="02020603050405020304" pitchFamily="18" charset="0"/>
                    <a:cs typeface="Times New Roman" panose="02020603050405020304" pitchFamily="18" charset="0"/>
                  </a:rPr>
                  <a:t>I </a:t>
                </a:r>
                <a:r>
                  <a:rPr lang="en-US" dirty="0"/>
                  <a:t>error is wrongly rejecting a true null hypothesis; concluding that the true mean age of all customers is not equal to 25 years of age when it actually is.</a:t>
                </a:r>
              </a:p>
              <a:p>
                <a:pPr marL="514350" indent="-514350">
                  <a:buFont typeface="+mj-lt"/>
                  <a:buAutoNum type="alphaLcParenR"/>
                </a:pPr>
                <a:r>
                  <a:rPr lang="en-US" dirty="0"/>
                  <a:t>A Type </a:t>
                </a:r>
                <a:r>
                  <a:rPr lang="en-US" dirty="0">
                    <a:latin typeface="Times New Roman" panose="02020603050405020304" pitchFamily="18" charset="0"/>
                    <a:cs typeface="Times New Roman" panose="02020603050405020304" pitchFamily="18" charset="0"/>
                  </a:rPr>
                  <a:t>II </a:t>
                </a:r>
                <a:r>
                  <a:rPr lang="en-US" dirty="0"/>
                  <a:t>error is wrongly failing to reject a false null hypothesis; concluding that the true mean age of all customers is equal to 25 years of age when it actually is not.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52185" cy="4667250"/>
              </a:xfrm>
              <a:blipFill>
                <a:blip r:embed="rId2"/>
                <a:stretch>
                  <a:fillRect l="-858" t="-3003" r="-915"/>
                </a:stretch>
              </a:blipFill>
            </p:spPr>
            <p:txBody>
              <a:bodyPr/>
              <a:lstStyle/>
              <a:p>
                <a:r>
                  <a:rPr lang="en-US">
                    <a:noFill/>
                  </a:rPr>
                  <a:t> </a:t>
                </a:r>
              </a:p>
            </p:txBody>
          </p:sp>
        </mc:Fallback>
      </mc:AlternateContent>
    </p:spTree>
    <p:extLst>
      <p:ext uri="{BB962C8B-B14F-4D97-AF65-F5344CB8AC3E}">
        <p14:creationId xmlns:p14="http://schemas.microsoft.com/office/powerpoint/2010/main" val="2844509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#2</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average age of online consumers a few years ago was 23.3 years. As older individuals gain confidence with the Internet, it is believed that the average age has increased. We would like to test this belief.</a:t>
            </a:r>
          </a:p>
          <a:p>
            <a:pPr marL="514350" indent="-514350">
              <a:buFont typeface="+mj-lt"/>
              <a:buAutoNum type="alphaLcParenR"/>
            </a:pPr>
            <a:r>
              <a:rPr lang="en-US" dirty="0"/>
              <a:t>Write appropriate hypotheses.</a:t>
            </a:r>
          </a:p>
          <a:p>
            <a:pPr marL="514350" indent="-514350">
              <a:buFont typeface="+mj-lt"/>
              <a:buAutoNum type="alphaLcParenR"/>
            </a:pPr>
            <a:r>
              <a:rPr lang="en-US" dirty="0"/>
              <a:t>We plan to test the null hypothesis by selecting a random sample of 40 individuals who have made an online purchase this year. Do you think the necessary assumptions for the inference are satisfied? Explain.</a:t>
            </a:r>
          </a:p>
          <a:p>
            <a:pPr marL="514350" indent="-514350">
              <a:buFont typeface="+mj-lt"/>
              <a:buAutoNum type="alphaLcParenR"/>
            </a:pPr>
            <a:r>
              <a:rPr lang="en-US" dirty="0"/>
              <a:t>The online shoppers in our sample had an average age of 14.2 years, with a standard deviation of 5.3 years. What’s the P-value for this result?</a:t>
            </a:r>
          </a:p>
          <a:p>
            <a:pPr marL="514350" indent="-514350">
              <a:buFont typeface="+mj-lt"/>
              <a:buAutoNum type="alphaLcParenR"/>
            </a:pPr>
            <a:r>
              <a:rPr lang="en-US" dirty="0"/>
              <a:t>Explain (in context) what this P-value means.</a:t>
            </a:r>
          </a:p>
          <a:p>
            <a:pPr marL="514350" indent="-514350">
              <a:buFont typeface="+mj-lt"/>
              <a:buAutoNum type="alphaLcParenR"/>
            </a:pPr>
            <a:r>
              <a:rPr lang="en-US" dirty="0"/>
              <a:t>What’s your conclusion?</a:t>
            </a:r>
          </a:p>
          <a:p>
            <a:endParaRPr lang="en-US" dirty="0"/>
          </a:p>
        </p:txBody>
      </p:sp>
    </p:spTree>
    <p:extLst>
      <p:ext uri="{BB962C8B-B14F-4D97-AF65-F5344CB8AC3E}">
        <p14:creationId xmlns:p14="http://schemas.microsoft.com/office/powerpoint/2010/main" val="3444686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#2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Let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the true mean age of online customers</a:t>
                </a:r>
              </a:p>
              <a:p>
                <a:pPr marL="514350" indent="-514350">
                  <a:buFont typeface="+mj-lt"/>
                  <a:buAutoNum type="alphaLcParenR"/>
                </a:pPr>
                <a:r>
                  <a:rPr lang="en-US" dirty="0"/>
                  <a:t>H</a:t>
                </a:r>
                <a:r>
                  <a:rPr lang="en-US" baseline="-25000" dirty="0"/>
                  <a:t>0</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23.3 years vs. H</a:t>
                </a:r>
                <a:r>
                  <a:rPr lang="en-US" baseline="-25000" dirty="0"/>
                  <a:t>a</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&gt;</m:t>
                    </m:r>
                  </m:oMath>
                </a14:m>
                <a:r>
                  <a:rPr lang="en-US" dirty="0"/>
                  <a:t> 23.3 years</a:t>
                </a:r>
              </a:p>
              <a:p>
                <a:pPr marL="514350" indent="-514350">
                  <a:buFont typeface="+mj-lt"/>
                  <a:buAutoNum type="alphaLcParenR"/>
                </a:pPr>
                <a:r>
                  <a:rPr lang="en-US" dirty="0"/>
                  <a:t>The sample is random and should be large enough to ensure normality.  We should check the distribution for serious skewness or outliers.</a:t>
                </a:r>
              </a:p>
              <a:p>
                <a:pPr marL="514350" indent="-514350">
                  <a:buFont typeface="+mj-lt"/>
                  <a:buAutoNum type="alphaLcParenR"/>
                </a:pPr>
                <a:r>
                  <a:rPr lang="en-US" dirty="0"/>
                  <a:t>P-value = 1</a:t>
                </a:r>
              </a:p>
              <a:p>
                <a:pPr marL="514350" indent="-514350">
                  <a:buFont typeface="+mj-lt"/>
                  <a:buAutoNum type="alphaLcParenR"/>
                </a:pPr>
                <a:r>
                  <a:rPr lang="en-US" dirty="0"/>
                  <a:t>If the mean age of online customers is 23.3 years, the chance of obtaining a sample mean of 14.4 years , or less due only to sampling error is 100%.</a:t>
                </a:r>
              </a:p>
              <a:p>
                <a:pPr marL="514350" indent="-514350">
                  <a:buFont typeface="+mj-lt"/>
                  <a:buAutoNum type="alphaLcParenR"/>
                </a:pPr>
                <a:r>
                  <a:rPr lang="en-US" dirty="0"/>
                  <a:t>Fail to reject H</a:t>
                </a:r>
                <a:r>
                  <a:rPr lang="en-US" baseline="-25000" dirty="0"/>
                  <a:t>0</a:t>
                </a:r>
                <a:r>
                  <a:rPr lang="en-US" dirty="0"/>
                  <a:t>.  Since the p-value is larger than any reasonable significance level, there is not sufficient evidence to reject the null hypothesis and conclude that the true mean age of online customers has increased.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01" t="-3501" r="-870"/>
                </a:stretch>
              </a:blipFill>
            </p:spPr>
            <p:txBody>
              <a:bodyPr/>
              <a:lstStyle/>
              <a:p>
                <a:r>
                  <a:rPr lang="en-US">
                    <a:noFill/>
                  </a:rPr>
                  <a:t> </a:t>
                </a:r>
              </a:p>
            </p:txBody>
          </p:sp>
        </mc:Fallback>
      </mc:AlternateContent>
    </p:spTree>
    <p:extLst>
      <p:ext uri="{BB962C8B-B14F-4D97-AF65-F5344CB8AC3E}">
        <p14:creationId xmlns:p14="http://schemas.microsoft.com/office/powerpoint/2010/main" val="481783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#3</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company with a large fleet of cars hopes to keep gasoline costs down and sets a goal of attaining a fleet average of at least 26 miles per gallon. To see if the goal is being met, they check the gasoline usage for 50 company trips chosen at random, finding a mean of 25.02 mpg and a standard deviation of 4.83 mpg. Is this strong evidence that they have failed to attain their fuel economy goal? </a:t>
            </a:r>
          </a:p>
          <a:p>
            <a:pPr marL="514350" indent="-514350">
              <a:buFont typeface="+mj-lt"/>
              <a:buAutoNum type="alphaLcParenR"/>
            </a:pPr>
            <a:r>
              <a:rPr lang="en-US" dirty="0"/>
              <a:t>Conduct and interpret a hypothesis test to answer the research question.  Use a significance level of 0.05.</a:t>
            </a:r>
          </a:p>
          <a:p>
            <a:pPr marL="514350" indent="-514350">
              <a:buFont typeface="+mj-lt"/>
              <a:buAutoNum type="alphaLcParenR"/>
            </a:pPr>
            <a:r>
              <a:rPr lang="en-US" dirty="0"/>
              <a:t>Explain carefully what the P-value means in this context.</a:t>
            </a:r>
          </a:p>
          <a:p>
            <a:pPr marL="514350" indent="-514350">
              <a:buFont typeface="+mj-lt"/>
              <a:buAutoNum type="alphaLcParenR"/>
            </a:pPr>
            <a:r>
              <a:rPr lang="en-US" dirty="0"/>
              <a:t>Explain what a Type </a:t>
            </a:r>
            <a:r>
              <a:rPr lang="en-US" dirty="0">
                <a:latin typeface="Times New Roman" panose="02020603050405020304" pitchFamily="18" charset="0"/>
                <a:cs typeface="Times New Roman" panose="02020603050405020304" pitchFamily="18" charset="0"/>
              </a:rPr>
              <a:t>I </a:t>
            </a:r>
            <a:r>
              <a:rPr lang="en-US" dirty="0"/>
              <a:t>error is in this context.</a:t>
            </a:r>
          </a:p>
          <a:p>
            <a:pPr marL="514350" indent="-514350">
              <a:buFont typeface="+mj-lt"/>
              <a:buAutoNum type="alphaLcParenR"/>
            </a:pPr>
            <a:r>
              <a:rPr lang="en-US" dirty="0"/>
              <a:t>Explain what a Type </a:t>
            </a:r>
            <a:r>
              <a:rPr lang="en-US" dirty="0">
                <a:latin typeface="Times New Roman" panose="02020603050405020304" pitchFamily="18" charset="0"/>
                <a:cs typeface="Times New Roman" panose="02020603050405020304" pitchFamily="18" charset="0"/>
              </a:rPr>
              <a:t>II </a:t>
            </a:r>
            <a:r>
              <a:rPr lang="en-US" dirty="0"/>
              <a:t>error is in this context.</a:t>
            </a:r>
          </a:p>
        </p:txBody>
      </p:sp>
    </p:spTree>
    <p:extLst>
      <p:ext uri="{BB962C8B-B14F-4D97-AF65-F5344CB8AC3E}">
        <p14:creationId xmlns:p14="http://schemas.microsoft.com/office/powerpoint/2010/main" val="141532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99550" y="144534"/>
            <a:ext cx="11360800" cy="763600"/>
          </a:xfrm>
          <a:prstGeom prst="rect">
            <a:avLst/>
          </a:prstGeom>
        </p:spPr>
        <p:txBody>
          <a:bodyPr spcFirstLastPara="1" vert="horz" wrap="square" lIns="121900" tIns="121900" rIns="121900" bIns="121900" rtlCol="0" anchor="t" anchorCtr="0">
            <a:noAutofit/>
          </a:bodyPr>
          <a:lstStyle/>
          <a:p>
            <a:r>
              <a:rPr lang="en" dirty="0"/>
              <a:t>The Hypothesis Statements - Review</a:t>
            </a:r>
            <a:endParaRPr dirty="0"/>
          </a:p>
        </p:txBody>
      </p:sp>
      <p:sp>
        <p:nvSpPr>
          <p:cNvPr id="270" name="Google Shape;270;p48"/>
          <p:cNvSpPr txBox="1">
            <a:spLocks noGrp="1"/>
          </p:cNvSpPr>
          <p:nvPr>
            <p:ph type="body" idx="1"/>
          </p:nvPr>
        </p:nvSpPr>
        <p:spPr>
          <a:xfrm>
            <a:off x="-73684" y="2017367"/>
            <a:ext cx="11360800" cy="4555200"/>
          </a:xfrm>
          <a:prstGeom prst="rect">
            <a:avLst/>
          </a:prstGeom>
        </p:spPr>
        <p:txBody>
          <a:bodyPr spcFirstLastPara="1" vert="horz" wrap="square" lIns="121900" tIns="121900" rIns="121900" bIns="121900" rtlCol="0" anchor="t" anchorCtr="0">
            <a:noAutofit/>
          </a:bodyPr>
          <a:lstStyle/>
          <a:p>
            <a:pPr marL="186262" indent="0">
              <a:lnSpc>
                <a:spcPct val="100000"/>
              </a:lnSpc>
              <a:buNone/>
            </a:pPr>
            <a:r>
              <a:rPr lang="en-US" sz="1500" u="sng" dirty="0"/>
              <a:t>Define Parameter</a:t>
            </a:r>
          </a:p>
          <a:p>
            <a:pPr marL="795847" lvl="1" indent="0">
              <a:lnSpc>
                <a:spcPct val="100000"/>
              </a:lnSpc>
              <a:spcBef>
                <a:spcPts val="0"/>
              </a:spcBef>
              <a:buNone/>
            </a:pPr>
            <a:endParaRPr lang="en-US" sz="1500" dirty="0"/>
          </a:p>
          <a:p>
            <a:pPr>
              <a:lnSpc>
                <a:spcPct val="100000"/>
              </a:lnSpc>
            </a:pPr>
            <a:r>
              <a:rPr lang="en-US" sz="1500" dirty="0"/>
              <a:t>Always define your </a:t>
            </a:r>
            <a:r>
              <a:rPr lang="en-US" sz="1500" b="1" dirty="0"/>
              <a:t>parameter</a:t>
            </a:r>
            <a:r>
              <a:rPr lang="en-US" sz="1500" dirty="0"/>
              <a:t> at the start!</a:t>
            </a:r>
          </a:p>
          <a:p>
            <a:pPr>
              <a:lnSpc>
                <a:spcPct val="100000"/>
              </a:lnSpc>
            </a:pPr>
            <a:r>
              <a:rPr lang="en-US" sz="1500" dirty="0"/>
              <a:t>Think about the variable / quantity of interest!</a:t>
            </a:r>
          </a:p>
          <a:p>
            <a:pPr lvl="1">
              <a:lnSpc>
                <a:spcPct val="100000"/>
              </a:lnSpc>
              <a:spcBef>
                <a:spcPts val="0"/>
              </a:spcBef>
            </a:pPr>
            <a:r>
              <a:rPr lang="en-US" sz="1500" dirty="0"/>
              <a:t>Quantitative (numeric) → population mean 𝜇</a:t>
            </a:r>
          </a:p>
          <a:p>
            <a:pPr lvl="1">
              <a:lnSpc>
                <a:spcPct val="100000"/>
              </a:lnSpc>
              <a:spcBef>
                <a:spcPts val="0"/>
              </a:spcBef>
            </a:pPr>
            <a:endParaRPr lang="en-US" sz="1500" dirty="0"/>
          </a:p>
          <a:p>
            <a:pPr marL="152396" indent="0">
              <a:lnSpc>
                <a:spcPct val="100000"/>
              </a:lnSpc>
              <a:buNone/>
            </a:pPr>
            <a:r>
              <a:rPr lang="en-US" sz="1500" u="sng" dirty="0"/>
              <a:t>Null Hypothesis</a:t>
            </a:r>
            <a:r>
              <a:rPr lang="en-US" sz="1500" dirty="0"/>
              <a:t> H</a:t>
            </a:r>
            <a:r>
              <a:rPr lang="en-US" sz="1500" baseline="-25000" dirty="0"/>
              <a:t>0</a:t>
            </a:r>
          </a:p>
          <a:p>
            <a:pPr marL="152396" indent="0">
              <a:lnSpc>
                <a:spcPct val="100000"/>
              </a:lnSpc>
              <a:buNone/>
            </a:pPr>
            <a:endParaRPr lang="en-US" sz="1500" dirty="0"/>
          </a:p>
          <a:p>
            <a:pPr>
              <a:lnSpc>
                <a:spcPct val="100000"/>
              </a:lnSpc>
            </a:pPr>
            <a:r>
              <a:rPr lang="en-US" sz="1500" dirty="0">
                <a:solidFill>
                  <a:srgbClr val="000000"/>
                </a:solidFill>
              </a:rPr>
              <a:t>This is the </a:t>
            </a:r>
            <a:r>
              <a:rPr lang="en-US" sz="1500" u="sng" dirty="0">
                <a:solidFill>
                  <a:srgbClr val="000000"/>
                </a:solidFill>
              </a:rPr>
              <a:t>status quo</a:t>
            </a:r>
            <a:r>
              <a:rPr lang="en-US" sz="1500" dirty="0">
                <a:solidFill>
                  <a:srgbClr val="000000"/>
                </a:solidFill>
              </a:rPr>
              <a:t>, typically a </a:t>
            </a:r>
            <a:r>
              <a:rPr lang="en-US" sz="1500" i="1" dirty="0">
                <a:solidFill>
                  <a:srgbClr val="000000"/>
                </a:solidFill>
              </a:rPr>
              <a:t>known</a:t>
            </a:r>
            <a:r>
              <a:rPr lang="en-US" sz="1500" dirty="0">
                <a:solidFill>
                  <a:srgbClr val="000000"/>
                </a:solidFill>
              </a:rPr>
              <a:t> value of the parameter  (</a:t>
            </a:r>
            <a:r>
              <a:rPr lang="en-US" sz="1500" dirty="0"/>
              <a:t>𝜇</a:t>
            </a:r>
            <a:r>
              <a:rPr lang="en-US" sz="1500" baseline="-25000" dirty="0"/>
              <a:t>0</a:t>
            </a:r>
            <a:r>
              <a:rPr lang="en-US" sz="1500" dirty="0"/>
              <a:t>)</a:t>
            </a:r>
          </a:p>
          <a:p>
            <a:pPr lvl="1">
              <a:lnSpc>
                <a:spcPct val="100000"/>
              </a:lnSpc>
              <a:spcBef>
                <a:spcPts val="0"/>
              </a:spcBef>
            </a:pPr>
            <a:r>
              <a:rPr lang="en-US" sz="1500" b="1" dirty="0"/>
              <a:t>When written symbolically ALWAYS =</a:t>
            </a:r>
          </a:p>
          <a:p>
            <a:pPr marL="152396" indent="0">
              <a:lnSpc>
                <a:spcPct val="100000"/>
              </a:lnSpc>
              <a:buNone/>
            </a:pPr>
            <a:endParaRPr lang="en-US" sz="1500" dirty="0">
              <a:solidFill>
                <a:srgbClr val="000000"/>
              </a:solidFill>
            </a:endParaRPr>
          </a:p>
          <a:p>
            <a:pPr marL="152396" indent="0">
              <a:lnSpc>
                <a:spcPct val="100000"/>
              </a:lnSpc>
              <a:buNone/>
            </a:pPr>
            <a:r>
              <a:rPr lang="en-US" sz="1500" u="sng" dirty="0"/>
              <a:t>Alternative Hypothesis</a:t>
            </a:r>
            <a:r>
              <a:rPr lang="en-US" sz="1500" dirty="0"/>
              <a:t> H</a:t>
            </a:r>
            <a:r>
              <a:rPr lang="en-US" sz="1500" baseline="-25000" dirty="0"/>
              <a:t>A</a:t>
            </a:r>
          </a:p>
          <a:p>
            <a:pPr marL="152396" indent="0">
              <a:lnSpc>
                <a:spcPct val="100000"/>
              </a:lnSpc>
              <a:buNone/>
            </a:pPr>
            <a:endParaRPr lang="en-US" sz="1500" dirty="0"/>
          </a:p>
          <a:p>
            <a:pPr>
              <a:lnSpc>
                <a:spcPct val="100000"/>
              </a:lnSpc>
            </a:pPr>
            <a:r>
              <a:rPr lang="en-US" sz="1500" dirty="0"/>
              <a:t>May be left-tailed (&lt;), right-tailed (&gt;), or two-tailed (≠).</a:t>
            </a:r>
          </a:p>
          <a:p>
            <a:pPr lvl="1">
              <a:lnSpc>
                <a:spcPct val="100000"/>
              </a:lnSpc>
              <a:spcBef>
                <a:spcPts val="0"/>
              </a:spcBef>
            </a:pPr>
            <a:r>
              <a:rPr lang="en-US" sz="1500" dirty="0"/>
              <a:t>Uses the </a:t>
            </a:r>
            <a:r>
              <a:rPr lang="en-US" sz="1500" u="sng" dirty="0"/>
              <a:t>same value</a:t>
            </a:r>
            <a:r>
              <a:rPr lang="en-US" sz="1500" dirty="0"/>
              <a:t> of the parameter as in the Null hypothesis H</a:t>
            </a:r>
            <a:r>
              <a:rPr lang="en-US" sz="1500" baseline="-25000" dirty="0"/>
              <a:t>0</a:t>
            </a:r>
            <a:endParaRPr lang="en-US" sz="1500" dirty="0">
              <a:solidFill>
                <a:srgbClr val="000000"/>
              </a:solidFill>
            </a:endParaRPr>
          </a:p>
          <a:p>
            <a:pPr lvl="1">
              <a:lnSpc>
                <a:spcPct val="100000"/>
              </a:lnSpc>
              <a:spcBef>
                <a:spcPts val="0"/>
              </a:spcBef>
            </a:pPr>
            <a:endParaRPr lang="en-US" sz="1500" dirty="0"/>
          </a:p>
          <a:p>
            <a:pPr marL="152396" indent="0">
              <a:lnSpc>
                <a:spcPct val="100000"/>
              </a:lnSpc>
              <a:buNone/>
            </a:pPr>
            <a:r>
              <a:rPr lang="en-US" sz="1500" u="sng" dirty="0"/>
              <a:t>In general</a:t>
            </a:r>
          </a:p>
          <a:p>
            <a:pPr marL="152396" indent="0">
              <a:lnSpc>
                <a:spcPct val="100000"/>
              </a:lnSpc>
              <a:buNone/>
            </a:pPr>
            <a:endParaRPr lang="en-US" sz="1500" u="sng" dirty="0"/>
          </a:p>
          <a:p>
            <a:r>
              <a:rPr lang="en-US" sz="1500" dirty="0">
                <a:solidFill>
                  <a:srgbClr val="000000"/>
                </a:solidFill>
                <a:ea typeface="Calibri"/>
                <a:cs typeface="Calibri"/>
                <a:sym typeface="Calibri"/>
              </a:rPr>
              <a:t>H</a:t>
            </a:r>
            <a:r>
              <a:rPr lang="en-US" sz="1500" baseline="-25000" dirty="0">
                <a:solidFill>
                  <a:srgbClr val="000000"/>
                </a:solidFill>
                <a:ea typeface="Calibri"/>
                <a:cs typeface="Calibri"/>
                <a:sym typeface="Calibri"/>
              </a:rPr>
              <a:t>0</a:t>
            </a:r>
            <a:r>
              <a:rPr lang="en-US" sz="1500" dirty="0">
                <a:solidFill>
                  <a:srgbClr val="000000"/>
                </a:solidFill>
                <a:ea typeface="Calibri"/>
                <a:cs typeface="Calibri"/>
                <a:sym typeface="Calibri"/>
              </a:rPr>
              <a:t>: </a:t>
            </a:r>
            <a:r>
              <a:rPr lang="el-GR" sz="1500" i="1" dirty="0">
                <a:solidFill>
                  <a:srgbClr val="000000"/>
                </a:solidFill>
              </a:rPr>
              <a:t>μ</a:t>
            </a:r>
            <a:r>
              <a:rPr lang="el-GR" sz="1500" dirty="0">
                <a:solidFill>
                  <a:srgbClr val="000000"/>
                </a:solidFill>
              </a:rPr>
              <a:t> </a:t>
            </a:r>
            <a:r>
              <a:rPr lang="en-US" sz="1500" dirty="0">
                <a:solidFill>
                  <a:srgbClr val="000000"/>
                </a:solidFill>
              </a:rPr>
              <a:t>= </a:t>
            </a:r>
            <a:r>
              <a:rPr lang="en-US" sz="1500" dirty="0"/>
              <a:t>𝜇</a:t>
            </a:r>
            <a:r>
              <a:rPr lang="en-US" sz="1500" baseline="-25000" dirty="0"/>
              <a:t>0</a:t>
            </a:r>
            <a:r>
              <a:rPr lang="en-US" sz="1500" dirty="0"/>
              <a:t>     and      </a:t>
            </a:r>
            <a:r>
              <a:rPr lang="en-US" sz="1500" dirty="0">
                <a:solidFill>
                  <a:srgbClr val="000000"/>
                </a:solidFill>
                <a:ea typeface="Calibri"/>
                <a:cs typeface="Calibri"/>
                <a:sym typeface="Calibri"/>
              </a:rPr>
              <a:t>H</a:t>
            </a:r>
            <a:r>
              <a:rPr lang="en-US" sz="1500" baseline="-25000" dirty="0">
                <a:solidFill>
                  <a:srgbClr val="000000"/>
                </a:solidFill>
                <a:ea typeface="Calibri"/>
                <a:cs typeface="Calibri"/>
                <a:sym typeface="Calibri"/>
              </a:rPr>
              <a:t>A</a:t>
            </a:r>
            <a:r>
              <a:rPr lang="en-US" sz="1500" dirty="0">
                <a:solidFill>
                  <a:srgbClr val="000000"/>
                </a:solidFill>
                <a:ea typeface="Calibri"/>
                <a:cs typeface="Calibri"/>
                <a:sym typeface="Calibri"/>
              </a:rPr>
              <a:t>: </a:t>
            </a:r>
            <a:r>
              <a:rPr lang="el-GR" sz="1500" i="1" dirty="0">
                <a:solidFill>
                  <a:srgbClr val="000000"/>
                </a:solidFill>
              </a:rPr>
              <a:t>μ</a:t>
            </a:r>
            <a:r>
              <a:rPr lang="el-GR" sz="1500" dirty="0">
                <a:solidFill>
                  <a:srgbClr val="000000"/>
                </a:solidFill>
              </a:rPr>
              <a:t> </a:t>
            </a:r>
            <a:r>
              <a:rPr lang="en-US" sz="1500" dirty="0"/>
              <a:t>≠,&lt;,&gt;</a:t>
            </a:r>
            <a:r>
              <a:rPr lang="en-US" sz="1500" dirty="0">
                <a:solidFill>
                  <a:srgbClr val="000000"/>
                </a:solidFill>
              </a:rPr>
              <a:t> </a:t>
            </a:r>
            <a:r>
              <a:rPr lang="en-US" sz="1500" dirty="0"/>
              <a:t>𝜇</a:t>
            </a:r>
            <a:r>
              <a:rPr lang="en-US" sz="1500" baseline="-25000" dirty="0"/>
              <a:t>0</a:t>
            </a:r>
            <a:endParaRPr lang="en-US" sz="1500" u="sng" dirty="0"/>
          </a:p>
          <a:p>
            <a:endParaRPr lang="en-US" sz="1500" u="sng" dirty="0"/>
          </a:p>
          <a:p>
            <a:pPr marL="0" indent="0">
              <a:lnSpc>
                <a:spcPct val="100000"/>
              </a:lnSpc>
              <a:spcAft>
                <a:spcPts val="2133"/>
              </a:spcAft>
              <a:buNone/>
            </a:pPr>
            <a:endParaRPr sz="1500" dirty="0"/>
          </a:p>
        </p:txBody>
      </p:sp>
      <p:sp>
        <p:nvSpPr>
          <p:cNvPr id="4" name="Google Shape;258;p46">
            <a:extLst>
              <a:ext uri="{FF2B5EF4-FFF2-40B4-BE49-F238E27FC236}">
                <a16:creationId xmlns:a16="http://schemas.microsoft.com/office/drawing/2014/main" id="{8C34D5AB-73EF-9F4D-944C-51A0632D03D4}"/>
              </a:ext>
            </a:extLst>
          </p:cNvPr>
          <p:cNvSpPr txBox="1">
            <a:spLocks/>
          </p:cNvSpPr>
          <p:nvPr/>
        </p:nvSpPr>
        <p:spPr>
          <a:xfrm>
            <a:off x="415600" y="957001"/>
            <a:ext cx="5191116"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a:lnSpc>
                <a:spcPct val="100000"/>
              </a:lnSpc>
              <a:buFont typeface="Arial" panose="020B0604020202020204" pitchFamily="34" charset="0"/>
              <a:buAutoNum type="arabicPeriod"/>
            </a:pPr>
            <a:r>
              <a:rPr lang="en-US" sz="2400" dirty="0">
                <a:solidFill>
                  <a:srgbClr val="0070C0"/>
                </a:solidFill>
              </a:rPr>
              <a:t>State the Hypotheses</a:t>
            </a:r>
          </a:p>
          <a:p>
            <a:pPr lvl="1">
              <a:lnSpc>
                <a:spcPct val="100000"/>
              </a:lnSpc>
              <a:spcBef>
                <a:spcPts val="0"/>
              </a:spcBef>
            </a:pPr>
            <a:r>
              <a:rPr lang="en-US" b="1" dirty="0">
                <a:solidFill>
                  <a:srgbClr val="0070C0"/>
                </a:solidFill>
              </a:rPr>
              <a:t>Define parameter + context.</a:t>
            </a:r>
            <a:br>
              <a:rPr lang="en-US" sz="2000" dirty="0"/>
            </a:br>
            <a:endParaRPr lang="en-US" sz="2000" dirty="0"/>
          </a:p>
        </p:txBody>
      </p:sp>
      <p:grpSp>
        <p:nvGrpSpPr>
          <p:cNvPr id="7" name="Group 6">
            <a:extLst>
              <a:ext uri="{FF2B5EF4-FFF2-40B4-BE49-F238E27FC236}">
                <a16:creationId xmlns:a16="http://schemas.microsoft.com/office/drawing/2014/main" id="{031653B1-F7A9-4E47-BF7F-7B80A292E506}"/>
              </a:ext>
            </a:extLst>
          </p:cNvPr>
          <p:cNvGrpSpPr/>
          <p:nvPr/>
        </p:nvGrpSpPr>
        <p:grpSpPr>
          <a:xfrm>
            <a:off x="6369849" y="869464"/>
            <a:ext cx="5406551" cy="2295805"/>
            <a:chOff x="6448819" y="3932204"/>
            <a:chExt cx="5406551" cy="2295805"/>
          </a:xfrm>
        </p:grpSpPr>
        <p:grpSp>
          <p:nvGrpSpPr>
            <p:cNvPr id="8" name="Group 7">
              <a:extLst>
                <a:ext uri="{FF2B5EF4-FFF2-40B4-BE49-F238E27FC236}">
                  <a16:creationId xmlns:a16="http://schemas.microsoft.com/office/drawing/2014/main" id="{B22401CC-45AD-7B46-AE49-F0EE4A24EEB1}"/>
                </a:ext>
              </a:extLst>
            </p:cNvPr>
            <p:cNvGrpSpPr/>
            <p:nvPr/>
          </p:nvGrpSpPr>
          <p:grpSpPr>
            <a:xfrm>
              <a:off x="6448819" y="3932204"/>
              <a:ext cx="5406551" cy="2295805"/>
              <a:chOff x="6222108" y="4257057"/>
              <a:chExt cx="5406551" cy="2295805"/>
            </a:xfrm>
          </p:grpSpPr>
          <p:sp>
            <p:nvSpPr>
              <p:cNvPr id="11" name="TextBox 10">
                <a:extLst>
                  <a:ext uri="{FF2B5EF4-FFF2-40B4-BE49-F238E27FC236}">
                    <a16:creationId xmlns:a16="http://schemas.microsoft.com/office/drawing/2014/main" id="{7CCB4060-8DEE-A341-A1B8-2178B49B8284}"/>
                  </a:ext>
                </a:extLst>
              </p:cNvPr>
              <p:cNvSpPr txBox="1"/>
              <p:nvPr/>
            </p:nvSpPr>
            <p:spPr>
              <a:xfrm>
                <a:off x="6222108" y="5740812"/>
                <a:ext cx="2789546" cy="261610"/>
              </a:xfrm>
              <a:prstGeom prst="rect">
                <a:avLst/>
              </a:prstGeom>
              <a:noFill/>
            </p:spPr>
            <p:txBody>
              <a:bodyPr wrap="none" rtlCol="0">
                <a:spAutoFit/>
              </a:bodyPr>
              <a:lstStyle/>
              <a:p>
                <a:r>
                  <a:rPr lang="en-US" sz="1100" dirty="0"/>
                  <a:t> 7        14        21         35       42        49        56</a:t>
                </a:r>
              </a:p>
            </p:txBody>
          </p:sp>
          <p:pic>
            <p:nvPicPr>
              <p:cNvPr id="12" name="Picture 11">
                <a:extLst>
                  <a:ext uri="{FF2B5EF4-FFF2-40B4-BE49-F238E27FC236}">
                    <a16:creationId xmlns:a16="http://schemas.microsoft.com/office/drawing/2014/main" id="{0486C685-EC22-EB49-957A-C7DEC578D101}"/>
                  </a:ext>
                </a:extLst>
              </p:cNvPr>
              <p:cNvPicPr>
                <a:picLocks noChangeAspect="1"/>
              </p:cNvPicPr>
              <p:nvPr/>
            </p:nvPicPr>
            <p:blipFill>
              <a:blip r:embed="rId3"/>
              <a:stretch>
                <a:fillRect/>
              </a:stretch>
            </p:blipFill>
            <p:spPr>
              <a:xfrm>
                <a:off x="6343347" y="4257057"/>
                <a:ext cx="2453074" cy="1471844"/>
              </a:xfrm>
              <a:prstGeom prst="rect">
                <a:avLst/>
              </a:prstGeom>
            </p:spPr>
          </p:pic>
          <p:pic>
            <p:nvPicPr>
              <p:cNvPr id="13" name="Picture 12">
                <a:extLst>
                  <a:ext uri="{FF2B5EF4-FFF2-40B4-BE49-F238E27FC236}">
                    <a16:creationId xmlns:a16="http://schemas.microsoft.com/office/drawing/2014/main" id="{54A14BB3-7690-284B-885C-B7D423795979}"/>
                  </a:ext>
                </a:extLst>
              </p:cNvPr>
              <p:cNvPicPr>
                <a:picLocks noChangeAspect="1"/>
              </p:cNvPicPr>
              <p:nvPr/>
            </p:nvPicPr>
            <p:blipFill>
              <a:blip r:embed="rId3"/>
              <a:stretch>
                <a:fillRect/>
              </a:stretch>
            </p:blipFill>
            <p:spPr>
              <a:xfrm>
                <a:off x="9046441" y="4257057"/>
                <a:ext cx="2453074" cy="1471844"/>
              </a:xfrm>
              <a:prstGeom prst="rect">
                <a:avLst/>
              </a:prstGeom>
            </p:spPr>
          </p:pic>
          <p:sp>
            <p:nvSpPr>
              <p:cNvPr id="14" name="TextBox 13">
                <a:extLst>
                  <a:ext uri="{FF2B5EF4-FFF2-40B4-BE49-F238E27FC236}">
                    <a16:creationId xmlns:a16="http://schemas.microsoft.com/office/drawing/2014/main" id="{626705C3-1EB3-AC46-A1EE-47C340F09615}"/>
                  </a:ext>
                </a:extLst>
              </p:cNvPr>
              <p:cNvSpPr txBox="1"/>
              <p:nvPr/>
            </p:nvSpPr>
            <p:spPr>
              <a:xfrm>
                <a:off x="7416637" y="6081259"/>
                <a:ext cx="311304" cy="369332"/>
              </a:xfrm>
              <a:prstGeom prst="rect">
                <a:avLst/>
              </a:prstGeom>
              <a:noFill/>
            </p:spPr>
            <p:txBody>
              <a:bodyPr wrap="none" rtlCol="0">
                <a:spAutoFit/>
              </a:bodyPr>
              <a:lstStyle/>
              <a:p>
                <a:r>
                  <a:rPr lang="en-US" i="1" dirty="0"/>
                  <a:t>𝜇</a:t>
                </a:r>
              </a:p>
            </p:txBody>
          </p:sp>
          <p:sp>
            <p:nvSpPr>
              <p:cNvPr id="15" name="TextBox 14">
                <a:extLst>
                  <a:ext uri="{FF2B5EF4-FFF2-40B4-BE49-F238E27FC236}">
                    <a16:creationId xmlns:a16="http://schemas.microsoft.com/office/drawing/2014/main" id="{F383C2AD-B66B-F544-83FA-032B47A97343}"/>
                  </a:ext>
                </a:extLst>
              </p:cNvPr>
              <p:cNvSpPr txBox="1"/>
              <p:nvPr/>
            </p:nvSpPr>
            <p:spPr>
              <a:xfrm>
                <a:off x="8917660" y="5728901"/>
                <a:ext cx="2710999" cy="261610"/>
              </a:xfrm>
              <a:prstGeom prst="rect">
                <a:avLst/>
              </a:prstGeom>
              <a:noFill/>
            </p:spPr>
            <p:txBody>
              <a:bodyPr wrap="none" rtlCol="0">
                <a:spAutoFit/>
              </a:bodyPr>
              <a:lstStyle/>
              <a:p>
                <a:r>
                  <a:rPr lang="en-US" sz="1100" dirty="0"/>
                  <a:t>-3        -2          -1          0           1          2          3</a:t>
                </a:r>
              </a:p>
            </p:txBody>
          </p:sp>
          <p:sp>
            <p:nvSpPr>
              <p:cNvPr id="16" name="TextBox 15">
                <a:extLst>
                  <a:ext uri="{FF2B5EF4-FFF2-40B4-BE49-F238E27FC236}">
                    <a16:creationId xmlns:a16="http://schemas.microsoft.com/office/drawing/2014/main" id="{DE40E9BA-B39E-484A-8427-46671ADEC0F3}"/>
                  </a:ext>
                </a:extLst>
              </p:cNvPr>
              <p:cNvSpPr txBox="1"/>
              <p:nvPr/>
            </p:nvSpPr>
            <p:spPr>
              <a:xfrm>
                <a:off x="10119731" y="6106586"/>
                <a:ext cx="292068" cy="369332"/>
              </a:xfrm>
              <a:prstGeom prst="rect">
                <a:avLst/>
              </a:prstGeom>
              <a:noFill/>
            </p:spPr>
            <p:txBody>
              <a:bodyPr wrap="none" rtlCol="0">
                <a:spAutoFit/>
              </a:bodyPr>
              <a:lstStyle/>
              <a:p>
                <a:r>
                  <a:rPr lang="en-US" i="1" dirty="0"/>
                  <a:t>Z</a:t>
                </a:r>
              </a:p>
            </p:txBody>
          </p:sp>
          <p:cxnSp>
            <p:nvCxnSpPr>
              <p:cNvPr id="17" name="Straight Arrow Connector 16">
                <a:extLst>
                  <a:ext uri="{FF2B5EF4-FFF2-40B4-BE49-F238E27FC236}">
                    <a16:creationId xmlns:a16="http://schemas.microsoft.com/office/drawing/2014/main" id="{B0A2CB1D-3967-A943-9E75-8180A67FEFBA}"/>
                  </a:ext>
                </a:extLst>
              </p:cNvPr>
              <p:cNvCxnSpPr/>
              <p:nvPr/>
            </p:nvCxnSpPr>
            <p:spPr>
              <a:xfrm>
                <a:off x="8169442" y="6291252"/>
                <a:ext cx="17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98B9847-48F8-164D-AEE9-DF594D567637}"/>
                  </a:ext>
                </a:extLst>
              </p:cNvPr>
              <p:cNvSpPr txBox="1"/>
              <p:nvPr/>
            </p:nvSpPr>
            <p:spPr>
              <a:xfrm>
                <a:off x="8549309" y="6291252"/>
                <a:ext cx="859531" cy="261610"/>
              </a:xfrm>
              <a:prstGeom prst="rect">
                <a:avLst/>
              </a:prstGeom>
              <a:noFill/>
            </p:spPr>
            <p:txBody>
              <a:bodyPr wrap="none" rtlCol="0">
                <a:spAutoFit/>
              </a:bodyPr>
              <a:lstStyle/>
              <a:p>
                <a:r>
                  <a:rPr lang="en-US" sz="1100" dirty="0"/>
                  <a:t>Standardize</a:t>
                </a:r>
              </a:p>
            </p:txBody>
          </p:sp>
        </p:grpSp>
        <p:sp>
          <p:nvSpPr>
            <p:cNvPr id="9" name="Oval 8">
              <a:extLst>
                <a:ext uri="{FF2B5EF4-FFF2-40B4-BE49-F238E27FC236}">
                  <a16:creationId xmlns:a16="http://schemas.microsoft.com/office/drawing/2014/main" id="{5B5284B2-023E-5A42-A96C-26A0324D55FE}"/>
                </a:ext>
              </a:extLst>
            </p:cNvPr>
            <p:cNvSpPr/>
            <p:nvPr/>
          </p:nvSpPr>
          <p:spPr>
            <a:xfrm>
              <a:off x="7593706" y="5286254"/>
              <a:ext cx="405778" cy="41708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80AEB6-2F70-8D49-86A4-70B36131A0CE}"/>
                </a:ext>
              </a:extLst>
            </p:cNvPr>
            <p:cNvSpPr/>
            <p:nvPr/>
          </p:nvSpPr>
          <p:spPr>
            <a:xfrm>
              <a:off x="10289587" y="5248574"/>
              <a:ext cx="405778" cy="41708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6559962-EDBD-3847-A506-755A41828571}"/>
              </a:ext>
            </a:extLst>
          </p:cNvPr>
          <p:cNvSpPr txBox="1"/>
          <p:nvPr/>
        </p:nvSpPr>
        <p:spPr>
          <a:xfrm>
            <a:off x="6893427" y="5185747"/>
            <a:ext cx="5706671" cy="167225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Examples:</a:t>
            </a:r>
          </a:p>
          <a:p>
            <a:endParaRPr lang="en-US" sz="1400" dirty="0"/>
          </a:p>
          <a:p>
            <a:r>
              <a:rPr lang="en-US" sz="1400" dirty="0">
                <a:solidFill>
                  <a:srgbClr val="000000"/>
                </a:solidFill>
              </a:rPr>
              <a:t>‘Research from previous studies suggests the average number of people is 7’</a:t>
            </a:r>
          </a:p>
          <a:p>
            <a:pPr marL="285750" indent="-285750">
              <a:buFont typeface="Arial" panose="020B0604020202020204" pitchFamily="34" charset="0"/>
              <a:buChar char="•"/>
            </a:pPr>
            <a:r>
              <a:rPr lang="en-US" sz="1400" dirty="0">
                <a:solidFill>
                  <a:srgbClr val="000000"/>
                </a:solidFill>
              </a:rPr>
              <a:t>Equal to → </a:t>
            </a:r>
            <a:r>
              <a:rPr lang="en-US" sz="1400" dirty="0">
                <a:solidFill>
                  <a:srgbClr val="000000"/>
                </a:solidFill>
                <a:ea typeface="Calibri"/>
                <a:cs typeface="Calibri"/>
                <a:sym typeface="Calibri"/>
              </a:rPr>
              <a:t>H</a:t>
            </a:r>
            <a:r>
              <a:rPr lang="en-US" sz="1400" baseline="-25000" dirty="0">
                <a:solidFill>
                  <a:srgbClr val="000000"/>
                </a:solidFill>
                <a:ea typeface="Calibri"/>
                <a:cs typeface="Calibri"/>
                <a:sym typeface="Calibri"/>
              </a:rPr>
              <a:t>0</a:t>
            </a:r>
            <a:r>
              <a:rPr lang="en-US" sz="1400" dirty="0">
                <a:solidFill>
                  <a:srgbClr val="000000"/>
                </a:solidFill>
                <a:ea typeface="Calibri"/>
                <a:cs typeface="Calibri"/>
                <a:sym typeface="Calibri"/>
              </a:rPr>
              <a:t>: </a:t>
            </a:r>
            <a:r>
              <a:rPr lang="el-GR" sz="1400" i="1" dirty="0">
                <a:solidFill>
                  <a:srgbClr val="000000"/>
                </a:solidFill>
              </a:rPr>
              <a:t>μ</a:t>
            </a:r>
            <a:r>
              <a:rPr lang="el-GR" sz="1400" dirty="0">
                <a:solidFill>
                  <a:srgbClr val="000000"/>
                </a:solidFill>
              </a:rPr>
              <a:t> = 7</a:t>
            </a:r>
            <a:endParaRPr lang="en-US" sz="1400" dirty="0">
              <a:solidFill>
                <a:srgbClr val="000000"/>
              </a:solidFill>
            </a:endParaRPr>
          </a:p>
          <a:p>
            <a:pPr marL="285750" indent="-285750">
              <a:buFont typeface="Arial" panose="020B0604020202020204" pitchFamily="34" charset="0"/>
              <a:buChar char="•"/>
            </a:pPr>
            <a:endParaRPr lang="en-US" sz="1400" baseline="30000" dirty="0">
              <a:solidFill>
                <a:srgbClr val="000000"/>
              </a:solidFill>
            </a:endParaRPr>
          </a:p>
          <a:p>
            <a:r>
              <a:rPr lang="en-US" sz="1400" dirty="0"/>
              <a:t>‘The owner believes his average monthly profit is more than $50,000’</a:t>
            </a:r>
          </a:p>
          <a:p>
            <a:pPr marL="285750" indent="-285750">
              <a:buFont typeface="Arial" panose="020B0604020202020204" pitchFamily="34" charset="0"/>
              <a:buChar char="•"/>
            </a:pPr>
            <a:r>
              <a:rPr lang="en-US" sz="1400" dirty="0"/>
              <a:t>In this case, greater than → H</a:t>
            </a:r>
            <a:r>
              <a:rPr lang="en-US" sz="1400" baseline="-25000" dirty="0"/>
              <a:t>A</a:t>
            </a:r>
            <a:r>
              <a:rPr lang="en-US" sz="1400" dirty="0"/>
              <a:t>: </a:t>
            </a:r>
            <a:r>
              <a:rPr lang="el-GR" sz="1400" i="1" dirty="0"/>
              <a:t>μ</a:t>
            </a:r>
            <a:r>
              <a:rPr lang="el-GR" sz="1400" dirty="0"/>
              <a:t> &gt; 50,000</a:t>
            </a:r>
          </a:p>
          <a:p>
            <a:pPr marL="285750" indent="-285750">
              <a:buFont typeface="Arial" panose="020B0604020202020204" pitchFamily="34" charset="0"/>
              <a:buChar char="•"/>
            </a:pPr>
            <a:endParaRPr lang="el-GR" sz="1400" baseline="30000" dirty="0">
              <a:solidFill>
                <a:srgbClr val="000000"/>
              </a:solidFill>
            </a:endParaRPr>
          </a:p>
        </p:txBody>
      </p:sp>
      <p:grpSp>
        <p:nvGrpSpPr>
          <p:cNvPr id="5" name="Group 4">
            <a:extLst>
              <a:ext uri="{FF2B5EF4-FFF2-40B4-BE49-F238E27FC236}">
                <a16:creationId xmlns:a16="http://schemas.microsoft.com/office/drawing/2014/main" id="{FE46AF3C-70EB-5C4E-8123-509635693B10}"/>
              </a:ext>
            </a:extLst>
          </p:cNvPr>
          <p:cNvGrpSpPr/>
          <p:nvPr/>
        </p:nvGrpSpPr>
        <p:grpSpPr>
          <a:xfrm>
            <a:off x="6856737" y="3389066"/>
            <a:ext cx="9839326" cy="2271549"/>
            <a:chOff x="6596945" y="3389066"/>
            <a:chExt cx="9839326" cy="2271549"/>
          </a:xfrm>
        </p:grpSpPr>
        <p:pic>
          <p:nvPicPr>
            <p:cNvPr id="21" name="Picture 2">
              <a:extLst>
                <a:ext uri="{FF2B5EF4-FFF2-40B4-BE49-F238E27FC236}">
                  <a16:creationId xmlns:a16="http://schemas.microsoft.com/office/drawing/2014/main" id="{FDC3AEF8-3BE5-5B48-9AA1-0134E65007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9780" y="3389066"/>
              <a:ext cx="4007336" cy="104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4" name="Content Placeholder 2">
              <a:extLst>
                <a:ext uri="{FF2B5EF4-FFF2-40B4-BE49-F238E27FC236}">
                  <a16:creationId xmlns:a16="http://schemas.microsoft.com/office/drawing/2014/main" id="{CC53D367-6DDB-0149-BA7A-A8560922BCB0}"/>
                </a:ext>
              </a:extLst>
            </p:cNvPr>
            <p:cNvSpPr txBox="1">
              <a:spLocks/>
            </p:cNvSpPr>
            <p:nvPr/>
          </p:nvSpPr>
          <p:spPr>
            <a:xfrm>
              <a:off x="6596945" y="4238215"/>
              <a:ext cx="9839326" cy="142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1050" dirty="0"/>
                <a:t>Type of Test:</a:t>
              </a:r>
            </a:p>
            <a:p>
              <a:pPr marL="0" indent="0">
                <a:lnSpc>
                  <a:spcPct val="100000"/>
                </a:lnSpc>
                <a:spcBef>
                  <a:spcPts val="0"/>
                </a:spcBef>
                <a:buFont typeface="Wingdings" pitchFamily="2" charset="2"/>
                <a:buNone/>
              </a:pPr>
              <a:r>
                <a:rPr lang="en-US" sz="1050" dirty="0"/>
                <a:t>Sign in H</a:t>
              </a:r>
              <a:r>
                <a:rPr lang="en-US" sz="1050" baseline="-25000" dirty="0"/>
                <a:t>A</a:t>
              </a:r>
              <a:r>
                <a:rPr lang="en-US" sz="1050" dirty="0"/>
                <a:t>:                    ≠                                             &lt;                                             &gt;</a:t>
              </a:r>
            </a:p>
            <a:p>
              <a:pPr marL="0" indent="0">
                <a:lnSpc>
                  <a:spcPct val="100000"/>
                </a:lnSpc>
                <a:spcBef>
                  <a:spcPts val="0"/>
                </a:spcBef>
                <a:buNone/>
              </a:pPr>
              <a:r>
                <a:rPr lang="en-US" sz="1050" dirty="0"/>
                <a:t>Critical Values:    -Z*</a:t>
              </a:r>
              <a:r>
                <a:rPr lang="en-US" sz="1050" baseline="-25000" dirty="0"/>
                <a:t>              </a:t>
              </a:r>
              <a:r>
                <a:rPr lang="en-US" sz="1050" dirty="0"/>
                <a:t>+Z*                           -Z*                                                      Z*</a:t>
              </a:r>
              <a:endParaRPr lang="en-US" sz="1050" baseline="-25000" dirty="0"/>
            </a:p>
          </p:txBody>
        </p:sp>
      </p:grpSp>
    </p:spTree>
    <p:extLst>
      <p:ext uri="{BB962C8B-B14F-4D97-AF65-F5344CB8AC3E}">
        <p14:creationId xmlns:p14="http://schemas.microsoft.com/office/powerpoint/2010/main" val="2612160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#3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16424"/>
                <a:ext cx="10515600" cy="4760539"/>
              </a:xfrm>
            </p:spPr>
            <p:txBody>
              <a:bodyPr>
                <a:normAutofit fontScale="70000" lnSpcReduction="20000"/>
              </a:bodyPr>
              <a:lstStyle/>
              <a:p>
                <a:pPr marL="0" indent="0">
                  <a:buNone/>
                </a:pPr>
                <a:r>
                  <a:rPr lang="en-US" dirty="0"/>
                  <a:t>Part A:</a:t>
                </a:r>
              </a:p>
              <a:p>
                <a:pPr marL="514350" indent="-514350">
                  <a:buFont typeface="+mj-lt"/>
                  <a:buAutoNum type="arabicPeriod"/>
                </a:pPr>
                <a:r>
                  <a:rPr lang="en-US" dirty="0"/>
                  <a:t>Let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the true mean gas mileage for the fleet of cars</a:t>
                </a:r>
              </a:p>
              <a:p>
                <a:pPr marL="514350" indent="-514350">
                  <a:buFont typeface="+mj-lt"/>
                  <a:buAutoNum type="arabicPeriod"/>
                </a:pPr>
                <a:r>
                  <a:rPr lang="en-US" dirty="0"/>
                  <a:t>H</a:t>
                </a:r>
                <a:r>
                  <a:rPr lang="en-US" baseline="-25000" dirty="0"/>
                  <a:t>0</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26 mpg vs. H</a:t>
                </a:r>
                <a:r>
                  <a:rPr lang="en-US" baseline="-25000" dirty="0"/>
                  <a:t>a</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&lt;</m:t>
                    </m:r>
                  </m:oMath>
                </a14:m>
                <a:r>
                  <a:rPr lang="en-US" dirty="0"/>
                  <a:t> 26 mpg</a:t>
                </a:r>
              </a:p>
              <a:p>
                <a:pPr marL="514350" indent="-514350">
                  <a:buFont typeface="+mj-lt"/>
                  <a:buAutoNum type="arabicPeriod"/>
                </a:pPr>
                <a:r>
                  <a:rPr lang="el-GR" dirty="0"/>
                  <a:t>α</a:t>
                </a:r>
                <a:r>
                  <a:rPr lang="en-US" dirty="0"/>
                  <a:t> = 0.05</a:t>
                </a:r>
              </a:p>
              <a:p>
                <a:pPr marL="514350" indent="-514350">
                  <a:buFont typeface="+mj-lt"/>
                  <a:buAutoNum type="arabicPeriod"/>
                </a:pPr>
                <a:r>
                  <a:rPr lang="en-US" dirty="0"/>
                  <a:t>Check the assumptions:</a:t>
                </a:r>
              </a:p>
              <a:p>
                <a:pPr marL="804863"/>
                <a:r>
                  <a:rPr lang="en-US" dirty="0"/>
                  <a:t>The 50 company trips were selected randomly.</a:t>
                </a:r>
              </a:p>
              <a:p>
                <a:pPr marL="804863"/>
                <a:r>
                  <a:rPr lang="en-US" dirty="0"/>
                  <a:t>The mileage on one trip should not affect the mileage on other trips.  It is safe to assume that the mileage is independent for each trip.</a:t>
                </a:r>
              </a:p>
              <a:p>
                <a:pPr marL="804863"/>
                <a:r>
                  <a:rPr lang="en-US" dirty="0"/>
                  <a:t>A sample of 50 trips should be large enough to ensure normality, according to the CLT.</a:t>
                </a:r>
              </a:p>
              <a:p>
                <a:pPr marL="514350" indent="-514350">
                  <a:buAutoNum type="arabicPeriod" startAt="5"/>
                </a:pPr>
                <a:r>
                  <a:rPr lang="en-US" dirty="0"/>
                  <a:t>t = -1.4347, </a:t>
                </a:r>
                <a:r>
                  <a:rPr lang="en-US" dirty="0" err="1"/>
                  <a:t>df</a:t>
                </a:r>
                <a:r>
                  <a:rPr lang="en-US" dirty="0"/>
                  <a:t> = 49</a:t>
                </a:r>
              </a:p>
              <a:p>
                <a:pPr marL="514350" indent="-514350">
                  <a:buAutoNum type="arabicPeriod" startAt="5"/>
                </a:pPr>
                <a:r>
                  <a:rPr lang="en-US" dirty="0"/>
                  <a:t>P-value = 0.0789</a:t>
                </a:r>
              </a:p>
              <a:p>
                <a:pPr marL="514350" indent="-514350">
                  <a:buAutoNum type="arabicPeriod" startAt="5"/>
                </a:pPr>
                <a:r>
                  <a:rPr lang="en-US" dirty="0"/>
                  <a:t>Fail to reject H</a:t>
                </a:r>
                <a:r>
                  <a:rPr lang="en-US" baseline="-25000" dirty="0"/>
                  <a:t>0</a:t>
                </a:r>
                <a:r>
                  <a:rPr lang="en-US" dirty="0"/>
                  <a:t>.  </a:t>
                </a:r>
              </a:p>
              <a:p>
                <a:pPr marL="514350" indent="-514350">
                  <a:buAutoNum type="arabicPeriod" startAt="5"/>
                </a:pPr>
                <a:r>
                  <a:rPr lang="en-US" dirty="0"/>
                  <a:t>Since the p-value is larger than a 5% significance level, there is not sufficient evidence to reject the null hypothesis and conclude that the true mean gas mileage of the fleet is less than 26 mpg.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16424"/>
                <a:ext cx="10515600" cy="4760539"/>
              </a:xfrm>
              <a:blipFill>
                <a:blip r:embed="rId2"/>
                <a:stretch>
                  <a:fillRect l="-638" t="-2305" r="-406" b="-1024"/>
                </a:stretch>
              </a:blipFill>
            </p:spPr>
            <p:txBody>
              <a:bodyPr/>
              <a:lstStyle/>
              <a:p>
                <a:r>
                  <a:rPr lang="en-US">
                    <a:noFill/>
                  </a:rPr>
                  <a:t> </a:t>
                </a:r>
              </a:p>
            </p:txBody>
          </p:sp>
        </mc:Fallback>
      </mc:AlternateContent>
    </p:spTree>
    <p:extLst>
      <p:ext uri="{BB962C8B-B14F-4D97-AF65-F5344CB8AC3E}">
        <p14:creationId xmlns:p14="http://schemas.microsoft.com/office/powerpoint/2010/main" val="31751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#3 Solution, p. 2</a:t>
            </a:r>
          </a:p>
        </p:txBody>
      </p:sp>
      <p:sp>
        <p:nvSpPr>
          <p:cNvPr id="3" name="Content Placeholder 2"/>
          <p:cNvSpPr>
            <a:spLocks noGrp="1"/>
          </p:cNvSpPr>
          <p:nvPr>
            <p:ph idx="1"/>
          </p:nvPr>
        </p:nvSpPr>
        <p:spPr/>
        <p:txBody>
          <a:bodyPr>
            <a:normAutofit/>
          </a:bodyPr>
          <a:lstStyle/>
          <a:p>
            <a:pPr marL="0" indent="0">
              <a:spcAft>
                <a:spcPts val="1200"/>
              </a:spcAft>
              <a:buNone/>
            </a:pPr>
            <a:r>
              <a:rPr lang="en-US" b="1" dirty="0"/>
              <a:t>Part B:</a:t>
            </a:r>
            <a:r>
              <a:rPr lang="en-US" dirty="0"/>
              <a:t>  The p-value indicates that if the actual mean mileage of cars in the fleet is 26 mpg, the chance of obtaining a sample mean of 25.02 mpg , or less due only to sampling error is 7.89%.</a:t>
            </a:r>
          </a:p>
          <a:p>
            <a:pPr marL="0" indent="0">
              <a:spcAft>
                <a:spcPts val="1200"/>
              </a:spcAft>
              <a:buNone/>
            </a:pPr>
            <a:r>
              <a:rPr lang="en-US" b="1" dirty="0"/>
              <a:t>Part C:</a:t>
            </a:r>
            <a:r>
              <a:rPr lang="en-US" dirty="0"/>
              <a:t> A Type </a:t>
            </a:r>
            <a:r>
              <a:rPr lang="en-US" dirty="0">
                <a:latin typeface="Times New Roman" panose="02020603050405020304" pitchFamily="18" charset="0"/>
                <a:cs typeface="Times New Roman" panose="02020603050405020304" pitchFamily="18" charset="0"/>
              </a:rPr>
              <a:t>I </a:t>
            </a:r>
            <a:r>
              <a:rPr lang="en-US" dirty="0"/>
              <a:t>error is wrongly rejecting a true null hypothesis; concluding that the true mean gas mileage for the fleet of cars is less than 26 mpg when it is actually at least 26 mpg.</a:t>
            </a:r>
          </a:p>
          <a:p>
            <a:pPr marL="0" indent="0">
              <a:buNone/>
            </a:pPr>
            <a:r>
              <a:rPr lang="en-US" b="1" dirty="0"/>
              <a:t>Part D:</a:t>
            </a:r>
            <a:r>
              <a:rPr lang="en-US" dirty="0"/>
              <a:t> A Type </a:t>
            </a:r>
            <a:r>
              <a:rPr lang="en-US" dirty="0">
                <a:latin typeface="Times New Roman" panose="02020603050405020304" pitchFamily="18" charset="0"/>
                <a:cs typeface="Times New Roman" panose="02020603050405020304" pitchFamily="18" charset="0"/>
              </a:rPr>
              <a:t>II </a:t>
            </a:r>
            <a:r>
              <a:rPr lang="en-US" dirty="0"/>
              <a:t>error is wrongly failing to reject a false null hypothesis; concluding that the true mean gas mileage for the fleet of cars is at least 26 mpg when it is actually less than 26 mpg.</a:t>
            </a:r>
          </a:p>
          <a:p>
            <a:pPr marL="0" indent="0">
              <a:buNone/>
            </a:pPr>
            <a:endParaRPr lang="en-US" dirty="0"/>
          </a:p>
        </p:txBody>
      </p:sp>
    </p:spTree>
    <p:extLst>
      <p:ext uri="{BB962C8B-B14F-4D97-AF65-F5344CB8AC3E}">
        <p14:creationId xmlns:p14="http://schemas.microsoft.com/office/powerpoint/2010/main" val="2048618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#4</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Consumer Reports tested 11 brands of vanilla yogurt and found these numbers of calories per serving:</a:t>
            </a:r>
          </a:p>
          <a:p>
            <a:pPr marL="0" indent="0">
              <a:buNone/>
            </a:pPr>
            <a:endParaRPr lang="en-US" dirty="0"/>
          </a:p>
          <a:p>
            <a:pPr marL="0" indent="0">
              <a:buNone/>
            </a:pPr>
            <a:r>
              <a:rPr lang="en-US" dirty="0"/>
              <a:t> </a:t>
            </a:r>
          </a:p>
          <a:p>
            <a:pPr marL="514350" indent="-514350">
              <a:buFont typeface="+mj-lt"/>
              <a:buAutoNum type="alphaLcParenR"/>
            </a:pPr>
            <a:r>
              <a:rPr lang="en-US" dirty="0"/>
              <a:t>Check the assumptions and conditions for inference.</a:t>
            </a:r>
          </a:p>
          <a:p>
            <a:pPr marL="514350" indent="-514350">
              <a:buFont typeface="+mj-lt"/>
              <a:buAutoNum type="alphaLcParenR"/>
            </a:pPr>
            <a:r>
              <a:rPr lang="en-US" dirty="0"/>
              <a:t>Create and interpret a 95% confidence interval for the average calorie content of vanilla yogurt.</a:t>
            </a:r>
          </a:p>
          <a:p>
            <a:pPr marL="514350" indent="-514350">
              <a:buFont typeface="+mj-lt"/>
              <a:buAutoNum type="alphaLcParenR"/>
            </a:pPr>
            <a:r>
              <a:rPr lang="en-US" dirty="0"/>
              <a:t>A diet guide claims that you will get an average of 120 calories from a serving of vanilla yogurt. What does this evidence indicate? Use your confidence interval to test an appropriate hypothesis and state your conclusion. </a:t>
            </a:r>
          </a:p>
          <a:p>
            <a:endParaRPr lang="en-US" dirty="0"/>
          </a:p>
        </p:txBody>
      </p:sp>
      <p:graphicFrame>
        <p:nvGraphicFramePr>
          <p:cNvPr id="4" name="Table 3"/>
          <p:cNvGraphicFramePr>
            <a:graphicFrameLocks noGrp="1"/>
          </p:cNvGraphicFramePr>
          <p:nvPr/>
        </p:nvGraphicFramePr>
        <p:xfrm>
          <a:off x="1001482" y="2606522"/>
          <a:ext cx="9187552" cy="550335"/>
        </p:xfrm>
        <a:graphic>
          <a:graphicData uri="http://schemas.openxmlformats.org/drawingml/2006/table">
            <a:tbl>
              <a:tblPr firstRow="1" bandRow="1">
                <a:tableStyleId>{5C22544A-7EE6-4342-B048-85BDC9FD1C3A}</a:tableStyleId>
              </a:tblPr>
              <a:tblGrid>
                <a:gridCol w="835232">
                  <a:extLst>
                    <a:ext uri="{9D8B030D-6E8A-4147-A177-3AD203B41FA5}">
                      <a16:colId xmlns:a16="http://schemas.microsoft.com/office/drawing/2014/main" val="20000"/>
                    </a:ext>
                  </a:extLst>
                </a:gridCol>
                <a:gridCol w="835232">
                  <a:extLst>
                    <a:ext uri="{9D8B030D-6E8A-4147-A177-3AD203B41FA5}">
                      <a16:colId xmlns:a16="http://schemas.microsoft.com/office/drawing/2014/main" val="20001"/>
                    </a:ext>
                  </a:extLst>
                </a:gridCol>
                <a:gridCol w="835232">
                  <a:extLst>
                    <a:ext uri="{9D8B030D-6E8A-4147-A177-3AD203B41FA5}">
                      <a16:colId xmlns:a16="http://schemas.microsoft.com/office/drawing/2014/main" val="20002"/>
                    </a:ext>
                  </a:extLst>
                </a:gridCol>
                <a:gridCol w="835232">
                  <a:extLst>
                    <a:ext uri="{9D8B030D-6E8A-4147-A177-3AD203B41FA5}">
                      <a16:colId xmlns:a16="http://schemas.microsoft.com/office/drawing/2014/main" val="20003"/>
                    </a:ext>
                  </a:extLst>
                </a:gridCol>
                <a:gridCol w="835232">
                  <a:extLst>
                    <a:ext uri="{9D8B030D-6E8A-4147-A177-3AD203B41FA5}">
                      <a16:colId xmlns:a16="http://schemas.microsoft.com/office/drawing/2014/main" val="20004"/>
                    </a:ext>
                  </a:extLst>
                </a:gridCol>
                <a:gridCol w="835232">
                  <a:extLst>
                    <a:ext uri="{9D8B030D-6E8A-4147-A177-3AD203B41FA5}">
                      <a16:colId xmlns:a16="http://schemas.microsoft.com/office/drawing/2014/main" val="20005"/>
                    </a:ext>
                  </a:extLst>
                </a:gridCol>
                <a:gridCol w="835232">
                  <a:extLst>
                    <a:ext uri="{9D8B030D-6E8A-4147-A177-3AD203B41FA5}">
                      <a16:colId xmlns:a16="http://schemas.microsoft.com/office/drawing/2014/main" val="20006"/>
                    </a:ext>
                  </a:extLst>
                </a:gridCol>
                <a:gridCol w="835232">
                  <a:extLst>
                    <a:ext uri="{9D8B030D-6E8A-4147-A177-3AD203B41FA5}">
                      <a16:colId xmlns:a16="http://schemas.microsoft.com/office/drawing/2014/main" val="20007"/>
                    </a:ext>
                  </a:extLst>
                </a:gridCol>
                <a:gridCol w="835232">
                  <a:extLst>
                    <a:ext uri="{9D8B030D-6E8A-4147-A177-3AD203B41FA5}">
                      <a16:colId xmlns:a16="http://schemas.microsoft.com/office/drawing/2014/main" val="20008"/>
                    </a:ext>
                  </a:extLst>
                </a:gridCol>
                <a:gridCol w="835232">
                  <a:extLst>
                    <a:ext uri="{9D8B030D-6E8A-4147-A177-3AD203B41FA5}">
                      <a16:colId xmlns:a16="http://schemas.microsoft.com/office/drawing/2014/main" val="20009"/>
                    </a:ext>
                  </a:extLst>
                </a:gridCol>
                <a:gridCol w="835232">
                  <a:extLst>
                    <a:ext uri="{9D8B030D-6E8A-4147-A177-3AD203B41FA5}">
                      <a16:colId xmlns:a16="http://schemas.microsoft.com/office/drawing/2014/main" val="20010"/>
                    </a:ext>
                  </a:extLst>
                </a:gridCol>
              </a:tblGrid>
              <a:tr h="550335">
                <a:tc>
                  <a:txBody>
                    <a:bodyPr/>
                    <a:lstStyle/>
                    <a:p>
                      <a:pPr algn="ctr"/>
                      <a:r>
                        <a:rPr lang="en-US" sz="2800" dirty="0"/>
                        <a:t>130</a:t>
                      </a:r>
                    </a:p>
                  </a:txBody>
                  <a:tcPr/>
                </a:tc>
                <a:tc>
                  <a:txBody>
                    <a:bodyPr/>
                    <a:lstStyle/>
                    <a:p>
                      <a:pPr algn="ctr"/>
                      <a:r>
                        <a:rPr lang="en-US" sz="2800" dirty="0"/>
                        <a:t>160</a:t>
                      </a:r>
                    </a:p>
                  </a:txBody>
                  <a:tcPr/>
                </a:tc>
                <a:tc>
                  <a:txBody>
                    <a:bodyPr/>
                    <a:lstStyle/>
                    <a:p>
                      <a:pPr algn="ctr"/>
                      <a:r>
                        <a:rPr lang="en-US" sz="2800" dirty="0"/>
                        <a:t>150</a:t>
                      </a:r>
                    </a:p>
                  </a:txBody>
                  <a:tcPr/>
                </a:tc>
                <a:tc>
                  <a:txBody>
                    <a:bodyPr/>
                    <a:lstStyle/>
                    <a:p>
                      <a:pPr algn="ctr"/>
                      <a:r>
                        <a:rPr lang="en-US" sz="2800" dirty="0"/>
                        <a:t>120</a:t>
                      </a:r>
                    </a:p>
                  </a:txBody>
                  <a:tcPr/>
                </a:tc>
                <a:tc>
                  <a:txBody>
                    <a:bodyPr/>
                    <a:lstStyle/>
                    <a:p>
                      <a:pPr algn="ctr"/>
                      <a:r>
                        <a:rPr lang="en-US" sz="2800" dirty="0"/>
                        <a:t>120</a:t>
                      </a:r>
                    </a:p>
                  </a:txBody>
                  <a:tcPr/>
                </a:tc>
                <a:tc>
                  <a:txBody>
                    <a:bodyPr/>
                    <a:lstStyle/>
                    <a:p>
                      <a:pPr algn="ctr"/>
                      <a:r>
                        <a:rPr lang="en-US" sz="2800" dirty="0"/>
                        <a:t>110</a:t>
                      </a:r>
                    </a:p>
                  </a:txBody>
                  <a:tcPr/>
                </a:tc>
                <a:tc>
                  <a:txBody>
                    <a:bodyPr/>
                    <a:lstStyle/>
                    <a:p>
                      <a:pPr algn="ctr"/>
                      <a:r>
                        <a:rPr lang="en-US" sz="2800" dirty="0"/>
                        <a:t>170</a:t>
                      </a:r>
                    </a:p>
                  </a:txBody>
                  <a:tcPr/>
                </a:tc>
                <a:tc>
                  <a:txBody>
                    <a:bodyPr/>
                    <a:lstStyle/>
                    <a:p>
                      <a:pPr algn="ctr"/>
                      <a:r>
                        <a:rPr lang="en-US" sz="2800" dirty="0"/>
                        <a:t>160</a:t>
                      </a:r>
                    </a:p>
                  </a:txBody>
                  <a:tcPr/>
                </a:tc>
                <a:tc>
                  <a:txBody>
                    <a:bodyPr/>
                    <a:lstStyle/>
                    <a:p>
                      <a:pPr algn="ctr"/>
                      <a:r>
                        <a:rPr lang="en-US" sz="2800" dirty="0"/>
                        <a:t>110</a:t>
                      </a:r>
                    </a:p>
                  </a:txBody>
                  <a:tcPr/>
                </a:tc>
                <a:tc>
                  <a:txBody>
                    <a:bodyPr/>
                    <a:lstStyle/>
                    <a:p>
                      <a:pPr algn="ctr"/>
                      <a:r>
                        <a:rPr lang="en-US" sz="2800" dirty="0"/>
                        <a:t>130</a:t>
                      </a:r>
                    </a:p>
                  </a:txBody>
                  <a:tcPr/>
                </a:tc>
                <a:tc>
                  <a:txBody>
                    <a:bodyPr/>
                    <a:lstStyle/>
                    <a:p>
                      <a:pPr algn="ctr"/>
                      <a:r>
                        <a:rPr lang="en-US" sz="2800" dirty="0"/>
                        <a:t>90</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4601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#4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Assume a representative sample, the histogram is unimodal and symmetric.</a:t>
            </a:r>
          </a:p>
          <a:p>
            <a:pPr marL="514350" indent="-514350">
              <a:buFont typeface="+mj-lt"/>
              <a:buAutoNum type="alphaLcParenR"/>
            </a:pPr>
            <a:endParaRPr lang="en-US" dirty="0"/>
          </a:p>
          <a:p>
            <a:pPr marL="514350" indent="-514350">
              <a:buFont typeface="+mj-lt"/>
              <a:buAutoNum type="alphaLcParenR"/>
            </a:pPr>
            <a:r>
              <a:rPr lang="en-US" dirty="0"/>
              <a:t>I am 95% confident that the true mean amount of calories per serving in vanilla yogurt is between 114.87 and 148.77 calories.</a:t>
            </a:r>
          </a:p>
          <a:p>
            <a:pPr marL="514350" indent="-514350">
              <a:buFont typeface="+mj-lt"/>
              <a:buAutoNum type="alphaLcParenR"/>
            </a:pPr>
            <a:endParaRPr lang="en-US" dirty="0"/>
          </a:p>
          <a:p>
            <a:pPr marL="514350" indent="-514350">
              <a:buFont typeface="+mj-lt"/>
              <a:buAutoNum type="alphaLcParenR"/>
            </a:pPr>
            <a:r>
              <a:rPr lang="en-US" dirty="0"/>
              <a:t>Since 120 is contained in the interval there is not sufficient evidence to reject the claim that the mean number of calories per serving of vanilla yogurt is 120 calories; the claim seems reasonable.</a:t>
            </a:r>
          </a:p>
        </p:txBody>
      </p:sp>
    </p:spTree>
    <p:extLst>
      <p:ext uri="{BB962C8B-B14F-4D97-AF65-F5344CB8AC3E}">
        <p14:creationId xmlns:p14="http://schemas.microsoft.com/office/powerpoint/2010/main" val="3413580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#5</a:t>
            </a:r>
          </a:p>
        </p:txBody>
      </p:sp>
      <p:sp>
        <p:nvSpPr>
          <p:cNvPr id="3" name="Content Placeholder 2"/>
          <p:cNvSpPr>
            <a:spLocks noGrp="1"/>
          </p:cNvSpPr>
          <p:nvPr>
            <p:ph idx="1"/>
          </p:nvPr>
        </p:nvSpPr>
        <p:spPr/>
        <p:txBody>
          <a:bodyPr>
            <a:normAutofit fontScale="92500"/>
          </a:bodyPr>
          <a:lstStyle/>
          <a:p>
            <a:pPr marL="0" indent="0">
              <a:buNone/>
            </a:pPr>
            <a:r>
              <a:rPr lang="en-US" dirty="0"/>
              <a:t>In 2012, a large number of foreclosed homes in the Washington, D.C., metro area were sold. In one community, a sample of 30 foreclosed homes sold for an average of $443,705 with a standard deviation of $196,196.</a:t>
            </a:r>
          </a:p>
          <a:p>
            <a:pPr marL="514350" indent="-514350">
              <a:buFont typeface="+mj-lt"/>
              <a:buAutoNum type="alphaLcParenR"/>
            </a:pPr>
            <a:r>
              <a:rPr lang="en-US" dirty="0"/>
              <a:t>What assumptions and conditions must be checked before finding a confidence interval for the mean? How would you check them?</a:t>
            </a:r>
          </a:p>
          <a:p>
            <a:pPr marL="514350" indent="-514350">
              <a:buFont typeface="+mj-lt"/>
              <a:buAutoNum type="alphaLcParenR"/>
            </a:pPr>
            <a:r>
              <a:rPr lang="en-US" dirty="0"/>
              <a:t>Find a 95% confidence interval for the mean value per home.</a:t>
            </a:r>
          </a:p>
          <a:p>
            <a:pPr marL="514350" indent="-514350">
              <a:buFont typeface="+mj-lt"/>
              <a:buAutoNum type="alphaLcParenR"/>
            </a:pPr>
            <a:r>
              <a:rPr lang="en-US" dirty="0"/>
              <a:t>Interpret this interval and explain what 95% confidence means.</a:t>
            </a:r>
          </a:p>
          <a:p>
            <a:pPr marL="514350" indent="-514350">
              <a:buFont typeface="+mj-lt"/>
              <a:buAutoNum type="alphaLcParenR"/>
            </a:pPr>
            <a:r>
              <a:rPr lang="en-US" dirty="0"/>
              <a:t>Suppose nationally, the average foreclosed home sold for $350,000. Do you think the average sale price in the sampled community significantly from the national average?</a:t>
            </a:r>
          </a:p>
          <a:p>
            <a:endParaRPr lang="en-US" dirty="0"/>
          </a:p>
        </p:txBody>
      </p:sp>
    </p:spTree>
    <p:extLst>
      <p:ext uri="{BB962C8B-B14F-4D97-AF65-F5344CB8AC3E}">
        <p14:creationId xmlns:p14="http://schemas.microsoft.com/office/powerpoint/2010/main" val="3721122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#5 Solution</a:t>
            </a:r>
          </a:p>
        </p:txBody>
      </p:sp>
      <p:sp>
        <p:nvSpPr>
          <p:cNvPr id="3" name="Content Placeholder 2"/>
          <p:cNvSpPr>
            <a:spLocks noGrp="1"/>
          </p:cNvSpPr>
          <p:nvPr>
            <p:ph idx="1"/>
          </p:nvPr>
        </p:nvSpPr>
        <p:spPr/>
        <p:txBody>
          <a:bodyPr/>
          <a:lstStyle/>
          <a:p>
            <a:pPr marL="514350" indent="-514350">
              <a:buFont typeface="+mj-lt"/>
              <a:buAutoNum type="alphaLcParenR"/>
            </a:pPr>
            <a:r>
              <a:rPr lang="en-US" dirty="0"/>
              <a:t>Random sample, symmetric, unimodal distribution without outliers.</a:t>
            </a:r>
          </a:p>
          <a:p>
            <a:pPr marL="514350" indent="-514350">
              <a:buFont typeface="+mj-lt"/>
              <a:buAutoNum type="alphaLcParenR"/>
            </a:pPr>
            <a:r>
              <a:rPr lang="en-US" dirty="0"/>
              <a:t>($370,444, $516,966)</a:t>
            </a:r>
          </a:p>
          <a:p>
            <a:pPr marL="514350" indent="-514350">
              <a:buFont typeface="+mj-lt"/>
              <a:buAutoNum type="alphaLcParenR"/>
            </a:pPr>
            <a:r>
              <a:rPr lang="en-US" dirty="0"/>
              <a:t>I am 95% confident that the true mean amount foreclosed homes in the DC area will sell for is between $370,444 and $516,966.  The 95% confidence level means that if we were to take all possible samples of 30 foreclosed homes, 95% of them would capture the true mean selling price.</a:t>
            </a:r>
          </a:p>
          <a:p>
            <a:pPr marL="514350" indent="-514350">
              <a:buFont typeface="+mj-lt"/>
              <a:buAutoNum type="alphaLcParenR"/>
            </a:pPr>
            <a:r>
              <a:rPr lang="en-US" dirty="0"/>
              <a:t>Yes, since $350,000 is below the confidence interval.  I would conclude that houses in the DC area sell for more money.</a:t>
            </a:r>
          </a:p>
        </p:txBody>
      </p:sp>
    </p:spTree>
    <p:extLst>
      <p:ext uri="{BB962C8B-B14F-4D97-AF65-F5344CB8AC3E}">
        <p14:creationId xmlns:p14="http://schemas.microsoft.com/office/powerpoint/2010/main" val="1755019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#6</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Police departments often try to control traffic speed by placing speed-measuring machines on roads that tell motorist how fast they are driving. Traffic safety experts must determine where the machines should be placed. In one recent test, police recorded the average speed clocked by cars driving on one busy street close to an elementary school. For a sample of 25 speeds, it was determined that the average amount over the speed limit for the 25 clocked speeds was 11.6 mph with a standard deviation of 8 mph. The 95% confidence interval estimate for this sample is 8.30 mph to 14.90 mph. </a:t>
            </a:r>
          </a:p>
          <a:p>
            <a:pPr marL="514350" indent="-514350">
              <a:buFont typeface="+mj-lt"/>
              <a:buAutoNum type="alphaLcParenR"/>
            </a:pPr>
            <a:r>
              <a:rPr lang="en-US" dirty="0"/>
              <a:t>What is the margin of error for this problem?</a:t>
            </a:r>
          </a:p>
          <a:p>
            <a:pPr marL="514350" indent="-514350">
              <a:buFont typeface="+mj-lt"/>
              <a:buAutoNum type="alphaLcParenR"/>
            </a:pPr>
            <a:r>
              <a:rPr lang="en-US" dirty="0"/>
              <a:t>The researchers commented that the interval was too wide. Explain specifically what should be done to reduce the margin of error to no more than +/- 2 mph.  </a:t>
            </a:r>
          </a:p>
          <a:p>
            <a:endParaRPr lang="en-US" dirty="0"/>
          </a:p>
        </p:txBody>
      </p:sp>
    </p:spTree>
    <p:extLst>
      <p:ext uri="{BB962C8B-B14F-4D97-AF65-F5344CB8AC3E}">
        <p14:creationId xmlns:p14="http://schemas.microsoft.com/office/powerpoint/2010/main" val="2962473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#6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mj-lt"/>
                  <a:buAutoNum type="alphaLcParenR"/>
                </a:pPr>
                <a:r>
                  <a:rPr lang="en-US" dirty="0"/>
                  <a:t>3.3 mph</a:t>
                </a:r>
              </a:p>
              <a:p>
                <a:pPr marL="514350" indent="-514350">
                  <a:buFont typeface="+mj-lt"/>
                  <a:buAutoNum type="alphaLcParenR"/>
                </a:pPr>
                <a:r>
                  <a:rPr lang="en-US" dirty="0"/>
                  <a:t>To reduce the margin of error we need to use a larger sample size.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1.96</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r>
                        <a:rPr lang="en-US" b="0" i="1" smtClean="0">
                          <a:latin typeface="Cambria Math" panose="02040503050406030204" pitchFamily="18" charset="0"/>
                          <a:ea typeface="Cambria Math" panose="02040503050406030204" pitchFamily="18" charset="0"/>
                        </a:rPr>
                        <m:t>=2</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1.96</m:t>
                      </m:r>
                      <m:r>
                        <a:rPr lang="en-US" b="0" i="1" smtClean="0">
                          <a:latin typeface="Cambria Math" panose="02040503050406030204" pitchFamily="18" charset="0"/>
                          <a:ea typeface="Cambria Math" panose="02040503050406030204" pitchFamily="18" charset="0"/>
                        </a:rPr>
                        <m:t>×8=2</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1.96</m:t>
                                  </m:r>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rPr>
                                    <m:t>2</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e>
                          </m:d>
                        </m:e>
                        <m:sup>
                          <m:r>
                            <a:rPr lang="en-US" b="0" i="1" smtClean="0">
                              <a:latin typeface="Cambria Math" panose="02040503050406030204" pitchFamily="18" charset="0"/>
                            </a:rPr>
                            <m:t>2</m:t>
                          </m:r>
                        </m:sup>
                      </m:sSup>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7.84</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m:t>
                      </m:r>
                      <m:r>
                        <a:rPr lang="en-US" b="0" i="1" smtClean="0">
                          <a:latin typeface="Cambria Math" panose="02040503050406030204" pitchFamily="18" charset="0"/>
                        </a:rPr>
                        <m:t>𝑛</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62083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Hypotheses</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94129" y="763601"/>
            <a:ext cx="11682271" cy="5610306"/>
          </a:xfrm>
        </p:spPr>
        <p:txBody>
          <a:bodyPr/>
          <a:lstStyle/>
          <a:p>
            <a:pPr marL="0" indent="0">
              <a:lnSpc>
                <a:spcPct val="100000"/>
              </a:lnSpc>
              <a:buNone/>
            </a:pPr>
            <a:r>
              <a:rPr lang="en-US" sz="1600" b="1" dirty="0"/>
              <a:t>Problem</a:t>
            </a:r>
            <a:r>
              <a:rPr lang="en-US" sz="1600" dirty="0"/>
              <a:t>: (1) Define the parameter of interest and (2) State the Null and Alternative Hypotheses and the directionality of the test (two-tailed, left-tailed or right-tailed) for the following scenarios:</a:t>
            </a:r>
          </a:p>
          <a:p>
            <a:pPr marL="0">
              <a:lnSpc>
                <a:spcPct val="100000"/>
              </a:lnSpc>
            </a:pPr>
            <a:endParaRPr lang="en-US" sz="1600" dirty="0"/>
          </a:p>
          <a:p>
            <a:pPr marL="0" lvl="0" indent="0">
              <a:buNone/>
            </a:pPr>
            <a:r>
              <a:rPr lang="en-US" sz="1600" dirty="0"/>
              <a:t>a) A random sample of 15 human body temperatures were obtained. Assume that human body temperatures are normally distributed. Is there sufficient evidence to conclude that the true mean human body temperature </a:t>
            </a:r>
            <a:r>
              <a:rPr lang="en-US" sz="1600" b="1" dirty="0"/>
              <a:t>differs</a:t>
            </a:r>
            <a:r>
              <a:rPr lang="en-US" sz="1600" dirty="0"/>
              <a:t> from 98.6</a:t>
            </a:r>
            <a:r>
              <a:rPr lang="en-US" sz="1600" baseline="30000" dirty="0"/>
              <a:t>o</a:t>
            </a:r>
            <a:r>
              <a:rPr lang="en-US" sz="1600" dirty="0"/>
              <a:t>F?</a:t>
            </a:r>
          </a:p>
          <a:p>
            <a:pPr marL="0" indent="0">
              <a:buNone/>
            </a:pPr>
            <a:endParaRPr lang="en-US" sz="1600" i="1" dirty="0">
              <a:solidFill>
                <a:srgbClr val="7030A0"/>
              </a:solidFill>
            </a:endParaRPr>
          </a:p>
          <a:p>
            <a:pPr marL="0" lvl="0" indent="0">
              <a:buNone/>
            </a:pPr>
            <a:endParaRPr lang="en-US" sz="1600" dirty="0"/>
          </a:p>
          <a:p>
            <a:pPr marL="0" lvl="0" indent="0">
              <a:buNone/>
            </a:pPr>
            <a:endParaRPr lang="en-US" sz="1600" dirty="0"/>
          </a:p>
          <a:p>
            <a:pPr marL="0" lvl="0" indent="0">
              <a:buNone/>
            </a:pPr>
            <a:endParaRPr lang="en-US" sz="1600" dirty="0"/>
          </a:p>
          <a:p>
            <a:pPr marL="0" lvl="0" indent="0">
              <a:buNone/>
            </a:pPr>
            <a:endParaRPr lang="en-US" sz="1600" dirty="0"/>
          </a:p>
          <a:p>
            <a:pPr marL="0" indent="0">
              <a:buNone/>
            </a:pPr>
            <a:r>
              <a:rPr lang="en-US" sz="1600" dirty="0"/>
              <a:t>b) In 2012, a large number of foreclosed homes in Washington, D.C. were sold. Real estate experts say the standard deviation for sales the past 10 years was $190,000. In one community, a random sample of 30 foreclosed homes sold for an average of $443,705. A prospective home-buyer wants to know if prices have </a:t>
            </a:r>
            <a:r>
              <a:rPr lang="en-US" sz="1600" b="1" dirty="0"/>
              <a:t>decreased</a:t>
            </a:r>
            <a:r>
              <a:rPr lang="en-US" sz="1600" dirty="0"/>
              <a:t> from the 2002 average of $450,000.</a:t>
            </a:r>
          </a:p>
          <a:p>
            <a:pPr marL="0" indent="0">
              <a:buNone/>
            </a:pPr>
            <a:endParaRPr lang="en-US" sz="1600" i="1" dirty="0">
              <a:solidFill>
                <a:srgbClr val="FF0000"/>
              </a:solidFill>
            </a:endParaRPr>
          </a:p>
          <a:p>
            <a:pPr marL="0" indent="0">
              <a:buNone/>
            </a:pPr>
            <a:endParaRPr lang="en-US" sz="1600" i="1" dirty="0">
              <a:solidFill>
                <a:srgbClr val="FF0000"/>
              </a:solidFill>
            </a:endParaRPr>
          </a:p>
          <a:p>
            <a:pPr marL="0" indent="0">
              <a:buNone/>
            </a:pPr>
            <a:endParaRPr lang="en-US" sz="1600" i="1" dirty="0">
              <a:solidFill>
                <a:srgbClr val="FF0000"/>
              </a:solidFill>
            </a:endParaRPr>
          </a:p>
          <a:p>
            <a:pPr marL="0" indent="0">
              <a:buNone/>
            </a:pPr>
            <a:endParaRPr lang="en-US" sz="1600" i="1" dirty="0">
              <a:solidFill>
                <a:srgbClr val="FF0000"/>
              </a:solidFill>
            </a:endParaRPr>
          </a:p>
          <a:p>
            <a:pPr marL="0" indent="0">
              <a:buNone/>
            </a:pPr>
            <a:endParaRPr lang="en-US" sz="1600" i="1" dirty="0">
              <a:solidFill>
                <a:srgbClr val="7030A0"/>
              </a:solidFill>
            </a:endParaRPr>
          </a:p>
          <a:p>
            <a:pPr marL="0" indent="0">
              <a:lnSpc>
                <a:spcPct val="100000"/>
              </a:lnSpc>
              <a:buNone/>
            </a:pPr>
            <a:r>
              <a:rPr lang="en-US" sz="1600" dirty="0"/>
              <a:t>c) Test 1 grades on the most fun class you’ve ever taken averaged 80.76 with standard deviation 13.34 points. From a random sample of 19 Test 2 grades, there was a mean of 83.39. Your super cool instructor wants to know if the Test 2 grades </a:t>
            </a:r>
            <a:r>
              <a:rPr lang="en-US" sz="1600" b="1" dirty="0"/>
              <a:t>improved</a:t>
            </a:r>
            <a:r>
              <a:rPr lang="en-US" sz="1600" dirty="0"/>
              <a:t>.</a:t>
            </a:r>
          </a:p>
          <a:p>
            <a:pPr marL="0" indent="0">
              <a:lnSpc>
                <a:spcPct val="100000"/>
              </a:lnSpc>
              <a:buNone/>
            </a:pPr>
            <a:endParaRPr lang="en-US" sz="1600" dirty="0"/>
          </a:p>
          <a:p>
            <a:pPr marL="0" indent="0">
              <a:lnSpc>
                <a:spcPct val="100000"/>
              </a:lnSpc>
              <a:buNone/>
            </a:pPr>
            <a:endParaRPr lang="en-US" sz="1600" i="1" dirty="0">
              <a:solidFill>
                <a:srgbClr val="FF0000"/>
              </a:solidFill>
            </a:endParaRPr>
          </a:p>
          <a:p>
            <a:pPr marL="0" indent="0">
              <a:lnSpc>
                <a:spcPct val="100000"/>
              </a:lnSpc>
              <a:buNone/>
            </a:pPr>
            <a:endParaRPr lang="en-US" sz="1600" i="1" dirty="0">
              <a:solidFill>
                <a:srgbClr val="FF0000"/>
              </a:solidFill>
            </a:endParaRPr>
          </a:p>
        </p:txBody>
      </p:sp>
    </p:spTree>
    <p:extLst>
      <p:ext uri="{BB962C8B-B14F-4D97-AF65-F5344CB8AC3E}">
        <p14:creationId xmlns:p14="http://schemas.microsoft.com/office/powerpoint/2010/main" val="64260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Hypotheses</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0" y="585334"/>
            <a:ext cx="12475253" cy="6689525"/>
          </a:xfrm>
        </p:spPr>
        <p:txBody>
          <a:bodyPr/>
          <a:lstStyle/>
          <a:p>
            <a:pPr marL="0" indent="0">
              <a:lnSpc>
                <a:spcPct val="100000"/>
              </a:lnSpc>
              <a:buNone/>
            </a:pPr>
            <a:r>
              <a:rPr lang="en-US" sz="1300" b="1" dirty="0"/>
              <a:t>Problem</a:t>
            </a:r>
            <a:r>
              <a:rPr lang="en-US" sz="1300" dirty="0"/>
              <a:t>: (1) Define the parameter of interest and (2) State the Null and Alternative Hypotheses and the directionality of the test (two-tailed, left-tailed or right-tailed) for the following scenarios:</a:t>
            </a:r>
          </a:p>
          <a:p>
            <a:pPr marL="0">
              <a:lnSpc>
                <a:spcPct val="100000"/>
              </a:lnSpc>
            </a:pPr>
            <a:endParaRPr lang="en-US" sz="1300" dirty="0"/>
          </a:p>
          <a:p>
            <a:pPr marL="0" lvl="0" indent="0">
              <a:buNone/>
            </a:pPr>
            <a:r>
              <a:rPr lang="en-US" sz="1300" dirty="0"/>
              <a:t>a) A random sample of 15 human body temperatures were obtained. Assume that human body temperatures are normally distributed. Is there sufficient evidence to conclude that the true mean human body temperature </a:t>
            </a:r>
            <a:r>
              <a:rPr lang="en-US" sz="1300" b="1" dirty="0"/>
              <a:t>differs</a:t>
            </a:r>
            <a:r>
              <a:rPr lang="en-US" sz="1300" dirty="0"/>
              <a:t> from 98.6</a:t>
            </a:r>
            <a:r>
              <a:rPr lang="en-US" sz="1300" baseline="30000" dirty="0"/>
              <a:t>o</a:t>
            </a:r>
            <a:r>
              <a:rPr lang="en-US" sz="1300" dirty="0"/>
              <a:t>F?</a:t>
            </a:r>
          </a:p>
          <a:p>
            <a:pPr marL="0" lvl="0" indent="0">
              <a:buNone/>
            </a:pPr>
            <a:endParaRPr lang="en-US" sz="1300" dirty="0"/>
          </a:p>
          <a:p>
            <a:pPr marL="0" lvl="0" indent="0">
              <a:buNone/>
            </a:pPr>
            <a:r>
              <a:rPr lang="en-US" sz="1300" i="1" dirty="0">
                <a:solidFill>
                  <a:srgbClr val="FF0000"/>
                </a:solidFill>
              </a:rPr>
              <a:t>Let µ = the true mean of human body temperature </a:t>
            </a:r>
            <a:r>
              <a:rPr lang="en-US" sz="1300" i="1" dirty="0">
                <a:solidFill>
                  <a:srgbClr val="7030A0"/>
                </a:solidFill>
              </a:rPr>
              <a:t>→ VERY GOOD!</a:t>
            </a:r>
          </a:p>
          <a:p>
            <a:pPr marL="0" lvl="0" indent="0">
              <a:buNone/>
            </a:pPr>
            <a:endParaRPr lang="en-US" sz="1300" i="1" dirty="0">
              <a:solidFill>
                <a:srgbClr val="7030A0"/>
              </a:solidFill>
            </a:endParaRPr>
          </a:p>
          <a:p>
            <a:pPr marL="0" lvl="0" indent="0">
              <a:buNone/>
            </a:pPr>
            <a:r>
              <a:rPr lang="en-US" sz="1300" i="1" dirty="0">
                <a:solidFill>
                  <a:srgbClr val="7030A0"/>
                </a:solidFill>
              </a:rPr>
              <a:t>First try:</a:t>
            </a: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 98.6     </a:t>
            </a:r>
            <a:r>
              <a:rPr lang="en-US" sz="1300" i="1" dirty="0">
                <a:solidFill>
                  <a:srgbClr val="7030A0"/>
                </a:solidFill>
              </a:rPr>
              <a:t>→    INCORRECT!  MISSING µ!!!</a:t>
            </a:r>
          </a:p>
          <a:p>
            <a:pPr marL="0" indent="0">
              <a:buNone/>
            </a:pPr>
            <a:r>
              <a:rPr lang="en-US" sz="1300" i="1" dirty="0">
                <a:solidFill>
                  <a:srgbClr val="FF0000"/>
                </a:solidFill>
              </a:rPr>
              <a:t>H</a:t>
            </a:r>
            <a:r>
              <a:rPr lang="en-US" sz="1300" i="1" baseline="-25000" dirty="0">
                <a:solidFill>
                  <a:srgbClr val="FF0000"/>
                </a:solidFill>
              </a:rPr>
              <a:t>A</a:t>
            </a:r>
            <a:r>
              <a:rPr lang="en-US" sz="1300" i="1" dirty="0">
                <a:solidFill>
                  <a:srgbClr val="FF0000"/>
                </a:solidFill>
              </a:rPr>
              <a:t> ≠ 98.6</a:t>
            </a:r>
            <a:endParaRPr lang="en-US" sz="1300" i="1" dirty="0"/>
          </a:p>
          <a:p>
            <a:pPr marL="0" indent="0">
              <a:buNone/>
            </a:pPr>
            <a:endParaRPr lang="en-US" sz="1300" i="1" dirty="0">
              <a:solidFill>
                <a:srgbClr val="7030A0"/>
              </a:solidFill>
            </a:endParaRP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µ = 98.6    and    H</a:t>
            </a:r>
            <a:r>
              <a:rPr lang="en-US" sz="1300" i="1" baseline="-25000" dirty="0">
                <a:solidFill>
                  <a:srgbClr val="FF0000"/>
                </a:solidFill>
              </a:rPr>
              <a:t>A</a:t>
            </a:r>
            <a:r>
              <a:rPr lang="en-US" sz="1300" i="1" dirty="0">
                <a:solidFill>
                  <a:srgbClr val="FF0000"/>
                </a:solidFill>
              </a:rPr>
              <a:t>: µ ≠ 98.6 →  two-tailed   </a:t>
            </a:r>
            <a:r>
              <a:rPr lang="en-US" sz="1300" i="1" dirty="0">
                <a:solidFill>
                  <a:srgbClr val="7030A0"/>
                </a:solidFill>
              </a:rPr>
              <a:t>→ NOW IT’S PERFECT!</a:t>
            </a:r>
          </a:p>
          <a:p>
            <a:pPr marL="0" lvl="0" indent="0">
              <a:buNone/>
            </a:pPr>
            <a:endParaRPr lang="en-US" sz="1300" dirty="0"/>
          </a:p>
          <a:p>
            <a:pPr marL="0" indent="0">
              <a:buNone/>
            </a:pPr>
            <a:r>
              <a:rPr lang="en-US" sz="1300" dirty="0"/>
              <a:t>b) In 2012, a large number of foreclosed homes in Washington, D.C. were sold. Real estate experts say the standard deviation for sales the past 10 years was $190,000. In one community, a random sample of 30 foreclosed homes sold for an average of $443,705. A prospective home-buyer wants to know if prices have </a:t>
            </a:r>
            <a:r>
              <a:rPr lang="en-US" sz="1300" b="1" dirty="0"/>
              <a:t>decreased</a:t>
            </a:r>
            <a:r>
              <a:rPr lang="en-US" sz="1300" dirty="0"/>
              <a:t> from the 2002 average of $450,000.</a:t>
            </a:r>
          </a:p>
          <a:p>
            <a:pPr marL="0" indent="0">
              <a:buNone/>
            </a:pPr>
            <a:endParaRPr lang="en-US" sz="1300" i="1" dirty="0">
              <a:solidFill>
                <a:srgbClr val="FF0000"/>
              </a:solidFill>
            </a:endParaRPr>
          </a:p>
          <a:p>
            <a:pPr marL="0" indent="0">
              <a:buNone/>
            </a:pPr>
            <a:r>
              <a:rPr lang="en-US" sz="1300" i="1" dirty="0">
                <a:solidFill>
                  <a:srgbClr val="7030A0"/>
                </a:solidFill>
              </a:rPr>
              <a:t>First try:</a:t>
            </a: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p = 450,000 and     H</a:t>
            </a:r>
            <a:r>
              <a:rPr lang="en-US" sz="1300" i="1" baseline="-25000" dirty="0">
                <a:solidFill>
                  <a:srgbClr val="FF0000"/>
                </a:solidFill>
              </a:rPr>
              <a:t>A</a:t>
            </a:r>
            <a:r>
              <a:rPr lang="en-US" sz="1300" i="1" dirty="0">
                <a:solidFill>
                  <a:srgbClr val="FF0000"/>
                </a:solidFill>
              </a:rPr>
              <a:t>: p &lt; 450,000    </a:t>
            </a:r>
            <a:r>
              <a:rPr lang="en-US" sz="1300" i="1" dirty="0">
                <a:solidFill>
                  <a:srgbClr val="7030A0"/>
                </a:solidFill>
              </a:rPr>
              <a:t>→</a:t>
            </a:r>
            <a:r>
              <a:rPr lang="en-US" sz="1300" i="1" dirty="0">
                <a:solidFill>
                  <a:srgbClr val="FF0000"/>
                </a:solidFill>
              </a:rPr>
              <a:t>     </a:t>
            </a:r>
            <a:r>
              <a:rPr lang="en-US" sz="1300" i="1" dirty="0">
                <a:solidFill>
                  <a:srgbClr val="7030A0"/>
                </a:solidFill>
              </a:rPr>
              <a:t>INCORRECT!! NOT TALKING ABOUT PROPORTIONS!!! SHOULD BE NO Ps</a:t>
            </a:r>
          </a:p>
          <a:p>
            <a:pPr marL="0" indent="0">
              <a:buNone/>
            </a:pPr>
            <a:endParaRPr lang="en-US" sz="1300" i="1" dirty="0">
              <a:solidFill>
                <a:srgbClr val="FF0000"/>
              </a:solidFill>
            </a:endParaRPr>
          </a:p>
          <a:p>
            <a:pPr marL="0" indent="0">
              <a:buNone/>
            </a:pPr>
            <a:r>
              <a:rPr lang="en-US" sz="1300" i="1" dirty="0">
                <a:solidFill>
                  <a:srgbClr val="FF0000"/>
                </a:solidFill>
              </a:rPr>
              <a:t>Let µ = the true mean of the prices of foreclosed homes </a:t>
            </a:r>
            <a:r>
              <a:rPr lang="en-US" sz="1300" i="1" dirty="0">
                <a:solidFill>
                  <a:srgbClr val="7030A0"/>
                </a:solidFill>
              </a:rPr>
              <a:t>→</a:t>
            </a:r>
            <a:r>
              <a:rPr lang="en-US" sz="1300" i="1" dirty="0">
                <a:solidFill>
                  <a:srgbClr val="FF0000"/>
                </a:solidFill>
              </a:rPr>
              <a:t> </a:t>
            </a:r>
            <a:r>
              <a:rPr lang="en-US" sz="1300" i="1" dirty="0">
                <a:solidFill>
                  <a:srgbClr val="7030A0"/>
                </a:solidFill>
              </a:rPr>
              <a:t>PERFECT</a:t>
            </a:r>
          </a:p>
          <a:p>
            <a:pPr marL="0" indent="0">
              <a:buNone/>
            </a:pPr>
            <a:endParaRPr lang="en-US" sz="1300" i="1" dirty="0">
              <a:solidFill>
                <a:srgbClr val="FF0000"/>
              </a:solidFill>
            </a:endParaRP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µ = 450,000     and     H</a:t>
            </a:r>
            <a:r>
              <a:rPr lang="en-US" sz="1300" i="1" baseline="-25000" dirty="0">
                <a:solidFill>
                  <a:srgbClr val="FF0000"/>
                </a:solidFill>
              </a:rPr>
              <a:t>A</a:t>
            </a:r>
            <a:r>
              <a:rPr lang="en-US" sz="1300" i="1" dirty="0">
                <a:solidFill>
                  <a:srgbClr val="FF0000"/>
                </a:solidFill>
              </a:rPr>
              <a:t>: µ &lt; 450,000     left-tailed    </a:t>
            </a:r>
            <a:r>
              <a:rPr lang="en-US" sz="1300" i="1" dirty="0">
                <a:solidFill>
                  <a:srgbClr val="7030A0"/>
                </a:solidFill>
              </a:rPr>
              <a:t>→</a:t>
            </a:r>
            <a:r>
              <a:rPr lang="en-US" sz="1300" i="1" dirty="0">
                <a:solidFill>
                  <a:srgbClr val="FF0000"/>
                </a:solidFill>
              </a:rPr>
              <a:t> </a:t>
            </a:r>
            <a:r>
              <a:rPr lang="en-US" sz="1300" i="1" dirty="0">
                <a:solidFill>
                  <a:srgbClr val="7030A0"/>
                </a:solidFill>
              </a:rPr>
              <a:t>CORRECT!</a:t>
            </a:r>
          </a:p>
          <a:p>
            <a:pPr marL="0" indent="0">
              <a:buNone/>
            </a:pPr>
            <a:endParaRPr lang="en-US" sz="1300" i="1" dirty="0">
              <a:solidFill>
                <a:srgbClr val="7030A0"/>
              </a:solidFill>
            </a:endParaRPr>
          </a:p>
          <a:p>
            <a:pPr marL="0" indent="0">
              <a:lnSpc>
                <a:spcPct val="100000"/>
              </a:lnSpc>
              <a:buNone/>
            </a:pPr>
            <a:r>
              <a:rPr lang="en-US" sz="1300" dirty="0"/>
              <a:t>c) Test 1 grades on the most fun class you’ve ever taken averaged 80.76 with standard deviation 13.34 points. From a random sample of 19 Test 2 grades, there was a mean of 83.39. Your super cool instructor wants to know if the Test 2 grades </a:t>
            </a:r>
            <a:r>
              <a:rPr lang="en-US" sz="1300" b="1" dirty="0"/>
              <a:t>improved</a:t>
            </a:r>
            <a:r>
              <a:rPr lang="en-US" sz="1300" dirty="0"/>
              <a:t>.</a:t>
            </a:r>
          </a:p>
          <a:p>
            <a:pPr marL="0" indent="0">
              <a:lnSpc>
                <a:spcPct val="100000"/>
              </a:lnSpc>
              <a:buNone/>
            </a:pPr>
            <a:endParaRPr lang="en-US" sz="1300" dirty="0"/>
          </a:p>
          <a:p>
            <a:pPr marL="0" indent="0">
              <a:lnSpc>
                <a:spcPct val="100000"/>
              </a:lnSpc>
              <a:buNone/>
            </a:pPr>
            <a:r>
              <a:rPr lang="en-US" sz="1300" i="1" dirty="0">
                <a:solidFill>
                  <a:srgbClr val="7030A0"/>
                </a:solidFill>
              </a:rPr>
              <a:t>Both correct (I won’t be too picky with the context, technically we are looking at our Test 2 grade average and comparing that to a value from the Test 1 (the null):</a:t>
            </a:r>
            <a:endParaRPr lang="en-US" sz="1300" dirty="0"/>
          </a:p>
          <a:p>
            <a:pPr marL="0" indent="0">
              <a:lnSpc>
                <a:spcPct val="100000"/>
              </a:lnSpc>
              <a:buNone/>
            </a:pPr>
            <a:r>
              <a:rPr lang="en-US" sz="1300" i="1" dirty="0">
                <a:solidFill>
                  <a:srgbClr val="FF0000"/>
                </a:solidFill>
              </a:rPr>
              <a:t>Let µ be the true mean of the test 2 grades.</a:t>
            </a:r>
          </a:p>
          <a:p>
            <a:pPr marL="0" indent="0">
              <a:lnSpc>
                <a:spcPct val="100000"/>
              </a:lnSpc>
              <a:buNone/>
            </a:pPr>
            <a:r>
              <a:rPr lang="en-US" sz="1300" i="1" dirty="0">
                <a:solidFill>
                  <a:srgbClr val="FF0000"/>
                </a:solidFill>
              </a:rPr>
              <a:t>Let µ = represent the true mean of test scores</a:t>
            </a:r>
          </a:p>
          <a:p>
            <a:pPr marL="0" indent="0">
              <a:lnSpc>
                <a:spcPct val="100000"/>
              </a:lnSpc>
              <a:buNone/>
            </a:pPr>
            <a:endParaRPr lang="en-US" sz="1300" i="1" dirty="0">
              <a:solidFill>
                <a:srgbClr val="FF0000"/>
              </a:solidFill>
            </a:endParaRPr>
          </a:p>
          <a:p>
            <a:pPr marL="0" indent="0">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µ = 80.76    and     H</a:t>
            </a:r>
            <a:r>
              <a:rPr lang="en-US" sz="1300" i="1" baseline="-25000" dirty="0">
                <a:solidFill>
                  <a:srgbClr val="FF0000"/>
                </a:solidFill>
              </a:rPr>
              <a:t>A</a:t>
            </a:r>
            <a:r>
              <a:rPr lang="en-US" sz="1300" i="1" dirty="0">
                <a:solidFill>
                  <a:srgbClr val="FF0000"/>
                </a:solidFill>
              </a:rPr>
              <a:t>: µ &gt; 8.076    right-tailed    </a:t>
            </a:r>
            <a:r>
              <a:rPr lang="en-US" sz="1300" i="1" dirty="0">
                <a:solidFill>
                  <a:srgbClr val="7030A0"/>
                </a:solidFill>
              </a:rPr>
              <a:t>→</a:t>
            </a:r>
            <a:r>
              <a:rPr lang="en-US" sz="1300" i="1" dirty="0">
                <a:solidFill>
                  <a:srgbClr val="FF0000"/>
                </a:solidFill>
              </a:rPr>
              <a:t> </a:t>
            </a:r>
            <a:r>
              <a:rPr lang="en-US" sz="1300" i="1" dirty="0">
                <a:solidFill>
                  <a:srgbClr val="7030A0"/>
                </a:solidFill>
              </a:rPr>
              <a:t>CORRECT!</a:t>
            </a:r>
          </a:p>
          <a:p>
            <a:pPr marL="0" indent="0">
              <a:lnSpc>
                <a:spcPct val="100000"/>
              </a:lnSpc>
              <a:buNone/>
            </a:pPr>
            <a:endParaRPr lang="en-US" sz="1300" dirty="0"/>
          </a:p>
          <a:p>
            <a:pPr marL="0" indent="0">
              <a:lnSpc>
                <a:spcPct val="100000"/>
              </a:lnSpc>
              <a:buNone/>
            </a:pPr>
            <a:endParaRPr lang="en-US" sz="1300" i="1" dirty="0">
              <a:solidFill>
                <a:srgbClr val="FF0000"/>
              </a:solidFill>
            </a:endParaRPr>
          </a:p>
          <a:p>
            <a:pPr marL="0" indent="0">
              <a:lnSpc>
                <a:spcPct val="100000"/>
              </a:lnSpc>
              <a:buNone/>
            </a:pPr>
            <a:endParaRPr lang="en-US" sz="1300" i="1" dirty="0">
              <a:solidFill>
                <a:srgbClr val="FF0000"/>
              </a:solidFill>
            </a:endParaRPr>
          </a:p>
          <a:p>
            <a:pPr marL="0" indent="0">
              <a:lnSpc>
                <a:spcPct val="100000"/>
              </a:lnSpc>
              <a:buNone/>
            </a:pPr>
            <a:endParaRPr lang="en-US" sz="1300" dirty="0"/>
          </a:p>
        </p:txBody>
      </p:sp>
    </p:spTree>
    <p:extLst>
      <p:ext uri="{BB962C8B-B14F-4D97-AF65-F5344CB8AC3E}">
        <p14:creationId xmlns:p14="http://schemas.microsoft.com/office/powerpoint/2010/main" val="283027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74284"/>
            <a:ext cx="11360800" cy="763600"/>
          </a:xfrm>
        </p:spPr>
        <p:txBody>
          <a:bodyPr/>
          <a:lstStyle/>
          <a:p>
            <a:r>
              <a:rPr lang="en-US" dirty="0"/>
              <a:t>Means Assumptions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415600" y="1953884"/>
                <a:ext cx="6671000" cy="4555200"/>
              </a:xfrm>
            </p:spPr>
            <p:txBody>
              <a:bodyPr/>
              <a:lstStyle/>
              <a:p>
                <a:r>
                  <a:rPr lang="en-US" sz="1800" dirty="0"/>
                  <a:t>EXACT same Assumptions as for Confidence Intervals that were based on the sampling distribution of </a:t>
                </a:r>
                <a14:m>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oMath>
                </a14:m>
                <a:r>
                  <a:rPr lang="en-US" sz="1800" dirty="0"/>
                  <a:t> and the CLT!</a:t>
                </a:r>
              </a:p>
              <a:p>
                <a:endParaRPr lang="en-US" sz="1800" dirty="0"/>
              </a:p>
              <a:p>
                <a:r>
                  <a:rPr lang="en-US" sz="1800" dirty="0"/>
                  <a:t>(Remember we need to know / be given the </a:t>
                </a:r>
                <a:r>
                  <a:rPr lang="en-US" sz="1800" u="sng" dirty="0"/>
                  <a:t>population</a:t>
                </a:r>
                <a:r>
                  <a:rPr lang="en-US" sz="1800" dirty="0"/>
                  <a:t> standard deviation 𝞂)</a:t>
                </a:r>
              </a:p>
              <a:p>
                <a:endParaRPr lang="en-US" sz="1800" dirty="0"/>
              </a:p>
            </p:txBody>
          </p:sp>
        </mc:Choice>
        <mc:Fallback xmlns="">
          <p:sp>
            <p:nvSpPr>
              <p:cNvPr id="3" name="Text Placeholder 2">
                <a:extLst>
                  <a:ext uri="{FF2B5EF4-FFF2-40B4-BE49-F238E27FC236}">
                    <a16:creationId xmlns:a16="http://schemas.microsoft.com/office/drawing/2014/main" id="{FA73A392-4795-6547-8661-FA1E19DC54AD}"/>
                  </a:ext>
                </a:extLst>
              </p:cNvPr>
              <p:cNvSpPr>
                <a:spLocks noGrp="1" noRot="1" noChangeAspect="1" noMove="1" noResize="1" noEditPoints="1" noAdjustHandles="1" noChangeArrowheads="1" noChangeShapeType="1" noTextEdit="1"/>
              </p:cNvSpPr>
              <p:nvPr>
                <p:ph type="body" idx="1"/>
              </p:nvPr>
            </p:nvSpPr>
            <p:spPr>
              <a:xfrm>
                <a:off x="415600" y="1953884"/>
                <a:ext cx="6671000" cy="4555200"/>
              </a:xfrm>
              <a:blipFill>
                <a:blip r:embed="rId2"/>
                <a:stretch>
                  <a:fillRect t="-279" r="-1139"/>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415600" y="1101383"/>
            <a:ext cx="4156400"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2.    Check Assumptions.</a:t>
            </a:r>
            <a:endParaRPr lang="en-US" sz="2000" b="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F0F0B2D-F673-4740-BBC7-E1F4C1A8F083}"/>
                  </a:ext>
                </a:extLst>
              </p:cNvPr>
              <p:cNvSpPr txBox="1"/>
              <p:nvPr/>
            </p:nvSpPr>
            <p:spPr>
              <a:xfrm>
                <a:off x="930695" y="3914258"/>
                <a:ext cx="5640809" cy="1988237"/>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marL="0" indent="0">
                  <a:buNone/>
                </a:pPr>
                <a:r>
                  <a:rPr lang="en-US" sz="1800" b="1" u="sng" dirty="0"/>
                  <a:t>Hypothesis Test Conditions</a:t>
                </a:r>
              </a:p>
              <a:p>
                <a:pPr>
                  <a:buFont typeface="Wingdings" pitchFamily="2" charset="2"/>
                  <a:buChar char="ü"/>
                </a:pPr>
                <a:endParaRPr lang="en-US" sz="1800" dirty="0"/>
              </a:p>
              <a:p>
                <a:pPr>
                  <a:buFont typeface="Wingdings" pitchFamily="2" charset="2"/>
                  <a:buChar char="ü"/>
                </a:pPr>
                <a:r>
                  <a:rPr lang="en-US" dirty="0"/>
                  <a:t>Randomization Condition</a:t>
                </a:r>
              </a:p>
              <a:p>
                <a:pPr lvl="1"/>
                <a:r>
                  <a:rPr lang="en-US" sz="1600" dirty="0"/>
                  <a:t>Need to have a random sample</a:t>
                </a:r>
              </a:p>
              <a:p>
                <a:pPr>
                  <a:buFont typeface="Wingdings" pitchFamily="2" charset="2"/>
                  <a:buChar char="ü"/>
                </a:pPr>
                <a:r>
                  <a:rPr lang="en-US" dirty="0"/>
                  <a:t>Large Enough Sample Condition</a:t>
                </a:r>
              </a:p>
              <a:p>
                <a:pPr lvl="1"/>
                <a:r>
                  <a:rPr lang="en-US" sz="1600" dirty="0"/>
                  <a:t>Normal population OR</a:t>
                </a:r>
              </a:p>
              <a:p>
                <a:pPr lvl="1"/>
                <a:r>
                  <a:rPr lang="en-US" sz="1600" i="1" dirty="0"/>
                  <a:t>n</a:t>
                </a:r>
                <a:r>
                  <a:rPr lang="en-US" sz="1600" dirty="0"/>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t> 30</a:t>
                </a:r>
              </a:p>
            </p:txBody>
          </p:sp>
        </mc:Choice>
        <mc:Fallback xmlns="">
          <p:sp>
            <p:nvSpPr>
              <p:cNvPr id="7" name="TextBox 6">
                <a:extLst>
                  <a:ext uri="{FF2B5EF4-FFF2-40B4-BE49-F238E27FC236}">
                    <a16:creationId xmlns:a16="http://schemas.microsoft.com/office/drawing/2014/main" id="{FF0F0B2D-F673-4740-BBC7-E1F4C1A8F083}"/>
                  </a:ext>
                </a:extLst>
              </p:cNvPr>
              <p:cNvSpPr txBox="1">
                <a:spLocks noRot="1" noChangeAspect="1" noMove="1" noResize="1" noEditPoints="1" noAdjustHandles="1" noChangeArrowheads="1" noChangeShapeType="1" noTextEdit="1"/>
              </p:cNvSpPr>
              <p:nvPr/>
            </p:nvSpPr>
            <p:spPr>
              <a:xfrm>
                <a:off x="930695" y="3914258"/>
                <a:ext cx="5640809" cy="1988237"/>
              </a:xfrm>
              <a:prstGeom prst="rect">
                <a:avLst/>
              </a:prstGeom>
              <a:blipFill>
                <a:blip r:embed="rId3"/>
                <a:stretch>
                  <a:fillRect l="-673" t="-629"/>
                </a:stretch>
              </a:blipFill>
              <a:ln/>
            </p:spPr>
            <p:txBody>
              <a:bodyPr/>
              <a:lstStyle/>
              <a:p>
                <a:r>
                  <a:rPr lang="en-US">
                    <a:noFill/>
                  </a:rPr>
                  <a:t> </a:t>
                </a:r>
              </a:p>
            </p:txBody>
          </p:sp>
        </mc:Fallback>
      </mc:AlternateContent>
    </p:spTree>
    <p:extLst>
      <p:ext uri="{BB962C8B-B14F-4D97-AF65-F5344CB8AC3E}">
        <p14:creationId xmlns:p14="http://schemas.microsoft.com/office/powerpoint/2010/main" val="26295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Assumptions</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415600" y="763600"/>
            <a:ext cx="11360800" cy="7113494"/>
          </a:xfrm>
        </p:spPr>
        <p:txBody>
          <a:bodyPr/>
          <a:lstStyle/>
          <a:p>
            <a:pPr marL="0" indent="0">
              <a:lnSpc>
                <a:spcPct val="100000"/>
              </a:lnSpc>
              <a:buNone/>
            </a:pPr>
            <a:r>
              <a:rPr lang="en-US" sz="1600" b="1" dirty="0"/>
              <a:t>Problem</a:t>
            </a:r>
            <a:r>
              <a:rPr lang="en-US" sz="1600" dirty="0"/>
              <a:t>: Check the conditions for a Hypothesis Test of the population mean for the following scenarios:</a:t>
            </a:r>
          </a:p>
          <a:p>
            <a:pPr marL="0" lvl="0" indent="0">
              <a:buNone/>
            </a:pPr>
            <a:endParaRPr lang="en-US" sz="1600" i="1" dirty="0">
              <a:solidFill>
                <a:srgbClr val="7030A0"/>
              </a:solidFill>
            </a:endParaRPr>
          </a:p>
          <a:p>
            <a:pPr marL="0" lvl="0" indent="0">
              <a:buNone/>
            </a:pPr>
            <a:r>
              <a:rPr lang="en-US" sz="1600" dirty="0"/>
              <a:t>a) A random sample of 15 human body temperatures were obtained. Assume that human body temperatures are </a:t>
            </a:r>
            <a:r>
              <a:rPr lang="en-US" sz="1600" b="1" dirty="0"/>
              <a:t>normally distributed</a:t>
            </a:r>
            <a:r>
              <a:rPr lang="en-US" sz="1600" dirty="0"/>
              <a:t>. Is there sufficient evidence to conclude that the true mean human body temperature differs from 98.6</a:t>
            </a:r>
            <a:r>
              <a:rPr lang="en-US" sz="1600" baseline="30000" dirty="0"/>
              <a:t>o</a:t>
            </a:r>
            <a:r>
              <a:rPr lang="en-US" sz="1600" dirty="0"/>
              <a:t>F?</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lvl="0" indent="0">
              <a:buNone/>
            </a:pPr>
            <a:endParaRPr lang="en-US" sz="1600" dirty="0"/>
          </a:p>
          <a:p>
            <a:pPr marL="0" indent="0">
              <a:buNone/>
            </a:pPr>
            <a:r>
              <a:rPr lang="en-US" sz="1600" dirty="0"/>
              <a:t>b) In 2012, a large number of foreclosed homes in Washington, D.C. Real estate experts say the standard deviation for sales the past 10 years was $190,000. In one community, a random sample of 30 foreclosed homes sold for an average of $443,705. A prospective home-buyer wants to know if prices have decreased from the 2002 average of $450,000.</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lnSpc>
                <a:spcPct val="100000"/>
              </a:lnSpc>
              <a:buNone/>
            </a:pPr>
            <a:r>
              <a:rPr lang="en-US" sz="1600" dirty="0"/>
              <a:t>c) Test 1 grades on the most fun class you’ve ever taken averaged 80.76 with standard deviation 13.34 points. From a random sample of 19 Test 2 grades, there was a mean of 83.39. Your super cool instructor wants to know if the Test 2 grades improved.</a:t>
            </a:r>
            <a:endParaRPr lang="en-US" sz="1600" i="1" dirty="0">
              <a:solidFill>
                <a:srgbClr val="FF0000"/>
              </a:solidFill>
            </a:endParaRPr>
          </a:p>
          <a:p>
            <a:pPr marL="0" indent="0">
              <a:lnSpc>
                <a:spcPct val="100000"/>
              </a:lnSpc>
              <a:buNone/>
            </a:pPr>
            <a:endParaRPr lang="en-US" sz="1600" dirty="0"/>
          </a:p>
          <a:p>
            <a:pPr marL="0" indent="-457200">
              <a:lnSpc>
                <a:spcPct val="100000"/>
              </a:lnSpc>
              <a:buFont typeface="+mj-lt"/>
              <a:buAutoNum type="arabicPeriod"/>
            </a:pPr>
            <a:endParaRPr lang="en-US" sz="1600" dirty="0"/>
          </a:p>
        </p:txBody>
      </p:sp>
      <p:sp>
        <p:nvSpPr>
          <p:cNvPr id="4" name="TextBox 3">
            <a:extLst>
              <a:ext uri="{FF2B5EF4-FFF2-40B4-BE49-F238E27FC236}">
                <a16:creationId xmlns:a16="http://schemas.microsoft.com/office/drawing/2014/main" id="{6653DB16-9D80-DA4A-8E33-A495B46714AE}"/>
              </a:ext>
            </a:extLst>
          </p:cNvPr>
          <p:cNvSpPr txBox="1"/>
          <p:nvPr/>
        </p:nvSpPr>
        <p:spPr>
          <a:xfrm>
            <a:off x="6096000" y="117269"/>
            <a:ext cx="403614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a:solidFill>
                  <a:srgbClr val="7030A0"/>
                </a:solidFill>
              </a:rPr>
              <a:t>** Note: If only a sample standard deviation is provided, then </a:t>
            </a:r>
            <a:r>
              <a:rPr lang="el-GR" i="1" dirty="0">
                <a:solidFill>
                  <a:srgbClr val="7030A0"/>
                </a:solidFill>
              </a:rPr>
              <a:t>σ</a:t>
            </a:r>
            <a:r>
              <a:rPr lang="en-US" i="1" dirty="0">
                <a:solidFill>
                  <a:srgbClr val="7030A0"/>
                </a:solidFill>
              </a:rPr>
              <a:t> is unknown</a:t>
            </a:r>
          </a:p>
        </p:txBody>
      </p:sp>
    </p:spTree>
    <p:extLst>
      <p:ext uri="{BB962C8B-B14F-4D97-AF65-F5344CB8AC3E}">
        <p14:creationId xmlns:p14="http://schemas.microsoft.com/office/powerpoint/2010/main" val="1405065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11520</TotalTime>
  <Words>9496</Words>
  <Application>Microsoft Macintosh PowerPoint</Application>
  <PresentationFormat>Widescreen</PresentationFormat>
  <Paragraphs>987</Paragraphs>
  <Slides>57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Cambria Math</vt:lpstr>
      <vt:lpstr>Times New Roman</vt:lpstr>
      <vt:lpstr>Wingdings</vt:lpstr>
      <vt:lpstr>Office Theme</vt:lpstr>
      <vt:lpstr>PowerPoint Presentation</vt:lpstr>
      <vt:lpstr>Unit 8 Second Half - Outline </vt:lpstr>
      <vt:lpstr>Hypothesis Test Steps – This is Your Life Now…</vt:lpstr>
      <vt:lpstr>Hypothesis Tests for Means with KNOWN 𝞂!</vt:lpstr>
      <vt:lpstr>The Hypothesis Statements - Review</vt:lpstr>
      <vt:lpstr>LCQ – Hypotheses</vt:lpstr>
      <vt:lpstr>LCQ – Hypotheses</vt:lpstr>
      <vt:lpstr>Means Assumptions</vt:lpstr>
      <vt:lpstr>LCQ – Assumptions</vt:lpstr>
      <vt:lpstr>LCQ – Assumptions</vt:lpstr>
      <vt:lpstr>Rejection Region for Means with Known 𝞂</vt:lpstr>
      <vt:lpstr>Using Calc - Test Statistic and P-Value for Means with Known 𝜎</vt:lpstr>
      <vt:lpstr>Using Calc - Test Statistic and P-Value for Means with Known 𝜎</vt:lpstr>
      <vt:lpstr>LCQ – Conclusions and Interpretations</vt:lpstr>
      <vt:lpstr>LCQ – Conclusions and Interpretations</vt:lpstr>
      <vt:lpstr>LCQ – Conclusions and Interpretations Cont…</vt:lpstr>
      <vt:lpstr>Hypothesis Tests for Means with UNKNOWN 𝞂!</vt:lpstr>
      <vt:lpstr>T Test vs Z-Test  - Step Similarities</vt:lpstr>
      <vt:lpstr>Rejection Region for Means with Unknown 𝞂</vt:lpstr>
      <vt:lpstr>Using Calc - Test Statistic and P-Value for Means with Unknown 𝜎</vt:lpstr>
      <vt:lpstr>Using Calc - Test Statistic and P-Value for Means with Unknown 𝜎</vt:lpstr>
      <vt:lpstr>Decisions in Hypothesis Tests</vt:lpstr>
      <vt:lpstr>Incorrect Decisions Example</vt:lpstr>
      <vt:lpstr>Type I and Type II Error</vt:lpstr>
      <vt:lpstr>Relationship Between Type 1 and Type 2 Errors</vt:lpstr>
      <vt:lpstr>Errors Example </vt:lpstr>
      <vt:lpstr>Errors Example - Solution </vt:lpstr>
      <vt:lpstr>LCQ – Type 1 and Type 2 Errors</vt:lpstr>
      <vt:lpstr>LCQ – Type 1 and Type 2 Errors</vt:lpstr>
      <vt:lpstr>Another Look at P-Values</vt:lpstr>
      <vt:lpstr>Another Look at P-Values</vt:lpstr>
      <vt:lpstr>LCQ – Find all the Errors!!</vt:lpstr>
      <vt:lpstr>LCQ – FOUND all the Errors!!</vt:lpstr>
      <vt:lpstr>LCQ – Find all the Errors Part 2!!</vt:lpstr>
      <vt:lpstr>LCQ – FOUND all the Errors Part 2!!</vt:lpstr>
      <vt:lpstr>Problem Session!!!</vt:lpstr>
      <vt:lpstr>Human Body Temperatures Example</vt:lpstr>
      <vt:lpstr>Human Body Temperatures Solution</vt:lpstr>
      <vt:lpstr>Human Body Temps Solution, p. 2</vt:lpstr>
      <vt:lpstr>Example</vt:lpstr>
      <vt:lpstr>Example Solution</vt:lpstr>
      <vt:lpstr>Type I and Type II Errors</vt:lpstr>
      <vt:lpstr>Example Solution</vt:lpstr>
      <vt:lpstr>Example Solution, p. 2</vt:lpstr>
      <vt:lpstr>Practice Problem #1</vt:lpstr>
      <vt:lpstr>Practice Problem #1 Solution</vt:lpstr>
      <vt:lpstr>Practice Problem #2</vt:lpstr>
      <vt:lpstr>Practice Problem #2 Solution</vt:lpstr>
      <vt:lpstr>Practice Problem #3</vt:lpstr>
      <vt:lpstr>Practice Problem #3 Solution</vt:lpstr>
      <vt:lpstr>Practice Problem #3 Solution, p. 2</vt:lpstr>
      <vt:lpstr>Practice Problem #4</vt:lpstr>
      <vt:lpstr>Practice Problem #4 Solution</vt:lpstr>
      <vt:lpstr>Practice Problem #5</vt:lpstr>
      <vt:lpstr>Practice Problem #5 Solution</vt:lpstr>
      <vt:lpstr>Practice Problem #6</vt:lpstr>
      <vt:lpstr>Practice Problem #6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198</cp:revision>
  <dcterms:created xsi:type="dcterms:W3CDTF">2022-01-21T06:38:27Z</dcterms:created>
  <dcterms:modified xsi:type="dcterms:W3CDTF">2023-10-29T23:43:27Z</dcterms:modified>
</cp:coreProperties>
</file>