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344" r:id="rId4"/>
    <p:sldId id="338" r:id="rId5"/>
    <p:sldId id="390" r:id="rId6"/>
    <p:sldId id="331" r:id="rId7"/>
    <p:sldId id="350" r:id="rId8"/>
    <p:sldId id="391" r:id="rId9"/>
    <p:sldId id="355" r:id="rId10"/>
    <p:sldId id="392" r:id="rId11"/>
    <p:sldId id="375" r:id="rId12"/>
    <p:sldId id="354" r:id="rId13"/>
    <p:sldId id="356" r:id="rId14"/>
    <p:sldId id="357" r:id="rId15"/>
    <p:sldId id="358" r:id="rId16"/>
    <p:sldId id="394" r:id="rId17"/>
    <p:sldId id="393" r:id="rId18"/>
    <p:sldId id="361" r:id="rId19"/>
    <p:sldId id="274" r:id="rId20"/>
    <p:sldId id="292" r:id="rId21"/>
    <p:sldId id="311" r:id="rId22"/>
    <p:sldId id="395" r:id="rId23"/>
    <p:sldId id="389" r:id="rId24"/>
    <p:sldId id="3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3"/>
  </p:normalViewPr>
  <p:slideViewPr>
    <p:cSldViewPr snapToGrid="0">
      <p:cViewPr varScale="1">
        <p:scale>
          <a:sx n="117" d="100"/>
          <a:sy n="117"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2:21.079"/>
    </inkml:context>
    <inkml:brush xml:id="br0">
      <inkml:brushProperty name="width" value="0.05" units="cm"/>
      <inkml:brushProperty name="height" value="0.05" units="cm"/>
      <inkml:brushProperty name="color" value="#E71224"/>
    </inkml:brush>
  </inkml:definitions>
  <inkml:trace contextRef="#ctx0" brushRef="#br0">150 1 24575,'10'4'0,"-1"0"0,0-1 0,-2 0 0,-3-2 0,2 2 0,-2-2 0,7 5 0,-1-3 0,7 4 0,-8-4 0,1 0 0,-6-2 0,2 1 0,1 0 0,8 4 0,5 3 0,3-1 0,0-2 0,-6-1 0,-7-4 0,-2 1 0,-2 0 0,8 3 0,6 3 0,11 3 0,0-4 0,-6-2 0,-7-2 0,-10-3 0,0 3 0,-2-2 0,2 2 0,2 1 0,3 1 0,-2-1 0,2 0 0,-1-1 0,1 0 0,1 0 0,-2-1 0,2 1 0,-1 0 0,3 0 0,6 2 0,4 0 0,5 0 0,-4 0 0,-7-3 0,-5 1 0,-3-3 0,-1 3 0,4-2 0,1 2 0,4 0 0,0 0 0,-1 0 0,-3-1 0,-5-1 0,0 0 0,1 1 0,3 2 0,-1-2 0,0 2 0,-3-4 0,1 1 0,-1-1 0,2 2 0,0-1 0,3 2 0,2 0 0,3 0 0,1-1 0,-1 0 0,-4-1 0,-2 0 0,-2-1 0,1 0 0,1 0 0,0 3 0,7-3 0,-1 3 0,2-3 0,-5 0 0,-5 0 0,0 1 0,-3 1 0,6 1 0,4 0 0,6 0 0,1-1 0,-5-1 0,-7-1 0,-3 0 0,-2 0 0,0 0 0,2 0 0,-6 0 0,4 0 0,-3 0 0,2 0 0,-2 2 0,-1-2 0,-1 1 0,0-1 0,-2 5 0,-2 2 0,0 4 0,1 0 0,-1 0 0,1 0 0,-2-2 0,0-1 0,0-3 0,0 3 0,0-1 0,0 5 0,0-1 0,0 0 0,0-4 0,1-1 0,-1-2 0,-1-3 0,-5 0 0,-3-1 0,-3-1 0,-5 1 0,-2-1 0,-4 1 0,-6 0 0,-4 0 0,-10 1 0,2 0 0,-3 1 0,3-2 0,3 1 0,3-1 0,10 2 0,4-1 0,4 0 0,1 0 0,-4-1 0,3 0 0,-4 0 0,4 0 0,-2 1 0,4 1 0,0-1 0,-3 2 0,-1-3 0,-6 2 0,2-2 0,2 0 0,3 0 0,2 0 0,0 0 0,-6 0 0,-1 0 0,-3 0 0,1 0 0,3 0 0,-1 0 0,4 0 0,1 0 0,-2 0 0,-2 0 0,-12 0 0,2 1 0,0 1 0,5 1 0,6 0 0,1-1 0,-2-1 0,5 1 0,-9-2 0,6 3 0,-5-3 0,5 1 0,0-1 0,4 2 0,1-2 0,1 3 0,1-3 0,-1 1 0,1-1 0,0 0 0,3 1 0,-2 0 0,2 0 0,2-1 0,2 0 0,4 0 0,-3 0 0,2 0 0,-1 1 0,0-1 0,-3 2 0,-3-1 0,-1 1 0,0-1 0,5 0 0,0-1 0,-3 0 0,0 0 0,-1 2 0,3-2 0,4-1 0,1-5 0,0-1 0,0-6 0,0 2 0,0-7 0,-1 2 0,0-2 0,1 2 0,1 3 0,1 1 0,-1 1 0,1-2 0,-3 3 0,1-2 0,0 3 0,0-1 0,1 0 0,-1 2 0,2-6 0,-4 1 0,2-7 0,-1 5 0,2-1 0,-1 7 0,2 0 0,-1 0 0,0-1 0,0-1 0,0 1 0,1 0 0,0 2 0,0-1 0,0 1 0,0 0 0,0-1 0,0 1 0,0 1 0,1 1 0,1 2 0,-1 0 0,2 2 0,-1-1 0,4 5 0,5-1 0,2 2 0,2 0 0,-5-1 0,-1 0 0,0 0 0,4 0 0,4 4 0,3-2 0,1 3 0,1-3 0,-4 0 0,2-1 0,0 0 0,1 0 0,8 2 0,4 1 0,7-1 0,-4 1 0,-7-4 0,-10 1 0,-5-2 0,0 2 0,7 2 0,4-2 0,8 2 0,0-1 0,-5-2 0,-5 1 0,-7-2 0,-4 1 0,1 0 0,-1 0 0,2 1 0,4-2 0,-2 2 0,3-2 0,-6 2 0,2 0 0,1 0 0,2 1 0,11 2 0,7 1 0,2-1 0,-4-1 0,-12-2 0,-9-1 0,-6-1 0,1 2 0,2 0 0,3 2 0,8 2 0,-2-3 0,2 1 0,-8-2 0,-3-1 0,0 1 0,2 1 0,9 4 0,2-1 0,-1 1 0,0-4 0,-8-1 0,4-1 0,0 4 0,0-1 0,1-1 0,-3 0 0,-2 1 0,2-2 0,-4-1 0,-2 0 0,-5-1 0,2 1 0,3 0 0,7 1 0,0 0 0,-1-1 0,-8-1 0,1 1 0,4-1 0,3 2 0,1-1 0,-11-1 0,-6-1 0,-14 0 0,-11-1 0,-16 0 0,-17-1 0,1 2 0,-2 0 0,9 0 0,4 0 0,-15 0 0,8 0 0,-5 0 0,9 0 0,11 2 0,3 0 0,10 0 0,-9 1 0,3-3 0,-7 2 0,3 0 0,7-1 0,-1 3 0,3-1 0,-1-1 0,3 1 0,5-3 0,6 1 0,6-1 0,0 0 0,3 2 0,-3-2 0,-5 1 0,-3 1 0,-8 0 0,0 1 0,0 0 0,5 0 0,-2 1 0,6 0 0,-2 0 0,4 0 0,0-1 0,-3 1 0,-3 2 0,-5-1 0,-5 5 0,-4-2 0,-8 2 0,-4 0 0,-1 0 0,2 0 0,8-6 0,5 0 0,11-2 0,7 0 0,5-1 0,4-1 0,2-4 0,0 1 0,2-3 0,-1 2 0,1-1 0,1-4 0,1-2 0,1-5 0,-1 0 0,1-1 0,-1 1 0,0 2 0,0 4 0,-1 0 0,0 3 0,-2-2 0,4-3 0,-2 1 0,1-3 0,0 3 0,-3 2 0,1 1 0,-1 4 0,0-1 0,1-1 0,0 1 0,0-2 0,0 3 0,0-2 0,1 0 0,0-4 0,1-2 0,-2 0 0,2 3 0,-3 1 0,3 3 0,-2 1 0,3 1 0,3 2 0,2-2 0,4 3 0,1-1 0,-1 1 0,-3 0 0,-4 0 0,4 1 0,13 1 0,9 5 0,4-3 0,-2 5 0,-11-6 0,-2 2 0,-5-1 0,-2-1 0,4 3 0,3-1 0,7 0 0,2 2 0,-5-4 0,-3 1 0,-10-3 0,0-1 0,-3 1 0,4 1 0,4-1 0,12 2 0,-6-1 0,6 0 0,-15 0 0,-1-1 0,-4 0 0,-7-1 0,-17 0 0,-1 1 0,-16 1 0,-1 4 0,-14 0 0,-6 0 0,4 0 0,5-1 0,19 2 0,0-2 0,5 2 0,2-5 0,3 1 0,5-2 0,0 1 0,-3-1 0,4 2 0,-2-3 0,8-2 0,0-4 0,3-3 0,0 1 0,0-1 0,1 5 0,0-4 0,1 1 0,0-3 0,1-3 0,-2-1 0,2 2 0,-3 1 0,1 10 0,-1 12 0,0 8 0,0 14 0,0 3 0,0 3 0,0-8 0,0-3 0,-1-10 0,1 4 0,-2-6 0,2-7 0,2-8 0,-1-9 0,2-1 0,1-2 0,0-2 0,1-1 0,-2-1 0,1 5 0,-2 0 0,-1 5 0,-2 8 0,1 2 0,-2 4 0,5-4 0,14-3 0,9-2 0,12 0 0,6-2 0,3 1 0,5 0 0,-7 1 0,-11 0 0,-8 1 0,-3-1 0,8 4 0,-2-4 0,-4 2 0,-5-4 0,-7 2 0,0-1 0,-2 1 0,1 1 0,13 3 0,20 2 0,31 1 0,-34-5 0,-1 0 0,33 1 0,-22-3 0,-32-1 0,-3 0 0,3 0 0,5 3 0,1-2 0,-7 2 0,-8-2 0,-3 0 0,3 0 0,1 0 0,3 0 0,-3 0 0,1 0 0,-6 0 0,5 0 0,3 0 0,5 1 0,7-1 0,-5 2 0,-2-2 0,-10 0 0,1 0 0,11 3 0,13 0 0,9 1 0,0-3 0,-14-1 0,-12 0 0,-9 0 0,5 0 0,1 2 0,4-2 0,-5 2 0,-5-2 0,-5 0 0,4 0 0,2 0 0,4 0 0,-1 0 0,-4 0 0,0 0 0,1 0 0,1 0 0,-5 0 0,-5-3 0,-5 1 0,-3-3 0,-4-3 0,-3 1 0,-9-3 0,2 4 0,-6 1 0,-5 3 0,3 1 0,-5-1 0,4 0 0,4-1 0,2 0 0,8 1 0,2 1 0,1 1 0,-2 0 0,-1-1 0,4 0 0,0 0 0,2 1 0,1 0 0,-2 0 0,1 0 0,-3 0 0,-4 0 0,-4 0 0,0 0 0,-3 0 0,1-2 0,0 2 0,-7-3 0,2 3 0,-2-3 0,0 2 0,5 0 0,-3 1 0,3 0 0,-3 0 0,1 0 0,-3 0 0,-1 0 0,6 0 0,0 0 0,5 0 0,-5 0 0,-3 0 0,-4 0 0,1 0 0,7 0 0,-2 0 0,0 0 0,-7 0 0,-3 0 0,10 0 0,0 1 0,9-1 0,-2 3 0,4-3 0,-3 2 0,-1-2 0,1 0 0,3 0 0,7 0 0,3 0 0,-3 0 0,-1-2 0,-3 2 0,-2-1 0,4 1 0,0 0 0,3 0 0,0 0 0,1 0 0,-9 0 0,-1-2 0,-1 2 0,6-4 0,8 0 0,3-1 0,0-1 0,0 1 0,0-2 0,0 0 0,0 0 0,0-2 0,0 2 0,0-1 0,0 4 0,0 0 0,0 0 0,0-1 0,0-2 0,-2 0 0,2 0 0,-1-1 0,-1 1 0,2-2 0,-1 0 0,1-1 0,-1-3 0,-1 0 0,-1 2 0,2-1 0,-2 3 0,3-1 0,-2-1 0,1 1 0,0-2 0,-1 3 0,1 2 0,-1 4 0,2 3 0,-4 8 0,2 3 0,-2 9 0,1-2 0,1 5 0,1 0 0,1 0 0,0-3 0,0-8 0,0-1 0,0-3 0,0 3 0,-1 2 0,0 7 0,0-3 0,0 7 0,-1-6 0,0-1 0,0-5 0,0-3 0,-1-1 0,0-2 0,2 2 0,-1-2 0,2 0 0,-2-6 0,-1-2 0,-2-2 0,1 0 0,0-3 0,-1-2 0,-1-7 0,1-1 0,-3-2 0,3 1 0,-1-1 0,5-1 0,-2-2 0,1-3 0,0 0 0,-1 0 0,3 4 0,-2 9 0,1 5 0,1 11 0,-3 11 0,1 8 0,-2 14 0,1-4 0,0 5 0,2-5 0,1-3 0,1-9 0,-1-13 0,2-12 0,-2-7 0,1-1 0,1-4 0,2 2 0,-2-6 0,2 5 0,-4 2 0,2 4 0,-4 11 0,0 15 0,-1 10 0,-1 3 0,1-1 0,1-15 0,1-3 0,3-12 0,3-2 0,2-4 0,0 0 0,0 1 0,-4 2 0,1 2 0,0 1 0,6 1 0,4 0 0,6-1 0,-7 0 0,3 0 0,-9 0 0,7 0 0,7 0 0,11 1 0,22 0 0,-3 0 0,3 0 0,-19 0 0,-14 0 0,-8 0 0,-4-1 0,0 1 0,11-2 0,3 2 0,11 0 0,-1 0 0,0 0 0,-5 0 0,-4-1 0,-7 1 0,1-2 0,4 2 0,7 4 0,12-2 0,-9 2 0,4-2 0,-20-2 0,0 0 0,-9 0 0,-2 0 0,-1 0 0,8 0 0,4 1 0,8 0 0,-1 0 0,-5-1 0,-8-1 0,-8-1 0,-8-2 0,-8 1 0,-10-1 0,0 2 0,0 0 0,1 2 0,-4 0 0,3 0 0,-10-1 0,11-1 0,-13 0 0,-1-1 0,-6 1 0,1-1 0,6 2 0,6-1 0,3 0 0,-3 1 0,-3-3 0,-7 2 0,2-1 0,-4-1 0,4 2 0,5 0 0,10 1 0,9 1 0,5-3 0,5 1 0,4 1 0,20 0 0,18-1 0,9-1 0,10-1 0,-17 2 0,-3 0 0,-16 2 0,-3 0 0,-2 2 0,7-2 0,7 1 0,6-1 0,-9 0 0,-5 0 0,-14 0 0,-2 0 0,0 0 0,-2 0 0,0 0 0,1 0 0,-4 0 0,-10-1 0,-5-1 0,-16-1 0,-3-1 0,-19-2 0,-12-1 0,-4 0 0,-3 0 0,22 2 0,5 2 0,20 0 0,7 3 0,8 0 0,7 1 0,3 1 0,7 2 0,2-2 0,10 3 0,15 0 0,5 0 0,27 6 0,-9-6 0,0 4 0,-16-7 0,-20 0 0,-6-2 0,-3 1 0,4-1 0,6 3 0,5-3 0,9 4 0,-3-4 0,-1 2 0,-11-2 0,-6 0 0,-3 1 0,4 1 0,13-1 0,22 5 0,13-3 0,8 4 0,-17-4 0,-17-1 0,-22-2 0,-6 0 0,-8 0 0,8 1 0,7 1 0,8-1 0,2 1 0,-7-2 0,-13 0 0,-12-1 0,-18-3 0,-14 0 0,-4-1 0,2 2 0,9 2 0,6 1 0,0 0 0,-2 1 0,-2 0 0,-8 0 0,-6-1 0,-4 0 0,4 0 0,9 0 0,8 0 0,10 0 0,-6 0 0,-1 0 0,-7 0 0,-9 0 0,1 0 0,4 0 0,11 0 0,13 0 0,2 0 0,1 0 0,-4 0 0,0 0 0,-2 0 0,1 0 0,-3 0 0,0 1 0,0 1 0,-5 1 0,-1 0 0,-7 0 0,3-1 0,6 1 0,9-1 0,5-1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28.980"/>
    </inkml:context>
    <inkml:brush xml:id="br0">
      <inkml:brushProperty name="width" value="0.1" units="cm"/>
      <inkml:brushProperty name="height" value="0.1" units="cm"/>
      <inkml:brushProperty name="color" value="#004F8B"/>
    </inkml:brush>
  </inkml:definitions>
  <inkml:trace contextRef="#ctx0" brushRef="#br0">0 9 24575,'18'0'0,"-4"-2"0,0 2 0,-7-1 0,-3 1 0,1 0 0,-1-2 0,3 2 0,-4-1 0,3 1 0,-2 0 0,3-1 0,-4 0 0,-2 0 0,-1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6:58.875"/>
    </inkml:context>
    <inkml:brush xml:id="br0">
      <inkml:brushProperty name="width" value="0.1" units="cm"/>
      <inkml:brushProperty name="height" value="0.1" units="cm"/>
      <inkml:brushProperty name="color" value="#E71224"/>
    </inkml:brush>
  </inkml:definitions>
  <inkml:trace contextRef="#ctx0" brushRef="#br0">72 956 24575,'0'-6'0,"-1"0"0,1 1 0,-2-3 0,1-1 0,-1-2 0,1 1 0,0 1 0,-1 0 0,2 1 0,-1-2 0,1 1 0,-2 0 0,1-2 0,-1 0 0,1-1 0,0 2 0,0-1 0,0 1 0,0 1 0,1 0 0,-2 3 0,2 0 0,0 1 0,-1 1 0,1-3 0,-2 1 0,1-2 0,1 2 0,-1-1 0,-1 1 0,2 2 0,-1-1 0,1 0 0,0-2 0,-2 0 0,2-3 0,-1 1 0,0-4 0,0 4 0,0-3 0,1 5 0,0-3 0,-1-1 0,0 1 0,-1-4 0,2 4 0,-2-1 0,2 5 0,0-1 0,-1 2 0,1 0 0,-2-2 0,2 3 0,0-2 0,0 0 0,0-2 0,0 0 0,0 1 0,-1-1 0,1 0 0,-3 1 0,3 0 0,-1 2 0,1-1 0,0-1 0,0 1 0,0-1 0,0 1 0,0 0 0,0-4 0,0 4 0,0-3 0,0 0 0,0-1 0,0-1 0,-2 0 0,2 1 0,-1-1 0,1 2 0,0-1 0,-1 1 0,0-1 0,-1-3 0,0 2 0,1-2 0,-1 3 0,1-2 0,1 2 0,-2-1 0,1 2 0,1 1 0,-1 1 0,1 0 0,0 0 0,0 1 0,0 2 0,-2 0 0,2 1 0,-1-1 0,1-2 0,0-2 0,0-2 0,0-1 0,0-1 0,0 2 0,0 1 0,0-1 0,0 0 0,0-1 0,0 0 0,0-1 0,0 4 0,0 1 0,1 3 0,-1 2 0,2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7:00.506"/>
    </inkml:context>
    <inkml:brush xml:id="br0">
      <inkml:brushProperty name="width" value="0.1" units="cm"/>
      <inkml:brushProperty name="height" value="0.1" units="cm"/>
      <inkml:brushProperty name="color" value="#E71224"/>
    </inkml:brush>
  </inkml:definitions>
  <inkml:trace contextRef="#ctx0" brushRef="#br0">21 248 24575,'0'-12'0,"-2"1"0,2 3 0,-1-1 0,0 1 0,0 2 0,0-2 0,1 2 0,-1-2 0,0-1 0,0 3 0,1 1 0,-1 3 0,1 0 0,-2 0 0,2-2 0,0-3 0,-1 0 0,1-3 0,-2 2 0,1-1 0,1 3 0,-1 1 0,1 2 0,0-1 0,0-1 0,0-1 0,0-1 0,0 3 0,0-1 0,0 3 0,0-1 0,0-1 0,0 1 0,0-4 0,0 2 0,0 0 0,0-1 0,-2 1 0,2 0 0,-1 0 0,1 2 0,0 2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7:10.665"/>
    </inkml:context>
    <inkml:brush xml:id="br0">
      <inkml:brushProperty name="width" value="0.1" units="cm"/>
      <inkml:brushProperty name="height" value="0.1" units="cm"/>
      <inkml:brushProperty name="color" value="#004F8B"/>
    </inkml:brush>
  </inkml:definitions>
  <inkml:trace contextRef="#ctx0" brushRef="#br0">9 211 24575,'0'-9'0,"0"-1"0,0-3 0,0 2 0,0-2 0,0 2 0,0-1 0,0-1 0,0 2 0,0 1 0,0 5 0,0-1 0,0 2 0,0 0 0,-2 0 0,2 0 0,-1 0 0,1 0 0,0 0 0,0 0 0,0-1 0,0-1 0,0-1 0,-2 0 0,2 0 0,-1 2 0,1 0 0,0 1 0,0 1 0,0 1 0,-1 0 0,-1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7:41.737"/>
    </inkml:context>
    <inkml:brush xml:id="br0">
      <inkml:brushProperty name="width" value="0.1" units="cm"/>
      <inkml:brushProperty name="height" value="0.1" units="cm"/>
      <inkml:brushProperty name="color" value="#E71224"/>
    </inkml:brush>
  </inkml:definitions>
  <inkml:trace contextRef="#ctx0" brushRef="#br0">34 1 24575,'-3'10'0,"1"-1"0,1-1 0,1 0 0,-1-2 0,0 2 0,0-1 0,1 3 0,0 0 0,0 1 0,0 1 0,0-1 0,0 1 0,0-3 0,0 0 0,0 0 0,0 0 0,1 3 0,0 0 0,0 1 0,-1-2 0,0 0 0,0-1 0,0 3 0,1 0 0,0 1 0,0 0 0,-1 0 0,0 0 0,0 0 0,0 0 0,0 0 0,0 0 0,0-1 0,0 1 0,0 0 0,0 0 0,0 5 0,0-4 0,0 3 0,0-2 0,0-2 0,0 0 0,0 2 0,0 0 0,0 2 0,0 2 0,0-6 0,0 2 0,0-2 0,0 4 0,0 2 0,-2 9 0,2 1 0,-4 7 0,4-4 0,-2-6 0,2-7 0,-1-4 0,1-5 0,-1 0 0,1-3 0,-2 1 0,2 1 0,-1 3 0,1-1 0,0 1 0,-2-3 0,2 1 0,-1-2 0,1 2 0,-1 0 0,0 3 0,0 0 0,1 0 0,-1-1 0,0-4 0,0 3 0,1-3 0,0 1 0,0-2 0,0 0 0,0 2 0,0 0 0,0 3 0,0-1 0,0 1 0,0-2 0,0-1 0,0 0 0,-1-1 0,1 0 0,-2-2 0,2 2 0,0-1 0,0 5 0,0-1 0,-1 2 0,1-6 0,-2-1 0,2-2 0,0-1 0,0 3 0,0 1 0,0 3 0,0-1 0,0-3 0,0 0 0,0-4 0,0 1 0,0-1 0,0 0 0,0-1 0,0 1 0,0 4 0,0 0 0,0 3 0,0-1 0,0-4 0,-1-2 0,0-2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8:01.065"/>
    </inkml:context>
    <inkml:brush xml:id="br0">
      <inkml:brushProperty name="width" value="0.1" units="cm"/>
      <inkml:brushProperty name="height" value="0.1" units="cm"/>
      <inkml:brushProperty name="color" value="#004F8B"/>
    </inkml:brush>
  </inkml:definitions>
  <inkml:trace contextRef="#ctx0" brushRef="#br0">28 1693 24575,'3'-7'0,"-1"-1"0,-2 1 0,0-3 0,2 0 0,-2-2 0,1-1 0,-1 0 0,0 0 0,2 1 0,-2 0 0,1 1 0,-1-1 0,1 0 0,0 0 0,0-2 0,-1 4 0,0-1 0,0 1 0,1 0 0,0 0 0,0-2 0,-2 0 0,0-1 0,0 2 0,1 3 0,0-2 0,0 3 0,0-3 0,0 2 0,0-2 0,0 0 0,0 0 0,0-1 0,0 4 0,0-3 0,0 2 0,0-3 0,0-1 0,0 0 0,0 0 0,0 2 0,0 1 0,0-1 0,0-3 0,0-1 0,0-4 0,0 2 0,0 1 0,0 1 0,-1 0 0,0 1 0,0 2 0,1 1 0,0 0 0,0 2 0,0-2 0,0 2 0,0-2 0,0 0 0,0-1 0,0 1 0,0 0 0,0-1 0,0-2 0,0-5 0,0 3 0,1-4 0,0 4 0,0-1 0,-2-1 0,0 1 0,0 2 0,1-1 0,0 3 0,0-1 0,0 2 0,0 0 0,-1 0 0,1 1 0,-2-1 0,2 2 0,0-3 0,-1 0 0,1 1 0,-2-3 0,2 3 0,-1-3 0,1 1 0,-4-4 0,3 4 0,-2-3 0,3 5 0,0 1 0,0 1 0,0 0 0,0 0 0,0-2 0,-1 1 0,0 0 0,0 3 0,1-1 0,0 2 0,0-3 0,0 1 0,0-1 0,0 1 0,0 0 0,0 2 0,0-1 0,0 1 0,0 0 0,0 0 0,0-1 0,0 2 0,0-5 0,0 0 0,0-4 0,-1 1 0,1-2 0,-2 3 0,2 3 0,0 0 0,-1 0 0,1-2 0,-3-5 0,3-3 0,-2-1 0,1 4 0,1 3 0,-2 4 0,2-2 0,-1 1 0,1 0 0,-3 0 0,3 2 0,-1 1 0,1 0 0,0 0 0,0 1 0,0 1 0,0-1 0,0 1 0,-2-4 0,2-2 0,-1-2 0,1 3 0,0-1 0,0 7 0,0-4 0,0-1 0,0-1 0,0-2 0,0 0 0,0 2 0,0 3 0,0 2 0,0 3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8T16:47:39.038"/>
    </inkml:context>
    <inkml:brush xml:id="br0">
      <inkml:brushProperty name="width" value="0.05" units="cm"/>
      <inkml:brushProperty name="height" value="0.05" units="cm"/>
      <inkml:brushProperty name="color" value="#004F8B"/>
    </inkml:brush>
  </inkml:definitions>
  <inkml:trace contextRef="#ctx0" brushRef="#br0">1 16 24575,'51'-3'0,"-4"1"0,14-1 0,-11 2 0,-26 0 0,3 0 0,-9 1 0,-1-1 0,-12 0 0,3 0 0,-9 1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2:41.071"/>
    </inkml:context>
    <inkml:brush xml:id="br0">
      <inkml:brushProperty name="width" value="0.05" units="cm"/>
      <inkml:brushProperty name="height" value="0.05" units="cm"/>
      <inkml:brushProperty name="color" value="#E71224"/>
    </inkml:brush>
  </inkml:definitions>
  <inkml:trace contextRef="#ctx0" brushRef="#br0">1802 0 24575,'0'11'0,"0"-1"0,0 4 0,0-2 0,0 0 0,0 0 0,0-1 0,0-1 0,0 0 0,0 0 0,0 0 0,0 0 0,0 1 0,0-1 0,0 2 0,1 1 0,-1 5 0,2-3 0,-2 8 0,0-4 0,0 6 0,0-3 0,0 0 0,0-3 0,0-1 0,-2-6 0,2 1 0,-1-2 0,1-1 0,0 2 0,0-1 0,0 2 0,0-1 0,0 0 0,-1-2 0,0 3 0,-1-3 0,0 4 0,1-2 0,-2 4 0,3-3 0,-2 1 0,2-4 0,-1-3 0,1 0 0,-1-3 0,1 3 0,0-1 0,0 2 0,0-2 0,0 0 0,-2-4 0,-1 0 0,-5-2 0,-1 0 0,-1 0 0,1 0 0,2 0 0,0 0 0,-5 1 0,-2-1 0,-2 2 0,1-2 0,2 0 0,2 0 0,2 0 0,-4 0 0,2 0 0,-9 0 0,-1 0 0,-2 0 0,-2 0 0,2 0 0,-2 0 0,2 0 0,-4 0 0,4 0 0,0 0 0,-1 0 0,3 0 0,-4 0 0,0 0 0,2 0 0,-9 0 0,-1 0 0,-1 0 0,2 0 0,11 0 0,2 0 0,0 0 0,-1 0 0,-1 0 0,3 1 0,-4-1 0,3 1 0,-6-1 0,-2 2 0,5-2 0,-7 2 0,8-2 0,-6 0 0,4 0 0,-6 0 0,1 2 0,-12-2 0,1 2 0,-8-2 0,4 0 0,2 0 0,2 0 0,4 0 0,-1 1 0,4 0 0,6 0 0,4-1 0,5 0 0,0 0 0,2 0 0,0 0 0,1 0 0,-2 0 0,-2 0 0,0 1 0,-1 0 0,3 0 0,1-1 0,1 0 0,1 0 0,6 0 0,1 0 0,-2 0 0,-4-1 0,-12 0 0,3 0 0,-2 1 0,10-1 0,3 0 0,3 0 0,2 0 0,2-1 0,2-2 0,2 0 0,1-2 0,2 1 0,1 0 0,4 0 0,3 2 0,6 0 0,1 0 0,-2 3 0,-2-3 0,-3 2 0,0-1 0,-5 1 0,-2 1 0,1 0 0,2-1 0,10 1 0,6-2 0,4 1 0,2 0 0,-8-1 0,-2 1 0,-7 0 0,0 0 0,1 0 0,5-1 0,9 1 0,7 0 0,-1 1 0,2 0 0,-10-2 0,-1 2 0,-5-1 0,-2-1 0,2 2 0,7-1 0,4-1 0,6 2 0,1-4 0,-9 3 0,-3-3 0,-11 3 0,-1-2 0,-3 3 0,1-2 0,1 1 0,8-3 0,4 2 0,4-3 0,-2 1 0,0 2 0,-1 0 0,1 1 0,-3 0 0,-6-1 0,-6 1 0,-3-2 0,1 0 0,0 0 0,3 1 0,3-4 0,8-1 0,4-5 0,5 1 0,-5 1 0,-3 2 0,-10 3 0,-3 1 0,-5 1 0,0-1 0,0 1 0,3-3 0,1 2 0,1 0 0,1-2 0,3 0 0,3-3 0,6-2 0,-1 0 0,-3 3 0,-3-1 0,-4 2 0,0 0 0,-1-1 0,-1 2 0,-1-1 0,-2 0 0,3 1 0,2-2 0,2 2 0,-1-1 0,-2 0 0,-5 2 0,0-1 0,0 1 0,0-2 0,1 2 0,-1-2 0,1 0 0,1 0 0,-2-2 0,1 2 0,0-1 0,-3 2 0,2-1 0,-5 3 0,0-2 0,1 2 0,-2-2 0,2 1 0,-1 2 0,-2 1 0,1 10 0,-4 3 0,2 11 0,-3-1 0,3 5 0,-3-1 0,2 0 0,-2 0 0,0-5 0,0-1 0,0-4 0,1-2 0,1-5 0,0-1 0,1-1 0,0 1 0,-1 0 0,0 2 0,-1 1 0,1 2 0,-1 0 0,0 1 0,-1 0 0,2-4 0,0-3 0,1-3 0,-2-2 0,2 2 0,-2-2 0,0 4 0,-2-2 0,-2 1 0,-5-1 0,-12 1 0,-8 2 0,-15 0 0,-9 0 0,4-4 0,-9 0 0,16-2 0,-4 0 0,7 0 0,4 0 0,-3 0 0,4 0 0,-3 0 0,-1 2 0,4-2 0,-3 2 0,3 0 0,3-2 0,5 3 0,8-3 0,3 3 0,-4-3 0,-5 1 0,3 1 0,1-2 0,8 3 0,2-3 0,1 1 0,1-1 0,1 1 0,4 0 0,4 0 0,8-2 0,15-1 0,4-3 0,19-3 0,0 1 0,10 0 0,-3 3 0,-8 1 0,-5 0 0,-11 3 0,2-4 0,-3 1 0,-3-2 0,3 0 0,-11-1 0,4 3 0,-4-1 0,-1 1 0,-1-1 0,-1 0 0,0-2 0,1-1 0,-1 0 0,3-2 0,5-2 0,8-1 0,8-2 0,-1-1 0,1 4 0,-6-1 0,-6 5 0,-7 1 0,-7 3 0,-5 0 0,1 0 0,-1 0 0,2-2 0,-1 1 0,0-1 0,-2 1 0,2-2 0,-1-1 0,1-4 0,0 3 0,-1-2 0,2 0 0,-3 3 0,-1-1 0,-1 3 0,-2 1 0,0 2 0,-1 1 0,-5 10 0,-2 7 0,-3 11 0,-1 3 0,4-2 0,-3 0 0,6-8 0,-1-4 0,2-7 0,1-4 0,-3 0 0,-3-1 0,-3 6 0,-3 3 0,0 1 0,0 0 0,3-5 0,1-1 0,0-3 0,-1-1 0,-14 0 0,-23-3 0,-14 1 0,-8-2 0,8 0 0,14 0 0,7 0 0,12 1 0,8 0 0,8 1 0,-1-2 0,-1 3 0,2-3 0,0 1 0,6-1 0,3 0 0,16-4 0,14 0 0,18-7 0,-4 5 0,4 0 0,4-2 0,3 1 0,15-1 0,1 1 0,-11 1 0,-5 1 0,26-2 0,-41 3 0,-26 3 0,-3-1 0,-1 1 0,1 0 0,0-2 0,3 0 0,0 0 0,9-1 0,1-3 0,1 1 0,-10 0 0,-4-1 0,-7-3 0,0-1 0,0-2 0,0 0 0,0 1 0,-2 1 0,2 2 0,-1 1 0,1 2 0,0 0 0,-1-1 0,-1 0 0,0-3 0,1 0 0,1-1 0,0 0 0,0 1 0,1 0 0,0 0 0,0-1 0,-1 0 0,0-1 0,0 5 0,-11 11 0,1 5 0,-12 11 0,-1 5 0,0-1 0,-3 5 0,7-8 0,2 0 0,5-6 0,5-3 0,0-3 0,2-3 0,0 0 0,-1-2 0,-1-1 0,0 3 0,-10 3 0,-1 3 0,-8 4 0,5-3 0,-4 2 0,8-7 0,4-2 0,11-7 0,9-6 0,4-5 0,2-1 0,7-9 0,8 2 0,11-12 0,6-1 0,-2 2 0,1-2 0,-9 10 0,-9 5 0,-9 7 0,-10 5 0,-2 2 0,-1 1 0,1-1 0,-1 1 0,1 0 0,-2 1 0,1-4 0,-4 0 0,3-5 0,-2 4 0,-1-1 0,2 1 0,-2 2 0,-2 1 0,-10 7 0,-1 4 0,-17 7 0,0 6 0,-9 0 0,2 1 0,4-7 0,11-5 0,5-2 0,6-3 0,-3 2 0,-1 0 0,-1-2 0,-4 2 0,3 0 0,-9-1 0,-2 3 0,-1-2 0,-3 0 0,9 2 0,3-4 0,1 2 0,7-1 0,-4 0 0,0-2 0,-6 3 0,-5 0 0,-1-1 0,-2 2 0,4-2 0,1 0 0,3 1 0,-3-4 0,-3 4 0,-4-4 0,3 3 0,-3 0 0,13 0 0,-5 0 0,5-1 0,-4-1 0,-2 1 0,6-1 0,-3 0 0,7 0 0,1-2 0,0 2 0,-1-2 0,-10 1 0,-6 1 0,-14-1 0,1 2 0,2 0 0,6 0 0,10-1 0,4-1 0,4 0 0,5-1 0,-3 0 0,1 0 0,1 0 0,1 0 0,3 0 0,-1-1 0,-4 2 0,-3-2 0,-5 1 0,6 1 0,0 1 0,5-2 0,-5 2 0,-2-3 0,-2 2 0,3-1 0,3 0 0,3 1 0,0 0 0,2-1 0,0 0 0,2-1 0,-3 0 0,0 1 0,0 0 0,0 0 0,2 0 0,0-1 0,6 2 0,4-2 0,6 0 0,2 0 0,4-2 0,7 1 0,7-3 0,6 1 0,10 1 0,6-2 0,13 4 0,5-4 0,-8 1 0,-5 1 0,-16 0 0,-7 2 0,-6 0 0,-13 0 0,0 0 0,0-1 0,5 1 0,8-3 0,3 1 0,11-2 0,2-1 0,0 0 0,-8 0 0,-11 2 0,-8 2 0,-1-2 0,3 3 0,5-3 0,5 0 0,-1-1 0,2-2 0,-6 2 0,2-2 0,-7 3 0,5-3 0,-1 1 0,3-1 0,-1 1 0,-7 1 0,0 1 0,-2 0 0,-3-1 0,4 0 0,-1-5 0,6 3 0,-3-4 0,2 4 0,-3-1 0,-4 1 0,1 2 0,-1-3 0,4 2 0,0 0 0,-3 1 0,-2 1 0,-2 0 0,0 2 0,2-3 0,0 2 0,3-5 0,0 3 0,1-3 0,2 1 0,-5 0 0,3 2 0,-5 0 0,2 0 0,2 0 0,1-2 0,-2 1 0,1 0 0,-6 2 0,2-2 0,-3 0 0,-1 1 0,2 0 0,-4 1 0,3 0 0,-2 0 0,0-1 0,5 0 0,1-2 0,4-1 0,1 1 0,2-2 0,-4 2 0,-1-1 0,-7 3 0,0 1 0,-3 2 0,0-1 0,1 1 0,-1-2 0,0 0 0,0 0 0,1 2 0,-2-2 0,-4 3 0,-11-1 0,-4 2 0,-9 3 0,1 1 0,-1 3 0,-3 3 0,-3 1 0,-3 5 0,1-2 0,8-2 0,8-3 0,11-5 0,13-7 0,3-3 0,13-5 0,7-4 0,15-9 0,1 1 0,1-1 0,-21 9 0,-10 6 0,-9 5 0,-2 1 0,-1 1 0,2-4 0,1 2 0,1-3 0,-2 3 0,0-2 0,1 2 0,-1-1 0,-1 0 0,-1 4 0,1-4 0,3 1 0,1-3 0,-1 0 0,0 3 0,-6 6 0,0 3 0,-3 7 0,0-1 0,1 2 0,0 0 0,0 1 0,1-3 0,-1 0 0,1-3 0,1 0 0,-3-1 0,2 2 0,-1-1 0,0 1 0,1 0 0,0 2 0,0-1 0,0-2 0,0 0 0,1-3 0,-1 2 0,1 0 0,-3 1 0,3 2 0,-3-2 0,3 1 0,-3-1 0,3 0 0,-3 2 0,3-1 0,-2 0 0,1-3 0,0-2 0,0-2 0,0 0 0,0 4 0,1-1 0,0 3 0,0 0 0,0-2 0,0-1 0,-1-3 0,1-1 0,-2 0 0,2 2 0,-1-2 0,-2 0 0,0-1 0,-2 0 0,-4 0 0,1-1 0,-3 0 0,4 0 0,2 0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3:04.820"/>
    </inkml:context>
    <inkml:brush xml:id="br0">
      <inkml:brushProperty name="width" value="0.05" units="cm"/>
      <inkml:brushProperty name="height" value="0.05" units="cm"/>
      <inkml:brushProperty name="color" value="#004F8B"/>
    </inkml:brush>
  </inkml:definitions>
  <inkml:trace contextRef="#ctx0" brushRef="#br0">55 1670 24575,'-1'-3'0,"1"-1"0,-2 3 0,2-2 0,0-1 0,-1-2 0,1 0 0,-2 1 0,1 1 0,1 1 0,-1 0 0,1 0 0,0 1 0,0-1 0,-2-1 0,2-2 0,-1 0 0,-1 1 0,2-1 0,-1 3 0,1-1 0,-1 1 0,0 0 0,0 1 0,1-2 0,-1 0 0,0-1 0,0 2 0,1-1 0,0 1 0,-1 0 0,1 1 0,-2-1 0,2 0 0,0-1 0,-1-1 0,1 0 0,-2-1 0,2 2 0,-1-1 0,1 0 0,-1 0 0,1-1 0,0-1 0,-2 1 0,2-2 0,-3 1 0,3 0 0,-2-1 0,1 0 0,0 0 0,1 0 0,-1 0 0,0 3 0,0-1 0,1 3 0,0-2 0,0 2 0,-1-4 0,0 3 0,0-4 0,1 0 0,0 1 0,0-1 0,0 2 0,0-3 0,0 0 0,-1-1 0,1-1 0,-2 2 0,2-2 0,0 3 0,0-2 0,-1 2 0,1 0 0,-1 0 0,1 1 0,0-1 0,-2-1 0,2 2 0,-1-2 0,1 1 0,-2-2 0,2 2 0,-1 0 0,1-1 0,0 0 0,0 1 0,0-3 0,0 3 0,0-4 0,0-2 0,0 1 0,0-2 0,0 1 0,0 1 0,0-1 0,0 4 0,1-2 0,-1 2 0,2-2 0,-1 0 0,-1 2 0,2-2 0,-2 2 0,0-3 0,0 1 0,0 0 0,0 2 0,0-1 0,0 1 0,1-2 0,-1 1 0,1-2 0,-1 1 0,2-5 0,-2 0 0,2-1 0,-2 3 0,0 2 0,0-2 0,0 3 0,0-1 0,0 1 0,0 0 0,0-3 0,0 1 0,0 0 0,0 3 0,0 1 0,0 1 0,0-1 0,0 1 0,0-1 0,0 1 0,0-2 0,0-1 0,0 0 0,0-1 0,0 0 0,0-2 0,0 0 0,0 0 0,0-3 0,0 2 0,0-8 0,0 1 0,0 0 0,0-1 0,0 4 0,0-2 0,0 2 0,0 4 0,0 2 0,0 3 0,0-2 0,0-1 0,0 0 0,0 0 0,0 0 0,0 0 0,0 3 0,0 0 0,0 2 0,0 1 0,0 1 0,1 0 0,-1 1 0,1 2 0,-1-2 0,0 2 0,0-2 0,0 2 0,0-2 0,0-2 0,0-3 0,0 0 0,2-1 0,-2 5 0,1 1 0,-1 1 0,0 1 0,0 0 0,0 2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3:29.885"/>
    </inkml:context>
    <inkml:brush xml:id="br0">
      <inkml:brushProperty name="width" value="0.1" units="cm"/>
      <inkml:brushProperty name="height" value="0.1" units="cm"/>
      <inkml:brushProperty name="color" value="#004F8B"/>
    </inkml:brush>
  </inkml:definitions>
  <inkml:trace contextRef="#ctx0" brushRef="#br0">77 1 24575,'14'13'0,"0"2"0,2 3 0,0 1 0,3 3 0,2 0 0,9 4 0,1 2 0,9 2 0,-2-3 0,-8-3 0,-2-5 0,-8-5 0,3 1 0,1 0 0,5 1 0,0 2 0,-5-4 0,-3-2 0,1-1 0,-3-2 0,2 1 0,-3-3 0,-5-2 0,3-1 0,-3 0 0,13 4 0,6 2 0,15 5 0,4-4 0,-3 0 0,-8-5 0,-12-2 0,-1 1 0,-2-3 0,5 5 0,-1-2 0,4 0 0,-2 2 0,3-3 0,-2 2 0,-9-3 0,1 1 0,-3-2 0,4 3 0,0-2 0,3 2 0,4 0 0,1 1 0,4 0 0,-1-1 0,-6 0 0,2-1 0,-2 2 0,13 0 0,8 2 0,1-1 0,6 1 0,-10-4 0,-4 2 0,-11-3 0,-10 1 0,-7-3 0,-4 2 0,-4-3 0,-2 1 0,-4 0 0,1 0 0,0 0 0,1 0 0,5 1 0,1 1 0,2-1 0,-1 1 0,0 0 0,5 0 0,5 3 0,0-1 0,1 3 0,-7-3 0,0-1 0,-3 0 0,-1-1 0,-1 1 0,-1-1 0,2 0 0,2-1 0,2 1 0,4 2 0,-5-2 0,-1 0 0,-9-2 0,-4-1 0,-3 4 0,-1-1 0,-3 3 0,0-1 0,-1 1 0,4 1 0,0 0 0,1 0 0,0-4 0,0 1 0,0-4 0,0 3 0,-2-2 0,-2 2 0,-4 0 0,-1 2 0,-3-1 0,1 2 0,-2-2 0,-5 0 0,0-1 0,-7 0 0,-2 1 0,2 1 0,-6-1 0,-2 1 0,0 0 0,6-1 0,-3 1 0,6-2 0,-5-1 0,4 1 0,7-2 0,4 1 0,2 0 0,0 1 0,-3-2 0,-2 2 0,-3-3 0,-4 2 0,-1-2 0,0 1 0,5 0 0,5 0 0,2 0 0,-2 0 0,-3 1 0,-2-1 0,-9 0 0,1-1 0,-14 0 0,1 0 0,-5 0 0,2 2 0,4 0 0,0 2 0,1-2 0,6 0 0,-1-2 0,9 0 0,1 0 0,8 0 0,1 0 0,2 1 0,-2-1 0,-1 2 0,-1-2 0,3 0 0,-3 0 0,-1 0 0,-1 0 0,1 0 0,-1 0 0,5 0 0,1 1 0,4-1 0,-6 1 0,1 1 0,-15-2 0,1 3 0,-2-2 0,7 0 0,10-1 0,7 0 0,4 0 0,-2 0 0,-2 0 0,-5 0 0,-1 0 0,-3 0 0,2 0 0,0 0 0,2 0 0,1 0 0,-1 0 0,-5-1 0,0 0 0,-4 0 0,7 1 0,5 0 0,-4-2 0,4 2 0,-5-1 0,6 1 0,2 0 0,2-2 0,-5 2 0,5-1 0,-3 1 0,7-1 0,-1-3 0,1-4 0,1-2 0,0-1 0,-1-5 0,0-1 0,-2-3 0,0 1 0,2 5 0,-1 2 0,3 2 0,-2 1 0,1 0 0,1 1 0,-3-3 0,2-1 0,-2-1 0,0-2 0,0 3 0,1 1 0,0-1 0,0 1 0,-1 1 0,1-4 0,0 4 0,1-5 0,-1 2 0,1 1 0,-2-3 0,0 3 0,1-5 0,0 4 0,2-1 0,-2 3 0,2-2 0,0-1 0,-1-2 0,-1-1 0,-1 0 0,0 2 0,2 2 0,-2 2 0,3 2 0,-3 0 0,2-1 0,-1 1 0,0 0 0,0 0 0,1 1 0,-1-2 0,1 1 0,1-1 0,-3 0 0,3-3 0,-3 1 0,3-1 0,-1 1 0,-1-2 0,1 2 0,-2-4 0,0 2 0,1 1 0,0 2 0,2 5 0,-3 1 0,3 2 0,-2 1 0,2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3:33.473"/>
    </inkml:context>
    <inkml:brush xml:id="br0">
      <inkml:brushProperty name="width" value="0.1" units="cm"/>
      <inkml:brushProperty name="height" value="0.1" units="cm"/>
      <inkml:brushProperty name="color" value="#004F8B"/>
    </inkml:brush>
  </inkml:definitions>
  <inkml:trace contextRef="#ctx0" brushRef="#br0">104 1035 24575,'-1'-10'0,"-2"0"0,3 1 0,-1 0 0,-1 0 0,1-2 0,-1 1 0,0-1 0,0-2 0,0 2 0,1-3 0,1 1 0,0-1 0,-1 0 0,1 1 0,-2 1 0,2 3 0,0 0 0,0 3 0,0-1 0,0 0 0,0 1 0,0-1 0,0-2 0,0 0 0,0-4 0,0 2 0,0 1 0,0 0 0,0 3 0,-1-1 0,1 1 0,-3-3 0,3 2 0,-3-2 0,3 1 0,-2 2 0,1-1 0,0 2 0,0-1 0,0-1 0,-1 1 0,1-3 0,-1 0 0,2 0 0,-3-2 0,1 0 0,1 0 0,-2-1 0,3 2 0,-3-3 0,2 3 0,-2-3 0,1 2 0,1-1 0,1 1 0,0-2 0,0 0 0,-1-4 0,-1-2 0,0 1 0,1 1 0,-1 4 0,2 2 0,-2-2 0,0 4 0,0-3 0,0 2 0,2 0 0,-2-3 0,1 1 0,1-5 0,-2 5 0,1-2 0,1 5 0,-1 3 0,1 0 0,0 0 0,0 1 0,0-1 0,0 3 0,0 0 0,0 0 0,0 0 0,0-2 0,-2 0 0,2 2 0,-1-1 0,-1-1 0,2 0 0,-1-2 0,0 2 0,0-1 0,0 1 0,0 2 0,0 0 0,0 0 0,0 1 0,1-1 0,-2 0 0,2-1 0,-1 1 0,1-1 0,-2 0 0,2 1 0,-1 1 0,1-2 0,-1 2 0,-1-3 0,2 2 0,-1 1 0,1 0 0,0-1 0,0 1 0,0-1 0,0 1 0,0 2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04.208"/>
    </inkml:context>
    <inkml:brush xml:id="br0">
      <inkml:brushProperty name="width" value="0.1" units="cm"/>
      <inkml:brushProperty name="height" value="0.1" units="cm"/>
      <inkml:brushProperty name="color" value="#004F8B"/>
    </inkml:brush>
  </inkml:definitions>
  <inkml:trace contextRef="#ctx0" brushRef="#br0">2332 1 24575,'-8'8'0,"1"2"0,5-2 0,-4 2 0,3 0 0,-3 0 0,2-2 0,1-1 0,-2 1 0,0 1 0,-1 0 0,2-1 0,-1 0 0,1-2 0,-1 2 0,1-1 0,-5 3 0,2 0 0,-6 2 0,4-2 0,-5 1 0,3 0 0,-3 1 0,0 3 0,1-4 0,1-1 0,3-1 0,-2 0 0,0 1 0,1-1 0,0 0 0,0 0 0,0-1 0,-1 2 0,-1-2 0,1 1 0,-1 2 0,1-2 0,-2 2 0,-4-2 0,-1 3 0,-2-4 0,2 2 0,3-2 0,-2 0 0,0 1 0,-4 0 0,-4 1 0,2 0 0,0 2 0,0 1 0,-1 3 0,2-5 0,1 0 0,6-4 0,1-1 0,-1 1 0,5-3 0,-4 1 0,4 0 0,-3 2 0,-3 0 0,-5 2 0,-2 1 0,-2-1 0,4 0 0,3-3 0,6-2 0,-2 0 0,2 0 0,-2 2 0,0 2 0,-1 0 0,-2 5 0,0-2 0,-1 1 0,-1-3 0,3-2 0,1-2 0,2 0 0,1 0 0,-2 0 0,2 1 0,-2 1 0,1-1 0,-9 3 0,1-4 0,-10 3 0,7-3 0,-5 2 0,9 0 0,0-1 0,4-1 0,0-2 0,-4 0 0,-2 1 0,1 0 0,-6 2 0,4-1 0,-9 4 0,7-3 0,-1 0 0,6-1 0,0-2 0,-8 3 0,2-2 0,-8 3 0,3-2 0,3 2 0,6-2 0,12-2 0,2-2 0,5 0 0,-6 1 0,-2 1 0,-4-2 0,-6 5 0,1-3 0,-5 4 0,3-3 0,1-1 0,3 0 0,2-2 0,2 1 0,-2 1 0,0-3 0,-4 3 0,1-2 0,1 2 0,1-1 0,-2 2 0,-1-2 0,-1 1 0,7-1 0,3-2 0,6 0 0,0 0 0,-1 0 0,-5 1 0,-1 0 0,-4 4 0,-2-4 0,5 3 0,1-4 0,5 2 0,3-1 0,-2-1 0,2 2 0,-2-1 0,2-1 0,-6 4 0,0-2 0,-2 3 0,0-2 0,3 2 0,0-1 0,3 0 0,2-2 0,0 2 0,2 1 0,0-1 0,2 0 0,0 0 0,0 3 0,0-1 0,0 3 0,0-5 0,0 0 0,0-1 0,0 1 0,2 1 0,1 3 0,4 0 0,1-1 0,-2-2 0,-1-2 0,-2-1 0,2 1 0,4 1 0,4 0 0,6 1 0,-1-2 0,2-1 0,-3-1 0,1 0 0,-2 0 0,0 1 0,4-1 0,4 1 0,7-1 0,-7 0 0,-6 0 0,-9-1 0,-6 0 0,5 1 0,2 0 0,10 0 0,7-1 0,2 0 0,3 2 0,-9-2 0,-1 1 0,1-1 0,2 0 0,3 0 0,-2 0 0,-4 2 0,-6-2 0,3 1 0,0-1 0,9 0 0,6 0 0,5 0 0,0 2 0,-10-2 0,-11 2 0,-5-2 0,-2 1 0,2-1 0,6 2 0,1-2 0,3 0 0,-4 0 0,3 0 0,-3 0 0,1 0 0,7 0 0,1 0 0,7 0 0,3 0 0,-5 0 0,-1 0 0,-4 1 0,-1-1 0,-1 2 0,-1-2 0,0 0 0,0 0 0,7 0 0,-1 0 0,8 0 0,5 0 0,2-2 0,-2 2 0,-12-2 0,-12 2 0,-11 0 0,0 0 0,4 0 0,1 0 0,17 0 0,1-2 0,2 0 0,-9 0 0,-11 1 0,-5 1 0,1 0 0,7-1 0,2 0 0,-3 0 0,-2 1 0,-5 0 0,5-2 0,2 2 0,6-3 0,-7 3 0,-2-2 0,-5 2 0,-2 0 0,3 0 0,5 0 0,-1 0 0,3 0 0,-8 0 0,1 0 0,-3 0 0,1 0 0,4 0 0,-2 0 0,4 0 0,-5 0 0,4 0 0,-5 0 0,7 0 0,0 0 0,9 0 0,-7 0 0,-3 0 0,-11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13.547"/>
    </inkml:context>
    <inkml:brush xml:id="br0">
      <inkml:brushProperty name="width" value="0.1" units="cm"/>
      <inkml:brushProperty name="height" value="0.1" units="cm"/>
      <inkml:brushProperty name="color" value="#004F8B"/>
    </inkml:brush>
  </inkml:definitions>
  <inkml:trace contextRef="#ctx0" brushRef="#br0">317 796 24575,'-11'3'0,"-2"0"0,7-3 0,-2 0 0,5 0 0,-1 0 0,0 0 0,0 0 0,-4-2 0,-2 2 0,0-1 0,2 0 0,4 0 0,2 0 0,0 1 0,-1 0 0,-1-1 0,0 1 0,2-3 0,-1 1 0,3-4 0,-2-6 0,2-8 0,0-5 0,0-2 0,0-5 0,4-2 0,-2 0 0,2 7 0,-2 7 0,-2 6 0,0 0 0,0 3 0,0 3 0,0 4 0,0 5 0,0 19 0,0 15 0,0 17 0,0-3 0,0-11 0,0-14 0,1-23 0,2-8 0,1-22 0,1 1 0,-1-6 0,-1 2 0,1-2 0,2-3 0,-4-1 0,3-1 0,-4 4 0,0 1 0,-1 10 0,0 3 0,2 10 0,-2 4 0,1 1 0,-4 31 0,2 10 0,-2 29 0,3-8 0,0-13 0,-1-17 0,1-16 0,0-7 0,3-17 0,2-2 0,3-19 0,1-1 0,-3-6 0,3 2 0,-6 4 0,1 6 0,-3 0 0,0 9 0,-1 5 0,-1 9 0,-3 11 0,-3 7 0,-5 19 0,2 12 0,-3 10 0,4 2 0,-1-13 0,6-11 0,1-15 0,3-10 0,3-18 0,-2-4 0,4-21 0,-1-3 0,-1-7 0,0 0 0,-3 8 0,-1 4 0,-1 13 0,0 9 0,-5 23 0,-1 23 0,-5 33 0,7-23 0,0 2 0,2 2 0,0 0 0,-1 26 0,1-21 0,4-28 0,-1-22 0,1-17 0,0-18 0,0-9 0,-2-4 0,1 4 0,-2 4 0,3 13 0,-2 14 0,2 31 0,0 24 0,0 19 0,-2 0 0,2-6 0,-2-15 0,0-5 0,2-6 0,-1-9 0,1-5 0,1-15 0,1-19 0,3-14 0,3-15 0,-1 1 0,3-13 0,-5 0 0,0-10 0,-3 9 0,-4 11 0,2 15 0,-3 10 0,3 8 0,-3 11 0,0 22 0,1 17 0,-4 29 0,4 13 0,-3-3 0,0-2 0,3-23 0,-1-15 0,2-13 0,0-14 0,3-31 0,0-5 0,2-30 0,-2 11 0,0-4 0,-2 12 0,0-2 0,0 12 0,-3 0 0,1 4 0,-4 2 0,2 2 0,1 8 0,-1 13 0,-2 21 0,-3 16 0,-5 30 0,6-22 0,1 3 0,1 8 0,1 2 0,-2 2 0,1-3 0,4-11 0,0-5 0,-4 15 0,6-34 0,0-22 0,4-19 0,4-22 0,-1-16 0,2-3 0,-7 2 0,0 6 0,-4 5 0,2 6 0,-3 7 0,2 6 0,-2 5 0,3 9 0,-1 6 0,1 8 0,-2 20 0,-1 18 0,-4 38 0,4-34 0,-1 2 0,-3 7 0,1-1 0,-4 23 0,1-18 0,4-28 0,3-18 0,1-17 0,1-21 0,2-21 0,-1-20 0,-1-7 0,-3 12 0,-1-2 0,-2 18 0,1 8 0,0 11 0,3 20 0,0 13 0,0 13 0,-2 15 0,1 10 0,-3 12 0,3 4 0,-1-7 0,4-14 0,0-22 0,1-18 0,3-15 0,1-12 0,5-9 0,0-5 0,0 9 0,-1-1 0,-2 7 0,-1-7 0,0 5 0,-1-2 0,-2 16 0,6 5 0,0 5 0,1 2 0,-1 0 0,-2-1 0,-3 2 0,3-3 0,0 1 0,-2 1 0,1 2 0,-5 2 0,2 1 0,-2-1 0,0-3 0,2 0 0,1-3 0,2 3 0,4-2 0,-1 2 0,0 2 0,-5 5 0,-2 3 0,-2 1 0,2 3 0,7 0 0,10 8 0,12 4 0,-13-7 0,2-1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20.813"/>
    </inkml:context>
    <inkml:brush xml:id="br0">
      <inkml:brushProperty name="width" value="0.1" units="cm"/>
      <inkml:brushProperty name="height" value="0.1" units="cm"/>
      <inkml:brushProperty name="color" value="#004F8B"/>
    </inkml:brush>
  </inkml:definitions>
  <inkml:trace contextRef="#ctx0" brushRef="#br0">167 193 24575,'0'14'0,"0"0"0,0-3 0,-1 3 0,1 1 0,-1 6 0,-1 6 0,2 1 0,-2-1 0,1-8 0,0-3 0,0-4 0,1-2 0,0 1 0,0 0 0,0 0 0,0-1 0,0 0 0,0-6 0,1 0 0,3-17 0,1-5 0,0-14 0,1 2 0,-3-2 0,1 3 0,-2-4 0,-1 8 0,-1 6 0,0 17 0,0 12 0,0 9 0,0 3 0,0 2 0,0 5 0,0 6 0,0 3 0,0-6 0,-1-8 0,1-6 0,-2-1 0,2-5 0,0-2 0,0-7 0,0-15 0,0-2 0,0-15 0,0-12 0,0-7 0,0 0 0,2 7 0,-2 18 0,2 5 0,-2 8 0,0 10 0,-2 9 0,0 11 0,1 3 0,-3 8 0,4 7 0,-2 3 0,2 9 0,-1-10 0,0-1 0,-1-15 0,2-8 0,2-13 0,1-16 0,2-8 0,2-14 0,0 3 0,-3 0 0,0 11 0,-3-7 0,-2 0 0,-1-10 0,0 3 0,0 8 0,2 11 0,0 10 0,0 2 0,0 16 0,-1 5 0,-1 13 0,0 3 0,-1-4 0,-1 2 0,2-6 0,-1-7 0,3-6 0,0-9 0,-2-12 0,2-9 0,-1-19 0,1-7 0,0-7 0,-6-6 0,1 9 0,-6-3 0,5 11 0,0 8 0,3 9 0,0 9 0,2 11 0,-2 18 0,0 7 0,-2 17 0,5 3 0,-2 7 0,2 5 0,0-10 0,0-10 0,0-17 0,-1-10 0,1-12 0,-2-7 0,2-15 0,-4-18 0,-5-8 0,-3-11 0,0 11 0,3 5 0,3 17 0,3 11 0,1 19 0,2 28 0,2 20 0,0 16 0,1 7 0,-1-11 0,-2 1 0,0-6 0,0-3 0,0 2 0,0-9 0,0-10 0,-1-17 0,0-21 0,0-10 0,1-12 0,0-2 0,-2-11 0,0 1 0,-4-12 0,-2 2 0,1 4 0,0 6 0,5 15 0,-1 7 0,3 5 0,-3 2 0,3 2 0,-1 8 0,1 5 0,0 16 0,0 17 0,0 15 0,0 24 0,0-34 0,0 0 0,0 6 0,0 0 0,0-6 0,0-3 0,0 16 0,0-26 0,0-27 0,0-8 0,1-14 0,0-9 0,0-10 0,-1 0 0,0-2 0,0 2 0,0-2 0,-2 1 0,2 6 0,-5 1 0,3 8 0,-1 2 0,1 2 0,2 7 0,-1 0 0,1 3 0,-2 2 0,2 1 0,0 1 0,0-2 0,0 0 0,0-2 0,0 4 0,-1 1 0,1 1 0,-2 0 0,2-2 0,0 0 0,0-3 0,0-1 0,0 1 0,0-4 0,-1 1 0,1-6 0,-3-1 0,2-2 0,-1 4 0,-1 4 0,3 4 0,-1 2 0,1 2 0,-2-1 0,2 2 0,-1-3 0,2 4 0,1 0 0,0 2 0,1 4 0,2 9 0,0 12 0,5 10 0,1 7 0,1-4 0,-1-2 0,-4-4 0,0 2 0,-3-3 0,3 0 0,-5-8 0,3-5 0,-5-8 0,1-5 0,1 2 0,-1 5 0,3 10 0,-1-3 0,0 0 0,-1-14 0,-1-5 0,0-9 0,1-2 0,1-4 0,-2-3 0,3 2 0,-2-3 0,2 2 0,0 4 0,1-3 0,0-1 0,-2-3 0,-2-3 0,-1 6 0,1 2 0,0 8 0,0 2 0,-1 2 0,0-1 0,0 1 0,0-1 0,0 0 0,0-3 0,0-3 0,1-2 0,-1-2 0,2 2 0,-1 1 0,-1 3 0,3 5 0,0 8 0,0 7 0,3 9 0,-1 4 0,2 2 0,-1 2 0,1 5 0,-2 2 0,0 1 0,-2-11 0,-3-4 0,0-9 0,0-1 0,0-1 0,0-1 0,0 3 0,1-4 0,0 2 0,0-4 0,-1 1 0,0-4 0,0 2 0,0-3 0,0 1 0,1 7 0,1 6 0,3 6 0,-3-7 0,1-7 0,-3-13 0,1-5 0,0-5 0,1 0 0,0-6 0,2 2 0,0-7 0,1 5 0,-3-6 0,0 5 0,-1 0 0,0 3 0,-1 6 0,0-1 0,0 2 0,0 1 0,0-1 0,0 4 0,0-3 0,0 4 0,1-1 0,1 0 0,1-1 0,0-3 0,-2-2 0,1-1 0,-1 1 0,0-2 0,2 0 0,0-1 0,-1 3 0,-1 4 0,0 3 0,0 2 0,0 1 0,-1-1 0,0 1 0,0-1 0,0 14 0,0 5 0,-2 14 0,0 1 0,-1-2 0,1-2 0,1-1 0,-1-2 0,1-5 0,-1-5 0,-2 0 0,2 2 0,-1 1 0,2-2 0,0-3 0,0 0 0,-1 0 0,-1 4 0,0 1 0,0-2 0,-1 0 0,3-4 0,-2-1 0,1-4 0,-2 2 0,2-3 0,-2 2 0,4-2 0,-7-2 0,4-1 0,-7-1 0,5-3 0,-1 0 0,0-4 0,-1-1 0,-2-5 0,1-4 0,-3-9 0,0-2 0,-6-9 0,2 4 0,1 5 0,5 2 0,3 8 0,3 0 0,0 2 0,1 2 0,-1 1 0,0 2 0,0 4 0,1 0 0,1 2 0,0-2 0,1-2 0,-2-2 0,1 2 0,1-2 0,-2 2 0,1-1 0,1 0 0,-1 1 0,1 3 0,0 2 0,0 2 0,0-2 0,-2-1 0,1-3 0,-1 1 0,0-3 0,1 1 0,0 0 0,1-1 0,0-1 0,0-2 0,0-1 0,0-1 0,-1 0 0,0 2 0,0 3 0,1 1 0,-1 2 0,0-1 0,0 1 0,1 2 0,0 0 0,-1 3 0,1 0 0,-2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27.619"/>
    </inkml:context>
    <inkml:brush xml:id="br0">
      <inkml:brushProperty name="width" value="0.1" units="cm"/>
      <inkml:brushProperty name="height" value="0.1" units="cm"/>
      <inkml:brushProperty name="color" value="#004F8B"/>
    </inkml:brush>
  </inkml:definitions>
  <inkml:trace contextRef="#ctx0" brushRef="#br0">348 738 24575,'0'-7'0,"0"-1"0,0 1 0,0-3 0,0-1 0,1-1 0,0-2 0,0 2 0,0-4 0,0-2 0,1-2 0,-1 1 0,0-4 0,-1 6 0,0-2 0,0 6 0,0 6 0,0 1 0,0 2 0,0-2 0,-1-6 0,0-5 0,-2-9 0,2 0 0,-3 0 0,2 8 0,1 10 0,1 1 0,0 4 0,0-2 0,0-3 0,0-4 0,0-6 0,0-2 0,-1 1 0,0 5 0,0 4 0,0 3 0,-1-2 0,1 0 0,-2 0 0,3 0 0,-3 2 0,1 1 0,-5-2 0,-1 0 0,-1 2 0,4 1 0,-2 3 0,0 0 0,-4 0 0,-1-2 0,1 1 0,3 0 0,-2 2 0,4 2 0,-1 1 0,3 1 0,1 1 0,2 0 0,-2 3 0,0 0 0,-1 4 0,2-1 0,-3 3 0,3-3 0,-2 1 0,1-1 0,0 1 0,0 1 0,0 3 0,0 3 0,-2 4 0,2-1 0,-2-1 0,2-3 0,0-3 0,2 3 0,-2-4 0,3 3 0,-3-5 0,3-1 0,-2-2 0,1-2 0,-1 2 0,1 2 0,0 2 0,1 0 0,-1-3 0,-1 0 0,-1 1 0,-1 1 0,1 7 0,-1-1 0,1 2 0,0-1 0,0-3 0,0 0 0,1-2 0,0 4 0,0 4 0,-2-1 0,3-2 0,-2-7 0,3-5 0,-2-2 0,1-1 0,1 0 0,-1-1 0,1 2 0,-2 1 0,2 2 0,-3-1 0,3 0 0,-4 0 0,2 0 0,-3-1 0,2 1 0,0-2 0,-2-1 0,1 0 0,-1-3 0,1 1 0,2-2 0,-2-1 0,2-2 0,-3 1 0,2 0 0,0 1 0,2 0 0,-1-5 0,1-1 0,-2-5 0,-1 3 0,1 1 0,-2 1 0,3 2 0,0-1 0,-1-1 0,3-1 0,-2-1 0,1 0 0,0 0 0,0 2 0,0 1 0,0 0 0,0 2 0,1 0 0,-2-2 0,2-2 0,0-1 0,0-1 0,0 4 0,0-1 0,0 2 0,0-1 0,2-1 0,-2-1 0,1-2 0,0 1 0,0-2 0,0 0 0,0 2 0,0 1 0,0 3 0,0-2 0,-1 3 0,2-3 0,-2 2 0,0-2 0,0-2 0,1 2 0,-1-2 0,2 1 0,-2 4 0,0-2 0,0 4 0,0-2 0,0-2 0,0-1 0,0 0 0,0-4 0,0 2 0,0-4 0,0 6 0,0 1 0,0 3 0,0 0 0,1-1 0,-1-2 0,3 0 0,-3 1 0,1 0 0,-1 1 0,3 1 0,0-3 0,4 0 0,2-3 0,-1-1 0,1 0 0,-2 2 0,-3 2 0,2 2 0,0 2 0,2-3 0,2 2 0,-1 1 0,1-1 0,-4 3 0,2-4 0,2 0 0,-1-1 0,5-2 0,-2 2 0,-1-1 0,-2 3 0,-2 1 0,-6 0 0,5 2 0,-3-2 0,2-4 0,2 2 0,1-3 0,0 3 0,0-1 0,0 0 0,-1 0 0,2-2 0,-2 0 0,0 1 0,-4 1 0,1 2 0,-4 1 0,2 0 0,-1 1 0,-1-4 0,4 2 0,-2-6 0,3 4 0,-3-1 0,2 3 0,-4 0 0,3 1 0,-1-2 0,-1-1 0,2-1 0,-3 0 0,0 2 0,-3 13 0,-1 1 0,-2 10 0,-3 1 0,-2 7 0,-4 10 0,0-1 0,-1 7 0,1-7 0,2 1 0,2-8 0,4-7 0,2-6 0,3-7 0,-2 0 0,2-1 0,1 0 0,-2 2 0,0 0 0,0 2 0,-1 0 0,0 1 0,1 0 0,-1 1 0,1-1 0,0 0 0,0-1 0,0 1 0,0 1 0,1-3 0,-1 0 0,1-3 0,1 1 0,0-2 0,-2 6 0,1-4 0,-3 3 0,3-3 0,-1-2 0,2-2 0,1 0 0,0 0 0,2 2 0,5 0 0,-3-4 0,3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0C0BF-8E2B-E64B-ABC1-BC0E8984C65F}"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76FC-047B-5C41-BA19-111C8C80412B}" type="slidenum">
              <a:rPr lang="en-US" smtClean="0"/>
              <a:t>‹#›</a:t>
            </a:fld>
            <a:endParaRPr lang="en-US"/>
          </a:p>
        </p:txBody>
      </p:sp>
    </p:spTree>
    <p:extLst>
      <p:ext uri="{BB962C8B-B14F-4D97-AF65-F5344CB8AC3E}">
        <p14:creationId xmlns:p14="http://schemas.microsoft.com/office/powerpoint/2010/main" val="39220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80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43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773a2f61f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773a2f61f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25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41a4c82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41a4c82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C214-D862-4D3A-7BA1-665900759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BCADEB-A4BF-6C23-3E62-AFD64C269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726F7-67D6-0A4A-5854-BF0231E27A81}"/>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5" name="Footer Placeholder 4">
            <a:extLst>
              <a:ext uri="{FF2B5EF4-FFF2-40B4-BE49-F238E27FC236}">
                <a16:creationId xmlns:a16="http://schemas.microsoft.com/office/drawing/2014/main" id="{1D9B1323-D7CA-76C9-5C29-B20C5C7ED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040A6-BC0C-521B-8239-552E470B7272}"/>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124434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4B36-9352-6AFB-3E1B-6FB1969F3D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DA53A0-8900-5276-D0B4-096F8B43C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14FC9-2A75-3F45-AD03-A707B114D4B3}"/>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5" name="Footer Placeholder 4">
            <a:extLst>
              <a:ext uri="{FF2B5EF4-FFF2-40B4-BE49-F238E27FC236}">
                <a16:creationId xmlns:a16="http://schemas.microsoft.com/office/drawing/2014/main" id="{5B4B96FF-D292-5E29-8271-67D934924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23493-D2D3-0CE2-46CF-3B5A113030CF}"/>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28211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132B8-2899-DA0F-D6E3-4D389B033D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3D563-0E49-09C7-93AF-BF654AA38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9D709-BE98-A031-4F26-B6B57A681A6E}"/>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5" name="Footer Placeholder 4">
            <a:extLst>
              <a:ext uri="{FF2B5EF4-FFF2-40B4-BE49-F238E27FC236}">
                <a16:creationId xmlns:a16="http://schemas.microsoft.com/office/drawing/2014/main" id="{55368B1B-EA96-FCDD-03E0-622AC8017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D59D1-1E67-4AD9-1135-BE8AB458383B}"/>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230814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54775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5972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F39C-8B74-3D55-1149-2577F7785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FDD4B-DC88-F6F4-F01C-3094AB0C3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7E08F-E817-1AA4-FDF4-930B29716BB3}"/>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5" name="Footer Placeholder 4">
            <a:extLst>
              <a:ext uri="{FF2B5EF4-FFF2-40B4-BE49-F238E27FC236}">
                <a16:creationId xmlns:a16="http://schemas.microsoft.com/office/drawing/2014/main" id="{D6FFBB15-632A-257D-8D08-0E6CB8E27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3F294-F8C3-4CDD-533C-F2D682D85F42}"/>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140778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387F-644F-39D2-6665-616AFAAA6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48E40-6497-4389-07EC-9A7F04C593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1318D-1158-1C75-7B18-DA9EAA0FBDEB}"/>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5" name="Footer Placeholder 4">
            <a:extLst>
              <a:ext uri="{FF2B5EF4-FFF2-40B4-BE49-F238E27FC236}">
                <a16:creationId xmlns:a16="http://schemas.microsoft.com/office/drawing/2014/main" id="{2D7893EB-7D58-B28C-5765-485081A7A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CD048-93E1-1DD1-28E3-FA0AF8144734}"/>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5192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3556-8F83-6C5A-D50C-7F19EB277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319D0-DF25-E58E-D7F8-9A6737D4F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50C9E8-4131-A92D-AA33-7AA2421A5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8F85D6-BA5B-61B3-C8D9-ECC5EDB0E048}"/>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6" name="Footer Placeholder 5">
            <a:extLst>
              <a:ext uri="{FF2B5EF4-FFF2-40B4-BE49-F238E27FC236}">
                <a16:creationId xmlns:a16="http://schemas.microsoft.com/office/drawing/2014/main" id="{9A0F9EC9-A4CA-0383-9C4E-2992B8B06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074C2-33B6-2A31-3395-96A8EF799F0A}"/>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22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36A3-6021-3A32-643C-26346F488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1F4D8E-1341-F2D8-2BCB-9D7E0970D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E18DA-FF23-0A04-47B9-D0473DAF0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3A3A51-AD7F-2ED0-18D9-5231215CE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EF599-0930-197D-2137-15D61D008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082C8-B682-2ACC-0C38-CA27B50D7B9A}"/>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8" name="Footer Placeholder 7">
            <a:extLst>
              <a:ext uri="{FF2B5EF4-FFF2-40B4-BE49-F238E27FC236}">
                <a16:creationId xmlns:a16="http://schemas.microsoft.com/office/drawing/2014/main" id="{3F89EDE1-F677-D6DE-DC36-66E425BE0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2C5D6-A9A2-3EE6-2064-0C1CBA568B76}"/>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303585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2E7C-52EE-C1C2-8D6D-9BB8B308C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01BBD-3EE0-ECE9-F1E6-DA5F5A74D7F7}"/>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4" name="Footer Placeholder 3">
            <a:extLst>
              <a:ext uri="{FF2B5EF4-FFF2-40B4-BE49-F238E27FC236}">
                <a16:creationId xmlns:a16="http://schemas.microsoft.com/office/drawing/2014/main" id="{7CAD0FCC-AF3D-C0C7-1266-EEA975354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F3BFD4-1FCD-97C1-491D-D002BF5A6009}"/>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387698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28A4F-1F82-3F21-A94B-7F5E6162D138}"/>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3" name="Footer Placeholder 2">
            <a:extLst>
              <a:ext uri="{FF2B5EF4-FFF2-40B4-BE49-F238E27FC236}">
                <a16:creationId xmlns:a16="http://schemas.microsoft.com/office/drawing/2014/main" id="{8FBA15C8-64DB-A10C-5493-D2B978C813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BC937E-9379-C2F2-575F-6E457AF89AAB}"/>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328048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3E66-F189-657F-406F-9BE3DF73E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ADEAB8-42C4-C038-4388-EC13FE5D6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9826C-E669-0087-8658-9C7DE3656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4985D-8E62-2D79-3098-83F0F7E3099F}"/>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6" name="Footer Placeholder 5">
            <a:extLst>
              <a:ext uri="{FF2B5EF4-FFF2-40B4-BE49-F238E27FC236}">
                <a16:creationId xmlns:a16="http://schemas.microsoft.com/office/drawing/2014/main" id="{03C48A5D-E65E-2E2B-5DBD-5A2339F4D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ED3B3-9C86-B428-60F5-CA1CFD82D26A}"/>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143378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58D4-AEB2-1EF2-9BCB-6B578C8D9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8991E1-2670-1E28-CBBC-8E91951AB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31DE5-6FE0-2514-0D92-F36524810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697B8-7DC8-0656-F290-AFEEDC79EB37}"/>
              </a:ext>
            </a:extLst>
          </p:cNvPr>
          <p:cNvSpPr>
            <a:spLocks noGrp="1"/>
          </p:cNvSpPr>
          <p:nvPr>
            <p:ph type="dt" sz="half" idx="10"/>
          </p:nvPr>
        </p:nvSpPr>
        <p:spPr/>
        <p:txBody>
          <a:bodyPr/>
          <a:lstStyle/>
          <a:p>
            <a:fld id="{C9435E00-1F4D-7C4C-B06F-6FB63EDD4932}" type="datetimeFigureOut">
              <a:rPr lang="en-US" smtClean="0"/>
              <a:t>10/29/23</a:t>
            </a:fld>
            <a:endParaRPr lang="en-US"/>
          </a:p>
        </p:txBody>
      </p:sp>
      <p:sp>
        <p:nvSpPr>
          <p:cNvPr id="6" name="Footer Placeholder 5">
            <a:extLst>
              <a:ext uri="{FF2B5EF4-FFF2-40B4-BE49-F238E27FC236}">
                <a16:creationId xmlns:a16="http://schemas.microsoft.com/office/drawing/2014/main" id="{BF70FB8A-B5A3-8B0D-8CC2-E71456791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36DD0-8A26-65A1-3AF6-B74697B66D94}"/>
              </a:ext>
            </a:extLst>
          </p:cNvPr>
          <p:cNvSpPr>
            <a:spLocks noGrp="1"/>
          </p:cNvSpPr>
          <p:nvPr>
            <p:ph type="sldNum" sz="quarter" idx="12"/>
          </p:nvPr>
        </p:nvSpPr>
        <p:spPr/>
        <p:txBody>
          <a:bodyPr/>
          <a:lstStyle/>
          <a:p>
            <a:fld id="{000436E6-FB69-8548-BCA0-FFB9B1BDE972}" type="slidenum">
              <a:rPr lang="en-US" smtClean="0"/>
              <a:t>‹#›</a:t>
            </a:fld>
            <a:endParaRPr lang="en-US"/>
          </a:p>
        </p:txBody>
      </p:sp>
    </p:spTree>
    <p:extLst>
      <p:ext uri="{BB962C8B-B14F-4D97-AF65-F5344CB8AC3E}">
        <p14:creationId xmlns:p14="http://schemas.microsoft.com/office/powerpoint/2010/main" val="88170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F3D53-4A28-6F30-FFF2-EBD832592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336EB4-1C5B-8B6F-E77B-1959721AF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B20DA-0C1E-C63B-7D11-4780A8E01B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35E00-1F4D-7C4C-B06F-6FB63EDD4932}" type="datetimeFigureOut">
              <a:rPr lang="en-US" smtClean="0"/>
              <a:t>10/29/23</a:t>
            </a:fld>
            <a:endParaRPr lang="en-US"/>
          </a:p>
        </p:txBody>
      </p:sp>
      <p:sp>
        <p:nvSpPr>
          <p:cNvPr id="5" name="Footer Placeholder 4">
            <a:extLst>
              <a:ext uri="{FF2B5EF4-FFF2-40B4-BE49-F238E27FC236}">
                <a16:creationId xmlns:a16="http://schemas.microsoft.com/office/drawing/2014/main" id="{897C5C90-F6E7-D1B6-199A-B132BFD10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DEA99-F766-6823-859C-166B8C6F1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436E6-FB69-8548-BCA0-FFB9B1BDE972}" type="slidenum">
              <a:rPr lang="en-US" smtClean="0"/>
              <a:t>‹#›</a:t>
            </a:fld>
            <a:endParaRPr lang="en-US"/>
          </a:p>
        </p:txBody>
      </p:sp>
    </p:spTree>
    <p:extLst>
      <p:ext uri="{BB962C8B-B14F-4D97-AF65-F5344CB8AC3E}">
        <p14:creationId xmlns:p14="http://schemas.microsoft.com/office/powerpoint/2010/main" val="404348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3" Type="http://schemas.openxmlformats.org/officeDocument/2006/relationships/image" Target="../media/image2410.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15.png"/><Relationship Id="rId21" Type="http://schemas.openxmlformats.org/officeDocument/2006/relationships/image" Target="../media/image280.png"/><Relationship Id="rId34" Type="http://schemas.openxmlformats.org/officeDocument/2006/relationships/customXml" Target="../ink/ink15.xml"/><Relationship Id="rId7" Type="http://schemas.openxmlformats.org/officeDocument/2006/relationships/image" Target="../media/image210.png"/><Relationship Id="rId12" Type="http://schemas.openxmlformats.org/officeDocument/2006/relationships/customXml" Target="../ink/ink4.xml"/><Relationship Id="rId17" Type="http://schemas.openxmlformats.org/officeDocument/2006/relationships/image" Target="../media/image266.png"/><Relationship Id="rId25" Type="http://schemas.openxmlformats.org/officeDocument/2006/relationships/image" Target="../media/image300.png"/><Relationship Id="rId33" Type="http://schemas.openxmlformats.org/officeDocument/2006/relationships/image" Target="../media/image340.png"/><Relationship Id="rId2" Type="http://schemas.openxmlformats.org/officeDocument/2006/relationships/image" Target="../media/image14.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320.png"/><Relationship Id="rId83" Type="http://schemas.openxmlformats.org/officeDocument/2006/relationships/image" Target="../media/image183.png"/><Relationship Id="rId1" Type="http://schemas.openxmlformats.org/officeDocument/2006/relationships/slideLayout" Target="../slideLayouts/slideLayout12.xml"/><Relationship Id="rId11" Type="http://schemas.openxmlformats.org/officeDocument/2006/relationships/image" Target="../media/image2310.png"/><Relationship Id="rId24" Type="http://schemas.openxmlformats.org/officeDocument/2006/relationships/customXml" Target="../ink/ink10.xml"/><Relationship Id="rId32" Type="http://schemas.openxmlformats.org/officeDocument/2006/relationships/customXml" Target="../ink/ink14.xml"/><Relationship Id="rId5" Type="http://schemas.openxmlformats.org/officeDocument/2006/relationships/customXml" Target="../ink/ink1.xml"/><Relationship Id="rId15" Type="http://schemas.openxmlformats.org/officeDocument/2006/relationships/image" Target="../media/image2510.png"/><Relationship Id="rId23" Type="http://schemas.openxmlformats.org/officeDocument/2006/relationships/image" Target="../media/image290.png"/><Relationship Id="rId28" Type="http://schemas.openxmlformats.org/officeDocument/2006/relationships/customXml" Target="../ink/ink12.xml"/><Relationship Id="rId36" Type="http://schemas.openxmlformats.org/officeDocument/2006/relationships/customXml" Target="../ink/ink16.xml"/><Relationship Id="rId10" Type="http://schemas.openxmlformats.org/officeDocument/2006/relationships/customXml" Target="../ink/ink3.xml"/><Relationship Id="rId19" Type="http://schemas.openxmlformats.org/officeDocument/2006/relationships/image" Target="../media/image270.png"/><Relationship Id="rId31" Type="http://schemas.openxmlformats.org/officeDocument/2006/relationships/image" Target="../media/image330.png"/><Relationship Id="rId4" Type="http://schemas.openxmlformats.org/officeDocument/2006/relationships/image" Target="../media/image16.png"/><Relationship Id="rId9" Type="http://schemas.openxmlformats.org/officeDocument/2006/relationships/image" Target="../media/image2210.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310.png"/><Relationship Id="rId30" Type="http://schemas.openxmlformats.org/officeDocument/2006/relationships/customXml" Target="../ink/ink13.xml"/><Relationship Id="rId35" Type="http://schemas.openxmlformats.org/officeDocument/2006/relationships/image" Target="../media/image350.png"/><Relationship Id="rId8" Type="http://schemas.openxmlformats.org/officeDocument/2006/relationships/customXml" Target="../ink/ink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emf"/><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38.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8" y="4129500"/>
            <a:ext cx="6076207" cy="1655762"/>
          </a:xfrm>
        </p:spPr>
        <p:txBody>
          <a:bodyPr>
            <a:normAutofit/>
          </a:bodyPr>
          <a:lstStyle/>
          <a:p>
            <a:r>
              <a:rPr lang="en-US" dirty="0"/>
              <a:t>Unit 8 – Hypothesis Testing Day 2</a:t>
            </a:r>
          </a:p>
          <a:p>
            <a:r>
              <a:rPr lang="en-US" dirty="0"/>
              <a:t>Your Realizing-summer-is-almost-over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1244417" y="1772299"/>
            <a:ext cx="3217869" cy="707886"/>
          </a:xfrm>
          <a:prstGeom prst="rect">
            <a:avLst/>
          </a:prstGeom>
          <a:noFill/>
        </p:spPr>
        <p:txBody>
          <a:bodyPr wrap="none" rtlCol="0">
            <a:spAutoFit/>
          </a:bodyPr>
          <a:lstStyle/>
          <a:p>
            <a:r>
              <a:rPr lang="en-US" sz="4000" dirty="0"/>
              <a:t>Not much left!</a:t>
            </a:r>
          </a:p>
        </p:txBody>
      </p:sp>
      <p:pic>
        <p:nvPicPr>
          <p:cNvPr id="5" name="Picture 4">
            <a:extLst>
              <a:ext uri="{FF2B5EF4-FFF2-40B4-BE49-F238E27FC236}">
                <a16:creationId xmlns:a16="http://schemas.microsoft.com/office/drawing/2014/main" id="{2A7811B5-2F43-9440-9077-737E75067F89}"/>
              </a:ext>
            </a:extLst>
          </p:cNvPr>
          <p:cNvPicPr>
            <a:picLocks noChangeAspect="1"/>
          </p:cNvPicPr>
          <p:nvPr/>
        </p:nvPicPr>
        <p:blipFill>
          <a:blip r:embed="rId2"/>
          <a:stretch>
            <a:fillRect/>
          </a:stretch>
        </p:blipFill>
        <p:spPr>
          <a:xfrm>
            <a:off x="6658546" y="0"/>
            <a:ext cx="4572000" cy="3429000"/>
          </a:xfrm>
          <a:prstGeom prst="rect">
            <a:avLst/>
          </a:prstGeom>
        </p:spPr>
      </p:pic>
      <p:pic>
        <p:nvPicPr>
          <p:cNvPr id="7" name="Picture 6">
            <a:extLst>
              <a:ext uri="{FF2B5EF4-FFF2-40B4-BE49-F238E27FC236}">
                <a16:creationId xmlns:a16="http://schemas.microsoft.com/office/drawing/2014/main" id="{C4740081-028B-5742-BE75-7D9F8834AACA}"/>
              </a:ext>
            </a:extLst>
          </p:cNvPr>
          <p:cNvPicPr>
            <a:picLocks noChangeAspect="1"/>
          </p:cNvPicPr>
          <p:nvPr/>
        </p:nvPicPr>
        <p:blipFill rotWithShape="1">
          <a:blip r:embed="rId3"/>
          <a:srcRect b="15642"/>
          <a:stretch/>
        </p:blipFill>
        <p:spPr>
          <a:xfrm>
            <a:off x="7937906" y="3774195"/>
            <a:ext cx="2575338" cy="2896666"/>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a:t>
            </a:r>
          </a:p>
        </p:txBody>
      </p:sp>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p:txBody>
          <a:bodyPr/>
          <a:lstStyle/>
          <a:p>
            <a:pPr marL="0" indent="0">
              <a:buNone/>
            </a:pPr>
            <a:r>
              <a:rPr lang="en-US" sz="1800" b="1" dirty="0"/>
              <a:t>Problem</a:t>
            </a:r>
            <a:r>
              <a:rPr lang="en-US" sz="1800" dirty="0"/>
              <a:t>: Write the conclusions and interpretations for the previous scenarios using our results.</a:t>
            </a:r>
          </a:p>
          <a:p>
            <a:pPr marL="0" indent="0">
              <a:buNone/>
            </a:pPr>
            <a:endParaRPr lang="en-US" sz="1800" dirty="0"/>
          </a:p>
          <a:p>
            <a:pPr marL="0" indent="0">
              <a:buNone/>
            </a:pPr>
            <a:r>
              <a:rPr lang="en-US" sz="1600" dirty="0"/>
              <a:t>a) </a:t>
            </a:r>
            <a:r>
              <a:rPr lang="en-US" sz="1600" u="sng" dirty="0"/>
              <a:t>Original Setup</a:t>
            </a:r>
            <a:r>
              <a:rPr lang="en-US" sz="1600" dirty="0"/>
              <a:t>: Scientists discovered a new mountain range under the sea. Lets assume the sea mountain heights are normally distribution with known standard deviation of 5000 ft. From a random sample of 13 peaks, there was an average height of 12000 ft. Is there enough evidence to conclude the average heights of these new sea mountains is different than the Rocky Mountains, which average 14,400 ft? Use 𝛼 = 0.12 </a:t>
            </a:r>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0">
              <a:buNone/>
            </a:pPr>
            <a:r>
              <a:rPr lang="en-US" sz="1800" dirty="0"/>
              <a:t>b) </a:t>
            </a:r>
            <a:r>
              <a:rPr lang="en-US" sz="1800" u="sng" dirty="0"/>
              <a:t>New Scenario</a:t>
            </a:r>
            <a:r>
              <a:rPr lang="en-US" sz="1800" dirty="0"/>
              <a:t>: Three more sea mountains were discovered. The new sample mean is equal to 15,000 ft. Is there enough evidence to say the sea mountains are taller than the Rockies. Use 𝛼 = 0.10</a:t>
            </a:r>
          </a:p>
          <a:p>
            <a:pPr marL="0" indent="0">
              <a:buNone/>
            </a:pPr>
            <a:endParaRPr lang="en-US" sz="1800" dirty="0"/>
          </a:p>
        </p:txBody>
      </p:sp>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spTree>
    <p:extLst>
      <p:ext uri="{BB962C8B-B14F-4D97-AF65-F5344CB8AC3E}">
        <p14:creationId xmlns:p14="http://schemas.microsoft.com/office/powerpoint/2010/main" val="214876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a:xfrm>
                <a:off x="365236" y="1386022"/>
                <a:ext cx="11360800" cy="4555200"/>
              </a:xfrm>
            </p:spPr>
            <p:txBody>
              <a:bodyPr/>
              <a:lstStyle/>
              <a:p>
                <a:pPr marL="0" indent="0">
                  <a:buNone/>
                </a:pPr>
                <a:r>
                  <a:rPr lang="en-US" sz="1600" b="1" dirty="0"/>
                  <a:t>Problem</a:t>
                </a:r>
                <a:r>
                  <a:rPr lang="en-US" sz="1600" dirty="0"/>
                  <a:t>: Use the specified method to write the conclusions and interpretations for the previous scenarios using our results.</a:t>
                </a:r>
              </a:p>
              <a:p>
                <a:pPr marL="0" indent="0">
                  <a:buNone/>
                </a:pPr>
                <a:endParaRPr lang="en-US" sz="1600" dirty="0"/>
              </a:p>
              <a:p>
                <a:pPr marL="0" indent="0">
                  <a:buNone/>
                </a:pPr>
                <a:r>
                  <a:rPr lang="en-US" sz="1600" dirty="0"/>
                  <a:t>a) </a:t>
                </a:r>
                <a:r>
                  <a:rPr lang="en-US" sz="1600" u="sng" dirty="0"/>
                  <a:t>Original Setup</a:t>
                </a:r>
                <a:r>
                  <a:rPr lang="en-US" sz="1600" dirty="0"/>
                  <a:t>: Scientists discovered a new mountain range under the sea. Lets assume the sea mountain heights are normally distribution with known standard deviation of 5000 ft. From a random sample of 13 peaks, there was an average height of 12000 ft. Is there enough evidence to conclude the average heights of these new sea mountains is different than the Rocky Mountains, which average 14,400 ft? Use 𝛼 = 0.12 </a:t>
                </a:r>
              </a:p>
              <a:p>
                <a:pPr marL="0" indent="0">
                  <a:buNone/>
                </a:pPr>
                <a:endParaRPr lang="en-US" sz="1600" dirty="0"/>
              </a:p>
              <a:p>
                <a:pPr marL="0" indent="0">
                  <a:buNone/>
                </a:pPr>
                <a:r>
                  <a:rPr lang="en-US" sz="1600" i="1" dirty="0">
                    <a:solidFill>
                      <a:srgbClr val="7030A0"/>
                    </a:solidFill>
                  </a:rPr>
                  <a:t>Need these…</a:t>
                </a:r>
              </a:p>
              <a:p>
                <a:pPr marL="0" indent="0">
                  <a:buNone/>
                </a:pPr>
                <a:endParaRPr lang="en-US" sz="1600" dirty="0"/>
              </a:p>
              <a:p>
                <a:pPr marL="0" indent="0">
                  <a:buNone/>
                </a:pPr>
                <a:endParaRPr lang="en-US" sz="1600" b="1" dirty="0"/>
              </a:p>
              <a:p>
                <a:pPr marL="0" indent="0">
                  <a:buNone/>
                </a:pPr>
                <a:endParaRPr lang="en-US" sz="1600" i="1" dirty="0">
                  <a:solidFill>
                    <a:srgbClr val="7030A0"/>
                  </a:solidFill>
                </a:endParaRPr>
              </a:p>
              <a:p>
                <a:pPr marL="0" indent="0">
                  <a:buNone/>
                </a:pPr>
                <a:r>
                  <a:rPr lang="en-US" sz="1600" i="1" u="sng" dirty="0">
                    <a:solidFill>
                      <a:srgbClr val="FF0000"/>
                    </a:solidFill>
                  </a:rPr>
                  <a:t>P-Value</a:t>
                </a:r>
              </a:p>
              <a:p>
                <a:pPr marL="0" indent="0">
                  <a:buNone/>
                </a:pPr>
                <a:endParaRPr lang="en-US" sz="1600" i="1" dirty="0">
                  <a:solidFill>
                    <a:srgbClr val="7030A0"/>
                  </a:solidFill>
                </a:endParaRPr>
              </a:p>
              <a:p>
                <a:pPr marL="0" indent="0">
                  <a:buNone/>
                </a:pPr>
                <a:r>
                  <a:rPr lang="en-US" sz="1600" i="1" dirty="0">
                    <a:solidFill>
                      <a:srgbClr val="FF0000"/>
                    </a:solidFill>
                  </a:rPr>
                  <a:t>p-value = ZTest(𝜇</a:t>
                </a:r>
                <a:r>
                  <a:rPr lang="en-US" sz="1600" i="1" baseline="-25000" dirty="0">
                    <a:solidFill>
                      <a:srgbClr val="FF0000"/>
                    </a:solidFill>
                  </a:rPr>
                  <a:t>0</a:t>
                </a:r>
                <a:r>
                  <a:rPr lang="en-US" sz="1600" i="1" dirty="0">
                    <a:solidFill>
                      <a:srgbClr val="FF0000"/>
                    </a:solidFill>
                  </a:rPr>
                  <a:t> = 14400, 𝞂 = 5000, </a:t>
                </a:r>
                <a14:m>
                  <m:oMath xmlns:m="http://schemas.openxmlformats.org/officeDocument/2006/math">
                    <m:acc>
                      <m:accPr>
                        <m:chr m:val="̅"/>
                        <m:ctrlPr>
                          <a:rPr lang="en-US" sz="1600" i="1">
                            <a:solidFill>
                              <a:srgbClr val="FF0000"/>
                            </a:solidFill>
                            <a:latin typeface="Cambria Math" panose="02040503050406030204" pitchFamily="18" charset="0"/>
                          </a:rPr>
                        </m:ctrlPr>
                      </m:accPr>
                      <m:e>
                        <m:r>
                          <a:rPr lang="en-US" sz="1600" i="1">
                            <a:solidFill>
                              <a:srgbClr val="FF0000"/>
                            </a:solidFill>
                            <a:latin typeface="Cambria Math" panose="02040503050406030204" pitchFamily="18" charset="0"/>
                          </a:rPr>
                          <m:t>𝑥</m:t>
                        </m:r>
                      </m:e>
                    </m:acc>
                  </m:oMath>
                </a14:m>
                <a:r>
                  <a:rPr lang="en-US" sz="1600" i="1" dirty="0">
                    <a:solidFill>
                      <a:srgbClr val="FF0000"/>
                    </a:solidFill>
                  </a:rPr>
                  <a:t> = 12000, n = 13, 𝜇 ≠ 𝜇 </a:t>
                </a:r>
                <a:r>
                  <a:rPr lang="en-US" sz="1600" i="1" baseline="-25000" dirty="0">
                    <a:solidFill>
                      <a:srgbClr val="FF0000"/>
                    </a:solidFill>
                  </a:rPr>
                  <a:t>0</a:t>
                </a:r>
                <a:r>
                  <a:rPr lang="en-US" sz="1600" i="1" dirty="0">
                    <a:solidFill>
                      <a:srgbClr val="FF0000"/>
                    </a:solidFill>
                  </a:rPr>
                  <a:t>) = 0.0835</a:t>
                </a:r>
              </a:p>
              <a:p>
                <a:pPr marL="0" indent="0">
                  <a:buNone/>
                </a:pPr>
                <a:r>
                  <a:rPr lang="en-US" sz="1600" i="1" dirty="0"/>
                  <a:t>Comparing p-value to alpha → Decision on H</a:t>
                </a:r>
                <a:r>
                  <a:rPr lang="en-US" sz="1600" i="1" baseline="-25000" dirty="0"/>
                  <a:t>0</a:t>
                </a:r>
                <a:r>
                  <a:rPr lang="en-US" sz="1600" i="1" dirty="0"/>
                  <a:t>: </a:t>
                </a:r>
                <a:r>
                  <a:rPr lang="en-US" sz="1600" i="1" dirty="0">
                    <a:solidFill>
                      <a:srgbClr val="FF0000"/>
                    </a:solidFill>
                  </a:rPr>
                  <a:t>p-value = 0.0835 &lt; 0.12 = 𝛼 → Reject H</a:t>
                </a:r>
                <a:r>
                  <a:rPr lang="en-US" sz="1600" i="1" baseline="-25000" dirty="0">
                    <a:solidFill>
                      <a:srgbClr val="FF0000"/>
                    </a:solidFill>
                  </a:rPr>
                  <a:t>0</a:t>
                </a:r>
                <a:r>
                  <a:rPr lang="en-US" sz="1600" i="1" dirty="0">
                    <a:solidFill>
                      <a:srgbClr val="FF0000"/>
                    </a:solidFill>
                  </a:rPr>
                  <a:t>!</a:t>
                </a:r>
              </a:p>
              <a:p>
                <a:pPr marL="0" indent="0">
                  <a:buNone/>
                </a:pPr>
                <a:endParaRPr lang="en-US" sz="1600" i="1" dirty="0">
                  <a:solidFill>
                    <a:srgbClr val="FF0000"/>
                  </a:solidFill>
                </a:endParaRPr>
              </a:p>
              <a:p>
                <a:pPr marL="0" indent="0">
                  <a:buNone/>
                </a:pPr>
                <a:endParaRPr lang="en-US" sz="1600" i="1" baseline="-25000" dirty="0">
                  <a:solidFill>
                    <a:srgbClr val="FF0000"/>
                  </a:solidFill>
                </a:endParaRPr>
              </a:p>
              <a:p>
                <a:pPr marL="0" indent="0">
                  <a:buNone/>
                </a:pPr>
                <a:r>
                  <a:rPr lang="en-US" sz="1600" u="sng" dirty="0">
                    <a:solidFill>
                      <a:srgbClr val="FF0000"/>
                    </a:solidFill>
                  </a:rPr>
                  <a:t>Conclusion / Interpretation</a:t>
                </a:r>
                <a:r>
                  <a:rPr lang="en-US" sz="1600" dirty="0"/>
                  <a:t> </a:t>
                </a:r>
                <a:r>
                  <a:rPr lang="en-US" sz="1600" b="1" dirty="0"/>
                  <a:t>has TWO sentences</a:t>
                </a:r>
              </a:p>
              <a:p>
                <a:pPr marL="0" indent="0">
                  <a:buNone/>
                </a:pPr>
                <a:r>
                  <a:rPr lang="en-US" sz="1600" b="1" dirty="0"/>
                  <a:t>Sentence 1: Put comparison in words</a:t>
                </a:r>
                <a:r>
                  <a:rPr lang="en-US" sz="1600" b="1" i="1" dirty="0"/>
                  <a:t>: </a:t>
                </a:r>
                <a:r>
                  <a:rPr lang="en-US" sz="1600" i="1" dirty="0">
                    <a:solidFill>
                      <a:srgbClr val="FF0000"/>
                    </a:solidFill>
                  </a:rPr>
                  <a:t>P-value = 0.08 is less than alpha = 0.12, </a:t>
                </a:r>
                <a:r>
                  <a:rPr lang="en-US" sz="1600" i="1" u="sng" dirty="0">
                    <a:solidFill>
                      <a:srgbClr val="FF0000"/>
                    </a:solidFill>
                  </a:rPr>
                  <a:t>so we reject the null hypothesis</a:t>
                </a:r>
              </a:p>
              <a:p>
                <a:pPr marL="0" indent="0">
                  <a:buNone/>
                </a:pPr>
                <a:endParaRPr lang="en-US" sz="1600" i="1" u="sng" dirty="0"/>
              </a:p>
              <a:p>
                <a:pPr marL="0" indent="0">
                  <a:buNone/>
                </a:pPr>
                <a:r>
                  <a:rPr lang="en-US" sz="1600" b="1" dirty="0"/>
                  <a:t>Sentence 2: There (is / is not) enough evidence to conclude (alternative hypothesis is words)</a:t>
                </a:r>
              </a:p>
              <a:p>
                <a:pPr marL="0" indent="0">
                  <a:buNone/>
                </a:pPr>
                <a:r>
                  <a:rPr lang="en-US" sz="1600" dirty="0">
                    <a:solidFill>
                      <a:srgbClr val="FF0000"/>
                    </a:solidFill>
                  </a:rPr>
                  <a:t>There </a:t>
                </a:r>
                <a:r>
                  <a:rPr lang="en-US" sz="1600" u="sng" dirty="0">
                    <a:solidFill>
                      <a:srgbClr val="FF0000"/>
                    </a:solidFill>
                  </a:rPr>
                  <a:t>IS</a:t>
                </a:r>
                <a:r>
                  <a:rPr lang="en-US" sz="1600" dirty="0">
                    <a:solidFill>
                      <a:srgbClr val="FF0000"/>
                    </a:solidFill>
                  </a:rPr>
                  <a:t> enough evidence to conclude (</a:t>
                </a:r>
                <a:r>
                  <a:rPr lang="en-US" sz="1600" i="1" dirty="0" err="1"/>
                  <a:t>μ</a:t>
                </a:r>
                <a:r>
                  <a:rPr lang="en-US" sz="1600" i="1" dirty="0"/>
                  <a:t> ≠ 14,400) </a:t>
                </a:r>
                <a:r>
                  <a:rPr lang="en-US" sz="1600" i="1" dirty="0">
                    <a:solidFill>
                      <a:srgbClr val="FF0000"/>
                    </a:solidFill>
                  </a:rPr>
                  <a:t>the </a:t>
                </a:r>
                <a:r>
                  <a:rPr lang="en-US" sz="1600" dirty="0">
                    <a:solidFill>
                      <a:srgbClr val="FF0000"/>
                    </a:solidFill>
                  </a:rPr>
                  <a:t>true mean height of sea mountains is not equal to 14,400 ft</a:t>
                </a:r>
              </a:p>
              <a:p>
                <a:pPr marL="0" indent="0">
                  <a:buNone/>
                </a:pPr>
                <a:endParaRPr lang="en-US" sz="1600" i="1" dirty="0">
                  <a:solidFill>
                    <a:srgbClr val="FF0000"/>
                  </a:solidFill>
                </a:endParaRPr>
              </a:p>
            </p:txBody>
          </p:sp>
        </mc:Choice>
        <mc:Fallback xmlns="">
          <p:sp>
            <p:nvSpPr>
              <p:cNvPr id="3" name="Text Placeholder 2">
                <a:extLst>
                  <a:ext uri="{FF2B5EF4-FFF2-40B4-BE49-F238E27FC236}">
                    <a16:creationId xmlns:a16="http://schemas.microsoft.com/office/drawing/2014/main" id="{9C4C984B-E17A-4945-AF74-05024F528872}"/>
                  </a:ext>
                </a:extLst>
              </p:cNvPr>
              <p:cNvSpPr>
                <a:spLocks noGrp="1" noRot="1" noChangeAspect="1" noMove="1" noResize="1" noEditPoints="1" noAdjustHandles="1" noChangeArrowheads="1" noChangeShapeType="1" noTextEdit="1"/>
              </p:cNvSpPr>
              <p:nvPr>
                <p:ph type="body" idx="1"/>
              </p:nvPr>
            </p:nvSpPr>
            <p:spPr>
              <a:xfrm>
                <a:off x="365236" y="1386022"/>
                <a:ext cx="11360800" cy="4555200"/>
              </a:xfrm>
              <a:blipFill>
                <a:blip r:embed="rId2"/>
                <a:stretch>
                  <a:fillRect l="-223" b="-8864"/>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15343"/>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pic>
        <p:nvPicPr>
          <p:cNvPr id="7" name="Picture 6">
            <a:extLst>
              <a:ext uri="{FF2B5EF4-FFF2-40B4-BE49-F238E27FC236}">
                <a16:creationId xmlns:a16="http://schemas.microsoft.com/office/drawing/2014/main" id="{FA7F1384-8F62-6245-8363-A9D872E52C4A}"/>
              </a:ext>
            </a:extLst>
          </p:cNvPr>
          <p:cNvPicPr>
            <a:picLocks noChangeAspect="1"/>
          </p:cNvPicPr>
          <p:nvPr/>
        </p:nvPicPr>
        <p:blipFill>
          <a:blip r:embed="rId3"/>
          <a:stretch>
            <a:fillRect/>
          </a:stretch>
        </p:blipFill>
        <p:spPr>
          <a:xfrm>
            <a:off x="9023414" y="2833524"/>
            <a:ext cx="1549400" cy="1168400"/>
          </a:xfrm>
          <a:prstGeom prst="rect">
            <a:avLst/>
          </a:prstGeom>
        </p:spPr>
      </p:pic>
      <p:sp>
        <p:nvSpPr>
          <p:cNvPr id="9" name="TextBox 8">
            <a:extLst>
              <a:ext uri="{FF2B5EF4-FFF2-40B4-BE49-F238E27FC236}">
                <a16:creationId xmlns:a16="http://schemas.microsoft.com/office/drawing/2014/main" id="{605E37DA-91A6-6345-8130-C732A95A0B64}"/>
              </a:ext>
            </a:extLst>
          </p:cNvPr>
          <p:cNvSpPr txBox="1"/>
          <p:nvPr/>
        </p:nvSpPr>
        <p:spPr>
          <a:xfrm>
            <a:off x="1721749" y="3059668"/>
            <a:ext cx="1221809" cy="738664"/>
          </a:xfrm>
          <a:prstGeom prst="rect">
            <a:avLst/>
          </a:prstGeom>
          <a:noFill/>
        </p:spPr>
        <p:txBody>
          <a:bodyPr wrap="none" rtlCol="0">
            <a:spAutoFit/>
          </a:bodyPr>
          <a:lstStyle/>
          <a:p>
            <a:r>
              <a:rPr lang="en-US" sz="1400" i="1" dirty="0">
                <a:solidFill>
                  <a:srgbClr val="FF0000"/>
                </a:solidFill>
              </a:rPr>
              <a:t>H</a:t>
            </a:r>
            <a:r>
              <a:rPr lang="en-US" sz="1400" i="1" baseline="-25000" dirty="0">
                <a:solidFill>
                  <a:srgbClr val="FF0000"/>
                </a:solidFill>
              </a:rPr>
              <a:t>0</a:t>
            </a:r>
            <a:r>
              <a:rPr lang="en-US" sz="1400" i="1" dirty="0">
                <a:solidFill>
                  <a:srgbClr val="FF0000"/>
                </a:solidFill>
              </a:rPr>
              <a:t>: μ = 14,400</a:t>
            </a:r>
          </a:p>
          <a:p>
            <a:r>
              <a:rPr lang="en-US" sz="1400" i="1" dirty="0">
                <a:solidFill>
                  <a:srgbClr val="FF0000"/>
                </a:solidFill>
              </a:rPr>
              <a:t>H</a:t>
            </a:r>
            <a:r>
              <a:rPr lang="en-US" sz="1400" i="1" baseline="-25000" dirty="0">
                <a:solidFill>
                  <a:srgbClr val="FF0000"/>
                </a:solidFill>
              </a:rPr>
              <a:t>A</a:t>
            </a:r>
            <a:r>
              <a:rPr lang="en-US" sz="1400" i="1" dirty="0">
                <a:solidFill>
                  <a:srgbClr val="FF0000"/>
                </a:solidFill>
              </a:rPr>
              <a:t>: μ ≠ 14,400</a:t>
            </a:r>
          </a:p>
          <a:p>
            <a:r>
              <a:rPr lang="en-US" sz="1400" i="1" dirty="0">
                <a:solidFill>
                  <a:srgbClr val="FF0000"/>
                </a:solidFill>
              </a:rPr>
              <a:t>𝛼  = 0.12</a:t>
            </a:r>
          </a:p>
        </p:txBody>
      </p:sp>
    </p:spTree>
    <p:extLst>
      <p:ext uri="{BB962C8B-B14F-4D97-AF65-F5344CB8AC3E}">
        <p14:creationId xmlns:p14="http://schemas.microsoft.com/office/powerpoint/2010/main" val="308969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 Cont…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p:txBody>
              <a:bodyPr/>
              <a:lstStyle/>
              <a:p>
                <a:pPr marL="0" indent="0">
                  <a:buNone/>
                </a:pPr>
                <a:r>
                  <a:rPr lang="en-US" sz="1600" b="1" dirty="0"/>
                  <a:t>Problem</a:t>
                </a:r>
                <a:r>
                  <a:rPr lang="en-US" sz="1600" dirty="0"/>
                  <a:t>: Use the specified method to write the conclusions and interpretations for the previous scenarios using our results.</a:t>
                </a:r>
              </a:p>
              <a:p>
                <a:pPr marL="0" indent="0">
                  <a:buNone/>
                </a:pPr>
                <a:endParaRPr lang="en-US" sz="1600" dirty="0"/>
              </a:p>
              <a:p>
                <a:pPr marL="0" indent="0">
                  <a:buNone/>
                </a:pPr>
                <a:r>
                  <a:rPr lang="en-US" sz="1600" dirty="0"/>
                  <a:t>b) </a:t>
                </a:r>
                <a:r>
                  <a:rPr lang="en-US" sz="1600" u="sng" dirty="0"/>
                  <a:t>New Scenario</a:t>
                </a:r>
                <a:r>
                  <a:rPr lang="en-US" sz="1600" dirty="0"/>
                  <a:t>: Three more sea mountains were discovered. The new sample mean is equal to 15,000 ft. Is there enough evidence to say the sea mountains are taller than the Rockies. Use 𝛼 = 0.10</a:t>
                </a:r>
              </a:p>
              <a:p>
                <a:pPr marL="0" indent="0">
                  <a:buNone/>
                </a:pPr>
                <a:endParaRPr lang="en-US" sz="1600" dirty="0"/>
              </a:p>
              <a:p>
                <a:pPr marL="0" indent="0">
                  <a:buNone/>
                </a:pPr>
                <a:r>
                  <a:rPr lang="en-US" sz="1600" i="1" dirty="0">
                    <a:solidFill>
                      <a:srgbClr val="7030A0"/>
                    </a:solidFill>
                  </a:rPr>
                  <a:t>Need these (new) …</a:t>
                </a:r>
              </a:p>
              <a:p>
                <a:pPr marL="0" indent="0">
                  <a:buNone/>
                </a:pPr>
                <a:endParaRPr lang="en-US" sz="1600" dirty="0"/>
              </a:p>
              <a:p>
                <a:pPr marL="0" indent="0">
                  <a:buNone/>
                </a:pPr>
                <a:endParaRPr lang="en-US" sz="1600" b="1" dirty="0"/>
              </a:p>
              <a:p>
                <a:pPr marL="0" indent="0">
                  <a:buNone/>
                </a:pPr>
                <a:endParaRPr lang="en-US" sz="1600" i="1" dirty="0">
                  <a:solidFill>
                    <a:srgbClr val="7030A0"/>
                  </a:solidFill>
                </a:endParaRPr>
              </a:p>
              <a:p>
                <a:pPr marL="0" indent="0">
                  <a:buNone/>
                </a:pPr>
                <a:r>
                  <a:rPr lang="en-US" sz="1600" i="1" u="sng" dirty="0">
                    <a:solidFill>
                      <a:srgbClr val="FF0000"/>
                    </a:solidFill>
                  </a:rPr>
                  <a:t>P-Value</a:t>
                </a:r>
              </a:p>
              <a:p>
                <a:pPr marL="0" indent="0">
                  <a:buNone/>
                </a:pPr>
                <a:endParaRPr lang="en-US" sz="1600" i="1" dirty="0">
                  <a:solidFill>
                    <a:srgbClr val="7030A0"/>
                  </a:solidFill>
                </a:endParaRPr>
              </a:p>
              <a:p>
                <a:pPr marL="0" indent="0">
                  <a:buNone/>
                </a:pPr>
                <a:r>
                  <a:rPr lang="en-US" sz="1600" i="1" dirty="0">
                    <a:solidFill>
                      <a:srgbClr val="FF0000"/>
                    </a:solidFill>
                  </a:rPr>
                  <a:t>p-value = ZTest(𝜇</a:t>
                </a:r>
                <a:r>
                  <a:rPr lang="en-US" sz="1600" i="1" baseline="-25000" dirty="0">
                    <a:solidFill>
                      <a:srgbClr val="FF0000"/>
                    </a:solidFill>
                  </a:rPr>
                  <a:t>0</a:t>
                </a:r>
                <a:r>
                  <a:rPr lang="en-US" sz="1600" i="1" dirty="0">
                    <a:solidFill>
                      <a:srgbClr val="FF0000"/>
                    </a:solidFill>
                  </a:rPr>
                  <a:t> = 14400, 𝞂 = 5000, </a:t>
                </a:r>
                <a14:m>
                  <m:oMath xmlns:m="http://schemas.openxmlformats.org/officeDocument/2006/math">
                    <m:acc>
                      <m:accPr>
                        <m:chr m:val="̅"/>
                        <m:ctrlPr>
                          <a:rPr lang="en-US" sz="1600" i="1">
                            <a:solidFill>
                              <a:srgbClr val="FF0000"/>
                            </a:solidFill>
                            <a:latin typeface="Cambria Math" panose="02040503050406030204" pitchFamily="18" charset="0"/>
                          </a:rPr>
                        </m:ctrlPr>
                      </m:accPr>
                      <m:e>
                        <m:r>
                          <a:rPr lang="en-US" sz="1600" i="1">
                            <a:solidFill>
                              <a:srgbClr val="FF0000"/>
                            </a:solidFill>
                            <a:latin typeface="Cambria Math" panose="02040503050406030204" pitchFamily="18" charset="0"/>
                          </a:rPr>
                          <m:t>𝑥</m:t>
                        </m:r>
                      </m:e>
                    </m:acc>
                  </m:oMath>
                </a14:m>
                <a:r>
                  <a:rPr lang="en-US" sz="1600" i="1" dirty="0">
                    <a:solidFill>
                      <a:srgbClr val="FF0000"/>
                    </a:solidFill>
                  </a:rPr>
                  <a:t> = 15000, n = 16, 𝜇 &gt; 𝜇 </a:t>
                </a:r>
                <a:r>
                  <a:rPr lang="en-US" sz="1600" i="1" baseline="-25000" dirty="0">
                    <a:solidFill>
                      <a:srgbClr val="FF0000"/>
                    </a:solidFill>
                  </a:rPr>
                  <a:t>0</a:t>
                </a:r>
                <a:r>
                  <a:rPr lang="en-US" sz="1600" i="1" dirty="0">
                    <a:solidFill>
                      <a:srgbClr val="FF0000"/>
                    </a:solidFill>
                  </a:rPr>
                  <a:t>) = 0.3156</a:t>
                </a:r>
              </a:p>
              <a:p>
                <a:pPr marL="0" indent="0">
                  <a:buNone/>
                </a:pPr>
                <a:r>
                  <a:rPr lang="en-US" sz="1600" i="1" dirty="0">
                    <a:solidFill>
                      <a:srgbClr val="FF0000"/>
                    </a:solidFill>
                  </a:rPr>
                  <a:t>p-value = 0.3156 &lt; 0.10 = 𝛼 → Fail to Reject H</a:t>
                </a:r>
                <a:r>
                  <a:rPr lang="en-US" sz="1600" i="1" baseline="-25000" dirty="0">
                    <a:solidFill>
                      <a:srgbClr val="FF0000"/>
                    </a:solidFill>
                  </a:rPr>
                  <a:t>0</a:t>
                </a:r>
                <a:endParaRPr lang="en-US" sz="1600" i="1" dirty="0">
                  <a:solidFill>
                    <a:srgbClr val="FF0000"/>
                  </a:solidFill>
                </a:endParaRPr>
              </a:p>
              <a:p>
                <a:pPr marL="0" indent="0">
                  <a:buNone/>
                </a:pPr>
                <a:endParaRPr lang="en-US" sz="1600" i="1" baseline="-25000" dirty="0">
                  <a:solidFill>
                    <a:srgbClr val="FF0000"/>
                  </a:solidFill>
                </a:endParaRPr>
              </a:p>
              <a:p>
                <a:pPr marL="0" indent="0">
                  <a:buNone/>
                </a:pPr>
                <a:r>
                  <a:rPr lang="en-US" sz="1600" i="1" u="sng" dirty="0">
                    <a:solidFill>
                      <a:srgbClr val="FF0000"/>
                    </a:solidFill>
                  </a:rPr>
                  <a:t>Conclusion and Interpretation</a:t>
                </a:r>
              </a:p>
              <a:p>
                <a:pPr marL="0" indent="0">
                  <a:buNone/>
                </a:pPr>
                <a:r>
                  <a:rPr lang="en-US" sz="1600" i="1" dirty="0">
                    <a:solidFill>
                      <a:srgbClr val="FF0000"/>
                    </a:solidFill>
                  </a:rPr>
                  <a:t>Because our p-value = 0.3156 is greater than the significance level 0.10, we fail to reject the Null hypothesis. There is NOT sufficient evidence to conclude that the true mean height of the sea mountains are greater than 14,400 ft, which is the average height of the Rocky Mountains.</a:t>
                </a:r>
                <a:endParaRPr lang="en-US" sz="1400" b="1" dirty="0"/>
              </a:p>
            </p:txBody>
          </p:sp>
        </mc:Choice>
        <mc:Fallback xmlns="">
          <p:sp>
            <p:nvSpPr>
              <p:cNvPr id="3" name="Text Placeholder 2">
                <a:extLst>
                  <a:ext uri="{FF2B5EF4-FFF2-40B4-BE49-F238E27FC236}">
                    <a16:creationId xmlns:a16="http://schemas.microsoft.com/office/drawing/2014/main" id="{9C4C984B-E17A-4945-AF74-05024F528872}"/>
                  </a:ext>
                </a:extLst>
              </p:cNvPr>
              <p:cNvSpPr>
                <a:spLocks noGrp="1" noRot="1" noChangeAspect="1" noMove="1" noResize="1" noEditPoints="1" noAdjustHandles="1" noChangeArrowheads="1" noChangeShapeType="1" noTextEdit="1"/>
              </p:cNvSpPr>
              <p:nvPr>
                <p:ph type="body" idx="1"/>
              </p:nvPr>
            </p:nvSpPr>
            <p:spPr>
              <a:blipFill>
                <a:blip r:embed="rId2"/>
                <a:stretch>
                  <a:fillRect l="-223"/>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sp>
        <p:nvSpPr>
          <p:cNvPr id="7" name="TextBox 6">
            <a:extLst>
              <a:ext uri="{FF2B5EF4-FFF2-40B4-BE49-F238E27FC236}">
                <a16:creationId xmlns:a16="http://schemas.microsoft.com/office/drawing/2014/main" id="{4E16119C-8FFA-F347-BCA4-F73EAB3820D2}"/>
              </a:ext>
            </a:extLst>
          </p:cNvPr>
          <p:cNvSpPr txBox="1"/>
          <p:nvPr/>
        </p:nvSpPr>
        <p:spPr>
          <a:xfrm>
            <a:off x="2327390" y="2752097"/>
            <a:ext cx="1221809" cy="738664"/>
          </a:xfrm>
          <a:prstGeom prst="rect">
            <a:avLst/>
          </a:prstGeom>
          <a:noFill/>
        </p:spPr>
        <p:txBody>
          <a:bodyPr wrap="none" rtlCol="0">
            <a:spAutoFit/>
          </a:bodyPr>
          <a:lstStyle/>
          <a:p>
            <a:r>
              <a:rPr lang="en-US" sz="1400" i="1" dirty="0">
                <a:solidFill>
                  <a:srgbClr val="FF0000"/>
                </a:solidFill>
              </a:rPr>
              <a:t>H</a:t>
            </a:r>
            <a:r>
              <a:rPr lang="en-US" sz="1400" i="1" baseline="-25000" dirty="0">
                <a:solidFill>
                  <a:srgbClr val="FF0000"/>
                </a:solidFill>
              </a:rPr>
              <a:t>0</a:t>
            </a:r>
            <a:r>
              <a:rPr lang="en-US" sz="1400" i="1" dirty="0">
                <a:solidFill>
                  <a:srgbClr val="FF0000"/>
                </a:solidFill>
              </a:rPr>
              <a:t>: μ = 14,400</a:t>
            </a:r>
          </a:p>
          <a:p>
            <a:r>
              <a:rPr lang="en-US" sz="1400" i="1" dirty="0">
                <a:solidFill>
                  <a:srgbClr val="FF0000"/>
                </a:solidFill>
              </a:rPr>
              <a:t>H</a:t>
            </a:r>
            <a:r>
              <a:rPr lang="en-US" sz="1400" i="1" baseline="-25000" dirty="0">
                <a:solidFill>
                  <a:srgbClr val="FF0000"/>
                </a:solidFill>
              </a:rPr>
              <a:t>A</a:t>
            </a:r>
            <a:r>
              <a:rPr lang="en-US" sz="1400" i="1" dirty="0">
                <a:solidFill>
                  <a:srgbClr val="FF0000"/>
                </a:solidFill>
              </a:rPr>
              <a:t>: μ &gt; 14,400</a:t>
            </a:r>
          </a:p>
          <a:p>
            <a:r>
              <a:rPr lang="en-US" sz="1400" i="1" dirty="0">
                <a:solidFill>
                  <a:srgbClr val="FF0000"/>
                </a:solidFill>
              </a:rPr>
              <a:t>𝛼  = 0.10</a:t>
            </a:r>
          </a:p>
        </p:txBody>
      </p:sp>
      <p:pic>
        <p:nvPicPr>
          <p:cNvPr id="9" name="Picture 8">
            <a:extLst>
              <a:ext uri="{FF2B5EF4-FFF2-40B4-BE49-F238E27FC236}">
                <a16:creationId xmlns:a16="http://schemas.microsoft.com/office/drawing/2014/main" id="{CE97A10A-B75C-2445-9BFF-C1F2C96463A5}"/>
              </a:ext>
            </a:extLst>
          </p:cNvPr>
          <p:cNvPicPr>
            <a:picLocks noChangeAspect="1"/>
          </p:cNvPicPr>
          <p:nvPr/>
        </p:nvPicPr>
        <p:blipFill>
          <a:blip r:embed="rId3"/>
          <a:stretch>
            <a:fillRect/>
          </a:stretch>
        </p:blipFill>
        <p:spPr>
          <a:xfrm>
            <a:off x="8467575" y="2680636"/>
            <a:ext cx="1549400" cy="1168400"/>
          </a:xfrm>
          <a:prstGeom prst="rect">
            <a:avLst/>
          </a:prstGeom>
        </p:spPr>
      </p:pic>
    </p:spTree>
    <p:extLst>
      <p:ext uri="{BB962C8B-B14F-4D97-AF65-F5344CB8AC3E}">
        <p14:creationId xmlns:p14="http://schemas.microsoft.com/office/powerpoint/2010/main" val="326413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684-FEFB-9948-A5B3-22041AFB81AD}"/>
              </a:ext>
            </a:extLst>
          </p:cNvPr>
          <p:cNvSpPr>
            <a:spLocks noGrp="1"/>
          </p:cNvSpPr>
          <p:nvPr>
            <p:ph type="title"/>
          </p:nvPr>
        </p:nvSpPr>
        <p:spPr/>
        <p:txBody>
          <a:bodyPr/>
          <a:lstStyle/>
          <a:p>
            <a:r>
              <a:rPr lang="en-US" dirty="0"/>
              <a:t>Hypothesis Tests for Means with </a:t>
            </a:r>
            <a:r>
              <a:rPr lang="en-US" b="1" u="sng" dirty="0"/>
              <a:t>UNKNOWN</a:t>
            </a:r>
            <a:r>
              <a:rPr lang="en-US" u="sng" dirty="0"/>
              <a:t> 𝞂</a:t>
            </a:r>
            <a:r>
              <a:rPr lang="en-US" dirty="0"/>
              <a:t>!</a:t>
            </a:r>
          </a:p>
        </p:txBody>
      </p:sp>
      <p:sp>
        <p:nvSpPr>
          <p:cNvPr id="3" name="Text Placeholder 2">
            <a:extLst>
              <a:ext uri="{FF2B5EF4-FFF2-40B4-BE49-F238E27FC236}">
                <a16:creationId xmlns:a16="http://schemas.microsoft.com/office/drawing/2014/main" id="{4A2B61B1-4DDB-C646-A423-41384EF083F8}"/>
              </a:ext>
            </a:extLst>
          </p:cNvPr>
          <p:cNvSpPr>
            <a:spLocks noGrp="1"/>
          </p:cNvSpPr>
          <p:nvPr>
            <p:ph type="body" idx="1"/>
          </p:nvPr>
        </p:nvSpPr>
        <p:spPr/>
        <p:txBody>
          <a:bodyPr/>
          <a:lstStyle/>
          <a:p>
            <a:r>
              <a:rPr lang="en-US" sz="2400" dirty="0"/>
              <a:t>All of the previous Hypothesis tests overview and for Means applies, now we are just going to look at the situation when we have an unknown 𝞂 (unlike before)!</a:t>
            </a:r>
          </a:p>
          <a:p>
            <a:endParaRPr lang="en-US" sz="2400" dirty="0"/>
          </a:p>
          <a:p>
            <a:r>
              <a:rPr lang="en-US" sz="2400" dirty="0"/>
              <a:t>And going back to the Confidence Interval unit, we have now have an </a:t>
            </a:r>
            <a:r>
              <a:rPr lang="en-US" sz="2400" u="sng" dirty="0"/>
              <a:t>unknown population standard deviation</a:t>
            </a:r>
            <a:r>
              <a:rPr lang="en-US" sz="2400" dirty="0"/>
              <a:t>! So the same logic and implications of that apply here as well!</a:t>
            </a:r>
          </a:p>
          <a:p>
            <a:endParaRPr lang="en-US" sz="2400" dirty="0"/>
          </a:p>
          <a:p>
            <a:endParaRPr lang="en-US" sz="2400" dirty="0"/>
          </a:p>
          <a:p>
            <a:endParaRPr lang="en-US" sz="2400" dirty="0"/>
          </a:p>
          <a:p>
            <a:r>
              <a:rPr lang="en-US" sz="2400" dirty="0"/>
              <a:t>We will be doing a </a:t>
            </a:r>
            <a:r>
              <a:rPr lang="en-US" sz="2400" b="1" dirty="0"/>
              <a:t>T-Test</a:t>
            </a:r>
            <a:r>
              <a:rPr lang="en-US" sz="2400" dirty="0"/>
              <a:t>!</a:t>
            </a:r>
          </a:p>
        </p:txBody>
      </p:sp>
    </p:spTree>
    <p:extLst>
      <p:ext uri="{BB962C8B-B14F-4D97-AF65-F5344CB8AC3E}">
        <p14:creationId xmlns:p14="http://schemas.microsoft.com/office/powerpoint/2010/main" val="42332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99550" y="144534"/>
            <a:ext cx="11360800" cy="763600"/>
          </a:xfrm>
          <a:prstGeom prst="rect">
            <a:avLst/>
          </a:prstGeom>
        </p:spPr>
        <p:txBody>
          <a:bodyPr spcFirstLastPara="1" vert="horz" wrap="square" lIns="121900" tIns="121900" rIns="121900" bIns="121900" rtlCol="0" anchor="t" anchorCtr="0">
            <a:noAutofit/>
          </a:bodyPr>
          <a:lstStyle/>
          <a:p>
            <a:r>
              <a:rPr lang="en" dirty="0"/>
              <a:t>T Test vs Z-Test  - Step Similarities</a:t>
            </a:r>
            <a:endParaRPr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15600" y="957001"/>
            <a:ext cx="5191116" cy="763601"/>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000" b="1" dirty="0">
                <a:solidFill>
                  <a:srgbClr val="0070C0"/>
                </a:solidFill>
              </a:rPr>
              <a:t>1.  State the Hypotheses</a:t>
            </a:r>
          </a:p>
          <a:p>
            <a:pPr lvl="1">
              <a:lnSpc>
                <a:spcPct val="100000"/>
              </a:lnSpc>
              <a:spcBef>
                <a:spcPts val="0"/>
              </a:spcBef>
            </a:pPr>
            <a:r>
              <a:rPr lang="en-US" sz="2000" b="1" dirty="0">
                <a:solidFill>
                  <a:srgbClr val="0070C0"/>
                </a:solidFill>
              </a:rPr>
              <a:t>Define parameter + context.</a:t>
            </a:r>
            <a:endParaRPr lang="en-US" sz="1800" b="1" dirty="0"/>
          </a:p>
        </p:txBody>
      </p:sp>
      <p:sp>
        <p:nvSpPr>
          <p:cNvPr id="26" name="Text Placeholder 2">
            <a:extLst>
              <a:ext uri="{FF2B5EF4-FFF2-40B4-BE49-F238E27FC236}">
                <a16:creationId xmlns:a16="http://schemas.microsoft.com/office/drawing/2014/main" id="{1CAA885C-9BBA-2849-8B2D-23761111AC87}"/>
              </a:ext>
            </a:extLst>
          </p:cNvPr>
          <p:cNvSpPr>
            <a:spLocks noGrp="1"/>
          </p:cNvSpPr>
          <p:nvPr>
            <p:ph type="body" idx="1"/>
          </p:nvPr>
        </p:nvSpPr>
        <p:spPr>
          <a:xfrm>
            <a:off x="6585286" y="1178038"/>
            <a:ext cx="5326294" cy="4555200"/>
          </a:xfrm>
        </p:spPr>
        <p:txBody>
          <a:bodyPr/>
          <a:lstStyle/>
          <a:p>
            <a:pPr marL="152396" indent="0">
              <a:buNone/>
            </a:pPr>
            <a:r>
              <a:rPr lang="en-US" sz="1800" u="sng" dirty="0">
                <a:solidFill>
                  <a:srgbClr val="00B050"/>
                </a:solidFill>
              </a:rPr>
              <a:t>Samesies</a:t>
            </a:r>
          </a:p>
          <a:p>
            <a:endParaRPr lang="en-US" sz="1800" dirty="0"/>
          </a:p>
          <a:p>
            <a:r>
              <a:rPr lang="en-US" sz="1800" dirty="0"/>
              <a:t>EXACT same </a:t>
            </a:r>
            <a:r>
              <a:rPr lang="en-US" sz="1800" u="sng" dirty="0"/>
              <a:t>overall process</a:t>
            </a:r>
            <a:r>
              <a:rPr lang="en-US" sz="1800" dirty="0"/>
              <a:t> as for testing a </a:t>
            </a:r>
            <a:r>
              <a:rPr lang="en-US" sz="1800" u="sng" dirty="0"/>
              <a:t>Mean</a:t>
            </a:r>
            <a:r>
              <a:rPr lang="en-US" sz="1800" dirty="0"/>
              <a:t> with known 𝞂! </a:t>
            </a:r>
          </a:p>
          <a:p>
            <a:pPr marL="152396" indent="0">
              <a:buNone/>
            </a:pPr>
            <a:endParaRPr lang="en-US" sz="1800" dirty="0"/>
          </a:p>
          <a:p>
            <a:r>
              <a:rPr lang="en-US" sz="1800" dirty="0"/>
              <a:t>BUT NOW, the </a:t>
            </a:r>
            <a:r>
              <a:rPr lang="en-US" sz="1800" u="sng" dirty="0"/>
              <a:t>population</a:t>
            </a:r>
            <a:r>
              <a:rPr lang="en-US" sz="1800" dirty="0"/>
              <a:t> standard deviation 𝞂 is UNKNOWN and we only have the </a:t>
            </a:r>
            <a:r>
              <a:rPr lang="en-US" sz="1800" u="sng" dirty="0"/>
              <a:t>sample</a:t>
            </a:r>
            <a:r>
              <a:rPr lang="en-US" sz="1800" dirty="0"/>
              <a:t> standard deviation </a:t>
            </a:r>
            <a:r>
              <a:rPr lang="en-US" sz="1800" i="1" dirty="0"/>
              <a:t>s</a:t>
            </a:r>
            <a:r>
              <a:rPr lang="en-US" sz="1800" dirty="0"/>
              <a:t>…</a:t>
            </a:r>
          </a:p>
          <a:p>
            <a:endParaRPr lang="en-US" sz="1800" dirty="0"/>
          </a:p>
          <a:p>
            <a:r>
              <a:rPr lang="en-US" sz="1800" dirty="0"/>
              <a:t>And the </a:t>
            </a:r>
            <a:r>
              <a:rPr lang="en-US" sz="1800" u="sng" dirty="0"/>
              <a:t>Conclusion / Interpretation</a:t>
            </a:r>
            <a:r>
              <a:rPr lang="en-US" sz="1800" dirty="0"/>
              <a:t> is the same as well!</a:t>
            </a:r>
          </a:p>
          <a:p>
            <a:endParaRPr lang="en-US" sz="1800" dirty="0"/>
          </a:p>
          <a:p>
            <a:pPr marL="152396" indent="0">
              <a:buNone/>
            </a:pPr>
            <a:r>
              <a:rPr lang="en-US" sz="1800" u="sng" dirty="0">
                <a:solidFill>
                  <a:schemeClr val="accent2"/>
                </a:solidFill>
              </a:rPr>
              <a:t>Different</a:t>
            </a:r>
          </a:p>
          <a:p>
            <a:endParaRPr lang="en-US" sz="1800" dirty="0"/>
          </a:p>
          <a:p>
            <a:r>
              <a:rPr lang="en-US" sz="1800" dirty="0"/>
              <a:t>The ONLY steps that involve something sightly different are the </a:t>
            </a:r>
            <a:r>
              <a:rPr lang="en-US" sz="1800" u="sng" dirty="0"/>
              <a:t>Rejection Region</a:t>
            </a:r>
            <a:r>
              <a:rPr lang="en-US" sz="1800" dirty="0"/>
              <a:t> and the </a:t>
            </a:r>
            <a:r>
              <a:rPr lang="en-US" sz="1800" u="sng" dirty="0"/>
              <a:t>Test Statistic / P-Value</a:t>
            </a:r>
          </a:p>
        </p:txBody>
      </p:sp>
      <p:sp>
        <p:nvSpPr>
          <p:cNvPr id="27" name="Google Shape;258;p46">
            <a:extLst>
              <a:ext uri="{FF2B5EF4-FFF2-40B4-BE49-F238E27FC236}">
                <a16:creationId xmlns:a16="http://schemas.microsoft.com/office/drawing/2014/main" id="{71E4D8CF-C24B-7448-8C3D-EC7FFA0B6972}"/>
              </a:ext>
            </a:extLst>
          </p:cNvPr>
          <p:cNvSpPr txBox="1">
            <a:spLocks/>
          </p:cNvSpPr>
          <p:nvPr/>
        </p:nvSpPr>
        <p:spPr>
          <a:xfrm>
            <a:off x="415599" y="5526005"/>
            <a:ext cx="5922571" cy="1011499"/>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000" b="1" dirty="0">
                <a:solidFill>
                  <a:srgbClr val="0070C0"/>
                </a:solidFill>
              </a:rPr>
              <a:t>4.  Conclude </a:t>
            </a:r>
            <a:r>
              <a:rPr lang="en-US" sz="2000" dirty="0">
                <a:solidFill>
                  <a:srgbClr val="0070C0"/>
                </a:solidFill>
              </a:rPr>
              <a:t>and</a:t>
            </a:r>
            <a:r>
              <a:rPr lang="en-US" sz="2000" b="1" dirty="0">
                <a:solidFill>
                  <a:srgbClr val="0070C0"/>
                </a:solidFill>
              </a:rPr>
              <a:t> Interpret</a:t>
            </a:r>
            <a:endParaRPr lang="en-US" sz="1600" dirty="0">
              <a:solidFill>
                <a:srgbClr val="0070C0"/>
              </a:solidFill>
            </a:endParaRPr>
          </a:p>
          <a:p>
            <a:pPr marL="944850" lvl="1">
              <a:lnSpc>
                <a:spcPct val="100000"/>
              </a:lnSpc>
              <a:spcBef>
                <a:spcPts val="0"/>
              </a:spcBef>
            </a:pPr>
            <a:r>
              <a:rPr lang="en-US" sz="1600" dirty="0">
                <a:solidFill>
                  <a:srgbClr val="0070C0"/>
                </a:solidFill>
              </a:rPr>
              <a:t>State whether you reject H</a:t>
            </a:r>
            <a:r>
              <a:rPr lang="en-US" sz="1600" baseline="-25000" dirty="0">
                <a:solidFill>
                  <a:srgbClr val="0070C0"/>
                </a:solidFill>
              </a:rPr>
              <a:t>0</a:t>
            </a:r>
            <a:r>
              <a:rPr lang="en-US" sz="1600" dirty="0">
                <a:solidFill>
                  <a:srgbClr val="0070C0"/>
                </a:solidFill>
              </a:rPr>
              <a:t> or fail to reject H</a:t>
            </a:r>
            <a:r>
              <a:rPr lang="en-US" sz="1600" baseline="-25000" dirty="0">
                <a:solidFill>
                  <a:srgbClr val="0070C0"/>
                </a:solidFill>
              </a:rPr>
              <a:t>0</a:t>
            </a:r>
            <a:r>
              <a:rPr lang="en-US" sz="1600" dirty="0">
                <a:solidFill>
                  <a:srgbClr val="0070C0"/>
                </a:solidFill>
              </a:rPr>
              <a:t> AND WHY!</a:t>
            </a:r>
            <a:endParaRPr lang="en-US" sz="1600" baseline="-25000" dirty="0">
              <a:solidFill>
                <a:srgbClr val="0070C0"/>
              </a:solidFill>
            </a:endParaRPr>
          </a:p>
          <a:p>
            <a:pPr marL="944850" lvl="1">
              <a:lnSpc>
                <a:spcPct val="100000"/>
              </a:lnSpc>
              <a:spcBef>
                <a:spcPts val="0"/>
              </a:spcBef>
            </a:pPr>
            <a:r>
              <a:rPr lang="en-US" sz="1600" dirty="0">
                <a:solidFill>
                  <a:srgbClr val="0070C0"/>
                </a:solidFill>
              </a:rPr>
              <a:t>Interpret your results in the context of the problem</a:t>
            </a:r>
          </a:p>
        </p:txBody>
      </p:sp>
      <p:sp>
        <p:nvSpPr>
          <p:cNvPr id="2" name="Google Shape;258;p46">
            <a:extLst>
              <a:ext uri="{FF2B5EF4-FFF2-40B4-BE49-F238E27FC236}">
                <a16:creationId xmlns:a16="http://schemas.microsoft.com/office/drawing/2014/main" id="{FF708326-4E16-5178-8DE7-D2D673900400}"/>
              </a:ext>
            </a:extLst>
          </p:cNvPr>
          <p:cNvSpPr txBox="1">
            <a:spLocks/>
          </p:cNvSpPr>
          <p:nvPr/>
        </p:nvSpPr>
        <p:spPr>
          <a:xfrm>
            <a:off x="415599" y="2653378"/>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86262" indent="0">
              <a:lnSpc>
                <a:spcPct val="100000"/>
              </a:lnSpc>
              <a:buNone/>
            </a:pPr>
            <a:r>
              <a:rPr lang="en" sz="2400" b="1" dirty="0">
                <a:solidFill>
                  <a:srgbClr val="0070C0"/>
                </a:solidFill>
              </a:rPr>
              <a:t>2.  Sketch</a:t>
            </a:r>
            <a:r>
              <a:rPr lang="en" sz="2400" dirty="0">
                <a:solidFill>
                  <a:srgbClr val="0070C0"/>
                </a:solidFill>
              </a:rPr>
              <a:t> Rejection Region based of Significance Level</a:t>
            </a:r>
          </a:p>
        </p:txBody>
      </p:sp>
      <p:sp>
        <p:nvSpPr>
          <p:cNvPr id="3" name="Google Shape;258;p46">
            <a:extLst>
              <a:ext uri="{FF2B5EF4-FFF2-40B4-BE49-F238E27FC236}">
                <a16:creationId xmlns:a16="http://schemas.microsoft.com/office/drawing/2014/main" id="{BE2017FF-1ACE-50D6-D310-11A34EA2C3D3}"/>
              </a:ext>
            </a:extLst>
          </p:cNvPr>
          <p:cNvSpPr txBox="1">
            <a:spLocks/>
          </p:cNvSpPr>
          <p:nvPr/>
        </p:nvSpPr>
        <p:spPr>
          <a:xfrm>
            <a:off x="415599" y="3829627"/>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3.  Compute</a:t>
            </a:r>
            <a:r>
              <a:rPr lang="en" sz="2400" dirty="0">
                <a:solidFill>
                  <a:srgbClr val="0070C0"/>
                </a:solidFill>
              </a:rPr>
              <a:t> P-value (and Test Statistic).</a:t>
            </a:r>
          </a:p>
        </p:txBody>
      </p:sp>
    </p:spTree>
    <p:extLst>
      <p:ext uri="{BB962C8B-B14F-4D97-AF65-F5344CB8AC3E}">
        <p14:creationId xmlns:p14="http://schemas.microsoft.com/office/powerpoint/2010/main" val="192410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60196" y="-51856"/>
            <a:ext cx="11360800" cy="763600"/>
          </a:xfrm>
        </p:spPr>
        <p:txBody>
          <a:bodyPr/>
          <a:lstStyle/>
          <a:p>
            <a:r>
              <a:rPr lang="en-US" sz="4000" dirty="0"/>
              <a:t>Rejection Region for Means with Unknown 𝞂</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315834" y="1218767"/>
            <a:ext cx="6346922" cy="2788457"/>
          </a:xfrm>
        </p:spPr>
        <p:txBody>
          <a:bodyPr/>
          <a:lstStyle/>
          <a:p>
            <a:pPr marL="152396" indent="0">
              <a:lnSpc>
                <a:spcPct val="100000"/>
              </a:lnSpc>
              <a:buNone/>
            </a:pPr>
            <a:r>
              <a:rPr lang="en-US" sz="1400" u="sng" dirty="0"/>
              <a:t>Rejection Region for Means Test with UNKNOWN 𝞂</a:t>
            </a:r>
            <a:endParaRPr lang="en-US" sz="1400" dirty="0"/>
          </a:p>
          <a:p>
            <a:endParaRPr lang="en-US" sz="1400" dirty="0"/>
          </a:p>
          <a:p>
            <a:r>
              <a:rPr lang="en-US" sz="1400" dirty="0"/>
              <a:t>It is now based on the </a:t>
            </a:r>
            <a:r>
              <a:rPr lang="en-US" sz="1400" b="1" i="1" dirty="0"/>
              <a:t>t</a:t>
            </a:r>
            <a:r>
              <a:rPr lang="en-US" sz="1400" b="1" dirty="0"/>
              <a:t>-distribution</a:t>
            </a:r>
            <a:r>
              <a:rPr lang="en-US" sz="1400" dirty="0"/>
              <a:t> rather than the </a:t>
            </a:r>
            <a:r>
              <a:rPr lang="en-US" sz="1400" u="sng" dirty="0"/>
              <a:t>standard normal distribution Z</a:t>
            </a:r>
            <a:r>
              <a:rPr lang="en-US" sz="1400" dirty="0"/>
              <a:t> (just like it was for the Confidence Intervals).</a:t>
            </a:r>
          </a:p>
          <a:p>
            <a:endParaRPr lang="en-US" sz="1400" dirty="0"/>
          </a:p>
          <a:p>
            <a:pPr lvl="1">
              <a:spcBef>
                <a:spcPts val="0"/>
              </a:spcBef>
            </a:pPr>
            <a:r>
              <a:rPr lang="en-US" sz="1400" dirty="0"/>
              <a:t>So the curve we draw is a T-curve!</a:t>
            </a:r>
          </a:p>
          <a:p>
            <a:pPr lvl="1">
              <a:spcBef>
                <a:spcPts val="0"/>
              </a:spcBef>
            </a:pPr>
            <a:endParaRPr lang="en-US" sz="1400" dirty="0"/>
          </a:p>
          <a:p>
            <a:pPr lvl="1">
              <a:spcBef>
                <a:spcPts val="0"/>
              </a:spcBef>
            </a:pPr>
            <a:r>
              <a:rPr lang="en-US" sz="1400" dirty="0"/>
              <a:t>(All of the CVs will be </a:t>
            </a:r>
            <a:r>
              <a:rPr lang="en-US" sz="1400" b="1" dirty="0"/>
              <a:t>t*s </a:t>
            </a:r>
            <a:r>
              <a:rPr lang="en-US" sz="1400" dirty="0"/>
              <a:t>with the </a:t>
            </a:r>
            <a:r>
              <a:rPr lang="en-US" sz="1400" b="1" dirty="0"/>
              <a:t>correct degrees of freedom </a:t>
            </a:r>
            <a:r>
              <a:rPr lang="en-US" sz="1400" i="1" dirty="0" err="1"/>
              <a:t>df</a:t>
            </a:r>
            <a:r>
              <a:rPr lang="en-US" sz="1400" i="1" dirty="0"/>
              <a:t>)</a:t>
            </a:r>
            <a:endParaRPr lang="en-US" sz="1400" dirty="0"/>
          </a:p>
          <a:p>
            <a:pPr lvl="1">
              <a:spcBef>
                <a:spcPts val="0"/>
              </a:spcBef>
            </a:pPr>
            <a:endParaRPr lang="en-US" sz="1400" dirty="0"/>
          </a:p>
          <a:p>
            <a:pPr marL="152396" indent="0">
              <a:lnSpc>
                <a:spcPct val="100000"/>
              </a:lnSpc>
              <a:buNone/>
            </a:pPr>
            <a:endParaRPr lang="en-US" sz="1400" dirty="0"/>
          </a:p>
          <a:p>
            <a:pPr marL="152396" indent="0">
              <a:lnSpc>
                <a:spcPct val="100000"/>
              </a:lnSpc>
              <a:buNone/>
            </a:pPr>
            <a:endParaRPr lang="en-US" sz="1400" dirty="0"/>
          </a:p>
          <a:p>
            <a:pPr>
              <a:lnSpc>
                <a:spcPct val="100000"/>
              </a:lnSpc>
            </a:pPr>
            <a:endParaRPr lang="en-US" sz="1400" dirty="0"/>
          </a:p>
          <a:p>
            <a:pPr>
              <a:lnSpc>
                <a:spcPct val="100000"/>
              </a:lnSpc>
            </a:pPr>
            <a:endParaRPr lang="en-US" sz="1400" dirty="0"/>
          </a:p>
          <a:p>
            <a:pPr marL="152396" indent="0">
              <a:lnSpc>
                <a:spcPct val="100000"/>
              </a:lnSpc>
              <a:buNone/>
            </a:pPr>
            <a:endParaRPr lang="en-US" sz="1400" b="1" i="1" dirty="0">
              <a:solidFill>
                <a:srgbClr val="7030A0"/>
              </a:solidFill>
            </a:endParaRPr>
          </a:p>
          <a:p>
            <a:pPr marL="152396" indent="0">
              <a:lnSpc>
                <a:spcPct val="100000"/>
              </a:lnSpc>
              <a:buNone/>
            </a:pPr>
            <a:endParaRPr lang="en-US" sz="1400" b="1" i="1" dirty="0">
              <a:solidFill>
                <a:srgbClr val="7030A0"/>
              </a:solidFill>
            </a:endParaRPr>
          </a:p>
          <a:p>
            <a:pPr marL="152396" indent="0">
              <a:lnSpc>
                <a:spcPct val="100000"/>
              </a:lnSpc>
              <a:buNone/>
            </a:pPr>
            <a:r>
              <a:rPr lang="en-US" sz="1400" dirty="0"/>
              <a:t> </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0196" y="700039"/>
            <a:ext cx="9357793" cy="5187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2.  Sketch Rejection Region based of Significance Level</a:t>
            </a:r>
          </a:p>
        </p:txBody>
      </p:sp>
      <p:pic>
        <p:nvPicPr>
          <p:cNvPr id="40" name="Picture 39">
            <a:extLst>
              <a:ext uri="{FF2B5EF4-FFF2-40B4-BE49-F238E27FC236}">
                <a16:creationId xmlns:a16="http://schemas.microsoft.com/office/drawing/2014/main" id="{B9D559AA-9A43-3B41-8739-F2CD16D56A91}"/>
              </a:ext>
            </a:extLst>
          </p:cNvPr>
          <p:cNvPicPr>
            <a:picLocks noChangeAspect="1"/>
          </p:cNvPicPr>
          <p:nvPr/>
        </p:nvPicPr>
        <p:blipFill>
          <a:blip r:embed="rId2"/>
          <a:stretch>
            <a:fillRect/>
          </a:stretch>
        </p:blipFill>
        <p:spPr>
          <a:xfrm>
            <a:off x="6662756" y="1540125"/>
            <a:ext cx="5058240" cy="1583514"/>
          </a:xfrm>
          <a:prstGeom prst="rect">
            <a:avLst/>
          </a:prstGeom>
        </p:spPr>
      </p:pic>
      <p:pic>
        <p:nvPicPr>
          <p:cNvPr id="41" name="Picture 40">
            <a:extLst>
              <a:ext uri="{FF2B5EF4-FFF2-40B4-BE49-F238E27FC236}">
                <a16:creationId xmlns:a16="http://schemas.microsoft.com/office/drawing/2014/main" id="{56041A95-0BEF-4D40-9ED8-ED7E8BE3696A}"/>
              </a:ext>
            </a:extLst>
          </p:cNvPr>
          <p:cNvPicPr>
            <a:picLocks noChangeAspect="1"/>
          </p:cNvPicPr>
          <p:nvPr/>
        </p:nvPicPr>
        <p:blipFill>
          <a:blip r:embed="rId3"/>
          <a:stretch>
            <a:fillRect/>
          </a:stretch>
        </p:blipFill>
        <p:spPr>
          <a:xfrm>
            <a:off x="1331934" y="5271246"/>
            <a:ext cx="2157361" cy="1312209"/>
          </a:xfrm>
          <a:prstGeom prst="rect">
            <a:avLst/>
          </a:prstGeom>
        </p:spPr>
      </p:pic>
      <p:sp>
        <p:nvSpPr>
          <p:cNvPr id="101" name="Rectangle 100">
            <a:extLst>
              <a:ext uri="{FF2B5EF4-FFF2-40B4-BE49-F238E27FC236}">
                <a16:creationId xmlns:a16="http://schemas.microsoft.com/office/drawing/2014/main" id="{CFD5E8EC-D5AA-B14B-A2BB-2A2E7552608E}"/>
              </a:ext>
            </a:extLst>
          </p:cNvPr>
          <p:cNvSpPr/>
          <p:nvPr/>
        </p:nvSpPr>
        <p:spPr>
          <a:xfrm>
            <a:off x="360196" y="3946738"/>
            <a:ext cx="11567345" cy="27953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3633FFCD-499D-414B-9841-D886D98D0C6E}"/>
              </a:ext>
            </a:extLst>
          </p:cNvPr>
          <p:cNvGrpSpPr/>
          <p:nvPr/>
        </p:nvGrpSpPr>
        <p:grpSpPr>
          <a:xfrm>
            <a:off x="6662756" y="5501180"/>
            <a:ext cx="3479530" cy="1912470"/>
            <a:chOff x="6930820" y="3590550"/>
            <a:chExt cx="4177257" cy="2336800"/>
          </a:xfrm>
        </p:grpSpPr>
        <p:grpSp>
          <p:nvGrpSpPr>
            <p:cNvPr id="96" name="Group 95">
              <a:extLst>
                <a:ext uri="{FF2B5EF4-FFF2-40B4-BE49-F238E27FC236}">
                  <a16:creationId xmlns:a16="http://schemas.microsoft.com/office/drawing/2014/main" id="{5B9640AA-19D3-8445-AB61-808694D8F10B}"/>
                </a:ext>
              </a:extLst>
            </p:cNvPr>
            <p:cNvGrpSpPr/>
            <p:nvPr/>
          </p:nvGrpSpPr>
          <p:grpSpPr>
            <a:xfrm>
              <a:off x="6999266" y="3590550"/>
              <a:ext cx="4108811" cy="2336800"/>
              <a:chOff x="6999266" y="3590550"/>
              <a:chExt cx="4108811" cy="2336800"/>
            </a:xfrm>
          </p:grpSpPr>
          <p:grpSp>
            <p:nvGrpSpPr>
              <p:cNvPr id="43" name="Group 42">
                <a:extLst>
                  <a:ext uri="{FF2B5EF4-FFF2-40B4-BE49-F238E27FC236}">
                    <a16:creationId xmlns:a16="http://schemas.microsoft.com/office/drawing/2014/main" id="{E151DDC9-34CB-0948-AFD7-0737CA5FB2DA}"/>
                  </a:ext>
                </a:extLst>
              </p:cNvPr>
              <p:cNvGrpSpPr/>
              <p:nvPr/>
            </p:nvGrpSpPr>
            <p:grpSpPr>
              <a:xfrm>
                <a:off x="6999266" y="3590550"/>
                <a:ext cx="4108811" cy="2336800"/>
                <a:chOff x="1223694" y="3607701"/>
                <a:chExt cx="4108811" cy="2336800"/>
              </a:xfrm>
            </p:grpSpPr>
            <p:pic>
              <p:nvPicPr>
                <p:cNvPr id="44" name="Picture 43">
                  <a:extLst>
                    <a:ext uri="{FF2B5EF4-FFF2-40B4-BE49-F238E27FC236}">
                      <a16:creationId xmlns:a16="http://schemas.microsoft.com/office/drawing/2014/main" id="{82E5C3D2-E2EB-EE4C-87A6-46157AFBC44F}"/>
                    </a:ext>
                  </a:extLst>
                </p:cNvPr>
                <p:cNvPicPr>
                  <a:picLocks noChangeAspect="1"/>
                </p:cNvPicPr>
                <p:nvPr/>
              </p:nvPicPr>
              <p:blipFill>
                <a:blip r:embed="rId4"/>
                <a:stretch>
                  <a:fillRect/>
                </a:stretch>
              </p:blipFill>
              <p:spPr>
                <a:xfrm>
                  <a:off x="1223694" y="3607701"/>
                  <a:ext cx="3860800" cy="2336800"/>
                </a:xfrm>
                <a:prstGeom prst="rect">
                  <a:avLst/>
                </a:prstGeom>
              </p:spPr>
            </p:pic>
            <p:sp>
              <p:nvSpPr>
                <p:cNvPr id="48" name="TextBox 47">
                  <a:extLst>
                    <a:ext uri="{FF2B5EF4-FFF2-40B4-BE49-F238E27FC236}">
                      <a16:creationId xmlns:a16="http://schemas.microsoft.com/office/drawing/2014/main" id="{5E3BAAD6-2749-6F4B-8E31-FE4AAB9CA3DA}"/>
                    </a:ext>
                  </a:extLst>
                </p:cNvPr>
                <p:cNvSpPr txBox="1"/>
                <p:nvPr/>
              </p:nvSpPr>
              <p:spPr>
                <a:xfrm>
                  <a:off x="4460150" y="4325178"/>
                  <a:ext cx="872355" cy="307777"/>
                </a:xfrm>
                <a:prstGeom prst="rect">
                  <a:avLst/>
                </a:prstGeom>
                <a:noFill/>
              </p:spPr>
              <p:txBody>
                <a:bodyPr wrap="none" rtlCol="0">
                  <a:spAutoFit/>
                </a:bodyPr>
                <a:lstStyle/>
                <a:p>
                  <a:r>
                    <a:rPr lang="en-US" sz="1400" dirty="0">
                      <a:solidFill>
                        <a:srgbClr val="FF0000"/>
                      </a:solidFill>
                    </a:rPr>
                    <a:t>𝛼 = 0.025</a:t>
                  </a:r>
                </a:p>
              </p:txBody>
            </p:sp>
            <p:sp>
              <p:nvSpPr>
                <p:cNvPr id="49" name="TextBox 48">
                  <a:extLst>
                    <a:ext uri="{FF2B5EF4-FFF2-40B4-BE49-F238E27FC236}">
                      <a16:creationId xmlns:a16="http://schemas.microsoft.com/office/drawing/2014/main" id="{CE6499D5-E9DD-A948-BB43-426AC61444E9}"/>
                    </a:ext>
                  </a:extLst>
                </p:cNvPr>
                <p:cNvSpPr txBox="1"/>
                <p:nvPr/>
              </p:nvSpPr>
              <p:spPr>
                <a:xfrm>
                  <a:off x="3667098" y="5341767"/>
                  <a:ext cx="821059" cy="369332"/>
                </a:xfrm>
                <a:prstGeom prst="rect">
                  <a:avLst/>
                </a:prstGeom>
                <a:noFill/>
              </p:spPr>
              <p:txBody>
                <a:bodyPr wrap="none" rtlCol="0">
                  <a:spAutoFit/>
                </a:bodyPr>
                <a:lstStyle/>
                <a:p>
                  <a:r>
                    <a:rPr lang="en-US" dirty="0">
                      <a:solidFill>
                        <a:srgbClr val="0070C0"/>
                      </a:solidFill>
                    </a:rPr>
                    <a:t>Z* </a:t>
                  </a:r>
                  <a:r>
                    <a:rPr lang="en-US" dirty="0"/>
                    <a:t>&lt;</a:t>
                  </a:r>
                  <a:r>
                    <a:rPr lang="en-US" dirty="0">
                      <a:solidFill>
                        <a:srgbClr val="FF0000"/>
                      </a:solidFill>
                    </a:rPr>
                    <a:t> t*</a:t>
                  </a:r>
                  <a:endParaRPr lang="en-US" dirty="0">
                    <a:solidFill>
                      <a:srgbClr val="0070C0"/>
                    </a:solidFill>
                  </a:endParaRPr>
                </a:p>
              </p:txBody>
            </p:sp>
          </p:grpSp>
          <p:grpSp>
            <p:nvGrpSpPr>
              <p:cNvPr id="95" name="Group 94">
                <a:extLst>
                  <a:ext uri="{FF2B5EF4-FFF2-40B4-BE49-F238E27FC236}">
                    <a16:creationId xmlns:a16="http://schemas.microsoft.com/office/drawing/2014/main" id="{6AE442FA-C366-CD4A-B2C8-EDB5035F900F}"/>
                  </a:ext>
                </a:extLst>
              </p:cNvPr>
              <p:cNvGrpSpPr/>
              <p:nvPr/>
            </p:nvGrpSpPr>
            <p:grpSpPr>
              <a:xfrm>
                <a:off x="7157626" y="4498264"/>
                <a:ext cx="3548880" cy="825480"/>
                <a:chOff x="7157626" y="4498264"/>
                <a:chExt cx="3548880" cy="825480"/>
              </a:xfrm>
            </p:grpSpPr>
            <mc:AlternateContent xmlns:mc="http://schemas.openxmlformats.org/markup-compatibility/2006" xmlns:p14="http://schemas.microsoft.com/office/powerpoint/2010/main">
              <mc:Choice Requires="p14">
                <p:contentPart p14:bwMode="auto" r:id="rId5">
                  <p14:nvContentPartPr>
                    <p14:cNvPr id="54" name="Ink 53">
                      <a:extLst>
                        <a:ext uri="{FF2B5EF4-FFF2-40B4-BE49-F238E27FC236}">
                          <a16:creationId xmlns:a16="http://schemas.microsoft.com/office/drawing/2014/main" id="{AEDF4557-B520-8E45-BC4F-876C6489D605}"/>
                        </a:ext>
                      </a:extLst>
                    </p14:cNvPr>
                    <p14:cNvContentPartPr/>
                    <p14:nvPr/>
                  </p14:nvContentPartPr>
                  <p14:xfrm>
                    <a:off x="9902266" y="4992904"/>
                    <a:ext cx="798480" cy="206280"/>
                  </p14:xfrm>
                </p:contentPart>
              </mc:Choice>
              <mc:Fallback xmlns="">
                <p:pic>
                  <p:nvPicPr>
                    <p:cNvPr id="54" name="Ink 53">
                      <a:extLst>
                        <a:ext uri="{FF2B5EF4-FFF2-40B4-BE49-F238E27FC236}">
                          <a16:creationId xmlns:a16="http://schemas.microsoft.com/office/drawing/2014/main" id="{AEDF4557-B520-8E45-BC4F-876C6489D605}"/>
                        </a:ext>
                      </a:extLst>
                    </p:cNvPr>
                    <p:cNvPicPr/>
                    <p:nvPr/>
                  </p:nvPicPr>
                  <p:blipFill>
                    <a:blip r:embed="rId7"/>
                    <a:stretch>
                      <a:fillRect/>
                    </a:stretch>
                  </p:blipFill>
                  <p:spPr>
                    <a:xfrm>
                      <a:off x="9891891" y="4982348"/>
                      <a:ext cx="819663" cy="22783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a16="http://schemas.microsoft.com/office/drawing/2014/main" id="{51E3BF52-04A2-4C45-8311-5C8C9BAF29B9}"/>
                        </a:ext>
                      </a:extLst>
                    </p14:cNvPr>
                    <p14:cNvContentPartPr/>
                    <p14:nvPr/>
                  </p14:nvContentPartPr>
                  <p14:xfrm>
                    <a:off x="7200106" y="4910464"/>
                    <a:ext cx="792000" cy="286560"/>
                  </p14:xfrm>
                </p:contentPart>
              </mc:Choice>
              <mc:Fallback xmlns="">
                <p:pic>
                  <p:nvPicPr>
                    <p:cNvPr id="55" name="Ink 54">
                      <a:extLst>
                        <a:ext uri="{FF2B5EF4-FFF2-40B4-BE49-F238E27FC236}">
                          <a16:creationId xmlns:a16="http://schemas.microsoft.com/office/drawing/2014/main" id="{51E3BF52-04A2-4C45-8311-5C8C9BAF29B9}"/>
                        </a:ext>
                      </a:extLst>
                    </p:cNvPr>
                    <p:cNvPicPr/>
                    <p:nvPr/>
                  </p:nvPicPr>
                  <p:blipFill>
                    <a:blip r:embed="rId9"/>
                    <a:stretch>
                      <a:fillRect/>
                    </a:stretch>
                  </p:blipFill>
                  <p:spPr>
                    <a:xfrm>
                      <a:off x="7189298" y="4899476"/>
                      <a:ext cx="813183" cy="30809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Ink 55">
                      <a:extLst>
                        <a:ext uri="{FF2B5EF4-FFF2-40B4-BE49-F238E27FC236}">
                          <a16:creationId xmlns:a16="http://schemas.microsoft.com/office/drawing/2014/main" id="{BED7FDE2-8287-F743-931C-F043E3C6CF90}"/>
                        </a:ext>
                      </a:extLst>
                    </p14:cNvPr>
                    <p14:cNvContentPartPr/>
                    <p14:nvPr/>
                  </p14:nvContentPartPr>
                  <p14:xfrm>
                    <a:off x="9737746" y="4498264"/>
                    <a:ext cx="23760" cy="735120"/>
                  </p14:xfrm>
                </p:contentPart>
              </mc:Choice>
              <mc:Fallback xmlns="">
                <p:pic>
                  <p:nvPicPr>
                    <p:cNvPr id="56" name="Ink 55">
                      <a:extLst>
                        <a:ext uri="{FF2B5EF4-FFF2-40B4-BE49-F238E27FC236}">
                          <a16:creationId xmlns:a16="http://schemas.microsoft.com/office/drawing/2014/main" id="{BED7FDE2-8287-F743-931C-F043E3C6CF90}"/>
                        </a:ext>
                      </a:extLst>
                    </p:cNvPr>
                    <p:cNvPicPr/>
                    <p:nvPr/>
                  </p:nvPicPr>
                  <p:blipFill>
                    <a:blip r:embed="rId11"/>
                    <a:stretch>
                      <a:fillRect/>
                    </a:stretch>
                  </p:blipFill>
                  <p:spPr>
                    <a:xfrm>
                      <a:off x="9727378" y="4487266"/>
                      <a:ext cx="44928" cy="75667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4E6AE003-D488-0A4C-A32D-37782FA32F9F}"/>
                        </a:ext>
                      </a:extLst>
                    </p14:cNvPr>
                    <p14:cNvContentPartPr/>
                    <p14:nvPr/>
                  </p14:nvContentPartPr>
                  <p14:xfrm>
                    <a:off x="9731626" y="4814344"/>
                    <a:ext cx="974880" cy="393480"/>
                  </p14:xfrm>
                </p:contentPart>
              </mc:Choice>
              <mc:Fallback xmlns="">
                <p:pic>
                  <p:nvPicPr>
                    <p:cNvPr id="59" name="Ink 58">
                      <a:extLst>
                        <a:ext uri="{FF2B5EF4-FFF2-40B4-BE49-F238E27FC236}">
                          <a16:creationId xmlns:a16="http://schemas.microsoft.com/office/drawing/2014/main" id="{4E6AE003-D488-0A4C-A32D-37782FA32F9F}"/>
                        </a:ext>
                      </a:extLst>
                    </p:cNvPr>
                    <p:cNvPicPr/>
                    <p:nvPr/>
                  </p:nvPicPr>
                  <p:blipFill>
                    <a:blip r:embed="rId13"/>
                    <a:stretch>
                      <a:fillRect/>
                    </a:stretch>
                  </p:blipFill>
                  <p:spPr>
                    <a:xfrm>
                      <a:off x="9710020" y="4792777"/>
                      <a:ext cx="1017661" cy="43705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BE7A23BA-B26D-D840-A412-61D5130F4012}"/>
                        </a:ext>
                      </a:extLst>
                    </p14:cNvPr>
                    <p14:cNvContentPartPr/>
                    <p14:nvPr/>
                  </p14:nvContentPartPr>
                  <p14:xfrm>
                    <a:off x="9720826" y="4520944"/>
                    <a:ext cx="45000" cy="455040"/>
                  </p14:xfrm>
                </p:contentPart>
              </mc:Choice>
              <mc:Fallback xmlns="">
                <p:pic>
                  <p:nvPicPr>
                    <p:cNvPr id="60" name="Ink 59">
                      <a:extLst>
                        <a:ext uri="{FF2B5EF4-FFF2-40B4-BE49-F238E27FC236}">
                          <a16:creationId xmlns:a16="http://schemas.microsoft.com/office/drawing/2014/main" id="{BE7A23BA-B26D-D840-A412-61D5130F4012}"/>
                        </a:ext>
                      </a:extLst>
                    </p:cNvPr>
                    <p:cNvPicPr/>
                    <p:nvPr/>
                  </p:nvPicPr>
                  <p:blipFill>
                    <a:blip r:embed="rId15"/>
                    <a:stretch>
                      <a:fillRect/>
                    </a:stretch>
                  </p:blipFill>
                  <p:spPr>
                    <a:xfrm>
                      <a:off x="9699826" y="4499401"/>
                      <a:ext cx="87429" cy="49856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8F25C357-AA17-6845-95C2-4166FC52756F}"/>
                        </a:ext>
                      </a:extLst>
                    </p14:cNvPr>
                    <p14:cNvContentPartPr/>
                    <p14:nvPr/>
                  </p14:nvContentPartPr>
                  <p14:xfrm>
                    <a:off x="7157626" y="4718584"/>
                    <a:ext cx="1008000" cy="500400"/>
                  </p14:xfrm>
                </p:contentPart>
              </mc:Choice>
              <mc:Fallback xmlns="">
                <p:pic>
                  <p:nvPicPr>
                    <p:cNvPr id="64" name="Ink 63">
                      <a:extLst>
                        <a:ext uri="{FF2B5EF4-FFF2-40B4-BE49-F238E27FC236}">
                          <a16:creationId xmlns:a16="http://schemas.microsoft.com/office/drawing/2014/main" id="{8F25C357-AA17-6845-95C2-4166FC52756F}"/>
                        </a:ext>
                      </a:extLst>
                    </p:cNvPr>
                    <p:cNvPicPr/>
                    <p:nvPr/>
                  </p:nvPicPr>
                  <p:blipFill>
                    <a:blip r:embed="rId17"/>
                    <a:stretch>
                      <a:fillRect/>
                    </a:stretch>
                  </p:blipFill>
                  <p:spPr>
                    <a:xfrm>
                      <a:off x="7136446" y="4697019"/>
                      <a:ext cx="1050792" cy="5439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7E1DAA36-DE8D-C641-9E71-E392B77C721F}"/>
                        </a:ext>
                      </a:extLst>
                    </p14:cNvPr>
                    <p14:cNvContentPartPr/>
                    <p14:nvPr/>
                  </p14:nvContentPartPr>
                  <p14:xfrm>
                    <a:off x="8012626" y="4838104"/>
                    <a:ext cx="137160" cy="362880"/>
                  </p14:xfrm>
                </p:contentPart>
              </mc:Choice>
              <mc:Fallback xmlns="">
                <p:pic>
                  <p:nvPicPr>
                    <p:cNvPr id="65" name="Ink 64">
                      <a:extLst>
                        <a:ext uri="{FF2B5EF4-FFF2-40B4-BE49-F238E27FC236}">
                          <a16:creationId xmlns:a16="http://schemas.microsoft.com/office/drawing/2014/main" id="{7E1DAA36-DE8D-C641-9E71-E392B77C721F}"/>
                        </a:ext>
                      </a:extLst>
                    </p:cNvPr>
                    <p:cNvPicPr/>
                    <p:nvPr/>
                  </p:nvPicPr>
                  <p:blipFill>
                    <a:blip r:embed="rId19"/>
                    <a:stretch>
                      <a:fillRect/>
                    </a:stretch>
                  </p:blipFill>
                  <p:spPr>
                    <a:xfrm>
                      <a:off x="7991491" y="4816551"/>
                      <a:ext cx="179861" cy="40642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7372B019-86D7-E64D-B8E1-CF643C9CAAE1}"/>
                        </a:ext>
                      </a:extLst>
                    </p14:cNvPr>
                    <p14:cNvContentPartPr/>
                    <p14:nvPr/>
                  </p14:nvContentPartPr>
                  <p14:xfrm>
                    <a:off x="9795706" y="4893544"/>
                    <a:ext cx="118440" cy="331200"/>
                  </p14:xfrm>
                </p:contentPart>
              </mc:Choice>
              <mc:Fallback xmlns="">
                <p:pic>
                  <p:nvPicPr>
                    <p:cNvPr id="66" name="Ink 65">
                      <a:extLst>
                        <a:ext uri="{FF2B5EF4-FFF2-40B4-BE49-F238E27FC236}">
                          <a16:creationId xmlns:a16="http://schemas.microsoft.com/office/drawing/2014/main" id="{7372B019-86D7-E64D-B8E1-CF643C9CAAE1}"/>
                        </a:ext>
                      </a:extLst>
                    </p:cNvPr>
                    <p:cNvPicPr/>
                    <p:nvPr/>
                  </p:nvPicPr>
                  <p:blipFill>
                    <a:blip r:embed="rId21"/>
                    <a:stretch>
                      <a:fillRect/>
                    </a:stretch>
                  </p:blipFill>
                  <p:spPr>
                    <a:xfrm>
                      <a:off x="9774525" y="4871552"/>
                      <a:ext cx="161234" cy="3747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7" name="Ink 66">
                      <a:extLst>
                        <a:ext uri="{FF2B5EF4-FFF2-40B4-BE49-F238E27FC236}">
                          <a16:creationId xmlns:a16="http://schemas.microsoft.com/office/drawing/2014/main" id="{8024C498-F2D6-CA4A-A92B-7DB6CD89C658}"/>
                        </a:ext>
                      </a:extLst>
                    </p14:cNvPr>
                    <p14:cNvContentPartPr/>
                    <p14:nvPr/>
                  </p14:nvContentPartPr>
                  <p14:xfrm>
                    <a:off x="7998586" y="4818664"/>
                    <a:ext cx="154440" cy="363960"/>
                  </p14:xfrm>
                </p:contentPart>
              </mc:Choice>
              <mc:Fallback xmlns="">
                <p:pic>
                  <p:nvPicPr>
                    <p:cNvPr id="67" name="Ink 66">
                      <a:extLst>
                        <a:ext uri="{FF2B5EF4-FFF2-40B4-BE49-F238E27FC236}">
                          <a16:creationId xmlns:a16="http://schemas.microsoft.com/office/drawing/2014/main" id="{8024C498-F2D6-CA4A-A92B-7DB6CD89C658}"/>
                        </a:ext>
                      </a:extLst>
                    </p:cNvPr>
                    <p:cNvPicPr/>
                    <p:nvPr/>
                  </p:nvPicPr>
                  <p:blipFill>
                    <a:blip r:embed="rId23"/>
                    <a:stretch>
                      <a:fillRect/>
                    </a:stretch>
                  </p:blipFill>
                  <p:spPr>
                    <a:xfrm>
                      <a:off x="7977016" y="4796686"/>
                      <a:ext cx="197148" cy="40747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8" name="Ink 67">
                      <a:extLst>
                        <a:ext uri="{FF2B5EF4-FFF2-40B4-BE49-F238E27FC236}">
                          <a16:creationId xmlns:a16="http://schemas.microsoft.com/office/drawing/2014/main" id="{1DF5D550-AAF6-2C46-82F5-46431CB264BE}"/>
                        </a:ext>
                      </a:extLst>
                    </p14:cNvPr>
                    <p14:cNvContentPartPr/>
                    <p14:nvPr/>
                  </p14:nvContentPartPr>
                  <p14:xfrm>
                    <a:off x="9822346" y="5168224"/>
                    <a:ext cx="42480" cy="3960"/>
                  </p14:xfrm>
                </p:contentPart>
              </mc:Choice>
              <mc:Fallback xmlns="">
                <p:pic>
                  <p:nvPicPr>
                    <p:cNvPr id="68" name="Ink 67">
                      <a:extLst>
                        <a:ext uri="{FF2B5EF4-FFF2-40B4-BE49-F238E27FC236}">
                          <a16:creationId xmlns:a16="http://schemas.microsoft.com/office/drawing/2014/main" id="{1DF5D550-AAF6-2C46-82F5-46431CB264BE}"/>
                        </a:ext>
                      </a:extLst>
                    </p:cNvPr>
                    <p:cNvPicPr/>
                    <p:nvPr/>
                  </p:nvPicPr>
                  <p:blipFill>
                    <a:blip r:embed="rId25"/>
                    <a:stretch>
                      <a:fillRect/>
                    </a:stretch>
                  </p:blipFill>
                  <p:spPr>
                    <a:xfrm>
                      <a:off x="9800673" y="5146224"/>
                      <a:ext cx="85393" cy="47520"/>
                    </a:xfrm>
                    <a:prstGeom prst="rect">
                      <a:avLst/>
                    </a:prstGeom>
                  </p:spPr>
                </p:pic>
              </mc:Fallback>
            </mc:AlternateContent>
            <p:grpSp>
              <p:nvGrpSpPr>
                <p:cNvPr id="89" name="Group 88">
                  <a:extLst>
                    <a:ext uri="{FF2B5EF4-FFF2-40B4-BE49-F238E27FC236}">
                      <a16:creationId xmlns:a16="http://schemas.microsoft.com/office/drawing/2014/main" id="{F333642D-B007-0A46-98B2-4444DBCC0E2C}"/>
                    </a:ext>
                  </a:extLst>
                </p:cNvPr>
                <p:cNvGrpSpPr/>
                <p:nvPr/>
              </p:nvGrpSpPr>
              <p:grpSpPr>
                <a:xfrm>
                  <a:off x="9935386" y="4784824"/>
                  <a:ext cx="45000" cy="538920"/>
                  <a:chOff x="9935386" y="4784824"/>
                  <a:chExt cx="45000" cy="538920"/>
                </a:xfrm>
              </p:grpSpPr>
              <mc:AlternateContent xmlns:mc="http://schemas.openxmlformats.org/markup-compatibility/2006" xmlns:p14="http://schemas.microsoft.com/office/powerpoint/2010/main">
                <mc:Choice Requires="p14">
                  <p:contentPart p14:bwMode="auto" r:id="rId26">
                    <p14:nvContentPartPr>
                      <p14:cNvPr id="87" name="Ink 86">
                        <a:extLst>
                          <a:ext uri="{FF2B5EF4-FFF2-40B4-BE49-F238E27FC236}">
                            <a16:creationId xmlns:a16="http://schemas.microsoft.com/office/drawing/2014/main" id="{0EAD09DC-50C1-2241-B87E-4ED35F86F7AB}"/>
                          </a:ext>
                        </a:extLst>
                      </p14:cNvPr>
                      <p14:cNvContentPartPr/>
                      <p14:nvPr/>
                    </p14:nvContentPartPr>
                    <p14:xfrm>
                      <a:off x="9935386" y="4784824"/>
                      <a:ext cx="31320" cy="420480"/>
                    </p14:xfrm>
                  </p:contentPart>
                </mc:Choice>
                <mc:Fallback xmlns="">
                  <p:pic>
                    <p:nvPicPr>
                      <p:cNvPr id="87" name="Ink 86">
                        <a:extLst>
                          <a:ext uri="{FF2B5EF4-FFF2-40B4-BE49-F238E27FC236}">
                            <a16:creationId xmlns:a16="http://schemas.microsoft.com/office/drawing/2014/main" id="{0EAD09DC-50C1-2241-B87E-4ED35F86F7AB}"/>
                          </a:ext>
                        </a:extLst>
                      </p:cNvPr>
                      <p:cNvPicPr/>
                      <p:nvPr/>
                    </p:nvPicPr>
                    <p:blipFill>
                      <a:blip r:embed="rId27"/>
                      <a:stretch>
                        <a:fillRect/>
                      </a:stretch>
                    </p:blipFill>
                    <p:spPr>
                      <a:xfrm>
                        <a:off x="9914071" y="4763272"/>
                        <a:ext cx="74385" cy="46402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8" name="Ink 87">
                        <a:extLst>
                          <a:ext uri="{FF2B5EF4-FFF2-40B4-BE49-F238E27FC236}">
                            <a16:creationId xmlns:a16="http://schemas.microsoft.com/office/drawing/2014/main" id="{A4956755-F96C-344D-8A6E-A4F22C8FFCB6}"/>
                          </a:ext>
                        </a:extLst>
                      </p14:cNvPr>
                      <p14:cNvContentPartPr/>
                      <p14:nvPr/>
                    </p14:nvContentPartPr>
                    <p14:xfrm>
                      <a:off x="9971386" y="5214664"/>
                      <a:ext cx="9000" cy="109080"/>
                    </p14:xfrm>
                  </p:contentPart>
                </mc:Choice>
                <mc:Fallback xmlns="">
                  <p:pic>
                    <p:nvPicPr>
                      <p:cNvPr id="88" name="Ink 87">
                        <a:extLst>
                          <a:ext uri="{FF2B5EF4-FFF2-40B4-BE49-F238E27FC236}">
                            <a16:creationId xmlns:a16="http://schemas.microsoft.com/office/drawing/2014/main" id="{A4956755-F96C-344D-8A6E-A4F22C8FFCB6}"/>
                          </a:ext>
                        </a:extLst>
                      </p:cNvPr>
                      <p:cNvPicPr/>
                      <p:nvPr/>
                    </p:nvPicPr>
                    <p:blipFill>
                      <a:blip r:embed="rId29"/>
                      <a:stretch>
                        <a:fillRect/>
                      </a:stretch>
                    </p:blipFill>
                    <p:spPr>
                      <a:xfrm>
                        <a:off x="9950386" y="5192672"/>
                        <a:ext cx="51429" cy="15262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92" name="Ink 91">
                      <a:extLst>
                        <a:ext uri="{FF2B5EF4-FFF2-40B4-BE49-F238E27FC236}">
                          <a16:creationId xmlns:a16="http://schemas.microsoft.com/office/drawing/2014/main" id="{E0ADA668-FC97-C946-85A7-C488182B7A19}"/>
                        </a:ext>
                      </a:extLst>
                    </p14:cNvPr>
                    <p14:cNvContentPartPr/>
                    <p14:nvPr/>
                  </p14:nvContentPartPr>
                  <p14:xfrm>
                    <a:off x="9783466" y="5190184"/>
                    <a:ext cx="3960" cy="92880"/>
                  </p14:xfrm>
                </p:contentPart>
              </mc:Choice>
              <mc:Fallback xmlns="">
                <p:pic>
                  <p:nvPicPr>
                    <p:cNvPr id="92" name="Ink 91">
                      <a:extLst>
                        <a:ext uri="{FF2B5EF4-FFF2-40B4-BE49-F238E27FC236}">
                          <a16:creationId xmlns:a16="http://schemas.microsoft.com/office/drawing/2014/main" id="{E0ADA668-FC97-C946-85A7-C488182B7A19}"/>
                        </a:ext>
                      </a:extLst>
                    </p:cNvPr>
                    <p:cNvPicPr/>
                    <p:nvPr/>
                  </p:nvPicPr>
                  <p:blipFill>
                    <a:blip r:embed="rId31"/>
                    <a:stretch>
                      <a:fillRect/>
                    </a:stretch>
                  </p:blipFill>
                  <p:spPr>
                    <a:xfrm>
                      <a:off x="9763666" y="5168716"/>
                      <a:ext cx="43164" cy="13625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3" name="Ink 92">
                      <a:extLst>
                        <a:ext uri="{FF2B5EF4-FFF2-40B4-BE49-F238E27FC236}">
                          <a16:creationId xmlns:a16="http://schemas.microsoft.com/office/drawing/2014/main" id="{6F7A7EB8-A8ED-BE4D-9D10-E957D7064C39}"/>
                        </a:ext>
                      </a:extLst>
                    </p14:cNvPr>
                    <p14:cNvContentPartPr/>
                    <p14:nvPr/>
                  </p14:nvContentPartPr>
                  <p14:xfrm>
                    <a:off x="7960786" y="4690864"/>
                    <a:ext cx="14760" cy="622800"/>
                  </p14:xfrm>
                </p:contentPart>
              </mc:Choice>
              <mc:Fallback xmlns="">
                <p:pic>
                  <p:nvPicPr>
                    <p:cNvPr id="93" name="Ink 92">
                      <a:extLst>
                        <a:ext uri="{FF2B5EF4-FFF2-40B4-BE49-F238E27FC236}">
                          <a16:creationId xmlns:a16="http://schemas.microsoft.com/office/drawing/2014/main" id="{6F7A7EB8-A8ED-BE4D-9D10-E957D7064C39}"/>
                        </a:ext>
                      </a:extLst>
                    </p:cNvPr>
                    <p:cNvPicPr/>
                    <p:nvPr/>
                  </p:nvPicPr>
                  <p:blipFill>
                    <a:blip r:embed="rId33"/>
                    <a:stretch>
                      <a:fillRect/>
                    </a:stretch>
                  </p:blipFill>
                  <p:spPr>
                    <a:xfrm>
                      <a:off x="7939514" y="4669312"/>
                      <a:ext cx="57738" cy="66634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4" name="Ink 93">
                      <a:extLst>
                        <a:ext uri="{FF2B5EF4-FFF2-40B4-BE49-F238E27FC236}">
                          <a16:creationId xmlns:a16="http://schemas.microsoft.com/office/drawing/2014/main" id="{38004C62-E443-6141-BFC9-B8C23170FBAE}"/>
                        </a:ext>
                      </a:extLst>
                    </p14:cNvPr>
                    <p14:cNvContentPartPr/>
                    <p14:nvPr/>
                  </p14:nvContentPartPr>
                  <p14:xfrm>
                    <a:off x="8155906" y="4551544"/>
                    <a:ext cx="19440" cy="745200"/>
                  </p14:xfrm>
                </p:contentPart>
              </mc:Choice>
              <mc:Fallback xmlns="">
                <p:pic>
                  <p:nvPicPr>
                    <p:cNvPr id="94" name="Ink 93">
                      <a:extLst>
                        <a:ext uri="{FF2B5EF4-FFF2-40B4-BE49-F238E27FC236}">
                          <a16:creationId xmlns:a16="http://schemas.microsoft.com/office/drawing/2014/main" id="{38004C62-E443-6141-BFC9-B8C23170FBAE}"/>
                        </a:ext>
                      </a:extLst>
                    </p:cNvPr>
                    <p:cNvPicPr/>
                    <p:nvPr/>
                  </p:nvPicPr>
                  <p:blipFill>
                    <a:blip r:embed="rId35"/>
                    <a:stretch>
                      <a:fillRect/>
                    </a:stretch>
                  </p:blipFill>
                  <p:spPr>
                    <a:xfrm>
                      <a:off x="8134738" y="4529549"/>
                      <a:ext cx="62208" cy="788751"/>
                    </a:xfrm>
                    <a:prstGeom prst="rect">
                      <a:avLst/>
                    </a:prstGeom>
                  </p:spPr>
                </p:pic>
              </mc:Fallback>
            </mc:AlternateContent>
          </p:grpSp>
        </p:grpSp>
        <p:cxnSp>
          <p:nvCxnSpPr>
            <p:cNvPr id="70" name="Straight Arrow Connector 69">
              <a:extLst>
                <a:ext uri="{FF2B5EF4-FFF2-40B4-BE49-F238E27FC236}">
                  <a16:creationId xmlns:a16="http://schemas.microsoft.com/office/drawing/2014/main" id="{29F5F56B-45E1-774F-960D-CAA40074B5B3}"/>
                </a:ext>
              </a:extLst>
            </p:cNvPr>
            <p:cNvCxnSpPr>
              <a:cxnSpLocks/>
            </p:cNvCxnSpPr>
            <p:nvPr/>
          </p:nvCxnSpPr>
          <p:spPr>
            <a:xfrm flipV="1">
              <a:off x="9822346" y="4294914"/>
              <a:ext cx="126000" cy="6661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E4CD228-65AF-9A40-82ED-16E281987BB4}"/>
                </a:ext>
              </a:extLst>
            </p:cNvPr>
            <p:cNvCxnSpPr/>
            <p:nvPr/>
          </p:nvCxnSpPr>
          <p:spPr>
            <a:xfrm flipV="1">
              <a:off x="10282646" y="4585654"/>
              <a:ext cx="118800" cy="521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0CCBFD-FFDB-C74C-AD72-C5218A1DFEE0}"/>
                </a:ext>
              </a:extLst>
            </p:cNvPr>
            <p:cNvSpPr txBox="1"/>
            <p:nvPr/>
          </p:nvSpPr>
          <p:spPr>
            <a:xfrm>
              <a:off x="6930820" y="4294914"/>
              <a:ext cx="872355" cy="307777"/>
            </a:xfrm>
            <a:prstGeom prst="rect">
              <a:avLst/>
            </a:prstGeom>
            <a:noFill/>
          </p:spPr>
          <p:txBody>
            <a:bodyPr wrap="none" rtlCol="0">
              <a:spAutoFit/>
            </a:bodyPr>
            <a:lstStyle/>
            <a:p>
              <a:r>
                <a:rPr lang="en-US" sz="1400" dirty="0">
                  <a:solidFill>
                    <a:srgbClr val="FF0000"/>
                  </a:solidFill>
                </a:rPr>
                <a:t>𝛼 = 0.025</a:t>
              </a:r>
            </a:p>
          </p:txBody>
        </p:sp>
        <p:cxnSp>
          <p:nvCxnSpPr>
            <p:cNvPr id="79" name="Straight Arrow Connector 78">
              <a:extLst>
                <a:ext uri="{FF2B5EF4-FFF2-40B4-BE49-F238E27FC236}">
                  <a16:creationId xmlns:a16="http://schemas.microsoft.com/office/drawing/2014/main" id="{0C83B9E6-477C-D94B-8E0C-B64C306608C5}"/>
                </a:ext>
              </a:extLst>
            </p:cNvPr>
            <p:cNvCxnSpPr>
              <a:cxnSpLocks/>
            </p:cNvCxnSpPr>
            <p:nvPr/>
          </p:nvCxnSpPr>
          <p:spPr>
            <a:xfrm flipH="1" flipV="1">
              <a:off x="7427756" y="4615804"/>
              <a:ext cx="169930" cy="5520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996C7DB-50FA-534B-871C-9C16D8C626A0}"/>
                </a:ext>
              </a:extLst>
            </p:cNvPr>
            <p:cNvSpPr txBox="1"/>
            <p:nvPr/>
          </p:nvSpPr>
          <p:spPr>
            <a:xfrm>
              <a:off x="9782888" y="4028577"/>
              <a:ext cx="872355" cy="307777"/>
            </a:xfrm>
            <a:prstGeom prst="rect">
              <a:avLst/>
            </a:prstGeom>
            <a:noFill/>
          </p:spPr>
          <p:txBody>
            <a:bodyPr wrap="none" rtlCol="0">
              <a:spAutoFit/>
            </a:bodyPr>
            <a:lstStyle/>
            <a:p>
              <a:r>
                <a:rPr lang="en-US" sz="1400" dirty="0">
                  <a:solidFill>
                    <a:srgbClr val="0070C0"/>
                  </a:solidFill>
                </a:rPr>
                <a:t>𝛼 = 0.025</a:t>
              </a:r>
            </a:p>
          </p:txBody>
        </p:sp>
        <p:sp>
          <p:nvSpPr>
            <p:cNvPr id="82" name="TextBox 81">
              <a:extLst>
                <a:ext uri="{FF2B5EF4-FFF2-40B4-BE49-F238E27FC236}">
                  <a16:creationId xmlns:a16="http://schemas.microsoft.com/office/drawing/2014/main" id="{1F6CB798-02CA-6748-A257-9245F7DDB19F}"/>
                </a:ext>
              </a:extLst>
            </p:cNvPr>
            <p:cNvSpPr txBox="1"/>
            <p:nvPr/>
          </p:nvSpPr>
          <p:spPr>
            <a:xfrm>
              <a:off x="7512721" y="4018848"/>
              <a:ext cx="872355" cy="307777"/>
            </a:xfrm>
            <a:prstGeom prst="rect">
              <a:avLst/>
            </a:prstGeom>
            <a:noFill/>
          </p:spPr>
          <p:txBody>
            <a:bodyPr wrap="none" rtlCol="0">
              <a:spAutoFit/>
            </a:bodyPr>
            <a:lstStyle/>
            <a:p>
              <a:r>
                <a:rPr lang="en-US" sz="1400" dirty="0">
                  <a:solidFill>
                    <a:srgbClr val="0070C0"/>
                  </a:solidFill>
                </a:rPr>
                <a:t>𝛼 = 0.025</a:t>
              </a:r>
            </a:p>
          </p:txBody>
        </p:sp>
        <p:cxnSp>
          <p:nvCxnSpPr>
            <p:cNvPr id="84" name="Straight Arrow Connector 83">
              <a:extLst>
                <a:ext uri="{FF2B5EF4-FFF2-40B4-BE49-F238E27FC236}">
                  <a16:creationId xmlns:a16="http://schemas.microsoft.com/office/drawing/2014/main" id="{21700E96-6C9A-244C-AFBE-B92E0D5DA37B}"/>
                </a:ext>
              </a:extLst>
            </p:cNvPr>
            <p:cNvCxnSpPr>
              <a:cxnSpLocks/>
            </p:cNvCxnSpPr>
            <p:nvPr/>
          </p:nvCxnSpPr>
          <p:spPr>
            <a:xfrm flipH="1" flipV="1">
              <a:off x="8027079" y="4332238"/>
              <a:ext cx="93060" cy="631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8B6BE0B5-1A2C-A442-A058-E46D1858C4EE}"/>
              </a:ext>
            </a:extLst>
          </p:cNvPr>
          <p:cNvSpPr txBox="1"/>
          <p:nvPr/>
        </p:nvSpPr>
        <p:spPr>
          <a:xfrm>
            <a:off x="6270489" y="4247639"/>
            <a:ext cx="505824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In Hypothesis Tests, this translates to </a:t>
            </a:r>
            <a:r>
              <a:rPr lang="en-US" sz="1400" b="1" dirty="0"/>
              <a:t>Rejections Regions </a:t>
            </a:r>
            <a:r>
              <a:rPr lang="en-US" sz="1400" dirty="0"/>
              <a:t>being </a:t>
            </a:r>
            <a:r>
              <a:rPr lang="en-US" sz="1400" u="sng" dirty="0"/>
              <a:t>further away from the center</a:t>
            </a:r>
            <a:r>
              <a:rPr lang="en-US" sz="1400" dirty="0"/>
              <a:t> for the same 𝛼!</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Which means we need to have </a:t>
            </a:r>
            <a:r>
              <a:rPr lang="en-US" sz="1400" u="sng" dirty="0"/>
              <a:t>more extreme results</a:t>
            </a:r>
            <a:r>
              <a:rPr lang="en-US" sz="1400" dirty="0"/>
              <a:t> in order </a:t>
            </a:r>
            <a:r>
              <a:rPr lang="en-US" sz="1400" u="sng" dirty="0"/>
              <a:t>to reject</a:t>
            </a:r>
            <a:r>
              <a:rPr lang="en-US" sz="1400" dirty="0"/>
              <a:t> when switching from </a:t>
            </a:r>
            <a:r>
              <a:rPr lang="en-US" sz="1400" u="sng" dirty="0"/>
              <a:t>Z to T Tests</a:t>
            </a:r>
          </a:p>
        </p:txBody>
      </p:sp>
      <p:sp>
        <p:nvSpPr>
          <p:cNvPr id="100" name="TextBox 99">
            <a:extLst>
              <a:ext uri="{FF2B5EF4-FFF2-40B4-BE49-F238E27FC236}">
                <a16:creationId xmlns:a16="http://schemas.microsoft.com/office/drawing/2014/main" id="{D0047CBD-72DE-3344-99BA-B54FA6D707E5}"/>
              </a:ext>
            </a:extLst>
          </p:cNvPr>
          <p:cNvSpPr txBox="1"/>
          <p:nvPr/>
        </p:nvSpPr>
        <p:spPr>
          <a:xfrm>
            <a:off x="847757" y="4047849"/>
            <a:ext cx="5073756" cy="1384995"/>
          </a:xfrm>
          <a:prstGeom prst="rect">
            <a:avLst/>
          </a:prstGeom>
          <a:noFill/>
        </p:spPr>
        <p:txBody>
          <a:bodyPr wrap="square" rtlCol="0">
            <a:spAutoFit/>
          </a:bodyPr>
          <a:lstStyle/>
          <a:p>
            <a:pPr indent="0">
              <a:lnSpc>
                <a:spcPct val="100000"/>
              </a:lnSpc>
              <a:buNone/>
            </a:pPr>
            <a:r>
              <a:rPr lang="en-US" sz="1400" u="sng" dirty="0"/>
              <a:t>Effect of Z vs T on Hypothesis Tests</a:t>
            </a:r>
          </a:p>
          <a:p>
            <a:pPr indent="0">
              <a:lnSpc>
                <a:spcPct val="100000"/>
              </a:lnSpc>
              <a:buNone/>
            </a:pPr>
            <a:endParaRPr lang="en-US" sz="1400" dirty="0"/>
          </a:p>
          <a:p>
            <a:pPr marL="285750" indent="-285750">
              <a:lnSpc>
                <a:spcPct val="100000"/>
              </a:lnSpc>
              <a:buFont typeface="Arial" panose="020B0604020202020204" pitchFamily="34" charset="0"/>
              <a:buChar char="•"/>
            </a:pPr>
            <a:r>
              <a:rPr lang="en-US" sz="1400" dirty="0"/>
              <a:t>Recall from CI that because we have to </a:t>
            </a:r>
            <a:r>
              <a:rPr lang="en-US" sz="1400" b="1" dirty="0"/>
              <a:t>estimate</a:t>
            </a:r>
            <a:r>
              <a:rPr lang="en-US" sz="1400" dirty="0"/>
              <a:t> 𝞂 with</a:t>
            </a:r>
            <a:r>
              <a:rPr lang="en-US" sz="1400" b="1" dirty="0"/>
              <a:t> </a:t>
            </a:r>
            <a:r>
              <a:rPr lang="en-US" sz="1400" b="1" i="1" dirty="0"/>
              <a:t>s</a:t>
            </a:r>
            <a:r>
              <a:rPr lang="en-US" sz="1400" dirty="0"/>
              <a:t>, there is inherently more variability (uncertainty) which produces wider </a:t>
            </a:r>
            <a:r>
              <a:rPr lang="en-US" sz="1400" i="1" dirty="0"/>
              <a:t>t</a:t>
            </a:r>
            <a:r>
              <a:rPr lang="en-US" sz="1400" dirty="0"/>
              <a:t>-intervals compared to Z-intervals.</a:t>
            </a:r>
          </a:p>
          <a:p>
            <a:endParaRPr lang="en-US" sz="1400" dirty="0"/>
          </a:p>
        </p:txBody>
      </p:sp>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A1057EFA-3286-6C18-F8D0-8E0EBB37A2B2}"/>
                  </a:ext>
                </a:extLst>
              </p14:cNvPr>
              <p14:cNvContentPartPr/>
              <p14:nvPr/>
            </p14:nvContentPartPr>
            <p14:xfrm>
              <a:off x="9081630" y="7044840"/>
              <a:ext cx="111240" cy="5760"/>
            </p14:xfrm>
          </p:contentPart>
        </mc:Choice>
        <mc:Fallback xmlns="">
          <p:pic>
            <p:nvPicPr>
              <p:cNvPr id="39" name="Ink 38">
                <a:extLst>
                  <a:ext uri="{FF2B5EF4-FFF2-40B4-BE49-F238E27FC236}">
                    <a16:creationId xmlns:a16="http://schemas.microsoft.com/office/drawing/2014/main" id="{A1057EFA-3286-6C18-F8D0-8E0EBB37A2B2}"/>
                  </a:ext>
                </a:extLst>
              </p:cNvPr>
              <p:cNvPicPr/>
              <p:nvPr/>
            </p:nvPicPr>
            <p:blipFill>
              <a:blip r:embed="rId83"/>
              <a:stretch>
                <a:fillRect/>
              </a:stretch>
            </p:blipFill>
            <p:spPr>
              <a:xfrm>
                <a:off x="9072990" y="7036200"/>
                <a:ext cx="128880" cy="23400"/>
              </a:xfrm>
              <a:prstGeom prst="rect">
                <a:avLst/>
              </a:prstGeom>
            </p:spPr>
          </p:pic>
        </mc:Fallback>
      </mc:AlternateContent>
    </p:spTree>
    <p:extLst>
      <p:ext uri="{BB962C8B-B14F-4D97-AF65-F5344CB8AC3E}">
        <p14:creationId xmlns:p14="http://schemas.microsoft.com/office/powerpoint/2010/main" val="198370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Unknown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3.  Compute P-value</a:t>
            </a:r>
            <a:r>
              <a:rPr lang="en-US" sz="2400" dirty="0">
                <a:solidFill>
                  <a:srgbClr val="0070C0"/>
                </a:solidFill>
              </a:rPr>
              <a:t> (and Test Statistic).</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(ALMOST SAME Original) Setup</a:t>
            </a:r>
          </a:p>
          <a:p>
            <a:pPr marL="0" indent="0">
              <a:buNone/>
            </a:pPr>
            <a:r>
              <a:rPr lang="en-US" sz="1400" dirty="0"/>
              <a:t>Scientists discovered a new mountain range under the sea. Lets assume the sea mountain heights are normally distribution.</a:t>
            </a:r>
          </a:p>
          <a:p>
            <a:pPr marL="0" indent="0">
              <a:buNone/>
            </a:pPr>
            <a:endParaRPr lang="en-US" sz="1400" dirty="0"/>
          </a:p>
          <a:p>
            <a:pPr marL="0" indent="0">
              <a:buNone/>
            </a:pPr>
            <a:r>
              <a:rPr lang="en-US" sz="1400" dirty="0"/>
              <a:t>From a random sample of 13 peaks, there was an average height of 11,308 ft and standard deviation of 5,287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047814" y="2337534"/>
                <a:ext cx="7086600" cy="4594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514350" indent="-514350">
                  <a:buFont typeface="+mj-lt"/>
                  <a:buAutoNum type="arabicPeriod"/>
                </a:pPr>
                <a:r>
                  <a:rPr lang="en-US" sz="1400" dirty="0"/>
                  <a:t>T-Test</a:t>
                </a:r>
              </a:p>
              <a:p>
                <a:pPr lvl="1"/>
                <a:r>
                  <a:rPr lang="en-US" sz="1400" dirty="0"/>
                  <a:t>Option 1) Input = Stats</a:t>
                </a: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b="0" dirty="0"/>
                  <a:t>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 sample mean</a:t>
                </a:r>
              </a:p>
              <a:p>
                <a:pPr marL="914400" lvl="1" indent="-457200">
                  <a:buFont typeface="+mj-lt"/>
                  <a:buAutoNum type="alphaLcParenR"/>
                </a:pPr>
                <a:r>
                  <a:rPr lang="en-US" sz="1400" dirty="0"/>
                  <a:t>Sx = sample SD</a:t>
                </a:r>
              </a:p>
              <a:p>
                <a:pPr marL="914400" lvl="1" indent="-457200">
                  <a:buFont typeface="+mj-lt"/>
                  <a:buAutoNum type="alphaLcParenR"/>
                </a:pPr>
                <a:r>
                  <a:rPr lang="en-US" sz="1400" dirty="0"/>
                  <a:t>n = sample size</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a:p>
                <a:pPr lvl="1"/>
                <a:r>
                  <a:rPr lang="en-US" sz="1400" dirty="0"/>
                  <a:t>Option 2) Input = Data</a:t>
                </a:r>
              </a:p>
              <a:p>
                <a:pPr lvl="2">
                  <a:lnSpc>
                    <a:spcPct val="120000"/>
                  </a:lnSpc>
                  <a:spcBef>
                    <a:spcPts val="0"/>
                  </a:spcBef>
                </a:pPr>
                <a:r>
                  <a:rPr lang="en-US" sz="1400" dirty="0">
                    <a:solidFill>
                      <a:prstClr val="black"/>
                    </a:solidFill>
                  </a:rPr>
                  <a:t>Enter raw data in L</a:t>
                </a:r>
                <a:r>
                  <a:rPr lang="en-US" sz="1400" baseline="-25000" dirty="0">
                    <a:solidFill>
                      <a:prstClr val="black"/>
                    </a:solidFill>
                  </a:rPr>
                  <a:t>1</a:t>
                </a:r>
                <a:endParaRPr lang="en-US" sz="1400" dirty="0">
                  <a:solidFill>
                    <a:prstClr val="black"/>
                  </a:solidFill>
                </a:endParaRP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dirty="0"/>
                  <a:t>List = L1</a:t>
                </a:r>
              </a:p>
              <a:p>
                <a:pPr marL="914400" lvl="1" indent="-457200">
                  <a:buFont typeface="+mj-lt"/>
                  <a:buAutoNum type="alphaLcParenR"/>
                </a:pPr>
                <a:r>
                  <a:rPr lang="en-US" sz="1400" dirty="0"/>
                  <a:t>Freq = 1</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047814" y="2337534"/>
                <a:ext cx="7086600" cy="4594398"/>
              </a:xfrm>
              <a:prstGeom prst="rect">
                <a:avLst/>
              </a:prstGeom>
              <a:blipFill>
                <a:blip r:embed="rId2"/>
                <a:stretch>
                  <a:fillRect l="-179" t="-826"/>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BB7F167-8A66-2B4B-825F-7CF51D494EA2}"/>
              </a:ext>
            </a:extLst>
          </p:cNvPr>
          <p:cNvGrpSpPr/>
          <p:nvPr/>
        </p:nvGrpSpPr>
        <p:grpSpPr>
          <a:xfrm>
            <a:off x="9406403" y="834497"/>
            <a:ext cx="2533661" cy="1138773"/>
            <a:chOff x="9406403" y="834497"/>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406403" y="834497"/>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t</a:t>
              </a:r>
              <a:r>
                <a:rPr lang="en-US" sz="1400" baseline="-25000" dirty="0"/>
                <a:t>stat</a:t>
              </a:r>
              <a:r>
                <a:rPr lang="en-US" sz="1400" dirty="0"/>
                <a:t> by hand:</a:t>
              </a:r>
            </a:p>
            <a:p>
              <a:endParaRPr lang="en-US" dirty="0"/>
            </a:p>
            <a:p>
              <a:endParaRPr lang="en-US" dirty="0"/>
            </a:p>
            <a:p>
              <a:endParaRPr lang="en-US" dirty="0"/>
            </a:p>
          </p:txBody>
        </p:sp>
        <p:pic>
          <p:nvPicPr>
            <p:cNvPr id="25" name="Picture 24">
              <a:extLst>
                <a:ext uri="{FF2B5EF4-FFF2-40B4-BE49-F238E27FC236}">
                  <a16:creationId xmlns:a16="http://schemas.microsoft.com/office/drawing/2014/main" id="{1349C69C-9A40-C442-8DCA-F3FEBBB20094}"/>
                </a:ext>
              </a:extLst>
            </p:cNvPr>
            <p:cNvPicPr>
              <a:picLocks noChangeAspect="1"/>
            </p:cNvPicPr>
            <p:nvPr/>
          </p:nvPicPr>
          <p:blipFill>
            <a:blip r:embed="rId3"/>
            <a:stretch>
              <a:fillRect/>
            </a:stretch>
          </p:blipFill>
          <p:spPr>
            <a:xfrm>
              <a:off x="9433653" y="1242539"/>
              <a:ext cx="2497336" cy="699254"/>
            </a:xfrm>
            <a:prstGeom prst="rect">
              <a:avLst/>
            </a:prstGeom>
          </p:spPr>
        </p:pic>
      </p:grpSp>
      <p:sp>
        <p:nvSpPr>
          <p:cNvPr id="28" name="TextBox 27">
            <a:extLst>
              <a:ext uri="{FF2B5EF4-FFF2-40B4-BE49-F238E27FC236}">
                <a16:creationId xmlns:a16="http://schemas.microsoft.com/office/drawing/2014/main" id="{FE3ACB6A-810D-5C4C-9796-B9EA2FE46419}"/>
              </a:ext>
            </a:extLst>
          </p:cNvPr>
          <p:cNvSpPr txBox="1"/>
          <p:nvPr/>
        </p:nvSpPr>
        <p:spPr>
          <a:xfrm>
            <a:off x="4280176" y="2151555"/>
            <a:ext cx="403614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solidFill>
                  <a:srgbClr val="7030A0"/>
                </a:solidFill>
              </a:rPr>
              <a:t>** Only a sample standard deviation is provided, so </a:t>
            </a:r>
            <a:r>
              <a:rPr lang="el-GR" i="1" dirty="0">
                <a:solidFill>
                  <a:srgbClr val="7030A0"/>
                </a:solidFill>
              </a:rPr>
              <a:t>σ</a:t>
            </a:r>
            <a:r>
              <a:rPr lang="en-US" i="1" dirty="0">
                <a:solidFill>
                  <a:srgbClr val="7030A0"/>
                </a:solidFill>
              </a:rPr>
              <a:t> is unknown → T-Test</a:t>
            </a:r>
          </a:p>
        </p:txBody>
      </p:sp>
      <p:pic>
        <p:nvPicPr>
          <p:cNvPr id="16" name="Picture 15">
            <a:extLst>
              <a:ext uri="{FF2B5EF4-FFF2-40B4-BE49-F238E27FC236}">
                <a16:creationId xmlns:a16="http://schemas.microsoft.com/office/drawing/2014/main" id="{58910F15-6B62-2747-A8C2-278CC2CDF575}"/>
              </a:ext>
            </a:extLst>
          </p:cNvPr>
          <p:cNvPicPr>
            <a:picLocks noChangeAspect="1"/>
          </p:cNvPicPr>
          <p:nvPr/>
        </p:nvPicPr>
        <p:blipFill>
          <a:blip r:embed="rId4"/>
          <a:stretch>
            <a:fillRect/>
          </a:stretch>
        </p:blipFill>
        <p:spPr>
          <a:xfrm>
            <a:off x="364504" y="3061819"/>
            <a:ext cx="990600" cy="3467100"/>
          </a:xfrm>
          <a:prstGeom prst="rect">
            <a:avLst/>
          </a:prstGeom>
        </p:spPr>
      </p:pic>
    </p:spTree>
    <p:extLst>
      <p:ext uri="{BB962C8B-B14F-4D97-AF65-F5344CB8AC3E}">
        <p14:creationId xmlns:p14="http://schemas.microsoft.com/office/powerpoint/2010/main" val="57755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Unknown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3.  Compute P-value</a:t>
            </a:r>
            <a:r>
              <a:rPr lang="en-US" sz="2400" dirty="0">
                <a:solidFill>
                  <a:srgbClr val="0070C0"/>
                </a:solidFill>
              </a:rPr>
              <a:t> (and Test Statistic).</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(ALMOST SAME Original) Setup</a:t>
            </a:r>
          </a:p>
          <a:p>
            <a:pPr marL="0" indent="0">
              <a:buNone/>
            </a:pPr>
            <a:r>
              <a:rPr lang="en-US" sz="1400" dirty="0"/>
              <a:t>Scientists discovered a new mountain range under the sea. Lets assume the sea mountain heights are normally distribution.</a:t>
            </a:r>
          </a:p>
          <a:p>
            <a:pPr marL="0" indent="0">
              <a:buNone/>
            </a:pPr>
            <a:endParaRPr lang="en-US" sz="1400" dirty="0"/>
          </a:p>
          <a:p>
            <a:pPr marL="0" indent="0">
              <a:buNone/>
            </a:pPr>
            <a:r>
              <a:rPr lang="en-US" sz="1400" dirty="0"/>
              <a:t>From a random sample of 13 peaks, there was an average height of 11,308 ft and standard deviation of 5,287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047814" y="2337534"/>
                <a:ext cx="7086600" cy="4594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514350" indent="-514350">
                  <a:buFont typeface="+mj-lt"/>
                  <a:buAutoNum type="arabicPeriod"/>
                </a:pPr>
                <a:r>
                  <a:rPr lang="en-US" sz="1400" dirty="0"/>
                  <a:t>T-Test</a:t>
                </a:r>
              </a:p>
              <a:p>
                <a:pPr lvl="1"/>
                <a:r>
                  <a:rPr lang="en-US" sz="1400" dirty="0"/>
                  <a:t>Option 1) Input = Stats</a:t>
                </a: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b="0" dirty="0"/>
                  <a:t>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 sample mean</a:t>
                </a:r>
              </a:p>
              <a:p>
                <a:pPr marL="914400" lvl="1" indent="-457200">
                  <a:buFont typeface="+mj-lt"/>
                  <a:buAutoNum type="alphaLcParenR"/>
                </a:pPr>
                <a:r>
                  <a:rPr lang="en-US" sz="1400" dirty="0"/>
                  <a:t>Sx = sample SD</a:t>
                </a:r>
              </a:p>
              <a:p>
                <a:pPr marL="914400" lvl="1" indent="-457200">
                  <a:buFont typeface="+mj-lt"/>
                  <a:buAutoNum type="alphaLcParenR"/>
                </a:pPr>
                <a:r>
                  <a:rPr lang="en-US" sz="1400" dirty="0"/>
                  <a:t>n = sample size</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a:p>
                <a:pPr lvl="1"/>
                <a:r>
                  <a:rPr lang="en-US" sz="1400" dirty="0"/>
                  <a:t>Option 2) Input = Data</a:t>
                </a:r>
              </a:p>
              <a:p>
                <a:pPr lvl="2">
                  <a:lnSpc>
                    <a:spcPct val="120000"/>
                  </a:lnSpc>
                  <a:spcBef>
                    <a:spcPts val="0"/>
                  </a:spcBef>
                </a:pPr>
                <a:r>
                  <a:rPr lang="en-US" sz="1400" dirty="0">
                    <a:solidFill>
                      <a:prstClr val="black"/>
                    </a:solidFill>
                  </a:rPr>
                  <a:t>Enter raw data in L</a:t>
                </a:r>
                <a:r>
                  <a:rPr lang="en-US" sz="1400" baseline="-25000" dirty="0">
                    <a:solidFill>
                      <a:prstClr val="black"/>
                    </a:solidFill>
                  </a:rPr>
                  <a:t>1</a:t>
                </a:r>
                <a:endParaRPr lang="en-US" sz="1400" dirty="0">
                  <a:solidFill>
                    <a:prstClr val="black"/>
                  </a:solidFill>
                </a:endParaRP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dirty="0"/>
                  <a:t>List = L1</a:t>
                </a:r>
              </a:p>
              <a:p>
                <a:pPr marL="914400" lvl="1" indent="-457200">
                  <a:buFont typeface="+mj-lt"/>
                  <a:buAutoNum type="alphaLcParenR"/>
                </a:pPr>
                <a:r>
                  <a:rPr lang="en-US" sz="1400" dirty="0"/>
                  <a:t>Freq = 1</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047814" y="2337534"/>
                <a:ext cx="7086600" cy="4594398"/>
              </a:xfrm>
              <a:prstGeom prst="rect">
                <a:avLst/>
              </a:prstGeom>
              <a:blipFill>
                <a:blip r:embed="rId2"/>
                <a:stretch>
                  <a:fillRect l="-179" t="-826"/>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BB7F167-8A66-2B4B-825F-7CF51D494EA2}"/>
              </a:ext>
            </a:extLst>
          </p:cNvPr>
          <p:cNvGrpSpPr/>
          <p:nvPr/>
        </p:nvGrpSpPr>
        <p:grpSpPr>
          <a:xfrm>
            <a:off x="9406403" y="834497"/>
            <a:ext cx="2533661" cy="1138773"/>
            <a:chOff x="9406403" y="834497"/>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406403" y="834497"/>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t</a:t>
              </a:r>
              <a:r>
                <a:rPr lang="en-US" sz="1400" baseline="-25000" dirty="0"/>
                <a:t>stat</a:t>
              </a:r>
              <a:r>
                <a:rPr lang="en-US" sz="1400" dirty="0"/>
                <a:t> by hand:</a:t>
              </a:r>
            </a:p>
            <a:p>
              <a:endParaRPr lang="en-US" dirty="0"/>
            </a:p>
            <a:p>
              <a:endParaRPr lang="en-US" dirty="0"/>
            </a:p>
            <a:p>
              <a:endParaRPr lang="en-US" dirty="0"/>
            </a:p>
          </p:txBody>
        </p:sp>
        <p:pic>
          <p:nvPicPr>
            <p:cNvPr id="25" name="Picture 24">
              <a:extLst>
                <a:ext uri="{FF2B5EF4-FFF2-40B4-BE49-F238E27FC236}">
                  <a16:creationId xmlns:a16="http://schemas.microsoft.com/office/drawing/2014/main" id="{1349C69C-9A40-C442-8DCA-F3FEBBB20094}"/>
                </a:ext>
              </a:extLst>
            </p:cNvPr>
            <p:cNvPicPr>
              <a:picLocks noChangeAspect="1"/>
            </p:cNvPicPr>
            <p:nvPr/>
          </p:nvPicPr>
          <p:blipFill>
            <a:blip r:embed="rId3"/>
            <a:stretch>
              <a:fillRect/>
            </a:stretch>
          </p:blipFill>
          <p:spPr>
            <a:xfrm>
              <a:off x="9433653" y="1242539"/>
              <a:ext cx="2497336" cy="699254"/>
            </a:xfrm>
            <a:prstGeom prst="rect">
              <a:avLst/>
            </a:prstGeom>
          </p:spPr>
        </p:pic>
      </p:grpSp>
      <p:sp>
        <p:nvSpPr>
          <p:cNvPr id="28" name="TextBox 27">
            <a:extLst>
              <a:ext uri="{FF2B5EF4-FFF2-40B4-BE49-F238E27FC236}">
                <a16:creationId xmlns:a16="http://schemas.microsoft.com/office/drawing/2014/main" id="{FE3ACB6A-810D-5C4C-9796-B9EA2FE46419}"/>
              </a:ext>
            </a:extLst>
          </p:cNvPr>
          <p:cNvSpPr txBox="1"/>
          <p:nvPr/>
        </p:nvSpPr>
        <p:spPr>
          <a:xfrm>
            <a:off x="4280176" y="2151555"/>
            <a:ext cx="403614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solidFill>
                  <a:srgbClr val="7030A0"/>
                </a:solidFill>
              </a:rPr>
              <a:t>** Only a sample standard deviation is provided, so </a:t>
            </a:r>
            <a:r>
              <a:rPr lang="el-GR" i="1" dirty="0">
                <a:solidFill>
                  <a:srgbClr val="7030A0"/>
                </a:solidFill>
              </a:rPr>
              <a:t>σ</a:t>
            </a:r>
            <a:r>
              <a:rPr lang="en-US" i="1" dirty="0">
                <a:solidFill>
                  <a:srgbClr val="7030A0"/>
                </a:solidFill>
              </a:rPr>
              <a:t> is unknown → T-Test</a:t>
            </a:r>
          </a:p>
        </p:txBody>
      </p:sp>
      <p:pic>
        <p:nvPicPr>
          <p:cNvPr id="16" name="Picture 15">
            <a:extLst>
              <a:ext uri="{FF2B5EF4-FFF2-40B4-BE49-F238E27FC236}">
                <a16:creationId xmlns:a16="http://schemas.microsoft.com/office/drawing/2014/main" id="{58910F15-6B62-2747-A8C2-278CC2CDF575}"/>
              </a:ext>
            </a:extLst>
          </p:cNvPr>
          <p:cNvPicPr>
            <a:picLocks noChangeAspect="1"/>
          </p:cNvPicPr>
          <p:nvPr/>
        </p:nvPicPr>
        <p:blipFill>
          <a:blip r:embed="rId4"/>
          <a:stretch>
            <a:fillRect/>
          </a:stretch>
        </p:blipFill>
        <p:spPr>
          <a:xfrm>
            <a:off x="364504" y="3061819"/>
            <a:ext cx="990600" cy="3467100"/>
          </a:xfrm>
          <a:prstGeom prst="rect">
            <a:avLst/>
          </a:prstGeom>
        </p:spPr>
      </p:pic>
      <p:grpSp>
        <p:nvGrpSpPr>
          <p:cNvPr id="46" name="Group 45">
            <a:extLst>
              <a:ext uri="{FF2B5EF4-FFF2-40B4-BE49-F238E27FC236}">
                <a16:creationId xmlns:a16="http://schemas.microsoft.com/office/drawing/2014/main" id="{037C46F4-032B-8946-9699-BE3A684DAA92}"/>
              </a:ext>
            </a:extLst>
          </p:cNvPr>
          <p:cNvGrpSpPr/>
          <p:nvPr/>
        </p:nvGrpSpPr>
        <p:grpSpPr>
          <a:xfrm>
            <a:off x="3935612" y="3050335"/>
            <a:ext cx="8209798" cy="1877503"/>
            <a:chOff x="3798117" y="3031960"/>
            <a:chExt cx="8209798" cy="1877503"/>
          </a:xfrm>
        </p:grpSpPr>
        <p:pic>
          <p:nvPicPr>
            <p:cNvPr id="26" name="Picture 25">
              <a:extLst>
                <a:ext uri="{FF2B5EF4-FFF2-40B4-BE49-F238E27FC236}">
                  <a16:creationId xmlns:a16="http://schemas.microsoft.com/office/drawing/2014/main" id="{241B9C25-4BC1-2C4C-AE08-167924A693AB}"/>
                </a:ext>
              </a:extLst>
            </p:cNvPr>
            <p:cNvPicPr>
              <a:picLocks noChangeAspect="1"/>
            </p:cNvPicPr>
            <p:nvPr/>
          </p:nvPicPr>
          <p:blipFill>
            <a:blip r:embed="rId5"/>
            <a:stretch>
              <a:fillRect/>
            </a:stretch>
          </p:blipFill>
          <p:spPr>
            <a:xfrm>
              <a:off x="3798117" y="3126857"/>
              <a:ext cx="1549400" cy="1168400"/>
            </a:xfrm>
            <a:prstGeom prst="rect">
              <a:avLst/>
            </a:prstGeom>
          </p:spPr>
        </p:pic>
        <p:pic>
          <p:nvPicPr>
            <p:cNvPr id="32" name="Picture 31">
              <a:extLst>
                <a:ext uri="{FF2B5EF4-FFF2-40B4-BE49-F238E27FC236}">
                  <a16:creationId xmlns:a16="http://schemas.microsoft.com/office/drawing/2014/main" id="{1F3406D9-9F80-1A4A-98AF-504C7953B0DD}"/>
                </a:ext>
              </a:extLst>
            </p:cNvPr>
            <p:cNvPicPr>
              <a:picLocks noChangeAspect="1"/>
            </p:cNvPicPr>
            <p:nvPr/>
          </p:nvPicPr>
          <p:blipFill>
            <a:blip r:embed="rId6"/>
            <a:stretch>
              <a:fillRect/>
            </a:stretch>
          </p:blipFill>
          <p:spPr>
            <a:xfrm>
              <a:off x="5422964" y="3126857"/>
              <a:ext cx="1549400" cy="1168400"/>
            </a:xfrm>
            <a:prstGeom prst="rect">
              <a:avLst/>
            </a:prstGeom>
          </p:spPr>
        </p:pic>
        <p:grpSp>
          <p:nvGrpSpPr>
            <p:cNvPr id="40" name="Group 39">
              <a:extLst>
                <a:ext uri="{FF2B5EF4-FFF2-40B4-BE49-F238E27FC236}">
                  <a16:creationId xmlns:a16="http://schemas.microsoft.com/office/drawing/2014/main" id="{B396D4E3-616E-9140-871E-3A616E82741B}"/>
                </a:ext>
              </a:extLst>
            </p:cNvPr>
            <p:cNvGrpSpPr/>
            <p:nvPr/>
          </p:nvGrpSpPr>
          <p:grpSpPr>
            <a:xfrm>
              <a:off x="4383405" y="3031960"/>
              <a:ext cx="7624510" cy="1877503"/>
              <a:chOff x="4316566" y="3046476"/>
              <a:chExt cx="7624510" cy="1877503"/>
            </a:xfrm>
          </p:grpSpPr>
          <p:grpSp>
            <p:nvGrpSpPr>
              <p:cNvPr id="7" name="Group 6">
                <a:extLst>
                  <a:ext uri="{FF2B5EF4-FFF2-40B4-BE49-F238E27FC236}">
                    <a16:creationId xmlns:a16="http://schemas.microsoft.com/office/drawing/2014/main" id="{C80243F9-8B08-234D-96AC-ACE0D93E3585}"/>
                  </a:ext>
                </a:extLst>
              </p:cNvPr>
              <p:cNvGrpSpPr/>
              <p:nvPr/>
            </p:nvGrpSpPr>
            <p:grpSpPr>
              <a:xfrm>
                <a:off x="6980972" y="3046476"/>
                <a:ext cx="4960104" cy="1401346"/>
                <a:chOff x="6295172" y="3048481"/>
                <a:chExt cx="4960104" cy="14030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FBC187-3EDC-1847-8FC7-47EFC6752653}"/>
                        </a:ext>
                      </a:extLst>
                    </p:cNvPr>
                    <p:cNvSpPr txBox="1"/>
                    <p:nvPr/>
                  </p:nvSpPr>
                  <p:spPr>
                    <a:xfrm>
                      <a:off x="6295172" y="3048481"/>
                      <a:ext cx="1813895" cy="1403090"/>
                    </a:xfrm>
                    <a:prstGeom prst="rect">
                      <a:avLst/>
                    </a:prstGeom>
                    <a:noFill/>
                  </p:spPr>
                  <p:txBody>
                    <a:bodyPr wrap="none" rtlCol="0">
                      <a:spAutoFit/>
                    </a:bodyPr>
                    <a:lstStyle/>
                    <a:p>
                      <a:r>
                        <a:rPr lang="en-US" sz="1200" u="sng" dirty="0"/>
                        <a:t>Calculate Output</a:t>
                      </a:r>
                    </a:p>
                    <a:p>
                      <a:r>
                        <a:rPr lang="en-US" sz="1200" dirty="0"/>
                        <a:t>μ = Alternative hypothesis</a:t>
                      </a:r>
                    </a:p>
                    <a:p>
                      <a:r>
                        <a:rPr lang="en-US" sz="1200" dirty="0"/>
                        <a:t>t = t</a:t>
                      </a:r>
                      <a:r>
                        <a:rPr lang="en-US" sz="1200" baseline="-25000" dirty="0"/>
                        <a:t>stat</a:t>
                      </a:r>
                      <a:endParaRPr lang="en-US" sz="1200" dirty="0"/>
                    </a:p>
                    <a:p>
                      <a:r>
                        <a:rPr lang="en-US" sz="1200" dirty="0"/>
                        <a:t>p = p-value</a:t>
                      </a:r>
                    </a:p>
                    <a:p>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 </m:t>
                          </m:r>
                        </m:oMath>
                      </a14:m>
                      <a:r>
                        <a:rPr lang="en-US" sz="1200" dirty="0"/>
                        <a:t>= sample proportion</a:t>
                      </a:r>
                    </a:p>
                    <a:p>
                      <a:r>
                        <a:rPr lang="en-US" sz="1200" dirty="0"/>
                        <a:t>Sx = sample SD</a:t>
                      </a:r>
                    </a:p>
                    <a:p>
                      <a:r>
                        <a:rPr lang="en-US" sz="1200" dirty="0"/>
                        <a:t>n = sample size</a:t>
                      </a:r>
                    </a:p>
                  </p:txBody>
                </p:sp>
              </mc:Choice>
              <mc:Fallback xmlns="">
                <p:sp>
                  <p:nvSpPr>
                    <p:cNvPr id="6" name="TextBox 5">
                      <a:extLst>
                        <a:ext uri="{FF2B5EF4-FFF2-40B4-BE49-F238E27FC236}">
                          <a16:creationId xmlns:a16="http://schemas.microsoft.com/office/drawing/2014/main" id="{B3FBC187-3EDC-1847-8FC7-47EFC6752653}"/>
                        </a:ext>
                      </a:extLst>
                    </p:cNvPr>
                    <p:cNvSpPr txBox="1">
                      <a:spLocks noRot="1" noChangeAspect="1" noMove="1" noResize="1" noEditPoints="1" noAdjustHandles="1" noChangeArrowheads="1" noChangeShapeType="1" noTextEdit="1"/>
                    </p:cNvSpPr>
                    <p:nvPr/>
                  </p:nvSpPr>
                  <p:spPr>
                    <a:xfrm>
                      <a:off x="6295172" y="3048481"/>
                      <a:ext cx="1813895" cy="1403090"/>
                    </a:xfrm>
                    <a:prstGeom prst="rect">
                      <a:avLst/>
                    </a:prstGeom>
                    <a:blipFill>
                      <a:blip r:embed="rId7"/>
                      <a:stretch>
                        <a:fillRect b="-180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C42B4C8-77C1-0440-9860-84AA82B67875}"/>
                    </a:ext>
                  </a:extLst>
                </p:cNvPr>
                <p:cNvSpPr txBox="1"/>
                <p:nvPr/>
              </p:nvSpPr>
              <p:spPr>
                <a:xfrm>
                  <a:off x="9705875" y="3149115"/>
                  <a:ext cx="1549401" cy="1232638"/>
                </a:xfrm>
                <a:prstGeom prst="rect">
                  <a:avLst/>
                </a:prstGeom>
                <a:noFill/>
              </p:spPr>
              <p:txBody>
                <a:bodyPr wrap="square" rtlCol="0">
                  <a:spAutoFit/>
                </a:bodyPr>
                <a:lstStyle/>
                <a:p>
                  <a:r>
                    <a:rPr lang="en-US" sz="1200" u="sng" dirty="0"/>
                    <a:t>Draw Output</a:t>
                  </a:r>
                </a:p>
                <a:p>
                  <a:r>
                    <a:rPr lang="en-US" sz="1200" dirty="0"/>
                    <a:t>Plot (and displays values) of p = p-value and t = t</a:t>
                  </a:r>
                  <a:r>
                    <a:rPr lang="en-US" sz="1200" baseline="-25000" dirty="0"/>
                    <a:t>stat</a:t>
                  </a:r>
                  <a:r>
                    <a:rPr lang="en-US" sz="1200" dirty="0"/>
                    <a:t> on the t curve with </a:t>
                  </a:r>
                  <a:r>
                    <a:rPr lang="en-US" sz="1200" dirty="0" err="1"/>
                    <a:t>df</a:t>
                  </a:r>
                  <a:r>
                    <a:rPr lang="en-US" sz="1200" dirty="0"/>
                    <a:t> = n -1</a:t>
                  </a:r>
                  <a:endParaRPr lang="en-US" sz="1400" dirty="0"/>
                </a:p>
                <a:p>
                  <a:endParaRPr lang="en-US" sz="1400" dirty="0"/>
                </a:p>
              </p:txBody>
            </p:sp>
          </p:grpSp>
          <p:sp>
            <p:nvSpPr>
              <p:cNvPr id="27" name="TextBox 26">
                <a:extLst>
                  <a:ext uri="{FF2B5EF4-FFF2-40B4-BE49-F238E27FC236}">
                    <a16:creationId xmlns:a16="http://schemas.microsoft.com/office/drawing/2014/main" id="{4A3A7893-2BC0-464C-8564-4F0E16FFA67E}"/>
                  </a:ext>
                </a:extLst>
              </p:cNvPr>
              <p:cNvSpPr txBox="1"/>
              <p:nvPr/>
            </p:nvSpPr>
            <p:spPr>
              <a:xfrm>
                <a:off x="4316566" y="4277648"/>
                <a:ext cx="1521570" cy="646331"/>
              </a:xfrm>
              <a:prstGeom prst="rect">
                <a:avLst/>
              </a:prstGeom>
              <a:noFill/>
            </p:spPr>
            <p:txBody>
              <a:bodyPr wrap="none" rtlCol="0">
                <a:spAutoFit/>
              </a:bodyPr>
              <a:lstStyle/>
              <a:p>
                <a:r>
                  <a:rPr lang="en-US" i="1" dirty="0"/>
                  <a:t>H</a:t>
                </a:r>
                <a:r>
                  <a:rPr lang="en-US" i="1" baseline="-25000" dirty="0"/>
                  <a:t>0</a:t>
                </a:r>
                <a:r>
                  <a:rPr lang="en-US" i="1" dirty="0"/>
                  <a:t>: μ = 14,400</a:t>
                </a:r>
              </a:p>
              <a:p>
                <a:r>
                  <a:rPr lang="en-US" i="1" dirty="0"/>
                  <a:t>H</a:t>
                </a:r>
                <a:r>
                  <a:rPr lang="en-US" i="1" baseline="-25000" dirty="0"/>
                  <a:t>A</a:t>
                </a:r>
                <a:r>
                  <a:rPr lang="en-US" i="1" dirty="0"/>
                  <a:t>: μ ≠ 14,400</a:t>
                </a:r>
              </a:p>
            </p:txBody>
          </p:sp>
        </p:grpSp>
        <p:pic>
          <p:nvPicPr>
            <p:cNvPr id="36" name="Picture 35">
              <a:extLst>
                <a:ext uri="{FF2B5EF4-FFF2-40B4-BE49-F238E27FC236}">
                  <a16:creationId xmlns:a16="http://schemas.microsoft.com/office/drawing/2014/main" id="{A83351EA-F6D1-D746-8BF8-8E90C4C35294}"/>
                </a:ext>
              </a:extLst>
            </p:cNvPr>
            <p:cNvPicPr>
              <a:picLocks noChangeAspect="1"/>
            </p:cNvPicPr>
            <p:nvPr/>
          </p:nvPicPr>
          <p:blipFill>
            <a:blip r:embed="rId8"/>
            <a:stretch>
              <a:fillRect/>
            </a:stretch>
          </p:blipFill>
          <p:spPr>
            <a:xfrm>
              <a:off x="8909114" y="3126857"/>
              <a:ext cx="1549400" cy="1168400"/>
            </a:xfrm>
            <a:prstGeom prst="rect">
              <a:avLst/>
            </a:prstGeom>
          </p:spPr>
        </p:pic>
      </p:grpSp>
      <p:grpSp>
        <p:nvGrpSpPr>
          <p:cNvPr id="47" name="Group 46">
            <a:extLst>
              <a:ext uri="{FF2B5EF4-FFF2-40B4-BE49-F238E27FC236}">
                <a16:creationId xmlns:a16="http://schemas.microsoft.com/office/drawing/2014/main" id="{F9341C80-7349-3347-971C-4EDCD7184B9D}"/>
              </a:ext>
            </a:extLst>
          </p:cNvPr>
          <p:cNvGrpSpPr/>
          <p:nvPr/>
        </p:nvGrpSpPr>
        <p:grpSpPr>
          <a:xfrm>
            <a:off x="5281685" y="5311912"/>
            <a:ext cx="4808320" cy="1168400"/>
            <a:chOff x="5262844" y="5234949"/>
            <a:chExt cx="4808320" cy="1168400"/>
          </a:xfrm>
        </p:grpSpPr>
        <p:pic>
          <p:nvPicPr>
            <p:cNvPr id="20" name="Picture 19">
              <a:extLst>
                <a:ext uri="{FF2B5EF4-FFF2-40B4-BE49-F238E27FC236}">
                  <a16:creationId xmlns:a16="http://schemas.microsoft.com/office/drawing/2014/main" id="{AD0D5878-2640-F541-AA0B-5B5EAB4AB5A9}"/>
                </a:ext>
              </a:extLst>
            </p:cNvPr>
            <p:cNvPicPr>
              <a:picLocks noChangeAspect="1"/>
            </p:cNvPicPr>
            <p:nvPr/>
          </p:nvPicPr>
          <p:blipFill>
            <a:blip r:embed="rId9"/>
            <a:stretch>
              <a:fillRect/>
            </a:stretch>
          </p:blipFill>
          <p:spPr>
            <a:xfrm>
              <a:off x="5262844" y="5234949"/>
              <a:ext cx="1549400" cy="1168400"/>
            </a:xfrm>
            <a:prstGeom prst="rect">
              <a:avLst/>
            </a:prstGeom>
          </p:spPr>
        </p:pic>
        <p:pic>
          <p:nvPicPr>
            <p:cNvPr id="43" name="Picture 42">
              <a:extLst>
                <a:ext uri="{FF2B5EF4-FFF2-40B4-BE49-F238E27FC236}">
                  <a16:creationId xmlns:a16="http://schemas.microsoft.com/office/drawing/2014/main" id="{75FC8681-E36D-1248-A7E0-0E4C7FB9426B}"/>
                </a:ext>
              </a:extLst>
            </p:cNvPr>
            <p:cNvPicPr>
              <a:picLocks noChangeAspect="1"/>
            </p:cNvPicPr>
            <p:nvPr/>
          </p:nvPicPr>
          <p:blipFill>
            <a:blip r:embed="rId10"/>
            <a:stretch>
              <a:fillRect/>
            </a:stretch>
          </p:blipFill>
          <p:spPr>
            <a:xfrm>
              <a:off x="6892304" y="5234949"/>
              <a:ext cx="1549400" cy="1168400"/>
            </a:xfrm>
            <a:prstGeom prst="rect">
              <a:avLst/>
            </a:prstGeom>
          </p:spPr>
        </p:pic>
        <p:pic>
          <p:nvPicPr>
            <p:cNvPr id="45" name="Picture 44">
              <a:extLst>
                <a:ext uri="{FF2B5EF4-FFF2-40B4-BE49-F238E27FC236}">
                  <a16:creationId xmlns:a16="http://schemas.microsoft.com/office/drawing/2014/main" id="{FD1A0E1D-2B30-CC4F-94F5-11D24B0EF393}"/>
                </a:ext>
              </a:extLst>
            </p:cNvPr>
            <p:cNvPicPr>
              <a:picLocks noChangeAspect="1"/>
            </p:cNvPicPr>
            <p:nvPr/>
          </p:nvPicPr>
          <p:blipFill>
            <a:blip r:embed="rId11"/>
            <a:stretch>
              <a:fillRect/>
            </a:stretch>
          </p:blipFill>
          <p:spPr>
            <a:xfrm>
              <a:off x="8521764" y="5234949"/>
              <a:ext cx="1549400" cy="1168400"/>
            </a:xfrm>
            <a:prstGeom prst="rect">
              <a:avLst/>
            </a:prstGeom>
          </p:spPr>
        </p:pic>
      </p:grpSp>
      <p:grpSp>
        <p:nvGrpSpPr>
          <p:cNvPr id="51" name="Group 50">
            <a:extLst>
              <a:ext uri="{FF2B5EF4-FFF2-40B4-BE49-F238E27FC236}">
                <a16:creationId xmlns:a16="http://schemas.microsoft.com/office/drawing/2014/main" id="{EAB9C164-63BC-3D4E-8F0F-F8807A0F37C0}"/>
              </a:ext>
            </a:extLst>
          </p:cNvPr>
          <p:cNvGrpSpPr/>
          <p:nvPr/>
        </p:nvGrpSpPr>
        <p:grpSpPr>
          <a:xfrm>
            <a:off x="6318000" y="3975342"/>
            <a:ext cx="4182104" cy="1371272"/>
            <a:chOff x="6340802" y="4063175"/>
            <a:chExt cx="4182104" cy="1371272"/>
          </a:xfrm>
        </p:grpSpPr>
        <p:cxnSp>
          <p:nvCxnSpPr>
            <p:cNvPr id="48" name="Straight Arrow Connector 47">
              <a:extLst>
                <a:ext uri="{FF2B5EF4-FFF2-40B4-BE49-F238E27FC236}">
                  <a16:creationId xmlns:a16="http://schemas.microsoft.com/office/drawing/2014/main" id="{08C6BE99-096F-8948-B763-1BE432DD235B}"/>
                </a:ext>
              </a:extLst>
            </p:cNvPr>
            <p:cNvCxnSpPr>
              <a:cxnSpLocks/>
            </p:cNvCxnSpPr>
            <p:nvPr/>
          </p:nvCxnSpPr>
          <p:spPr>
            <a:xfrm>
              <a:off x="6340802" y="4063175"/>
              <a:ext cx="2465751" cy="1371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1B08EBC-2DD9-CF44-8C15-95139EF3CE96}"/>
                    </a:ext>
                  </a:extLst>
                </p:cNvPr>
                <p:cNvSpPr txBox="1"/>
                <p:nvPr/>
              </p:nvSpPr>
              <p:spPr>
                <a:xfrm>
                  <a:off x="8256389" y="4551613"/>
                  <a:ext cx="2266517"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Same results! (maybe a little roundoff error from </a:t>
                  </a:r>
                  <a14:m>
                    <m:oMath xmlns:m="http://schemas.openxmlformats.org/officeDocument/2006/math">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𝑥</m:t>
                          </m:r>
                        </m:e>
                      </m:acc>
                    </m:oMath>
                  </a14:m>
                  <a:r>
                    <a:rPr lang="en-US" sz="1100" i="1" dirty="0"/>
                    <a:t> or s)</a:t>
                  </a:r>
                  <a:r>
                    <a:rPr lang="en-US" sz="1100" dirty="0"/>
                    <a:t> </a:t>
                  </a:r>
                </a:p>
              </p:txBody>
            </p:sp>
          </mc:Choice>
          <mc:Fallback xmlns="">
            <p:sp>
              <p:nvSpPr>
                <p:cNvPr id="49" name="TextBox 48">
                  <a:extLst>
                    <a:ext uri="{FF2B5EF4-FFF2-40B4-BE49-F238E27FC236}">
                      <a16:creationId xmlns:a16="http://schemas.microsoft.com/office/drawing/2014/main" id="{91B08EBC-2DD9-CF44-8C15-95139EF3CE96}"/>
                    </a:ext>
                  </a:extLst>
                </p:cNvPr>
                <p:cNvSpPr txBox="1">
                  <a:spLocks noRot="1" noChangeAspect="1" noMove="1" noResize="1" noEditPoints="1" noAdjustHandles="1" noChangeArrowheads="1" noChangeShapeType="1" noTextEdit="1"/>
                </p:cNvSpPr>
                <p:nvPr/>
              </p:nvSpPr>
              <p:spPr>
                <a:xfrm>
                  <a:off x="8256389" y="4551613"/>
                  <a:ext cx="2266517" cy="430887"/>
                </a:xfrm>
                <a:prstGeom prst="rect">
                  <a:avLst/>
                </a:prstGeom>
                <a:blipFill>
                  <a:blip r:embed="rId12"/>
                  <a:stretch>
                    <a:fillRect b="-8571"/>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40DFFD2C-DB5D-DA12-7A4A-075B029E5B37}"/>
              </a:ext>
            </a:extLst>
          </p:cNvPr>
          <p:cNvSpPr txBox="1"/>
          <p:nvPr/>
        </p:nvSpPr>
        <p:spPr>
          <a:xfrm>
            <a:off x="4493780" y="4898788"/>
            <a:ext cx="6311023" cy="338554"/>
          </a:xfrm>
          <a:prstGeom prst="rect">
            <a:avLst/>
          </a:prstGeom>
          <a:noFill/>
        </p:spPr>
        <p:txBody>
          <a:bodyPr wrap="none" rtlCol="0">
            <a:spAutoFit/>
          </a:bodyPr>
          <a:lstStyle/>
          <a:p>
            <a:r>
              <a:rPr lang="en-US" sz="1600" i="1" dirty="0">
                <a:solidFill>
                  <a:srgbClr val="FF0000"/>
                </a:solidFill>
              </a:rPr>
              <a:t>T-Test(input = Stats, µ0 = 14,400, x-bar = 11308, </a:t>
            </a:r>
            <a:r>
              <a:rPr lang="en-US" sz="1600" i="1" dirty="0" err="1">
                <a:solidFill>
                  <a:srgbClr val="FF0000"/>
                </a:solidFill>
              </a:rPr>
              <a:t>Sx</a:t>
            </a:r>
            <a:r>
              <a:rPr lang="en-US" sz="1600" i="1" dirty="0">
                <a:solidFill>
                  <a:srgbClr val="FF0000"/>
                </a:solidFill>
              </a:rPr>
              <a:t> = 5287, n = 13, µ ≠ µ0) </a:t>
            </a:r>
          </a:p>
        </p:txBody>
      </p:sp>
      <p:sp>
        <p:nvSpPr>
          <p:cNvPr id="5" name="TextBox 4">
            <a:extLst>
              <a:ext uri="{FF2B5EF4-FFF2-40B4-BE49-F238E27FC236}">
                <a16:creationId xmlns:a16="http://schemas.microsoft.com/office/drawing/2014/main" id="{962BC528-874B-8B31-2D58-80880939AD50}"/>
              </a:ext>
            </a:extLst>
          </p:cNvPr>
          <p:cNvSpPr txBox="1"/>
          <p:nvPr/>
        </p:nvSpPr>
        <p:spPr>
          <a:xfrm>
            <a:off x="5001945" y="6499175"/>
            <a:ext cx="5088060" cy="338554"/>
          </a:xfrm>
          <a:prstGeom prst="rect">
            <a:avLst/>
          </a:prstGeom>
          <a:noFill/>
        </p:spPr>
        <p:txBody>
          <a:bodyPr wrap="none" rtlCol="0">
            <a:spAutoFit/>
          </a:bodyPr>
          <a:lstStyle/>
          <a:p>
            <a:r>
              <a:rPr lang="en-US" sz="1600" i="1" dirty="0">
                <a:solidFill>
                  <a:srgbClr val="FF0000"/>
                </a:solidFill>
              </a:rPr>
              <a:t>T-Test(input = Data, µ0 = 14,400, List = L1, Freq = 1, µ ≠ µ0) </a:t>
            </a:r>
          </a:p>
        </p:txBody>
      </p:sp>
    </p:spTree>
    <p:extLst>
      <p:ext uri="{BB962C8B-B14F-4D97-AF65-F5344CB8AC3E}">
        <p14:creationId xmlns:p14="http://schemas.microsoft.com/office/powerpoint/2010/main" val="347195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Decisions in Hypothesis Tests</a:t>
            </a:r>
            <a:endParaRPr dirty="0"/>
          </a:p>
        </p:txBody>
      </p:sp>
      <p:sp>
        <p:nvSpPr>
          <p:cNvPr id="441" name="Google Shape;441;p70"/>
          <p:cNvSpPr txBox="1">
            <a:spLocks noGrp="1"/>
          </p:cNvSpPr>
          <p:nvPr>
            <p:ph type="body" idx="1"/>
          </p:nvPr>
        </p:nvSpPr>
        <p:spPr>
          <a:xfrm>
            <a:off x="415600" y="1536633"/>
            <a:ext cx="9490400" cy="5070400"/>
          </a:xfrm>
          <a:prstGeom prst="rect">
            <a:avLst/>
          </a:prstGeom>
        </p:spPr>
        <p:txBody>
          <a:bodyPr spcFirstLastPara="1" vert="horz" wrap="square" lIns="121900" tIns="121900" rIns="121900" bIns="121900" rtlCol="0" anchor="t" anchorCtr="0">
            <a:noAutofit/>
          </a:bodyPr>
          <a:lstStyle/>
          <a:p>
            <a:pPr marL="285750" indent="-285750">
              <a:lnSpc>
                <a:spcPct val="100000"/>
              </a:lnSpc>
            </a:pPr>
            <a:r>
              <a:rPr lang="en-US" sz="1600" dirty="0"/>
              <a:t>Recall from Confidence Intervals that it’s </a:t>
            </a:r>
            <a:r>
              <a:rPr lang="en-US" sz="1600" u="sng" dirty="0"/>
              <a:t>not a guarantee</a:t>
            </a:r>
            <a:r>
              <a:rPr lang="en-US" sz="1600" dirty="0"/>
              <a:t> that our interval </a:t>
            </a:r>
            <a:r>
              <a:rPr lang="en-US" sz="1600" u="sng" dirty="0"/>
              <a:t>captures the true population parameter</a:t>
            </a:r>
            <a:r>
              <a:rPr lang="en-US" sz="1600" dirty="0"/>
              <a:t>!</a:t>
            </a:r>
          </a:p>
          <a:p>
            <a:pPr marL="895335" lvl="1" indent="-285750">
              <a:lnSpc>
                <a:spcPct val="100000"/>
              </a:lnSpc>
            </a:pPr>
            <a:r>
              <a:rPr lang="en-US" sz="1600" dirty="0"/>
              <a:t>As researchers we can do things to </a:t>
            </a:r>
            <a:r>
              <a:rPr lang="en-US" sz="1600" u="sng" dirty="0"/>
              <a:t>minimize</a:t>
            </a:r>
            <a:r>
              <a:rPr lang="en-US" sz="1600" dirty="0"/>
              <a:t> the chances this happens such as having a high confidence level and a large sample size.</a:t>
            </a:r>
          </a:p>
          <a:p>
            <a:pPr marL="895335" lvl="1" indent="-285750">
              <a:lnSpc>
                <a:spcPct val="100000"/>
              </a:lnSpc>
            </a:pPr>
            <a:r>
              <a:rPr lang="en-US" sz="1600" dirty="0"/>
              <a:t>But we are working with real data when we take samples, and this is what your intervals are based on. There is always the possibility that our sample data leads us astray resulting in an interval that misses the population parameter </a:t>
            </a:r>
            <a:r>
              <a:rPr lang="en-US" sz="1600" dirty="0">
                <a:sym typeface="Wingdings" pitchFamily="2" charset="2"/>
              </a:rPr>
              <a:t></a:t>
            </a:r>
          </a:p>
          <a:p>
            <a:pPr marL="285750" indent="-285750">
              <a:lnSpc>
                <a:spcPct val="100000"/>
              </a:lnSpc>
            </a:pPr>
            <a:endParaRPr lang="en-US" sz="1600" dirty="0">
              <a:sym typeface="Wingdings" pitchFamily="2" charset="2"/>
            </a:endParaRPr>
          </a:p>
          <a:p>
            <a:pPr marL="285750" indent="-285750">
              <a:lnSpc>
                <a:spcPct val="100000"/>
              </a:lnSpc>
            </a:pPr>
            <a:r>
              <a:rPr lang="en-US" sz="1600" dirty="0">
                <a:sym typeface="Wingdings" pitchFamily="2" charset="2"/>
              </a:rPr>
              <a:t>Of course, we </a:t>
            </a:r>
            <a:r>
              <a:rPr lang="en-US" sz="1600" u="sng" dirty="0">
                <a:sym typeface="Wingdings" pitchFamily="2" charset="2"/>
              </a:rPr>
              <a:t>never actually know</a:t>
            </a:r>
            <a:r>
              <a:rPr lang="en-US" sz="1600" dirty="0">
                <a:sym typeface="Wingdings" pitchFamily="2" charset="2"/>
              </a:rPr>
              <a:t> if we capture or don’t capture (because we don’t know the truth). But it’s something that we have to keep in mind when interpreting and making decisions based on our results.</a:t>
            </a:r>
          </a:p>
          <a:p>
            <a:pPr marL="285750" indent="-285750">
              <a:lnSpc>
                <a:spcPct val="100000"/>
              </a:lnSpc>
            </a:pPr>
            <a:endParaRPr lang="en-US" sz="1600" dirty="0">
              <a:sym typeface="Wingdings" pitchFamily="2" charset="2"/>
            </a:endParaRPr>
          </a:p>
          <a:p>
            <a:pPr marL="285750" indent="-285750">
              <a:lnSpc>
                <a:spcPct val="100000"/>
              </a:lnSpc>
            </a:pPr>
            <a:r>
              <a:rPr lang="en-US" sz="1600" b="1" dirty="0">
                <a:sym typeface="Wingdings" pitchFamily="2" charset="2"/>
              </a:rPr>
              <a:t>This same dilemma is present in Hypothesis Tests as well!</a:t>
            </a:r>
          </a:p>
          <a:p>
            <a:pPr marL="285750" indent="-285750">
              <a:lnSpc>
                <a:spcPct val="100000"/>
              </a:lnSpc>
            </a:pPr>
            <a:endParaRPr lang="en-US" sz="1600" dirty="0">
              <a:sym typeface="Wingdings" pitchFamily="2" charset="2"/>
            </a:endParaRPr>
          </a:p>
          <a:p>
            <a:pPr marL="285750" indent="-285750">
              <a:lnSpc>
                <a:spcPct val="100000"/>
              </a:lnSpc>
            </a:pPr>
            <a:r>
              <a:rPr lang="en-US" sz="1600" dirty="0">
                <a:sym typeface="Wingdings" pitchFamily="2" charset="2"/>
              </a:rPr>
              <a:t>There is the real possibility that we are making the </a:t>
            </a:r>
            <a:r>
              <a:rPr lang="en-US" sz="1600" u="sng" dirty="0">
                <a:sym typeface="Wingdings" pitchFamily="2" charset="2"/>
              </a:rPr>
              <a:t>WRONG conclusion to either Reject or Fail to Reject the Null hypothesis</a:t>
            </a:r>
            <a:r>
              <a:rPr lang="en-US" sz="1600" dirty="0">
                <a:sym typeface="Wingdings" pitchFamily="2" charset="2"/>
              </a:rPr>
              <a:t>.</a:t>
            </a:r>
          </a:p>
          <a:p>
            <a:pPr marL="895335" lvl="1" indent="-285750">
              <a:lnSpc>
                <a:spcPct val="100000"/>
              </a:lnSpc>
            </a:pPr>
            <a:r>
              <a:rPr lang="en-US" sz="1600" dirty="0">
                <a:sym typeface="Wingdings" pitchFamily="2" charset="2"/>
              </a:rPr>
              <a:t>These are called </a:t>
            </a:r>
            <a:r>
              <a:rPr lang="en-US" sz="1600" b="1" dirty="0">
                <a:sym typeface="Wingdings" pitchFamily="2" charset="2"/>
              </a:rPr>
              <a:t>Type 1 and Type 2 Errors</a:t>
            </a:r>
            <a:r>
              <a:rPr lang="en-US" sz="1600" dirty="0">
                <a:sym typeface="Wingdings" pitchFamily="2" charset="2"/>
              </a:rPr>
              <a:t>!</a:t>
            </a:r>
          </a:p>
        </p:txBody>
      </p:sp>
      <p:pic>
        <p:nvPicPr>
          <p:cNvPr id="4" name="Picture 3">
            <a:extLst>
              <a:ext uri="{FF2B5EF4-FFF2-40B4-BE49-F238E27FC236}">
                <a16:creationId xmlns:a16="http://schemas.microsoft.com/office/drawing/2014/main" id="{154496DA-6EBB-EE4F-94B3-33EBB59DADED}"/>
              </a:ext>
            </a:extLst>
          </p:cNvPr>
          <p:cNvPicPr>
            <a:picLocks noChangeAspect="1"/>
          </p:cNvPicPr>
          <p:nvPr/>
        </p:nvPicPr>
        <p:blipFill rotWithShape="1">
          <a:blip r:embed="rId3"/>
          <a:srcRect l="28170"/>
          <a:stretch/>
        </p:blipFill>
        <p:spPr>
          <a:xfrm>
            <a:off x="9499600" y="1219200"/>
            <a:ext cx="2692400" cy="1821254"/>
          </a:xfrm>
          <a:prstGeom prst="rect">
            <a:avLst/>
          </a:prstGeom>
        </p:spPr>
      </p:pic>
    </p:spTree>
    <p:extLst>
      <p:ext uri="{BB962C8B-B14F-4D97-AF65-F5344CB8AC3E}">
        <p14:creationId xmlns:p14="http://schemas.microsoft.com/office/powerpoint/2010/main" val="324784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xfrm>
            <a:off x="415600" y="90100"/>
            <a:ext cx="11360800" cy="763600"/>
          </a:xfrm>
          <a:prstGeom prst="rect">
            <a:avLst/>
          </a:prstGeom>
        </p:spPr>
        <p:txBody>
          <a:bodyPr spcFirstLastPara="1" vert="horz" wrap="square" lIns="121900" tIns="121900" rIns="121900" bIns="121900" rtlCol="0" anchor="t" anchorCtr="0">
            <a:noAutofit/>
          </a:bodyPr>
          <a:lstStyle/>
          <a:p>
            <a:r>
              <a:rPr lang="en" dirty="0"/>
              <a:t>Incorrect Decisions Example</a:t>
            </a:r>
            <a:endParaRPr dirty="0"/>
          </a:p>
        </p:txBody>
      </p:sp>
      <p:sp>
        <p:nvSpPr>
          <p:cNvPr id="331" name="Google Shape;331;p58"/>
          <p:cNvSpPr txBox="1">
            <a:spLocks noGrp="1"/>
          </p:cNvSpPr>
          <p:nvPr>
            <p:ph type="body" idx="1"/>
          </p:nvPr>
        </p:nvSpPr>
        <p:spPr>
          <a:xfrm>
            <a:off x="1237686" y="1398433"/>
            <a:ext cx="4687125" cy="5238000"/>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US" dirty="0">
                <a:solidFill>
                  <a:srgbClr val="FF0000"/>
                </a:solidFill>
              </a:rPr>
              <a:t>WRONG CONCLUSION!</a:t>
            </a:r>
            <a:endParaRPr dirty="0">
              <a:solidFill>
                <a:srgbClr val="FF0000"/>
              </a:solidFill>
            </a:endParaRPr>
          </a:p>
          <a:p>
            <a:pPr marL="0" indent="0">
              <a:spcBef>
                <a:spcPts val="2133"/>
              </a:spcBef>
              <a:spcAft>
                <a:spcPts val="2133"/>
              </a:spcAft>
              <a:buNone/>
            </a:pPr>
            <a:r>
              <a:rPr lang="en" dirty="0"/>
              <a:t>Telling someone they </a:t>
            </a:r>
            <a:r>
              <a:rPr lang="en" u="sng" dirty="0"/>
              <a:t>ARE pregnant</a:t>
            </a:r>
            <a:r>
              <a:rPr lang="en" dirty="0"/>
              <a:t> </a:t>
            </a:r>
            <a:r>
              <a:rPr lang="en" dirty="0">
                <a:solidFill>
                  <a:srgbClr val="7030A0"/>
                </a:solidFill>
              </a:rPr>
              <a:t>when in reality they are NOT</a:t>
            </a:r>
            <a:r>
              <a:rPr lang="en" dirty="0"/>
              <a:t>.</a:t>
            </a:r>
            <a:endParaRPr dirty="0"/>
          </a:p>
        </p:txBody>
      </p:sp>
      <p:sp>
        <p:nvSpPr>
          <p:cNvPr id="332" name="Google Shape;332;p58"/>
          <p:cNvSpPr txBox="1">
            <a:spLocks noGrp="1"/>
          </p:cNvSpPr>
          <p:nvPr>
            <p:ph type="body" idx="2"/>
          </p:nvPr>
        </p:nvSpPr>
        <p:spPr>
          <a:xfrm>
            <a:off x="6356017" y="1398433"/>
            <a:ext cx="4687125" cy="5238000"/>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US" dirty="0">
                <a:solidFill>
                  <a:srgbClr val="FF0000"/>
                </a:solidFill>
              </a:rPr>
              <a:t>ANOTHER WRONG CONCLUSION!</a:t>
            </a:r>
            <a:endParaRPr dirty="0">
              <a:solidFill>
                <a:srgbClr val="FF0000"/>
              </a:solidFill>
            </a:endParaRPr>
          </a:p>
          <a:p>
            <a:pPr marL="0" indent="0">
              <a:spcBef>
                <a:spcPts val="2133"/>
              </a:spcBef>
              <a:buNone/>
            </a:pPr>
            <a:r>
              <a:rPr lang="en" dirty="0"/>
              <a:t>Telling someone they are </a:t>
            </a:r>
            <a:r>
              <a:rPr lang="en" u="sng" dirty="0"/>
              <a:t>NOT pregnant</a:t>
            </a:r>
            <a:r>
              <a:rPr lang="en" dirty="0"/>
              <a:t> </a:t>
            </a:r>
            <a:r>
              <a:rPr lang="en" dirty="0">
                <a:solidFill>
                  <a:srgbClr val="7030A0"/>
                </a:solidFill>
              </a:rPr>
              <a:t>when in reality they ARE</a:t>
            </a:r>
            <a:r>
              <a:rPr lang="en" dirty="0"/>
              <a:t>.</a:t>
            </a:r>
            <a:endParaRPr dirty="0"/>
          </a:p>
          <a:p>
            <a:pPr marL="0" indent="0">
              <a:spcBef>
                <a:spcPts val="2133"/>
              </a:spcBef>
              <a:spcAft>
                <a:spcPts val="2133"/>
              </a:spcAft>
              <a:buNone/>
            </a:pPr>
            <a:endParaRPr dirty="0"/>
          </a:p>
        </p:txBody>
      </p:sp>
      <p:pic>
        <p:nvPicPr>
          <p:cNvPr id="333" name="Google Shape;333;p58"/>
          <p:cNvPicPr preferRelativeResize="0"/>
          <p:nvPr/>
        </p:nvPicPr>
        <p:blipFill>
          <a:blip r:embed="rId3">
            <a:alphaModFix/>
          </a:blip>
          <a:stretch>
            <a:fillRect/>
          </a:stretch>
        </p:blipFill>
        <p:spPr>
          <a:xfrm>
            <a:off x="1267984" y="2962000"/>
            <a:ext cx="9656032" cy="3896000"/>
          </a:xfrm>
          <a:prstGeom prst="rect">
            <a:avLst/>
          </a:prstGeom>
          <a:noFill/>
          <a:ln>
            <a:noFill/>
          </a:ln>
        </p:spPr>
      </p:pic>
      <p:sp>
        <p:nvSpPr>
          <p:cNvPr id="2" name="TextBox 1">
            <a:extLst>
              <a:ext uri="{FF2B5EF4-FFF2-40B4-BE49-F238E27FC236}">
                <a16:creationId xmlns:a16="http://schemas.microsoft.com/office/drawing/2014/main" id="{EC21B1A4-0E86-B64E-A824-62509827254A}"/>
              </a:ext>
            </a:extLst>
          </p:cNvPr>
          <p:cNvSpPr txBox="1"/>
          <p:nvPr/>
        </p:nvSpPr>
        <p:spPr>
          <a:xfrm>
            <a:off x="4198741" y="947787"/>
            <a:ext cx="3274486"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Null Hypothesis: Not pregnant</a:t>
            </a:r>
          </a:p>
          <a:p>
            <a:r>
              <a:rPr lang="en-US" strike="sngStrike" dirty="0"/>
              <a:t>Alternative Hypothesis: Pregnant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8 Day 2-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600" u="sng" dirty="0"/>
              <a:t>Unit 8 – Hypothesis Testing</a:t>
            </a: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Hypothesis Testing for Population Means with KNOWN SD</a:t>
            </a:r>
          </a:p>
          <a:p>
            <a:pPr marL="0" marR="0" indent="0">
              <a:spcBef>
                <a:spcPts val="0"/>
              </a:spcBef>
              <a:spcAft>
                <a:spcPts val="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Define Parameter and State Hypotheses</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Rejection Region</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Test Statistic, P-value Method and Conclusion</a:t>
            </a:r>
          </a:p>
          <a:p>
            <a:pPr marL="0" indent="0">
              <a:spcBef>
                <a:spcPts val="0"/>
              </a:spcBef>
              <a:buNone/>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marL="0" indent="0">
              <a:spcBef>
                <a:spcPts val="0"/>
              </a:spcBef>
              <a:buNone/>
            </a:pPr>
            <a:r>
              <a:rPr lang="en-US" sz="1600" dirty="0">
                <a:latin typeface="Calibri" panose="020F0502020204030204" pitchFamily="34" charset="0"/>
                <a:ea typeface="Calibri" panose="020F0502020204030204" pitchFamily="34" charset="0"/>
                <a:cs typeface="Times New Roman" panose="02020603050405020304" pitchFamily="18" charset="0"/>
              </a:rPr>
              <a:t>Hypothesis Testing for Population Means with UNKNOWN SD</a:t>
            </a: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Similarities and Differences</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Calc work for Test Statistic and P-value Method</a:t>
            </a:r>
          </a:p>
          <a:p>
            <a:pPr>
              <a:spcBef>
                <a:spcPts val="0"/>
              </a:spcBef>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latin typeface="Calibri" panose="020F0502020204030204" pitchFamily="34" charset="0"/>
                <a:ea typeface="Calibri" panose="020F0502020204030204" pitchFamily="34" charset="0"/>
                <a:cs typeface="Times New Roman" panose="02020603050405020304" pitchFamily="18" charset="0"/>
              </a:rPr>
              <a:t>Decisions in Hypothesis Tests</a:t>
            </a: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Describing Type 1 and 2 Errors</a:t>
            </a: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63" y="-71277"/>
            <a:ext cx="10515600" cy="1325563"/>
          </a:xfrm>
        </p:spPr>
        <p:txBody>
          <a:bodyPr>
            <a:normAutofit/>
          </a:bodyPr>
          <a:lstStyle/>
          <a:p>
            <a:r>
              <a:rPr lang="en-US" dirty="0"/>
              <a:t>Type </a:t>
            </a:r>
            <a:r>
              <a:rPr lang="en-US" dirty="0">
                <a:cs typeface="Times New Roman" panose="02020603050405020304" pitchFamily="18" charset="0"/>
              </a:rPr>
              <a:t>I</a:t>
            </a:r>
            <a:r>
              <a:rPr lang="en-US" dirty="0"/>
              <a:t> and Type </a:t>
            </a:r>
            <a:r>
              <a:rPr lang="en-US" dirty="0">
                <a:cs typeface="Times New Roman" panose="02020603050405020304" pitchFamily="18" charset="0"/>
              </a:rPr>
              <a:t>II E</a:t>
            </a:r>
            <a:r>
              <a:rPr lang="en-US" dirty="0"/>
              <a:t>rror</a:t>
            </a:r>
          </a:p>
        </p:txBody>
      </p:sp>
      <p:sp>
        <p:nvSpPr>
          <p:cNvPr id="3" name="Content Placeholder 2"/>
          <p:cNvSpPr>
            <a:spLocks noGrp="1"/>
          </p:cNvSpPr>
          <p:nvPr>
            <p:ph idx="1"/>
          </p:nvPr>
        </p:nvSpPr>
        <p:spPr>
          <a:xfrm>
            <a:off x="226870" y="976881"/>
            <a:ext cx="5131037" cy="344655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buNone/>
            </a:pPr>
            <a:r>
              <a:rPr lang="en-US" sz="1800" u="sng" dirty="0"/>
              <a:t>Type</a:t>
            </a:r>
            <a:r>
              <a:rPr lang="en-US" sz="1800" u="sng" dirty="0">
                <a:cs typeface="Times New Roman" panose="02020603050405020304" pitchFamily="18" charset="0"/>
              </a:rPr>
              <a:t> I</a:t>
            </a:r>
            <a:r>
              <a:rPr lang="en-US" sz="1800" u="sng" dirty="0"/>
              <a:t> Error</a:t>
            </a:r>
          </a:p>
          <a:p>
            <a:r>
              <a:rPr lang="en-US" sz="1800" dirty="0"/>
              <a:t>This occurs when we incorrectly </a:t>
            </a:r>
            <a:r>
              <a:rPr lang="en-US" sz="1800" b="1" u="sng" dirty="0"/>
              <a:t>reject</a:t>
            </a:r>
            <a:r>
              <a:rPr lang="en-US" sz="1800" u="sng" dirty="0"/>
              <a:t> a TRUE Null hypothesis</a:t>
            </a:r>
          </a:p>
          <a:p>
            <a:pPr lvl="1"/>
            <a:endParaRPr lang="en-US" sz="1800" dirty="0"/>
          </a:p>
          <a:p>
            <a:pPr lvl="1"/>
            <a:r>
              <a:rPr lang="en-US" sz="1800" dirty="0"/>
              <a:t>False Positive → The test says you have COVID, but you actually don’t</a:t>
            </a:r>
          </a:p>
          <a:p>
            <a:pPr lvl="1"/>
            <a:endParaRPr lang="en-US" sz="1800" dirty="0"/>
          </a:p>
          <a:p>
            <a:r>
              <a:rPr lang="en-US" sz="1800" i="1" dirty="0">
                <a:solidFill>
                  <a:srgbClr val="7030A0"/>
                </a:solidFill>
              </a:rPr>
              <a:t>(Reject the Null Hypothesis and) </a:t>
            </a:r>
            <a:r>
              <a:rPr lang="en-US" sz="1800" b="1" i="1" dirty="0">
                <a:solidFill>
                  <a:srgbClr val="7030A0"/>
                </a:solidFill>
              </a:rPr>
              <a:t>Conclude the Alternative</a:t>
            </a:r>
            <a:r>
              <a:rPr lang="en-US" sz="1800" i="1" dirty="0">
                <a:solidFill>
                  <a:srgbClr val="7030A0"/>
                </a:solidFill>
              </a:rPr>
              <a:t>, </a:t>
            </a:r>
            <a:r>
              <a:rPr lang="en-US" sz="1800" i="1" u="sng" dirty="0">
                <a:solidFill>
                  <a:srgbClr val="7030A0"/>
                </a:solidFill>
              </a:rPr>
              <a:t>when in reality the Null Hypothesis is actually correct</a:t>
            </a:r>
            <a:r>
              <a:rPr lang="en-US" sz="1800" i="1" dirty="0">
                <a:solidFill>
                  <a:srgbClr val="7030A0"/>
                </a:solidFill>
              </a:rPr>
              <a:t>.</a:t>
            </a:r>
          </a:p>
          <a:p>
            <a:endParaRPr lang="en-US" sz="1800" dirty="0"/>
          </a:p>
          <a:p>
            <a:pPr lvl="1"/>
            <a:r>
              <a:rPr lang="en-US" sz="1800" dirty="0"/>
              <a:t>Recall </a:t>
            </a:r>
            <a:r>
              <a:rPr lang="el-GR" sz="1800" dirty="0"/>
              <a:t>α</a:t>
            </a:r>
            <a:r>
              <a:rPr lang="en-US" sz="1800" dirty="0"/>
              <a:t> is the probability of rejecting the Null hypothesis. This also means that …</a:t>
            </a:r>
          </a:p>
          <a:p>
            <a:pPr lvl="1"/>
            <a:r>
              <a:rPr lang="en-US" sz="1800" dirty="0"/>
              <a:t>Probability of committing Type </a:t>
            </a:r>
            <a:r>
              <a:rPr lang="en-US" sz="1800" dirty="0">
                <a:cs typeface="Times New Roman" panose="02020603050405020304" pitchFamily="18" charset="0"/>
              </a:rPr>
              <a:t>I </a:t>
            </a:r>
            <a:r>
              <a:rPr lang="en-US" sz="1800" dirty="0"/>
              <a:t>error = </a:t>
            </a:r>
            <a:r>
              <a:rPr lang="el-GR" sz="1800" dirty="0"/>
              <a:t>α</a:t>
            </a:r>
            <a:endParaRPr lang="en-US" sz="1800" dirty="0"/>
          </a:p>
          <a:p>
            <a:pPr lvl="1"/>
            <a:endParaRPr lang="en-US" sz="1800" dirty="0"/>
          </a:p>
        </p:txBody>
      </p:sp>
      <p:grpSp>
        <p:nvGrpSpPr>
          <p:cNvPr id="18" name="Group 17">
            <a:extLst>
              <a:ext uri="{FF2B5EF4-FFF2-40B4-BE49-F238E27FC236}">
                <a16:creationId xmlns:a16="http://schemas.microsoft.com/office/drawing/2014/main" id="{ABA0809B-CEF2-9647-B505-8B92B0987174}"/>
              </a:ext>
            </a:extLst>
          </p:cNvPr>
          <p:cNvGrpSpPr/>
          <p:nvPr/>
        </p:nvGrpSpPr>
        <p:grpSpPr>
          <a:xfrm>
            <a:off x="6242056" y="4470145"/>
            <a:ext cx="7686076" cy="2420037"/>
            <a:chOff x="5938223" y="4335582"/>
            <a:chExt cx="7686076" cy="2420037"/>
          </a:xfrm>
        </p:grpSpPr>
        <p:pic>
          <p:nvPicPr>
            <p:cNvPr id="4" name="Picture 2" descr="Image result for type 1 and type 2 error diagram">
              <a:extLst>
                <a:ext uri="{FF2B5EF4-FFF2-40B4-BE49-F238E27FC236}">
                  <a16:creationId xmlns:a16="http://schemas.microsoft.com/office/drawing/2014/main" id="{1DCC08AB-0351-7146-AB52-FA042DC43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35ED86-65BB-5A42-8141-0C2FAE46FF11}"/>
                </a:ext>
              </a:extLst>
            </p:cNvPr>
            <p:cNvSpPr txBox="1"/>
            <p:nvPr/>
          </p:nvSpPr>
          <p:spPr>
            <a:xfrm>
              <a:off x="7240432" y="6524787"/>
              <a:ext cx="6383867" cy="230832"/>
            </a:xfrm>
            <a:prstGeom prst="rect">
              <a:avLst/>
            </a:prstGeom>
            <a:noFill/>
          </p:spPr>
          <p:txBody>
            <a:bodyPr wrap="square" rtlCol="0">
              <a:spAutoFit/>
            </a:bodyPr>
            <a:lstStyle/>
            <a:p>
              <a:r>
                <a:rPr lang="en-US" sz="900" dirty="0"/>
                <a:t>https://home.ubalt.edu/ntsbarsh/Business-stat/opre504.htm</a:t>
              </a:r>
            </a:p>
          </p:txBody>
        </p:sp>
      </p:grpSp>
      <p:sp>
        <p:nvSpPr>
          <p:cNvPr id="6" name="TextBox 5">
            <a:extLst>
              <a:ext uri="{FF2B5EF4-FFF2-40B4-BE49-F238E27FC236}">
                <a16:creationId xmlns:a16="http://schemas.microsoft.com/office/drawing/2014/main" id="{14F19F6B-320D-1746-8543-E2A1ED7A9B5F}"/>
              </a:ext>
            </a:extLst>
          </p:cNvPr>
          <p:cNvSpPr txBox="1"/>
          <p:nvPr/>
        </p:nvSpPr>
        <p:spPr>
          <a:xfrm>
            <a:off x="961151" y="5460762"/>
            <a:ext cx="3662477" cy="73866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t>There’s two layers here:</a:t>
            </a:r>
          </a:p>
          <a:p>
            <a:pPr marL="342900" indent="-342900">
              <a:buFont typeface="+mj-lt"/>
              <a:buAutoNum type="arabicPeriod"/>
            </a:pPr>
            <a:r>
              <a:rPr lang="en-US" sz="1400" dirty="0"/>
              <a:t>The TRUTH (which we don’t actually know)</a:t>
            </a:r>
          </a:p>
          <a:p>
            <a:pPr marL="342900" indent="-342900">
              <a:buFont typeface="+mj-lt"/>
              <a:buAutoNum type="arabicPeriod"/>
            </a:pPr>
            <a:r>
              <a:rPr lang="en-US" sz="1400" dirty="0"/>
              <a:t>Our DECISION (which he hope is correct)</a:t>
            </a:r>
          </a:p>
        </p:txBody>
      </p:sp>
      <p:sp>
        <p:nvSpPr>
          <p:cNvPr id="7" name="TextBox 6">
            <a:extLst>
              <a:ext uri="{FF2B5EF4-FFF2-40B4-BE49-F238E27FC236}">
                <a16:creationId xmlns:a16="http://schemas.microsoft.com/office/drawing/2014/main" id="{D66A5C88-3373-794F-AC5B-71AEE26A1851}"/>
              </a:ext>
            </a:extLst>
          </p:cNvPr>
          <p:cNvSpPr txBox="1"/>
          <p:nvPr/>
        </p:nvSpPr>
        <p:spPr>
          <a:xfrm>
            <a:off x="5490961" y="976881"/>
            <a:ext cx="5424748" cy="297004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lvl="1" indent="0">
              <a:spcBef>
                <a:spcPts val="1000"/>
              </a:spcBef>
              <a:buNone/>
            </a:pPr>
            <a:r>
              <a:rPr lang="en-US" sz="1700" u="sng" dirty="0"/>
              <a:t>Type II error</a:t>
            </a:r>
          </a:p>
          <a:p>
            <a:endParaRPr lang="en-US" sz="1700" dirty="0"/>
          </a:p>
          <a:p>
            <a:pPr marL="285750" indent="-285750">
              <a:buFont typeface="Arial" panose="020B0604020202020204" pitchFamily="34" charset="0"/>
              <a:buChar char="•"/>
            </a:pPr>
            <a:r>
              <a:rPr lang="en-US" sz="1700" dirty="0"/>
              <a:t>This occurs when we </a:t>
            </a:r>
            <a:r>
              <a:rPr lang="en-US" sz="1700" b="1" u="sng" dirty="0"/>
              <a:t>fail to (2) reject </a:t>
            </a:r>
            <a:r>
              <a:rPr lang="en-US" sz="1700" u="sng" dirty="0"/>
              <a:t>a FALSE Null hypothesis</a:t>
            </a:r>
          </a:p>
          <a:p>
            <a:pPr marL="742950" lvl="1" indent="-285750">
              <a:buFont typeface="Arial" panose="020B0604020202020204" pitchFamily="34" charset="0"/>
              <a:buChar char="•"/>
            </a:pPr>
            <a:endParaRPr lang="en-US" sz="1700" dirty="0"/>
          </a:p>
          <a:p>
            <a:pPr marL="742950" lvl="1" indent="-285750">
              <a:buFont typeface="Arial" panose="020B0604020202020204" pitchFamily="34" charset="0"/>
              <a:buChar char="•"/>
            </a:pPr>
            <a:r>
              <a:rPr lang="en-US" sz="1700" dirty="0"/>
              <a:t>False Negative → The test says you don’t have COVID, but you actually do</a:t>
            </a:r>
          </a:p>
          <a:p>
            <a:pPr marL="285750" indent="-285750">
              <a:buFont typeface="Arial" panose="020B0604020202020204" pitchFamily="34" charset="0"/>
              <a:buChar char="•"/>
            </a:pPr>
            <a:endParaRPr lang="en-US" sz="1700" u="sng" dirty="0"/>
          </a:p>
          <a:p>
            <a:pPr marL="285750" indent="-285750">
              <a:buFont typeface="Arial" panose="020B0604020202020204" pitchFamily="34" charset="0"/>
              <a:buChar char="•"/>
            </a:pPr>
            <a:r>
              <a:rPr lang="en-US" sz="1700" i="1" dirty="0">
                <a:solidFill>
                  <a:srgbClr val="7030A0"/>
                </a:solidFill>
              </a:rPr>
              <a:t>(Fail to (2) Reject the Null Hypothesis and) </a:t>
            </a:r>
            <a:r>
              <a:rPr lang="en-US" sz="1700" b="1" i="1" dirty="0">
                <a:solidFill>
                  <a:srgbClr val="7030A0"/>
                </a:solidFill>
              </a:rPr>
              <a:t>Conclude the Null</a:t>
            </a:r>
            <a:r>
              <a:rPr lang="en-US" sz="1700" i="1" dirty="0">
                <a:solidFill>
                  <a:srgbClr val="7030A0"/>
                </a:solidFill>
              </a:rPr>
              <a:t>, </a:t>
            </a:r>
            <a:r>
              <a:rPr lang="en-US" sz="1700" i="1" u="sng" dirty="0">
                <a:solidFill>
                  <a:srgbClr val="7030A0"/>
                </a:solidFill>
              </a:rPr>
              <a:t>when in reality the the alternative is actually correct</a:t>
            </a:r>
            <a:r>
              <a:rPr lang="en-US" sz="1700" i="1" dirty="0">
                <a:solidFill>
                  <a:srgbClr val="7030A0"/>
                </a:solidFill>
              </a:rPr>
              <a:t>.</a:t>
            </a:r>
          </a:p>
        </p:txBody>
      </p:sp>
      <p:grpSp>
        <p:nvGrpSpPr>
          <p:cNvPr id="9" name="Group 8">
            <a:extLst>
              <a:ext uri="{FF2B5EF4-FFF2-40B4-BE49-F238E27FC236}">
                <a16:creationId xmlns:a16="http://schemas.microsoft.com/office/drawing/2014/main" id="{41D8CE69-20E4-058B-868A-5821DDD3DA5D}"/>
              </a:ext>
            </a:extLst>
          </p:cNvPr>
          <p:cNvGrpSpPr/>
          <p:nvPr/>
        </p:nvGrpSpPr>
        <p:grpSpPr>
          <a:xfrm>
            <a:off x="3435588" y="3339414"/>
            <a:ext cx="2990311" cy="1910552"/>
            <a:chOff x="3482480" y="3400879"/>
            <a:chExt cx="2990311" cy="1910552"/>
          </a:xfrm>
        </p:grpSpPr>
        <p:sp>
          <p:nvSpPr>
            <p:cNvPr id="8" name="TextBox 7">
              <a:extLst>
                <a:ext uri="{FF2B5EF4-FFF2-40B4-BE49-F238E27FC236}">
                  <a16:creationId xmlns:a16="http://schemas.microsoft.com/office/drawing/2014/main" id="{257A3B01-A69F-7B4C-B2E8-27F6AC6E7691}"/>
                </a:ext>
              </a:extLst>
            </p:cNvPr>
            <p:cNvSpPr txBox="1"/>
            <p:nvPr/>
          </p:nvSpPr>
          <p:spPr>
            <a:xfrm rot="10800000" flipV="1">
              <a:off x="3482480" y="4572767"/>
              <a:ext cx="2990311"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7030A0"/>
                  </a:solidFill>
                </a:rPr>
                <a:t>** If I ask you to describe a Type 1 or Type 2 error, these are the structures you should use + CONTEXT!!</a:t>
              </a:r>
            </a:p>
          </p:txBody>
        </p:sp>
        <p:cxnSp>
          <p:nvCxnSpPr>
            <p:cNvPr id="10" name="Straight Arrow Connector 9">
              <a:extLst>
                <a:ext uri="{FF2B5EF4-FFF2-40B4-BE49-F238E27FC236}">
                  <a16:creationId xmlns:a16="http://schemas.microsoft.com/office/drawing/2014/main" id="{D08BBD42-E6A6-364A-8063-C159DF118CB1}"/>
                </a:ext>
              </a:extLst>
            </p:cNvPr>
            <p:cNvCxnSpPr>
              <a:cxnSpLocks/>
            </p:cNvCxnSpPr>
            <p:nvPr/>
          </p:nvCxnSpPr>
          <p:spPr>
            <a:xfrm flipV="1">
              <a:off x="5573872" y="3938059"/>
              <a:ext cx="434182" cy="63470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3B67D3-7E7B-7743-9D8D-3C44CA15730D}"/>
                </a:ext>
              </a:extLst>
            </p:cNvPr>
            <p:cNvCxnSpPr>
              <a:cxnSpLocks/>
            </p:cNvCxnSpPr>
            <p:nvPr/>
          </p:nvCxnSpPr>
          <p:spPr>
            <a:xfrm flipH="1" flipV="1">
              <a:off x="4349794" y="3400879"/>
              <a:ext cx="750076" cy="116085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6769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75" y="0"/>
            <a:ext cx="10515600" cy="1325563"/>
          </a:xfrm>
        </p:spPr>
        <p:txBody>
          <a:bodyPr/>
          <a:lstStyle/>
          <a:p>
            <a:r>
              <a:rPr lang="en-US" dirty="0"/>
              <a:t>Errors Example </a:t>
            </a:r>
          </a:p>
        </p:txBody>
      </p:sp>
      <p:sp>
        <p:nvSpPr>
          <p:cNvPr id="3" name="Content Placeholder 2"/>
          <p:cNvSpPr>
            <a:spLocks noGrp="1"/>
          </p:cNvSpPr>
          <p:nvPr>
            <p:ph idx="1"/>
          </p:nvPr>
        </p:nvSpPr>
        <p:spPr>
          <a:xfrm>
            <a:off x="350729" y="1476375"/>
            <a:ext cx="11638071" cy="5016500"/>
          </a:xfrm>
        </p:spPr>
        <p:txBody>
          <a:bodyPr>
            <a:noAutofit/>
          </a:bodyPr>
          <a:lstStyle/>
          <a:p>
            <a:pPr marL="0" indent="0">
              <a:buNone/>
            </a:pPr>
            <a:r>
              <a:rPr lang="en-US" sz="2000" b="1" dirty="0"/>
              <a:t>Setup</a:t>
            </a:r>
            <a:r>
              <a:rPr lang="en-US" sz="2000" dirty="0"/>
              <a:t>: All commercial elevators must pass yearly inspections. An inspector has to choose between certifying an elevator as safe (no repairs needed) or saying that the elevator is not safe (repairs are needed). There are two hypotheses:</a:t>
            </a:r>
          </a:p>
          <a:p>
            <a:pPr marL="0" indent="0">
              <a:buNone/>
            </a:pPr>
            <a:endParaRPr lang="en-US" sz="2000" dirty="0"/>
          </a:p>
          <a:p>
            <a:pPr marL="463550" indent="0">
              <a:buNone/>
            </a:pPr>
            <a:r>
              <a:rPr lang="en-US" sz="2000" dirty="0"/>
              <a:t>H</a:t>
            </a:r>
            <a:r>
              <a:rPr lang="en-US" sz="2000" baseline="-25000" dirty="0"/>
              <a:t>0</a:t>
            </a:r>
            <a:r>
              <a:rPr lang="en-US" sz="2000" dirty="0"/>
              <a:t>:  The elevator is not safe (repairs are needed)</a:t>
            </a:r>
          </a:p>
          <a:p>
            <a:pPr marL="463550" indent="0">
              <a:buNone/>
            </a:pPr>
            <a:r>
              <a:rPr lang="en-US" sz="2000" dirty="0"/>
              <a:t>H</a:t>
            </a:r>
            <a:r>
              <a:rPr lang="en-US" sz="2000" baseline="-25000" dirty="0"/>
              <a:t>A</a:t>
            </a:r>
            <a:r>
              <a:rPr lang="en-US" sz="2000" dirty="0"/>
              <a:t>:  The elevator is safe (no repairs needed) </a:t>
            </a:r>
          </a:p>
          <a:p>
            <a:pPr marL="463550" indent="0">
              <a:buNone/>
            </a:pPr>
            <a:endParaRPr lang="en-US" sz="2000" dirty="0"/>
          </a:p>
          <a:p>
            <a:pPr marL="0" indent="0">
              <a:buNone/>
            </a:pPr>
            <a:r>
              <a:rPr lang="en-US" sz="2000" dirty="0"/>
              <a:t>a) Describe Type </a:t>
            </a:r>
            <a:r>
              <a:rPr lang="en-US" sz="2000" dirty="0">
                <a:latin typeface="Times New Roman" panose="02020603050405020304" pitchFamily="18" charset="0"/>
                <a:cs typeface="Times New Roman" panose="02020603050405020304" pitchFamily="18" charset="0"/>
              </a:rPr>
              <a:t>I</a:t>
            </a:r>
            <a:r>
              <a:rPr lang="en-US" sz="2000" dirty="0"/>
              <a:t> error.</a:t>
            </a:r>
          </a:p>
          <a:p>
            <a:pPr marL="0" indent="0">
              <a:buNone/>
            </a:pPr>
            <a:endParaRPr lang="en-US" sz="2000" dirty="0"/>
          </a:p>
          <a:p>
            <a:pPr marL="0" indent="0">
              <a:buNone/>
            </a:pPr>
            <a:r>
              <a:rPr lang="en-US" sz="2000" dirty="0"/>
              <a:t>b)Describe Type </a:t>
            </a:r>
            <a:r>
              <a:rPr lang="en-US" sz="2000" dirty="0">
                <a:latin typeface="Times New Roman" panose="02020603050405020304" pitchFamily="18" charset="0"/>
                <a:cs typeface="Times New Roman" panose="02020603050405020304" pitchFamily="18" charset="0"/>
              </a:rPr>
              <a:t>II</a:t>
            </a:r>
            <a:r>
              <a:rPr lang="en-US" sz="2000" dirty="0"/>
              <a:t> error.</a:t>
            </a:r>
          </a:p>
        </p:txBody>
      </p:sp>
      <p:grpSp>
        <p:nvGrpSpPr>
          <p:cNvPr id="4" name="Group 3">
            <a:extLst>
              <a:ext uri="{FF2B5EF4-FFF2-40B4-BE49-F238E27FC236}">
                <a16:creationId xmlns:a16="http://schemas.microsoft.com/office/drawing/2014/main" id="{D6D621D1-1087-4F51-B303-599DB6540C01}"/>
              </a:ext>
            </a:extLst>
          </p:cNvPr>
          <p:cNvGrpSpPr/>
          <p:nvPr/>
        </p:nvGrpSpPr>
        <p:grpSpPr>
          <a:xfrm>
            <a:off x="7658464" y="-158444"/>
            <a:ext cx="4533536" cy="1642450"/>
            <a:chOff x="5938223" y="3995497"/>
            <a:chExt cx="7026042" cy="2517659"/>
          </a:xfrm>
        </p:grpSpPr>
        <p:pic>
          <p:nvPicPr>
            <p:cNvPr id="5" name="Picture 2" descr="Image result for type 1 and type 2 error diagram">
              <a:extLst>
                <a:ext uri="{FF2B5EF4-FFF2-40B4-BE49-F238E27FC236}">
                  <a16:creationId xmlns:a16="http://schemas.microsoft.com/office/drawing/2014/main" id="{35E3F6D8-7185-1D70-52B7-38445AE53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9C1ED1-60B2-06EF-8D9E-9A4DFF574C98}"/>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grpSp>
        <p:nvGrpSpPr>
          <p:cNvPr id="9" name="Group 8">
            <a:extLst>
              <a:ext uri="{FF2B5EF4-FFF2-40B4-BE49-F238E27FC236}">
                <a16:creationId xmlns:a16="http://schemas.microsoft.com/office/drawing/2014/main" id="{0758F9F8-3655-4005-F030-BA582F256D30}"/>
              </a:ext>
            </a:extLst>
          </p:cNvPr>
          <p:cNvGrpSpPr/>
          <p:nvPr/>
        </p:nvGrpSpPr>
        <p:grpSpPr>
          <a:xfrm>
            <a:off x="6357924" y="3429000"/>
            <a:ext cx="5483347" cy="3429000"/>
            <a:chOff x="6357924" y="3429000"/>
            <a:chExt cx="5483347" cy="3429000"/>
          </a:xfrm>
        </p:grpSpPr>
        <p:sp>
          <p:nvSpPr>
            <p:cNvPr id="7" name="TextBox 6">
              <a:extLst>
                <a:ext uri="{FF2B5EF4-FFF2-40B4-BE49-F238E27FC236}">
                  <a16:creationId xmlns:a16="http://schemas.microsoft.com/office/drawing/2014/main" id="{AFE1811D-188E-959E-1F9C-6FF32D51221A}"/>
                </a:ext>
              </a:extLst>
            </p:cNvPr>
            <p:cNvSpPr txBox="1"/>
            <p:nvPr/>
          </p:nvSpPr>
          <p:spPr>
            <a:xfrm>
              <a:off x="6357924" y="3429000"/>
              <a:ext cx="5268685" cy="1200329"/>
            </a:xfrm>
            <a:prstGeom prst="rect">
              <a:avLst/>
            </a:prstGeom>
            <a:noFill/>
          </p:spPr>
          <p:txBody>
            <a:bodyPr wrap="square" rtlCol="0">
              <a:spAutoFit/>
            </a:bodyPr>
            <a:lstStyle/>
            <a:p>
              <a:r>
                <a:rPr lang="en-US" b="1" dirty="0">
                  <a:solidFill>
                    <a:srgbClr val="FF0000"/>
                  </a:solidFill>
                  <a:highlight>
                    <a:srgbClr val="FFFF00"/>
                  </a:highlight>
                </a:rPr>
                <a:t>MAYBE ADD EXAMPLE WHERE WE ACTUALLY USE NUMBERS FROM A HYPOTHESIS TEST AND THEN DETERMINE WHICH TYPE OF ERROR WAS MADE BY (example from Connect HW below)</a:t>
              </a:r>
            </a:p>
          </p:txBody>
        </p:sp>
        <p:pic>
          <p:nvPicPr>
            <p:cNvPr id="8" name="Picture 7">
              <a:extLst>
                <a:ext uri="{FF2B5EF4-FFF2-40B4-BE49-F238E27FC236}">
                  <a16:creationId xmlns:a16="http://schemas.microsoft.com/office/drawing/2014/main" id="{48D3E45A-1CAC-65DA-C97A-DB79E91A819A}"/>
                </a:ext>
              </a:extLst>
            </p:cNvPr>
            <p:cNvPicPr>
              <a:picLocks noChangeAspect="1"/>
            </p:cNvPicPr>
            <p:nvPr/>
          </p:nvPicPr>
          <p:blipFill>
            <a:blip r:embed="rId4"/>
            <a:stretch>
              <a:fillRect/>
            </a:stretch>
          </p:blipFill>
          <p:spPr>
            <a:xfrm>
              <a:off x="6519971" y="4610100"/>
              <a:ext cx="5321300" cy="2247900"/>
            </a:xfrm>
            <a:prstGeom prst="rect">
              <a:avLst/>
            </a:prstGeom>
          </p:spPr>
        </p:pic>
      </p:grpSp>
    </p:spTree>
    <p:custDataLst>
      <p:tags r:id="rId1"/>
    </p:custDataLst>
    <p:extLst>
      <p:ext uri="{BB962C8B-B14F-4D97-AF65-F5344CB8AC3E}">
        <p14:creationId xmlns:p14="http://schemas.microsoft.com/office/powerpoint/2010/main" val="404897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75" y="-175364"/>
            <a:ext cx="10515600" cy="1325563"/>
          </a:xfrm>
        </p:spPr>
        <p:txBody>
          <a:bodyPr/>
          <a:lstStyle/>
          <a:p>
            <a:r>
              <a:rPr lang="en-US" dirty="0"/>
              <a:t>Errors Example - Solution </a:t>
            </a:r>
          </a:p>
        </p:txBody>
      </p:sp>
      <p:sp>
        <p:nvSpPr>
          <p:cNvPr id="3" name="Content Placeholder 2"/>
          <p:cNvSpPr>
            <a:spLocks noGrp="1"/>
          </p:cNvSpPr>
          <p:nvPr>
            <p:ph idx="1"/>
          </p:nvPr>
        </p:nvSpPr>
        <p:spPr>
          <a:xfrm>
            <a:off x="175365" y="920749"/>
            <a:ext cx="12000282" cy="5843305"/>
          </a:xfrm>
        </p:spPr>
        <p:txBody>
          <a:bodyPr>
            <a:noAutofit/>
          </a:bodyPr>
          <a:lstStyle/>
          <a:p>
            <a:pPr marL="463550" indent="0">
              <a:buNone/>
            </a:pPr>
            <a:r>
              <a:rPr lang="en-US" sz="1800" dirty="0"/>
              <a:t>H</a:t>
            </a:r>
            <a:r>
              <a:rPr lang="en-US" sz="1800" baseline="-25000" dirty="0"/>
              <a:t>0</a:t>
            </a:r>
            <a:r>
              <a:rPr lang="en-US" sz="1800" dirty="0"/>
              <a:t>:  The elevator is not safe (repairs are needed)</a:t>
            </a:r>
          </a:p>
          <a:p>
            <a:pPr marL="463550" indent="0">
              <a:buNone/>
            </a:pPr>
            <a:r>
              <a:rPr lang="en-US" sz="1800" dirty="0"/>
              <a:t>H</a:t>
            </a:r>
            <a:r>
              <a:rPr lang="en-US" sz="1800" baseline="-25000" dirty="0"/>
              <a:t>A</a:t>
            </a:r>
            <a:r>
              <a:rPr lang="en-US" sz="1800" dirty="0"/>
              <a:t>:  The elevator is safe (no repairs needed) </a:t>
            </a:r>
          </a:p>
          <a:p>
            <a:pPr marL="463550" indent="0">
              <a:buNone/>
            </a:pPr>
            <a:endParaRPr lang="en-US" sz="1800" dirty="0"/>
          </a:p>
          <a:p>
            <a:pPr marL="0" indent="0">
              <a:buNone/>
            </a:pPr>
            <a:r>
              <a:rPr lang="en-US" sz="1800" dirty="0"/>
              <a:t>a) Describe Type </a:t>
            </a:r>
            <a:r>
              <a:rPr lang="en-US" sz="1800" dirty="0">
                <a:latin typeface="Times New Roman" panose="02020603050405020304" pitchFamily="18" charset="0"/>
                <a:cs typeface="Times New Roman" panose="02020603050405020304" pitchFamily="18" charset="0"/>
              </a:rPr>
              <a:t>I</a:t>
            </a:r>
            <a:r>
              <a:rPr lang="en-US" sz="1800" dirty="0"/>
              <a:t> error </a:t>
            </a:r>
            <a:r>
              <a:rPr lang="en-US" sz="1800" i="1" dirty="0">
                <a:solidFill>
                  <a:srgbClr val="7030A0"/>
                </a:solidFill>
              </a:rPr>
              <a:t>→ (Reject the Null Hypothesis and) </a:t>
            </a:r>
            <a:r>
              <a:rPr lang="en-US" sz="1800" b="1" i="1" dirty="0">
                <a:solidFill>
                  <a:srgbClr val="7030A0"/>
                </a:solidFill>
              </a:rPr>
              <a:t>Conclude the Alternative</a:t>
            </a:r>
            <a:r>
              <a:rPr lang="en-US" sz="1800" i="1" dirty="0">
                <a:solidFill>
                  <a:srgbClr val="7030A0"/>
                </a:solidFill>
              </a:rPr>
              <a:t>, </a:t>
            </a:r>
            <a:r>
              <a:rPr lang="en-US" sz="1800" i="1" u="sng" dirty="0">
                <a:solidFill>
                  <a:srgbClr val="7030A0"/>
                </a:solidFill>
              </a:rPr>
              <a:t>when in reality the Null Hypothesis is actually correct</a:t>
            </a:r>
            <a:endParaRPr lang="en-US" sz="1800" u="sng" dirty="0"/>
          </a:p>
          <a:p>
            <a:r>
              <a:rPr lang="en-US" sz="1800" i="1" dirty="0">
                <a:solidFill>
                  <a:srgbClr val="FF0000"/>
                </a:solidFill>
              </a:rPr>
              <a:t>Description → A Type </a:t>
            </a:r>
            <a:r>
              <a:rPr lang="en-US" sz="1800" i="1" dirty="0">
                <a:solidFill>
                  <a:srgbClr val="FF0000"/>
                </a:solidFill>
                <a:latin typeface="Times New Roman" panose="02020603050405020304" pitchFamily="18" charset="0"/>
                <a:cs typeface="Times New Roman" panose="02020603050405020304" pitchFamily="18" charset="0"/>
              </a:rPr>
              <a:t>I</a:t>
            </a:r>
            <a:r>
              <a:rPr lang="en-US" sz="1800" i="1" dirty="0">
                <a:solidFill>
                  <a:srgbClr val="FF0000"/>
                </a:solidFill>
              </a:rPr>
              <a:t> error is wrongly concluding </a:t>
            </a:r>
            <a:r>
              <a:rPr lang="en-US" sz="1800" i="1" u="sng" dirty="0">
                <a:solidFill>
                  <a:srgbClr val="FF0000"/>
                </a:solidFill>
              </a:rPr>
              <a:t>that the elevator is safe and no repairs are needed</a:t>
            </a:r>
            <a:r>
              <a:rPr lang="en-US" sz="1800" i="1" dirty="0">
                <a:solidFill>
                  <a:srgbClr val="FF0000"/>
                </a:solidFill>
              </a:rPr>
              <a:t>, </a:t>
            </a:r>
            <a:r>
              <a:rPr lang="en-US" sz="1800" b="1" i="1" dirty="0">
                <a:solidFill>
                  <a:srgbClr val="FF0000"/>
                </a:solidFill>
              </a:rPr>
              <a:t>when actually the elevator is not safe.</a:t>
            </a:r>
          </a:p>
          <a:p>
            <a:pPr lvl="1"/>
            <a:r>
              <a:rPr lang="en-US" sz="1400" i="1" dirty="0">
                <a:solidFill>
                  <a:srgbClr val="7030A0"/>
                </a:solidFill>
              </a:rPr>
              <a:t>We add the phrase “wrongly concluding” because we are committing an error, so of course our conclusion is incorrect</a:t>
            </a:r>
          </a:p>
          <a:p>
            <a:pPr marL="0" indent="0">
              <a:buNone/>
            </a:pPr>
            <a:r>
              <a:rPr lang="en-US" sz="1800" dirty="0"/>
              <a:t>b) Describe Type </a:t>
            </a:r>
            <a:r>
              <a:rPr lang="en-US" sz="1800" dirty="0">
                <a:latin typeface="Times New Roman" panose="02020603050405020304" pitchFamily="18" charset="0"/>
                <a:cs typeface="Times New Roman" panose="02020603050405020304" pitchFamily="18" charset="0"/>
              </a:rPr>
              <a:t>II</a:t>
            </a:r>
            <a:r>
              <a:rPr lang="en-US" sz="1800" dirty="0"/>
              <a:t> error </a:t>
            </a:r>
            <a:r>
              <a:rPr lang="en-US" sz="1800" i="1" dirty="0">
                <a:solidFill>
                  <a:srgbClr val="7030A0"/>
                </a:solidFill>
              </a:rPr>
              <a:t>→ (Fail to (2) Reject the Null Hypothesis and) </a:t>
            </a:r>
            <a:r>
              <a:rPr lang="en-US" sz="1800" b="1" i="1" dirty="0">
                <a:solidFill>
                  <a:srgbClr val="7030A0"/>
                </a:solidFill>
              </a:rPr>
              <a:t>Conclude the Null</a:t>
            </a:r>
            <a:r>
              <a:rPr lang="en-US" sz="1800" i="1" dirty="0">
                <a:solidFill>
                  <a:srgbClr val="7030A0"/>
                </a:solidFill>
              </a:rPr>
              <a:t>, </a:t>
            </a:r>
            <a:r>
              <a:rPr lang="en-US" sz="1800" i="1" u="sng" dirty="0">
                <a:solidFill>
                  <a:srgbClr val="7030A0"/>
                </a:solidFill>
              </a:rPr>
              <a:t>when in reality the the alternative is actually correct</a:t>
            </a:r>
            <a:endParaRPr lang="en-US" sz="1800" dirty="0"/>
          </a:p>
          <a:p>
            <a:r>
              <a:rPr lang="en-US" sz="1800" i="1" dirty="0">
                <a:solidFill>
                  <a:srgbClr val="FF0000"/>
                </a:solidFill>
              </a:rPr>
              <a:t>Description → A Type </a:t>
            </a:r>
            <a:r>
              <a:rPr lang="en-US" sz="1800" i="1" dirty="0">
                <a:solidFill>
                  <a:srgbClr val="FF0000"/>
                </a:solidFill>
                <a:latin typeface="Times New Roman" panose="02020603050405020304" pitchFamily="18" charset="0"/>
                <a:cs typeface="Times New Roman" panose="02020603050405020304" pitchFamily="18" charset="0"/>
              </a:rPr>
              <a:t>II</a:t>
            </a:r>
            <a:r>
              <a:rPr lang="en-US" sz="1800" i="1" dirty="0">
                <a:solidFill>
                  <a:srgbClr val="FF0000"/>
                </a:solidFill>
              </a:rPr>
              <a:t> error is wrongly concluding that the elevator is not safe and repairs are needed, when actually the elevator is safe.</a:t>
            </a:r>
          </a:p>
          <a:p>
            <a:pPr marL="0" indent="0">
              <a:buNone/>
            </a:pPr>
            <a:endParaRPr lang="en-US" sz="1400" dirty="0"/>
          </a:p>
        </p:txBody>
      </p:sp>
      <p:grpSp>
        <p:nvGrpSpPr>
          <p:cNvPr id="4" name="Group 3">
            <a:extLst>
              <a:ext uri="{FF2B5EF4-FFF2-40B4-BE49-F238E27FC236}">
                <a16:creationId xmlns:a16="http://schemas.microsoft.com/office/drawing/2014/main" id="{CE3F1DC5-F85B-D04C-9183-6DFAD7E77CCB}"/>
              </a:ext>
            </a:extLst>
          </p:cNvPr>
          <p:cNvGrpSpPr/>
          <p:nvPr/>
        </p:nvGrpSpPr>
        <p:grpSpPr>
          <a:xfrm>
            <a:off x="7232579" y="138955"/>
            <a:ext cx="4533536" cy="1642450"/>
            <a:chOff x="5938223" y="3995497"/>
            <a:chExt cx="7026042" cy="2517659"/>
          </a:xfrm>
        </p:grpSpPr>
        <p:pic>
          <p:nvPicPr>
            <p:cNvPr id="5" name="Picture 2" descr="Image result for type 1 and type 2 error diagram">
              <a:extLst>
                <a:ext uri="{FF2B5EF4-FFF2-40B4-BE49-F238E27FC236}">
                  <a16:creationId xmlns:a16="http://schemas.microsoft.com/office/drawing/2014/main" id="{7C101F4E-5F4A-6248-85A7-7D397C4B8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2CE3A2-5F57-6046-A1D7-684A88AF75B6}"/>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sp>
        <p:nvSpPr>
          <p:cNvPr id="7" name="TextBox 6">
            <a:extLst>
              <a:ext uri="{FF2B5EF4-FFF2-40B4-BE49-F238E27FC236}">
                <a16:creationId xmlns:a16="http://schemas.microsoft.com/office/drawing/2014/main" id="{1651FE08-50D5-D1F1-1F93-F0CDD2722BD3}"/>
              </a:ext>
            </a:extLst>
          </p:cNvPr>
          <p:cNvSpPr txBox="1"/>
          <p:nvPr/>
        </p:nvSpPr>
        <p:spPr>
          <a:xfrm>
            <a:off x="4462255" y="5285984"/>
            <a:ext cx="7203960" cy="73866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i="1" u="sng" dirty="0">
                <a:solidFill>
                  <a:srgbClr val="7030A0"/>
                </a:solidFill>
              </a:rPr>
              <a:t>TIP</a:t>
            </a:r>
            <a:r>
              <a:rPr lang="en-US" sz="1400" i="1" dirty="0">
                <a:solidFill>
                  <a:srgbClr val="7030A0"/>
                </a:solidFill>
              </a:rPr>
              <a:t>: When trying to decide which type of error has been committed in a problem, use these facts:</a:t>
            </a:r>
          </a:p>
          <a:p>
            <a:pPr marL="285750" indent="-285750">
              <a:buFont typeface="Arial" panose="020B0604020202020204" pitchFamily="34" charset="0"/>
              <a:buChar char="•"/>
            </a:pPr>
            <a:r>
              <a:rPr lang="en-US" sz="1400" i="1" dirty="0">
                <a:solidFill>
                  <a:srgbClr val="7030A0"/>
                </a:solidFill>
              </a:rPr>
              <a:t>A Type 1 error can ONLY happen when we REJECT the null</a:t>
            </a:r>
          </a:p>
          <a:p>
            <a:pPr marL="285750" indent="-285750">
              <a:buFont typeface="Arial" panose="020B0604020202020204" pitchFamily="34" charset="0"/>
              <a:buChar char="•"/>
            </a:pPr>
            <a:r>
              <a:rPr lang="en-US" sz="1400" i="1" dirty="0">
                <a:solidFill>
                  <a:srgbClr val="7030A0"/>
                </a:solidFill>
              </a:rPr>
              <a:t>A Type 2 error can ONLY happen when we FAIL TO REJECT the null</a:t>
            </a:r>
          </a:p>
        </p:txBody>
      </p:sp>
    </p:spTree>
    <p:custDataLst>
      <p:tags r:id="rId1"/>
    </p:custDataLst>
    <p:extLst>
      <p:ext uri="{BB962C8B-B14F-4D97-AF65-F5344CB8AC3E}">
        <p14:creationId xmlns:p14="http://schemas.microsoft.com/office/powerpoint/2010/main" val="371763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2BEB-AA29-9D40-A4A4-12600D363830}"/>
              </a:ext>
            </a:extLst>
          </p:cNvPr>
          <p:cNvSpPr>
            <a:spLocks noGrp="1"/>
          </p:cNvSpPr>
          <p:nvPr>
            <p:ph type="title"/>
          </p:nvPr>
        </p:nvSpPr>
        <p:spPr>
          <a:xfrm>
            <a:off x="189842" y="-310585"/>
            <a:ext cx="10515600" cy="1325563"/>
          </a:xfrm>
        </p:spPr>
        <p:txBody>
          <a:bodyPr/>
          <a:lstStyle/>
          <a:p>
            <a:r>
              <a:rPr lang="en-US" dirty="0"/>
              <a:t>LCQ – Type 1 and Type 2 Errors</a:t>
            </a:r>
          </a:p>
        </p:txBody>
      </p:sp>
      <p:sp>
        <p:nvSpPr>
          <p:cNvPr id="3" name="Content Placeholder 2">
            <a:extLst>
              <a:ext uri="{FF2B5EF4-FFF2-40B4-BE49-F238E27FC236}">
                <a16:creationId xmlns:a16="http://schemas.microsoft.com/office/drawing/2014/main" id="{9098A0E7-0FE5-7243-B551-E6B06456F52D}"/>
              </a:ext>
            </a:extLst>
          </p:cNvPr>
          <p:cNvSpPr>
            <a:spLocks noGrp="1"/>
          </p:cNvSpPr>
          <p:nvPr>
            <p:ph idx="1"/>
          </p:nvPr>
        </p:nvSpPr>
        <p:spPr>
          <a:xfrm>
            <a:off x="383609" y="1505813"/>
            <a:ext cx="11424781" cy="6462076"/>
          </a:xfrm>
        </p:spPr>
        <p:txBody>
          <a:bodyPr>
            <a:normAutofit/>
          </a:bodyPr>
          <a:lstStyle/>
          <a:p>
            <a:pPr marL="0" indent="0">
              <a:buNone/>
            </a:pPr>
            <a:r>
              <a:rPr lang="en-US" sz="1800" b="1" dirty="0"/>
              <a:t>Setup</a:t>
            </a:r>
            <a:r>
              <a:rPr lang="en-US" sz="1800" dirty="0"/>
              <a:t>: A restaurant got their supply of food (meat, veggies, etc.) a few days late and are trying to decide if they are still able to serve it or not. There are two hypotheses:</a:t>
            </a:r>
          </a:p>
          <a:p>
            <a:pPr marL="463550" indent="0">
              <a:buNone/>
            </a:pPr>
            <a:r>
              <a:rPr lang="en-US" sz="1800" dirty="0"/>
              <a:t>H</a:t>
            </a:r>
            <a:r>
              <a:rPr lang="en-US" sz="1800" baseline="-25000" dirty="0"/>
              <a:t>0</a:t>
            </a:r>
            <a:r>
              <a:rPr lang="en-US" sz="1800" dirty="0"/>
              <a:t>:  The food is still fresh</a:t>
            </a:r>
          </a:p>
          <a:p>
            <a:pPr marL="463550" indent="0">
              <a:buNone/>
            </a:pPr>
            <a:r>
              <a:rPr lang="en-US" sz="1800" dirty="0"/>
              <a:t>H</a:t>
            </a:r>
            <a:r>
              <a:rPr lang="en-US" sz="1800" baseline="-25000" dirty="0"/>
              <a:t>A</a:t>
            </a:r>
            <a:r>
              <a:rPr lang="en-US" sz="1800" dirty="0"/>
              <a:t>:  The food has gone bad</a:t>
            </a:r>
          </a:p>
          <a:p>
            <a:pPr marL="463550" indent="0">
              <a:buNone/>
            </a:pPr>
            <a:endParaRPr lang="en-US" sz="1800" dirty="0"/>
          </a:p>
          <a:p>
            <a:pPr marL="0" indent="0">
              <a:buNone/>
            </a:pPr>
            <a:r>
              <a:rPr lang="en-US" sz="1800" dirty="0"/>
              <a:t>a) Describe Type </a:t>
            </a:r>
            <a:r>
              <a:rPr lang="en-US" sz="1800" dirty="0">
                <a:cs typeface="Times New Roman" panose="02020603050405020304" pitchFamily="18" charset="0"/>
              </a:rPr>
              <a:t>I</a:t>
            </a:r>
            <a:r>
              <a:rPr lang="en-US" sz="1800" dirty="0"/>
              <a:t> error</a:t>
            </a:r>
          </a:p>
          <a:p>
            <a:pPr marL="342900" indent="-342900">
              <a:buAutoNum type="alphaLcParenR"/>
            </a:pPr>
            <a:endParaRPr lang="en-US" sz="1800" dirty="0"/>
          </a:p>
          <a:p>
            <a:pPr marL="0" indent="0">
              <a:buNone/>
            </a:pPr>
            <a:r>
              <a:rPr lang="en-US" sz="1800" dirty="0"/>
              <a:t>b) Describe Type </a:t>
            </a:r>
            <a:r>
              <a:rPr lang="en-US" sz="1800" dirty="0">
                <a:cs typeface="Times New Roman" panose="02020603050405020304" pitchFamily="18" charset="0"/>
              </a:rPr>
              <a:t>II</a:t>
            </a:r>
            <a:r>
              <a:rPr lang="en-US" sz="1800" dirty="0"/>
              <a:t> error</a:t>
            </a:r>
          </a:p>
          <a:p>
            <a:pPr marL="342900" indent="-342900">
              <a:buAutoNum type="alphaLcParenR"/>
            </a:pPr>
            <a:endParaRPr lang="en-US" sz="1800" u="sng" dirty="0"/>
          </a:p>
          <a:p>
            <a:pPr marL="0" indent="0">
              <a:buNone/>
            </a:pPr>
            <a:endParaRPr lang="en-US" sz="1800" dirty="0"/>
          </a:p>
          <a:p>
            <a:pPr marL="342900" indent="-342900">
              <a:buAutoNum type="alphaLcParenR"/>
            </a:pPr>
            <a:endParaRPr lang="en-US" sz="1800" dirty="0"/>
          </a:p>
        </p:txBody>
      </p:sp>
      <p:grpSp>
        <p:nvGrpSpPr>
          <p:cNvPr id="7" name="Group 6">
            <a:extLst>
              <a:ext uri="{FF2B5EF4-FFF2-40B4-BE49-F238E27FC236}">
                <a16:creationId xmlns:a16="http://schemas.microsoft.com/office/drawing/2014/main" id="{1F98744F-577F-4946-B331-A4DBD14BD462}"/>
              </a:ext>
            </a:extLst>
          </p:cNvPr>
          <p:cNvGrpSpPr/>
          <p:nvPr/>
        </p:nvGrpSpPr>
        <p:grpSpPr>
          <a:xfrm>
            <a:off x="7658464" y="-158444"/>
            <a:ext cx="4533536" cy="1642450"/>
            <a:chOff x="5938223" y="3995497"/>
            <a:chExt cx="7026042" cy="2517659"/>
          </a:xfrm>
        </p:grpSpPr>
        <p:pic>
          <p:nvPicPr>
            <p:cNvPr id="8" name="Picture 2" descr="Image result for type 1 and type 2 error diagram">
              <a:extLst>
                <a:ext uri="{FF2B5EF4-FFF2-40B4-BE49-F238E27FC236}">
                  <a16:creationId xmlns:a16="http://schemas.microsoft.com/office/drawing/2014/main" id="{21628492-C4D6-5A41-827A-8B7B2EBC3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4D71AB-9214-8644-B26C-A0CAC546DD27}"/>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spTree>
    <p:extLst>
      <p:ext uri="{BB962C8B-B14F-4D97-AF65-F5344CB8AC3E}">
        <p14:creationId xmlns:p14="http://schemas.microsoft.com/office/powerpoint/2010/main" val="357463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2BEB-AA29-9D40-A4A4-12600D363830}"/>
              </a:ext>
            </a:extLst>
          </p:cNvPr>
          <p:cNvSpPr>
            <a:spLocks noGrp="1"/>
          </p:cNvSpPr>
          <p:nvPr>
            <p:ph type="title"/>
          </p:nvPr>
        </p:nvSpPr>
        <p:spPr>
          <a:xfrm>
            <a:off x="189842" y="-310585"/>
            <a:ext cx="10515600" cy="1325563"/>
          </a:xfrm>
        </p:spPr>
        <p:txBody>
          <a:bodyPr/>
          <a:lstStyle/>
          <a:p>
            <a:r>
              <a:rPr lang="en-US" dirty="0"/>
              <a:t>LCQ – Type 1 and Type 2 Errors</a:t>
            </a:r>
          </a:p>
        </p:txBody>
      </p:sp>
      <p:sp>
        <p:nvSpPr>
          <p:cNvPr id="3" name="Content Placeholder 2">
            <a:extLst>
              <a:ext uri="{FF2B5EF4-FFF2-40B4-BE49-F238E27FC236}">
                <a16:creationId xmlns:a16="http://schemas.microsoft.com/office/drawing/2014/main" id="{9098A0E7-0FE5-7243-B551-E6B06456F52D}"/>
              </a:ext>
            </a:extLst>
          </p:cNvPr>
          <p:cNvSpPr>
            <a:spLocks noGrp="1"/>
          </p:cNvSpPr>
          <p:nvPr>
            <p:ph idx="1"/>
          </p:nvPr>
        </p:nvSpPr>
        <p:spPr>
          <a:xfrm>
            <a:off x="283401" y="1267819"/>
            <a:ext cx="11424781" cy="5082556"/>
          </a:xfrm>
        </p:spPr>
        <p:txBody>
          <a:bodyPr>
            <a:normAutofit lnSpcReduction="10000"/>
          </a:bodyPr>
          <a:lstStyle/>
          <a:p>
            <a:pPr marL="0" indent="0">
              <a:buNone/>
            </a:pPr>
            <a:r>
              <a:rPr lang="en-US" sz="1300" b="1" dirty="0"/>
              <a:t>Setup</a:t>
            </a:r>
            <a:r>
              <a:rPr lang="en-US" sz="1300" dirty="0"/>
              <a:t>: A restaurant got their supply of food (meat, veggies, etc.) a few days late and are trying to decide if they are still able to serve it or not. There are two hypotheses:</a:t>
            </a:r>
          </a:p>
          <a:p>
            <a:pPr marL="463550" indent="0">
              <a:buNone/>
            </a:pPr>
            <a:r>
              <a:rPr lang="en-US" sz="1200" dirty="0">
                <a:solidFill>
                  <a:srgbClr val="0070C0"/>
                </a:solidFill>
              </a:rPr>
              <a:t>H</a:t>
            </a:r>
            <a:r>
              <a:rPr lang="en-US" sz="1200" baseline="-25000" dirty="0">
                <a:solidFill>
                  <a:srgbClr val="0070C0"/>
                </a:solidFill>
              </a:rPr>
              <a:t>0</a:t>
            </a:r>
            <a:r>
              <a:rPr lang="en-US" sz="1200" dirty="0">
                <a:solidFill>
                  <a:srgbClr val="0070C0"/>
                </a:solidFill>
              </a:rPr>
              <a:t>:  The food is still fresh</a:t>
            </a:r>
          </a:p>
          <a:p>
            <a:pPr marL="463550" indent="0">
              <a:buNone/>
            </a:pPr>
            <a:r>
              <a:rPr lang="en-US" sz="1200" dirty="0">
                <a:solidFill>
                  <a:srgbClr val="00B050"/>
                </a:solidFill>
              </a:rPr>
              <a:t>H</a:t>
            </a:r>
            <a:r>
              <a:rPr lang="en-US" sz="1200" baseline="-25000" dirty="0">
                <a:solidFill>
                  <a:srgbClr val="00B050"/>
                </a:solidFill>
              </a:rPr>
              <a:t>A</a:t>
            </a:r>
            <a:r>
              <a:rPr lang="en-US" sz="1200" dirty="0">
                <a:solidFill>
                  <a:srgbClr val="00B050"/>
                </a:solidFill>
              </a:rPr>
              <a:t>:  The food has gone bad</a:t>
            </a:r>
            <a:endParaRPr lang="en-US" sz="1200" dirty="0"/>
          </a:p>
          <a:p>
            <a:pPr marL="342900" indent="-342900">
              <a:buAutoNum type="alphaLcParenR"/>
            </a:pPr>
            <a:r>
              <a:rPr lang="en-US" sz="1300" dirty="0"/>
              <a:t>Describe Type </a:t>
            </a:r>
            <a:r>
              <a:rPr lang="en-US" sz="1300" dirty="0">
                <a:cs typeface="Times New Roman" panose="02020603050405020304" pitchFamily="18" charset="0"/>
              </a:rPr>
              <a:t>I</a:t>
            </a:r>
            <a:r>
              <a:rPr lang="en-US" sz="1300" dirty="0"/>
              <a:t> error</a:t>
            </a:r>
            <a:r>
              <a:rPr lang="en-US" sz="1300" i="1" dirty="0">
                <a:solidFill>
                  <a:srgbClr val="7030A0"/>
                </a:solidFill>
              </a:rPr>
              <a:t>→</a:t>
            </a:r>
            <a:r>
              <a:rPr lang="en-US" sz="1300" dirty="0"/>
              <a:t> (</a:t>
            </a:r>
            <a:r>
              <a:rPr lang="en-US" sz="1300" i="1" dirty="0">
                <a:solidFill>
                  <a:srgbClr val="7030A0"/>
                </a:solidFill>
              </a:rPr>
              <a:t>Reject the Null Hypothesis and) </a:t>
            </a:r>
            <a:r>
              <a:rPr lang="en-US" sz="1300" b="1" i="1" dirty="0">
                <a:solidFill>
                  <a:srgbClr val="7030A0"/>
                </a:solidFill>
              </a:rPr>
              <a:t>Conclude the Alternative</a:t>
            </a:r>
            <a:r>
              <a:rPr lang="en-US" sz="1300" i="1" dirty="0">
                <a:solidFill>
                  <a:srgbClr val="7030A0"/>
                </a:solidFill>
              </a:rPr>
              <a:t>, </a:t>
            </a:r>
            <a:r>
              <a:rPr lang="en-US" sz="1300" i="1" u="sng" dirty="0">
                <a:solidFill>
                  <a:srgbClr val="7030A0"/>
                </a:solidFill>
              </a:rPr>
              <a:t>when in reality the Null Hypothesis is actually correct</a:t>
            </a:r>
          </a:p>
          <a:p>
            <a:pPr marL="0" indent="0">
              <a:buNone/>
            </a:pPr>
            <a:r>
              <a:rPr lang="en-US" sz="1300" u="sng" dirty="0"/>
              <a:t>Descriptions</a:t>
            </a:r>
            <a:r>
              <a:rPr lang="en-US" sz="1300" dirty="0"/>
              <a:t> - Options</a:t>
            </a:r>
            <a:endParaRPr lang="en-US" sz="1300" u="sng" dirty="0"/>
          </a:p>
          <a:p>
            <a:pPr marL="0" indent="0">
              <a:buNone/>
            </a:pPr>
            <a:r>
              <a:rPr lang="en-US" sz="1300" i="1" dirty="0">
                <a:solidFill>
                  <a:srgbClr val="FF0000"/>
                </a:solidFill>
              </a:rPr>
              <a:t>1) The food still would be thought as fresh, when the food is not fresh </a:t>
            </a:r>
            <a:r>
              <a:rPr lang="en-US" sz="1300" i="1" dirty="0">
                <a:solidFill>
                  <a:srgbClr val="7030A0"/>
                </a:solidFill>
              </a:rPr>
              <a:t>→ INCORRECT! This would mean concluding the Null is TRUE but in reality the Alternative is correct (this is actually Type 2!)</a:t>
            </a:r>
          </a:p>
          <a:p>
            <a:pPr marL="0" indent="0">
              <a:buNone/>
            </a:pPr>
            <a:r>
              <a:rPr lang="en-US" sz="1300" i="1" dirty="0">
                <a:solidFill>
                  <a:srgbClr val="FF0000"/>
                </a:solidFill>
              </a:rPr>
              <a:t>2) Type I error is wrongly concluding that the food is not fresh </a:t>
            </a:r>
            <a:r>
              <a:rPr lang="en-US" sz="1300" i="1" dirty="0">
                <a:solidFill>
                  <a:srgbClr val="7030A0"/>
                </a:solidFill>
              </a:rPr>
              <a:t>→ ALMOST, this has the first part perfect! But MISSING the ‘in reality the Null is TRUE’. So NEED to ADD ‘</a:t>
            </a:r>
            <a:r>
              <a:rPr lang="en-US" sz="1300" i="1" dirty="0">
                <a:solidFill>
                  <a:srgbClr val="FF0000"/>
                </a:solidFill>
              </a:rPr>
              <a:t>but in reality it’s good</a:t>
            </a:r>
            <a:r>
              <a:rPr lang="en-US" sz="1300" i="1" dirty="0">
                <a:solidFill>
                  <a:srgbClr val="7030A0"/>
                </a:solidFill>
              </a:rPr>
              <a:t>‘</a:t>
            </a:r>
            <a:endParaRPr lang="en-US" sz="1300" i="1" strike="sngStrike" dirty="0">
              <a:solidFill>
                <a:srgbClr val="FF0000"/>
              </a:solidFill>
            </a:endParaRPr>
          </a:p>
          <a:p>
            <a:pPr marL="0" indent="0">
              <a:buNone/>
            </a:pPr>
            <a:r>
              <a:rPr lang="en-US" sz="1300" i="1" dirty="0">
                <a:solidFill>
                  <a:srgbClr val="FF0000"/>
                </a:solidFill>
              </a:rPr>
              <a:t>3) We wrongly conclude that the food has gone bad, when it is still good</a:t>
            </a:r>
            <a:r>
              <a:rPr lang="en-US" sz="1300" i="1" dirty="0">
                <a:solidFill>
                  <a:srgbClr val="7030A0"/>
                </a:solidFill>
              </a:rPr>
              <a:t> → Very good! Stating we wrongly conclude alternative in context but the Null is actually true context!</a:t>
            </a:r>
          </a:p>
          <a:p>
            <a:pPr marL="0" indent="0">
              <a:buNone/>
            </a:pPr>
            <a:r>
              <a:rPr lang="en-US" sz="1200" dirty="0"/>
              <a:t>b) Describe Type </a:t>
            </a:r>
            <a:r>
              <a:rPr lang="en-US" sz="1200" dirty="0">
                <a:cs typeface="Times New Roman" panose="02020603050405020304" pitchFamily="18" charset="0"/>
              </a:rPr>
              <a:t>II</a:t>
            </a:r>
            <a:r>
              <a:rPr lang="en-US" sz="1200" dirty="0"/>
              <a:t> error </a:t>
            </a:r>
            <a:r>
              <a:rPr lang="en-US" sz="1200" i="1" dirty="0">
                <a:solidFill>
                  <a:srgbClr val="7030A0"/>
                </a:solidFill>
              </a:rPr>
              <a:t>→ (Fail to (2) Reject the Null Hypothesis and) </a:t>
            </a:r>
            <a:r>
              <a:rPr lang="en-US" sz="1200" b="1" i="1" dirty="0">
                <a:solidFill>
                  <a:srgbClr val="7030A0"/>
                </a:solidFill>
              </a:rPr>
              <a:t>Conclude the Null</a:t>
            </a:r>
            <a:r>
              <a:rPr lang="en-US" sz="1200" i="1" dirty="0">
                <a:solidFill>
                  <a:srgbClr val="7030A0"/>
                </a:solidFill>
              </a:rPr>
              <a:t>, </a:t>
            </a:r>
            <a:r>
              <a:rPr lang="en-US" sz="1200" i="1" u="sng" dirty="0">
                <a:solidFill>
                  <a:srgbClr val="7030A0"/>
                </a:solidFill>
              </a:rPr>
              <a:t>when in reality the the alternative is actually correct</a:t>
            </a:r>
            <a:endParaRPr lang="en-US" sz="1200" u="sng" dirty="0"/>
          </a:p>
          <a:p>
            <a:pPr marL="0" indent="0">
              <a:buNone/>
            </a:pPr>
            <a:r>
              <a:rPr lang="en-US" sz="1200" u="sng" dirty="0"/>
              <a:t>Descriptions</a:t>
            </a:r>
            <a:r>
              <a:rPr lang="en-US" sz="1200" dirty="0"/>
              <a:t> - Options</a:t>
            </a:r>
          </a:p>
          <a:p>
            <a:pPr marL="0" indent="0">
              <a:buNone/>
            </a:pPr>
            <a:r>
              <a:rPr lang="en-US" sz="1200" i="1" dirty="0">
                <a:solidFill>
                  <a:srgbClr val="FF0000"/>
                </a:solidFill>
              </a:rPr>
              <a:t>1) We wrongly conclude that the food is fresh </a:t>
            </a:r>
            <a:r>
              <a:rPr lang="en-US" sz="1200" i="1" dirty="0">
                <a:solidFill>
                  <a:srgbClr val="7030A0"/>
                </a:solidFill>
              </a:rPr>
              <a:t>→ ALMOST again! MISSING the second key part of committing an error, the truth being different than our conclusion! NEED to HAVE ’</a:t>
            </a:r>
            <a:r>
              <a:rPr lang="en-US" sz="1200" dirty="0">
                <a:solidFill>
                  <a:srgbClr val="FF0000"/>
                </a:solidFill>
              </a:rPr>
              <a:t>when it actually it has gone bad</a:t>
            </a:r>
            <a:r>
              <a:rPr lang="en-US" sz="1200" dirty="0">
                <a:solidFill>
                  <a:srgbClr val="C00000"/>
                </a:solidFill>
              </a:rPr>
              <a:t>’</a:t>
            </a:r>
            <a:endParaRPr lang="en-US" sz="1200" dirty="0"/>
          </a:p>
          <a:p>
            <a:pPr marL="0" indent="0">
              <a:buNone/>
            </a:pPr>
            <a:r>
              <a:rPr lang="en-US" sz="1200" i="1" dirty="0">
                <a:solidFill>
                  <a:srgbClr val="FF0000"/>
                </a:solidFill>
              </a:rPr>
              <a:t>2) We wrongly conclude that the food is still good when it has actually gone bad </a:t>
            </a:r>
            <a:r>
              <a:rPr lang="en-US" sz="1200" i="1" dirty="0">
                <a:solidFill>
                  <a:srgbClr val="7030A0"/>
                </a:solidFill>
              </a:rPr>
              <a:t>→ PERFECT! Conclude H</a:t>
            </a:r>
            <a:r>
              <a:rPr lang="en-US" sz="1200" i="1" baseline="-25000" dirty="0">
                <a:solidFill>
                  <a:srgbClr val="7030A0"/>
                </a:solidFill>
              </a:rPr>
              <a:t>A</a:t>
            </a:r>
            <a:r>
              <a:rPr lang="en-US" sz="1200" i="1" dirty="0">
                <a:solidFill>
                  <a:srgbClr val="7030A0"/>
                </a:solidFill>
              </a:rPr>
              <a:t> in context but actually H</a:t>
            </a:r>
            <a:r>
              <a:rPr lang="en-US" sz="1200" i="1" baseline="-25000" dirty="0">
                <a:solidFill>
                  <a:srgbClr val="7030A0"/>
                </a:solidFill>
              </a:rPr>
              <a:t>0</a:t>
            </a:r>
            <a:r>
              <a:rPr lang="en-US" sz="1200" i="1" dirty="0">
                <a:solidFill>
                  <a:srgbClr val="7030A0"/>
                </a:solidFill>
              </a:rPr>
              <a:t> context is true!  </a:t>
            </a:r>
          </a:p>
          <a:p>
            <a:pPr marL="0" indent="0">
              <a:buNone/>
            </a:pPr>
            <a:r>
              <a:rPr lang="en-US" sz="1200" i="1" dirty="0">
                <a:solidFill>
                  <a:srgbClr val="7030A0"/>
                </a:solidFill>
              </a:rPr>
              <a:t>To describe these errors, it is really as simple as plugging and chugging into the general description! Here’s what I mean:</a:t>
            </a:r>
          </a:p>
          <a:p>
            <a:r>
              <a:rPr lang="en-US" sz="1200" i="1" dirty="0">
                <a:solidFill>
                  <a:srgbClr val="0070C0"/>
                </a:solidFill>
              </a:rPr>
              <a:t>Conclude the Null</a:t>
            </a:r>
            <a:r>
              <a:rPr lang="en-US" sz="1200" i="1" dirty="0">
                <a:solidFill>
                  <a:schemeClr val="accent4">
                    <a:lumMod val="75000"/>
                  </a:schemeClr>
                </a:solidFill>
              </a:rPr>
              <a:t>,</a:t>
            </a:r>
            <a:r>
              <a:rPr lang="en-US" sz="1200" i="1" dirty="0">
                <a:solidFill>
                  <a:srgbClr val="FF0000"/>
                </a:solidFill>
              </a:rPr>
              <a:t> </a:t>
            </a:r>
            <a:r>
              <a:rPr lang="en-US" sz="1200" i="1" dirty="0">
                <a:solidFill>
                  <a:schemeClr val="accent4">
                    <a:lumMod val="75000"/>
                  </a:schemeClr>
                </a:solidFill>
              </a:rPr>
              <a:t>when in reality </a:t>
            </a:r>
            <a:r>
              <a:rPr lang="en-US" sz="1200" i="1" dirty="0">
                <a:solidFill>
                  <a:srgbClr val="00B050"/>
                </a:solidFill>
              </a:rPr>
              <a:t>the the alternative is actually correct</a:t>
            </a:r>
          </a:p>
          <a:p>
            <a:r>
              <a:rPr lang="en-US" sz="1200" b="1" i="1" dirty="0">
                <a:solidFill>
                  <a:schemeClr val="accent4">
                    <a:lumMod val="75000"/>
                  </a:schemeClr>
                </a:solidFill>
              </a:rPr>
              <a:t>Wrongly</a:t>
            </a:r>
            <a:r>
              <a:rPr lang="en-US" sz="1200" i="1" dirty="0">
                <a:solidFill>
                  <a:srgbClr val="0070C0"/>
                </a:solidFill>
              </a:rPr>
              <a:t> Concluding the food is still fresh</a:t>
            </a:r>
            <a:r>
              <a:rPr lang="en-US" sz="1200" i="1" dirty="0">
                <a:solidFill>
                  <a:schemeClr val="accent4">
                    <a:lumMod val="75000"/>
                  </a:schemeClr>
                </a:solidFill>
              </a:rPr>
              <a:t>, when in reality </a:t>
            </a:r>
            <a:r>
              <a:rPr lang="en-US" sz="1200" i="1" dirty="0">
                <a:solidFill>
                  <a:srgbClr val="00B050"/>
                </a:solidFill>
              </a:rPr>
              <a:t>the food has gone bad</a:t>
            </a:r>
            <a:r>
              <a:rPr lang="en-US" sz="1200" i="1" dirty="0">
                <a:solidFill>
                  <a:srgbClr val="7030A0"/>
                </a:solidFill>
              </a:rPr>
              <a:t> → Can add ‘wrongly’ at the start further indicating that we are making the incorrect decision!</a:t>
            </a:r>
            <a:endParaRPr lang="en-US" sz="1200" i="1" dirty="0">
              <a:solidFill>
                <a:srgbClr val="00B050"/>
              </a:solidFill>
            </a:endParaRPr>
          </a:p>
          <a:p>
            <a:pPr marL="0" indent="0">
              <a:buNone/>
            </a:pPr>
            <a:endParaRPr lang="en-US" sz="1300" dirty="0">
              <a:solidFill>
                <a:srgbClr val="7030A0"/>
              </a:solidFill>
            </a:endParaRPr>
          </a:p>
        </p:txBody>
      </p:sp>
      <p:grpSp>
        <p:nvGrpSpPr>
          <p:cNvPr id="7" name="Group 6">
            <a:extLst>
              <a:ext uri="{FF2B5EF4-FFF2-40B4-BE49-F238E27FC236}">
                <a16:creationId xmlns:a16="http://schemas.microsoft.com/office/drawing/2014/main" id="{1F98744F-577F-4946-B331-A4DBD14BD462}"/>
              </a:ext>
            </a:extLst>
          </p:cNvPr>
          <p:cNvGrpSpPr/>
          <p:nvPr/>
        </p:nvGrpSpPr>
        <p:grpSpPr>
          <a:xfrm>
            <a:off x="8698125" y="-469029"/>
            <a:ext cx="4533536" cy="1642450"/>
            <a:chOff x="5938223" y="3995497"/>
            <a:chExt cx="7026042" cy="2517659"/>
          </a:xfrm>
        </p:grpSpPr>
        <p:pic>
          <p:nvPicPr>
            <p:cNvPr id="8" name="Picture 2" descr="Image result for type 1 and type 2 error diagram">
              <a:extLst>
                <a:ext uri="{FF2B5EF4-FFF2-40B4-BE49-F238E27FC236}">
                  <a16:creationId xmlns:a16="http://schemas.microsoft.com/office/drawing/2014/main" id="{21628492-C4D6-5A41-827A-8B7B2EBC3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4D71AB-9214-8644-B26C-A0CAC546DD27}"/>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spTree>
    <p:extLst>
      <p:ext uri="{BB962C8B-B14F-4D97-AF65-F5344CB8AC3E}">
        <p14:creationId xmlns:p14="http://schemas.microsoft.com/office/powerpoint/2010/main" val="257383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684-FEFB-9948-A5B3-22041AFB81AD}"/>
              </a:ext>
            </a:extLst>
          </p:cNvPr>
          <p:cNvSpPr>
            <a:spLocks noGrp="1"/>
          </p:cNvSpPr>
          <p:nvPr>
            <p:ph type="title"/>
          </p:nvPr>
        </p:nvSpPr>
        <p:spPr/>
        <p:txBody>
          <a:bodyPr/>
          <a:lstStyle/>
          <a:p>
            <a:r>
              <a:rPr lang="en-US" dirty="0"/>
              <a:t>Hypothesis Tests for Means with </a:t>
            </a:r>
            <a:r>
              <a:rPr lang="en-US" u="sng" dirty="0"/>
              <a:t>KNOWN 𝞂</a:t>
            </a:r>
            <a:r>
              <a:rPr lang="en-US" dirty="0"/>
              <a:t>!</a:t>
            </a:r>
          </a:p>
        </p:txBody>
      </p:sp>
      <p:sp>
        <p:nvSpPr>
          <p:cNvPr id="3" name="Text Placeholder 2">
            <a:extLst>
              <a:ext uri="{FF2B5EF4-FFF2-40B4-BE49-F238E27FC236}">
                <a16:creationId xmlns:a16="http://schemas.microsoft.com/office/drawing/2014/main" id="{4A2B61B1-4DDB-C646-A423-41384EF083F8}"/>
              </a:ext>
            </a:extLst>
          </p:cNvPr>
          <p:cNvSpPr>
            <a:spLocks noGrp="1"/>
          </p:cNvSpPr>
          <p:nvPr>
            <p:ph type="body" idx="1"/>
          </p:nvPr>
        </p:nvSpPr>
        <p:spPr/>
        <p:txBody>
          <a:bodyPr/>
          <a:lstStyle/>
          <a:p>
            <a:r>
              <a:rPr lang="en-US" sz="2400" dirty="0"/>
              <a:t>All of the previous Hypothesis tests overview applies, now we are just going to apply it specifically to a Means Test!</a:t>
            </a:r>
          </a:p>
          <a:p>
            <a:endParaRPr lang="en-US" sz="2400" dirty="0"/>
          </a:p>
          <a:p>
            <a:r>
              <a:rPr lang="en-US" sz="2400" dirty="0"/>
              <a:t>And going back to the Confidence Interval unit, we have a </a:t>
            </a:r>
            <a:r>
              <a:rPr lang="en-US" sz="2400" u="sng" dirty="0"/>
              <a:t>known population standard deviation</a:t>
            </a:r>
            <a:r>
              <a:rPr lang="en-US" sz="2400" dirty="0"/>
              <a:t>! So the same logic and implications of that apply here as well!</a:t>
            </a:r>
          </a:p>
          <a:p>
            <a:endParaRPr lang="en-US" sz="2400" dirty="0"/>
          </a:p>
          <a:p>
            <a:endParaRPr lang="en-US" sz="2400" dirty="0"/>
          </a:p>
          <a:p>
            <a:endParaRPr lang="en-US" sz="2400" dirty="0"/>
          </a:p>
          <a:p>
            <a:r>
              <a:rPr lang="en-US" sz="2400" dirty="0"/>
              <a:t>We will be doing a </a:t>
            </a:r>
            <a:r>
              <a:rPr lang="en-US" sz="2400" b="1" dirty="0"/>
              <a:t>Z-Test</a:t>
            </a:r>
            <a:r>
              <a:rPr lang="en-US" sz="2400" dirty="0"/>
              <a:t>!</a:t>
            </a:r>
          </a:p>
        </p:txBody>
      </p:sp>
    </p:spTree>
    <p:extLst>
      <p:ext uri="{BB962C8B-B14F-4D97-AF65-F5344CB8AC3E}">
        <p14:creationId xmlns:p14="http://schemas.microsoft.com/office/powerpoint/2010/main" val="405358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99550" y="144534"/>
            <a:ext cx="11360800" cy="763600"/>
          </a:xfrm>
          <a:prstGeom prst="rect">
            <a:avLst/>
          </a:prstGeom>
        </p:spPr>
        <p:txBody>
          <a:bodyPr spcFirstLastPara="1" vert="horz" wrap="square" lIns="121900" tIns="121900" rIns="121900" bIns="121900" rtlCol="0" anchor="t" anchorCtr="0">
            <a:noAutofit/>
          </a:bodyPr>
          <a:lstStyle/>
          <a:p>
            <a:r>
              <a:rPr lang="en" dirty="0"/>
              <a:t>The Hypothesis Statements - Review</a:t>
            </a:r>
            <a:endParaRPr dirty="0"/>
          </a:p>
        </p:txBody>
      </p:sp>
      <p:sp>
        <p:nvSpPr>
          <p:cNvPr id="270" name="Google Shape;270;p48"/>
          <p:cNvSpPr txBox="1">
            <a:spLocks noGrp="1"/>
          </p:cNvSpPr>
          <p:nvPr>
            <p:ph type="body" idx="1"/>
          </p:nvPr>
        </p:nvSpPr>
        <p:spPr>
          <a:xfrm>
            <a:off x="-73684" y="2017367"/>
            <a:ext cx="11360800" cy="4555200"/>
          </a:xfrm>
          <a:prstGeom prst="rect">
            <a:avLst/>
          </a:prstGeom>
        </p:spPr>
        <p:txBody>
          <a:bodyPr spcFirstLastPara="1" vert="horz" wrap="square" lIns="121900" tIns="121900" rIns="121900" bIns="121900" rtlCol="0" anchor="t" anchorCtr="0">
            <a:noAutofit/>
          </a:bodyPr>
          <a:lstStyle/>
          <a:p>
            <a:pPr marL="186262" indent="0">
              <a:lnSpc>
                <a:spcPct val="100000"/>
              </a:lnSpc>
              <a:buNone/>
            </a:pPr>
            <a:r>
              <a:rPr lang="en-US" sz="1500" u="sng" dirty="0"/>
              <a:t>Define Parameter</a:t>
            </a:r>
          </a:p>
          <a:p>
            <a:pPr marL="795847" lvl="1" indent="0">
              <a:lnSpc>
                <a:spcPct val="100000"/>
              </a:lnSpc>
              <a:spcBef>
                <a:spcPts val="0"/>
              </a:spcBef>
              <a:buNone/>
            </a:pPr>
            <a:endParaRPr lang="en-US" sz="1500" dirty="0"/>
          </a:p>
          <a:p>
            <a:pPr>
              <a:lnSpc>
                <a:spcPct val="100000"/>
              </a:lnSpc>
            </a:pPr>
            <a:r>
              <a:rPr lang="en-US" sz="1500" dirty="0"/>
              <a:t>Always define your </a:t>
            </a:r>
            <a:r>
              <a:rPr lang="en-US" sz="1500" b="1" dirty="0"/>
              <a:t>parameter</a:t>
            </a:r>
            <a:r>
              <a:rPr lang="en-US" sz="1500" dirty="0"/>
              <a:t> at the start!</a:t>
            </a:r>
          </a:p>
          <a:p>
            <a:pPr>
              <a:lnSpc>
                <a:spcPct val="100000"/>
              </a:lnSpc>
            </a:pPr>
            <a:r>
              <a:rPr lang="en-US" sz="1500" dirty="0"/>
              <a:t>Think about the variable / quantity of interest!</a:t>
            </a:r>
          </a:p>
          <a:p>
            <a:pPr lvl="1">
              <a:lnSpc>
                <a:spcPct val="100000"/>
              </a:lnSpc>
              <a:spcBef>
                <a:spcPts val="0"/>
              </a:spcBef>
            </a:pPr>
            <a:r>
              <a:rPr lang="en-US" sz="1500" dirty="0"/>
              <a:t>Quantitative (numeric) → population mean 𝜇</a:t>
            </a:r>
          </a:p>
          <a:p>
            <a:pPr lvl="1">
              <a:lnSpc>
                <a:spcPct val="100000"/>
              </a:lnSpc>
              <a:spcBef>
                <a:spcPts val="0"/>
              </a:spcBef>
            </a:pPr>
            <a:endParaRPr lang="en-US" sz="1500" dirty="0"/>
          </a:p>
          <a:p>
            <a:pPr marL="152396" indent="0">
              <a:lnSpc>
                <a:spcPct val="100000"/>
              </a:lnSpc>
              <a:buNone/>
            </a:pPr>
            <a:r>
              <a:rPr lang="en-US" sz="1500" u="sng" dirty="0"/>
              <a:t>Null Hypothesis</a:t>
            </a:r>
            <a:r>
              <a:rPr lang="en-US" sz="1500" dirty="0"/>
              <a:t> H</a:t>
            </a:r>
            <a:r>
              <a:rPr lang="en-US" sz="1500" baseline="-25000" dirty="0"/>
              <a:t>0</a:t>
            </a:r>
          </a:p>
          <a:p>
            <a:pPr marL="152396" indent="0">
              <a:lnSpc>
                <a:spcPct val="100000"/>
              </a:lnSpc>
              <a:buNone/>
            </a:pPr>
            <a:endParaRPr lang="en-US" sz="1500" dirty="0"/>
          </a:p>
          <a:p>
            <a:pPr>
              <a:lnSpc>
                <a:spcPct val="100000"/>
              </a:lnSpc>
            </a:pPr>
            <a:r>
              <a:rPr lang="en-US" sz="1500" dirty="0">
                <a:solidFill>
                  <a:srgbClr val="000000"/>
                </a:solidFill>
              </a:rPr>
              <a:t>This is the </a:t>
            </a:r>
            <a:r>
              <a:rPr lang="en-US" sz="1500" u="sng" dirty="0">
                <a:solidFill>
                  <a:srgbClr val="000000"/>
                </a:solidFill>
              </a:rPr>
              <a:t>status quo</a:t>
            </a:r>
            <a:r>
              <a:rPr lang="en-US" sz="1500" dirty="0">
                <a:solidFill>
                  <a:srgbClr val="000000"/>
                </a:solidFill>
              </a:rPr>
              <a:t>, typically a </a:t>
            </a:r>
            <a:r>
              <a:rPr lang="en-US" sz="1500" i="1" dirty="0">
                <a:solidFill>
                  <a:srgbClr val="000000"/>
                </a:solidFill>
              </a:rPr>
              <a:t>known</a:t>
            </a:r>
            <a:r>
              <a:rPr lang="en-US" sz="1500" dirty="0">
                <a:solidFill>
                  <a:srgbClr val="000000"/>
                </a:solidFill>
              </a:rPr>
              <a:t> value of the parameter  (</a:t>
            </a:r>
            <a:r>
              <a:rPr lang="en-US" sz="1500" dirty="0"/>
              <a:t>𝜇</a:t>
            </a:r>
            <a:r>
              <a:rPr lang="en-US" sz="1500" baseline="-25000" dirty="0"/>
              <a:t>0</a:t>
            </a:r>
            <a:r>
              <a:rPr lang="en-US" sz="1500" dirty="0"/>
              <a:t>)</a:t>
            </a:r>
          </a:p>
          <a:p>
            <a:pPr lvl="1">
              <a:lnSpc>
                <a:spcPct val="100000"/>
              </a:lnSpc>
              <a:spcBef>
                <a:spcPts val="0"/>
              </a:spcBef>
            </a:pPr>
            <a:r>
              <a:rPr lang="en-US" sz="1500" b="1" dirty="0"/>
              <a:t>When written symbolically ALWAYS =</a:t>
            </a:r>
          </a:p>
          <a:p>
            <a:pPr marL="152396" indent="0">
              <a:lnSpc>
                <a:spcPct val="100000"/>
              </a:lnSpc>
              <a:buNone/>
            </a:pPr>
            <a:endParaRPr lang="en-US" sz="1500" dirty="0">
              <a:solidFill>
                <a:srgbClr val="000000"/>
              </a:solidFill>
            </a:endParaRPr>
          </a:p>
          <a:p>
            <a:pPr marL="152396" indent="0">
              <a:lnSpc>
                <a:spcPct val="100000"/>
              </a:lnSpc>
              <a:buNone/>
            </a:pPr>
            <a:r>
              <a:rPr lang="en-US" sz="1500" u="sng" dirty="0"/>
              <a:t>Alternative Hypothesis</a:t>
            </a:r>
            <a:r>
              <a:rPr lang="en-US" sz="1500" dirty="0"/>
              <a:t> H</a:t>
            </a:r>
            <a:r>
              <a:rPr lang="en-US" sz="1500" baseline="-25000" dirty="0"/>
              <a:t>A</a:t>
            </a:r>
          </a:p>
          <a:p>
            <a:pPr marL="152396" indent="0">
              <a:lnSpc>
                <a:spcPct val="100000"/>
              </a:lnSpc>
              <a:buNone/>
            </a:pPr>
            <a:endParaRPr lang="en-US" sz="1500" dirty="0"/>
          </a:p>
          <a:p>
            <a:pPr>
              <a:lnSpc>
                <a:spcPct val="100000"/>
              </a:lnSpc>
            </a:pPr>
            <a:r>
              <a:rPr lang="en-US" sz="1500" dirty="0"/>
              <a:t>May be left-tailed (&lt;), right-tailed (&gt;), or two-tailed (≠).</a:t>
            </a:r>
          </a:p>
          <a:p>
            <a:pPr lvl="1">
              <a:lnSpc>
                <a:spcPct val="100000"/>
              </a:lnSpc>
              <a:spcBef>
                <a:spcPts val="0"/>
              </a:spcBef>
            </a:pPr>
            <a:r>
              <a:rPr lang="en-US" sz="1500" dirty="0"/>
              <a:t>Uses the </a:t>
            </a:r>
            <a:r>
              <a:rPr lang="en-US" sz="1500" u="sng" dirty="0"/>
              <a:t>same value</a:t>
            </a:r>
            <a:r>
              <a:rPr lang="en-US" sz="1500" dirty="0"/>
              <a:t> of the parameter as in the Null hypothesis H</a:t>
            </a:r>
            <a:r>
              <a:rPr lang="en-US" sz="1500" baseline="-25000" dirty="0"/>
              <a:t>0</a:t>
            </a:r>
            <a:endParaRPr lang="en-US" sz="1500" dirty="0">
              <a:solidFill>
                <a:srgbClr val="000000"/>
              </a:solidFill>
            </a:endParaRPr>
          </a:p>
          <a:p>
            <a:pPr lvl="1">
              <a:lnSpc>
                <a:spcPct val="100000"/>
              </a:lnSpc>
              <a:spcBef>
                <a:spcPts val="0"/>
              </a:spcBef>
            </a:pPr>
            <a:endParaRPr lang="en-US" sz="1500" dirty="0"/>
          </a:p>
          <a:p>
            <a:pPr marL="152396" indent="0">
              <a:lnSpc>
                <a:spcPct val="100000"/>
              </a:lnSpc>
              <a:buNone/>
            </a:pPr>
            <a:r>
              <a:rPr lang="en-US" sz="1500" u="sng" dirty="0"/>
              <a:t>In general</a:t>
            </a:r>
          </a:p>
          <a:p>
            <a:pPr marL="152396" indent="0">
              <a:lnSpc>
                <a:spcPct val="100000"/>
              </a:lnSpc>
              <a:buNone/>
            </a:pPr>
            <a:endParaRPr lang="en-US" sz="1500" u="sng" dirty="0"/>
          </a:p>
          <a:p>
            <a:r>
              <a:rPr lang="en-US" sz="1500" dirty="0">
                <a:solidFill>
                  <a:srgbClr val="000000"/>
                </a:solidFill>
                <a:ea typeface="Calibri"/>
                <a:cs typeface="Calibri"/>
                <a:sym typeface="Calibri"/>
              </a:rPr>
              <a:t>H</a:t>
            </a:r>
            <a:r>
              <a:rPr lang="en-US" sz="1500" baseline="-25000" dirty="0">
                <a:solidFill>
                  <a:srgbClr val="000000"/>
                </a:solidFill>
                <a:ea typeface="Calibri"/>
                <a:cs typeface="Calibri"/>
                <a:sym typeface="Calibri"/>
              </a:rPr>
              <a:t>0</a:t>
            </a:r>
            <a:r>
              <a:rPr lang="en-US" sz="1500" dirty="0">
                <a:solidFill>
                  <a:srgbClr val="000000"/>
                </a:solidFill>
                <a:ea typeface="Calibri"/>
                <a:cs typeface="Calibri"/>
                <a:sym typeface="Calibri"/>
              </a:rPr>
              <a:t>: </a:t>
            </a:r>
            <a:r>
              <a:rPr lang="el-GR" sz="1500" i="1" dirty="0">
                <a:solidFill>
                  <a:srgbClr val="000000"/>
                </a:solidFill>
              </a:rPr>
              <a:t>μ</a:t>
            </a:r>
            <a:r>
              <a:rPr lang="el-GR" sz="1500" dirty="0">
                <a:solidFill>
                  <a:srgbClr val="000000"/>
                </a:solidFill>
              </a:rPr>
              <a:t> </a:t>
            </a:r>
            <a:r>
              <a:rPr lang="en-US" sz="1500" dirty="0">
                <a:solidFill>
                  <a:srgbClr val="000000"/>
                </a:solidFill>
              </a:rPr>
              <a:t>= </a:t>
            </a:r>
            <a:r>
              <a:rPr lang="en-US" sz="1500" dirty="0"/>
              <a:t>𝜇</a:t>
            </a:r>
            <a:r>
              <a:rPr lang="en-US" sz="1500" baseline="-25000" dirty="0"/>
              <a:t>0</a:t>
            </a:r>
            <a:r>
              <a:rPr lang="en-US" sz="1500" dirty="0"/>
              <a:t>     and      </a:t>
            </a:r>
            <a:r>
              <a:rPr lang="en-US" sz="1500" dirty="0">
                <a:solidFill>
                  <a:srgbClr val="000000"/>
                </a:solidFill>
                <a:ea typeface="Calibri"/>
                <a:cs typeface="Calibri"/>
                <a:sym typeface="Calibri"/>
              </a:rPr>
              <a:t>H</a:t>
            </a:r>
            <a:r>
              <a:rPr lang="en-US" sz="1500" baseline="-25000" dirty="0">
                <a:solidFill>
                  <a:srgbClr val="000000"/>
                </a:solidFill>
                <a:ea typeface="Calibri"/>
                <a:cs typeface="Calibri"/>
                <a:sym typeface="Calibri"/>
              </a:rPr>
              <a:t>A</a:t>
            </a:r>
            <a:r>
              <a:rPr lang="en-US" sz="1500" dirty="0">
                <a:solidFill>
                  <a:srgbClr val="000000"/>
                </a:solidFill>
                <a:ea typeface="Calibri"/>
                <a:cs typeface="Calibri"/>
                <a:sym typeface="Calibri"/>
              </a:rPr>
              <a:t>: </a:t>
            </a:r>
            <a:r>
              <a:rPr lang="el-GR" sz="1500" i="1" dirty="0">
                <a:solidFill>
                  <a:srgbClr val="000000"/>
                </a:solidFill>
              </a:rPr>
              <a:t>μ</a:t>
            </a:r>
            <a:r>
              <a:rPr lang="el-GR" sz="1500" dirty="0">
                <a:solidFill>
                  <a:srgbClr val="000000"/>
                </a:solidFill>
              </a:rPr>
              <a:t> </a:t>
            </a:r>
            <a:r>
              <a:rPr lang="en-US" sz="1500" dirty="0"/>
              <a:t>≠,&lt;,&gt;</a:t>
            </a:r>
            <a:r>
              <a:rPr lang="en-US" sz="1500" dirty="0">
                <a:solidFill>
                  <a:srgbClr val="000000"/>
                </a:solidFill>
              </a:rPr>
              <a:t> </a:t>
            </a:r>
            <a:r>
              <a:rPr lang="en-US" sz="1500" dirty="0"/>
              <a:t>𝜇</a:t>
            </a:r>
            <a:r>
              <a:rPr lang="en-US" sz="1500" baseline="-25000" dirty="0"/>
              <a:t>0</a:t>
            </a:r>
            <a:endParaRPr lang="en-US" sz="1500" u="sng" dirty="0"/>
          </a:p>
          <a:p>
            <a:endParaRPr lang="en-US" sz="1500" u="sng" dirty="0"/>
          </a:p>
          <a:p>
            <a:pPr marL="0" indent="0">
              <a:lnSpc>
                <a:spcPct val="100000"/>
              </a:lnSpc>
              <a:spcAft>
                <a:spcPts val="2133"/>
              </a:spcAft>
              <a:buNone/>
            </a:pPr>
            <a:endParaRPr sz="1500"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15600" y="957001"/>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1.  State the Hypotheses</a:t>
            </a:r>
          </a:p>
          <a:p>
            <a:pPr lvl="1">
              <a:lnSpc>
                <a:spcPct val="100000"/>
              </a:lnSpc>
              <a:spcBef>
                <a:spcPts val="0"/>
              </a:spcBef>
            </a:pPr>
            <a:r>
              <a:rPr lang="en-US" b="1" dirty="0">
                <a:solidFill>
                  <a:srgbClr val="0070C0"/>
                </a:solidFill>
              </a:rPr>
              <a:t>Define parameter + context.</a:t>
            </a:r>
            <a:br>
              <a:rPr lang="en-US" sz="2000" b="1" dirty="0"/>
            </a:br>
            <a:endParaRPr lang="en-US" sz="2000" b="1" dirty="0"/>
          </a:p>
        </p:txBody>
      </p:sp>
      <p:grpSp>
        <p:nvGrpSpPr>
          <p:cNvPr id="7" name="Group 6">
            <a:extLst>
              <a:ext uri="{FF2B5EF4-FFF2-40B4-BE49-F238E27FC236}">
                <a16:creationId xmlns:a16="http://schemas.microsoft.com/office/drawing/2014/main" id="{031653B1-F7A9-4E47-BF7F-7B80A292E506}"/>
              </a:ext>
            </a:extLst>
          </p:cNvPr>
          <p:cNvGrpSpPr/>
          <p:nvPr/>
        </p:nvGrpSpPr>
        <p:grpSpPr>
          <a:xfrm>
            <a:off x="6369849" y="869464"/>
            <a:ext cx="5406551" cy="2295805"/>
            <a:chOff x="6448819" y="3932204"/>
            <a:chExt cx="5406551" cy="2295805"/>
          </a:xfrm>
        </p:grpSpPr>
        <p:grpSp>
          <p:nvGrpSpPr>
            <p:cNvPr id="8" name="Group 7">
              <a:extLst>
                <a:ext uri="{FF2B5EF4-FFF2-40B4-BE49-F238E27FC236}">
                  <a16:creationId xmlns:a16="http://schemas.microsoft.com/office/drawing/2014/main" id="{B22401CC-45AD-7B46-AE49-F0EE4A24EEB1}"/>
                </a:ext>
              </a:extLst>
            </p:cNvPr>
            <p:cNvGrpSpPr/>
            <p:nvPr/>
          </p:nvGrpSpPr>
          <p:grpSpPr>
            <a:xfrm>
              <a:off x="6448819" y="3932204"/>
              <a:ext cx="5406551" cy="2295805"/>
              <a:chOff x="6222108" y="4257057"/>
              <a:chExt cx="5406551" cy="2295805"/>
            </a:xfrm>
          </p:grpSpPr>
          <p:sp>
            <p:nvSpPr>
              <p:cNvPr id="11" name="TextBox 10">
                <a:extLst>
                  <a:ext uri="{FF2B5EF4-FFF2-40B4-BE49-F238E27FC236}">
                    <a16:creationId xmlns:a16="http://schemas.microsoft.com/office/drawing/2014/main" id="{7CCB4060-8DEE-A341-A1B8-2178B49B8284}"/>
                  </a:ext>
                </a:extLst>
              </p:cNvPr>
              <p:cNvSpPr txBox="1"/>
              <p:nvPr/>
            </p:nvSpPr>
            <p:spPr>
              <a:xfrm>
                <a:off x="6222108" y="5740812"/>
                <a:ext cx="2789546" cy="261610"/>
              </a:xfrm>
              <a:prstGeom prst="rect">
                <a:avLst/>
              </a:prstGeom>
              <a:noFill/>
            </p:spPr>
            <p:txBody>
              <a:bodyPr wrap="none" rtlCol="0">
                <a:spAutoFit/>
              </a:bodyPr>
              <a:lstStyle/>
              <a:p>
                <a:r>
                  <a:rPr lang="en-US" sz="1100" dirty="0"/>
                  <a:t> 7        14        21         35       42        49        56</a:t>
                </a:r>
              </a:p>
            </p:txBody>
          </p:sp>
          <p:pic>
            <p:nvPicPr>
              <p:cNvPr id="12" name="Picture 11">
                <a:extLst>
                  <a:ext uri="{FF2B5EF4-FFF2-40B4-BE49-F238E27FC236}">
                    <a16:creationId xmlns:a16="http://schemas.microsoft.com/office/drawing/2014/main" id="{0486C685-EC22-EB49-957A-C7DEC578D101}"/>
                  </a:ext>
                </a:extLst>
              </p:cNvPr>
              <p:cNvPicPr>
                <a:picLocks noChangeAspect="1"/>
              </p:cNvPicPr>
              <p:nvPr/>
            </p:nvPicPr>
            <p:blipFill>
              <a:blip r:embed="rId3"/>
              <a:stretch>
                <a:fillRect/>
              </a:stretch>
            </p:blipFill>
            <p:spPr>
              <a:xfrm>
                <a:off x="6343347" y="4257057"/>
                <a:ext cx="2453074" cy="1471844"/>
              </a:xfrm>
              <a:prstGeom prst="rect">
                <a:avLst/>
              </a:prstGeom>
            </p:spPr>
          </p:pic>
          <p:pic>
            <p:nvPicPr>
              <p:cNvPr id="13" name="Picture 12">
                <a:extLst>
                  <a:ext uri="{FF2B5EF4-FFF2-40B4-BE49-F238E27FC236}">
                    <a16:creationId xmlns:a16="http://schemas.microsoft.com/office/drawing/2014/main" id="{54A14BB3-7690-284B-885C-B7D423795979}"/>
                  </a:ext>
                </a:extLst>
              </p:cNvPr>
              <p:cNvPicPr>
                <a:picLocks noChangeAspect="1"/>
              </p:cNvPicPr>
              <p:nvPr/>
            </p:nvPicPr>
            <p:blipFill>
              <a:blip r:embed="rId3"/>
              <a:stretch>
                <a:fillRect/>
              </a:stretch>
            </p:blipFill>
            <p:spPr>
              <a:xfrm>
                <a:off x="9046441" y="4257057"/>
                <a:ext cx="2453074" cy="1471844"/>
              </a:xfrm>
              <a:prstGeom prst="rect">
                <a:avLst/>
              </a:prstGeom>
            </p:spPr>
          </p:pic>
          <p:sp>
            <p:nvSpPr>
              <p:cNvPr id="14" name="TextBox 13">
                <a:extLst>
                  <a:ext uri="{FF2B5EF4-FFF2-40B4-BE49-F238E27FC236}">
                    <a16:creationId xmlns:a16="http://schemas.microsoft.com/office/drawing/2014/main" id="{626705C3-1EB3-AC46-A1EE-47C340F09615}"/>
                  </a:ext>
                </a:extLst>
              </p:cNvPr>
              <p:cNvSpPr txBox="1"/>
              <p:nvPr/>
            </p:nvSpPr>
            <p:spPr>
              <a:xfrm>
                <a:off x="7416637" y="6081259"/>
                <a:ext cx="311304" cy="369332"/>
              </a:xfrm>
              <a:prstGeom prst="rect">
                <a:avLst/>
              </a:prstGeom>
              <a:noFill/>
            </p:spPr>
            <p:txBody>
              <a:bodyPr wrap="none" rtlCol="0">
                <a:spAutoFit/>
              </a:bodyPr>
              <a:lstStyle/>
              <a:p>
                <a:r>
                  <a:rPr lang="en-US" i="1" dirty="0"/>
                  <a:t>𝜇</a:t>
                </a:r>
              </a:p>
            </p:txBody>
          </p:sp>
          <p:sp>
            <p:nvSpPr>
              <p:cNvPr id="15" name="TextBox 14">
                <a:extLst>
                  <a:ext uri="{FF2B5EF4-FFF2-40B4-BE49-F238E27FC236}">
                    <a16:creationId xmlns:a16="http://schemas.microsoft.com/office/drawing/2014/main" id="{F383C2AD-B66B-F544-83FA-032B47A97343}"/>
                  </a:ext>
                </a:extLst>
              </p:cNvPr>
              <p:cNvSpPr txBox="1"/>
              <p:nvPr/>
            </p:nvSpPr>
            <p:spPr>
              <a:xfrm>
                <a:off x="8917660" y="5728901"/>
                <a:ext cx="2710999" cy="261610"/>
              </a:xfrm>
              <a:prstGeom prst="rect">
                <a:avLst/>
              </a:prstGeom>
              <a:noFill/>
            </p:spPr>
            <p:txBody>
              <a:bodyPr wrap="none" rtlCol="0">
                <a:spAutoFit/>
              </a:bodyPr>
              <a:lstStyle/>
              <a:p>
                <a:r>
                  <a:rPr lang="en-US" sz="1100" dirty="0"/>
                  <a:t>-3        -2          -1          0           1          2          3</a:t>
                </a:r>
              </a:p>
            </p:txBody>
          </p:sp>
          <p:sp>
            <p:nvSpPr>
              <p:cNvPr id="16" name="TextBox 15">
                <a:extLst>
                  <a:ext uri="{FF2B5EF4-FFF2-40B4-BE49-F238E27FC236}">
                    <a16:creationId xmlns:a16="http://schemas.microsoft.com/office/drawing/2014/main" id="{DE40E9BA-B39E-484A-8427-46671ADEC0F3}"/>
                  </a:ext>
                </a:extLst>
              </p:cNvPr>
              <p:cNvSpPr txBox="1"/>
              <p:nvPr/>
            </p:nvSpPr>
            <p:spPr>
              <a:xfrm>
                <a:off x="10119731" y="6106586"/>
                <a:ext cx="292068" cy="369332"/>
              </a:xfrm>
              <a:prstGeom prst="rect">
                <a:avLst/>
              </a:prstGeom>
              <a:noFill/>
            </p:spPr>
            <p:txBody>
              <a:bodyPr wrap="none" rtlCol="0">
                <a:spAutoFit/>
              </a:bodyPr>
              <a:lstStyle/>
              <a:p>
                <a:r>
                  <a:rPr lang="en-US" i="1" dirty="0"/>
                  <a:t>Z</a:t>
                </a:r>
              </a:p>
            </p:txBody>
          </p:sp>
          <p:cxnSp>
            <p:nvCxnSpPr>
              <p:cNvPr id="17" name="Straight Arrow Connector 16">
                <a:extLst>
                  <a:ext uri="{FF2B5EF4-FFF2-40B4-BE49-F238E27FC236}">
                    <a16:creationId xmlns:a16="http://schemas.microsoft.com/office/drawing/2014/main" id="{B0A2CB1D-3967-A943-9E75-8180A67FEFBA}"/>
                  </a:ext>
                </a:extLst>
              </p:cNvPr>
              <p:cNvCxnSpPr/>
              <p:nvPr/>
            </p:nvCxnSpPr>
            <p:spPr>
              <a:xfrm>
                <a:off x="8169442" y="6291252"/>
                <a:ext cx="17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8B9847-48F8-164D-AEE9-DF594D567637}"/>
                  </a:ext>
                </a:extLst>
              </p:cNvPr>
              <p:cNvSpPr txBox="1"/>
              <p:nvPr/>
            </p:nvSpPr>
            <p:spPr>
              <a:xfrm>
                <a:off x="8549309" y="6291252"/>
                <a:ext cx="859531" cy="261610"/>
              </a:xfrm>
              <a:prstGeom prst="rect">
                <a:avLst/>
              </a:prstGeom>
              <a:noFill/>
            </p:spPr>
            <p:txBody>
              <a:bodyPr wrap="none" rtlCol="0">
                <a:spAutoFit/>
              </a:bodyPr>
              <a:lstStyle/>
              <a:p>
                <a:r>
                  <a:rPr lang="en-US" sz="1100" dirty="0"/>
                  <a:t>Standardize</a:t>
                </a:r>
              </a:p>
            </p:txBody>
          </p:sp>
        </p:grpSp>
        <p:sp>
          <p:nvSpPr>
            <p:cNvPr id="9" name="Oval 8">
              <a:extLst>
                <a:ext uri="{FF2B5EF4-FFF2-40B4-BE49-F238E27FC236}">
                  <a16:creationId xmlns:a16="http://schemas.microsoft.com/office/drawing/2014/main" id="{5B5284B2-023E-5A42-A96C-26A0324D55FE}"/>
                </a:ext>
              </a:extLst>
            </p:cNvPr>
            <p:cNvSpPr/>
            <p:nvPr/>
          </p:nvSpPr>
          <p:spPr>
            <a:xfrm>
              <a:off x="7593706" y="528625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0AEB6-2F70-8D49-86A4-70B36131A0CE}"/>
                </a:ext>
              </a:extLst>
            </p:cNvPr>
            <p:cNvSpPr/>
            <p:nvPr/>
          </p:nvSpPr>
          <p:spPr>
            <a:xfrm>
              <a:off x="10289587" y="524857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6559962-EDBD-3847-A506-755A41828571}"/>
              </a:ext>
            </a:extLst>
          </p:cNvPr>
          <p:cNvSpPr txBox="1"/>
          <p:nvPr/>
        </p:nvSpPr>
        <p:spPr>
          <a:xfrm>
            <a:off x="6893427" y="5185747"/>
            <a:ext cx="5706671" cy="16722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Examples:</a:t>
            </a:r>
          </a:p>
          <a:p>
            <a:endParaRPr lang="en-US" sz="1400" dirty="0"/>
          </a:p>
          <a:p>
            <a:r>
              <a:rPr lang="en-US" sz="1400" dirty="0">
                <a:solidFill>
                  <a:srgbClr val="000000"/>
                </a:solidFill>
              </a:rPr>
              <a:t>‘Research from previous studies suggests the average number of people is 7’</a:t>
            </a:r>
          </a:p>
          <a:p>
            <a:pPr marL="285750" indent="-285750">
              <a:buFont typeface="Arial" panose="020B0604020202020204" pitchFamily="34" charset="0"/>
              <a:buChar char="•"/>
            </a:pPr>
            <a:r>
              <a:rPr lang="en-US" sz="1400" dirty="0">
                <a:solidFill>
                  <a:srgbClr val="000000"/>
                </a:solidFill>
              </a:rPr>
              <a:t>Equal to → </a:t>
            </a:r>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0</a:t>
            </a:r>
            <a:r>
              <a:rPr lang="en-US" sz="1400" dirty="0">
                <a:solidFill>
                  <a:srgbClr val="000000"/>
                </a:solidFill>
                <a:ea typeface="Calibri"/>
                <a:cs typeface="Calibri"/>
                <a:sym typeface="Calibri"/>
              </a:rPr>
              <a:t>: </a:t>
            </a:r>
            <a:r>
              <a:rPr lang="el-GR" sz="1400" i="1" dirty="0">
                <a:solidFill>
                  <a:srgbClr val="000000"/>
                </a:solidFill>
              </a:rPr>
              <a:t>μ</a:t>
            </a:r>
            <a:r>
              <a:rPr lang="el-GR" sz="1400" dirty="0">
                <a:solidFill>
                  <a:srgbClr val="000000"/>
                </a:solidFill>
              </a:rPr>
              <a:t> = 7</a:t>
            </a:r>
            <a:endParaRPr lang="en-US" sz="1400" dirty="0">
              <a:solidFill>
                <a:srgbClr val="000000"/>
              </a:solidFill>
            </a:endParaRPr>
          </a:p>
          <a:p>
            <a:pPr marL="285750" indent="-285750">
              <a:buFont typeface="Arial" panose="020B0604020202020204" pitchFamily="34" charset="0"/>
              <a:buChar char="•"/>
            </a:pPr>
            <a:endParaRPr lang="en-US" sz="1400" baseline="30000" dirty="0">
              <a:solidFill>
                <a:srgbClr val="000000"/>
              </a:solidFill>
            </a:endParaRPr>
          </a:p>
          <a:p>
            <a:r>
              <a:rPr lang="en-US" sz="1400" dirty="0"/>
              <a:t>‘The owner believes his average monthly profit is more than $50,000’</a:t>
            </a:r>
          </a:p>
          <a:p>
            <a:pPr marL="285750" indent="-285750">
              <a:buFont typeface="Arial" panose="020B0604020202020204" pitchFamily="34" charset="0"/>
              <a:buChar char="•"/>
            </a:pPr>
            <a:r>
              <a:rPr lang="en-US" sz="1400" dirty="0"/>
              <a:t>In this case, greater than → H</a:t>
            </a:r>
            <a:r>
              <a:rPr lang="en-US" sz="1400" baseline="-25000" dirty="0"/>
              <a:t>A</a:t>
            </a:r>
            <a:r>
              <a:rPr lang="en-US" sz="1400" dirty="0"/>
              <a:t>: </a:t>
            </a:r>
            <a:r>
              <a:rPr lang="el-GR" sz="1400" i="1" dirty="0"/>
              <a:t>μ</a:t>
            </a:r>
            <a:r>
              <a:rPr lang="el-GR" sz="1400" dirty="0"/>
              <a:t> &gt; 50,000</a:t>
            </a:r>
          </a:p>
          <a:p>
            <a:pPr marL="285750" indent="-285750">
              <a:buFont typeface="Arial" panose="020B0604020202020204" pitchFamily="34" charset="0"/>
              <a:buChar char="•"/>
            </a:pPr>
            <a:endParaRPr lang="el-GR" sz="1400" baseline="30000" dirty="0">
              <a:solidFill>
                <a:srgbClr val="000000"/>
              </a:solidFill>
            </a:endParaRPr>
          </a:p>
        </p:txBody>
      </p:sp>
      <p:grpSp>
        <p:nvGrpSpPr>
          <p:cNvPr id="5" name="Group 4">
            <a:extLst>
              <a:ext uri="{FF2B5EF4-FFF2-40B4-BE49-F238E27FC236}">
                <a16:creationId xmlns:a16="http://schemas.microsoft.com/office/drawing/2014/main" id="{FE46AF3C-70EB-5C4E-8123-509635693B10}"/>
              </a:ext>
            </a:extLst>
          </p:cNvPr>
          <p:cNvGrpSpPr/>
          <p:nvPr/>
        </p:nvGrpSpPr>
        <p:grpSpPr>
          <a:xfrm>
            <a:off x="6856737" y="3389066"/>
            <a:ext cx="9839326" cy="2271549"/>
            <a:chOff x="6596945" y="3389066"/>
            <a:chExt cx="9839326" cy="2271549"/>
          </a:xfrm>
        </p:grpSpPr>
        <p:pic>
          <p:nvPicPr>
            <p:cNvPr id="21" name="Picture 2">
              <a:extLst>
                <a:ext uri="{FF2B5EF4-FFF2-40B4-BE49-F238E27FC236}">
                  <a16:creationId xmlns:a16="http://schemas.microsoft.com/office/drawing/2014/main" id="{FDC3AEF8-3BE5-5B48-9AA1-0134E65007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9780" y="3389066"/>
              <a:ext cx="4007336" cy="104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4" name="Content Placeholder 2">
              <a:extLst>
                <a:ext uri="{FF2B5EF4-FFF2-40B4-BE49-F238E27FC236}">
                  <a16:creationId xmlns:a16="http://schemas.microsoft.com/office/drawing/2014/main" id="{CC53D367-6DDB-0149-BA7A-A8560922BCB0}"/>
                </a:ext>
              </a:extLst>
            </p:cNvPr>
            <p:cNvSpPr txBox="1">
              <a:spLocks/>
            </p:cNvSpPr>
            <p:nvPr/>
          </p:nvSpPr>
          <p:spPr>
            <a:xfrm>
              <a:off x="6596945" y="4238215"/>
              <a:ext cx="9839326" cy="142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1050" dirty="0"/>
                <a:t>Type of Test:</a:t>
              </a:r>
            </a:p>
            <a:p>
              <a:pPr marL="0" indent="0">
                <a:lnSpc>
                  <a:spcPct val="100000"/>
                </a:lnSpc>
                <a:spcBef>
                  <a:spcPts val="0"/>
                </a:spcBef>
                <a:buFont typeface="Wingdings" pitchFamily="2" charset="2"/>
                <a:buNone/>
              </a:pPr>
              <a:r>
                <a:rPr lang="en-US" sz="1050" dirty="0"/>
                <a:t>Sign in H</a:t>
              </a:r>
              <a:r>
                <a:rPr lang="en-US" sz="1050" baseline="-25000" dirty="0"/>
                <a:t>A</a:t>
              </a:r>
              <a:r>
                <a:rPr lang="en-US" sz="1050" dirty="0"/>
                <a:t>:                    ≠                                             &lt;                                             &gt;</a:t>
              </a:r>
            </a:p>
            <a:p>
              <a:pPr marL="0" indent="0">
                <a:lnSpc>
                  <a:spcPct val="100000"/>
                </a:lnSpc>
                <a:spcBef>
                  <a:spcPts val="0"/>
                </a:spcBef>
                <a:buNone/>
              </a:pPr>
              <a:r>
                <a:rPr lang="en-US" sz="1050" dirty="0"/>
                <a:t>Critical Values:    -Z*</a:t>
              </a:r>
              <a:r>
                <a:rPr lang="en-US" sz="1050" baseline="-25000" dirty="0"/>
                <a:t>              </a:t>
              </a:r>
              <a:r>
                <a:rPr lang="en-US" sz="1050" dirty="0"/>
                <a:t>+Z*                           -Z*                                                      Z*</a:t>
              </a:r>
              <a:endParaRPr lang="en-US" sz="1050" baseline="-25000" dirty="0"/>
            </a:p>
          </p:txBody>
        </p:sp>
      </p:grpSp>
    </p:spTree>
    <p:extLst>
      <p:ext uri="{BB962C8B-B14F-4D97-AF65-F5344CB8AC3E}">
        <p14:creationId xmlns:p14="http://schemas.microsoft.com/office/powerpoint/2010/main" val="261216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Hypotheses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94129" y="763601"/>
            <a:ext cx="11682271" cy="5610306"/>
          </a:xfrm>
        </p:spPr>
        <p:txBody>
          <a:bodyPr/>
          <a:lstStyle/>
          <a:p>
            <a:pPr marL="0" indent="0">
              <a:lnSpc>
                <a:spcPct val="100000"/>
              </a:lnSpc>
              <a:buNone/>
            </a:pPr>
            <a:r>
              <a:rPr lang="en-US" sz="1600" b="1" dirty="0"/>
              <a:t>Problem</a:t>
            </a:r>
            <a:r>
              <a:rPr lang="en-US" sz="1600" dirty="0"/>
              <a:t>: (1) Define the parameter of interest and (2) State the Null and Alternative Hypotheses and the directionality of the test (two-tailed, left-tailed or right-tailed) for the following scenarios:</a:t>
            </a:r>
          </a:p>
          <a:p>
            <a:pPr marL="0">
              <a:lnSpc>
                <a:spcPct val="100000"/>
              </a:lnSpc>
            </a:pPr>
            <a:endParaRPr lang="en-US" sz="1600" dirty="0"/>
          </a:p>
          <a:p>
            <a:pPr marL="0" lvl="0" indent="0">
              <a:buNone/>
            </a:pPr>
            <a:r>
              <a:rPr lang="en-US" sz="1600" dirty="0"/>
              <a:t>a) A random sample of 15 human body temperatures were obtained. Assume that human body temperatures are normally distributed. Is there sufficient evidence to conclude that the true mean human body temperature differs from 98.6</a:t>
            </a:r>
            <a:r>
              <a:rPr lang="en-US" sz="1600" baseline="30000" dirty="0"/>
              <a:t>o</a:t>
            </a:r>
            <a:r>
              <a:rPr lang="en-US" sz="1600" dirty="0"/>
              <a:t>F?</a:t>
            </a:r>
          </a:p>
          <a:p>
            <a:pPr marL="0" indent="0">
              <a:buNone/>
            </a:pPr>
            <a:endParaRPr lang="en-US" sz="1600" i="1" dirty="0">
              <a:solidFill>
                <a:srgbClr val="7030A0"/>
              </a:solidFill>
            </a:endParaRPr>
          </a:p>
          <a:p>
            <a:pPr marL="0" lvl="0" indent="0">
              <a:buNone/>
            </a:pPr>
            <a:endParaRPr lang="en-US" sz="1600" dirty="0"/>
          </a:p>
          <a:p>
            <a:pPr marL="0" lvl="0" indent="0">
              <a:buNone/>
            </a:pPr>
            <a:endParaRPr lang="en-US" sz="1600" dirty="0"/>
          </a:p>
          <a:p>
            <a:pPr marL="0" lvl="0" indent="0">
              <a:buNone/>
            </a:pPr>
            <a:endParaRPr lang="en-US" sz="1600" dirty="0"/>
          </a:p>
          <a:p>
            <a:pPr marL="0" lvl="0" indent="0">
              <a:buNone/>
            </a:pPr>
            <a:endParaRPr lang="en-US" sz="1600" dirty="0"/>
          </a:p>
          <a:p>
            <a:pPr marL="0" indent="0">
              <a:buNone/>
            </a:pPr>
            <a:r>
              <a:rPr lang="en-US" sz="1600" dirty="0"/>
              <a:t>b) In 2012, a large number of foreclosed homes in Washington, D.C. were sold. Real estate experts say the standard deviation for sales the past 10 years was $190,000. In one community, a random sample of 30 foreclosed homes sold for an average of $443,705. A prospective home-buyer wants to know if prices have decreased from the 2002 average of $450,000.</a:t>
            </a:r>
          </a:p>
          <a:p>
            <a:pPr marL="0" indent="0">
              <a:buNone/>
            </a:pPr>
            <a:endParaRPr lang="en-US" sz="1600" i="1" dirty="0">
              <a:solidFill>
                <a:srgbClr val="FF0000"/>
              </a:solidFill>
            </a:endParaRPr>
          </a:p>
          <a:p>
            <a:pPr marL="0" indent="0">
              <a:buNone/>
            </a:pPr>
            <a:endParaRPr lang="en-US" sz="1600" i="1" dirty="0">
              <a:solidFill>
                <a:srgbClr val="FF0000"/>
              </a:solidFill>
            </a:endParaRPr>
          </a:p>
          <a:p>
            <a:pPr marL="0" indent="0">
              <a:buNone/>
            </a:pPr>
            <a:endParaRPr lang="en-US" sz="1600" i="1" dirty="0">
              <a:solidFill>
                <a:srgbClr val="FF0000"/>
              </a:solidFill>
            </a:endParaRPr>
          </a:p>
          <a:p>
            <a:pPr marL="0" indent="0">
              <a:buNone/>
            </a:pPr>
            <a:endParaRPr lang="en-US" sz="1600" i="1" dirty="0">
              <a:solidFill>
                <a:srgbClr val="FF0000"/>
              </a:solidFill>
            </a:endParaRPr>
          </a:p>
          <a:p>
            <a:pPr marL="0" indent="0">
              <a:buNone/>
            </a:pPr>
            <a:endParaRPr lang="en-US" sz="1600" i="1" dirty="0">
              <a:solidFill>
                <a:srgbClr val="7030A0"/>
              </a:solidFill>
            </a:endParaRPr>
          </a:p>
          <a:p>
            <a:pPr marL="0" indent="0">
              <a:lnSpc>
                <a:spcPct val="100000"/>
              </a:lnSpc>
              <a:buNone/>
            </a:pPr>
            <a:r>
              <a:rPr lang="en-US" sz="1600" dirty="0"/>
              <a:t>c) Test 1 grades on the most fun class you’ve ever taken averaged 80.76 with standard deviation 13.34 points. From a random sample of 19 Test 2 grades, there was a mean of 83.39. Your super cool instructor wants to know if the Test 2 grades improved.</a:t>
            </a:r>
          </a:p>
          <a:p>
            <a:pPr marL="0" indent="0">
              <a:lnSpc>
                <a:spcPct val="100000"/>
              </a:lnSpc>
              <a:buNone/>
            </a:pPr>
            <a:endParaRPr lang="en-US" sz="1600" dirty="0"/>
          </a:p>
          <a:p>
            <a:pPr marL="0" indent="0">
              <a:lnSpc>
                <a:spcPct val="100000"/>
              </a:lnSpc>
              <a:buNone/>
            </a:pPr>
            <a:endParaRPr lang="en-US" sz="1600" i="1" dirty="0">
              <a:solidFill>
                <a:srgbClr val="FF0000"/>
              </a:solidFill>
            </a:endParaRPr>
          </a:p>
          <a:p>
            <a:pPr marL="0" indent="0">
              <a:lnSpc>
                <a:spcPct val="100000"/>
              </a:lnSpc>
              <a:buNone/>
            </a:pPr>
            <a:endParaRPr lang="en-US" sz="1600" i="1" dirty="0">
              <a:solidFill>
                <a:srgbClr val="FF0000"/>
              </a:solidFill>
            </a:endParaRPr>
          </a:p>
        </p:txBody>
      </p:sp>
    </p:spTree>
    <p:extLst>
      <p:ext uri="{BB962C8B-B14F-4D97-AF65-F5344CB8AC3E}">
        <p14:creationId xmlns:p14="http://schemas.microsoft.com/office/powerpoint/2010/main" val="154951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Hypotheses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0" y="585334"/>
            <a:ext cx="12475253" cy="6689525"/>
          </a:xfrm>
        </p:spPr>
        <p:txBody>
          <a:bodyPr/>
          <a:lstStyle/>
          <a:p>
            <a:pPr marL="0" indent="0">
              <a:lnSpc>
                <a:spcPct val="100000"/>
              </a:lnSpc>
              <a:buNone/>
            </a:pPr>
            <a:r>
              <a:rPr lang="en-US" sz="1300" b="1" dirty="0"/>
              <a:t>Problem</a:t>
            </a:r>
            <a:r>
              <a:rPr lang="en-US" sz="1300" dirty="0"/>
              <a:t>: (1) Define the parameter of interest and (2) State the Null and Alternative Hypotheses and the directionality of the test (two-tailed, left-tailed or right-tailed) for the following scenarios:</a:t>
            </a:r>
          </a:p>
          <a:p>
            <a:pPr marL="0">
              <a:lnSpc>
                <a:spcPct val="100000"/>
              </a:lnSpc>
            </a:pPr>
            <a:endParaRPr lang="en-US" sz="1300" dirty="0"/>
          </a:p>
          <a:p>
            <a:pPr marL="0" lvl="0" indent="0">
              <a:buNone/>
            </a:pPr>
            <a:r>
              <a:rPr lang="en-US" sz="1300" dirty="0"/>
              <a:t>a) A random sample of 15 human body temperatures were obtained. Assume that human body temperatures are normally distributed. Is there sufficient evidence to conclude that the true mean human body temperature </a:t>
            </a:r>
            <a:r>
              <a:rPr lang="en-US" sz="1300" b="1" dirty="0"/>
              <a:t>differs</a:t>
            </a:r>
            <a:r>
              <a:rPr lang="en-US" sz="1300" dirty="0"/>
              <a:t> from 98.6</a:t>
            </a:r>
            <a:r>
              <a:rPr lang="en-US" sz="1300" baseline="30000" dirty="0"/>
              <a:t>o</a:t>
            </a:r>
            <a:r>
              <a:rPr lang="en-US" sz="1300" dirty="0"/>
              <a:t>F?</a:t>
            </a:r>
          </a:p>
          <a:p>
            <a:pPr marL="0" lvl="0" indent="0">
              <a:buNone/>
            </a:pPr>
            <a:endParaRPr lang="en-US" sz="1300" dirty="0"/>
          </a:p>
          <a:p>
            <a:pPr marL="0" lvl="0" indent="0">
              <a:buNone/>
            </a:pPr>
            <a:r>
              <a:rPr lang="en-US" sz="1300" i="1" dirty="0">
                <a:solidFill>
                  <a:srgbClr val="FF0000"/>
                </a:solidFill>
              </a:rPr>
              <a:t>Let µ = the true mean of human body temperature </a:t>
            </a:r>
            <a:r>
              <a:rPr lang="en-US" sz="1300" i="1" dirty="0">
                <a:solidFill>
                  <a:srgbClr val="7030A0"/>
                </a:solidFill>
              </a:rPr>
              <a:t>→ VERY GOOD!</a:t>
            </a:r>
          </a:p>
          <a:p>
            <a:pPr marL="0" lvl="0" indent="0">
              <a:buNone/>
            </a:pPr>
            <a:endParaRPr lang="en-US" sz="1300" i="1" dirty="0">
              <a:solidFill>
                <a:srgbClr val="7030A0"/>
              </a:solidFill>
            </a:endParaRPr>
          </a:p>
          <a:p>
            <a:pPr marL="0" lvl="0" indent="0">
              <a:buNone/>
            </a:pPr>
            <a:r>
              <a:rPr lang="en-US" sz="1300" i="1" dirty="0">
                <a:solidFill>
                  <a:srgbClr val="7030A0"/>
                </a:solidFill>
              </a:rPr>
              <a:t>First try:</a:t>
            </a: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 98.6   and     H</a:t>
            </a:r>
            <a:r>
              <a:rPr lang="en-US" sz="1300" i="1" baseline="-25000" dirty="0">
                <a:solidFill>
                  <a:srgbClr val="FF0000"/>
                </a:solidFill>
              </a:rPr>
              <a:t>A</a:t>
            </a:r>
            <a:r>
              <a:rPr lang="en-US" sz="1300" i="1" dirty="0">
                <a:solidFill>
                  <a:srgbClr val="FF0000"/>
                </a:solidFill>
              </a:rPr>
              <a:t> ≠ 98.6  </a:t>
            </a:r>
            <a:r>
              <a:rPr lang="en-US" sz="1300" i="1" dirty="0">
                <a:solidFill>
                  <a:srgbClr val="7030A0"/>
                </a:solidFill>
              </a:rPr>
              <a:t>→    INCORRECT!  MISSING µ!!!</a:t>
            </a:r>
          </a:p>
          <a:p>
            <a:pPr marL="0" indent="0">
              <a:buNone/>
            </a:pPr>
            <a:endParaRPr lang="en-US" sz="1300" i="1" dirty="0">
              <a:solidFill>
                <a:srgbClr val="7030A0"/>
              </a:solidFill>
            </a:endParaRP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98.6    and    H</a:t>
            </a:r>
            <a:r>
              <a:rPr lang="en-US" sz="1300" i="1" baseline="-25000" dirty="0">
                <a:solidFill>
                  <a:srgbClr val="FF0000"/>
                </a:solidFill>
              </a:rPr>
              <a:t>A</a:t>
            </a:r>
            <a:r>
              <a:rPr lang="en-US" sz="1300" i="1" dirty="0">
                <a:solidFill>
                  <a:srgbClr val="FF0000"/>
                </a:solidFill>
              </a:rPr>
              <a:t>: µ ≠ 98.6 →  two-tailed   </a:t>
            </a:r>
            <a:r>
              <a:rPr lang="en-US" sz="1300" i="1" dirty="0">
                <a:solidFill>
                  <a:srgbClr val="7030A0"/>
                </a:solidFill>
              </a:rPr>
              <a:t>→ NOW IT’S PERFECT!</a:t>
            </a:r>
          </a:p>
          <a:p>
            <a:pPr marL="0" lvl="0" indent="0">
              <a:buNone/>
            </a:pPr>
            <a:endParaRPr lang="en-US" sz="1300" dirty="0"/>
          </a:p>
          <a:p>
            <a:pPr marL="0" indent="0">
              <a:buNone/>
            </a:pPr>
            <a:r>
              <a:rPr lang="en-US" sz="1300" dirty="0"/>
              <a:t>b) In 2012, a large number of foreclosed homes in Washington, D.C. were sold. Real estate experts say the standard deviation for sales the past 10 years was $190,000. In one community, a random sample of 30 foreclosed homes sold for an average of $443,705. A prospective home-buyer wants to know if prices have </a:t>
            </a:r>
            <a:r>
              <a:rPr lang="en-US" sz="1300" b="1" dirty="0"/>
              <a:t>decreased</a:t>
            </a:r>
            <a:r>
              <a:rPr lang="en-US" sz="1300" dirty="0"/>
              <a:t> from the 2002 average of $450,000.</a:t>
            </a:r>
          </a:p>
          <a:p>
            <a:pPr marL="0" indent="0">
              <a:buNone/>
            </a:pPr>
            <a:endParaRPr lang="en-US" sz="1300" i="1" dirty="0">
              <a:solidFill>
                <a:srgbClr val="FF0000"/>
              </a:solidFill>
            </a:endParaRPr>
          </a:p>
          <a:p>
            <a:pPr marL="0" indent="0">
              <a:buNone/>
            </a:pPr>
            <a:r>
              <a:rPr lang="en-US" sz="1300" i="1" dirty="0">
                <a:solidFill>
                  <a:srgbClr val="7030A0"/>
                </a:solidFill>
              </a:rPr>
              <a:t>First try:</a:t>
            </a: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p = 450,000 and     H</a:t>
            </a:r>
            <a:r>
              <a:rPr lang="en-US" sz="1300" i="1" baseline="-25000" dirty="0">
                <a:solidFill>
                  <a:srgbClr val="FF0000"/>
                </a:solidFill>
              </a:rPr>
              <a:t>A</a:t>
            </a:r>
            <a:r>
              <a:rPr lang="en-US" sz="1300" i="1" dirty="0">
                <a:solidFill>
                  <a:srgbClr val="FF0000"/>
                </a:solidFill>
              </a:rPr>
              <a:t>: p &lt; 450,000    </a:t>
            </a:r>
            <a:r>
              <a:rPr lang="en-US" sz="1300" i="1" dirty="0">
                <a:solidFill>
                  <a:srgbClr val="7030A0"/>
                </a:solidFill>
              </a:rPr>
              <a:t>→</a:t>
            </a:r>
            <a:r>
              <a:rPr lang="en-US" sz="1300" i="1" dirty="0">
                <a:solidFill>
                  <a:srgbClr val="FF0000"/>
                </a:solidFill>
              </a:rPr>
              <a:t>     </a:t>
            </a:r>
            <a:r>
              <a:rPr lang="en-US" sz="1300" i="1" dirty="0">
                <a:solidFill>
                  <a:srgbClr val="7030A0"/>
                </a:solidFill>
              </a:rPr>
              <a:t>INCORRECT!! NOT TALKING ABOUT PROPORTIONS!!! SHOULD BE NO Ps</a:t>
            </a:r>
          </a:p>
          <a:p>
            <a:pPr marL="0" indent="0">
              <a:buNone/>
            </a:pPr>
            <a:endParaRPr lang="en-US" sz="1300" i="1" dirty="0">
              <a:solidFill>
                <a:srgbClr val="FF0000"/>
              </a:solidFill>
            </a:endParaRPr>
          </a:p>
          <a:p>
            <a:pPr marL="0" indent="0">
              <a:buNone/>
            </a:pPr>
            <a:r>
              <a:rPr lang="en-US" sz="1300" i="1" dirty="0">
                <a:solidFill>
                  <a:srgbClr val="FF0000"/>
                </a:solidFill>
              </a:rPr>
              <a:t>Let µ = the true mean of the prices of foreclosed homes </a:t>
            </a:r>
            <a:r>
              <a:rPr lang="en-US" sz="1300" i="1" dirty="0">
                <a:solidFill>
                  <a:srgbClr val="7030A0"/>
                </a:solidFill>
              </a:rPr>
              <a:t>→</a:t>
            </a:r>
            <a:r>
              <a:rPr lang="en-US" sz="1300" i="1" dirty="0">
                <a:solidFill>
                  <a:srgbClr val="FF0000"/>
                </a:solidFill>
              </a:rPr>
              <a:t> </a:t>
            </a:r>
            <a:r>
              <a:rPr lang="en-US" sz="1300" i="1" dirty="0">
                <a:solidFill>
                  <a:srgbClr val="7030A0"/>
                </a:solidFill>
              </a:rPr>
              <a:t>PERFECT</a:t>
            </a:r>
          </a:p>
          <a:p>
            <a:pPr marL="0" indent="0">
              <a:buNone/>
            </a:pPr>
            <a:endParaRPr lang="en-US" sz="1300" i="1" dirty="0">
              <a:solidFill>
                <a:srgbClr val="FF0000"/>
              </a:solidFill>
            </a:endParaRP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443,705    and     H</a:t>
            </a:r>
            <a:r>
              <a:rPr lang="en-US" sz="1300" i="1" baseline="-25000" dirty="0">
                <a:solidFill>
                  <a:srgbClr val="FF0000"/>
                </a:solidFill>
              </a:rPr>
              <a:t>A</a:t>
            </a:r>
            <a:r>
              <a:rPr lang="en-US" sz="1300" i="1" dirty="0">
                <a:solidFill>
                  <a:srgbClr val="FF0000"/>
                </a:solidFill>
              </a:rPr>
              <a:t>: µ &lt; 450,000 </a:t>
            </a:r>
            <a:r>
              <a:rPr lang="en-US" sz="1300" i="1" dirty="0">
                <a:solidFill>
                  <a:srgbClr val="7030A0"/>
                </a:solidFill>
              </a:rPr>
              <a:t>→</a:t>
            </a:r>
            <a:r>
              <a:rPr lang="en-US" sz="1300" i="1" dirty="0">
                <a:solidFill>
                  <a:srgbClr val="FF0000"/>
                </a:solidFill>
              </a:rPr>
              <a:t> </a:t>
            </a:r>
            <a:r>
              <a:rPr lang="en-US" sz="1300" i="1" dirty="0">
                <a:solidFill>
                  <a:srgbClr val="7030A0"/>
                </a:solidFill>
              </a:rPr>
              <a:t>INCORRECT! Remember both numbers in the H</a:t>
            </a:r>
            <a:r>
              <a:rPr lang="en-US" sz="1300" i="1" baseline="-25000" dirty="0">
                <a:solidFill>
                  <a:srgbClr val="7030A0"/>
                </a:solidFill>
              </a:rPr>
              <a:t>0 </a:t>
            </a:r>
            <a:r>
              <a:rPr lang="en-US" sz="1300" i="1" dirty="0">
                <a:solidFill>
                  <a:srgbClr val="7030A0"/>
                </a:solidFill>
              </a:rPr>
              <a:t> and H</a:t>
            </a:r>
            <a:r>
              <a:rPr lang="en-US" sz="1300" i="1" baseline="-25000" dirty="0">
                <a:solidFill>
                  <a:srgbClr val="7030A0"/>
                </a:solidFill>
              </a:rPr>
              <a:t>A</a:t>
            </a:r>
            <a:r>
              <a:rPr lang="en-US" sz="1300" i="1" dirty="0">
                <a:solidFill>
                  <a:srgbClr val="7030A0"/>
                </a:solidFill>
              </a:rPr>
              <a:t> need to be the same! So which one is correct?????</a:t>
            </a:r>
          </a:p>
          <a:p>
            <a:pPr marL="0" indent="0">
              <a:buNone/>
            </a:pPr>
            <a:r>
              <a:rPr lang="en-US" sz="1400" i="1" dirty="0">
                <a:solidFill>
                  <a:srgbClr val="7030A0"/>
                </a:solidFill>
                <a:sym typeface="Wingdings" pitchFamily="2" charset="2"/>
              </a:rPr>
              <a:t>Hypotheses are NEVER based on SAMPLE information!!!! </a:t>
            </a: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450,000    and     H</a:t>
            </a:r>
            <a:r>
              <a:rPr lang="en-US" sz="1300" i="1" baseline="-25000" dirty="0">
                <a:solidFill>
                  <a:srgbClr val="FF0000"/>
                </a:solidFill>
              </a:rPr>
              <a:t>A</a:t>
            </a:r>
            <a:r>
              <a:rPr lang="en-US" sz="1300" i="1" dirty="0">
                <a:solidFill>
                  <a:srgbClr val="FF0000"/>
                </a:solidFill>
              </a:rPr>
              <a:t>: µ &lt; 450,000     left-tailed  </a:t>
            </a:r>
            <a:r>
              <a:rPr lang="en-US" sz="1300" i="1" dirty="0">
                <a:solidFill>
                  <a:srgbClr val="7030A0"/>
                </a:solidFill>
              </a:rPr>
              <a:t>→ NOW CORRECT!</a:t>
            </a:r>
          </a:p>
          <a:p>
            <a:pPr marL="0" indent="0">
              <a:buNone/>
            </a:pPr>
            <a:endParaRPr lang="en-US" sz="1300" i="1" dirty="0">
              <a:solidFill>
                <a:srgbClr val="7030A0"/>
              </a:solidFill>
            </a:endParaRPr>
          </a:p>
          <a:p>
            <a:pPr marL="0" indent="0">
              <a:lnSpc>
                <a:spcPct val="100000"/>
              </a:lnSpc>
              <a:buNone/>
            </a:pPr>
            <a:r>
              <a:rPr lang="en-US" sz="1300" dirty="0"/>
              <a:t>c) Test 1 grades on the most fun class you’ve ever taken averaged 80.76 with standard deviation 13.34 points. From a random sample of 19 Test 2 grades, there was a mean of 83.39. Your super cool instructor wants to know if the Test 2 grades </a:t>
            </a:r>
            <a:r>
              <a:rPr lang="en-US" sz="1300" b="1" dirty="0"/>
              <a:t>improved</a:t>
            </a:r>
            <a:r>
              <a:rPr lang="en-US" sz="1300" dirty="0"/>
              <a:t>.</a:t>
            </a:r>
          </a:p>
          <a:p>
            <a:pPr marL="0" indent="0">
              <a:lnSpc>
                <a:spcPct val="100000"/>
              </a:lnSpc>
              <a:buNone/>
            </a:pPr>
            <a:endParaRPr lang="en-US" sz="1300" dirty="0"/>
          </a:p>
          <a:p>
            <a:pPr marL="0" indent="0">
              <a:lnSpc>
                <a:spcPct val="100000"/>
              </a:lnSpc>
              <a:buNone/>
            </a:pPr>
            <a:r>
              <a:rPr lang="en-US" sz="1300" i="1" dirty="0">
                <a:solidFill>
                  <a:srgbClr val="7030A0"/>
                </a:solidFill>
              </a:rPr>
              <a:t>Both correct (I won’t be too picky with the context, technically we are looking at our Test 2 grade average and comparing that to a value from the Test 1 (the null):</a:t>
            </a:r>
            <a:endParaRPr lang="en-US" sz="1300" dirty="0"/>
          </a:p>
          <a:p>
            <a:pPr marL="0" indent="0">
              <a:lnSpc>
                <a:spcPct val="100000"/>
              </a:lnSpc>
              <a:buNone/>
            </a:pPr>
            <a:r>
              <a:rPr lang="en-US" sz="1300" i="1" dirty="0">
                <a:solidFill>
                  <a:srgbClr val="FF0000"/>
                </a:solidFill>
              </a:rPr>
              <a:t>Let µ be the true mean of the test 2 grades.</a:t>
            </a:r>
          </a:p>
          <a:p>
            <a:pPr marL="0" indent="0">
              <a:lnSpc>
                <a:spcPct val="100000"/>
              </a:lnSpc>
              <a:buNone/>
            </a:pPr>
            <a:r>
              <a:rPr lang="en-US" sz="1300" i="1" dirty="0">
                <a:solidFill>
                  <a:srgbClr val="FF0000"/>
                </a:solidFill>
              </a:rPr>
              <a:t>Let µ = represent the true mean of test scores</a:t>
            </a:r>
          </a:p>
          <a:p>
            <a:pPr marL="0" indent="0">
              <a:lnSpc>
                <a:spcPct val="100000"/>
              </a:lnSpc>
              <a:buNone/>
            </a:pPr>
            <a:endParaRPr lang="en-US" sz="1300" i="1" dirty="0">
              <a:solidFill>
                <a:srgbClr val="FF0000"/>
              </a:solidFill>
            </a:endParaRP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80.76    and     H</a:t>
            </a:r>
            <a:r>
              <a:rPr lang="en-US" sz="1300" i="1" baseline="-25000" dirty="0">
                <a:solidFill>
                  <a:srgbClr val="FF0000"/>
                </a:solidFill>
              </a:rPr>
              <a:t>A</a:t>
            </a:r>
            <a:r>
              <a:rPr lang="en-US" sz="1300" i="1" dirty="0">
                <a:solidFill>
                  <a:srgbClr val="FF0000"/>
                </a:solidFill>
              </a:rPr>
              <a:t>: µ &gt; 8.076    right-tailed    </a:t>
            </a:r>
            <a:r>
              <a:rPr lang="en-US" sz="1300" i="1" dirty="0">
                <a:solidFill>
                  <a:srgbClr val="7030A0"/>
                </a:solidFill>
              </a:rPr>
              <a:t>→</a:t>
            </a:r>
            <a:r>
              <a:rPr lang="en-US" sz="1300" i="1" dirty="0">
                <a:solidFill>
                  <a:srgbClr val="FF0000"/>
                </a:solidFill>
              </a:rPr>
              <a:t> </a:t>
            </a:r>
            <a:r>
              <a:rPr lang="en-US" sz="1300" i="1" dirty="0">
                <a:solidFill>
                  <a:srgbClr val="7030A0"/>
                </a:solidFill>
              </a:rPr>
              <a:t>CORRECT!</a:t>
            </a:r>
            <a:endParaRPr lang="en-US" sz="1300" i="1" dirty="0">
              <a:solidFill>
                <a:srgbClr val="FF0000"/>
              </a:solidFill>
            </a:endParaRPr>
          </a:p>
          <a:p>
            <a:pPr marL="0" indent="0">
              <a:lnSpc>
                <a:spcPct val="100000"/>
              </a:lnSpc>
              <a:buNone/>
            </a:pPr>
            <a:endParaRPr lang="en-US" sz="1300" i="1" dirty="0">
              <a:solidFill>
                <a:srgbClr val="FF0000"/>
              </a:solidFill>
            </a:endParaRPr>
          </a:p>
          <a:p>
            <a:pPr marL="0" indent="0">
              <a:lnSpc>
                <a:spcPct val="100000"/>
              </a:lnSpc>
              <a:buNone/>
            </a:pPr>
            <a:endParaRPr lang="en-US" sz="1300" dirty="0"/>
          </a:p>
        </p:txBody>
      </p:sp>
    </p:spTree>
    <p:extLst>
      <p:ext uri="{BB962C8B-B14F-4D97-AF65-F5344CB8AC3E}">
        <p14:creationId xmlns:p14="http://schemas.microsoft.com/office/powerpoint/2010/main" val="283027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60196" y="-51856"/>
            <a:ext cx="11360800" cy="763600"/>
          </a:xfrm>
        </p:spPr>
        <p:txBody>
          <a:bodyPr/>
          <a:lstStyle/>
          <a:p>
            <a:r>
              <a:rPr lang="en-US" sz="4000" dirty="0"/>
              <a:t>Rejection Region for Means with Known 𝞂</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315834" y="1218767"/>
            <a:ext cx="6346922" cy="4555200"/>
          </a:xfrm>
        </p:spPr>
        <p:txBody>
          <a:bodyPr/>
          <a:lstStyle/>
          <a:p>
            <a:pPr marL="152396" indent="0">
              <a:lnSpc>
                <a:spcPct val="100000"/>
              </a:lnSpc>
              <a:buNone/>
            </a:pPr>
            <a:r>
              <a:rPr lang="en-US" sz="1800" u="sng" dirty="0"/>
              <a:t>Rejection Region for Means Test with KNOWN 𝞂</a:t>
            </a:r>
            <a:endParaRPr lang="en-US" sz="1800" dirty="0"/>
          </a:p>
          <a:p>
            <a:pPr>
              <a:lnSpc>
                <a:spcPct val="100000"/>
              </a:lnSpc>
            </a:pPr>
            <a:endParaRPr lang="en-US" sz="1600" dirty="0"/>
          </a:p>
          <a:p>
            <a:pPr>
              <a:lnSpc>
                <a:spcPct val="100000"/>
              </a:lnSpc>
            </a:pPr>
            <a:r>
              <a:rPr lang="en-US" sz="1600" dirty="0"/>
              <a:t>This is the SAME as for a Proportions Test!</a:t>
            </a:r>
          </a:p>
          <a:p>
            <a:pPr>
              <a:lnSpc>
                <a:spcPct val="100000"/>
              </a:lnSpc>
            </a:pPr>
            <a:endParaRPr lang="en-US" sz="1600" dirty="0"/>
          </a:p>
          <a:p>
            <a:pPr marL="152396" indent="0">
              <a:lnSpc>
                <a:spcPct val="100000"/>
              </a:lnSpc>
              <a:buNone/>
            </a:pPr>
            <a:r>
              <a:rPr lang="en-US" sz="1600" u="sng" dirty="0"/>
              <a:t>Review</a:t>
            </a:r>
          </a:p>
          <a:p>
            <a:pPr>
              <a:lnSpc>
                <a:spcPct val="100000"/>
              </a:lnSpc>
            </a:pPr>
            <a:endParaRPr lang="en-US" sz="1600" dirty="0"/>
          </a:p>
          <a:p>
            <a:pPr>
              <a:lnSpc>
                <a:spcPct val="100000"/>
              </a:lnSpc>
            </a:pPr>
            <a:r>
              <a:rPr lang="en-US" sz="1600" dirty="0"/>
              <a:t>We have to determine the the when </a:t>
            </a:r>
            <a:r>
              <a:rPr lang="en-US" sz="1600" u="sng" dirty="0"/>
              <a:t>there is or is not enough evidence</a:t>
            </a:r>
            <a:r>
              <a:rPr lang="en-US" sz="1600" dirty="0"/>
              <a:t> against the Null.</a:t>
            </a:r>
          </a:p>
          <a:p>
            <a:pPr marL="152396" indent="0">
              <a:lnSpc>
                <a:spcPct val="100000"/>
              </a:lnSpc>
              <a:buNone/>
            </a:pPr>
            <a:endParaRPr lang="en-US" sz="1600" dirty="0"/>
          </a:p>
          <a:p>
            <a:pPr>
              <a:lnSpc>
                <a:spcPct val="100000"/>
              </a:lnSpc>
            </a:pPr>
            <a:r>
              <a:rPr lang="en-US" sz="1600" dirty="0"/>
              <a:t>Our Rejection Region (RR) is based on whether we are doing a one or two tailed test (this is the direction from the H</a:t>
            </a:r>
            <a:r>
              <a:rPr lang="en-US" sz="1600" baseline="-25000" dirty="0"/>
              <a:t>A</a:t>
            </a:r>
            <a:r>
              <a:rPr lang="en-US" sz="1600" dirty="0"/>
              <a:t>)!</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0197" y="700039"/>
            <a:ext cx="7268154" cy="5187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2.  Sketch Rejection Region based of Significance Level</a:t>
            </a:r>
          </a:p>
        </p:txBody>
      </p:sp>
      <p:grpSp>
        <p:nvGrpSpPr>
          <p:cNvPr id="18" name="Group 17">
            <a:extLst>
              <a:ext uri="{FF2B5EF4-FFF2-40B4-BE49-F238E27FC236}">
                <a16:creationId xmlns:a16="http://schemas.microsoft.com/office/drawing/2014/main" id="{91100542-02C9-0057-FC49-B11BAF66F831}"/>
              </a:ext>
            </a:extLst>
          </p:cNvPr>
          <p:cNvGrpSpPr/>
          <p:nvPr/>
        </p:nvGrpSpPr>
        <p:grpSpPr>
          <a:xfrm>
            <a:off x="6662756" y="1771999"/>
            <a:ext cx="5320930" cy="2093700"/>
            <a:chOff x="6662756" y="1771999"/>
            <a:chExt cx="5320930" cy="2093700"/>
          </a:xfrm>
        </p:grpSpPr>
        <p:pic>
          <p:nvPicPr>
            <p:cNvPr id="5" name="Picture 4">
              <a:extLst>
                <a:ext uri="{FF2B5EF4-FFF2-40B4-BE49-F238E27FC236}">
                  <a16:creationId xmlns:a16="http://schemas.microsoft.com/office/drawing/2014/main" id="{D6287F53-9940-AD04-C774-C217CE22922F}"/>
                </a:ext>
              </a:extLst>
            </p:cNvPr>
            <p:cNvPicPr>
              <a:picLocks noChangeAspect="1"/>
            </p:cNvPicPr>
            <p:nvPr/>
          </p:nvPicPr>
          <p:blipFill>
            <a:blip r:embed="rId2"/>
            <a:stretch>
              <a:fillRect/>
            </a:stretch>
          </p:blipFill>
          <p:spPr>
            <a:xfrm>
              <a:off x="6662756" y="1771999"/>
              <a:ext cx="5320930" cy="1657001"/>
            </a:xfrm>
            <a:prstGeom prst="rect">
              <a:avLst/>
            </a:prstGeom>
          </p:spPr>
        </p:pic>
        <p:sp>
          <p:nvSpPr>
            <p:cNvPr id="17" name="TextBox 16">
              <a:extLst>
                <a:ext uri="{FF2B5EF4-FFF2-40B4-BE49-F238E27FC236}">
                  <a16:creationId xmlns:a16="http://schemas.microsoft.com/office/drawing/2014/main" id="{26975295-48C6-EE0A-7CC8-991DDA54DFD0}"/>
                </a:ext>
              </a:extLst>
            </p:cNvPr>
            <p:cNvSpPr txBox="1"/>
            <p:nvPr/>
          </p:nvSpPr>
          <p:spPr>
            <a:xfrm>
              <a:off x="8166970" y="3496367"/>
              <a:ext cx="3414717" cy="369332"/>
            </a:xfrm>
            <a:prstGeom prst="rect">
              <a:avLst/>
            </a:prstGeom>
            <a:noFill/>
          </p:spPr>
          <p:txBody>
            <a:bodyPr wrap="none" rtlCol="0">
              <a:spAutoFit/>
            </a:bodyPr>
            <a:lstStyle/>
            <a:p>
              <a:r>
                <a:rPr lang="en-US" dirty="0"/>
                <a:t>Z                          Z                             Z</a:t>
              </a:r>
            </a:p>
          </p:txBody>
        </p:sp>
      </p:grpSp>
    </p:spTree>
    <p:extLst>
      <p:ext uri="{BB962C8B-B14F-4D97-AF65-F5344CB8AC3E}">
        <p14:creationId xmlns:p14="http://schemas.microsoft.com/office/powerpoint/2010/main" val="218658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610411"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3.  Compute P-value</a:t>
            </a:r>
            <a:r>
              <a:rPr lang="en-US" sz="2400" dirty="0">
                <a:solidFill>
                  <a:srgbClr val="0070C0"/>
                </a:solidFill>
              </a:rPr>
              <a:t> (and Test Statistic).</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(Original) Setup</a:t>
            </a:r>
          </a:p>
          <a:p>
            <a:pPr marL="0" indent="0">
              <a:buNone/>
            </a:pPr>
            <a:r>
              <a:rPr lang="en-US" sz="1400" dirty="0"/>
              <a:t>Scientists discovered a new mountain range under the sea. Lets assume the sea mountain heights are normally distribution with known standard deviation of 5000 ft.</a:t>
            </a:r>
          </a:p>
          <a:p>
            <a:pPr marL="0" indent="0">
              <a:buNone/>
            </a:pPr>
            <a:endParaRPr lang="en-US" sz="1400" dirty="0"/>
          </a:p>
          <a:p>
            <a:pPr marL="0" indent="0">
              <a:buNone/>
            </a:pPr>
            <a:r>
              <a:rPr lang="en-US" sz="1400" dirty="0"/>
              <a:t>From a random sample of 13 peaks, there was an average height of 12,000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53124" y="2519096"/>
                <a:ext cx="7086600" cy="3256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GOAL</a:t>
                </a:r>
                <a:r>
                  <a:rPr lang="en-US" sz="1800" dirty="0"/>
                  <a:t>: Conduct a Hypothesis Test!</a:t>
                </a:r>
              </a:p>
              <a:p>
                <a:pPr marL="0" indent="0">
                  <a:buFont typeface="Arial" panose="020B0604020202020204" pitchFamily="34" charset="0"/>
                  <a:buNone/>
                </a:pPr>
                <a:endParaRPr lang="en-US" sz="900" dirty="0"/>
              </a:p>
              <a:p>
                <a:pPr marL="514350" indent="-514350">
                  <a:buFont typeface="+mj-lt"/>
                  <a:buAutoNum type="arabicPeriod"/>
                </a:pPr>
                <a:r>
                  <a:rPr lang="en-US" sz="1800" dirty="0"/>
                  <a:t>Z-Test</a:t>
                </a:r>
              </a:p>
              <a:p>
                <a:pPr marL="914400" lvl="1" indent="-457200">
                  <a:buFont typeface="+mj-lt"/>
                  <a:buAutoNum type="alphaLcParenR"/>
                </a:pPr>
                <a:r>
                  <a:rPr lang="en-US" sz="1600" dirty="0"/>
                  <a:t>Input = Stats</a:t>
                </a:r>
              </a:p>
              <a:p>
                <a:pPr marL="914400" lvl="1" indent="-457200">
                  <a:buFont typeface="+mj-lt"/>
                  <a:buAutoNum type="alphaLcParenR"/>
                </a:pPr>
                <a:r>
                  <a:rPr lang="en-US" sz="1600" dirty="0"/>
                  <a:t>μ</a:t>
                </a:r>
                <a:r>
                  <a:rPr lang="en-US" sz="1600" baseline="-25000" dirty="0"/>
                  <a:t>0</a:t>
                </a:r>
                <a:r>
                  <a:rPr lang="en-US" sz="1600" dirty="0"/>
                  <a:t> = the Null mean</a:t>
                </a:r>
              </a:p>
              <a:p>
                <a:pPr marL="914400" lvl="1" indent="-457200">
                  <a:buFont typeface="+mj-lt"/>
                  <a:buAutoNum type="alphaLcParenR"/>
                </a:pPr>
                <a:r>
                  <a:rPr lang="en-US" sz="1600" dirty="0"/>
                  <a:t>𝜎 = population SD</a:t>
                </a:r>
              </a:p>
              <a:p>
                <a:pPr marL="914400" lvl="1" indent="-457200">
                  <a:buFont typeface="+mj-lt"/>
                  <a:buAutoNum type="alphaLcParenR"/>
                </a:pPr>
                <a:r>
                  <a:rPr lang="en-US" sz="1600" b="0" dirty="0"/>
                  <a:t>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t> = sample mean</a:t>
                </a:r>
              </a:p>
              <a:p>
                <a:pPr marL="914400" lvl="1" indent="-457200">
                  <a:buFont typeface="+mj-lt"/>
                  <a:buAutoNum type="alphaLcParenR"/>
                </a:pPr>
                <a:r>
                  <a:rPr lang="en-US" sz="1600" dirty="0"/>
                  <a:t>n = sample size</a:t>
                </a:r>
              </a:p>
              <a:p>
                <a:pPr marL="914400" lvl="1" indent="-457200">
                  <a:buFont typeface="+mj-lt"/>
                  <a:buAutoNum type="alphaLcParenR"/>
                </a:pPr>
                <a:r>
                  <a:rPr lang="en-US" sz="1600" dirty="0"/>
                  <a:t>μ: Alternative hypothesis</a:t>
                </a:r>
              </a:p>
              <a:p>
                <a:pPr marL="457200" lvl="1" indent="0">
                  <a:buNone/>
                </a:pPr>
                <a:r>
                  <a:rPr lang="en-US" sz="1600" dirty="0"/>
                  <a:t>Calculate or Draw</a:t>
                </a:r>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53124" y="2519096"/>
                <a:ext cx="7086600" cy="3256450"/>
              </a:xfrm>
              <a:prstGeom prst="rect">
                <a:avLst/>
              </a:prstGeom>
              <a:blipFill>
                <a:blip r:embed="rId2"/>
                <a:stretch>
                  <a:fillRect l="-716" t="-155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841A2EC-97F1-5842-99CF-B2AF98BA5DDB}"/>
              </a:ext>
            </a:extLst>
          </p:cNvPr>
          <p:cNvSpPr txBox="1"/>
          <p:nvPr/>
        </p:nvSpPr>
        <p:spPr>
          <a:xfrm>
            <a:off x="73556" y="5517454"/>
            <a:ext cx="5590316"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u="sng" dirty="0"/>
              <a:t>New Scenario</a:t>
            </a:r>
          </a:p>
          <a:p>
            <a:r>
              <a:rPr lang="en-US" sz="1600" dirty="0"/>
              <a:t>Three more sea mountains were discovered. The new sample mean is equal to 15,000 ft. Is there enough evidence to say the sea mountains are taller than the Rockies. Use 𝛼 = 0.10</a:t>
            </a:r>
          </a:p>
          <a:p>
            <a:pPr marL="285750" indent="-285750">
              <a:buFont typeface="Arial" panose="020B0604020202020204" pitchFamily="34" charset="0"/>
              <a:buChar char="•"/>
            </a:pPr>
            <a:r>
              <a:rPr lang="en-US" sz="1600" dirty="0"/>
              <a:t>Run another </a:t>
            </a:r>
            <a:r>
              <a:rPr lang="en-US" sz="1600" dirty="0" err="1"/>
              <a:t>ZTest</a:t>
            </a:r>
            <a:endParaRPr lang="en-US" sz="1600" dirty="0"/>
          </a:p>
        </p:txBody>
      </p:sp>
      <p:grpSp>
        <p:nvGrpSpPr>
          <p:cNvPr id="3" name="Group 2">
            <a:extLst>
              <a:ext uri="{FF2B5EF4-FFF2-40B4-BE49-F238E27FC236}">
                <a16:creationId xmlns:a16="http://schemas.microsoft.com/office/drawing/2014/main" id="{55032FC4-C485-0640-8760-33CFAA24F0A9}"/>
              </a:ext>
            </a:extLst>
          </p:cNvPr>
          <p:cNvGrpSpPr/>
          <p:nvPr/>
        </p:nvGrpSpPr>
        <p:grpSpPr>
          <a:xfrm>
            <a:off x="9406403" y="834497"/>
            <a:ext cx="2533661" cy="1138773"/>
            <a:chOff x="9030337" y="864871"/>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030337" y="864871"/>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Z</a:t>
              </a:r>
              <a:r>
                <a:rPr lang="en-US" sz="1400" baseline="-25000" dirty="0"/>
                <a:t>stat</a:t>
              </a:r>
              <a:r>
                <a:rPr lang="en-US" sz="1400" dirty="0"/>
                <a:t> by hand:</a:t>
              </a:r>
            </a:p>
            <a:p>
              <a:endParaRPr lang="en-US" dirty="0"/>
            </a:p>
            <a:p>
              <a:endParaRPr lang="en-US" dirty="0"/>
            </a:p>
            <a:p>
              <a:endParaRPr lang="en-US" dirty="0"/>
            </a:p>
          </p:txBody>
        </p:sp>
        <p:pic>
          <p:nvPicPr>
            <p:cNvPr id="30" name="Picture 29">
              <a:extLst>
                <a:ext uri="{FF2B5EF4-FFF2-40B4-BE49-F238E27FC236}">
                  <a16:creationId xmlns:a16="http://schemas.microsoft.com/office/drawing/2014/main" id="{0701A37E-1700-9743-B9D2-F53D4A08F456}"/>
                </a:ext>
              </a:extLst>
            </p:cNvPr>
            <p:cNvPicPr>
              <a:picLocks noChangeAspect="1"/>
            </p:cNvPicPr>
            <p:nvPr/>
          </p:nvPicPr>
          <p:blipFill>
            <a:blip r:embed="rId3"/>
            <a:stretch>
              <a:fillRect/>
            </a:stretch>
          </p:blipFill>
          <p:spPr>
            <a:xfrm>
              <a:off x="9123834" y="1271440"/>
              <a:ext cx="2336800" cy="711200"/>
            </a:xfrm>
            <a:prstGeom prst="rect">
              <a:avLst/>
            </a:prstGeom>
          </p:spPr>
        </p:pic>
      </p:grpSp>
    </p:spTree>
    <p:extLst>
      <p:ext uri="{BB962C8B-B14F-4D97-AF65-F5344CB8AC3E}">
        <p14:creationId xmlns:p14="http://schemas.microsoft.com/office/powerpoint/2010/main" val="166209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44757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3.  Compute P-value</a:t>
            </a:r>
            <a:r>
              <a:rPr lang="en-US" sz="2400" dirty="0">
                <a:solidFill>
                  <a:srgbClr val="0070C0"/>
                </a:solidFill>
              </a:rPr>
              <a:t> (and Test Statistic).</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(Original) Setup</a:t>
            </a:r>
          </a:p>
          <a:p>
            <a:pPr marL="0" indent="0">
              <a:buNone/>
            </a:pPr>
            <a:r>
              <a:rPr lang="en-US" sz="1400" dirty="0"/>
              <a:t>Scientists discovered a new mountain range under the sea. Lets assume the sea mountain heights are normally distribution with known standard deviation of 5000 ft.</a:t>
            </a:r>
          </a:p>
          <a:p>
            <a:pPr marL="0" indent="0">
              <a:buNone/>
            </a:pPr>
            <a:endParaRPr lang="en-US" sz="1400" dirty="0"/>
          </a:p>
          <a:p>
            <a:pPr marL="0" indent="0">
              <a:buNone/>
            </a:pPr>
            <a:r>
              <a:rPr lang="en-US" sz="1400" dirty="0"/>
              <a:t>From a random sample of 13 peaks, there was an average height of 12,000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53124" y="2519096"/>
                <a:ext cx="7086600" cy="3256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GOAL</a:t>
                </a:r>
                <a:r>
                  <a:rPr lang="en-US" sz="1800" dirty="0"/>
                  <a:t>: Conduct a Hypothesis Test!</a:t>
                </a:r>
              </a:p>
              <a:p>
                <a:pPr marL="0" indent="0">
                  <a:buFont typeface="Arial" panose="020B0604020202020204" pitchFamily="34" charset="0"/>
                  <a:buNone/>
                </a:pPr>
                <a:endParaRPr lang="en-US" sz="900" dirty="0"/>
              </a:p>
              <a:p>
                <a:pPr marL="514350" indent="-514350">
                  <a:buFont typeface="+mj-lt"/>
                  <a:buAutoNum type="arabicPeriod"/>
                </a:pPr>
                <a:r>
                  <a:rPr lang="en-US" sz="1800" dirty="0"/>
                  <a:t>Z-Test</a:t>
                </a:r>
              </a:p>
              <a:p>
                <a:pPr marL="914400" lvl="1" indent="-457200">
                  <a:buFont typeface="+mj-lt"/>
                  <a:buAutoNum type="alphaLcParenR"/>
                </a:pPr>
                <a:r>
                  <a:rPr lang="en-US" sz="1600" dirty="0"/>
                  <a:t>Input = Stats</a:t>
                </a:r>
              </a:p>
              <a:p>
                <a:pPr marL="914400" lvl="1" indent="-457200">
                  <a:buFont typeface="+mj-lt"/>
                  <a:buAutoNum type="alphaLcParenR"/>
                </a:pPr>
                <a:r>
                  <a:rPr lang="en-US" sz="1600" dirty="0"/>
                  <a:t>μ</a:t>
                </a:r>
                <a:r>
                  <a:rPr lang="en-US" sz="1600" baseline="-25000" dirty="0"/>
                  <a:t>0</a:t>
                </a:r>
                <a:r>
                  <a:rPr lang="en-US" sz="1600" dirty="0"/>
                  <a:t> = the Null mean</a:t>
                </a:r>
              </a:p>
              <a:p>
                <a:pPr marL="914400" lvl="1" indent="-457200">
                  <a:buFont typeface="+mj-lt"/>
                  <a:buAutoNum type="alphaLcParenR"/>
                </a:pPr>
                <a:r>
                  <a:rPr lang="en-US" sz="1600" dirty="0"/>
                  <a:t>𝜎 = population SD</a:t>
                </a:r>
              </a:p>
              <a:p>
                <a:pPr marL="914400" lvl="1" indent="-457200">
                  <a:buFont typeface="+mj-lt"/>
                  <a:buAutoNum type="alphaLcParenR"/>
                </a:pPr>
                <a:r>
                  <a:rPr lang="en-US" sz="1600" b="0" dirty="0"/>
                  <a:t>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t> = sample mean</a:t>
                </a:r>
              </a:p>
              <a:p>
                <a:pPr marL="914400" lvl="1" indent="-457200">
                  <a:buFont typeface="+mj-lt"/>
                  <a:buAutoNum type="alphaLcParenR"/>
                </a:pPr>
                <a:r>
                  <a:rPr lang="en-US" sz="1600" dirty="0"/>
                  <a:t>n = sample size</a:t>
                </a:r>
              </a:p>
              <a:p>
                <a:pPr marL="914400" lvl="1" indent="-457200">
                  <a:buFont typeface="+mj-lt"/>
                  <a:buAutoNum type="alphaLcParenR"/>
                </a:pPr>
                <a:r>
                  <a:rPr lang="en-US" sz="1600" dirty="0"/>
                  <a:t>μ: Alternative hypothesis</a:t>
                </a:r>
              </a:p>
              <a:p>
                <a:pPr marL="457200" lvl="1" indent="0">
                  <a:buNone/>
                </a:pPr>
                <a:r>
                  <a:rPr lang="en-US" sz="1600" dirty="0"/>
                  <a:t>Calculate or Draw</a:t>
                </a:r>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53124" y="2519096"/>
                <a:ext cx="7086600" cy="3256450"/>
              </a:xfrm>
              <a:prstGeom prst="rect">
                <a:avLst/>
              </a:prstGeom>
              <a:blipFill>
                <a:blip r:embed="rId2"/>
                <a:stretch>
                  <a:fillRect l="-716" t="-155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841A2EC-97F1-5842-99CF-B2AF98BA5DDB}"/>
              </a:ext>
            </a:extLst>
          </p:cNvPr>
          <p:cNvSpPr txBox="1"/>
          <p:nvPr/>
        </p:nvSpPr>
        <p:spPr>
          <a:xfrm>
            <a:off x="73556" y="5517454"/>
            <a:ext cx="5590316"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u="sng" dirty="0"/>
              <a:t>New Scenario</a:t>
            </a:r>
          </a:p>
          <a:p>
            <a:r>
              <a:rPr lang="en-US" sz="1600" dirty="0"/>
              <a:t>Three more sea mountains were discovered. The new sample mean is equal to 15,000 ft. Is there enough evidence to say the sea mountains are </a:t>
            </a:r>
            <a:r>
              <a:rPr lang="en-US" sz="1600" b="1" dirty="0"/>
              <a:t>taller</a:t>
            </a:r>
            <a:r>
              <a:rPr lang="en-US" sz="1600" dirty="0"/>
              <a:t> than the Rockies. Use 𝛼 = 0.10</a:t>
            </a:r>
          </a:p>
          <a:p>
            <a:pPr marL="285750" indent="-285750">
              <a:buFont typeface="Arial" panose="020B0604020202020204" pitchFamily="34" charset="0"/>
              <a:buChar char="•"/>
            </a:pPr>
            <a:r>
              <a:rPr lang="en-US" sz="1600" dirty="0"/>
              <a:t>Run another </a:t>
            </a:r>
            <a:r>
              <a:rPr lang="en-US" sz="1600" dirty="0" err="1"/>
              <a:t>ZTest</a:t>
            </a:r>
            <a:endParaRPr lang="en-US" sz="1600" dirty="0"/>
          </a:p>
        </p:txBody>
      </p:sp>
      <p:grpSp>
        <p:nvGrpSpPr>
          <p:cNvPr id="3" name="Group 2">
            <a:extLst>
              <a:ext uri="{FF2B5EF4-FFF2-40B4-BE49-F238E27FC236}">
                <a16:creationId xmlns:a16="http://schemas.microsoft.com/office/drawing/2014/main" id="{55032FC4-C485-0640-8760-33CFAA24F0A9}"/>
              </a:ext>
            </a:extLst>
          </p:cNvPr>
          <p:cNvGrpSpPr/>
          <p:nvPr/>
        </p:nvGrpSpPr>
        <p:grpSpPr>
          <a:xfrm>
            <a:off x="9406403" y="834497"/>
            <a:ext cx="2533661" cy="1138773"/>
            <a:chOff x="9030337" y="864871"/>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030337" y="864871"/>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Z</a:t>
              </a:r>
              <a:r>
                <a:rPr lang="en-US" sz="1400" baseline="-25000" dirty="0"/>
                <a:t>stat</a:t>
              </a:r>
              <a:r>
                <a:rPr lang="en-US" sz="1400" dirty="0"/>
                <a:t> by hand:</a:t>
              </a:r>
            </a:p>
            <a:p>
              <a:endParaRPr lang="en-US" dirty="0"/>
            </a:p>
            <a:p>
              <a:endParaRPr lang="en-US" dirty="0"/>
            </a:p>
            <a:p>
              <a:endParaRPr lang="en-US" dirty="0"/>
            </a:p>
          </p:txBody>
        </p:sp>
        <p:pic>
          <p:nvPicPr>
            <p:cNvPr id="30" name="Picture 29">
              <a:extLst>
                <a:ext uri="{FF2B5EF4-FFF2-40B4-BE49-F238E27FC236}">
                  <a16:creationId xmlns:a16="http://schemas.microsoft.com/office/drawing/2014/main" id="{0701A37E-1700-9743-B9D2-F53D4A08F456}"/>
                </a:ext>
              </a:extLst>
            </p:cNvPr>
            <p:cNvPicPr>
              <a:picLocks noChangeAspect="1"/>
            </p:cNvPicPr>
            <p:nvPr/>
          </p:nvPicPr>
          <p:blipFill>
            <a:blip r:embed="rId3"/>
            <a:stretch>
              <a:fillRect/>
            </a:stretch>
          </p:blipFill>
          <p:spPr>
            <a:xfrm>
              <a:off x="9123834" y="1271440"/>
              <a:ext cx="2336800" cy="711200"/>
            </a:xfrm>
            <a:prstGeom prst="rect">
              <a:avLst/>
            </a:prstGeom>
          </p:spPr>
        </p:pic>
      </p:grpSp>
      <p:grpSp>
        <p:nvGrpSpPr>
          <p:cNvPr id="40" name="Group 39">
            <a:extLst>
              <a:ext uri="{FF2B5EF4-FFF2-40B4-BE49-F238E27FC236}">
                <a16:creationId xmlns:a16="http://schemas.microsoft.com/office/drawing/2014/main" id="{B396D4E3-616E-9140-871E-3A616E82741B}"/>
              </a:ext>
            </a:extLst>
          </p:cNvPr>
          <p:cNvGrpSpPr/>
          <p:nvPr/>
        </p:nvGrpSpPr>
        <p:grpSpPr>
          <a:xfrm>
            <a:off x="3696424" y="3116504"/>
            <a:ext cx="8562415" cy="1786200"/>
            <a:chOff x="3629585" y="3131020"/>
            <a:chExt cx="8562415" cy="1786200"/>
          </a:xfrm>
        </p:grpSpPr>
        <p:grpSp>
          <p:nvGrpSpPr>
            <p:cNvPr id="7" name="Group 6">
              <a:extLst>
                <a:ext uri="{FF2B5EF4-FFF2-40B4-BE49-F238E27FC236}">
                  <a16:creationId xmlns:a16="http://schemas.microsoft.com/office/drawing/2014/main" id="{C80243F9-8B08-234D-96AC-ACE0D93E3585}"/>
                </a:ext>
              </a:extLst>
            </p:cNvPr>
            <p:cNvGrpSpPr/>
            <p:nvPr/>
          </p:nvGrpSpPr>
          <p:grpSpPr>
            <a:xfrm>
              <a:off x="6818193" y="3146985"/>
              <a:ext cx="5373807" cy="1444752"/>
              <a:chOff x="6132393" y="3149115"/>
              <a:chExt cx="5373807" cy="144655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FBC187-3EDC-1847-8FC7-47EFC6752653}"/>
                      </a:ext>
                    </a:extLst>
                  </p:cNvPr>
                  <p:cNvSpPr txBox="1"/>
                  <p:nvPr/>
                </p:nvSpPr>
                <p:spPr>
                  <a:xfrm>
                    <a:off x="6132393" y="3149115"/>
                    <a:ext cx="1813895" cy="1201823"/>
                  </a:xfrm>
                  <a:prstGeom prst="rect">
                    <a:avLst/>
                  </a:prstGeom>
                  <a:noFill/>
                </p:spPr>
                <p:txBody>
                  <a:bodyPr wrap="none" rtlCol="0">
                    <a:spAutoFit/>
                  </a:bodyPr>
                  <a:lstStyle/>
                  <a:p>
                    <a:r>
                      <a:rPr lang="en-US" sz="1200" u="sng" dirty="0"/>
                      <a:t>Calculate Output</a:t>
                    </a:r>
                  </a:p>
                  <a:p>
                    <a:r>
                      <a:rPr lang="en-US" sz="1200" dirty="0"/>
                      <a:t>μ = Alternative hypothesis</a:t>
                    </a:r>
                  </a:p>
                  <a:p>
                    <a:r>
                      <a:rPr lang="en-US" sz="1200" dirty="0"/>
                      <a:t>z = Z</a:t>
                    </a:r>
                    <a:r>
                      <a:rPr lang="en-US" sz="1200" baseline="-25000" dirty="0"/>
                      <a:t>stat</a:t>
                    </a:r>
                    <a:endParaRPr lang="en-US" sz="1200" dirty="0"/>
                  </a:p>
                  <a:p>
                    <a:r>
                      <a:rPr lang="en-US" sz="1200" dirty="0"/>
                      <a:t>p = p-value</a:t>
                    </a:r>
                  </a:p>
                  <a:p>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 </m:t>
                        </m:r>
                      </m:oMath>
                    </a14:m>
                    <a:r>
                      <a:rPr lang="en-US" sz="1200" dirty="0"/>
                      <a:t>= sample proportion</a:t>
                    </a:r>
                  </a:p>
                  <a:p>
                    <a:r>
                      <a:rPr lang="en-US" sz="1200" dirty="0"/>
                      <a:t>n = sample size</a:t>
                    </a:r>
                  </a:p>
                </p:txBody>
              </p:sp>
            </mc:Choice>
            <mc:Fallback xmlns="">
              <p:sp>
                <p:nvSpPr>
                  <p:cNvPr id="6" name="TextBox 5">
                    <a:extLst>
                      <a:ext uri="{FF2B5EF4-FFF2-40B4-BE49-F238E27FC236}">
                        <a16:creationId xmlns:a16="http://schemas.microsoft.com/office/drawing/2014/main" id="{B3FBC187-3EDC-1847-8FC7-47EFC6752653}"/>
                      </a:ext>
                    </a:extLst>
                  </p:cNvPr>
                  <p:cNvSpPr txBox="1">
                    <a:spLocks noRot="1" noChangeAspect="1" noMove="1" noResize="1" noEditPoints="1" noAdjustHandles="1" noChangeArrowheads="1" noChangeShapeType="1" noTextEdit="1"/>
                  </p:cNvSpPr>
                  <p:nvPr/>
                </p:nvSpPr>
                <p:spPr>
                  <a:xfrm>
                    <a:off x="6132393" y="3149115"/>
                    <a:ext cx="1813895" cy="1201823"/>
                  </a:xfrm>
                  <a:prstGeom prst="rect">
                    <a:avLst/>
                  </a:prstGeom>
                  <a:blipFill>
                    <a:blip r:embed="rId4"/>
                    <a:stretch>
                      <a:fillRect b="-20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C42B4C8-77C1-0440-9860-84AA82B67875}"/>
                  </a:ext>
                </a:extLst>
              </p:cNvPr>
              <p:cNvSpPr txBox="1"/>
              <p:nvPr/>
            </p:nvSpPr>
            <p:spPr>
              <a:xfrm>
                <a:off x="9705875" y="3149115"/>
                <a:ext cx="1800325" cy="1446550"/>
              </a:xfrm>
              <a:prstGeom prst="rect">
                <a:avLst/>
              </a:prstGeom>
              <a:noFill/>
            </p:spPr>
            <p:txBody>
              <a:bodyPr wrap="square" rtlCol="0">
                <a:spAutoFit/>
              </a:bodyPr>
              <a:lstStyle/>
              <a:p>
                <a:r>
                  <a:rPr lang="en-US" sz="1200" u="sng" dirty="0"/>
                  <a:t>Draw Output</a:t>
                </a:r>
              </a:p>
              <a:p>
                <a:r>
                  <a:rPr lang="en-US" sz="1200" dirty="0"/>
                  <a:t>Plot (and displays values) of p = p-value and z = Z</a:t>
                </a:r>
                <a:r>
                  <a:rPr lang="en-US" sz="1200" baseline="-25000" dirty="0"/>
                  <a:t>stat</a:t>
                </a:r>
                <a:r>
                  <a:rPr lang="en-US" sz="1200" dirty="0"/>
                  <a:t> on the standard normal curve</a:t>
                </a:r>
              </a:p>
              <a:p>
                <a:endParaRPr lang="en-US" sz="1400" dirty="0"/>
              </a:p>
              <a:p>
                <a:endParaRPr lang="en-US" sz="1400" dirty="0"/>
              </a:p>
            </p:txBody>
          </p:sp>
        </p:grpSp>
        <p:sp>
          <p:nvSpPr>
            <p:cNvPr id="27" name="TextBox 26">
              <a:extLst>
                <a:ext uri="{FF2B5EF4-FFF2-40B4-BE49-F238E27FC236}">
                  <a16:creationId xmlns:a16="http://schemas.microsoft.com/office/drawing/2014/main" id="{4A3A7893-2BC0-464C-8564-4F0E16FFA67E}"/>
                </a:ext>
              </a:extLst>
            </p:cNvPr>
            <p:cNvSpPr txBox="1"/>
            <p:nvPr/>
          </p:nvSpPr>
          <p:spPr>
            <a:xfrm>
              <a:off x="3799486" y="4270889"/>
              <a:ext cx="1524776" cy="646331"/>
            </a:xfrm>
            <a:prstGeom prst="rect">
              <a:avLst/>
            </a:prstGeom>
            <a:noFill/>
          </p:spPr>
          <p:txBody>
            <a:bodyPr wrap="none" rtlCol="0">
              <a:spAutoFit/>
            </a:bodyPr>
            <a:lstStyle/>
            <a:p>
              <a:r>
                <a:rPr lang="en-US" i="1" dirty="0"/>
                <a:t>H</a:t>
              </a:r>
              <a:r>
                <a:rPr lang="en-US" i="1" baseline="-25000" dirty="0"/>
                <a:t>0</a:t>
              </a:r>
              <a:r>
                <a:rPr lang="en-US" i="1" dirty="0"/>
                <a:t>: μ = 14,400</a:t>
              </a:r>
            </a:p>
            <a:p>
              <a:r>
                <a:rPr lang="en-US" i="1" dirty="0"/>
                <a:t>H</a:t>
              </a:r>
              <a:r>
                <a:rPr lang="en-US" i="1" baseline="-25000" dirty="0"/>
                <a:t>A</a:t>
              </a:r>
              <a:r>
                <a:rPr lang="en-US" i="1" dirty="0"/>
                <a:t>: μ ≠ 14,400</a:t>
              </a:r>
            </a:p>
          </p:txBody>
        </p:sp>
        <p:pic>
          <p:nvPicPr>
            <p:cNvPr id="17" name="Picture 16">
              <a:extLst>
                <a:ext uri="{FF2B5EF4-FFF2-40B4-BE49-F238E27FC236}">
                  <a16:creationId xmlns:a16="http://schemas.microsoft.com/office/drawing/2014/main" id="{190628FD-7B24-5048-88AA-CA5598ED644E}"/>
                </a:ext>
              </a:extLst>
            </p:cNvPr>
            <p:cNvPicPr>
              <a:picLocks noChangeAspect="1"/>
            </p:cNvPicPr>
            <p:nvPr/>
          </p:nvPicPr>
          <p:blipFill>
            <a:blip r:embed="rId5"/>
            <a:stretch>
              <a:fillRect/>
            </a:stretch>
          </p:blipFill>
          <p:spPr>
            <a:xfrm>
              <a:off x="3629585" y="3131020"/>
              <a:ext cx="1549400" cy="1168400"/>
            </a:xfrm>
            <a:prstGeom prst="rect">
              <a:avLst/>
            </a:prstGeom>
          </p:spPr>
        </p:pic>
        <p:pic>
          <p:nvPicPr>
            <p:cNvPr id="19" name="Picture 18">
              <a:extLst>
                <a:ext uri="{FF2B5EF4-FFF2-40B4-BE49-F238E27FC236}">
                  <a16:creationId xmlns:a16="http://schemas.microsoft.com/office/drawing/2014/main" id="{EDF84C26-6C80-A744-A43B-495B95B6FB82}"/>
                </a:ext>
              </a:extLst>
            </p:cNvPr>
            <p:cNvPicPr>
              <a:picLocks noChangeAspect="1"/>
            </p:cNvPicPr>
            <p:nvPr/>
          </p:nvPicPr>
          <p:blipFill>
            <a:blip r:embed="rId6"/>
            <a:stretch>
              <a:fillRect/>
            </a:stretch>
          </p:blipFill>
          <p:spPr>
            <a:xfrm>
              <a:off x="5282802" y="3131020"/>
              <a:ext cx="1549400" cy="1168400"/>
            </a:xfrm>
            <a:prstGeom prst="rect">
              <a:avLst/>
            </a:prstGeom>
          </p:spPr>
        </p:pic>
        <p:pic>
          <p:nvPicPr>
            <p:cNvPr id="33" name="Picture 32">
              <a:extLst>
                <a:ext uri="{FF2B5EF4-FFF2-40B4-BE49-F238E27FC236}">
                  <a16:creationId xmlns:a16="http://schemas.microsoft.com/office/drawing/2014/main" id="{DC866CEC-B27B-4A40-91B1-4DC389E6D032}"/>
                </a:ext>
              </a:extLst>
            </p:cNvPr>
            <p:cNvPicPr>
              <a:picLocks noChangeAspect="1"/>
            </p:cNvPicPr>
            <p:nvPr/>
          </p:nvPicPr>
          <p:blipFill>
            <a:blip r:embed="rId7"/>
            <a:stretch>
              <a:fillRect/>
            </a:stretch>
          </p:blipFill>
          <p:spPr>
            <a:xfrm>
              <a:off x="8842275" y="3131020"/>
              <a:ext cx="1549400" cy="1168400"/>
            </a:xfrm>
            <a:prstGeom prst="rect">
              <a:avLst/>
            </a:prstGeom>
          </p:spPr>
        </p:pic>
      </p:grpSp>
      <p:grpSp>
        <p:nvGrpSpPr>
          <p:cNvPr id="42" name="Group 41">
            <a:extLst>
              <a:ext uri="{FF2B5EF4-FFF2-40B4-BE49-F238E27FC236}">
                <a16:creationId xmlns:a16="http://schemas.microsoft.com/office/drawing/2014/main" id="{E5C3C42C-3402-0946-8A9C-4125B5324D96}"/>
              </a:ext>
            </a:extLst>
          </p:cNvPr>
          <p:cNvGrpSpPr/>
          <p:nvPr/>
        </p:nvGrpSpPr>
        <p:grpSpPr>
          <a:xfrm>
            <a:off x="5638083" y="5414401"/>
            <a:ext cx="6371895" cy="1168400"/>
            <a:chOff x="5638083" y="5414401"/>
            <a:chExt cx="6371895" cy="1168400"/>
          </a:xfrm>
        </p:grpSpPr>
        <p:grpSp>
          <p:nvGrpSpPr>
            <p:cNvPr id="41" name="Group 40">
              <a:extLst>
                <a:ext uri="{FF2B5EF4-FFF2-40B4-BE49-F238E27FC236}">
                  <a16:creationId xmlns:a16="http://schemas.microsoft.com/office/drawing/2014/main" id="{CA298E23-E053-C042-A494-3F7CDE2B678F}"/>
                </a:ext>
              </a:extLst>
            </p:cNvPr>
            <p:cNvGrpSpPr/>
            <p:nvPr/>
          </p:nvGrpSpPr>
          <p:grpSpPr>
            <a:xfrm>
              <a:off x="7202643" y="5414401"/>
              <a:ext cx="4807335" cy="1168400"/>
              <a:chOff x="6885032" y="5386314"/>
              <a:chExt cx="4807335" cy="1168400"/>
            </a:xfrm>
          </p:grpSpPr>
          <p:pic>
            <p:nvPicPr>
              <p:cNvPr id="35" name="Picture 34">
                <a:extLst>
                  <a:ext uri="{FF2B5EF4-FFF2-40B4-BE49-F238E27FC236}">
                    <a16:creationId xmlns:a16="http://schemas.microsoft.com/office/drawing/2014/main" id="{B18190ED-DD8B-7946-B198-41F8D47DD1FB}"/>
                  </a:ext>
                </a:extLst>
              </p:cNvPr>
              <p:cNvPicPr>
                <a:picLocks noChangeAspect="1"/>
              </p:cNvPicPr>
              <p:nvPr/>
            </p:nvPicPr>
            <p:blipFill>
              <a:blip r:embed="rId8"/>
              <a:stretch>
                <a:fillRect/>
              </a:stretch>
            </p:blipFill>
            <p:spPr>
              <a:xfrm>
                <a:off x="6885032" y="5386314"/>
                <a:ext cx="1549400" cy="1168400"/>
              </a:xfrm>
              <a:prstGeom prst="rect">
                <a:avLst/>
              </a:prstGeom>
            </p:spPr>
          </p:pic>
          <p:pic>
            <p:nvPicPr>
              <p:cNvPr id="37" name="Picture 36">
                <a:extLst>
                  <a:ext uri="{FF2B5EF4-FFF2-40B4-BE49-F238E27FC236}">
                    <a16:creationId xmlns:a16="http://schemas.microsoft.com/office/drawing/2014/main" id="{36AD8D3E-29F2-1E45-A496-2CC3B5A1653A}"/>
                  </a:ext>
                </a:extLst>
              </p:cNvPr>
              <p:cNvPicPr>
                <a:picLocks noChangeAspect="1"/>
              </p:cNvPicPr>
              <p:nvPr/>
            </p:nvPicPr>
            <p:blipFill>
              <a:blip r:embed="rId9"/>
              <a:stretch>
                <a:fillRect/>
              </a:stretch>
            </p:blipFill>
            <p:spPr>
              <a:xfrm>
                <a:off x="8513999" y="5386314"/>
                <a:ext cx="1549400" cy="1168400"/>
              </a:xfrm>
              <a:prstGeom prst="rect">
                <a:avLst/>
              </a:prstGeom>
            </p:spPr>
          </p:pic>
          <p:pic>
            <p:nvPicPr>
              <p:cNvPr id="39" name="Picture 38">
                <a:extLst>
                  <a:ext uri="{FF2B5EF4-FFF2-40B4-BE49-F238E27FC236}">
                    <a16:creationId xmlns:a16="http://schemas.microsoft.com/office/drawing/2014/main" id="{F663EC2E-5D42-7443-B857-5514B2BC2EF7}"/>
                  </a:ext>
                </a:extLst>
              </p:cNvPr>
              <p:cNvPicPr>
                <a:picLocks noChangeAspect="1"/>
              </p:cNvPicPr>
              <p:nvPr/>
            </p:nvPicPr>
            <p:blipFill>
              <a:blip r:embed="rId10"/>
              <a:stretch>
                <a:fillRect/>
              </a:stretch>
            </p:blipFill>
            <p:spPr>
              <a:xfrm>
                <a:off x="10142967" y="5386314"/>
                <a:ext cx="1549400" cy="1168400"/>
              </a:xfrm>
              <a:prstGeom prst="rect">
                <a:avLst/>
              </a:prstGeom>
            </p:spPr>
          </p:pic>
        </p:grpSp>
        <p:sp>
          <p:nvSpPr>
            <p:cNvPr id="31" name="TextBox 30">
              <a:extLst>
                <a:ext uri="{FF2B5EF4-FFF2-40B4-BE49-F238E27FC236}">
                  <a16:creationId xmlns:a16="http://schemas.microsoft.com/office/drawing/2014/main" id="{65D92FE8-51C7-3A44-B7CB-0456F971E7A1}"/>
                </a:ext>
              </a:extLst>
            </p:cNvPr>
            <p:cNvSpPr txBox="1"/>
            <p:nvPr/>
          </p:nvSpPr>
          <p:spPr>
            <a:xfrm>
              <a:off x="5638083" y="5670016"/>
              <a:ext cx="1524776" cy="646331"/>
            </a:xfrm>
            <a:prstGeom prst="rect">
              <a:avLst/>
            </a:prstGeom>
            <a:noFill/>
          </p:spPr>
          <p:txBody>
            <a:bodyPr wrap="none" rtlCol="0">
              <a:spAutoFit/>
            </a:bodyPr>
            <a:lstStyle/>
            <a:p>
              <a:r>
                <a:rPr lang="en-US" i="1" dirty="0"/>
                <a:t>H</a:t>
              </a:r>
              <a:r>
                <a:rPr lang="en-US" i="1" baseline="-25000" dirty="0"/>
                <a:t>0</a:t>
              </a:r>
              <a:r>
                <a:rPr lang="en-US" i="1" dirty="0"/>
                <a:t>: μ = 14,400</a:t>
              </a:r>
            </a:p>
            <a:p>
              <a:r>
                <a:rPr lang="en-US" i="1" dirty="0"/>
                <a:t>H</a:t>
              </a:r>
              <a:r>
                <a:rPr lang="en-US" i="1" baseline="-25000" dirty="0"/>
                <a:t>A</a:t>
              </a:r>
              <a:r>
                <a:rPr lang="en-US" i="1" dirty="0"/>
                <a:t>: μ &gt; 14,400</a:t>
              </a:r>
            </a:p>
          </p:txBody>
        </p:sp>
      </p:grpSp>
    </p:spTree>
    <p:extLst>
      <p:ext uri="{BB962C8B-B14F-4D97-AF65-F5344CB8AC3E}">
        <p14:creationId xmlns:p14="http://schemas.microsoft.com/office/powerpoint/2010/main" val="1447697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4288</Words>
  <Application>Microsoft Macintosh PowerPoint</Application>
  <PresentationFormat>Widescreen</PresentationFormat>
  <Paragraphs>450</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PowerPoint Presentation</vt:lpstr>
      <vt:lpstr>Unit 8 Day 2- Outline </vt:lpstr>
      <vt:lpstr>Hypothesis Tests for Means with KNOWN 𝞂!</vt:lpstr>
      <vt:lpstr>The Hypothesis Statements - Review</vt:lpstr>
      <vt:lpstr>LCQ – Hypotheses</vt:lpstr>
      <vt:lpstr>LCQ – Hypotheses</vt:lpstr>
      <vt:lpstr>Rejection Region for Means with Known 𝞂</vt:lpstr>
      <vt:lpstr>Using Calc - Test Statistic and P-Value for Means with Known 𝜎</vt:lpstr>
      <vt:lpstr>Using Calc - Test Statistic and P-Value for Means with Known 𝜎</vt:lpstr>
      <vt:lpstr>LCQ – Conclusions and Interpretations</vt:lpstr>
      <vt:lpstr>LCQ – Conclusions and Interpretations</vt:lpstr>
      <vt:lpstr>LCQ – Conclusions and Interpretations Cont…</vt:lpstr>
      <vt:lpstr>Hypothesis Tests for Means with UNKNOWN 𝞂!</vt:lpstr>
      <vt:lpstr>T Test vs Z-Test  - Step Similarities</vt:lpstr>
      <vt:lpstr>Rejection Region for Means with Unknown 𝞂</vt:lpstr>
      <vt:lpstr>Using Calc - Test Statistic and P-Value for Means with Unknown 𝜎</vt:lpstr>
      <vt:lpstr>Using Calc - Test Statistic and P-Value for Means with Unknown 𝜎</vt:lpstr>
      <vt:lpstr>Decisions in Hypothesis Tests</vt:lpstr>
      <vt:lpstr>Incorrect Decisions Example</vt:lpstr>
      <vt:lpstr>Type I and Type II Error</vt:lpstr>
      <vt:lpstr>Errors Example </vt:lpstr>
      <vt:lpstr>Errors Example - Solution </vt:lpstr>
      <vt:lpstr>LCQ – Type 1 and Type 2 Errors</vt:lpstr>
      <vt:lpstr>LCQ – Type 1 and Type 2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13</cp:revision>
  <dcterms:created xsi:type="dcterms:W3CDTF">2022-07-27T23:45:32Z</dcterms:created>
  <dcterms:modified xsi:type="dcterms:W3CDTF">2023-10-29T22:23:42Z</dcterms:modified>
</cp:coreProperties>
</file>