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360" r:id="rId4"/>
    <p:sldId id="389" r:id="rId5"/>
    <p:sldId id="261" r:id="rId6"/>
    <p:sldId id="390" r:id="rId7"/>
    <p:sldId id="402" r:id="rId8"/>
    <p:sldId id="376" r:id="rId9"/>
    <p:sldId id="391" r:id="rId10"/>
    <p:sldId id="361" r:id="rId11"/>
    <p:sldId id="363" r:id="rId12"/>
    <p:sldId id="403" r:id="rId13"/>
    <p:sldId id="397" r:id="rId14"/>
    <p:sldId id="365" r:id="rId15"/>
    <p:sldId id="400" r:id="rId16"/>
    <p:sldId id="401" r:id="rId17"/>
    <p:sldId id="379" r:id="rId18"/>
    <p:sldId id="4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7"/>
    <p:restoredTop sz="95018"/>
  </p:normalViewPr>
  <p:slideViewPr>
    <p:cSldViewPr snapToGrid="0" snapToObjects="1">
      <p:cViewPr varScale="1">
        <p:scale>
          <a:sx n="120" d="100"/>
          <a:sy n="120"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bec4c9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bec4c9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bec4c9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bec4c9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70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bec4c9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bec4c9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710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80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0224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0.emf"/><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8" y="4129500"/>
            <a:ext cx="6076207" cy="1655762"/>
          </a:xfrm>
        </p:spPr>
        <p:txBody>
          <a:bodyPr>
            <a:normAutofit/>
          </a:bodyPr>
          <a:lstStyle/>
          <a:p>
            <a:r>
              <a:rPr lang="en-US" dirty="0"/>
              <a:t>Unit 9 – Inferences from DEPENDENT Samples </a:t>
            </a:r>
          </a:p>
          <a:p>
            <a:r>
              <a:rPr lang="en-US" dirty="0"/>
              <a:t>Your Extra Professor Colton</a:t>
            </a:r>
          </a:p>
        </p:txBody>
      </p:sp>
      <p:sp>
        <p:nvSpPr>
          <p:cNvPr id="2" name="TextBox 1">
            <a:extLst>
              <a:ext uri="{FF2B5EF4-FFF2-40B4-BE49-F238E27FC236}">
                <a16:creationId xmlns:a16="http://schemas.microsoft.com/office/drawing/2014/main" id="{FC060AF3-6D94-CA48-8AA1-3A7256B95609}"/>
              </a:ext>
            </a:extLst>
          </p:cNvPr>
          <p:cNvSpPr txBox="1"/>
          <p:nvPr/>
        </p:nvSpPr>
        <p:spPr>
          <a:xfrm>
            <a:off x="838017" y="1784999"/>
            <a:ext cx="6563335" cy="707886"/>
          </a:xfrm>
          <a:prstGeom prst="rect">
            <a:avLst/>
          </a:prstGeom>
          <a:noFill/>
        </p:spPr>
        <p:txBody>
          <a:bodyPr wrap="none" rtlCol="0">
            <a:spAutoFit/>
          </a:bodyPr>
          <a:lstStyle/>
          <a:p>
            <a:r>
              <a:rPr lang="en-US" sz="4000" dirty="0"/>
              <a:t>Bonus (but necessary) Content</a:t>
            </a:r>
          </a:p>
        </p:txBody>
      </p:sp>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99550" y="144534"/>
            <a:ext cx="11360800" cy="763600"/>
          </a:xfrm>
          <a:prstGeom prst="rect">
            <a:avLst/>
          </a:prstGeom>
        </p:spPr>
        <p:txBody>
          <a:bodyPr spcFirstLastPara="1" vert="horz" wrap="square" lIns="121900" tIns="121900" rIns="121900" bIns="121900" rtlCol="0" anchor="t" anchorCtr="0">
            <a:noAutofit/>
          </a:bodyPr>
          <a:lstStyle/>
          <a:p>
            <a:r>
              <a:rPr lang="en" sz="3600" dirty="0"/>
              <a:t>The Hypothesis Statements for Dependent Samples</a:t>
            </a:r>
            <a:endParaRPr sz="3600" dirty="0"/>
          </a:p>
        </p:txBody>
      </p:sp>
      <p:sp>
        <p:nvSpPr>
          <p:cNvPr id="270" name="Google Shape;270;p48"/>
          <p:cNvSpPr txBox="1">
            <a:spLocks noGrp="1"/>
          </p:cNvSpPr>
          <p:nvPr>
            <p:ph type="body" idx="1"/>
          </p:nvPr>
        </p:nvSpPr>
        <p:spPr>
          <a:xfrm>
            <a:off x="20513" y="1871640"/>
            <a:ext cx="6832974" cy="4555200"/>
          </a:xfrm>
          <a:prstGeom prst="rect">
            <a:avLst/>
          </a:prstGeom>
        </p:spPr>
        <p:txBody>
          <a:bodyPr spcFirstLastPara="1" vert="horz" wrap="square" lIns="121900" tIns="121900" rIns="121900" bIns="121900" rtlCol="0" anchor="t" anchorCtr="0">
            <a:noAutofit/>
          </a:bodyPr>
          <a:lstStyle/>
          <a:p>
            <a:pPr marL="186262" indent="0">
              <a:lnSpc>
                <a:spcPct val="100000"/>
              </a:lnSpc>
              <a:buNone/>
            </a:pPr>
            <a:r>
              <a:rPr lang="en-US" sz="1400" u="sng" dirty="0"/>
              <a:t>Define Parameters</a:t>
            </a:r>
          </a:p>
          <a:p>
            <a:pPr marL="795847" lvl="1" indent="0">
              <a:lnSpc>
                <a:spcPct val="100000"/>
              </a:lnSpc>
              <a:spcBef>
                <a:spcPts val="0"/>
              </a:spcBef>
              <a:buNone/>
            </a:pPr>
            <a:endParaRPr lang="en-US" sz="1400" dirty="0"/>
          </a:p>
          <a:p>
            <a:pPr>
              <a:lnSpc>
                <a:spcPct val="100000"/>
              </a:lnSpc>
            </a:pPr>
            <a:r>
              <a:rPr lang="en-US" sz="1400" dirty="0"/>
              <a:t>We still have our two </a:t>
            </a:r>
            <a:r>
              <a:rPr lang="en-US" sz="1400" b="1" dirty="0"/>
              <a:t>parameters</a:t>
            </a:r>
            <a:r>
              <a:rPr lang="en-US" sz="1400" dirty="0"/>
              <a:t> like before! Population means 𝜇</a:t>
            </a:r>
            <a:r>
              <a:rPr lang="en-US" sz="1400" baseline="-25000" dirty="0"/>
              <a:t>1</a:t>
            </a:r>
            <a:r>
              <a:rPr lang="en-US" sz="1400" dirty="0"/>
              <a:t> and 𝜇</a:t>
            </a:r>
            <a:r>
              <a:rPr lang="en-US" sz="1400" baseline="-25000" dirty="0"/>
              <a:t>2</a:t>
            </a:r>
            <a:endParaRPr lang="en-US" sz="1400" dirty="0"/>
          </a:p>
          <a:p>
            <a:pPr>
              <a:lnSpc>
                <a:spcPct val="100000"/>
              </a:lnSpc>
            </a:pPr>
            <a:endParaRPr lang="en-US" sz="1400" dirty="0"/>
          </a:p>
          <a:p>
            <a:pPr>
              <a:lnSpc>
                <a:spcPct val="100000"/>
              </a:lnSpc>
            </a:pPr>
            <a:r>
              <a:rPr lang="en-US" sz="1400" dirty="0"/>
              <a:t>But now we define a NEW parameter that is the DIFFERENCE between our original two parameters:</a:t>
            </a:r>
          </a:p>
          <a:p>
            <a:pPr>
              <a:lnSpc>
                <a:spcPct val="100000"/>
              </a:lnSpc>
            </a:pPr>
            <a:endParaRPr lang="en-US" sz="1400" dirty="0"/>
          </a:p>
          <a:p>
            <a:pPr lvl="1">
              <a:lnSpc>
                <a:spcPct val="100000"/>
              </a:lnSpc>
              <a:spcBef>
                <a:spcPts val="0"/>
              </a:spcBef>
            </a:pPr>
            <a:r>
              <a:rPr lang="en-US" sz="2000" dirty="0"/>
              <a:t>𝜇</a:t>
            </a:r>
            <a:r>
              <a:rPr lang="en-US" sz="2000" baseline="-25000" dirty="0"/>
              <a:t>d</a:t>
            </a:r>
            <a:r>
              <a:rPr lang="en-US" sz="2000" dirty="0"/>
              <a:t> =</a:t>
            </a:r>
            <a:r>
              <a:rPr lang="en-US" sz="2000" baseline="-25000" dirty="0"/>
              <a:t> </a:t>
            </a:r>
            <a:r>
              <a:rPr lang="en-US" sz="2000" dirty="0"/>
              <a:t>𝜇</a:t>
            </a:r>
            <a:r>
              <a:rPr lang="en-US" sz="2000" baseline="-25000" dirty="0"/>
              <a:t>1</a:t>
            </a:r>
            <a:r>
              <a:rPr lang="en-US" sz="2000" dirty="0"/>
              <a:t> – 𝜇</a:t>
            </a:r>
            <a:r>
              <a:rPr lang="en-US" sz="2000" baseline="-25000" dirty="0"/>
              <a:t>2</a:t>
            </a:r>
          </a:p>
          <a:p>
            <a:pPr lvl="1">
              <a:lnSpc>
                <a:spcPct val="100000"/>
              </a:lnSpc>
              <a:spcBef>
                <a:spcPts val="0"/>
              </a:spcBef>
            </a:pPr>
            <a:endParaRPr lang="en-US" sz="2000" dirty="0"/>
          </a:p>
          <a:p>
            <a:pPr lvl="1">
              <a:lnSpc>
                <a:spcPct val="100000"/>
              </a:lnSpc>
              <a:spcBef>
                <a:spcPts val="0"/>
              </a:spcBef>
            </a:pPr>
            <a:r>
              <a:rPr lang="en-US" sz="1600" dirty="0"/>
              <a:t>𝜇</a:t>
            </a:r>
            <a:r>
              <a:rPr lang="en-US" sz="1600" baseline="-25000" dirty="0"/>
              <a:t>d</a:t>
            </a:r>
            <a:r>
              <a:rPr lang="en-US" sz="1600" dirty="0"/>
              <a:t> represents is the </a:t>
            </a:r>
            <a:r>
              <a:rPr lang="en-US" sz="1600" i="1" dirty="0"/>
              <a:t>mean of the differences </a:t>
            </a:r>
            <a:r>
              <a:rPr lang="en-US" sz="1600" i="1" u="sng" dirty="0"/>
              <a:t>in each pair</a:t>
            </a:r>
            <a:r>
              <a:rPr lang="en-US" sz="1600" i="1" dirty="0"/>
              <a:t> of data for the entire population </a:t>
            </a:r>
            <a:r>
              <a:rPr lang="en-US" sz="1600" dirty="0"/>
              <a:t>that the sample is drawn from</a:t>
            </a:r>
          </a:p>
          <a:p>
            <a:pPr lvl="1">
              <a:lnSpc>
                <a:spcPct val="100000"/>
              </a:lnSpc>
              <a:spcBef>
                <a:spcPts val="0"/>
              </a:spcBef>
            </a:pPr>
            <a:endParaRPr lang="en-US" sz="1600" dirty="0"/>
          </a:p>
          <a:p>
            <a:pPr marL="152396" indent="0">
              <a:lnSpc>
                <a:spcPct val="100000"/>
              </a:lnSpc>
              <a:buNone/>
            </a:pPr>
            <a:r>
              <a:rPr lang="en-US" sz="1400" u="sng" dirty="0"/>
              <a:t>Null Hypothesis</a:t>
            </a:r>
            <a:r>
              <a:rPr lang="en-US" sz="1400" dirty="0"/>
              <a:t> H</a:t>
            </a:r>
            <a:r>
              <a:rPr lang="en-US" sz="1400" baseline="-25000" dirty="0"/>
              <a:t>0</a:t>
            </a:r>
            <a:r>
              <a:rPr lang="en-US" sz="1400" dirty="0"/>
              <a:t> and </a:t>
            </a:r>
            <a:r>
              <a:rPr lang="en-US" sz="1400" u="sng" dirty="0"/>
              <a:t>Alternative Hypothesis</a:t>
            </a:r>
            <a:r>
              <a:rPr lang="en-US" sz="1400" dirty="0"/>
              <a:t> H</a:t>
            </a:r>
            <a:r>
              <a:rPr lang="en-US" sz="1400" baseline="-25000" dirty="0"/>
              <a:t>A</a:t>
            </a:r>
          </a:p>
          <a:p>
            <a:pPr marL="152396" indent="0">
              <a:lnSpc>
                <a:spcPct val="100000"/>
              </a:lnSpc>
              <a:buNone/>
            </a:pPr>
            <a:endParaRPr lang="en-US" sz="1400" dirty="0"/>
          </a:p>
          <a:p>
            <a:pPr>
              <a:lnSpc>
                <a:spcPct val="100000"/>
              </a:lnSpc>
            </a:pPr>
            <a:r>
              <a:rPr lang="en-US" sz="1400" dirty="0">
                <a:solidFill>
                  <a:srgbClr val="000000"/>
                </a:solidFill>
              </a:rPr>
              <a:t>These are now written using our population mean of the differences, </a:t>
            </a:r>
            <a:r>
              <a:rPr lang="en-US" sz="1400" dirty="0"/>
              <a:t>𝜇</a:t>
            </a:r>
            <a:r>
              <a:rPr lang="en-US" sz="1400" baseline="-25000" dirty="0"/>
              <a:t>d</a:t>
            </a:r>
            <a:r>
              <a:rPr lang="en-US" sz="1400" dirty="0"/>
              <a:t> </a:t>
            </a:r>
          </a:p>
          <a:p>
            <a:pPr>
              <a:lnSpc>
                <a:spcPct val="100000"/>
              </a:lnSpc>
            </a:pPr>
            <a:endParaRPr lang="en-US" sz="1400" dirty="0">
              <a:solidFill>
                <a:srgbClr val="000000"/>
              </a:solidFill>
            </a:endParaRPr>
          </a:p>
          <a:p>
            <a:pPr>
              <a:lnSpc>
                <a:spcPct val="100000"/>
              </a:lnSpc>
            </a:pPr>
            <a:r>
              <a:rPr lang="en-US" sz="1400" dirty="0">
                <a:solidFill>
                  <a:srgbClr val="000000"/>
                </a:solidFill>
              </a:rPr>
              <a:t>We start by assuming the </a:t>
            </a:r>
            <a:r>
              <a:rPr lang="en-US" sz="1400" u="sng" dirty="0">
                <a:solidFill>
                  <a:srgbClr val="000000"/>
                </a:solidFill>
              </a:rPr>
              <a:t>differences are equal to </a:t>
            </a:r>
            <a:r>
              <a:rPr lang="en-US" sz="1400" b="1" u="sng" dirty="0">
                <a:solidFill>
                  <a:srgbClr val="000000"/>
                </a:solidFill>
              </a:rPr>
              <a:t>ZERO</a:t>
            </a:r>
            <a:r>
              <a:rPr lang="en-US" sz="1400" dirty="0">
                <a:solidFill>
                  <a:srgbClr val="000000"/>
                </a:solidFill>
              </a:rPr>
              <a:t>! Which of course implies the </a:t>
            </a:r>
            <a:r>
              <a:rPr lang="en-US" sz="1400" u="sng" dirty="0">
                <a:solidFill>
                  <a:srgbClr val="000000"/>
                </a:solidFill>
              </a:rPr>
              <a:t>two original parameters</a:t>
            </a:r>
            <a:r>
              <a:rPr lang="en-US" sz="1400" dirty="0">
                <a:solidFill>
                  <a:srgbClr val="000000"/>
                </a:solidFill>
              </a:rPr>
              <a:t> are </a:t>
            </a:r>
            <a:r>
              <a:rPr lang="en-US" sz="1400" b="1" dirty="0">
                <a:solidFill>
                  <a:srgbClr val="000000"/>
                </a:solidFill>
              </a:rPr>
              <a:t>equivalent</a:t>
            </a:r>
            <a:r>
              <a:rPr lang="en-US" sz="1400" dirty="0">
                <a:solidFill>
                  <a:srgbClr val="000000"/>
                </a:solidFill>
              </a:rPr>
              <a:t>! </a:t>
            </a:r>
          </a:p>
          <a:p>
            <a:pPr marL="152396" indent="0">
              <a:lnSpc>
                <a:spcPct val="100000"/>
              </a:lnSpc>
              <a:buNone/>
            </a:pPr>
            <a:endParaRPr lang="en-US" sz="1400" dirty="0"/>
          </a:p>
          <a:p>
            <a:pPr>
              <a:lnSpc>
                <a:spcPct val="100000"/>
              </a:lnSpc>
            </a:pPr>
            <a:r>
              <a:rPr lang="en-US" sz="1400" dirty="0"/>
              <a:t>Then we try to show otherwise, the same way we have done!</a:t>
            </a:r>
          </a:p>
          <a:p>
            <a:pPr lvl="1">
              <a:lnSpc>
                <a:spcPct val="100000"/>
              </a:lnSpc>
              <a:spcBef>
                <a:spcPts val="0"/>
              </a:spcBef>
            </a:pPr>
            <a:endParaRPr lang="en-US" sz="1400"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403939" y="787369"/>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dirty="0">
                <a:solidFill>
                  <a:srgbClr val="0070C0"/>
                </a:solidFill>
              </a:rPr>
              <a:t>State the Hypotheses</a:t>
            </a:r>
          </a:p>
          <a:p>
            <a:pPr lvl="1">
              <a:lnSpc>
                <a:spcPct val="100000"/>
              </a:lnSpc>
              <a:spcBef>
                <a:spcPts val="0"/>
              </a:spcBef>
            </a:pPr>
            <a:r>
              <a:rPr lang="en-US" b="1" dirty="0">
                <a:solidFill>
                  <a:srgbClr val="0070C0"/>
                </a:solidFill>
              </a:rPr>
              <a:t>Define parameter + context.</a:t>
            </a:r>
            <a:br>
              <a:rPr lang="en-US" sz="2000" dirty="0"/>
            </a:br>
            <a:endParaRPr lang="en-US" sz="2000" dirty="0"/>
          </a:p>
        </p:txBody>
      </p:sp>
      <p:grpSp>
        <p:nvGrpSpPr>
          <p:cNvPr id="2" name="Group 1">
            <a:extLst>
              <a:ext uri="{FF2B5EF4-FFF2-40B4-BE49-F238E27FC236}">
                <a16:creationId xmlns:a16="http://schemas.microsoft.com/office/drawing/2014/main" id="{BE055501-3C36-C545-9F16-DEA5CA4DE2CE}"/>
              </a:ext>
            </a:extLst>
          </p:cNvPr>
          <p:cNvGrpSpPr/>
          <p:nvPr/>
        </p:nvGrpSpPr>
        <p:grpSpPr>
          <a:xfrm>
            <a:off x="6369849" y="923424"/>
            <a:ext cx="5406551" cy="2295805"/>
            <a:chOff x="6369849" y="869464"/>
            <a:chExt cx="5406551" cy="2295805"/>
          </a:xfrm>
        </p:grpSpPr>
        <p:grpSp>
          <p:nvGrpSpPr>
            <p:cNvPr id="7" name="Group 6">
              <a:extLst>
                <a:ext uri="{FF2B5EF4-FFF2-40B4-BE49-F238E27FC236}">
                  <a16:creationId xmlns:a16="http://schemas.microsoft.com/office/drawing/2014/main" id="{031653B1-F7A9-4E47-BF7F-7B80A292E506}"/>
                </a:ext>
              </a:extLst>
            </p:cNvPr>
            <p:cNvGrpSpPr/>
            <p:nvPr/>
          </p:nvGrpSpPr>
          <p:grpSpPr>
            <a:xfrm>
              <a:off x="6369849" y="869464"/>
              <a:ext cx="5406551" cy="2295805"/>
              <a:chOff x="6448819" y="3932204"/>
              <a:chExt cx="5406551" cy="2295805"/>
            </a:xfrm>
          </p:grpSpPr>
          <p:grpSp>
            <p:nvGrpSpPr>
              <p:cNvPr id="8" name="Group 7">
                <a:extLst>
                  <a:ext uri="{FF2B5EF4-FFF2-40B4-BE49-F238E27FC236}">
                    <a16:creationId xmlns:a16="http://schemas.microsoft.com/office/drawing/2014/main" id="{B22401CC-45AD-7B46-AE49-F0EE4A24EEB1}"/>
                  </a:ext>
                </a:extLst>
              </p:cNvPr>
              <p:cNvGrpSpPr/>
              <p:nvPr/>
            </p:nvGrpSpPr>
            <p:grpSpPr>
              <a:xfrm>
                <a:off x="6448819" y="3932204"/>
                <a:ext cx="5406551" cy="2295805"/>
                <a:chOff x="6222108" y="4257057"/>
                <a:chExt cx="5406551" cy="2295805"/>
              </a:xfrm>
            </p:grpSpPr>
            <p:sp>
              <p:nvSpPr>
                <p:cNvPr id="11" name="TextBox 10">
                  <a:extLst>
                    <a:ext uri="{FF2B5EF4-FFF2-40B4-BE49-F238E27FC236}">
                      <a16:creationId xmlns:a16="http://schemas.microsoft.com/office/drawing/2014/main" id="{7CCB4060-8DEE-A341-A1B8-2178B49B8284}"/>
                    </a:ext>
                  </a:extLst>
                </p:cNvPr>
                <p:cNvSpPr txBox="1"/>
                <p:nvPr/>
              </p:nvSpPr>
              <p:spPr>
                <a:xfrm>
                  <a:off x="6222108" y="5740812"/>
                  <a:ext cx="2791149" cy="261610"/>
                </a:xfrm>
                <a:prstGeom prst="rect">
                  <a:avLst/>
                </a:prstGeom>
                <a:noFill/>
              </p:spPr>
              <p:txBody>
                <a:bodyPr wrap="none" rtlCol="0">
                  <a:spAutoFit/>
                </a:bodyPr>
                <a:lstStyle/>
                <a:p>
                  <a:r>
                    <a:rPr lang="en-US" sz="1100" dirty="0"/>
                    <a:t>-30     -20      -10          0         10         20        30</a:t>
                  </a:r>
                </a:p>
              </p:txBody>
            </p:sp>
            <p:pic>
              <p:nvPicPr>
                <p:cNvPr id="12" name="Picture 11">
                  <a:extLst>
                    <a:ext uri="{FF2B5EF4-FFF2-40B4-BE49-F238E27FC236}">
                      <a16:creationId xmlns:a16="http://schemas.microsoft.com/office/drawing/2014/main" id="{0486C685-EC22-EB49-957A-C7DEC578D101}"/>
                    </a:ext>
                  </a:extLst>
                </p:cNvPr>
                <p:cNvPicPr>
                  <a:picLocks noChangeAspect="1"/>
                </p:cNvPicPr>
                <p:nvPr/>
              </p:nvPicPr>
              <p:blipFill>
                <a:blip r:embed="rId3"/>
                <a:stretch>
                  <a:fillRect/>
                </a:stretch>
              </p:blipFill>
              <p:spPr>
                <a:xfrm>
                  <a:off x="6343347" y="4257057"/>
                  <a:ext cx="2453074" cy="1471844"/>
                </a:xfrm>
                <a:prstGeom prst="rect">
                  <a:avLst/>
                </a:prstGeom>
              </p:spPr>
            </p:pic>
            <p:pic>
              <p:nvPicPr>
                <p:cNvPr id="13" name="Picture 12">
                  <a:extLst>
                    <a:ext uri="{FF2B5EF4-FFF2-40B4-BE49-F238E27FC236}">
                      <a16:creationId xmlns:a16="http://schemas.microsoft.com/office/drawing/2014/main" id="{54A14BB3-7690-284B-885C-B7D423795979}"/>
                    </a:ext>
                  </a:extLst>
                </p:cNvPr>
                <p:cNvPicPr>
                  <a:picLocks noChangeAspect="1"/>
                </p:cNvPicPr>
                <p:nvPr/>
              </p:nvPicPr>
              <p:blipFill>
                <a:blip r:embed="rId3"/>
                <a:stretch>
                  <a:fillRect/>
                </a:stretch>
              </p:blipFill>
              <p:spPr>
                <a:xfrm>
                  <a:off x="9046441" y="4257057"/>
                  <a:ext cx="2453074" cy="1471844"/>
                </a:xfrm>
                <a:prstGeom prst="rect">
                  <a:avLst/>
                </a:prstGeom>
              </p:spPr>
            </p:pic>
            <p:sp>
              <p:nvSpPr>
                <p:cNvPr id="14" name="TextBox 13">
                  <a:extLst>
                    <a:ext uri="{FF2B5EF4-FFF2-40B4-BE49-F238E27FC236}">
                      <a16:creationId xmlns:a16="http://schemas.microsoft.com/office/drawing/2014/main" id="{626705C3-1EB3-AC46-A1EE-47C340F09615}"/>
                    </a:ext>
                  </a:extLst>
                </p:cNvPr>
                <p:cNvSpPr txBox="1"/>
                <p:nvPr/>
              </p:nvSpPr>
              <p:spPr>
                <a:xfrm>
                  <a:off x="7361233" y="6071615"/>
                  <a:ext cx="389850" cy="369332"/>
                </a:xfrm>
                <a:prstGeom prst="rect">
                  <a:avLst/>
                </a:prstGeom>
                <a:noFill/>
              </p:spPr>
              <p:txBody>
                <a:bodyPr wrap="none" rtlCol="0">
                  <a:spAutoFit/>
                </a:bodyPr>
                <a:lstStyle/>
                <a:p>
                  <a:r>
                    <a:rPr lang="en-US" i="1" dirty="0"/>
                    <a:t>𝜇</a:t>
                  </a:r>
                  <a:r>
                    <a:rPr lang="en-US" i="1" baseline="-25000" dirty="0"/>
                    <a:t>d</a:t>
                  </a:r>
                  <a:endParaRPr lang="en-US" i="1" dirty="0"/>
                </a:p>
              </p:txBody>
            </p:sp>
            <p:sp>
              <p:nvSpPr>
                <p:cNvPr id="15" name="TextBox 14">
                  <a:extLst>
                    <a:ext uri="{FF2B5EF4-FFF2-40B4-BE49-F238E27FC236}">
                      <a16:creationId xmlns:a16="http://schemas.microsoft.com/office/drawing/2014/main" id="{F383C2AD-B66B-F544-83FA-032B47A97343}"/>
                    </a:ext>
                  </a:extLst>
                </p:cNvPr>
                <p:cNvSpPr txBox="1"/>
                <p:nvPr/>
              </p:nvSpPr>
              <p:spPr>
                <a:xfrm>
                  <a:off x="8917660" y="5728901"/>
                  <a:ext cx="2710999" cy="261610"/>
                </a:xfrm>
                <a:prstGeom prst="rect">
                  <a:avLst/>
                </a:prstGeom>
                <a:noFill/>
              </p:spPr>
              <p:txBody>
                <a:bodyPr wrap="none" rtlCol="0">
                  <a:spAutoFit/>
                </a:bodyPr>
                <a:lstStyle/>
                <a:p>
                  <a:r>
                    <a:rPr lang="en-US" sz="1100" dirty="0"/>
                    <a:t>-3        -2          -1          0           1          2          3</a:t>
                  </a:r>
                </a:p>
              </p:txBody>
            </p:sp>
            <p:sp>
              <p:nvSpPr>
                <p:cNvPr id="16" name="TextBox 15">
                  <a:extLst>
                    <a:ext uri="{FF2B5EF4-FFF2-40B4-BE49-F238E27FC236}">
                      <a16:creationId xmlns:a16="http://schemas.microsoft.com/office/drawing/2014/main" id="{DE40E9BA-B39E-484A-8427-46671ADEC0F3}"/>
                    </a:ext>
                  </a:extLst>
                </p:cNvPr>
                <p:cNvSpPr txBox="1"/>
                <p:nvPr/>
              </p:nvSpPr>
              <p:spPr>
                <a:xfrm>
                  <a:off x="10119731" y="6106586"/>
                  <a:ext cx="261610" cy="369332"/>
                </a:xfrm>
                <a:prstGeom prst="rect">
                  <a:avLst/>
                </a:prstGeom>
                <a:noFill/>
              </p:spPr>
              <p:txBody>
                <a:bodyPr wrap="none" rtlCol="0">
                  <a:spAutoFit/>
                </a:bodyPr>
                <a:lstStyle/>
                <a:p>
                  <a:r>
                    <a:rPr lang="en-US" i="1" dirty="0"/>
                    <a:t>t</a:t>
                  </a:r>
                </a:p>
              </p:txBody>
            </p:sp>
            <p:cxnSp>
              <p:nvCxnSpPr>
                <p:cNvPr id="17" name="Straight Arrow Connector 16">
                  <a:extLst>
                    <a:ext uri="{FF2B5EF4-FFF2-40B4-BE49-F238E27FC236}">
                      <a16:creationId xmlns:a16="http://schemas.microsoft.com/office/drawing/2014/main" id="{B0A2CB1D-3967-A943-9E75-8180A67FEFBA}"/>
                    </a:ext>
                  </a:extLst>
                </p:cNvPr>
                <p:cNvCxnSpPr/>
                <p:nvPr/>
              </p:nvCxnSpPr>
              <p:spPr>
                <a:xfrm>
                  <a:off x="8169442" y="6291252"/>
                  <a:ext cx="17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98B9847-48F8-164D-AEE9-DF594D567637}"/>
                    </a:ext>
                  </a:extLst>
                </p:cNvPr>
                <p:cNvSpPr txBox="1"/>
                <p:nvPr/>
              </p:nvSpPr>
              <p:spPr>
                <a:xfrm>
                  <a:off x="8549309" y="6291252"/>
                  <a:ext cx="859531" cy="261610"/>
                </a:xfrm>
                <a:prstGeom prst="rect">
                  <a:avLst/>
                </a:prstGeom>
                <a:noFill/>
              </p:spPr>
              <p:txBody>
                <a:bodyPr wrap="none" rtlCol="0">
                  <a:spAutoFit/>
                </a:bodyPr>
                <a:lstStyle/>
                <a:p>
                  <a:r>
                    <a:rPr lang="en-US" sz="1100" dirty="0"/>
                    <a:t>Standardize</a:t>
                  </a:r>
                </a:p>
              </p:txBody>
            </p:sp>
          </p:grpSp>
          <p:sp>
            <p:nvSpPr>
              <p:cNvPr id="9" name="Oval 8">
                <a:extLst>
                  <a:ext uri="{FF2B5EF4-FFF2-40B4-BE49-F238E27FC236}">
                    <a16:creationId xmlns:a16="http://schemas.microsoft.com/office/drawing/2014/main" id="{5B5284B2-023E-5A42-A96C-26A0324D55FE}"/>
                  </a:ext>
                </a:extLst>
              </p:cNvPr>
              <p:cNvSpPr/>
              <p:nvPr/>
            </p:nvSpPr>
            <p:spPr>
              <a:xfrm>
                <a:off x="7593706" y="528625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0AEB6-2F70-8D49-86A4-70B36131A0CE}"/>
                  </a:ext>
                </a:extLst>
              </p:cNvPr>
              <p:cNvSpPr/>
              <p:nvPr/>
            </p:nvSpPr>
            <p:spPr>
              <a:xfrm>
                <a:off x="10289587" y="524857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8C9CEDCA-8AEC-D44E-A6E3-60DD067FED16}"/>
                </a:ext>
              </a:extLst>
            </p:cNvPr>
            <p:cNvSpPr txBox="1"/>
            <p:nvPr/>
          </p:nvSpPr>
          <p:spPr>
            <a:xfrm>
              <a:off x="8044831" y="908134"/>
              <a:ext cx="2272514" cy="461665"/>
            </a:xfrm>
            <a:prstGeom prst="rect">
              <a:avLst/>
            </a:prstGeom>
            <a:noFill/>
            <a:ln>
              <a:noFill/>
            </a:ln>
          </p:spPr>
          <p:txBody>
            <a:bodyPr wrap="square" rtlCol="0">
              <a:spAutoFit/>
            </a:bodyPr>
            <a:lstStyle/>
            <a:p>
              <a:r>
                <a:rPr lang="en-US" sz="1200" i="1" dirty="0">
                  <a:solidFill>
                    <a:srgbClr val="0070C0"/>
                  </a:solidFill>
                </a:rPr>
                <a:t>** We are directly studying the </a:t>
              </a:r>
              <a:r>
                <a:rPr lang="en-US" sz="1200" b="1" i="1" dirty="0">
                  <a:solidFill>
                    <a:srgbClr val="0070C0"/>
                  </a:solidFill>
                </a:rPr>
                <a:t>DIFFERENCES of EACH PAIR</a:t>
              </a:r>
              <a:r>
                <a:rPr lang="en-US" sz="1200" i="1" dirty="0">
                  <a:solidFill>
                    <a:srgbClr val="0070C0"/>
                  </a:solidFill>
                </a:rPr>
                <a:t>!</a:t>
              </a:r>
            </a:p>
          </p:txBody>
        </p:sp>
      </p:grpSp>
      <p:sp>
        <p:nvSpPr>
          <p:cNvPr id="25" name="TextBox 24">
            <a:extLst>
              <a:ext uri="{FF2B5EF4-FFF2-40B4-BE49-F238E27FC236}">
                <a16:creationId xmlns:a16="http://schemas.microsoft.com/office/drawing/2014/main" id="{10D16AC1-526B-2E48-849D-ECE93C23572A}"/>
              </a:ext>
            </a:extLst>
          </p:cNvPr>
          <p:cNvSpPr txBox="1"/>
          <p:nvPr/>
        </p:nvSpPr>
        <p:spPr>
          <a:xfrm>
            <a:off x="7341389" y="3749318"/>
            <a:ext cx="4305867" cy="29649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nSpc>
                <a:spcPct val="100000"/>
              </a:lnSpc>
              <a:buNone/>
            </a:pPr>
            <a:r>
              <a:rPr lang="en-US" sz="1600" u="sng" dirty="0"/>
              <a:t>How to </a:t>
            </a:r>
            <a:r>
              <a:rPr lang="en-US" sz="1600" b="1" u="sng" dirty="0"/>
              <a:t>define</a:t>
            </a:r>
            <a:r>
              <a:rPr lang="en-US" sz="1600" u="sng" dirty="0"/>
              <a:t> Parameters and </a:t>
            </a:r>
            <a:r>
              <a:rPr lang="en-US" sz="1600" b="1" u="sng" dirty="0"/>
              <a:t>write</a:t>
            </a:r>
            <a:r>
              <a:rPr lang="en-US" sz="1600" u="sng" dirty="0"/>
              <a:t> Hypotheses</a:t>
            </a:r>
          </a:p>
          <a:p>
            <a:pPr>
              <a:lnSpc>
                <a:spcPct val="100000"/>
              </a:lnSpc>
            </a:pPr>
            <a:endParaRPr lang="en-US" sz="1600" dirty="0"/>
          </a:p>
          <a:p>
            <a:pPr>
              <a:lnSpc>
                <a:spcPct val="100000"/>
              </a:lnSpc>
            </a:pPr>
            <a:r>
              <a:rPr lang="en-US" sz="1600" dirty="0"/>
              <a:t>Let 𝜇</a:t>
            </a:r>
            <a:r>
              <a:rPr lang="en-US" sz="1600" baseline="-25000" dirty="0"/>
              <a:t>1</a:t>
            </a:r>
            <a:r>
              <a:rPr lang="en-US" sz="1600" dirty="0"/>
              <a:t> = true mean + context</a:t>
            </a:r>
          </a:p>
          <a:p>
            <a:r>
              <a:rPr lang="en-US" sz="1600" dirty="0"/>
              <a:t>Let 𝜇</a:t>
            </a:r>
            <a:r>
              <a:rPr lang="en-US" sz="1600" baseline="-25000" dirty="0"/>
              <a:t>2</a:t>
            </a:r>
            <a:r>
              <a:rPr lang="en-US" sz="1600" dirty="0"/>
              <a:t> = true mean + context</a:t>
            </a:r>
          </a:p>
          <a:p>
            <a:r>
              <a:rPr lang="en-US" sz="1600" dirty="0"/>
              <a:t>𝜇</a:t>
            </a:r>
            <a:r>
              <a:rPr lang="en-US" sz="1600" baseline="-25000" dirty="0"/>
              <a:t>d</a:t>
            </a:r>
            <a:r>
              <a:rPr lang="en-US" sz="1600" dirty="0"/>
              <a:t> = 𝜇</a:t>
            </a:r>
            <a:r>
              <a:rPr lang="en-US" sz="1600" baseline="-25000" dirty="0"/>
              <a:t>1</a:t>
            </a:r>
            <a:r>
              <a:rPr lang="en-US" sz="1600" dirty="0"/>
              <a:t> – 𝜇</a:t>
            </a:r>
            <a:r>
              <a:rPr lang="en-US" sz="1600" baseline="-25000" dirty="0"/>
              <a:t>2</a:t>
            </a:r>
            <a:r>
              <a:rPr lang="en-US" sz="1600" dirty="0"/>
              <a:t> </a:t>
            </a:r>
          </a:p>
          <a:p>
            <a:pPr>
              <a:lnSpc>
                <a:spcPct val="100000"/>
              </a:lnSpc>
            </a:pPr>
            <a:endParaRPr lang="en-US" sz="1600" dirty="0"/>
          </a:p>
          <a:p>
            <a:r>
              <a:rPr lang="en-US" sz="1600" dirty="0"/>
              <a:t>H</a:t>
            </a:r>
            <a:r>
              <a:rPr lang="en-US" sz="1600" baseline="-25000" dirty="0"/>
              <a:t>0</a:t>
            </a:r>
            <a:r>
              <a:rPr lang="en-US" sz="1600" dirty="0"/>
              <a:t>: µ</a:t>
            </a:r>
            <a:r>
              <a:rPr lang="en-US" sz="1600" baseline="-25000" dirty="0"/>
              <a:t>d</a:t>
            </a:r>
            <a:r>
              <a:rPr lang="en-US" sz="1600" dirty="0"/>
              <a:t> = 0</a:t>
            </a:r>
          </a:p>
          <a:p>
            <a:endParaRPr lang="en-US" sz="1600" dirty="0"/>
          </a:p>
          <a:p>
            <a:r>
              <a:rPr lang="en-US" sz="1600" dirty="0"/>
              <a:t>H</a:t>
            </a:r>
            <a:r>
              <a:rPr lang="en-US" sz="1600" baseline="-25000" dirty="0"/>
              <a:t>A</a:t>
            </a:r>
            <a:r>
              <a:rPr lang="en-US" sz="1600" dirty="0"/>
              <a:t>: µ</a:t>
            </a:r>
            <a:r>
              <a:rPr lang="en-US" sz="1600" baseline="-25000" dirty="0"/>
              <a:t>d</a:t>
            </a:r>
            <a:r>
              <a:rPr lang="en-US" sz="1600" dirty="0"/>
              <a:t> ≠ 0</a:t>
            </a:r>
            <a:endParaRPr lang="en-US" sz="1600" baseline="-25000" dirty="0"/>
          </a:p>
          <a:p>
            <a:r>
              <a:rPr lang="en-US" sz="1600" dirty="0"/>
              <a:t>H</a:t>
            </a:r>
            <a:r>
              <a:rPr lang="en-US" sz="1600" baseline="-25000" dirty="0"/>
              <a:t>A</a:t>
            </a:r>
            <a:r>
              <a:rPr lang="en-US" sz="1600" dirty="0"/>
              <a:t>: µ</a:t>
            </a:r>
            <a:r>
              <a:rPr lang="en-US" sz="1600" baseline="-25000" dirty="0"/>
              <a:t>d</a:t>
            </a:r>
            <a:r>
              <a:rPr lang="en-US" sz="1600" dirty="0"/>
              <a:t> &lt; 0</a:t>
            </a:r>
            <a:endParaRPr lang="en-US" sz="1600" baseline="-25000" dirty="0"/>
          </a:p>
          <a:p>
            <a:r>
              <a:rPr lang="en-US" sz="1600" dirty="0"/>
              <a:t>H</a:t>
            </a:r>
            <a:r>
              <a:rPr lang="en-US" sz="1600" baseline="-25000" dirty="0"/>
              <a:t>A</a:t>
            </a:r>
            <a:r>
              <a:rPr lang="en-US" sz="1600" dirty="0"/>
              <a:t>: µ</a:t>
            </a:r>
            <a:r>
              <a:rPr lang="en-US" sz="1600" baseline="-25000" dirty="0"/>
              <a:t>d</a:t>
            </a:r>
            <a:r>
              <a:rPr lang="en-US" sz="1600" dirty="0"/>
              <a:t> &gt; 0</a:t>
            </a:r>
            <a:endParaRPr lang="en-US" sz="1600" baseline="-25000" dirty="0"/>
          </a:p>
          <a:p>
            <a:pPr marL="0" indent="0">
              <a:lnSpc>
                <a:spcPct val="100000"/>
              </a:lnSpc>
              <a:buNone/>
            </a:pPr>
            <a:endParaRPr lang="en-US" sz="1600" baseline="-25000" dirty="0"/>
          </a:p>
        </p:txBody>
      </p:sp>
      <p:sp>
        <p:nvSpPr>
          <p:cNvPr id="26" name="TextBox 25">
            <a:extLst>
              <a:ext uri="{FF2B5EF4-FFF2-40B4-BE49-F238E27FC236}">
                <a16:creationId xmlns:a16="http://schemas.microsoft.com/office/drawing/2014/main" id="{310B90C1-7C8F-356E-5DC3-9302DB576924}"/>
              </a:ext>
            </a:extLst>
          </p:cNvPr>
          <p:cNvSpPr txBox="1"/>
          <p:nvPr/>
        </p:nvSpPr>
        <p:spPr>
          <a:xfrm>
            <a:off x="3772464" y="3241313"/>
            <a:ext cx="227251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nSpc>
                <a:spcPct val="100000"/>
              </a:lnSpc>
              <a:buNone/>
            </a:pPr>
            <a:r>
              <a:rPr lang="en-US" sz="1200" i="1" dirty="0">
                <a:solidFill>
                  <a:srgbClr val="7030A0"/>
                </a:solidFill>
              </a:rPr>
              <a:t>** We still have to define our two parameters in context like before</a:t>
            </a:r>
          </a:p>
        </p:txBody>
      </p:sp>
      <p:sp>
        <p:nvSpPr>
          <p:cNvPr id="27" name="TextBox 26">
            <a:extLst>
              <a:ext uri="{FF2B5EF4-FFF2-40B4-BE49-F238E27FC236}">
                <a16:creationId xmlns:a16="http://schemas.microsoft.com/office/drawing/2014/main" id="{DFB07EA1-937B-D06F-41FB-7F3E8572E6E3}"/>
              </a:ext>
            </a:extLst>
          </p:cNvPr>
          <p:cNvSpPr txBox="1"/>
          <p:nvPr/>
        </p:nvSpPr>
        <p:spPr>
          <a:xfrm>
            <a:off x="8697050" y="4908609"/>
            <a:ext cx="227251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i="1" dirty="0">
                <a:solidFill>
                  <a:srgbClr val="7030A0"/>
                </a:solidFill>
              </a:rPr>
              <a:t>** The order of subtraction is IMPORTANT, so we have to be clear when we define </a:t>
            </a:r>
            <a:r>
              <a:rPr lang="en-US" sz="1200" dirty="0">
                <a:solidFill>
                  <a:srgbClr val="7030A0"/>
                </a:solidFill>
              </a:rPr>
              <a:t>𝜇</a:t>
            </a:r>
            <a:r>
              <a:rPr lang="en-US" sz="1200" baseline="-25000" dirty="0">
                <a:solidFill>
                  <a:srgbClr val="7030A0"/>
                </a:solidFill>
              </a:rPr>
              <a:t>d</a:t>
            </a:r>
            <a:r>
              <a:rPr lang="en-US" sz="1200" dirty="0">
                <a:solidFill>
                  <a:srgbClr val="7030A0"/>
                </a:solidFill>
              </a:rPr>
              <a:t> </a:t>
            </a:r>
            <a:endParaRPr lang="en-US" sz="1200" i="1" dirty="0">
              <a:solidFill>
                <a:srgbClr val="7030A0"/>
              </a:solidFill>
            </a:endParaRPr>
          </a:p>
        </p:txBody>
      </p:sp>
      <p:sp>
        <p:nvSpPr>
          <p:cNvPr id="28" name="TextBox 27">
            <a:extLst>
              <a:ext uri="{FF2B5EF4-FFF2-40B4-BE49-F238E27FC236}">
                <a16:creationId xmlns:a16="http://schemas.microsoft.com/office/drawing/2014/main" id="{D3324AEB-8C42-CB99-171F-1C5939D47ADF}"/>
              </a:ext>
            </a:extLst>
          </p:cNvPr>
          <p:cNvSpPr txBox="1"/>
          <p:nvPr/>
        </p:nvSpPr>
        <p:spPr>
          <a:xfrm>
            <a:off x="8697050" y="5838807"/>
            <a:ext cx="227251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i="1" dirty="0">
                <a:solidFill>
                  <a:srgbClr val="7030A0"/>
                </a:solidFill>
              </a:rPr>
              <a:t>** The direction here implies which population mean of the pair we believe to be larger</a:t>
            </a:r>
          </a:p>
        </p:txBody>
      </p:sp>
    </p:spTree>
    <p:extLst>
      <p:ext uri="{BB962C8B-B14F-4D97-AF65-F5344CB8AC3E}">
        <p14:creationId xmlns:p14="http://schemas.microsoft.com/office/powerpoint/2010/main" val="121266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132347" y="-139700"/>
            <a:ext cx="11360800" cy="763600"/>
          </a:xfrm>
        </p:spPr>
        <p:txBody>
          <a:bodyPr/>
          <a:lstStyle/>
          <a:p>
            <a:r>
              <a:rPr lang="en-US" dirty="0"/>
              <a:t>LCQ – Dependent Samples Hypotheses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228600" y="750101"/>
            <a:ext cx="12059653" cy="5955500"/>
          </a:xfrm>
        </p:spPr>
        <p:txBody>
          <a:bodyPr/>
          <a:lstStyle/>
          <a:p>
            <a:pPr marL="0" indent="0">
              <a:lnSpc>
                <a:spcPct val="100000"/>
              </a:lnSpc>
              <a:buNone/>
            </a:pPr>
            <a:r>
              <a:rPr lang="en-US" sz="1400" b="1" dirty="0"/>
              <a:t>Problem</a:t>
            </a:r>
            <a:r>
              <a:rPr lang="en-US" sz="1400" dirty="0"/>
              <a:t>: (1) Define the parameters of interest and (2) State the Null and Alternative for the following scenarios:</a:t>
            </a:r>
          </a:p>
          <a:p>
            <a:pPr marL="0">
              <a:lnSpc>
                <a:spcPct val="100000"/>
              </a:lnSpc>
            </a:pPr>
            <a:endParaRPr lang="en-US" sz="1400" dirty="0"/>
          </a:p>
          <a:p>
            <a:pPr marL="0" indent="0">
              <a:lnSpc>
                <a:spcPct val="100000"/>
              </a:lnSpc>
              <a:buNone/>
            </a:pPr>
            <a:r>
              <a:rPr lang="en-US" sz="1400" dirty="0"/>
              <a:t>a) The University is investigating the safety of statistics courses for their students. To do this, they plan a study to compare the blood pressure of STAT 1450 students before the final exam and after completing the final exam. Is there sufficient evidence that the blood pressure has </a:t>
            </a:r>
            <a:r>
              <a:rPr lang="en-US" sz="1400" u="sng" dirty="0"/>
              <a:t>increased from before to after the final</a:t>
            </a:r>
            <a:r>
              <a:rPr lang="en-US" sz="1400" dirty="0"/>
              <a:t>?</a:t>
            </a:r>
          </a:p>
          <a:p>
            <a:pPr marL="0" indent="0">
              <a:lnSpc>
                <a:spcPct val="100000"/>
              </a:lnSpc>
              <a:buNone/>
            </a:pPr>
            <a:endParaRPr lang="en-US" sz="1400" dirty="0"/>
          </a:p>
          <a:p>
            <a:pPr marL="0" indent="0">
              <a:lnSpc>
                <a:spcPct val="100000"/>
              </a:lnSpc>
              <a:buNone/>
            </a:pPr>
            <a:endParaRPr lang="en-US" sz="1400" dirty="0"/>
          </a:p>
          <a:p>
            <a:pPr marL="0" indent="0">
              <a:lnSpc>
                <a:spcPct val="100000"/>
              </a:lnSpc>
              <a:buNone/>
            </a:pPr>
            <a:endParaRPr lang="en-US" sz="1400" dirty="0"/>
          </a:p>
          <a:p>
            <a:pPr marL="0" indent="0">
              <a:lnSpc>
                <a:spcPct val="100000"/>
              </a:lnSpc>
              <a:buNone/>
            </a:pPr>
            <a:endParaRPr lang="en-US" sz="1400" dirty="0"/>
          </a:p>
          <a:p>
            <a:pPr marL="0" indent="0">
              <a:lnSpc>
                <a:spcPct val="100000"/>
              </a:lnSpc>
              <a:buNone/>
            </a:pPr>
            <a:endParaRPr lang="en-US" sz="1400" dirty="0"/>
          </a:p>
          <a:p>
            <a:pPr marL="0" indent="0">
              <a:buNone/>
            </a:pPr>
            <a:r>
              <a:rPr lang="en-US" sz="1400" dirty="0"/>
              <a:t>b) Are brothers or sisters smarter? A researcher studied ACT scores of 8 brother and sister pairs. Is there enough evidence to conclude there is a </a:t>
            </a:r>
            <a:r>
              <a:rPr lang="en-US" sz="1400" u="sng" dirty="0"/>
              <a:t>significant difference</a:t>
            </a:r>
            <a:r>
              <a:rPr lang="en-US" sz="1400" dirty="0"/>
              <a:t> in performance on the ACT among brother and sister pairs?</a:t>
            </a:r>
          </a:p>
          <a:p>
            <a:pPr marL="0" indent="0">
              <a:lnSpc>
                <a:spcPct val="100000"/>
              </a:lnSpc>
              <a:buNone/>
            </a:pPr>
            <a:endParaRPr lang="en-US" sz="1400" dirty="0"/>
          </a:p>
          <a:p>
            <a:pPr marL="0" indent="0">
              <a:lnSpc>
                <a:spcPct val="100000"/>
              </a:lnSpc>
              <a:buNone/>
            </a:pPr>
            <a:endParaRPr lang="en-US" sz="1400" i="1" dirty="0">
              <a:solidFill>
                <a:srgbClr val="FF0000"/>
              </a:solidFill>
            </a:endParaRPr>
          </a:p>
        </p:txBody>
      </p:sp>
    </p:spTree>
    <p:extLst>
      <p:ext uri="{BB962C8B-B14F-4D97-AF65-F5344CB8AC3E}">
        <p14:creationId xmlns:p14="http://schemas.microsoft.com/office/powerpoint/2010/main" val="21447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132347" y="-139700"/>
            <a:ext cx="11360800" cy="763600"/>
          </a:xfrm>
        </p:spPr>
        <p:txBody>
          <a:bodyPr/>
          <a:lstStyle/>
          <a:p>
            <a:r>
              <a:rPr lang="en-US" dirty="0"/>
              <a:t>LCQ – Dependent Samples Hypotheses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228600" y="750101"/>
            <a:ext cx="12059653" cy="5955500"/>
          </a:xfrm>
        </p:spPr>
        <p:txBody>
          <a:bodyPr/>
          <a:lstStyle/>
          <a:p>
            <a:pPr marL="0" indent="0">
              <a:lnSpc>
                <a:spcPct val="100000"/>
              </a:lnSpc>
              <a:buNone/>
            </a:pPr>
            <a:r>
              <a:rPr lang="en-US" sz="1400" b="1" dirty="0"/>
              <a:t>Problem</a:t>
            </a:r>
            <a:r>
              <a:rPr lang="en-US" sz="1400" dirty="0"/>
              <a:t>: (1) Define the parameters of interest and (2) State the Null and Alternative for the following scenarios:</a:t>
            </a:r>
          </a:p>
          <a:p>
            <a:pPr marL="0">
              <a:lnSpc>
                <a:spcPct val="100000"/>
              </a:lnSpc>
            </a:pPr>
            <a:endParaRPr lang="en-US" sz="1400" dirty="0"/>
          </a:p>
          <a:p>
            <a:pPr marL="0" indent="0">
              <a:lnSpc>
                <a:spcPct val="100000"/>
              </a:lnSpc>
              <a:buNone/>
            </a:pPr>
            <a:r>
              <a:rPr lang="en-US" sz="1400" dirty="0"/>
              <a:t>a) The University is investigating the safety of statistics courses for their students. To do this, they plan a study to compare the blood pressure of STAT 1450 students before the final exam and after completing the final exam. Is there sufficient evidence that the blood pressure has </a:t>
            </a:r>
            <a:r>
              <a:rPr lang="en-US" sz="1400" u="sng" dirty="0"/>
              <a:t>increased from before to after the final</a:t>
            </a:r>
            <a:r>
              <a:rPr lang="en-US" sz="1400" dirty="0"/>
              <a:t>?</a:t>
            </a:r>
          </a:p>
          <a:p>
            <a:pPr marL="0" indent="0">
              <a:lnSpc>
                <a:spcPct val="100000"/>
              </a:lnSpc>
              <a:buNone/>
            </a:pPr>
            <a:endParaRPr lang="en-US" sz="1400" dirty="0"/>
          </a:p>
          <a:p>
            <a:pPr marL="0" indent="0">
              <a:lnSpc>
                <a:spcPct val="100000"/>
              </a:lnSpc>
              <a:buNone/>
            </a:pPr>
            <a:r>
              <a:rPr lang="en-US" sz="1400" u="sng" dirty="0"/>
              <a:t>Define parameters</a:t>
            </a:r>
          </a:p>
          <a:p>
            <a:pPr marL="0" indent="0">
              <a:lnSpc>
                <a:spcPct val="100000"/>
              </a:lnSpc>
              <a:buNone/>
            </a:pPr>
            <a:r>
              <a:rPr lang="en-US" sz="1400" i="1" dirty="0">
                <a:solidFill>
                  <a:srgbClr val="FF0000"/>
                </a:solidFill>
              </a:rPr>
              <a:t>µ</a:t>
            </a:r>
            <a:r>
              <a:rPr lang="en-US" sz="1400" i="1" baseline="-25000" dirty="0">
                <a:solidFill>
                  <a:srgbClr val="FF0000"/>
                </a:solidFill>
              </a:rPr>
              <a:t>1</a:t>
            </a:r>
            <a:r>
              <a:rPr lang="en-US" sz="1400" i="1" dirty="0">
                <a:solidFill>
                  <a:srgbClr val="FF0000"/>
                </a:solidFill>
              </a:rPr>
              <a:t> = true mean blood pressure BEFORE the final exam </a:t>
            </a:r>
            <a:r>
              <a:rPr lang="en-US" sz="1400" i="1" dirty="0">
                <a:solidFill>
                  <a:srgbClr val="7030A0"/>
                </a:solidFill>
              </a:rPr>
              <a:t>→ We start by defining our two parameters like usual</a:t>
            </a:r>
            <a:endParaRPr lang="en-US" sz="1400" i="1" dirty="0">
              <a:solidFill>
                <a:srgbClr val="FF0000"/>
              </a:solidFill>
            </a:endParaRPr>
          </a:p>
          <a:p>
            <a:pPr marL="0" indent="0">
              <a:lnSpc>
                <a:spcPct val="100000"/>
              </a:lnSpc>
              <a:buNone/>
            </a:pPr>
            <a:r>
              <a:rPr lang="en-US" sz="1400" i="1" dirty="0">
                <a:solidFill>
                  <a:srgbClr val="FF0000"/>
                </a:solidFill>
              </a:rPr>
              <a:t>µ</a:t>
            </a:r>
            <a:r>
              <a:rPr lang="en-US" sz="1400" i="1" baseline="-25000" dirty="0">
                <a:solidFill>
                  <a:srgbClr val="FF0000"/>
                </a:solidFill>
              </a:rPr>
              <a:t>2</a:t>
            </a:r>
            <a:r>
              <a:rPr lang="en-US" sz="1400" i="1" dirty="0">
                <a:solidFill>
                  <a:srgbClr val="FF0000"/>
                </a:solidFill>
              </a:rPr>
              <a:t> = true mean blood pressure AFTER the final exam</a:t>
            </a:r>
          </a:p>
          <a:p>
            <a:pPr marL="0" indent="0">
              <a:lnSpc>
                <a:spcPct val="100000"/>
              </a:lnSpc>
              <a:buNone/>
            </a:pPr>
            <a:r>
              <a:rPr lang="en-US" sz="1400" i="1" dirty="0">
                <a:solidFill>
                  <a:srgbClr val="FF0000"/>
                </a:solidFill>
              </a:rPr>
              <a:t>µ</a:t>
            </a:r>
            <a:r>
              <a:rPr lang="en-US" sz="1400" i="1" baseline="-25000" dirty="0">
                <a:solidFill>
                  <a:srgbClr val="FF0000"/>
                </a:solidFill>
              </a:rPr>
              <a:t>d</a:t>
            </a:r>
            <a:r>
              <a:rPr lang="en-US" sz="1400" i="1" dirty="0">
                <a:solidFill>
                  <a:srgbClr val="FF0000"/>
                </a:solidFill>
              </a:rPr>
              <a:t> = µ</a:t>
            </a:r>
            <a:r>
              <a:rPr lang="en-US" sz="1400" i="1" baseline="-25000" dirty="0">
                <a:solidFill>
                  <a:srgbClr val="FF0000"/>
                </a:solidFill>
              </a:rPr>
              <a:t>1</a:t>
            </a:r>
            <a:r>
              <a:rPr lang="en-US" sz="1400" i="1" dirty="0">
                <a:solidFill>
                  <a:srgbClr val="FF0000"/>
                </a:solidFill>
              </a:rPr>
              <a:t> - µ</a:t>
            </a:r>
            <a:r>
              <a:rPr lang="en-US" sz="1400" i="1" baseline="-25000" dirty="0">
                <a:solidFill>
                  <a:srgbClr val="FF0000"/>
                </a:solidFill>
              </a:rPr>
              <a:t>2</a:t>
            </a:r>
            <a:r>
              <a:rPr lang="en-US" sz="1400" i="1" dirty="0">
                <a:solidFill>
                  <a:srgbClr val="FF0000"/>
                </a:solidFill>
              </a:rPr>
              <a:t> = BEFORE – </a:t>
            </a:r>
            <a:r>
              <a:rPr lang="en-US" sz="1400" b="1" i="1" dirty="0">
                <a:solidFill>
                  <a:srgbClr val="FF0000"/>
                </a:solidFill>
              </a:rPr>
              <a:t>AFTER </a:t>
            </a:r>
            <a:r>
              <a:rPr lang="en-US" sz="1400" i="1" dirty="0">
                <a:solidFill>
                  <a:srgbClr val="7030A0"/>
                </a:solidFill>
              </a:rPr>
              <a:t>→ Then we define our new parameter that represents the difference between each pair! We can choose the order of subtraction, but keep in mind that this may affect the direction of the correct Alternative hypothesis</a:t>
            </a:r>
            <a:endParaRPr lang="en-US" sz="1400" i="1" dirty="0"/>
          </a:p>
          <a:p>
            <a:pPr marL="0" indent="0">
              <a:lnSpc>
                <a:spcPct val="100000"/>
              </a:lnSpc>
              <a:buNone/>
            </a:pPr>
            <a:endParaRPr lang="en-US" sz="1400" dirty="0"/>
          </a:p>
          <a:p>
            <a:pPr marL="0" indent="0">
              <a:lnSpc>
                <a:spcPct val="100000"/>
              </a:lnSpc>
              <a:buNone/>
            </a:pPr>
            <a:r>
              <a:rPr lang="en-US" sz="1400" u="sng" dirty="0"/>
              <a:t>Write Hypothesis</a:t>
            </a:r>
          </a:p>
          <a:p>
            <a:pPr marL="0" indent="0">
              <a:lnSpc>
                <a:spcPct val="100000"/>
              </a:lnSpc>
              <a:buNone/>
            </a:pPr>
            <a:r>
              <a:rPr lang="en-US" sz="1400" i="1" dirty="0">
                <a:solidFill>
                  <a:srgbClr val="FF0000"/>
                </a:solidFill>
              </a:rPr>
              <a:t>H</a:t>
            </a:r>
            <a:r>
              <a:rPr lang="en-US" sz="1400" i="1" baseline="-25000" dirty="0">
                <a:solidFill>
                  <a:srgbClr val="FF0000"/>
                </a:solidFill>
              </a:rPr>
              <a:t>0</a:t>
            </a:r>
            <a:r>
              <a:rPr lang="en-US" sz="1400" i="1" dirty="0">
                <a:solidFill>
                  <a:srgbClr val="FF0000"/>
                </a:solidFill>
              </a:rPr>
              <a:t>: µ</a:t>
            </a:r>
            <a:r>
              <a:rPr lang="en-US" sz="1400" i="1" baseline="-25000" dirty="0">
                <a:solidFill>
                  <a:srgbClr val="FF0000"/>
                </a:solidFill>
              </a:rPr>
              <a:t>d</a:t>
            </a:r>
            <a:r>
              <a:rPr lang="en-US" sz="1400" i="1" dirty="0">
                <a:solidFill>
                  <a:srgbClr val="FF0000"/>
                </a:solidFill>
              </a:rPr>
              <a:t> = 0 </a:t>
            </a:r>
            <a:r>
              <a:rPr lang="en-US" sz="1400" i="1" dirty="0">
                <a:solidFill>
                  <a:srgbClr val="7030A0"/>
                </a:solidFill>
              </a:rPr>
              <a:t>→ Our hypotheses are written in terms of our new parameter; difference equals zero of course implies that there is NO difference between the pairs</a:t>
            </a:r>
            <a:endParaRPr lang="en-US" sz="1400" i="1" dirty="0">
              <a:solidFill>
                <a:srgbClr val="FF0000"/>
              </a:solidFill>
            </a:endParaRPr>
          </a:p>
          <a:p>
            <a:pPr marL="0" indent="0">
              <a:lnSpc>
                <a:spcPct val="100000"/>
              </a:lnSpc>
              <a:buNone/>
            </a:pPr>
            <a:r>
              <a:rPr lang="en-US" sz="1400" i="1" dirty="0">
                <a:solidFill>
                  <a:srgbClr val="FF0000"/>
                </a:solidFill>
              </a:rPr>
              <a:t>H</a:t>
            </a:r>
            <a:r>
              <a:rPr lang="en-US" sz="1400" i="1" baseline="-25000" dirty="0">
                <a:solidFill>
                  <a:srgbClr val="FF0000"/>
                </a:solidFill>
              </a:rPr>
              <a:t>A</a:t>
            </a:r>
            <a:r>
              <a:rPr lang="en-US" sz="1400" i="1" dirty="0">
                <a:solidFill>
                  <a:srgbClr val="FF0000"/>
                </a:solidFill>
              </a:rPr>
              <a:t>: µ</a:t>
            </a:r>
            <a:r>
              <a:rPr lang="en-US" sz="1400" i="1" baseline="-25000" dirty="0">
                <a:solidFill>
                  <a:srgbClr val="FF0000"/>
                </a:solidFill>
              </a:rPr>
              <a:t>d</a:t>
            </a:r>
            <a:r>
              <a:rPr lang="en-US" sz="1400" i="1" dirty="0">
                <a:solidFill>
                  <a:srgbClr val="FF0000"/>
                </a:solidFill>
              </a:rPr>
              <a:t> &lt; 0 </a:t>
            </a:r>
            <a:r>
              <a:rPr lang="en-US" sz="1400" i="1" dirty="0">
                <a:solidFill>
                  <a:srgbClr val="7030A0"/>
                </a:solidFill>
              </a:rPr>
              <a:t>→ Based on the context, we want to know if blood pressure has increased! So that means we want to show that the AFTER is larger. Based on our definition of µ</a:t>
            </a:r>
            <a:r>
              <a:rPr lang="en-US" sz="1400" i="1" baseline="-25000" dirty="0">
                <a:solidFill>
                  <a:srgbClr val="7030A0"/>
                </a:solidFill>
              </a:rPr>
              <a:t>d</a:t>
            </a:r>
            <a:r>
              <a:rPr lang="en-US" sz="1400" i="1" dirty="0">
                <a:solidFill>
                  <a:srgbClr val="7030A0"/>
                </a:solidFill>
              </a:rPr>
              <a:t> we need to have a less than sign indicating we want a negative difference</a:t>
            </a:r>
            <a:endParaRPr lang="en-US" sz="1400" i="1" dirty="0"/>
          </a:p>
          <a:p>
            <a:pPr marL="0" indent="0">
              <a:lnSpc>
                <a:spcPct val="100000"/>
              </a:lnSpc>
              <a:buNone/>
            </a:pPr>
            <a:endParaRPr lang="en-US" sz="1400" dirty="0"/>
          </a:p>
          <a:p>
            <a:pPr marL="0" indent="0">
              <a:buNone/>
            </a:pPr>
            <a:r>
              <a:rPr lang="en-US" sz="1400" dirty="0"/>
              <a:t>b) Are brothers or sisters smarter? A researcher studied ACT scores of 8 brother and sister pairs. Is there enough evidence to conclude there is a </a:t>
            </a:r>
            <a:r>
              <a:rPr lang="en-US" sz="1400" u="sng" dirty="0"/>
              <a:t>significant difference</a:t>
            </a:r>
            <a:r>
              <a:rPr lang="en-US" sz="1400" dirty="0"/>
              <a:t> in performance on the ACT among brother and sister pairs?</a:t>
            </a:r>
          </a:p>
          <a:p>
            <a:pPr marL="0" indent="0">
              <a:lnSpc>
                <a:spcPct val="100000"/>
              </a:lnSpc>
              <a:buNone/>
            </a:pPr>
            <a:endParaRPr lang="en-US" sz="1400" dirty="0"/>
          </a:p>
          <a:p>
            <a:pPr marL="0" indent="0">
              <a:lnSpc>
                <a:spcPct val="100000"/>
              </a:lnSpc>
              <a:buNone/>
            </a:pPr>
            <a:r>
              <a:rPr lang="en-US" sz="1400" u="sng" dirty="0"/>
              <a:t>Define parameters</a:t>
            </a:r>
          </a:p>
          <a:p>
            <a:pPr marL="0" indent="0">
              <a:lnSpc>
                <a:spcPct val="100000"/>
              </a:lnSpc>
              <a:buNone/>
            </a:pPr>
            <a:r>
              <a:rPr lang="en-US" sz="1400" i="1" dirty="0">
                <a:solidFill>
                  <a:srgbClr val="FF0000"/>
                </a:solidFill>
              </a:rPr>
              <a:t>µ</a:t>
            </a:r>
            <a:r>
              <a:rPr lang="en-US" sz="1400" i="1" baseline="-25000" dirty="0">
                <a:solidFill>
                  <a:srgbClr val="FF0000"/>
                </a:solidFill>
              </a:rPr>
              <a:t>1</a:t>
            </a:r>
            <a:r>
              <a:rPr lang="en-US" sz="1400" i="1" dirty="0">
                <a:solidFill>
                  <a:srgbClr val="FF0000"/>
                </a:solidFill>
              </a:rPr>
              <a:t> = true mean ACT score of BROTHERS</a:t>
            </a:r>
          </a:p>
          <a:p>
            <a:pPr marL="0" indent="0">
              <a:lnSpc>
                <a:spcPct val="100000"/>
              </a:lnSpc>
              <a:buNone/>
            </a:pPr>
            <a:r>
              <a:rPr lang="en-US" sz="1400" i="1" dirty="0">
                <a:solidFill>
                  <a:srgbClr val="FF0000"/>
                </a:solidFill>
              </a:rPr>
              <a:t>µ</a:t>
            </a:r>
            <a:r>
              <a:rPr lang="en-US" sz="1400" i="1" baseline="-25000" dirty="0">
                <a:solidFill>
                  <a:srgbClr val="FF0000"/>
                </a:solidFill>
              </a:rPr>
              <a:t>2</a:t>
            </a:r>
            <a:r>
              <a:rPr lang="en-US" sz="1400" i="1" dirty="0">
                <a:solidFill>
                  <a:srgbClr val="FF0000"/>
                </a:solidFill>
              </a:rPr>
              <a:t> = true mean ACT score of SISTERS</a:t>
            </a:r>
          </a:p>
          <a:p>
            <a:pPr marL="0" indent="0">
              <a:lnSpc>
                <a:spcPct val="100000"/>
              </a:lnSpc>
              <a:buNone/>
            </a:pPr>
            <a:r>
              <a:rPr lang="en-US" sz="1400" i="1" dirty="0">
                <a:solidFill>
                  <a:srgbClr val="FF0000"/>
                </a:solidFill>
              </a:rPr>
              <a:t>µ</a:t>
            </a:r>
            <a:r>
              <a:rPr lang="en-US" sz="1400" i="1" baseline="-25000" dirty="0">
                <a:solidFill>
                  <a:srgbClr val="FF0000"/>
                </a:solidFill>
              </a:rPr>
              <a:t>d</a:t>
            </a:r>
            <a:r>
              <a:rPr lang="en-US" sz="1400" i="1" dirty="0">
                <a:solidFill>
                  <a:srgbClr val="FF0000"/>
                </a:solidFill>
              </a:rPr>
              <a:t> = µ</a:t>
            </a:r>
            <a:r>
              <a:rPr lang="en-US" sz="1400" i="1" baseline="-25000" dirty="0">
                <a:solidFill>
                  <a:srgbClr val="FF0000"/>
                </a:solidFill>
              </a:rPr>
              <a:t>1</a:t>
            </a:r>
            <a:r>
              <a:rPr lang="en-US" sz="1400" i="1" dirty="0">
                <a:solidFill>
                  <a:srgbClr val="FF0000"/>
                </a:solidFill>
              </a:rPr>
              <a:t> - µ</a:t>
            </a:r>
            <a:r>
              <a:rPr lang="en-US" sz="1400" i="1" baseline="-25000" dirty="0">
                <a:solidFill>
                  <a:srgbClr val="FF0000"/>
                </a:solidFill>
              </a:rPr>
              <a:t>2</a:t>
            </a:r>
            <a:r>
              <a:rPr lang="en-US" sz="1400" i="1" dirty="0">
                <a:solidFill>
                  <a:srgbClr val="FF0000"/>
                </a:solidFill>
              </a:rPr>
              <a:t> = BROTHERS – SISTERS </a:t>
            </a:r>
            <a:r>
              <a:rPr lang="en-US" sz="1400" i="1" dirty="0">
                <a:solidFill>
                  <a:srgbClr val="7030A0"/>
                </a:solidFill>
              </a:rPr>
              <a:t>→ New parameter special for dependent samples. Again the order is up to us,  we could have done SISTER - BROTHER</a:t>
            </a:r>
            <a:endParaRPr lang="en-US" sz="1400" i="1" dirty="0">
              <a:solidFill>
                <a:srgbClr val="FF0000"/>
              </a:solidFill>
            </a:endParaRPr>
          </a:p>
          <a:p>
            <a:pPr marL="0" indent="0">
              <a:lnSpc>
                <a:spcPct val="100000"/>
              </a:lnSpc>
              <a:buNone/>
            </a:pPr>
            <a:endParaRPr lang="en-US" sz="1400" dirty="0"/>
          </a:p>
          <a:p>
            <a:pPr marL="0" indent="0">
              <a:lnSpc>
                <a:spcPct val="100000"/>
              </a:lnSpc>
              <a:buNone/>
            </a:pPr>
            <a:r>
              <a:rPr lang="en-US" sz="1400" u="sng" dirty="0"/>
              <a:t>Write Hypothesis</a:t>
            </a:r>
          </a:p>
          <a:p>
            <a:pPr marL="0" indent="0">
              <a:lnSpc>
                <a:spcPct val="100000"/>
              </a:lnSpc>
              <a:buNone/>
            </a:pPr>
            <a:r>
              <a:rPr lang="en-US" sz="1400" i="1" dirty="0">
                <a:solidFill>
                  <a:srgbClr val="FF0000"/>
                </a:solidFill>
              </a:rPr>
              <a:t>H</a:t>
            </a:r>
            <a:r>
              <a:rPr lang="en-US" sz="1400" i="1" baseline="-25000" dirty="0">
                <a:solidFill>
                  <a:srgbClr val="FF0000"/>
                </a:solidFill>
              </a:rPr>
              <a:t>0</a:t>
            </a:r>
            <a:r>
              <a:rPr lang="en-US" sz="1400" i="1" dirty="0">
                <a:solidFill>
                  <a:srgbClr val="FF0000"/>
                </a:solidFill>
              </a:rPr>
              <a:t>: µ</a:t>
            </a:r>
            <a:r>
              <a:rPr lang="en-US" sz="1400" i="1" baseline="-25000" dirty="0">
                <a:solidFill>
                  <a:srgbClr val="FF0000"/>
                </a:solidFill>
              </a:rPr>
              <a:t>d</a:t>
            </a:r>
            <a:r>
              <a:rPr lang="en-US" sz="1400" i="1" dirty="0">
                <a:solidFill>
                  <a:srgbClr val="FF0000"/>
                </a:solidFill>
              </a:rPr>
              <a:t> = 0</a:t>
            </a:r>
          </a:p>
          <a:p>
            <a:pPr marL="0" indent="0">
              <a:lnSpc>
                <a:spcPct val="100000"/>
              </a:lnSpc>
              <a:buNone/>
            </a:pPr>
            <a:r>
              <a:rPr lang="en-US" sz="1400" i="1" dirty="0">
                <a:solidFill>
                  <a:srgbClr val="FF0000"/>
                </a:solidFill>
              </a:rPr>
              <a:t>H</a:t>
            </a:r>
            <a:r>
              <a:rPr lang="en-US" sz="1400" i="1" baseline="-25000" dirty="0">
                <a:solidFill>
                  <a:srgbClr val="FF0000"/>
                </a:solidFill>
              </a:rPr>
              <a:t>A</a:t>
            </a:r>
            <a:r>
              <a:rPr lang="en-US" sz="1400" i="1" dirty="0">
                <a:solidFill>
                  <a:srgbClr val="FF0000"/>
                </a:solidFill>
              </a:rPr>
              <a:t>: µ</a:t>
            </a:r>
            <a:r>
              <a:rPr lang="en-US" sz="1400" i="1" baseline="-25000" dirty="0">
                <a:solidFill>
                  <a:srgbClr val="FF0000"/>
                </a:solidFill>
              </a:rPr>
              <a:t>d</a:t>
            </a:r>
            <a:r>
              <a:rPr lang="en-US" sz="1400" i="1" dirty="0">
                <a:solidFill>
                  <a:srgbClr val="FF0000"/>
                </a:solidFill>
              </a:rPr>
              <a:t> ≠ 0 </a:t>
            </a:r>
            <a:r>
              <a:rPr lang="en-US" sz="1400" i="1" dirty="0">
                <a:solidFill>
                  <a:srgbClr val="7030A0"/>
                </a:solidFill>
              </a:rPr>
              <a:t>→ Based on the context, we just want to show a significant difference (no indication of Brothers or Sisters being better). So just need a difference not equal to zero in the Alternative!</a:t>
            </a:r>
            <a:endParaRPr lang="en-US" sz="1400" i="1" dirty="0">
              <a:solidFill>
                <a:srgbClr val="FF0000"/>
              </a:solidFill>
            </a:endParaRPr>
          </a:p>
          <a:p>
            <a:pPr marL="0" indent="0">
              <a:lnSpc>
                <a:spcPct val="100000"/>
              </a:lnSpc>
              <a:buNone/>
            </a:pPr>
            <a:endParaRPr lang="en-US" sz="1400" i="1" dirty="0"/>
          </a:p>
          <a:p>
            <a:pPr marL="0" indent="0">
              <a:lnSpc>
                <a:spcPct val="100000"/>
              </a:lnSpc>
              <a:buNone/>
            </a:pPr>
            <a:endParaRPr lang="en-US" sz="1400" i="1" dirty="0">
              <a:solidFill>
                <a:srgbClr val="FF0000"/>
              </a:solidFill>
            </a:endParaRPr>
          </a:p>
        </p:txBody>
      </p:sp>
    </p:spTree>
    <p:extLst>
      <p:ext uri="{BB962C8B-B14F-4D97-AF65-F5344CB8AC3E}">
        <p14:creationId xmlns:p14="http://schemas.microsoft.com/office/powerpoint/2010/main" val="28880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Paired T-Test</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731221"/>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Compute value of Test Statistic / P-value.</a:t>
            </a:r>
          </a:p>
        </p:txBody>
      </p:sp>
      <p:grpSp>
        <p:nvGrpSpPr>
          <p:cNvPr id="9" name="Group 8">
            <a:extLst>
              <a:ext uri="{FF2B5EF4-FFF2-40B4-BE49-F238E27FC236}">
                <a16:creationId xmlns:a16="http://schemas.microsoft.com/office/drawing/2014/main" id="{F498955D-C509-9F7D-23E4-02098D717F41}"/>
              </a:ext>
            </a:extLst>
          </p:cNvPr>
          <p:cNvGrpSpPr/>
          <p:nvPr/>
        </p:nvGrpSpPr>
        <p:grpSpPr>
          <a:xfrm>
            <a:off x="4362815" y="2708445"/>
            <a:ext cx="3975101" cy="3917526"/>
            <a:chOff x="5308600" y="2502696"/>
            <a:chExt cx="3975101" cy="3917526"/>
          </a:xfrm>
        </p:grpSpPr>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CCE20B9E-B606-B012-D974-AC1A906E0B22}"/>
                    </a:ext>
                  </a:extLst>
                </p:cNvPr>
                <p:cNvSpPr txBox="1">
                  <a:spLocks/>
                </p:cNvSpPr>
                <p:nvPr/>
              </p:nvSpPr>
              <p:spPr>
                <a:xfrm>
                  <a:off x="5308601" y="2502696"/>
                  <a:ext cx="3975100" cy="3917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GOAL</a:t>
                  </a:r>
                  <a:r>
                    <a:rPr lang="en-US" sz="1400" dirty="0"/>
                    <a:t>: Conduct a Hypothesis Test!</a:t>
                  </a:r>
                </a:p>
                <a:p>
                  <a:pPr marL="0" indent="0">
                    <a:buNone/>
                  </a:pPr>
                  <a:r>
                    <a:rPr lang="en-US" sz="1400" u="sng" dirty="0"/>
                    <a:t>Option 1) Summary Stats</a:t>
                  </a:r>
                </a:p>
                <a:p>
                  <a:pPr marL="0" indent="0">
                    <a:buNone/>
                  </a:pPr>
                  <a:r>
                    <a:rPr lang="en-US" sz="1400" dirty="0"/>
                    <a:t>T-Test</a:t>
                  </a:r>
                </a:p>
                <a:p>
                  <a:r>
                    <a:rPr lang="en-US" sz="1400" dirty="0"/>
                    <a:t>Input = Stats</a:t>
                  </a:r>
                </a:p>
                <a:p>
                  <a:pPr marL="274320" lvl="1" indent="0">
                    <a:lnSpc>
                      <a:spcPct val="100000"/>
                    </a:lnSpc>
                    <a:spcBef>
                      <a:spcPts val="600"/>
                    </a:spcBef>
                    <a:buFont typeface="+mj-lt"/>
                    <a:buAutoNum type="alphaLcParenR"/>
                  </a:pPr>
                  <a:r>
                    <a:rPr lang="en-US" sz="1400" dirty="0"/>
                    <a:t> μ</a:t>
                  </a:r>
                  <a:r>
                    <a:rPr lang="en-US" sz="1400" baseline="-25000" dirty="0"/>
                    <a:t>0</a:t>
                  </a:r>
                  <a:r>
                    <a:rPr lang="en-US" sz="1400" dirty="0"/>
                    <a:t> = the Null mean difference of each pair</a:t>
                  </a:r>
                </a:p>
                <a:p>
                  <a:pPr marL="274320" lvl="1" indent="0">
                    <a:lnSpc>
                      <a:spcPct val="100000"/>
                    </a:lnSpc>
                    <a:spcBef>
                      <a:spcPts val="600"/>
                    </a:spcBef>
                    <a:buFont typeface="+mj-lt"/>
                    <a:buAutoNum type="alphaLcParenR"/>
                  </a:pPr>
                  <a:r>
                    <a:rPr lang="en-US" sz="1400" b="0" dirty="0"/>
                    <a:t>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0"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𝑑</m:t>
                          </m:r>
                        </m:e>
                      </m:acc>
                    </m:oMath>
                  </a14:m>
                  <a:r>
                    <a:rPr lang="en-US" sz="1400" dirty="0"/>
                    <a:t> sample mean of differences in each pair</a:t>
                  </a:r>
                </a:p>
                <a:p>
                  <a:pPr marL="274320" lvl="1" indent="0">
                    <a:lnSpc>
                      <a:spcPct val="100000"/>
                    </a:lnSpc>
                    <a:spcBef>
                      <a:spcPts val="600"/>
                    </a:spcBef>
                    <a:buFont typeface="+mj-lt"/>
                    <a:buAutoNum type="alphaLcParenR"/>
                  </a:pPr>
                  <a:r>
                    <a:rPr lang="en-US" sz="1400" dirty="0"/>
                    <a:t> </a:t>
                  </a:r>
                  <a:r>
                    <a:rPr lang="en-US" sz="1400" dirty="0" err="1"/>
                    <a:t>Sx</a:t>
                  </a:r>
                  <a:r>
                    <a:rPr lang="en-US" sz="1400" dirty="0"/>
                    <a:t> = S</a:t>
                  </a:r>
                  <a:r>
                    <a:rPr lang="en-US" sz="1400" baseline="-25000" dirty="0"/>
                    <a:t>d</a:t>
                  </a:r>
                  <a:r>
                    <a:rPr lang="en-US" sz="1400" dirty="0"/>
                    <a:t> sample SD of differences in each pair</a:t>
                  </a:r>
                </a:p>
                <a:p>
                  <a:pPr marL="274320" lvl="1" indent="0">
                    <a:lnSpc>
                      <a:spcPct val="100000"/>
                    </a:lnSpc>
                    <a:spcBef>
                      <a:spcPts val="600"/>
                    </a:spcBef>
                    <a:buFont typeface="+mj-lt"/>
                    <a:buAutoNum type="alphaLcParenR"/>
                  </a:pPr>
                  <a:r>
                    <a:rPr lang="en-US" sz="1400" dirty="0"/>
                    <a:t> n = sample size of differences</a:t>
                  </a:r>
                </a:p>
                <a:p>
                  <a:pPr marL="274320" lvl="1" indent="0">
                    <a:lnSpc>
                      <a:spcPct val="100000"/>
                    </a:lnSpc>
                    <a:spcBef>
                      <a:spcPts val="600"/>
                    </a:spcBef>
                    <a:buFont typeface="+mj-lt"/>
                    <a:buAutoNum type="alphaLcParenR"/>
                  </a:pPr>
                  <a:r>
                    <a:rPr lang="en-US" sz="1400" dirty="0"/>
                    <a:t> </a:t>
                  </a:r>
                  <a:r>
                    <a:rPr lang="en-US" sz="1400" dirty="0" err="1"/>
                    <a:t>μ</a:t>
                  </a:r>
                  <a:r>
                    <a:rPr lang="en-US" sz="1400" dirty="0"/>
                    <a:t>: Alternative hypothesis</a:t>
                  </a:r>
                </a:p>
                <a:p>
                  <a:pPr marL="0" indent="0">
                    <a:buNone/>
                  </a:pPr>
                  <a:r>
                    <a:rPr lang="en-US" sz="1400" dirty="0"/>
                    <a:t>Calculate or Draw</a:t>
                  </a:r>
                </a:p>
              </p:txBody>
            </p:sp>
          </mc:Choice>
          <mc:Fallback xmlns="">
            <p:sp>
              <p:nvSpPr>
                <p:cNvPr id="10" name="Content Placeholder 2">
                  <a:extLst>
                    <a:ext uri="{FF2B5EF4-FFF2-40B4-BE49-F238E27FC236}">
                      <a16:creationId xmlns:a16="http://schemas.microsoft.com/office/drawing/2014/main" id="{CCE20B9E-B606-B012-D974-AC1A906E0B22}"/>
                    </a:ext>
                  </a:extLst>
                </p:cNvPr>
                <p:cNvSpPr txBox="1">
                  <a:spLocks noRot="1" noChangeAspect="1" noMove="1" noResize="1" noEditPoints="1" noAdjustHandles="1" noChangeArrowheads="1" noChangeShapeType="1" noTextEdit="1"/>
                </p:cNvSpPr>
                <p:nvPr/>
              </p:nvSpPr>
              <p:spPr>
                <a:xfrm>
                  <a:off x="5308601" y="2502696"/>
                  <a:ext cx="3975100" cy="3917526"/>
                </a:xfrm>
                <a:prstGeom prst="rect">
                  <a:avLst/>
                </a:prstGeom>
                <a:blipFill>
                  <a:blip r:embed="rId2"/>
                  <a:stretch>
                    <a:fillRect l="-637" t="-97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7496683-8552-3CE2-9437-EC0974FD8DD7}"/>
                </a:ext>
              </a:extLst>
            </p:cNvPr>
            <p:cNvSpPr txBox="1"/>
            <p:nvPr/>
          </p:nvSpPr>
          <p:spPr>
            <a:xfrm>
              <a:off x="5308600" y="5843141"/>
              <a:ext cx="3405961" cy="5770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50" i="1" dirty="0">
                  <a:solidFill>
                    <a:srgbClr val="7030A0"/>
                  </a:solidFill>
                </a:rPr>
                <a:t>NOTE!! These are the same inputs that we used originally for the One Sample T-Test, just now each quantity has a slightly different meaning</a:t>
              </a:r>
            </a:p>
          </p:txBody>
        </p:sp>
      </p:grpSp>
      <p:sp>
        <p:nvSpPr>
          <p:cNvPr id="30" name="Content Placeholder 2">
            <a:extLst>
              <a:ext uri="{FF2B5EF4-FFF2-40B4-BE49-F238E27FC236}">
                <a16:creationId xmlns:a16="http://schemas.microsoft.com/office/drawing/2014/main" id="{1457F337-D7E0-12D0-5060-3ADF86D91DEB}"/>
              </a:ext>
            </a:extLst>
          </p:cNvPr>
          <p:cNvSpPr txBox="1">
            <a:spLocks/>
          </p:cNvSpPr>
          <p:nvPr/>
        </p:nvSpPr>
        <p:spPr>
          <a:xfrm>
            <a:off x="415600" y="1446600"/>
            <a:ext cx="11471600" cy="1098163"/>
          </a:xfrm>
          <a:prstGeom prst="rect">
            <a:avLst/>
          </a:prstGeom>
          <a:ln>
            <a:solidFill>
              <a:srgbClr val="00B050"/>
            </a:solidFill>
          </a:ln>
        </p:spPr>
        <p:txBody>
          <a:bodyPr spcFirstLastPara="1" vert="horz" wrap="square" lIns="91425" tIns="91425" rIns="91425" bIns="91425" rtlCol="0" anchor="t" anchorCtr="0">
            <a:normAutofit lnSpcReduction="1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t>Setup</a:t>
            </a:r>
            <a:r>
              <a:rPr lang="en-US" sz="1400" b="1" dirty="0"/>
              <a:t>: </a:t>
            </a:r>
            <a:r>
              <a:rPr lang="en-US" sz="1400" dirty="0"/>
              <a:t>The University is investigating the safety of statistics courses for their students. To do this, they plan a study to compare the blood pressure of STAT 1450 students before the final exam and after completing the final exam. 40 randomly selected students are participating in this study.</a:t>
            </a:r>
          </a:p>
          <a:p>
            <a:pPr marL="0" indent="0">
              <a:buNone/>
            </a:pPr>
            <a:endParaRPr lang="en-US" sz="1400" dirty="0"/>
          </a:p>
          <a:p>
            <a:pPr marL="0" indent="0">
              <a:buNone/>
            </a:pPr>
            <a:r>
              <a:rPr lang="en-US" sz="1400" dirty="0"/>
              <a:t>After the study is completed, they found a mean difference Before – After = -10 mm Hg with standard deviation 30 mm Hg. Is there sufficient evidence that the blood pressure has </a:t>
            </a:r>
            <a:r>
              <a:rPr lang="en-US" sz="1400" u="sng" dirty="0"/>
              <a:t>increased</a:t>
            </a:r>
            <a:r>
              <a:rPr lang="en-US" sz="1400" dirty="0"/>
              <a:t> from before to after the final? Use 𝛼 = 0.05</a:t>
            </a:r>
          </a:p>
        </p:txBody>
      </p:sp>
      <p:grpSp>
        <p:nvGrpSpPr>
          <p:cNvPr id="24" name="Group 23">
            <a:extLst>
              <a:ext uri="{FF2B5EF4-FFF2-40B4-BE49-F238E27FC236}">
                <a16:creationId xmlns:a16="http://schemas.microsoft.com/office/drawing/2014/main" id="{88EF6EB2-EC79-A8F6-44AB-8CA60E18114A}"/>
              </a:ext>
            </a:extLst>
          </p:cNvPr>
          <p:cNvGrpSpPr/>
          <p:nvPr/>
        </p:nvGrpSpPr>
        <p:grpSpPr>
          <a:xfrm>
            <a:off x="318092" y="2708445"/>
            <a:ext cx="3838900" cy="3420424"/>
            <a:chOff x="730244" y="2983498"/>
            <a:chExt cx="3838900" cy="3420424"/>
          </a:xfrm>
        </p:grpSpPr>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A38DCDC-98EA-3A29-54A3-1AD089AF6F25}"/>
                    </a:ext>
                  </a:extLst>
                </p:cNvPr>
                <p:cNvSpPr txBox="1"/>
                <p:nvPr/>
              </p:nvSpPr>
              <p:spPr>
                <a:xfrm>
                  <a:off x="730244" y="2983498"/>
                  <a:ext cx="3838900" cy="34204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Formula for </a:t>
                  </a:r>
                  <a:r>
                    <a:rPr lang="en-US" sz="1200" dirty="0" err="1"/>
                    <a:t>t</a:t>
                  </a:r>
                  <a:r>
                    <a:rPr lang="en-US" sz="1200" baseline="-25000" dirty="0" err="1"/>
                    <a:t>stat</a:t>
                  </a:r>
                  <a:r>
                    <a:rPr lang="en-US" sz="1200" dirty="0"/>
                    <a:t> by hand:</a:t>
                  </a:r>
                </a:p>
                <a:p>
                  <a:endParaRPr lang="en-US" sz="1200" dirty="0"/>
                </a:p>
                <a:p>
                  <a:endParaRPr lang="en-US" sz="1200" dirty="0"/>
                </a:p>
                <a:p>
                  <a:endParaRPr lang="en-US" sz="1200" dirty="0"/>
                </a:p>
                <a:p>
                  <a:endParaRPr lang="en-US" sz="1200" dirty="0"/>
                </a:p>
                <a:p>
                  <a:endParaRPr lang="en-US" sz="1200" dirty="0"/>
                </a:p>
                <a:p>
                  <a:endParaRPr lang="en-US" sz="1200" dirty="0"/>
                </a:p>
                <a:p>
                  <a:r>
                    <a:rPr lang="en-US" sz="1200" u="sng" dirty="0"/>
                    <a:t>Notation</a:t>
                  </a:r>
                </a:p>
                <a:p>
                  <a:endParaRPr lang="en-US" sz="1200" u="sng" dirty="0"/>
                </a:p>
                <a:p>
                  <a:pPr marL="285750" indent="-285750">
                    <a:buFont typeface="Arial" panose="020B0604020202020204" pitchFamily="34" charset="0"/>
                    <a:buChar char="•"/>
                  </a:pPr>
                  <a14:m>
                    <m:oMath xmlns:m="http://schemas.openxmlformats.org/officeDocument/2006/math">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𝑑</m:t>
                          </m:r>
                        </m:e>
                      </m:acc>
                      <m:r>
                        <a:rPr lang="en-US" sz="1200" b="0" i="1" dirty="0" smtClean="0">
                          <a:latin typeface="Cambria Math" panose="02040503050406030204" pitchFamily="18" charset="0"/>
                        </a:rPr>
                        <m:t>=</m:t>
                      </m:r>
                    </m:oMath>
                  </a14:m>
                  <a:r>
                    <a:rPr lang="en-US" sz="1200" dirty="0"/>
                    <a:t> </a:t>
                  </a:r>
                  <a:r>
                    <a:rPr lang="en-US" sz="1200" dirty="0">
                      <a:solidFill>
                        <a:srgbClr val="000000"/>
                      </a:solidFill>
                    </a:rPr>
                    <a:t>the mean of the differences in each pair of data for the sample</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𝜇</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m:t>
                      </m:r>
                    </m:oMath>
                  </a14:m>
                  <a:r>
                    <a:rPr lang="en-US" sz="1200" dirty="0"/>
                    <a:t> the mean of the differences in each pair of data for the entire population that the sample is drawn from (assumed to be zero under the Null hypothesis)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m:t>
                      </m:r>
                    </m:oMath>
                  </a14:m>
                  <a:r>
                    <a:rPr lang="en-US" sz="1200" dirty="0"/>
                    <a:t> </a:t>
                  </a:r>
                  <a:r>
                    <a:rPr lang="en-US" sz="1200" dirty="0">
                      <a:solidFill>
                        <a:srgbClr val="000000"/>
                      </a:solidFill>
                    </a:rPr>
                    <a:t>the standard deviation of the differences in each pair of data for the sample</a:t>
                  </a:r>
                  <a:r>
                    <a:rPr lang="en-US" sz="1200" dirty="0"/>
                    <a:t> </a:t>
                  </a:r>
                </a:p>
              </p:txBody>
            </p:sp>
          </mc:Choice>
          <mc:Fallback xmlns="">
            <p:sp>
              <p:nvSpPr>
                <p:cNvPr id="25" name="TextBox 24">
                  <a:extLst>
                    <a:ext uri="{FF2B5EF4-FFF2-40B4-BE49-F238E27FC236}">
                      <a16:creationId xmlns:a16="http://schemas.microsoft.com/office/drawing/2014/main" id="{4A38DCDC-98EA-3A29-54A3-1AD089AF6F25}"/>
                    </a:ext>
                  </a:extLst>
                </p:cNvPr>
                <p:cNvSpPr txBox="1">
                  <a:spLocks noRot="1" noChangeAspect="1" noMove="1" noResize="1" noEditPoints="1" noAdjustHandles="1" noChangeArrowheads="1" noChangeShapeType="1" noTextEdit="1"/>
                </p:cNvSpPr>
                <p:nvPr/>
              </p:nvSpPr>
              <p:spPr>
                <a:xfrm>
                  <a:off x="730244" y="2983498"/>
                  <a:ext cx="3838900" cy="3420424"/>
                </a:xfrm>
                <a:prstGeom prst="rect">
                  <a:avLst/>
                </a:prstGeo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CA26D962-8CB3-37BB-9BF3-3DF7EEB327C8}"/>
                </a:ext>
              </a:extLst>
            </p:cNvPr>
            <p:cNvGrpSpPr/>
            <p:nvPr/>
          </p:nvGrpSpPr>
          <p:grpSpPr>
            <a:xfrm>
              <a:off x="1492054" y="3357100"/>
              <a:ext cx="2598999" cy="1098163"/>
              <a:chOff x="1492054" y="3357100"/>
              <a:chExt cx="2598999" cy="1098163"/>
            </a:xfrm>
          </p:grpSpPr>
          <p:pic>
            <p:nvPicPr>
              <p:cNvPr id="31" name="Picture 30">
                <a:extLst>
                  <a:ext uri="{FF2B5EF4-FFF2-40B4-BE49-F238E27FC236}">
                    <a16:creationId xmlns:a16="http://schemas.microsoft.com/office/drawing/2014/main" id="{B0F32DEE-A815-CF77-1867-AA523248FEAF}"/>
                  </a:ext>
                </a:extLst>
              </p:cNvPr>
              <p:cNvPicPr>
                <a:picLocks noChangeAspect="1"/>
              </p:cNvPicPr>
              <p:nvPr/>
            </p:nvPicPr>
            <p:blipFill>
              <a:blip r:embed="rId4"/>
              <a:stretch>
                <a:fillRect/>
              </a:stretch>
            </p:blipFill>
            <p:spPr>
              <a:xfrm>
                <a:off x="1492054" y="3357100"/>
                <a:ext cx="1520533" cy="1098163"/>
              </a:xfrm>
              <a:prstGeom prst="rect">
                <a:avLst/>
              </a:prstGeom>
            </p:spPr>
          </p:pic>
          <p:sp>
            <p:nvSpPr>
              <p:cNvPr id="32" name="TextBox 31">
                <a:extLst>
                  <a:ext uri="{FF2B5EF4-FFF2-40B4-BE49-F238E27FC236}">
                    <a16:creationId xmlns:a16="http://schemas.microsoft.com/office/drawing/2014/main" id="{8840546B-CEDB-59E4-E702-1F605C9297E5}"/>
                  </a:ext>
                </a:extLst>
              </p:cNvPr>
              <p:cNvSpPr txBox="1"/>
              <p:nvPr/>
            </p:nvSpPr>
            <p:spPr>
              <a:xfrm>
                <a:off x="3077634" y="3580368"/>
                <a:ext cx="1013419" cy="369332"/>
              </a:xfrm>
              <a:prstGeom prst="rect">
                <a:avLst/>
              </a:prstGeom>
              <a:noFill/>
            </p:spPr>
            <p:txBody>
              <a:bodyPr wrap="none" rtlCol="0">
                <a:spAutoFit/>
              </a:bodyPr>
              <a:lstStyle/>
              <a:p>
                <a:r>
                  <a:rPr lang="en-US" dirty="0"/>
                  <a:t>df = n - 1</a:t>
                </a:r>
              </a:p>
            </p:txBody>
          </p:sp>
        </p:grpSp>
      </p:grpSp>
      <p:sp>
        <p:nvSpPr>
          <p:cNvPr id="27" name="TextBox 26">
            <a:extLst>
              <a:ext uri="{FF2B5EF4-FFF2-40B4-BE49-F238E27FC236}">
                <a16:creationId xmlns:a16="http://schemas.microsoft.com/office/drawing/2014/main" id="{FAAFF509-8FBC-AE47-FBA3-C66BBCB81837}"/>
              </a:ext>
            </a:extLst>
          </p:cNvPr>
          <p:cNvSpPr txBox="1"/>
          <p:nvPr/>
        </p:nvSpPr>
        <p:spPr>
          <a:xfrm>
            <a:off x="9534200" y="174922"/>
            <a:ext cx="2997563" cy="11079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u="sng" dirty="0">
                <a:solidFill>
                  <a:srgbClr val="7030A0"/>
                </a:solidFill>
              </a:rPr>
              <a:t>Minor Note → Standard Deviations</a:t>
            </a:r>
          </a:p>
          <a:p>
            <a:endParaRPr lang="en-US" sz="1100" dirty="0"/>
          </a:p>
          <a:p>
            <a:pPr marL="285750" indent="-285750">
              <a:buFont typeface="Arial" panose="020B0604020202020204" pitchFamily="34" charset="0"/>
              <a:buChar char="•"/>
            </a:pPr>
            <a:r>
              <a:rPr lang="en-US" sz="1100" i="1" dirty="0">
                <a:solidFill>
                  <a:srgbClr val="7030A0"/>
                </a:solidFill>
              </a:rPr>
              <a:t>We will be doing a </a:t>
            </a:r>
            <a:r>
              <a:rPr lang="en-US" sz="1100" b="1" i="1" dirty="0">
                <a:solidFill>
                  <a:srgbClr val="7030A0"/>
                </a:solidFill>
              </a:rPr>
              <a:t>T-Test</a:t>
            </a:r>
            <a:r>
              <a:rPr lang="en-US" sz="1100" i="1" dirty="0">
                <a:solidFill>
                  <a:srgbClr val="7030A0"/>
                </a:solidFill>
              </a:rPr>
              <a:t> and using the </a:t>
            </a:r>
            <a:r>
              <a:rPr lang="en-US" sz="1100" i="1" u="sng" dirty="0">
                <a:solidFill>
                  <a:srgbClr val="7030A0"/>
                </a:solidFill>
              </a:rPr>
              <a:t>sample standard deviation of the differences</a:t>
            </a:r>
          </a:p>
          <a:p>
            <a:pPr marL="285750" indent="-285750">
              <a:buFont typeface="Arial" panose="020B0604020202020204" pitchFamily="34" charset="0"/>
              <a:buChar char="•"/>
            </a:pPr>
            <a:r>
              <a:rPr lang="en-US" sz="1100" i="1" dirty="0">
                <a:solidFill>
                  <a:srgbClr val="7030A0"/>
                </a:solidFill>
              </a:rPr>
              <a:t>So we do NOT need to know the original population standard deviations</a:t>
            </a:r>
          </a:p>
        </p:txBody>
      </p:sp>
    </p:spTree>
    <p:extLst>
      <p:ext uri="{BB962C8B-B14F-4D97-AF65-F5344CB8AC3E}">
        <p14:creationId xmlns:p14="http://schemas.microsoft.com/office/powerpoint/2010/main" val="111503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Paired T-Test</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731221"/>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Compute value of Test Statistic / P-value.</a:t>
            </a:r>
          </a:p>
        </p:txBody>
      </p:sp>
      <p:grpSp>
        <p:nvGrpSpPr>
          <p:cNvPr id="34" name="Group 33">
            <a:extLst>
              <a:ext uri="{FF2B5EF4-FFF2-40B4-BE49-F238E27FC236}">
                <a16:creationId xmlns:a16="http://schemas.microsoft.com/office/drawing/2014/main" id="{1B09005B-1483-CCFE-B94B-71902B24BE2D}"/>
              </a:ext>
            </a:extLst>
          </p:cNvPr>
          <p:cNvGrpSpPr/>
          <p:nvPr/>
        </p:nvGrpSpPr>
        <p:grpSpPr>
          <a:xfrm>
            <a:off x="7982316" y="2750304"/>
            <a:ext cx="3988355" cy="3818587"/>
            <a:chOff x="8198216" y="2757914"/>
            <a:chExt cx="3988355" cy="3818587"/>
          </a:xfrm>
        </p:grpSpPr>
        <p:grpSp>
          <p:nvGrpSpPr>
            <p:cNvPr id="32" name="Group 31">
              <a:extLst>
                <a:ext uri="{FF2B5EF4-FFF2-40B4-BE49-F238E27FC236}">
                  <a16:creationId xmlns:a16="http://schemas.microsoft.com/office/drawing/2014/main" id="{6D11E0E2-F52E-6F60-E865-B43274C845FA}"/>
                </a:ext>
              </a:extLst>
            </p:cNvPr>
            <p:cNvGrpSpPr/>
            <p:nvPr/>
          </p:nvGrpSpPr>
          <p:grpSpPr>
            <a:xfrm>
              <a:off x="8198216" y="3949960"/>
              <a:ext cx="3988355" cy="1420517"/>
              <a:chOff x="8198216" y="3949960"/>
              <a:chExt cx="3988355" cy="1420517"/>
            </a:xfrm>
          </p:grpSpPr>
          <p:pic>
            <p:nvPicPr>
              <p:cNvPr id="18" name="Picture 17">
                <a:extLst>
                  <a:ext uri="{FF2B5EF4-FFF2-40B4-BE49-F238E27FC236}">
                    <a16:creationId xmlns:a16="http://schemas.microsoft.com/office/drawing/2014/main" id="{0C8E7F9C-566D-ED92-383E-152613566047}"/>
                  </a:ext>
                </a:extLst>
              </p:cNvPr>
              <p:cNvPicPr>
                <a:picLocks noChangeAspect="1"/>
              </p:cNvPicPr>
              <p:nvPr/>
            </p:nvPicPr>
            <p:blipFill>
              <a:blip r:embed="rId2"/>
              <a:stretch>
                <a:fillRect/>
              </a:stretch>
            </p:blipFill>
            <p:spPr>
              <a:xfrm>
                <a:off x="8198216" y="4076019"/>
                <a:ext cx="1549400" cy="1168400"/>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E2FA31F-1569-5406-2FE7-52CBBAE9C530}"/>
                      </a:ext>
                    </a:extLst>
                  </p:cNvPr>
                  <p:cNvSpPr txBox="1"/>
                  <p:nvPr/>
                </p:nvSpPr>
                <p:spPr>
                  <a:xfrm>
                    <a:off x="9906523" y="3949960"/>
                    <a:ext cx="2280048" cy="1420517"/>
                  </a:xfrm>
                  <a:prstGeom prst="rect">
                    <a:avLst/>
                  </a:prstGeom>
                  <a:noFill/>
                </p:spPr>
                <p:txBody>
                  <a:bodyPr wrap="square" rtlCol="0">
                    <a:spAutoFit/>
                  </a:bodyPr>
                  <a:lstStyle/>
                  <a:p>
                    <a:r>
                      <a:rPr lang="en-US" sz="1200" u="sng" dirty="0"/>
                      <a:t>Calculate Output</a:t>
                    </a:r>
                  </a:p>
                  <a:p>
                    <a:r>
                      <a:rPr lang="en-US" sz="1200" dirty="0"/>
                      <a:t>μ = Alternative hypothesis</a:t>
                    </a:r>
                  </a:p>
                  <a:p>
                    <a:r>
                      <a:rPr lang="en-US" sz="1200" dirty="0"/>
                      <a:t>t = </a:t>
                    </a:r>
                    <a:r>
                      <a:rPr lang="en-US" sz="1200" dirty="0" err="1"/>
                      <a:t>t</a:t>
                    </a:r>
                    <a:r>
                      <a:rPr lang="en-US" sz="1200" baseline="-25000" dirty="0" err="1"/>
                      <a:t>stat</a:t>
                    </a:r>
                    <a:endParaRPr lang="en-US" sz="1200" dirty="0"/>
                  </a:p>
                  <a:p>
                    <a:r>
                      <a:rPr lang="en-US" sz="1200" dirty="0"/>
                      <a:t>p = p-value</a:t>
                    </a:r>
                  </a:p>
                  <a:p>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 </m:t>
                        </m:r>
                      </m:oMath>
                    </a14:m>
                    <a:r>
                      <a:rPr lang="en-US" sz="1200" dirty="0"/>
                      <a:t>=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𝑑</m:t>
                            </m:r>
                          </m:e>
                        </m:acc>
                      </m:oMath>
                    </a14:m>
                    <a:r>
                      <a:rPr lang="en-US" sz="1200" dirty="0"/>
                      <a:t> sample mean of the differences in each pair</a:t>
                    </a:r>
                  </a:p>
                  <a:p>
                    <a:r>
                      <a:rPr lang="en-US" sz="1200" dirty="0"/>
                      <a:t>n = sample size of differences</a:t>
                    </a:r>
                  </a:p>
                </p:txBody>
              </p:sp>
            </mc:Choice>
            <mc:Fallback xmlns="">
              <p:sp>
                <p:nvSpPr>
                  <p:cNvPr id="27" name="TextBox 26">
                    <a:extLst>
                      <a:ext uri="{FF2B5EF4-FFF2-40B4-BE49-F238E27FC236}">
                        <a16:creationId xmlns:a16="http://schemas.microsoft.com/office/drawing/2014/main" id="{AE2FA31F-1569-5406-2FE7-52CBBAE9C530}"/>
                      </a:ext>
                    </a:extLst>
                  </p:cNvPr>
                  <p:cNvSpPr txBox="1">
                    <a:spLocks noRot="1" noChangeAspect="1" noMove="1" noResize="1" noEditPoints="1" noAdjustHandles="1" noChangeArrowheads="1" noChangeShapeType="1" noTextEdit="1"/>
                  </p:cNvSpPr>
                  <p:nvPr/>
                </p:nvSpPr>
                <p:spPr>
                  <a:xfrm>
                    <a:off x="9906523" y="3949960"/>
                    <a:ext cx="2280048" cy="1420517"/>
                  </a:xfrm>
                  <a:prstGeom prst="rect">
                    <a:avLst/>
                  </a:prstGeom>
                  <a:blipFill>
                    <a:blip r:embed="rId3"/>
                    <a:stretch>
                      <a:fillRect/>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F014895F-69C6-723A-7C84-3406790988F5}"/>
                </a:ext>
              </a:extLst>
            </p:cNvPr>
            <p:cNvGrpSpPr/>
            <p:nvPr/>
          </p:nvGrpSpPr>
          <p:grpSpPr>
            <a:xfrm>
              <a:off x="8198216" y="5408100"/>
              <a:ext cx="3654384" cy="1168401"/>
              <a:chOff x="8198216" y="5408100"/>
              <a:chExt cx="3654384" cy="1168401"/>
            </a:xfrm>
          </p:grpSpPr>
          <p:pic>
            <p:nvPicPr>
              <p:cNvPr id="20" name="Picture 19">
                <a:extLst>
                  <a:ext uri="{FF2B5EF4-FFF2-40B4-BE49-F238E27FC236}">
                    <a16:creationId xmlns:a16="http://schemas.microsoft.com/office/drawing/2014/main" id="{19C1D644-44F2-E4A3-9661-C6E6742EAE2E}"/>
                  </a:ext>
                </a:extLst>
              </p:cNvPr>
              <p:cNvPicPr>
                <a:picLocks noChangeAspect="1"/>
              </p:cNvPicPr>
              <p:nvPr/>
            </p:nvPicPr>
            <p:blipFill>
              <a:blip r:embed="rId4"/>
              <a:stretch>
                <a:fillRect/>
              </a:stretch>
            </p:blipFill>
            <p:spPr>
              <a:xfrm>
                <a:off x="8198216" y="5408101"/>
                <a:ext cx="1549400" cy="1168400"/>
              </a:xfrm>
              <a:prstGeom prst="rect">
                <a:avLst/>
              </a:prstGeom>
            </p:spPr>
          </p:pic>
          <p:sp>
            <p:nvSpPr>
              <p:cNvPr id="28" name="TextBox 27">
                <a:extLst>
                  <a:ext uri="{FF2B5EF4-FFF2-40B4-BE49-F238E27FC236}">
                    <a16:creationId xmlns:a16="http://schemas.microsoft.com/office/drawing/2014/main" id="{050A9CF1-51FB-C505-3633-7F0A7EFC72BA}"/>
                  </a:ext>
                </a:extLst>
              </p:cNvPr>
              <p:cNvSpPr txBox="1"/>
              <p:nvPr/>
            </p:nvSpPr>
            <p:spPr>
              <a:xfrm>
                <a:off x="9906523" y="5408100"/>
                <a:ext cx="1946077" cy="830997"/>
              </a:xfrm>
              <a:prstGeom prst="rect">
                <a:avLst/>
              </a:prstGeom>
              <a:noFill/>
            </p:spPr>
            <p:txBody>
              <a:bodyPr wrap="square" rtlCol="0">
                <a:spAutoFit/>
              </a:bodyPr>
              <a:lstStyle/>
              <a:p>
                <a:r>
                  <a:rPr lang="en-US" sz="1200" u="sng" dirty="0"/>
                  <a:t>Draw Output</a:t>
                </a:r>
              </a:p>
              <a:p>
                <a:r>
                  <a:rPr lang="en-US" sz="1200" dirty="0"/>
                  <a:t>Plot (and displays values) of p = p-value and t = </a:t>
                </a:r>
                <a:r>
                  <a:rPr lang="en-US" sz="1200" dirty="0" err="1"/>
                  <a:t>t</a:t>
                </a:r>
                <a:r>
                  <a:rPr lang="en-US" sz="1200" baseline="-25000" dirty="0" err="1"/>
                  <a:t>stat</a:t>
                </a:r>
                <a:r>
                  <a:rPr lang="en-US" sz="1200" dirty="0"/>
                  <a:t> on the t curve with df = n - 1</a:t>
                </a:r>
              </a:p>
            </p:txBody>
          </p:sp>
        </p:grpSp>
        <p:grpSp>
          <p:nvGrpSpPr>
            <p:cNvPr id="33" name="Group 32">
              <a:extLst>
                <a:ext uri="{FF2B5EF4-FFF2-40B4-BE49-F238E27FC236}">
                  <a16:creationId xmlns:a16="http://schemas.microsoft.com/office/drawing/2014/main" id="{90B7C25C-984E-39A4-FB47-EB52F0040E9D}"/>
                </a:ext>
              </a:extLst>
            </p:cNvPr>
            <p:cNvGrpSpPr/>
            <p:nvPr/>
          </p:nvGrpSpPr>
          <p:grpSpPr>
            <a:xfrm>
              <a:off x="8198216" y="2757914"/>
              <a:ext cx="3829448" cy="1168400"/>
              <a:chOff x="8198216" y="2757914"/>
              <a:chExt cx="3829448" cy="1168400"/>
            </a:xfrm>
          </p:grpSpPr>
          <p:pic>
            <p:nvPicPr>
              <p:cNvPr id="16" name="Picture 15">
                <a:extLst>
                  <a:ext uri="{FF2B5EF4-FFF2-40B4-BE49-F238E27FC236}">
                    <a16:creationId xmlns:a16="http://schemas.microsoft.com/office/drawing/2014/main" id="{5F6035FD-B8A7-F2BF-F11D-1E5BAF5633E8}"/>
                  </a:ext>
                </a:extLst>
              </p:cNvPr>
              <p:cNvPicPr>
                <a:picLocks noChangeAspect="1"/>
              </p:cNvPicPr>
              <p:nvPr/>
            </p:nvPicPr>
            <p:blipFill>
              <a:blip r:embed="rId5"/>
              <a:stretch>
                <a:fillRect/>
              </a:stretch>
            </p:blipFill>
            <p:spPr>
              <a:xfrm>
                <a:off x="8198216" y="2757914"/>
                <a:ext cx="1549400" cy="1168400"/>
              </a:xfrm>
              <a:prstGeom prst="rect">
                <a:avLst/>
              </a:prstGeom>
            </p:spPr>
          </p:pic>
          <p:sp>
            <p:nvSpPr>
              <p:cNvPr id="23" name="TextBox 22">
                <a:extLst>
                  <a:ext uri="{FF2B5EF4-FFF2-40B4-BE49-F238E27FC236}">
                    <a16:creationId xmlns:a16="http://schemas.microsoft.com/office/drawing/2014/main" id="{A51BA9A1-2E95-51BB-6AA5-9DBC1181E10B}"/>
                  </a:ext>
                </a:extLst>
              </p:cNvPr>
              <p:cNvSpPr txBox="1"/>
              <p:nvPr/>
            </p:nvSpPr>
            <p:spPr>
              <a:xfrm>
                <a:off x="9747616" y="2949386"/>
                <a:ext cx="2280048" cy="584775"/>
              </a:xfrm>
              <a:prstGeom prst="rect">
                <a:avLst/>
              </a:prstGeom>
              <a:noFill/>
            </p:spPr>
            <p:txBody>
              <a:bodyPr wrap="none" rtlCol="0">
                <a:spAutoFit/>
              </a:bodyPr>
              <a:lstStyle/>
              <a:p>
                <a:r>
                  <a:rPr lang="en-US" sz="1600" i="1" dirty="0"/>
                  <a:t>H</a:t>
                </a:r>
                <a:r>
                  <a:rPr lang="en-US" sz="1600" i="1" baseline="-25000" dirty="0"/>
                  <a:t>0</a:t>
                </a:r>
                <a:r>
                  <a:rPr lang="en-US" sz="1600" i="1" dirty="0"/>
                  <a:t>: μ</a:t>
                </a:r>
                <a:r>
                  <a:rPr lang="en-US" sz="1600" i="1" baseline="-25000" dirty="0"/>
                  <a:t>d</a:t>
                </a:r>
                <a:r>
                  <a:rPr lang="en-US" sz="1600" i="1" dirty="0"/>
                  <a:t> = 0    </a:t>
                </a:r>
                <a:r>
                  <a:rPr lang="en-US" sz="1600" dirty="0"/>
                  <a:t>Before - After</a:t>
                </a:r>
              </a:p>
              <a:p>
                <a:r>
                  <a:rPr lang="en-US" sz="1600" i="1" dirty="0"/>
                  <a:t>H</a:t>
                </a:r>
                <a:r>
                  <a:rPr lang="en-US" sz="1600" i="1" baseline="-25000" dirty="0"/>
                  <a:t>A</a:t>
                </a:r>
                <a:r>
                  <a:rPr lang="en-US" sz="1600" i="1" dirty="0"/>
                  <a:t>: μ</a:t>
                </a:r>
                <a:r>
                  <a:rPr lang="en-US" sz="1600" i="1" baseline="-25000" dirty="0"/>
                  <a:t>d</a:t>
                </a:r>
                <a:r>
                  <a:rPr lang="en-US" sz="1600" i="1" dirty="0"/>
                  <a:t> &lt; 0</a:t>
                </a:r>
              </a:p>
            </p:txBody>
          </p:sp>
        </p:grpSp>
      </p:grpSp>
      <p:sp>
        <p:nvSpPr>
          <p:cNvPr id="30" name="Content Placeholder 2">
            <a:extLst>
              <a:ext uri="{FF2B5EF4-FFF2-40B4-BE49-F238E27FC236}">
                <a16:creationId xmlns:a16="http://schemas.microsoft.com/office/drawing/2014/main" id="{1457F337-D7E0-12D0-5060-3ADF86D91DEB}"/>
              </a:ext>
            </a:extLst>
          </p:cNvPr>
          <p:cNvSpPr txBox="1">
            <a:spLocks/>
          </p:cNvSpPr>
          <p:nvPr/>
        </p:nvSpPr>
        <p:spPr>
          <a:xfrm>
            <a:off x="415600" y="1446600"/>
            <a:ext cx="11471600" cy="1098163"/>
          </a:xfrm>
          <a:prstGeom prst="rect">
            <a:avLst/>
          </a:prstGeom>
          <a:ln>
            <a:solidFill>
              <a:srgbClr val="00B050"/>
            </a:solidFill>
          </a:ln>
        </p:spPr>
        <p:txBody>
          <a:bodyPr spcFirstLastPara="1" vert="horz" wrap="square" lIns="91425" tIns="91425" rIns="91425" bIns="91425" rtlCol="0" anchor="t" anchorCtr="0">
            <a:normAutofit lnSpcReduction="1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t>Setup</a:t>
            </a:r>
            <a:r>
              <a:rPr lang="en-US" sz="1400" b="1" dirty="0"/>
              <a:t>: </a:t>
            </a:r>
            <a:r>
              <a:rPr lang="en-US" sz="1400" dirty="0"/>
              <a:t>The University is investigating the safety of statistics courses for their students. To do this, they plan a study to compare the blood pressure of STAT 1450 students before the final exam and after completing the final exam. 40 randomly selected students are participating in this study.</a:t>
            </a:r>
          </a:p>
          <a:p>
            <a:pPr marL="0" indent="0">
              <a:buNone/>
            </a:pPr>
            <a:endParaRPr lang="en-US" sz="1400" dirty="0"/>
          </a:p>
          <a:p>
            <a:pPr marL="0" indent="0">
              <a:buNone/>
            </a:pPr>
            <a:r>
              <a:rPr lang="en-US" sz="1400" dirty="0"/>
              <a:t>After the study is completed, they found a mean difference Before – After = -10 mm Hg with standard deviation 30 mm Hg. Is there sufficient evidence that the blood pressure has increased from before to after the final? Use 𝛼 = 0.05</a:t>
            </a:r>
          </a:p>
        </p:txBody>
      </p:sp>
      <p:grpSp>
        <p:nvGrpSpPr>
          <p:cNvPr id="21" name="Group 20">
            <a:extLst>
              <a:ext uri="{FF2B5EF4-FFF2-40B4-BE49-F238E27FC236}">
                <a16:creationId xmlns:a16="http://schemas.microsoft.com/office/drawing/2014/main" id="{AEB3BA84-5ABB-72D8-62FD-7FD40E1E4E7F}"/>
              </a:ext>
            </a:extLst>
          </p:cNvPr>
          <p:cNvGrpSpPr/>
          <p:nvPr/>
        </p:nvGrpSpPr>
        <p:grpSpPr>
          <a:xfrm>
            <a:off x="124339" y="2811063"/>
            <a:ext cx="3860416" cy="3420424"/>
            <a:chOff x="730244" y="2983498"/>
            <a:chExt cx="3838900" cy="3420424"/>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0BF4C3-A4F3-E12B-FB25-3C91D20F2D4E}"/>
                    </a:ext>
                  </a:extLst>
                </p:cNvPr>
                <p:cNvSpPr txBox="1"/>
                <p:nvPr/>
              </p:nvSpPr>
              <p:spPr>
                <a:xfrm>
                  <a:off x="730244" y="2983498"/>
                  <a:ext cx="3838900" cy="34204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Formula for </a:t>
                  </a:r>
                  <a:r>
                    <a:rPr lang="en-US" sz="1200" dirty="0" err="1"/>
                    <a:t>t</a:t>
                  </a:r>
                  <a:r>
                    <a:rPr lang="en-US" sz="1200" baseline="-25000" dirty="0" err="1"/>
                    <a:t>stat</a:t>
                  </a:r>
                  <a:r>
                    <a:rPr lang="en-US" sz="1200" dirty="0"/>
                    <a:t> by hand:</a:t>
                  </a:r>
                </a:p>
                <a:p>
                  <a:endParaRPr lang="en-US" sz="1200" dirty="0"/>
                </a:p>
                <a:p>
                  <a:endParaRPr lang="en-US" sz="1200" dirty="0"/>
                </a:p>
                <a:p>
                  <a:endParaRPr lang="en-US" sz="1200" dirty="0"/>
                </a:p>
                <a:p>
                  <a:endParaRPr lang="en-US" sz="1200" dirty="0"/>
                </a:p>
                <a:p>
                  <a:endParaRPr lang="en-US" sz="1200" dirty="0"/>
                </a:p>
                <a:p>
                  <a:endParaRPr lang="en-US" sz="1200" dirty="0"/>
                </a:p>
                <a:p>
                  <a:r>
                    <a:rPr lang="en-US" sz="1200" u="sng" dirty="0"/>
                    <a:t>Notation</a:t>
                  </a:r>
                </a:p>
                <a:p>
                  <a:endParaRPr lang="en-US" sz="1200" u="sng" dirty="0"/>
                </a:p>
                <a:p>
                  <a:pPr marL="285750" indent="-285750">
                    <a:buFont typeface="Arial" panose="020B0604020202020204" pitchFamily="34" charset="0"/>
                    <a:buChar char="•"/>
                  </a:pPr>
                  <a14:m>
                    <m:oMath xmlns:m="http://schemas.openxmlformats.org/officeDocument/2006/math">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𝑑</m:t>
                          </m:r>
                        </m:e>
                      </m:acc>
                      <m:r>
                        <a:rPr lang="en-US" sz="1200" b="0" i="1" dirty="0" smtClean="0">
                          <a:latin typeface="Cambria Math" panose="02040503050406030204" pitchFamily="18" charset="0"/>
                        </a:rPr>
                        <m:t>=</m:t>
                      </m:r>
                    </m:oMath>
                  </a14:m>
                  <a:r>
                    <a:rPr lang="en-US" sz="1200" dirty="0"/>
                    <a:t> </a:t>
                  </a:r>
                  <a:r>
                    <a:rPr lang="en-US" sz="1200" dirty="0">
                      <a:solidFill>
                        <a:srgbClr val="000000"/>
                      </a:solidFill>
                    </a:rPr>
                    <a:t>the mean of the differences in each pair of data for the sample</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𝜇</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m:t>
                      </m:r>
                    </m:oMath>
                  </a14:m>
                  <a:r>
                    <a:rPr lang="en-US" sz="1200" dirty="0"/>
                    <a:t> the mean of the differences in each pair of data for the entire population that the sample is drawn from (assumed to be zero under the Null hypothesis)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m:t>
                      </m:r>
                    </m:oMath>
                  </a14:m>
                  <a:r>
                    <a:rPr lang="en-US" sz="1200" dirty="0"/>
                    <a:t> </a:t>
                  </a:r>
                  <a:r>
                    <a:rPr lang="en-US" sz="1200" dirty="0">
                      <a:solidFill>
                        <a:srgbClr val="000000"/>
                      </a:solidFill>
                    </a:rPr>
                    <a:t>the standard deviation of the differences in each pair of data for the sample</a:t>
                  </a:r>
                  <a:r>
                    <a:rPr lang="en-US" sz="1200" dirty="0"/>
                    <a:t> </a:t>
                  </a:r>
                </a:p>
              </p:txBody>
            </p:sp>
          </mc:Choice>
          <mc:Fallback xmlns="">
            <p:sp>
              <p:nvSpPr>
                <p:cNvPr id="22" name="TextBox 21">
                  <a:extLst>
                    <a:ext uri="{FF2B5EF4-FFF2-40B4-BE49-F238E27FC236}">
                      <a16:creationId xmlns:a16="http://schemas.microsoft.com/office/drawing/2014/main" id="{2E0BF4C3-A4F3-E12B-FB25-3C91D20F2D4E}"/>
                    </a:ext>
                  </a:extLst>
                </p:cNvPr>
                <p:cNvSpPr txBox="1">
                  <a:spLocks noRot="1" noChangeAspect="1" noMove="1" noResize="1" noEditPoints="1" noAdjustHandles="1" noChangeArrowheads="1" noChangeShapeType="1" noTextEdit="1"/>
                </p:cNvSpPr>
                <p:nvPr/>
              </p:nvSpPr>
              <p:spPr>
                <a:xfrm>
                  <a:off x="730244" y="2983498"/>
                  <a:ext cx="3838900" cy="3420424"/>
                </a:xfrm>
                <a:prstGeom prst="rect">
                  <a:avLst/>
                </a:prstGeom>
                <a:blipFill>
                  <a:blip r:embed="rId7"/>
                  <a:stretch>
                    <a:fillRect/>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7AC8C918-AD1B-D7D2-91AF-AB39D2CD9E2A}"/>
                </a:ext>
              </a:extLst>
            </p:cNvPr>
            <p:cNvGrpSpPr/>
            <p:nvPr/>
          </p:nvGrpSpPr>
          <p:grpSpPr>
            <a:xfrm>
              <a:off x="1492054" y="3357100"/>
              <a:ext cx="2598999" cy="1098163"/>
              <a:chOff x="1492054" y="3357100"/>
              <a:chExt cx="2598999" cy="1098163"/>
            </a:xfrm>
          </p:grpSpPr>
          <p:pic>
            <p:nvPicPr>
              <p:cNvPr id="25" name="Picture 24">
                <a:extLst>
                  <a:ext uri="{FF2B5EF4-FFF2-40B4-BE49-F238E27FC236}">
                    <a16:creationId xmlns:a16="http://schemas.microsoft.com/office/drawing/2014/main" id="{9A3933DC-C29E-5097-952B-82B6433A6C99}"/>
                  </a:ext>
                </a:extLst>
              </p:cNvPr>
              <p:cNvPicPr>
                <a:picLocks noChangeAspect="1"/>
              </p:cNvPicPr>
              <p:nvPr/>
            </p:nvPicPr>
            <p:blipFill>
              <a:blip r:embed="rId8"/>
              <a:stretch>
                <a:fillRect/>
              </a:stretch>
            </p:blipFill>
            <p:spPr>
              <a:xfrm>
                <a:off x="1492054" y="3357100"/>
                <a:ext cx="1520533" cy="1098163"/>
              </a:xfrm>
              <a:prstGeom prst="rect">
                <a:avLst/>
              </a:prstGeom>
            </p:spPr>
          </p:pic>
          <p:sp>
            <p:nvSpPr>
              <p:cNvPr id="26" name="TextBox 25">
                <a:extLst>
                  <a:ext uri="{FF2B5EF4-FFF2-40B4-BE49-F238E27FC236}">
                    <a16:creationId xmlns:a16="http://schemas.microsoft.com/office/drawing/2014/main" id="{88833950-17F7-C163-987B-E1472E98928E}"/>
                  </a:ext>
                </a:extLst>
              </p:cNvPr>
              <p:cNvSpPr txBox="1"/>
              <p:nvPr/>
            </p:nvSpPr>
            <p:spPr>
              <a:xfrm>
                <a:off x="3077634" y="3580368"/>
                <a:ext cx="1013419" cy="369332"/>
              </a:xfrm>
              <a:prstGeom prst="rect">
                <a:avLst/>
              </a:prstGeom>
              <a:noFill/>
            </p:spPr>
            <p:txBody>
              <a:bodyPr wrap="none" rtlCol="0">
                <a:spAutoFit/>
              </a:bodyPr>
              <a:lstStyle/>
              <a:p>
                <a:r>
                  <a:rPr lang="en-US" dirty="0"/>
                  <a:t>df = n - 1</a:t>
                </a:r>
              </a:p>
            </p:txBody>
          </p:sp>
        </p:grpSp>
      </p:grpSp>
      <p:grpSp>
        <p:nvGrpSpPr>
          <p:cNvPr id="29" name="Group 28">
            <a:extLst>
              <a:ext uri="{FF2B5EF4-FFF2-40B4-BE49-F238E27FC236}">
                <a16:creationId xmlns:a16="http://schemas.microsoft.com/office/drawing/2014/main" id="{4BE4D146-9091-EBAD-115D-BC5ADB21FA9B}"/>
              </a:ext>
            </a:extLst>
          </p:cNvPr>
          <p:cNvGrpSpPr/>
          <p:nvPr/>
        </p:nvGrpSpPr>
        <p:grpSpPr>
          <a:xfrm>
            <a:off x="4064208" y="2705630"/>
            <a:ext cx="4134007" cy="3917526"/>
            <a:chOff x="5308600" y="2502696"/>
            <a:chExt cx="4134007" cy="3917526"/>
          </a:xfrm>
        </p:grpSpPr>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94D0BD71-4DDD-5EEB-6FDB-A15A562F5478}"/>
                    </a:ext>
                  </a:extLst>
                </p:cNvPr>
                <p:cNvSpPr txBox="1">
                  <a:spLocks/>
                </p:cNvSpPr>
                <p:nvPr/>
              </p:nvSpPr>
              <p:spPr>
                <a:xfrm>
                  <a:off x="5308600" y="2502696"/>
                  <a:ext cx="4134007" cy="3917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GOAL</a:t>
                  </a:r>
                  <a:r>
                    <a:rPr lang="en-US" sz="1400" dirty="0"/>
                    <a:t>: Conduct a Hypothesis Test!</a:t>
                  </a:r>
                </a:p>
                <a:p>
                  <a:pPr marL="0" indent="0">
                    <a:buNone/>
                  </a:pPr>
                  <a:r>
                    <a:rPr lang="en-US" sz="1400" u="sng" dirty="0"/>
                    <a:t>Option 1) Summary Stats</a:t>
                  </a:r>
                </a:p>
                <a:p>
                  <a:pPr marL="0" indent="0">
                    <a:buNone/>
                  </a:pPr>
                  <a:r>
                    <a:rPr lang="en-US" sz="1400" dirty="0"/>
                    <a:t>T-Test</a:t>
                  </a:r>
                </a:p>
                <a:p>
                  <a:r>
                    <a:rPr lang="en-US" sz="1400" dirty="0"/>
                    <a:t>Input = Stats</a:t>
                  </a:r>
                </a:p>
                <a:p>
                  <a:pPr marL="274320" lvl="1" indent="0">
                    <a:lnSpc>
                      <a:spcPct val="100000"/>
                    </a:lnSpc>
                    <a:spcBef>
                      <a:spcPts val="600"/>
                    </a:spcBef>
                    <a:buFont typeface="+mj-lt"/>
                    <a:buAutoNum type="alphaLcParenR"/>
                  </a:pPr>
                  <a:r>
                    <a:rPr lang="en-US" sz="1400" dirty="0"/>
                    <a:t> μ</a:t>
                  </a:r>
                  <a:r>
                    <a:rPr lang="en-US" sz="1400" baseline="-25000" dirty="0"/>
                    <a:t>0</a:t>
                  </a:r>
                  <a:r>
                    <a:rPr lang="en-US" sz="1400" dirty="0"/>
                    <a:t> = the Null mean difference of each pair</a:t>
                  </a:r>
                </a:p>
                <a:p>
                  <a:pPr marL="274320" lvl="1" indent="0">
                    <a:lnSpc>
                      <a:spcPct val="100000"/>
                    </a:lnSpc>
                    <a:spcBef>
                      <a:spcPts val="600"/>
                    </a:spcBef>
                    <a:buFont typeface="+mj-lt"/>
                    <a:buAutoNum type="alphaLcParenR"/>
                  </a:pPr>
                  <a:r>
                    <a:rPr lang="en-US" sz="1400" b="0" dirty="0"/>
                    <a:t>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0"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𝑑</m:t>
                          </m:r>
                        </m:e>
                      </m:acc>
                    </m:oMath>
                  </a14:m>
                  <a:r>
                    <a:rPr lang="en-US" sz="1400" dirty="0"/>
                    <a:t> sample mean of differences in each pair</a:t>
                  </a:r>
                </a:p>
                <a:p>
                  <a:pPr marL="274320" lvl="1" indent="0">
                    <a:lnSpc>
                      <a:spcPct val="100000"/>
                    </a:lnSpc>
                    <a:spcBef>
                      <a:spcPts val="600"/>
                    </a:spcBef>
                    <a:buFont typeface="+mj-lt"/>
                    <a:buAutoNum type="alphaLcParenR"/>
                  </a:pPr>
                  <a:r>
                    <a:rPr lang="en-US" sz="1400" dirty="0"/>
                    <a:t> </a:t>
                  </a:r>
                  <a:r>
                    <a:rPr lang="en-US" sz="1400" dirty="0" err="1"/>
                    <a:t>Sx</a:t>
                  </a:r>
                  <a:r>
                    <a:rPr lang="en-US" sz="1400" dirty="0"/>
                    <a:t> = S</a:t>
                  </a:r>
                  <a:r>
                    <a:rPr lang="en-US" sz="1400" baseline="-25000" dirty="0"/>
                    <a:t>d</a:t>
                  </a:r>
                  <a:r>
                    <a:rPr lang="en-US" sz="1400" dirty="0"/>
                    <a:t> sample SD of differences in each pair</a:t>
                  </a:r>
                </a:p>
                <a:p>
                  <a:pPr marL="274320" lvl="1" indent="0">
                    <a:lnSpc>
                      <a:spcPct val="100000"/>
                    </a:lnSpc>
                    <a:spcBef>
                      <a:spcPts val="600"/>
                    </a:spcBef>
                    <a:buFont typeface="+mj-lt"/>
                    <a:buAutoNum type="alphaLcParenR"/>
                  </a:pPr>
                  <a:r>
                    <a:rPr lang="en-US" sz="1400" dirty="0"/>
                    <a:t> n = sample size of differences</a:t>
                  </a:r>
                </a:p>
                <a:p>
                  <a:pPr marL="274320" lvl="1" indent="0">
                    <a:lnSpc>
                      <a:spcPct val="100000"/>
                    </a:lnSpc>
                    <a:spcBef>
                      <a:spcPts val="600"/>
                    </a:spcBef>
                    <a:buFont typeface="+mj-lt"/>
                    <a:buAutoNum type="alphaLcParenR"/>
                  </a:pPr>
                  <a:r>
                    <a:rPr lang="en-US" sz="1400" dirty="0"/>
                    <a:t> </a:t>
                  </a:r>
                  <a:r>
                    <a:rPr lang="en-US" sz="1400" dirty="0" err="1"/>
                    <a:t>μ</a:t>
                  </a:r>
                  <a:r>
                    <a:rPr lang="en-US" sz="1400" dirty="0"/>
                    <a:t>: Alternative hypothesis</a:t>
                  </a:r>
                </a:p>
                <a:p>
                  <a:pPr marL="0" indent="0">
                    <a:buNone/>
                  </a:pPr>
                  <a:r>
                    <a:rPr lang="en-US" sz="1400" dirty="0"/>
                    <a:t>Calculate or Draw</a:t>
                  </a:r>
                </a:p>
              </p:txBody>
            </p:sp>
          </mc:Choice>
          <mc:Fallback xmlns="">
            <p:sp>
              <p:nvSpPr>
                <p:cNvPr id="35" name="Content Placeholder 2">
                  <a:extLst>
                    <a:ext uri="{FF2B5EF4-FFF2-40B4-BE49-F238E27FC236}">
                      <a16:creationId xmlns:a16="http://schemas.microsoft.com/office/drawing/2014/main" id="{94D0BD71-4DDD-5EEB-6FDB-A15A562F5478}"/>
                    </a:ext>
                  </a:extLst>
                </p:cNvPr>
                <p:cNvSpPr txBox="1">
                  <a:spLocks noRot="1" noChangeAspect="1" noMove="1" noResize="1" noEditPoints="1" noAdjustHandles="1" noChangeArrowheads="1" noChangeShapeType="1" noTextEdit="1"/>
                </p:cNvSpPr>
                <p:nvPr/>
              </p:nvSpPr>
              <p:spPr>
                <a:xfrm>
                  <a:off x="5308600" y="2502696"/>
                  <a:ext cx="4134007" cy="3917526"/>
                </a:xfrm>
                <a:prstGeom prst="rect">
                  <a:avLst/>
                </a:prstGeom>
                <a:blipFill>
                  <a:blip r:embed="rId9"/>
                  <a:stretch>
                    <a:fillRect l="-613" t="-971"/>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043960F9-EF2F-B367-3CAA-F85E4CD9E135}"/>
                </a:ext>
              </a:extLst>
            </p:cNvPr>
            <p:cNvSpPr txBox="1"/>
            <p:nvPr/>
          </p:nvSpPr>
          <p:spPr>
            <a:xfrm>
              <a:off x="5308600" y="5843141"/>
              <a:ext cx="3405961" cy="5770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50" i="1" dirty="0">
                  <a:solidFill>
                    <a:srgbClr val="7030A0"/>
                  </a:solidFill>
                </a:rPr>
                <a:t>NOTE!! These are the same inputs that we used originally for the One Sample T-Test, just now each quantity has a slightly different meaning</a:t>
              </a:r>
            </a:p>
          </p:txBody>
        </p:sp>
      </p:grpSp>
      <p:sp>
        <p:nvSpPr>
          <p:cNvPr id="37" name="TextBox 36">
            <a:extLst>
              <a:ext uri="{FF2B5EF4-FFF2-40B4-BE49-F238E27FC236}">
                <a16:creationId xmlns:a16="http://schemas.microsoft.com/office/drawing/2014/main" id="{880464AD-8EEC-573D-55E6-CDE76DC13F25}"/>
              </a:ext>
            </a:extLst>
          </p:cNvPr>
          <p:cNvSpPr txBox="1"/>
          <p:nvPr/>
        </p:nvSpPr>
        <p:spPr>
          <a:xfrm>
            <a:off x="9534200" y="174922"/>
            <a:ext cx="2997563" cy="11079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u="sng" dirty="0">
                <a:solidFill>
                  <a:srgbClr val="7030A0"/>
                </a:solidFill>
              </a:rPr>
              <a:t>Minor Note → Standard Deviations</a:t>
            </a:r>
          </a:p>
          <a:p>
            <a:endParaRPr lang="en-US" sz="1100" dirty="0"/>
          </a:p>
          <a:p>
            <a:pPr marL="285750" indent="-285750">
              <a:buFont typeface="Arial" panose="020B0604020202020204" pitchFamily="34" charset="0"/>
              <a:buChar char="•"/>
            </a:pPr>
            <a:r>
              <a:rPr lang="en-US" sz="1100" i="1" dirty="0">
                <a:solidFill>
                  <a:srgbClr val="7030A0"/>
                </a:solidFill>
              </a:rPr>
              <a:t>We will be doing a </a:t>
            </a:r>
            <a:r>
              <a:rPr lang="en-US" sz="1100" b="1" i="1" dirty="0">
                <a:solidFill>
                  <a:srgbClr val="7030A0"/>
                </a:solidFill>
              </a:rPr>
              <a:t>T-Test</a:t>
            </a:r>
            <a:r>
              <a:rPr lang="en-US" sz="1100" i="1" dirty="0">
                <a:solidFill>
                  <a:srgbClr val="7030A0"/>
                </a:solidFill>
              </a:rPr>
              <a:t> and using the </a:t>
            </a:r>
            <a:r>
              <a:rPr lang="en-US" sz="1100" i="1" u="sng" dirty="0">
                <a:solidFill>
                  <a:srgbClr val="7030A0"/>
                </a:solidFill>
              </a:rPr>
              <a:t>sample standard deviation of the differences</a:t>
            </a:r>
          </a:p>
          <a:p>
            <a:pPr marL="285750" indent="-285750">
              <a:buFont typeface="Arial" panose="020B0604020202020204" pitchFamily="34" charset="0"/>
              <a:buChar char="•"/>
            </a:pPr>
            <a:r>
              <a:rPr lang="en-US" sz="1100" i="1" dirty="0">
                <a:solidFill>
                  <a:srgbClr val="7030A0"/>
                </a:solidFill>
              </a:rPr>
              <a:t>So we do NOT need to know the original population standard deviations</a:t>
            </a:r>
          </a:p>
        </p:txBody>
      </p:sp>
    </p:spTree>
    <p:extLst>
      <p:ext uri="{BB962C8B-B14F-4D97-AF65-F5344CB8AC3E}">
        <p14:creationId xmlns:p14="http://schemas.microsoft.com/office/powerpoint/2010/main" val="383713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82185"/>
            <a:ext cx="11360800" cy="763600"/>
          </a:xfrm>
        </p:spPr>
        <p:txBody>
          <a:bodyPr/>
          <a:lstStyle/>
          <a:p>
            <a:r>
              <a:rPr lang="en-US" sz="3200" dirty="0"/>
              <a:t>Using Calc - Test Statistic and P-Value for Paired T-Test</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731221"/>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Compute value of Test Statistic / P-value.</a:t>
            </a:r>
          </a:p>
        </p:txBody>
      </p:sp>
      <p:grpSp>
        <p:nvGrpSpPr>
          <p:cNvPr id="5" name="Group 4">
            <a:extLst>
              <a:ext uri="{FF2B5EF4-FFF2-40B4-BE49-F238E27FC236}">
                <a16:creationId xmlns:a16="http://schemas.microsoft.com/office/drawing/2014/main" id="{A4703BCE-E5C2-5E75-A8E4-06F9BB4EC24A}"/>
              </a:ext>
            </a:extLst>
          </p:cNvPr>
          <p:cNvGrpSpPr/>
          <p:nvPr/>
        </p:nvGrpSpPr>
        <p:grpSpPr>
          <a:xfrm>
            <a:off x="4269107" y="2650524"/>
            <a:ext cx="3975100" cy="4702372"/>
            <a:chOff x="4302607" y="2757914"/>
            <a:chExt cx="3975100" cy="4702372"/>
          </a:xfrm>
        </p:grpSpPr>
        <p:sp>
          <p:nvSpPr>
            <p:cNvPr id="8" name="TextBox 7">
              <a:extLst>
                <a:ext uri="{FF2B5EF4-FFF2-40B4-BE49-F238E27FC236}">
                  <a16:creationId xmlns:a16="http://schemas.microsoft.com/office/drawing/2014/main" id="{47496683-8552-3CE2-9437-EC0974FD8DD7}"/>
                </a:ext>
              </a:extLst>
            </p:cNvPr>
            <p:cNvSpPr txBox="1"/>
            <p:nvPr/>
          </p:nvSpPr>
          <p:spPr>
            <a:xfrm>
              <a:off x="4426519" y="6883205"/>
              <a:ext cx="3405961" cy="5770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50" i="1" dirty="0">
                  <a:solidFill>
                    <a:srgbClr val="7030A0"/>
                  </a:solidFill>
                </a:rPr>
                <a:t>NOTE!! These are the same inputs that we used originally for the One Sample T-Test, just now each quantity has a slightly different meaning</a:t>
              </a:r>
            </a:p>
          </p:txBody>
        </p:sp>
        <p:sp>
          <p:nvSpPr>
            <p:cNvPr id="24" name="Content Placeholder 2">
              <a:extLst>
                <a:ext uri="{FF2B5EF4-FFF2-40B4-BE49-F238E27FC236}">
                  <a16:creationId xmlns:a16="http://schemas.microsoft.com/office/drawing/2014/main" id="{5A0AEE41-BD4C-DA4B-431C-3BBE0368DDBB}"/>
                </a:ext>
              </a:extLst>
            </p:cNvPr>
            <p:cNvSpPr txBox="1">
              <a:spLocks/>
            </p:cNvSpPr>
            <p:nvPr/>
          </p:nvSpPr>
          <p:spPr>
            <a:xfrm>
              <a:off x="4302607" y="2757914"/>
              <a:ext cx="3975100" cy="3917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GOAL</a:t>
              </a:r>
              <a:r>
                <a:rPr lang="en-US" sz="1400" dirty="0"/>
                <a:t>: Conduct a Hypothesis Test!</a:t>
              </a:r>
            </a:p>
            <a:p>
              <a:pPr marL="0" indent="0">
                <a:buNone/>
              </a:pPr>
              <a:r>
                <a:rPr lang="en-US" sz="1400" u="sng" dirty="0"/>
                <a:t>Option 2) Raw Data</a:t>
              </a:r>
              <a:endParaRPr lang="en-US" sz="1400" dirty="0"/>
            </a:p>
            <a:p>
              <a:pPr marL="342900" indent="-342900">
                <a:buFont typeface="+mj-lt"/>
                <a:buAutoNum type="arabicPeriod"/>
              </a:pPr>
              <a:r>
                <a:rPr lang="en-US" sz="1400" dirty="0"/>
                <a:t>Enter data</a:t>
              </a:r>
            </a:p>
            <a:p>
              <a:pPr marL="800100" lvl="1" indent="-342900">
                <a:buFont typeface="+mj-lt"/>
                <a:buAutoNum type="alphaLcParenR"/>
              </a:pPr>
              <a:r>
                <a:rPr lang="en-US" sz="1400" dirty="0"/>
                <a:t>Sample 1 in L</a:t>
              </a:r>
              <a:r>
                <a:rPr lang="en-US" sz="1400" baseline="-25000" dirty="0"/>
                <a:t>1</a:t>
              </a:r>
              <a:endParaRPr lang="en-US" sz="1400" dirty="0"/>
            </a:p>
            <a:p>
              <a:pPr marL="800100" lvl="1" indent="-342900">
                <a:buFont typeface="+mj-lt"/>
                <a:buAutoNum type="alphaLcParenR"/>
              </a:pPr>
              <a:r>
                <a:rPr lang="en-US" sz="1400" dirty="0"/>
                <a:t>Sample 2 in L</a:t>
              </a:r>
              <a:r>
                <a:rPr lang="en-US" sz="1400" baseline="-25000" dirty="0"/>
                <a:t>2</a:t>
              </a:r>
            </a:p>
            <a:p>
              <a:pPr marL="800100" lvl="1" indent="-342900">
                <a:buFont typeface="+mj-lt"/>
                <a:buAutoNum type="alphaLcParenR"/>
              </a:pPr>
              <a:r>
                <a:rPr lang="en-US" sz="1400" dirty="0"/>
                <a:t>Calculate the differences in L</a:t>
              </a:r>
              <a:r>
                <a:rPr lang="en-US" sz="1400" baseline="-25000" dirty="0"/>
                <a:t>3</a:t>
              </a:r>
              <a:r>
                <a:rPr lang="en-US" sz="1400" dirty="0"/>
                <a:t> = L</a:t>
              </a:r>
              <a:r>
                <a:rPr lang="en-US" sz="1400" baseline="-25000" dirty="0"/>
                <a:t>1</a:t>
              </a:r>
              <a:r>
                <a:rPr lang="en-US" sz="1400" dirty="0"/>
                <a:t> – L</a:t>
              </a:r>
              <a:r>
                <a:rPr lang="en-US" sz="1400" baseline="-25000" dirty="0"/>
                <a:t>2</a:t>
              </a:r>
            </a:p>
            <a:p>
              <a:pPr lvl="1"/>
              <a:r>
                <a:rPr lang="en-US" sz="1400" dirty="0"/>
                <a:t>MATCH the order of subtraction in </a:t>
              </a:r>
              <a:r>
                <a:rPr lang="en-US" sz="1400" i="1" dirty="0"/>
                <a:t>μ</a:t>
              </a:r>
              <a:r>
                <a:rPr lang="en-US" sz="1400" i="1" baseline="-25000" dirty="0"/>
                <a:t>d</a:t>
              </a:r>
              <a:r>
                <a:rPr lang="en-US" sz="1400" dirty="0"/>
                <a:t> </a:t>
              </a:r>
            </a:p>
            <a:p>
              <a:pPr marL="342900" indent="-342900">
                <a:buFont typeface="+mj-lt"/>
                <a:buAutoNum type="arabicPeriod"/>
              </a:pPr>
              <a:r>
                <a:rPr lang="en-US" sz="1400" dirty="0"/>
                <a:t>T-Test</a:t>
              </a:r>
            </a:p>
            <a:p>
              <a:r>
                <a:rPr lang="en-US" sz="1400" dirty="0"/>
                <a:t>Input = Data</a:t>
              </a:r>
            </a:p>
            <a:p>
              <a:pPr marL="274320" lvl="1" indent="0">
                <a:lnSpc>
                  <a:spcPct val="100000"/>
                </a:lnSpc>
                <a:spcBef>
                  <a:spcPts val="600"/>
                </a:spcBef>
                <a:buFont typeface="+mj-lt"/>
                <a:buAutoNum type="alphaLcParenR"/>
              </a:pPr>
              <a:r>
                <a:rPr lang="en-US" sz="1400" dirty="0"/>
                <a:t> μ</a:t>
              </a:r>
              <a:r>
                <a:rPr lang="en-US" sz="1400" baseline="-25000" dirty="0"/>
                <a:t>0</a:t>
              </a:r>
              <a:r>
                <a:rPr lang="en-US" sz="1400" dirty="0"/>
                <a:t> = the Null mean difference of each pair</a:t>
              </a:r>
            </a:p>
            <a:p>
              <a:pPr marL="274320" lvl="1" indent="0">
                <a:lnSpc>
                  <a:spcPct val="100000"/>
                </a:lnSpc>
                <a:spcBef>
                  <a:spcPts val="600"/>
                </a:spcBef>
                <a:buFont typeface="+mj-lt"/>
                <a:buAutoNum type="alphaLcParenR"/>
              </a:pPr>
              <a:r>
                <a:rPr lang="en-US" sz="1400" dirty="0"/>
                <a:t> List = List with differences (L</a:t>
              </a:r>
              <a:r>
                <a:rPr lang="en-US" sz="1400" baseline="-25000" dirty="0"/>
                <a:t>3</a:t>
              </a:r>
              <a:r>
                <a:rPr lang="en-US" sz="1400" dirty="0"/>
                <a:t>)</a:t>
              </a:r>
            </a:p>
            <a:p>
              <a:pPr marL="274320" lvl="1" indent="0">
                <a:lnSpc>
                  <a:spcPct val="100000"/>
                </a:lnSpc>
                <a:spcBef>
                  <a:spcPts val="600"/>
                </a:spcBef>
                <a:buFont typeface="+mj-lt"/>
                <a:buAutoNum type="alphaLcParenR"/>
              </a:pPr>
              <a:r>
                <a:rPr lang="en-US" sz="1400" dirty="0"/>
                <a:t> Freq = 1</a:t>
              </a:r>
            </a:p>
            <a:p>
              <a:pPr marL="274320" lvl="1" indent="0">
                <a:lnSpc>
                  <a:spcPct val="100000"/>
                </a:lnSpc>
                <a:spcBef>
                  <a:spcPts val="600"/>
                </a:spcBef>
                <a:buFont typeface="+mj-lt"/>
                <a:buAutoNum type="alphaLcParenR"/>
              </a:pPr>
              <a:r>
                <a:rPr lang="en-US" sz="1400" dirty="0"/>
                <a:t> </a:t>
              </a:r>
              <a:r>
                <a:rPr lang="en-US" sz="1400" dirty="0" err="1"/>
                <a:t>μ</a:t>
              </a:r>
              <a:r>
                <a:rPr lang="en-US" sz="1400" dirty="0"/>
                <a:t>: Alternative hypothesis</a:t>
              </a:r>
            </a:p>
            <a:p>
              <a:pPr marL="0" indent="0">
                <a:buNone/>
              </a:pPr>
              <a:r>
                <a:rPr lang="en-US" sz="1400" dirty="0"/>
                <a:t>Calculate or Draw</a:t>
              </a:r>
            </a:p>
          </p:txBody>
        </p:sp>
      </p:grpSp>
      <p:sp>
        <p:nvSpPr>
          <p:cNvPr id="25" name="Content Placeholder 2">
            <a:extLst>
              <a:ext uri="{FF2B5EF4-FFF2-40B4-BE49-F238E27FC236}">
                <a16:creationId xmlns:a16="http://schemas.microsoft.com/office/drawing/2014/main" id="{A5EB94A2-3C65-2853-9F85-D70751C47973}"/>
              </a:ext>
            </a:extLst>
          </p:cNvPr>
          <p:cNvSpPr txBox="1">
            <a:spLocks/>
          </p:cNvSpPr>
          <p:nvPr/>
        </p:nvSpPr>
        <p:spPr>
          <a:xfrm>
            <a:off x="415600" y="1552361"/>
            <a:ext cx="6836100" cy="1098163"/>
          </a:xfrm>
          <a:prstGeom prst="rect">
            <a:avLst/>
          </a:prstGeom>
          <a:ln>
            <a:solidFill>
              <a:srgbClr val="00B050"/>
            </a:solidFill>
          </a:ln>
        </p:spPr>
        <p:txBody>
          <a:bodyPr spcFirstLastPara="1" vert="horz" wrap="square" lIns="91425" tIns="91425" rIns="91425" bIns="91425" rtlCol="0" anchor="t" anchorCtr="0">
            <a:normAutofit lnSpcReduction="1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t>Setup</a:t>
            </a:r>
            <a:r>
              <a:rPr lang="en-US" sz="1400" b="1" dirty="0"/>
              <a:t>: </a:t>
            </a:r>
            <a:r>
              <a:rPr lang="en-US" sz="1400" dirty="0"/>
              <a:t>Are brothers or sisters smarter? A researcher studied ACT scores of 8 randomly selected brother and sister pairs. </a:t>
            </a:r>
          </a:p>
          <a:p>
            <a:pPr marL="0" indent="0">
              <a:buNone/>
            </a:pPr>
            <a:endParaRPr lang="en-US" sz="1400" dirty="0"/>
          </a:p>
          <a:p>
            <a:pPr marL="0" indent="0">
              <a:buNone/>
            </a:pPr>
            <a:r>
              <a:rPr lang="en-US" sz="1400" dirty="0"/>
              <a:t>Is there enough evidence to conclude there is a significant difference in performance on the ACT among brother and sister pairs? Use 𝛼 = 0.1</a:t>
            </a:r>
          </a:p>
        </p:txBody>
      </p:sp>
      <p:pic>
        <p:nvPicPr>
          <p:cNvPr id="42" name="Picture 41">
            <a:extLst>
              <a:ext uri="{FF2B5EF4-FFF2-40B4-BE49-F238E27FC236}">
                <a16:creationId xmlns:a16="http://schemas.microsoft.com/office/drawing/2014/main" id="{2452A328-4BAA-0B20-E3F4-C0A348F47BBE}"/>
              </a:ext>
            </a:extLst>
          </p:cNvPr>
          <p:cNvPicPr>
            <a:picLocks noChangeAspect="1"/>
          </p:cNvPicPr>
          <p:nvPr/>
        </p:nvPicPr>
        <p:blipFill>
          <a:blip r:embed="rId2"/>
          <a:stretch>
            <a:fillRect/>
          </a:stretch>
        </p:blipFill>
        <p:spPr>
          <a:xfrm>
            <a:off x="8330922" y="1713452"/>
            <a:ext cx="1684850" cy="2895835"/>
          </a:xfrm>
          <a:prstGeom prst="rect">
            <a:avLst/>
          </a:prstGeom>
        </p:spPr>
      </p:pic>
      <p:grpSp>
        <p:nvGrpSpPr>
          <p:cNvPr id="14" name="Group 13">
            <a:extLst>
              <a:ext uri="{FF2B5EF4-FFF2-40B4-BE49-F238E27FC236}">
                <a16:creationId xmlns:a16="http://schemas.microsoft.com/office/drawing/2014/main" id="{6FACA5E9-FA7E-FB02-960C-50A35FF64CDA}"/>
              </a:ext>
            </a:extLst>
          </p:cNvPr>
          <p:cNvGrpSpPr/>
          <p:nvPr/>
        </p:nvGrpSpPr>
        <p:grpSpPr>
          <a:xfrm>
            <a:off x="343492" y="2952201"/>
            <a:ext cx="3838900" cy="3420424"/>
            <a:chOff x="730244" y="2983498"/>
            <a:chExt cx="3838900" cy="3420424"/>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80DD30-D692-0E4B-807D-12BC80E39EFC}"/>
                    </a:ext>
                  </a:extLst>
                </p:cNvPr>
                <p:cNvSpPr txBox="1"/>
                <p:nvPr/>
              </p:nvSpPr>
              <p:spPr>
                <a:xfrm>
                  <a:off x="730244" y="2983498"/>
                  <a:ext cx="3838900" cy="34204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Formula for </a:t>
                  </a:r>
                  <a:r>
                    <a:rPr lang="en-US" sz="1200" dirty="0" err="1"/>
                    <a:t>t</a:t>
                  </a:r>
                  <a:r>
                    <a:rPr lang="en-US" sz="1200" baseline="-25000" dirty="0" err="1"/>
                    <a:t>stat</a:t>
                  </a:r>
                  <a:r>
                    <a:rPr lang="en-US" sz="1200" dirty="0"/>
                    <a:t> by hand:</a:t>
                  </a:r>
                </a:p>
                <a:p>
                  <a:endParaRPr lang="en-US" sz="1200" dirty="0"/>
                </a:p>
                <a:p>
                  <a:endParaRPr lang="en-US" sz="1200" dirty="0"/>
                </a:p>
                <a:p>
                  <a:endParaRPr lang="en-US" sz="1200" dirty="0"/>
                </a:p>
                <a:p>
                  <a:endParaRPr lang="en-US" sz="1200" dirty="0"/>
                </a:p>
                <a:p>
                  <a:endParaRPr lang="en-US" sz="1200" dirty="0"/>
                </a:p>
                <a:p>
                  <a:endParaRPr lang="en-US" sz="1200" dirty="0"/>
                </a:p>
                <a:p>
                  <a:r>
                    <a:rPr lang="en-US" sz="1200" u="sng" dirty="0"/>
                    <a:t>Notation</a:t>
                  </a:r>
                </a:p>
                <a:p>
                  <a:endParaRPr lang="en-US" sz="1200" u="sng" dirty="0"/>
                </a:p>
                <a:p>
                  <a:pPr marL="285750" indent="-285750">
                    <a:buFont typeface="Arial" panose="020B0604020202020204" pitchFamily="34" charset="0"/>
                    <a:buChar char="•"/>
                  </a:pPr>
                  <a14:m>
                    <m:oMath xmlns:m="http://schemas.openxmlformats.org/officeDocument/2006/math">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𝑑</m:t>
                          </m:r>
                        </m:e>
                      </m:acc>
                      <m:r>
                        <a:rPr lang="en-US" sz="1200" b="0" i="1" dirty="0" smtClean="0">
                          <a:latin typeface="Cambria Math" panose="02040503050406030204" pitchFamily="18" charset="0"/>
                        </a:rPr>
                        <m:t>=</m:t>
                      </m:r>
                    </m:oMath>
                  </a14:m>
                  <a:r>
                    <a:rPr lang="en-US" sz="1200" dirty="0"/>
                    <a:t> </a:t>
                  </a:r>
                  <a:r>
                    <a:rPr lang="en-US" sz="1200" dirty="0">
                      <a:solidFill>
                        <a:srgbClr val="000000"/>
                      </a:solidFill>
                    </a:rPr>
                    <a:t>the mean of the differences in each pair of data for the sample</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𝜇</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m:t>
                      </m:r>
                    </m:oMath>
                  </a14:m>
                  <a:r>
                    <a:rPr lang="en-US" sz="1200" dirty="0"/>
                    <a:t> the mean of the differences in each pair of data for the entire population that the sample is drawn from (assumed to be zero under the Null hypothesis)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m:t>
                      </m:r>
                    </m:oMath>
                  </a14:m>
                  <a:r>
                    <a:rPr lang="en-US" sz="1200" dirty="0"/>
                    <a:t> </a:t>
                  </a:r>
                  <a:r>
                    <a:rPr lang="en-US" sz="1200" dirty="0">
                      <a:solidFill>
                        <a:srgbClr val="000000"/>
                      </a:solidFill>
                    </a:rPr>
                    <a:t>the standard deviation of the differences in each pair of data for the sample</a:t>
                  </a:r>
                  <a:r>
                    <a:rPr lang="en-US" sz="1200" dirty="0"/>
                    <a:t> </a:t>
                  </a:r>
                </a:p>
              </p:txBody>
            </p:sp>
          </mc:Choice>
          <mc:Fallback xmlns="">
            <p:sp>
              <p:nvSpPr>
                <p:cNvPr id="3" name="TextBox 2">
                  <a:extLst>
                    <a:ext uri="{FF2B5EF4-FFF2-40B4-BE49-F238E27FC236}">
                      <a16:creationId xmlns:a16="http://schemas.microsoft.com/office/drawing/2014/main" id="{5D80DD30-D692-0E4B-807D-12BC80E39EFC}"/>
                    </a:ext>
                  </a:extLst>
                </p:cNvPr>
                <p:cNvSpPr txBox="1">
                  <a:spLocks noRot="1" noChangeAspect="1" noMove="1" noResize="1" noEditPoints="1" noAdjustHandles="1" noChangeArrowheads="1" noChangeShapeType="1" noTextEdit="1"/>
                </p:cNvSpPr>
                <p:nvPr/>
              </p:nvSpPr>
              <p:spPr>
                <a:xfrm>
                  <a:off x="730244" y="2983498"/>
                  <a:ext cx="3838900" cy="3420424"/>
                </a:xfrm>
                <a:prstGeom prst="rect">
                  <a:avLst/>
                </a:prstGeom>
                <a:blipFill>
                  <a:blip r:embed="rId3"/>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F029761F-CDCB-DA69-F133-19487A2CFE0B}"/>
                </a:ext>
              </a:extLst>
            </p:cNvPr>
            <p:cNvGrpSpPr/>
            <p:nvPr/>
          </p:nvGrpSpPr>
          <p:grpSpPr>
            <a:xfrm>
              <a:off x="1492054" y="3357100"/>
              <a:ext cx="2598999" cy="1098163"/>
              <a:chOff x="1492054" y="3357100"/>
              <a:chExt cx="2598999" cy="1098163"/>
            </a:xfrm>
          </p:grpSpPr>
          <p:pic>
            <p:nvPicPr>
              <p:cNvPr id="6" name="Picture 5">
                <a:extLst>
                  <a:ext uri="{FF2B5EF4-FFF2-40B4-BE49-F238E27FC236}">
                    <a16:creationId xmlns:a16="http://schemas.microsoft.com/office/drawing/2014/main" id="{B9062D77-626F-2641-4841-AD6282886EBE}"/>
                  </a:ext>
                </a:extLst>
              </p:cNvPr>
              <p:cNvPicPr>
                <a:picLocks noChangeAspect="1"/>
              </p:cNvPicPr>
              <p:nvPr/>
            </p:nvPicPr>
            <p:blipFill>
              <a:blip r:embed="rId4"/>
              <a:stretch>
                <a:fillRect/>
              </a:stretch>
            </p:blipFill>
            <p:spPr>
              <a:xfrm>
                <a:off x="1492054" y="3357100"/>
                <a:ext cx="1520533" cy="1098163"/>
              </a:xfrm>
              <a:prstGeom prst="rect">
                <a:avLst/>
              </a:prstGeom>
            </p:spPr>
          </p:pic>
          <p:sp>
            <p:nvSpPr>
              <p:cNvPr id="9" name="TextBox 8">
                <a:extLst>
                  <a:ext uri="{FF2B5EF4-FFF2-40B4-BE49-F238E27FC236}">
                    <a16:creationId xmlns:a16="http://schemas.microsoft.com/office/drawing/2014/main" id="{38516051-6D10-8FAD-0094-C87307BD607C}"/>
                  </a:ext>
                </a:extLst>
              </p:cNvPr>
              <p:cNvSpPr txBox="1"/>
              <p:nvPr/>
            </p:nvSpPr>
            <p:spPr>
              <a:xfrm>
                <a:off x="3077634" y="3580368"/>
                <a:ext cx="1013419" cy="369332"/>
              </a:xfrm>
              <a:prstGeom prst="rect">
                <a:avLst/>
              </a:prstGeom>
              <a:noFill/>
            </p:spPr>
            <p:txBody>
              <a:bodyPr wrap="none" rtlCol="0">
                <a:spAutoFit/>
              </a:bodyPr>
              <a:lstStyle/>
              <a:p>
                <a:r>
                  <a:rPr lang="en-US" dirty="0"/>
                  <a:t>df = n - 1</a:t>
                </a:r>
              </a:p>
            </p:txBody>
          </p:sp>
        </p:grpSp>
      </p:grpSp>
      <p:sp>
        <p:nvSpPr>
          <p:cNvPr id="61" name="TextBox 60">
            <a:extLst>
              <a:ext uri="{FF2B5EF4-FFF2-40B4-BE49-F238E27FC236}">
                <a16:creationId xmlns:a16="http://schemas.microsoft.com/office/drawing/2014/main" id="{EBB31E35-8233-2732-4265-6ECF3D785A71}"/>
              </a:ext>
            </a:extLst>
          </p:cNvPr>
          <p:cNvSpPr txBox="1"/>
          <p:nvPr/>
        </p:nvSpPr>
        <p:spPr>
          <a:xfrm>
            <a:off x="9534200" y="174922"/>
            <a:ext cx="2997563" cy="11079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u="sng" dirty="0">
                <a:solidFill>
                  <a:srgbClr val="7030A0"/>
                </a:solidFill>
              </a:rPr>
              <a:t>Minor Note → Standard Deviations</a:t>
            </a:r>
          </a:p>
          <a:p>
            <a:endParaRPr lang="en-US" sz="1100" dirty="0"/>
          </a:p>
          <a:p>
            <a:pPr marL="285750" indent="-285750">
              <a:buFont typeface="Arial" panose="020B0604020202020204" pitchFamily="34" charset="0"/>
              <a:buChar char="•"/>
            </a:pPr>
            <a:r>
              <a:rPr lang="en-US" sz="1100" i="1" dirty="0">
                <a:solidFill>
                  <a:srgbClr val="7030A0"/>
                </a:solidFill>
              </a:rPr>
              <a:t>We will be doing a </a:t>
            </a:r>
            <a:r>
              <a:rPr lang="en-US" sz="1100" b="1" i="1" dirty="0">
                <a:solidFill>
                  <a:srgbClr val="7030A0"/>
                </a:solidFill>
              </a:rPr>
              <a:t>T-Test</a:t>
            </a:r>
            <a:r>
              <a:rPr lang="en-US" sz="1100" i="1" dirty="0">
                <a:solidFill>
                  <a:srgbClr val="7030A0"/>
                </a:solidFill>
              </a:rPr>
              <a:t> and using the </a:t>
            </a:r>
            <a:r>
              <a:rPr lang="en-US" sz="1100" i="1" u="sng" dirty="0">
                <a:solidFill>
                  <a:srgbClr val="7030A0"/>
                </a:solidFill>
              </a:rPr>
              <a:t>sample standard deviation of the differences</a:t>
            </a:r>
          </a:p>
          <a:p>
            <a:pPr marL="285750" indent="-285750">
              <a:buFont typeface="Arial" panose="020B0604020202020204" pitchFamily="34" charset="0"/>
              <a:buChar char="•"/>
            </a:pPr>
            <a:r>
              <a:rPr lang="en-US" sz="1100" i="1" dirty="0">
                <a:solidFill>
                  <a:srgbClr val="7030A0"/>
                </a:solidFill>
              </a:rPr>
              <a:t>So we do NOT need to know the original population standard deviations</a:t>
            </a:r>
          </a:p>
        </p:txBody>
      </p:sp>
    </p:spTree>
    <p:extLst>
      <p:ext uri="{BB962C8B-B14F-4D97-AF65-F5344CB8AC3E}">
        <p14:creationId xmlns:p14="http://schemas.microsoft.com/office/powerpoint/2010/main" val="1067157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933DDE-56D7-B420-D6FA-7258C1127BE0}"/>
              </a:ext>
            </a:extLst>
          </p:cNvPr>
          <p:cNvGrpSpPr/>
          <p:nvPr/>
        </p:nvGrpSpPr>
        <p:grpSpPr>
          <a:xfrm>
            <a:off x="3854636" y="1049147"/>
            <a:ext cx="7652885" cy="5651077"/>
            <a:chOff x="7675068" y="2908296"/>
            <a:chExt cx="5178384" cy="3712634"/>
          </a:xfrm>
        </p:grpSpPr>
        <p:grpSp>
          <p:nvGrpSpPr>
            <p:cNvPr id="5" name="Group 4">
              <a:extLst>
                <a:ext uri="{FF2B5EF4-FFF2-40B4-BE49-F238E27FC236}">
                  <a16:creationId xmlns:a16="http://schemas.microsoft.com/office/drawing/2014/main" id="{25548042-5FA7-27F7-4A8A-875DFA9B034D}"/>
                </a:ext>
              </a:extLst>
            </p:cNvPr>
            <p:cNvGrpSpPr/>
            <p:nvPr/>
          </p:nvGrpSpPr>
          <p:grpSpPr>
            <a:xfrm>
              <a:off x="7675068" y="4207475"/>
              <a:ext cx="4335428" cy="1168400"/>
              <a:chOff x="7675068" y="4207475"/>
              <a:chExt cx="4335428" cy="1168400"/>
            </a:xfrm>
          </p:grpSpPr>
          <p:sp>
            <p:nvSpPr>
              <p:cNvPr id="17" name="TextBox 16">
                <a:extLst>
                  <a:ext uri="{FF2B5EF4-FFF2-40B4-BE49-F238E27FC236}">
                    <a16:creationId xmlns:a16="http://schemas.microsoft.com/office/drawing/2014/main" id="{9D1C3EE9-FB05-1C20-4123-D09C6CBE709E}"/>
                  </a:ext>
                </a:extLst>
              </p:cNvPr>
              <p:cNvSpPr txBox="1"/>
              <p:nvPr/>
            </p:nvSpPr>
            <p:spPr>
              <a:xfrm>
                <a:off x="9357975" y="4330623"/>
                <a:ext cx="2652521" cy="954107"/>
              </a:xfrm>
              <a:prstGeom prst="rect">
                <a:avLst/>
              </a:prstGeom>
              <a:noFill/>
            </p:spPr>
            <p:txBody>
              <a:bodyPr wrap="none" rtlCol="0">
                <a:spAutoFit/>
              </a:bodyPr>
              <a:lstStyle/>
              <a:p>
                <a:r>
                  <a:rPr lang="en-US" sz="1400" dirty="0"/>
                  <a:t>Now run test on list of differences</a:t>
                </a:r>
              </a:p>
              <a:p>
                <a:endParaRPr lang="en-US" sz="1400" dirty="0"/>
              </a:p>
              <a:p>
                <a:r>
                  <a:rPr lang="en-US" sz="1400" i="1" dirty="0"/>
                  <a:t>H</a:t>
                </a:r>
                <a:r>
                  <a:rPr lang="en-US" sz="1400" i="1" baseline="-25000" dirty="0"/>
                  <a:t>0</a:t>
                </a:r>
                <a:r>
                  <a:rPr lang="en-US" sz="1400" i="1" dirty="0"/>
                  <a:t>: μ</a:t>
                </a:r>
                <a:r>
                  <a:rPr lang="en-US" sz="1400" i="1" baseline="-25000" dirty="0"/>
                  <a:t>d</a:t>
                </a:r>
                <a:r>
                  <a:rPr lang="en-US" sz="1400" i="1" dirty="0"/>
                  <a:t> = 0       </a:t>
                </a:r>
                <a:r>
                  <a:rPr lang="en-US" sz="1400" dirty="0"/>
                  <a:t>Brother - Sister</a:t>
                </a:r>
              </a:p>
              <a:p>
                <a:r>
                  <a:rPr lang="en-US" sz="1400" i="1" dirty="0"/>
                  <a:t>H</a:t>
                </a:r>
                <a:r>
                  <a:rPr lang="en-US" sz="1400" i="1" baseline="-25000" dirty="0"/>
                  <a:t>A</a:t>
                </a:r>
                <a:r>
                  <a:rPr lang="en-US" sz="1400" i="1" dirty="0"/>
                  <a:t>: μ</a:t>
                </a:r>
                <a:r>
                  <a:rPr lang="en-US" sz="1400" i="1" baseline="-25000" dirty="0"/>
                  <a:t>d</a:t>
                </a:r>
                <a:r>
                  <a:rPr lang="en-US" sz="1400" i="1" dirty="0"/>
                  <a:t> ≠ 0</a:t>
                </a:r>
              </a:p>
            </p:txBody>
          </p:sp>
          <p:pic>
            <p:nvPicPr>
              <p:cNvPr id="18" name="Picture 17">
                <a:extLst>
                  <a:ext uri="{FF2B5EF4-FFF2-40B4-BE49-F238E27FC236}">
                    <a16:creationId xmlns:a16="http://schemas.microsoft.com/office/drawing/2014/main" id="{10D5DAAC-E7F2-3760-CB66-471CE691A970}"/>
                  </a:ext>
                </a:extLst>
              </p:cNvPr>
              <p:cNvPicPr>
                <a:picLocks noChangeAspect="1"/>
              </p:cNvPicPr>
              <p:nvPr/>
            </p:nvPicPr>
            <p:blipFill>
              <a:blip r:embed="rId2"/>
              <a:stretch>
                <a:fillRect/>
              </a:stretch>
            </p:blipFill>
            <p:spPr>
              <a:xfrm>
                <a:off x="7675068" y="4207475"/>
                <a:ext cx="1549400" cy="1168400"/>
              </a:xfrm>
              <a:prstGeom prst="rect">
                <a:avLst/>
              </a:prstGeom>
            </p:spPr>
          </p:pic>
        </p:grpSp>
        <p:grpSp>
          <p:nvGrpSpPr>
            <p:cNvPr id="6" name="Group 5">
              <a:extLst>
                <a:ext uri="{FF2B5EF4-FFF2-40B4-BE49-F238E27FC236}">
                  <a16:creationId xmlns:a16="http://schemas.microsoft.com/office/drawing/2014/main" id="{42A9CFB5-CAEF-A1A8-EBDC-E5B99918F785}"/>
                </a:ext>
              </a:extLst>
            </p:cNvPr>
            <p:cNvGrpSpPr/>
            <p:nvPr/>
          </p:nvGrpSpPr>
          <p:grpSpPr>
            <a:xfrm>
              <a:off x="7686046" y="5399853"/>
              <a:ext cx="4839573" cy="1221077"/>
              <a:chOff x="7686046" y="5399853"/>
              <a:chExt cx="4839573" cy="1221077"/>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184964-E414-E3D7-E107-E716B7793411}"/>
                      </a:ext>
                    </a:extLst>
                  </p:cNvPr>
                  <p:cNvSpPr txBox="1"/>
                  <p:nvPr/>
                </p:nvSpPr>
                <p:spPr>
                  <a:xfrm>
                    <a:off x="9357975" y="5399853"/>
                    <a:ext cx="3167644" cy="791285"/>
                  </a:xfrm>
                  <a:prstGeom prst="rect">
                    <a:avLst/>
                  </a:prstGeom>
                  <a:noFill/>
                </p:spPr>
                <p:txBody>
                  <a:bodyPr wrap="square" rtlCol="0">
                    <a:spAutoFit/>
                  </a:bodyPr>
                  <a:lstStyle/>
                  <a:p>
                    <a:r>
                      <a:rPr lang="en-US" sz="1200" u="sng" dirty="0"/>
                      <a:t>Calculate Output</a:t>
                    </a:r>
                  </a:p>
                  <a:p>
                    <a:r>
                      <a:rPr lang="en-US" sz="1200" dirty="0"/>
                      <a:t>μ = Alternative hypothesis</a:t>
                    </a:r>
                  </a:p>
                  <a:p>
                    <a:r>
                      <a:rPr lang="en-US" sz="1200" dirty="0"/>
                      <a:t>t = </a:t>
                    </a:r>
                    <a:r>
                      <a:rPr lang="en-US" sz="1200" dirty="0" err="1"/>
                      <a:t>t</a:t>
                    </a:r>
                    <a:r>
                      <a:rPr lang="en-US" sz="1200" baseline="-25000" dirty="0" err="1"/>
                      <a:t>stat</a:t>
                    </a:r>
                    <a:endParaRPr lang="en-US" sz="1200" dirty="0"/>
                  </a:p>
                  <a:p>
                    <a:r>
                      <a:rPr lang="en-US" sz="1200" dirty="0"/>
                      <a:t>p = p-value</a:t>
                    </a:r>
                  </a:p>
                  <a:p>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 </m:t>
                        </m:r>
                      </m:oMath>
                    </a14:m>
                    <a:r>
                      <a:rPr lang="en-US" sz="1200" dirty="0"/>
                      <a:t>=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𝑑</m:t>
                            </m:r>
                          </m:e>
                        </m:acc>
                      </m:oMath>
                    </a14:m>
                    <a:r>
                      <a:rPr lang="en-US" sz="1200" dirty="0"/>
                      <a:t> sample mean of the differences in each pair</a:t>
                    </a:r>
                  </a:p>
                  <a:p>
                    <a:r>
                      <a:rPr lang="en-US" sz="1200" dirty="0"/>
                      <a:t>n = sample size of differences</a:t>
                    </a:r>
                  </a:p>
                </p:txBody>
              </p:sp>
            </mc:Choice>
            <mc:Fallback xmlns="">
              <p:sp>
                <p:nvSpPr>
                  <p:cNvPr id="15" name="TextBox 14">
                    <a:extLst>
                      <a:ext uri="{FF2B5EF4-FFF2-40B4-BE49-F238E27FC236}">
                        <a16:creationId xmlns:a16="http://schemas.microsoft.com/office/drawing/2014/main" id="{2B184964-E414-E3D7-E107-E716B7793411}"/>
                      </a:ext>
                    </a:extLst>
                  </p:cNvPr>
                  <p:cNvSpPr txBox="1">
                    <a:spLocks noRot="1" noChangeAspect="1" noMove="1" noResize="1" noEditPoints="1" noAdjustHandles="1" noChangeArrowheads="1" noChangeShapeType="1" noTextEdit="1"/>
                  </p:cNvSpPr>
                  <p:nvPr/>
                </p:nvSpPr>
                <p:spPr>
                  <a:xfrm>
                    <a:off x="9357975" y="5399853"/>
                    <a:ext cx="3167644" cy="791285"/>
                  </a:xfrm>
                  <a:prstGeom prst="rect">
                    <a:avLst/>
                  </a:prstGeom>
                  <a:blipFill>
                    <a:blip r:embed="rId3"/>
                    <a:stretch>
                      <a:fillRect b="-3125"/>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FE50808A-906F-6584-EED8-DF9842E988B6}"/>
                  </a:ext>
                </a:extLst>
              </p:cNvPr>
              <p:cNvPicPr>
                <a:picLocks noChangeAspect="1"/>
              </p:cNvPicPr>
              <p:nvPr/>
            </p:nvPicPr>
            <p:blipFill>
              <a:blip r:embed="rId4"/>
              <a:stretch>
                <a:fillRect/>
              </a:stretch>
            </p:blipFill>
            <p:spPr>
              <a:xfrm>
                <a:off x="7686046" y="5452530"/>
                <a:ext cx="1549400" cy="1168400"/>
              </a:xfrm>
              <a:prstGeom prst="rect">
                <a:avLst/>
              </a:prstGeom>
            </p:spPr>
          </p:pic>
        </p:grpSp>
        <p:grpSp>
          <p:nvGrpSpPr>
            <p:cNvPr id="7" name="Group 6">
              <a:extLst>
                <a:ext uri="{FF2B5EF4-FFF2-40B4-BE49-F238E27FC236}">
                  <a16:creationId xmlns:a16="http://schemas.microsoft.com/office/drawing/2014/main" id="{285A3C52-F01F-C8CE-155C-A19FEB886C48}"/>
                </a:ext>
              </a:extLst>
            </p:cNvPr>
            <p:cNvGrpSpPr/>
            <p:nvPr/>
          </p:nvGrpSpPr>
          <p:grpSpPr>
            <a:xfrm>
              <a:off x="7675068" y="2908296"/>
              <a:ext cx="5178384" cy="1193418"/>
              <a:chOff x="7675068" y="2908296"/>
              <a:chExt cx="5178384" cy="1193418"/>
            </a:xfrm>
          </p:grpSpPr>
          <p:sp>
            <p:nvSpPr>
              <p:cNvPr id="8" name="TextBox 7">
                <a:extLst>
                  <a:ext uri="{FF2B5EF4-FFF2-40B4-BE49-F238E27FC236}">
                    <a16:creationId xmlns:a16="http://schemas.microsoft.com/office/drawing/2014/main" id="{4B771E16-8CFD-EA8B-DE81-2E4A5DE5A39E}"/>
                  </a:ext>
                </a:extLst>
              </p:cNvPr>
              <p:cNvSpPr txBox="1"/>
              <p:nvPr/>
            </p:nvSpPr>
            <p:spPr>
              <a:xfrm>
                <a:off x="9235447" y="2908296"/>
                <a:ext cx="2068606" cy="667268"/>
              </a:xfrm>
              <a:prstGeom prst="rect">
                <a:avLst/>
              </a:prstGeom>
              <a:solidFill>
                <a:schemeClr val="bg1"/>
              </a:solidFill>
            </p:spPr>
            <p:txBody>
              <a:bodyPr wrap="square" rtlCol="0">
                <a:spAutoFit/>
              </a:bodyPr>
              <a:lstStyle/>
              <a:p>
                <a:r>
                  <a:rPr lang="en-US" sz="1200" u="sng" dirty="0"/>
                  <a:t>Calculate Differences</a:t>
                </a:r>
              </a:p>
              <a:p>
                <a:pPr marL="171450" indent="-171450">
                  <a:buFont typeface="Arial" panose="020B0604020202020204" pitchFamily="34" charset="0"/>
                  <a:buChar char="•"/>
                </a:pPr>
                <a:r>
                  <a:rPr lang="en-US" sz="1200" dirty="0"/>
                  <a:t>Once Samples 1 and 2 are entered, scroll over and up to L</a:t>
                </a:r>
                <a:r>
                  <a:rPr lang="en-US" sz="1200" baseline="-25000" dirty="0"/>
                  <a:t>3</a:t>
                </a:r>
                <a:r>
                  <a:rPr lang="en-US" sz="1200" dirty="0"/>
                  <a:t> (click enter)</a:t>
                </a:r>
              </a:p>
              <a:p>
                <a:pPr marL="171450" indent="-171450">
                  <a:buFont typeface="Arial" panose="020B0604020202020204" pitchFamily="34" charset="0"/>
                  <a:buChar char="•"/>
                </a:pPr>
                <a:r>
                  <a:rPr lang="en-US" sz="1200" dirty="0"/>
                  <a:t>Type in the subtraction involving the Lists into the formula bar and click enter</a:t>
                </a:r>
              </a:p>
            </p:txBody>
          </p:sp>
          <p:grpSp>
            <p:nvGrpSpPr>
              <p:cNvPr id="9" name="Group 8">
                <a:extLst>
                  <a:ext uri="{FF2B5EF4-FFF2-40B4-BE49-F238E27FC236}">
                    <a16:creationId xmlns:a16="http://schemas.microsoft.com/office/drawing/2014/main" id="{67997432-C9C8-ED29-B714-2B537EA93F3E}"/>
                  </a:ext>
                </a:extLst>
              </p:cNvPr>
              <p:cNvGrpSpPr/>
              <p:nvPr/>
            </p:nvGrpSpPr>
            <p:grpSpPr>
              <a:xfrm>
                <a:off x="7675068" y="2933314"/>
                <a:ext cx="1549400" cy="1168400"/>
                <a:chOff x="7675068" y="2933314"/>
                <a:chExt cx="1549400" cy="1168400"/>
              </a:xfrm>
            </p:grpSpPr>
            <p:pic>
              <p:nvPicPr>
                <p:cNvPr id="13" name="Picture 12">
                  <a:extLst>
                    <a:ext uri="{FF2B5EF4-FFF2-40B4-BE49-F238E27FC236}">
                      <a16:creationId xmlns:a16="http://schemas.microsoft.com/office/drawing/2014/main" id="{828B036F-CAF1-2436-19DD-AF0D899F1443}"/>
                    </a:ext>
                  </a:extLst>
                </p:cNvPr>
                <p:cNvPicPr>
                  <a:picLocks noChangeAspect="1"/>
                </p:cNvPicPr>
                <p:nvPr/>
              </p:nvPicPr>
              <p:blipFill>
                <a:blip r:embed="rId5"/>
                <a:stretch>
                  <a:fillRect/>
                </a:stretch>
              </p:blipFill>
              <p:spPr>
                <a:xfrm>
                  <a:off x="7675068" y="2933314"/>
                  <a:ext cx="1549400" cy="1168400"/>
                </a:xfrm>
                <a:prstGeom prst="rect">
                  <a:avLst/>
                </a:prstGeom>
              </p:spPr>
            </p:pic>
            <p:sp>
              <p:nvSpPr>
                <p:cNvPr id="14" name="Rounded Rectangle 13">
                  <a:extLst>
                    <a:ext uri="{FF2B5EF4-FFF2-40B4-BE49-F238E27FC236}">
                      <a16:creationId xmlns:a16="http://schemas.microsoft.com/office/drawing/2014/main" id="{5305299E-3238-DED4-0018-E84E12128411}"/>
                    </a:ext>
                  </a:extLst>
                </p:cNvPr>
                <p:cNvSpPr/>
                <p:nvPr/>
              </p:nvSpPr>
              <p:spPr>
                <a:xfrm>
                  <a:off x="7675068" y="3892522"/>
                  <a:ext cx="569139" cy="171478"/>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0CC577D-2085-14FE-FEF2-211B52B09F52}"/>
                  </a:ext>
                </a:extLst>
              </p:cNvPr>
              <p:cNvGrpSpPr/>
              <p:nvPr/>
            </p:nvGrpSpPr>
            <p:grpSpPr>
              <a:xfrm>
                <a:off x="11304052" y="2929538"/>
                <a:ext cx="1549400" cy="1168400"/>
                <a:chOff x="11304052" y="2844799"/>
                <a:chExt cx="1549400" cy="1168400"/>
              </a:xfrm>
            </p:grpSpPr>
            <p:pic>
              <p:nvPicPr>
                <p:cNvPr id="11" name="Picture 10">
                  <a:extLst>
                    <a:ext uri="{FF2B5EF4-FFF2-40B4-BE49-F238E27FC236}">
                      <a16:creationId xmlns:a16="http://schemas.microsoft.com/office/drawing/2014/main" id="{FE59FE1A-0023-0850-E4E3-7E0B28B9E10E}"/>
                    </a:ext>
                  </a:extLst>
                </p:cNvPr>
                <p:cNvPicPr>
                  <a:picLocks noChangeAspect="1"/>
                </p:cNvPicPr>
                <p:nvPr/>
              </p:nvPicPr>
              <p:blipFill>
                <a:blip r:embed="rId6"/>
                <a:stretch>
                  <a:fillRect/>
                </a:stretch>
              </p:blipFill>
              <p:spPr>
                <a:xfrm>
                  <a:off x="11304052" y="2844799"/>
                  <a:ext cx="1549400" cy="1168400"/>
                </a:xfrm>
                <a:prstGeom prst="rect">
                  <a:avLst/>
                </a:prstGeom>
              </p:spPr>
            </p:pic>
            <p:sp>
              <p:nvSpPr>
                <p:cNvPr id="12" name="Rounded Rectangle 11">
                  <a:extLst>
                    <a:ext uri="{FF2B5EF4-FFF2-40B4-BE49-F238E27FC236}">
                      <a16:creationId xmlns:a16="http://schemas.microsoft.com/office/drawing/2014/main" id="{B256965A-059B-AFCF-BF01-5EF419FB5FA3}"/>
                    </a:ext>
                  </a:extLst>
                </p:cNvPr>
                <p:cNvSpPr/>
                <p:nvPr/>
              </p:nvSpPr>
              <p:spPr>
                <a:xfrm>
                  <a:off x="11813145" y="2933314"/>
                  <a:ext cx="378856" cy="775086"/>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TextBox 1">
            <a:extLst>
              <a:ext uri="{FF2B5EF4-FFF2-40B4-BE49-F238E27FC236}">
                <a16:creationId xmlns:a16="http://schemas.microsoft.com/office/drawing/2014/main" id="{65CE3A11-DF0F-A7F2-9591-DAC7769719B2}"/>
              </a:ext>
            </a:extLst>
          </p:cNvPr>
          <p:cNvSpPr txBox="1"/>
          <p:nvPr/>
        </p:nvSpPr>
        <p:spPr>
          <a:xfrm>
            <a:off x="415600" y="898157"/>
            <a:ext cx="3062854" cy="1815882"/>
          </a:xfrm>
          <a:prstGeom prst="rect">
            <a:avLst/>
          </a:prstGeom>
          <a:noFill/>
        </p:spPr>
        <p:txBody>
          <a:bodyPr wrap="square" rtlCol="0">
            <a:spAutoFit/>
          </a:bodyPr>
          <a:lstStyle/>
          <a:p>
            <a:r>
              <a:rPr lang="en-US" sz="1400" u="sng" dirty="0">
                <a:solidFill>
                  <a:srgbClr val="7030A0"/>
                </a:solidFill>
              </a:rPr>
              <a:t>Process Note</a:t>
            </a:r>
          </a:p>
          <a:p>
            <a:endParaRPr lang="en-US" sz="1400" u="sng" dirty="0">
              <a:solidFill>
                <a:srgbClr val="7030A0"/>
              </a:solidFill>
            </a:endParaRPr>
          </a:p>
          <a:p>
            <a:pPr marL="285750" indent="-285750">
              <a:buFont typeface="Arial" panose="020B0604020202020204" pitchFamily="34" charset="0"/>
              <a:buChar char="•"/>
            </a:pPr>
            <a:r>
              <a:rPr lang="en-US" sz="1400" dirty="0">
                <a:solidFill>
                  <a:srgbClr val="7030A0"/>
                </a:solidFill>
              </a:rPr>
              <a:t>We could have calculated the differences ourselves and just put them in L</a:t>
            </a:r>
            <a:r>
              <a:rPr lang="en-US" sz="1400" baseline="-25000" dirty="0">
                <a:solidFill>
                  <a:srgbClr val="7030A0"/>
                </a:solidFill>
              </a:rPr>
              <a:t>1</a:t>
            </a:r>
            <a:endParaRPr lang="en-US" sz="1400" dirty="0">
              <a:solidFill>
                <a:srgbClr val="7030A0"/>
              </a:solidFill>
            </a:endParaRPr>
          </a:p>
          <a:p>
            <a:pPr marL="285750" indent="-285750">
              <a:buFont typeface="Arial" panose="020B0604020202020204" pitchFamily="34" charset="0"/>
              <a:buChar char="•"/>
            </a:pPr>
            <a:r>
              <a:rPr lang="en-US" sz="1400" dirty="0">
                <a:solidFill>
                  <a:srgbClr val="7030A0"/>
                </a:solidFill>
              </a:rPr>
              <a:t>But might as well eliminate the chance for a simple algebra mistake and let the calculator do it for us!</a:t>
            </a:r>
          </a:p>
        </p:txBody>
      </p:sp>
      <p:sp>
        <p:nvSpPr>
          <p:cNvPr id="19" name="Title 1">
            <a:extLst>
              <a:ext uri="{FF2B5EF4-FFF2-40B4-BE49-F238E27FC236}">
                <a16:creationId xmlns:a16="http://schemas.microsoft.com/office/drawing/2014/main" id="{1B28E739-DBD6-D288-6FFA-FBE55721678B}"/>
              </a:ext>
            </a:extLst>
          </p:cNvPr>
          <p:cNvSpPr>
            <a:spLocks noGrp="1"/>
          </p:cNvSpPr>
          <p:nvPr>
            <p:ph type="title"/>
          </p:nvPr>
        </p:nvSpPr>
        <p:spPr>
          <a:xfrm>
            <a:off x="415600" y="82185"/>
            <a:ext cx="11360800" cy="763600"/>
          </a:xfrm>
        </p:spPr>
        <p:txBody>
          <a:bodyPr/>
          <a:lstStyle/>
          <a:p>
            <a:r>
              <a:rPr lang="en-US" sz="3200" dirty="0"/>
              <a:t>Using Calc - Test Statistic and P-Value for Paired T-Test</a:t>
            </a:r>
          </a:p>
        </p:txBody>
      </p:sp>
    </p:spTree>
    <p:extLst>
      <p:ext uri="{BB962C8B-B14F-4D97-AF65-F5344CB8AC3E}">
        <p14:creationId xmlns:p14="http://schemas.microsoft.com/office/powerpoint/2010/main" val="261402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261000" y="144939"/>
            <a:ext cx="6629400" cy="850900"/>
          </a:xfrm>
        </p:spPr>
        <p:txBody>
          <a:bodyPr/>
          <a:lstStyle/>
          <a:p>
            <a:r>
              <a:rPr lang="en-US" sz="2400" dirty="0"/>
              <a:t>LCQ – Conclusions and Interpretations</a:t>
            </a:r>
          </a:p>
        </p:txBody>
      </p:sp>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a:xfrm>
            <a:off x="261000" y="891430"/>
            <a:ext cx="11360800" cy="6149807"/>
          </a:xfrm>
        </p:spPr>
        <p:txBody>
          <a:bodyPr/>
          <a:lstStyle/>
          <a:p>
            <a:pPr marL="0" indent="0">
              <a:buNone/>
            </a:pPr>
            <a:r>
              <a:rPr lang="en-US" sz="1200" b="1" dirty="0"/>
              <a:t>Problem</a:t>
            </a:r>
            <a:r>
              <a:rPr lang="en-US" sz="1200" dirty="0"/>
              <a:t>: Write the conclusions and interpretations for the previous scenarios using our results.</a:t>
            </a:r>
          </a:p>
          <a:p>
            <a:pPr marL="0" indent="0">
              <a:buNone/>
            </a:pPr>
            <a:endParaRPr lang="en-US" sz="1200" dirty="0"/>
          </a:p>
          <a:p>
            <a:pPr marL="0" indent="0">
              <a:buNone/>
            </a:pPr>
            <a:r>
              <a:rPr lang="en-US" sz="1200" b="1" dirty="0"/>
              <a:t>A) Setup: </a:t>
            </a:r>
            <a:r>
              <a:rPr lang="en-US" sz="1200" dirty="0"/>
              <a:t>The University is investigating the safety of statistics courses for their students. To do this, they plan a study to compare the blood pressure of STAT 1450 students before the final exam and after completing the final exam. 40 randomly selected students are participating in this study.</a:t>
            </a:r>
          </a:p>
          <a:p>
            <a:pPr marL="0" indent="0">
              <a:buNone/>
            </a:pPr>
            <a:endParaRPr lang="en-US" sz="1200" dirty="0"/>
          </a:p>
          <a:p>
            <a:pPr marL="0" indent="0">
              <a:buNone/>
            </a:pPr>
            <a:r>
              <a:rPr lang="en-US" sz="1200" dirty="0"/>
              <a:t>After the study is completed, they found a mean difference Before – After = -10 mm Hg with standard deviation 30 mm Hg. Is there sufficient evidence that the blood pressure has increased from before to after the final? Use 𝛼 = 0.05</a:t>
            </a:r>
            <a:endParaRPr lang="en-US" sz="1200" b="1" dirty="0"/>
          </a:p>
          <a:p>
            <a:pPr marL="0" indent="0">
              <a:buNone/>
            </a:pPr>
            <a:endParaRPr lang="en-US" sz="1200" b="1" dirty="0"/>
          </a:p>
          <a:p>
            <a:pPr marL="0" indent="0">
              <a:buNone/>
            </a:pPr>
            <a:r>
              <a:rPr lang="en-US" sz="1200" b="1" dirty="0"/>
              <a:t>Solution</a:t>
            </a:r>
            <a:r>
              <a:rPr lang="en-US" sz="1200" dirty="0"/>
              <a:t>:</a:t>
            </a: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r>
              <a:rPr lang="en-US" sz="1200" b="1" dirty="0"/>
              <a:t>B) Setup: </a:t>
            </a:r>
            <a:r>
              <a:rPr lang="en-US" sz="1200" dirty="0"/>
              <a:t>Are brothers or sisters smarter? A researcher studied ACT scores of 8 randomly selected brother and sister pairs. Assume ACT scores for all students are normally distributed blood pressures are always normally distributed.</a:t>
            </a:r>
          </a:p>
          <a:p>
            <a:pPr marL="0" indent="0">
              <a:buNone/>
            </a:pPr>
            <a:endParaRPr lang="en-US" sz="1200" dirty="0"/>
          </a:p>
          <a:p>
            <a:pPr marL="0" indent="0">
              <a:buNone/>
            </a:pPr>
            <a:r>
              <a:rPr lang="en-US" sz="1200" dirty="0"/>
              <a:t>Is there enough evidence to conclude there is a significant difference in performance on the ACT among brother and sister pairs? Use 𝛼 = 0.1</a:t>
            </a:r>
          </a:p>
          <a:p>
            <a:pPr marL="0" indent="0">
              <a:buNone/>
            </a:pPr>
            <a:endParaRPr lang="en-US" sz="1200" dirty="0"/>
          </a:p>
          <a:p>
            <a:pPr marL="0" indent="0">
              <a:buNone/>
            </a:pPr>
            <a:r>
              <a:rPr lang="en-US" sz="1200" b="1" dirty="0"/>
              <a:t>Solution</a:t>
            </a:r>
            <a:r>
              <a:rPr lang="en-US" sz="1200" dirty="0"/>
              <a:t>:</a:t>
            </a:r>
          </a:p>
        </p:txBody>
      </p:sp>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7358099" y="40530"/>
            <a:ext cx="4833901" cy="8509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1600" b="1" dirty="0">
                <a:solidFill>
                  <a:srgbClr val="0070C0"/>
                </a:solidFill>
              </a:rPr>
              <a:t>Conclude </a:t>
            </a:r>
            <a:r>
              <a:rPr lang="en-US" sz="1600" dirty="0">
                <a:solidFill>
                  <a:srgbClr val="0070C0"/>
                </a:solidFill>
              </a:rPr>
              <a:t>and</a:t>
            </a:r>
            <a:r>
              <a:rPr lang="en-US" sz="1600" b="1" dirty="0">
                <a:solidFill>
                  <a:srgbClr val="0070C0"/>
                </a:solidFill>
              </a:rPr>
              <a:t> Interpret</a:t>
            </a:r>
            <a:endParaRPr lang="en-US" sz="1200" dirty="0">
              <a:solidFill>
                <a:srgbClr val="0070C0"/>
              </a:solidFill>
            </a:endParaRPr>
          </a:p>
          <a:p>
            <a:pPr marL="944850" lvl="1">
              <a:lnSpc>
                <a:spcPct val="100000"/>
              </a:lnSpc>
              <a:spcBef>
                <a:spcPts val="0"/>
              </a:spcBef>
            </a:pPr>
            <a:r>
              <a:rPr lang="en-US" sz="1200" dirty="0">
                <a:solidFill>
                  <a:srgbClr val="0070C0"/>
                </a:solidFill>
              </a:rPr>
              <a:t>State whether you reject H</a:t>
            </a:r>
            <a:r>
              <a:rPr lang="en-US" sz="1200" baseline="-25000" dirty="0">
                <a:solidFill>
                  <a:srgbClr val="0070C0"/>
                </a:solidFill>
              </a:rPr>
              <a:t>0</a:t>
            </a:r>
            <a:r>
              <a:rPr lang="en-US" sz="1200" dirty="0">
                <a:solidFill>
                  <a:srgbClr val="0070C0"/>
                </a:solidFill>
              </a:rPr>
              <a:t> or fail to reject H</a:t>
            </a:r>
            <a:r>
              <a:rPr lang="en-US" sz="1200" baseline="-25000" dirty="0">
                <a:solidFill>
                  <a:srgbClr val="0070C0"/>
                </a:solidFill>
              </a:rPr>
              <a:t>0</a:t>
            </a:r>
            <a:r>
              <a:rPr lang="en-US" sz="1200" dirty="0">
                <a:solidFill>
                  <a:srgbClr val="0070C0"/>
                </a:solidFill>
              </a:rPr>
              <a:t> AND WHY!</a:t>
            </a:r>
            <a:endParaRPr lang="en-US" sz="1200" baseline="-25000" dirty="0">
              <a:solidFill>
                <a:srgbClr val="0070C0"/>
              </a:solidFill>
            </a:endParaRPr>
          </a:p>
          <a:p>
            <a:pPr marL="944850" lvl="1">
              <a:lnSpc>
                <a:spcPct val="100000"/>
              </a:lnSpc>
              <a:spcBef>
                <a:spcPts val="0"/>
              </a:spcBef>
            </a:pPr>
            <a:r>
              <a:rPr lang="en-US" sz="1200" dirty="0">
                <a:solidFill>
                  <a:srgbClr val="0070C0"/>
                </a:solidFill>
              </a:rPr>
              <a:t>Interpret your results in the context of the problem</a:t>
            </a:r>
          </a:p>
        </p:txBody>
      </p:sp>
      <p:grpSp>
        <p:nvGrpSpPr>
          <p:cNvPr id="5" name="Group 4">
            <a:extLst>
              <a:ext uri="{FF2B5EF4-FFF2-40B4-BE49-F238E27FC236}">
                <a16:creationId xmlns:a16="http://schemas.microsoft.com/office/drawing/2014/main" id="{2D80121C-D8C0-6E5E-9BDA-CEFD4B76271F}"/>
              </a:ext>
            </a:extLst>
          </p:cNvPr>
          <p:cNvGrpSpPr/>
          <p:nvPr/>
        </p:nvGrpSpPr>
        <p:grpSpPr>
          <a:xfrm>
            <a:off x="6306779" y="2226018"/>
            <a:ext cx="4201921" cy="1175262"/>
            <a:chOff x="7811453" y="2393438"/>
            <a:chExt cx="4201921" cy="1175262"/>
          </a:xfrm>
        </p:grpSpPr>
        <p:sp>
          <p:nvSpPr>
            <p:cNvPr id="9" name="TextBox 8">
              <a:extLst>
                <a:ext uri="{FF2B5EF4-FFF2-40B4-BE49-F238E27FC236}">
                  <a16:creationId xmlns:a16="http://schemas.microsoft.com/office/drawing/2014/main" id="{D5BB316F-7286-AE27-5520-03B16B9F54F1}"/>
                </a:ext>
              </a:extLst>
            </p:cNvPr>
            <p:cNvSpPr txBox="1"/>
            <p:nvPr/>
          </p:nvSpPr>
          <p:spPr>
            <a:xfrm>
              <a:off x="9360853" y="2393438"/>
              <a:ext cx="2652521" cy="677108"/>
            </a:xfrm>
            <a:prstGeom prst="rect">
              <a:avLst/>
            </a:prstGeom>
            <a:noFill/>
          </p:spPr>
          <p:txBody>
            <a:bodyPr wrap="square" rtlCol="0">
              <a:spAutoFit/>
            </a:bodyPr>
            <a:lstStyle/>
            <a:p>
              <a:r>
                <a:rPr lang="en-US" sz="1400" i="1" dirty="0">
                  <a:solidFill>
                    <a:srgbClr val="7030A0"/>
                  </a:solidFill>
                </a:rPr>
                <a:t>H</a:t>
              </a:r>
              <a:r>
                <a:rPr lang="en-US" sz="1400" i="1" baseline="-25000" dirty="0">
                  <a:solidFill>
                    <a:srgbClr val="7030A0"/>
                  </a:solidFill>
                </a:rPr>
                <a:t>0</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 0    </a:t>
              </a:r>
              <a:r>
                <a:rPr lang="en-US" sz="1400" dirty="0">
                  <a:solidFill>
                    <a:srgbClr val="7030A0"/>
                  </a:solidFill>
                </a:rPr>
                <a:t>Before - </a:t>
              </a:r>
              <a:r>
                <a:rPr lang="en-US" sz="2400" dirty="0">
                  <a:solidFill>
                    <a:srgbClr val="7030A0"/>
                  </a:solidFill>
                </a:rPr>
                <a:t>After</a:t>
              </a:r>
              <a:endParaRPr lang="en-US" sz="1400" dirty="0">
                <a:solidFill>
                  <a:srgbClr val="7030A0"/>
                </a:solidFill>
              </a:endParaRPr>
            </a:p>
            <a:p>
              <a:r>
                <a:rPr lang="en-US" sz="1400" i="1" dirty="0">
                  <a:solidFill>
                    <a:srgbClr val="7030A0"/>
                  </a:solidFill>
                </a:rPr>
                <a:t>H</a:t>
              </a:r>
              <a:r>
                <a:rPr lang="en-US" sz="1400" i="1" baseline="-25000" dirty="0">
                  <a:solidFill>
                    <a:srgbClr val="7030A0"/>
                  </a:solidFill>
                </a:rPr>
                <a:t>A</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&lt; 0</a:t>
              </a:r>
            </a:p>
          </p:txBody>
        </p:sp>
        <p:pic>
          <p:nvPicPr>
            <p:cNvPr id="11" name="Picture 10">
              <a:extLst>
                <a:ext uri="{FF2B5EF4-FFF2-40B4-BE49-F238E27FC236}">
                  <a16:creationId xmlns:a16="http://schemas.microsoft.com/office/drawing/2014/main" id="{2AE0A903-B498-6A96-8830-859577A84A00}"/>
                </a:ext>
              </a:extLst>
            </p:cNvPr>
            <p:cNvPicPr>
              <a:picLocks noChangeAspect="1"/>
            </p:cNvPicPr>
            <p:nvPr/>
          </p:nvPicPr>
          <p:blipFill>
            <a:blip r:embed="rId2"/>
            <a:stretch>
              <a:fillRect/>
            </a:stretch>
          </p:blipFill>
          <p:spPr>
            <a:xfrm>
              <a:off x="7811453" y="2400300"/>
              <a:ext cx="1549400" cy="1168400"/>
            </a:xfrm>
            <a:prstGeom prst="rect">
              <a:avLst/>
            </a:prstGeom>
          </p:spPr>
        </p:pic>
      </p:grpSp>
      <p:grpSp>
        <p:nvGrpSpPr>
          <p:cNvPr id="6" name="Group 5">
            <a:extLst>
              <a:ext uri="{FF2B5EF4-FFF2-40B4-BE49-F238E27FC236}">
                <a16:creationId xmlns:a16="http://schemas.microsoft.com/office/drawing/2014/main" id="{4DCF81E0-A28B-4875-1D16-2A997382ADEF}"/>
              </a:ext>
            </a:extLst>
          </p:cNvPr>
          <p:cNvGrpSpPr/>
          <p:nvPr/>
        </p:nvGrpSpPr>
        <p:grpSpPr>
          <a:xfrm>
            <a:off x="6306779" y="4797254"/>
            <a:ext cx="3671712" cy="1169316"/>
            <a:chOff x="7913053" y="5242885"/>
            <a:chExt cx="3671712" cy="1169316"/>
          </a:xfrm>
        </p:grpSpPr>
        <p:pic>
          <p:nvPicPr>
            <p:cNvPr id="10" name="Picture 9">
              <a:extLst>
                <a:ext uri="{FF2B5EF4-FFF2-40B4-BE49-F238E27FC236}">
                  <a16:creationId xmlns:a16="http://schemas.microsoft.com/office/drawing/2014/main" id="{EEA4CD73-3B92-19A0-2CD9-C6C2B4B43B5B}"/>
                </a:ext>
              </a:extLst>
            </p:cNvPr>
            <p:cNvPicPr>
              <a:picLocks noChangeAspect="1"/>
            </p:cNvPicPr>
            <p:nvPr/>
          </p:nvPicPr>
          <p:blipFill>
            <a:blip r:embed="rId3"/>
            <a:stretch>
              <a:fillRect/>
            </a:stretch>
          </p:blipFill>
          <p:spPr>
            <a:xfrm>
              <a:off x="7913053" y="5243801"/>
              <a:ext cx="1549400" cy="1168400"/>
            </a:xfrm>
            <a:prstGeom prst="rect">
              <a:avLst/>
            </a:prstGeom>
          </p:spPr>
        </p:pic>
        <p:sp>
          <p:nvSpPr>
            <p:cNvPr id="13" name="TextBox 12">
              <a:extLst>
                <a:ext uri="{FF2B5EF4-FFF2-40B4-BE49-F238E27FC236}">
                  <a16:creationId xmlns:a16="http://schemas.microsoft.com/office/drawing/2014/main" id="{5147BEE0-A274-67FA-ECC9-5E4DBBE8B00F}"/>
                </a:ext>
              </a:extLst>
            </p:cNvPr>
            <p:cNvSpPr txBox="1"/>
            <p:nvPr/>
          </p:nvSpPr>
          <p:spPr>
            <a:xfrm>
              <a:off x="9462453" y="5242885"/>
              <a:ext cx="2122312" cy="523220"/>
            </a:xfrm>
            <a:prstGeom prst="rect">
              <a:avLst/>
            </a:prstGeom>
            <a:noFill/>
          </p:spPr>
          <p:txBody>
            <a:bodyPr wrap="none" rtlCol="0">
              <a:spAutoFit/>
            </a:bodyPr>
            <a:lstStyle/>
            <a:p>
              <a:r>
                <a:rPr lang="en-US" sz="1400" i="1" dirty="0">
                  <a:solidFill>
                    <a:srgbClr val="7030A0"/>
                  </a:solidFill>
                </a:rPr>
                <a:t>H</a:t>
              </a:r>
              <a:r>
                <a:rPr lang="en-US" sz="1400" i="1" baseline="-25000" dirty="0">
                  <a:solidFill>
                    <a:srgbClr val="7030A0"/>
                  </a:solidFill>
                </a:rPr>
                <a:t>0</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 0    </a:t>
              </a:r>
              <a:r>
                <a:rPr lang="en-US" sz="1400" dirty="0">
                  <a:solidFill>
                    <a:srgbClr val="7030A0"/>
                  </a:solidFill>
                </a:rPr>
                <a:t>Brother - Sister</a:t>
              </a:r>
            </a:p>
            <a:p>
              <a:r>
                <a:rPr lang="en-US" sz="1400" i="1" dirty="0">
                  <a:solidFill>
                    <a:srgbClr val="7030A0"/>
                  </a:solidFill>
                </a:rPr>
                <a:t>H</a:t>
              </a:r>
              <a:r>
                <a:rPr lang="en-US" sz="1400" i="1" baseline="-25000" dirty="0">
                  <a:solidFill>
                    <a:srgbClr val="7030A0"/>
                  </a:solidFill>
                </a:rPr>
                <a:t>A</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&lt; 0</a:t>
              </a:r>
            </a:p>
          </p:txBody>
        </p:sp>
      </p:grpSp>
    </p:spTree>
    <p:extLst>
      <p:ext uri="{BB962C8B-B14F-4D97-AF65-F5344CB8AC3E}">
        <p14:creationId xmlns:p14="http://schemas.microsoft.com/office/powerpoint/2010/main" val="132138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261000" y="144939"/>
            <a:ext cx="6629400" cy="850900"/>
          </a:xfrm>
        </p:spPr>
        <p:txBody>
          <a:bodyPr/>
          <a:lstStyle/>
          <a:p>
            <a:r>
              <a:rPr lang="en-US" sz="2400" dirty="0"/>
              <a:t>LCQ – Conclusions and Interpretations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a:xfrm>
                <a:off x="261000" y="667663"/>
                <a:ext cx="11670000" cy="6149807"/>
              </a:xfrm>
            </p:spPr>
            <p:txBody>
              <a:bodyPr/>
              <a:lstStyle/>
              <a:p>
                <a:pPr marL="0" indent="0">
                  <a:buNone/>
                </a:pPr>
                <a:r>
                  <a:rPr lang="en-US" sz="1100" b="1" dirty="0"/>
                  <a:t>Problem</a:t>
                </a:r>
                <a:r>
                  <a:rPr lang="en-US" sz="1100" dirty="0"/>
                  <a:t>: Write the conclusions and interpretations for the previous scenarios using our results.</a:t>
                </a:r>
              </a:p>
              <a:p>
                <a:pPr marL="0" indent="0">
                  <a:buNone/>
                </a:pPr>
                <a:endParaRPr lang="en-US" sz="1100" dirty="0"/>
              </a:p>
              <a:p>
                <a:pPr marL="0" indent="0">
                  <a:buNone/>
                </a:pPr>
                <a:r>
                  <a:rPr lang="en-US" sz="1100" b="1" dirty="0"/>
                  <a:t>A) Setup: </a:t>
                </a:r>
                <a:r>
                  <a:rPr lang="en-US" sz="1100" dirty="0"/>
                  <a:t>The University is investigating the safety of statistics courses for their students. To do this, they plan a study to compare the blood pressure of STAT 1450 students before the final exam and after completing the final exam. 40 randomly selected students are participating in this study.</a:t>
                </a:r>
              </a:p>
              <a:p>
                <a:pPr marL="0" indent="0">
                  <a:buNone/>
                </a:pPr>
                <a:endParaRPr lang="en-US" sz="1100" dirty="0"/>
              </a:p>
              <a:p>
                <a:pPr marL="0" indent="0">
                  <a:buNone/>
                </a:pPr>
                <a:r>
                  <a:rPr lang="en-US" sz="1100" dirty="0"/>
                  <a:t>After the study is completed, they found a mean difference Before – After = -10 mm Hg with standard deviation 30 mm Hg. Is there sufficient evidence that the blood pressure has increased from before to after the final? Use 𝛼 = 0.05</a:t>
                </a:r>
                <a:endParaRPr lang="en-US" sz="1100" b="1" dirty="0"/>
              </a:p>
              <a:p>
                <a:pPr marL="0" indent="0">
                  <a:buNone/>
                </a:pPr>
                <a:endParaRPr lang="en-US" sz="1100" b="1" dirty="0"/>
              </a:p>
              <a:p>
                <a:pPr marL="0" indent="0">
                  <a:buNone/>
                </a:pPr>
                <a:r>
                  <a:rPr lang="en-US" sz="1100" b="1" dirty="0"/>
                  <a:t>Solution</a:t>
                </a:r>
                <a:r>
                  <a:rPr lang="en-US" sz="1100" dirty="0"/>
                  <a:t>:</a:t>
                </a:r>
                <a:endParaRPr lang="en-US" sz="1100" b="1" dirty="0"/>
              </a:p>
              <a:p>
                <a:pPr marL="0" indent="0">
                  <a:buNone/>
                </a:pPr>
                <a:endParaRPr lang="en-US" sz="1100" b="1" dirty="0"/>
              </a:p>
              <a:p>
                <a:pPr marL="152396" indent="0">
                  <a:buNone/>
                </a:pPr>
                <a:r>
                  <a:rPr lang="en-US" sz="1100" i="1" u="sng" dirty="0"/>
                  <a:t>P-Value</a:t>
                </a:r>
              </a:p>
              <a:p>
                <a:pPr marL="152396" indent="0">
                  <a:buNone/>
                </a:pPr>
                <a:endParaRPr lang="en-US" sz="1100" i="1" dirty="0"/>
              </a:p>
              <a:p>
                <a:pPr marL="152396" indent="0">
                  <a:buNone/>
                </a:pPr>
                <a:r>
                  <a:rPr lang="en-US" sz="1100" i="1" dirty="0">
                    <a:solidFill>
                      <a:srgbClr val="FF0000"/>
                    </a:solidFill>
                  </a:rPr>
                  <a:t>P-value = T-Test(Input = Stats, 𝜇</a:t>
                </a:r>
                <a:r>
                  <a:rPr lang="en-US" sz="1100" i="1" baseline="-25000" dirty="0">
                    <a:solidFill>
                      <a:srgbClr val="FF0000"/>
                    </a:solidFill>
                  </a:rPr>
                  <a:t>0</a:t>
                </a:r>
                <a:r>
                  <a:rPr lang="en-US" sz="1100" i="1" dirty="0">
                    <a:solidFill>
                      <a:srgbClr val="FF0000"/>
                    </a:solidFill>
                  </a:rPr>
                  <a:t> = 0, </a:t>
                </a:r>
                <a14:m>
                  <m:oMath xmlns:m="http://schemas.openxmlformats.org/officeDocument/2006/math">
                    <m:acc>
                      <m:accPr>
                        <m:chr m:val="̅"/>
                        <m:ctrlPr>
                          <a:rPr lang="en-US" sz="1100" i="1">
                            <a:solidFill>
                              <a:srgbClr val="FF0000"/>
                            </a:solidFill>
                            <a:latin typeface="Cambria Math" panose="02040503050406030204" pitchFamily="18" charset="0"/>
                          </a:rPr>
                        </m:ctrlPr>
                      </m:accPr>
                      <m:e>
                        <m:r>
                          <a:rPr lang="en-US" sz="1100" i="1">
                            <a:solidFill>
                              <a:srgbClr val="FF0000"/>
                            </a:solidFill>
                            <a:latin typeface="Cambria Math" panose="02040503050406030204" pitchFamily="18" charset="0"/>
                          </a:rPr>
                          <m:t>𝑥</m:t>
                        </m:r>
                      </m:e>
                    </m:acc>
                  </m:oMath>
                </a14:m>
                <a:r>
                  <a:rPr lang="en-US" sz="1100" i="1" dirty="0">
                    <a:solidFill>
                      <a:srgbClr val="FF0000"/>
                    </a:solidFill>
                  </a:rPr>
                  <a:t> = -10, </a:t>
                </a:r>
                <a:r>
                  <a:rPr lang="en-US" sz="1100" i="1" dirty="0" err="1">
                    <a:solidFill>
                      <a:srgbClr val="FF0000"/>
                    </a:solidFill>
                  </a:rPr>
                  <a:t>Sx</a:t>
                </a:r>
                <a:r>
                  <a:rPr lang="en-US" sz="1100" i="1" dirty="0">
                    <a:solidFill>
                      <a:srgbClr val="FF0000"/>
                    </a:solidFill>
                  </a:rPr>
                  <a:t> = 30, n = 40, 𝜇 &lt; 𝜇 </a:t>
                </a:r>
                <a:r>
                  <a:rPr lang="en-US" sz="1100" i="1" baseline="-25000" dirty="0">
                    <a:solidFill>
                      <a:srgbClr val="FF0000"/>
                    </a:solidFill>
                  </a:rPr>
                  <a:t>0</a:t>
                </a:r>
                <a:r>
                  <a:rPr lang="en-US" sz="1100" i="1" dirty="0">
                    <a:solidFill>
                      <a:srgbClr val="FF0000"/>
                    </a:solidFill>
                  </a:rPr>
                  <a:t>) = 0.0207</a:t>
                </a:r>
              </a:p>
              <a:p>
                <a:pPr marL="152396" indent="0">
                  <a:buNone/>
                </a:pPr>
                <a:r>
                  <a:rPr lang="en-US" sz="1100" i="1" dirty="0">
                    <a:solidFill>
                      <a:srgbClr val="FF0000"/>
                    </a:solidFill>
                  </a:rPr>
                  <a:t>p-value = 0.0207 &lt; 0.05 = 𝛼 → Reject H</a:t>
                </a:r>
                <a:r>
                  <a:rPr lang="en-US" sz="1100" i="1" baseline="-25000" dirty="0">
                    <a:solidFill>
                      <a:srgbClr val="FF0000"/>
                    </a:solidFill>
                  </a:rPr>
                  <a:t>0</a:t>
                </a:r>
                <a:r>
                  <a:rPr lang="en-US" sz="1100" i="1" dirty="0">
                    <a:solidFill>
                      <a:srgbClr val="FF0000"/>
                    </a:solidFill>
                  </a:rPr>
                  <a:t>!</a:t>
                </a:r>
                <a:endParaRPr lang="en-US" sz="1100" i="1" baseline="-25000" dirty="0">
                  <a:solidFill>
                    <a:srgbClr val="FF0000"/>
                  </a:solidFill>
                </a:endParaRPr>
              </a:p>
              <a:p>
                <a:endParaRPr lang="en-US" sz="1100" i="1" dirty="0">
                  <a:solidFill>
                    <a:srgbClr val="7030A0"/>
                  </a:solidFill>
                </a:endParaRPr>
              </a:p>
              <a:p>
                <a:pPr marL="152396" indent="0">
                  <a:buNone/>
                </a:pPr>
                <a:r>
                  <a:rPr lang="en-US" sz="1100" u="sng" dirty="0"/>
                  <a:t>Conclusion and Interpretation</a:t>
                </a:r>
              </a:p>
              <a:p>
                <a:pPr marL="152396" indent="0">
                  <a:buNone/>
                </a:pPr>
                <a:endParaRPr lang="en-US" sz="1100" u="sng" dirty="0"/>
              </a:p>
              <a:p>
                <a:pPr marL="152396" indent="0">
                  <a:buNone/>
                </a:pPr>
                <a:r>
                  <a:rPr lang="en-US" sz="1100" i="1" dirty="0">
                    <a:solidFill>
                      <a:srgbClr val="FF0000"/>
                    </a:solidFill>
                  </a:rPr>
                  <a:t>Because our p-value = 0.0207 is less than the significance level = 0.05, we reject the null hypothesis. There is sufficient evidence to conclude that the true mean blood pressure after the final exam is greater than the true mean blood pressure before the final exam</a:t>
                </a:r>
              </a:p>
              <a:p>
                <a:pPr marL="152396" indent="0">
                  <a:buNone/>
                </a:pPr>
                <a:r>
                  <a:rPr lang="en-US" sz="1100" i="1" dirty="0">
                    <a:solidFill>
                      <a:srgbClr val="7030A0"/>
                    </a:solidFill>
                  </a:rPr>
                  <a:t>→ Explicitly interpreting the alternative would say ‘the true mean difference between blood pressure before and after the final is less than zero’</a:t>
                </a:r>
              </a:p>
              <a:p>
                <a:pPr>
                  <a:buFont typeface="Arial" panose="020B0604020202020204" pitchFamily="34" charset="0"/>
                  <a:buChar char="•"/>
                </a:pPr>
                <a:r>
                  <a:rPr lang="en-US" sz="1100" i="1" dirty="0">
                    <a:solidFill>
                      <a:srgbClr val="7030A0"/>
                    </a:solidFill>
                  </a:rPr>
                  <a:t>But we know contextually we were testing for After being greater and we rejected! (and also we did </a:t>
                </a:r>
                <a:r>
                  <a:rPr lang="en-US" sz="1100" i="1" u="sng" dirty="0">
                    <a:solidFill>
                      <a:srgbClr val="7030A0"/>
                    </a:solidFill>
                  </a:rPr>
                  <a:t>Before – After</a:t>
                </a:r>
                <a:r>
                  <a:rPr lang="en-US" sz="1100" i="1" dirty="0">
                    <a:solidFill>
                      <a:srgbClr val="7030A0"/>
                    </a:solidFill>
                  </a:rPr>
                  <a:t> and there was a </a:t>
                </a:r>
                <a:r>
                  <a:rPr lang="en-US" sz="1100" i="1" u="sng" dirty="0">
                    <a:solidFill>
                      <a:srgbClr val="7030A0"/>
                    </a:solidFill>
                  </a:rPr>
                  <a:t>negative Test Statistic</a:t>
                </a:r>
                <a:r>
                  <a:rPr lang="en-US" sz="1100" i="1" dirty="0">
                    <a:solidFill>
                      <a:srgbClr val="7030A0"/>
                    </a:solidFill>
                  </a:rPr>
                  <a:t>, so After is </a:t>
                </a:r>
                <a:r>
                  <a:rPr lang="en-US" sz="1100" i="1" u="sng" dirty="0">
                    <a:solidFill>
                      <a:srgbClr val="7030A0"/>
                    </a:solidFill>
                  </a:rPr>
                  <a:t>greater</a:t>
                </a:r>
                <a:r>
                  <a:rPr lang="en-US" sz="1100" i="1" dirty="0">
                    <a:solidFill>
                      <a:srgbClr val="7030A0"/>
                    </a:solidFill>
                  </a:rPr>
                  <a:t>)</a:t>
                </a:r>
                <a:endParaRPr lang="en-US" sz="1100" b="1" dirty="0"/>
              </a:p>
              <a:p>
                <a:pPr marL="0" indent="0">
                  <a:buNone/>
                </a:pPr>
                <a:endParaRPr lang="en-US" sz="1100" b="1" dirty="0"/>
              </a:p>
              <a:p>
                <a:pPr marL="0" indent="0">
                  <a:buNone/>
                </a:pPr>
                <a:r>
                  <a:rPr lang="en-US" sz="1100" b="1" dirty="0"/>
                  <a:t>B) Setup: </a:t>
                </a:r>
                <a:r>
                  <a:rPr lang="en-US" sz="1100" dirty="0"/>
                  <a:t>Are brothers or sisters smarter? A researcher studied ACT scores of 8 randomly selected brother and sister pairs. Assume ACT scores for all students are normally distributed blood pressures are always normally distributed.</a:t>
                </a:r>
              </a:p>
              <a:p>
                <a:pPr marL="0" indent="0">
                  <a:buNone/>
                </a:pPr>
                <a:endParaRPr lang="en-US" sz="1100" dirty="0"/>
              </a:p>
              <a:p>
                <a:pPr marL="0" indent="0">
                  <a:buNone/>
                </a:pPr>
                <a:r>
                  <a:rPr lang="en-US" sz="1100" dirty="0"/>
                  <a:t>Is there enough evidence to conclude there is a significant difference in performance on the ACT among brother and sister pairs? Use 𝛼 = 0.1</a:t>
                </a:r>
              </a:p>
              <a:p>
                <a:pPr marL="0" indent="0">
                  <a:buNone/>
                </a:pPr>
                <a:endParaRPr lang="en-US" sz="1100" dirty="0"/>
              </a:p>
              <a:p>
                <a:pPr marL="0" indent="0">
                  <a:buNone/>
                </a:pPr>
                <a:r>
                  <a:rPr lang="en-US" sz="1100" b="1" dirty="0"/>
                  <a:t>Solution</a:t>
                </a:r>
                <a:r>
                  <a:rPr lang="en-US" sz="1100" dirty="0"/>
                  <a:t>:</a:t>
                </a:r>
              </a:p>
              <a:p>
                <a:pPr marL="0" indent="0">
                  <a:buNone/>
                </a:pPr>
                <a:endParaRPr lang="en-US" sz="1100" b="1" dirty="0"/>
              </a:p>
              <a:p>
                <a:pPr marL="152396" indent="0">
                  <a:buNone/>
                </a:pPr>
                <a:r>
                  <a:rPr lang="en-US" sz="1100" i="1" u="sng" dirty="0"/>
                  <a:t>P-Value</a:t>
                </a:r>
              </a:p>
              <a:p>
                <a:pPr marL="152396" indent="0">
                  <a:buNone/>
                </a:pPr>
                <a:r>
                  <a:rPr lang="en-US" sz="1100" i="1" dirty="0">
                    <a:solidFill>
                      <a:srgbClr val="FF0000"/>
                    </a:solidFill>
                  </a:rPr>
                  <a:t>Entered brother data in L1 and Sister data in L2. Then calculated L3 = L1 – L2</a:t>
                </a:r>
                <a:endParaRPr lang="en-US" sz="1100" i="1" dirty="0"/>
              </a:p>
              <a:p>
                <a:pPr marL="152396" indent="0">
                  <a:buNone/>
                </a:pPr>
                <a:r>
                  <a:rPr lang="en-US" sz="1100" i="1" dirty="0">
                    <a:solidFill>
                      <a:srgbClr val="FF0000"/>
                    </a:solidFill>
                  </a:rPr>
                  <a:t>P-value = T-Test(Input = Data, List = L</a:t>
                </a:r>
                <a:r>
                  <a:rPr lang="en-US" sz="1100" i="1" baseline="-25000" dirty="0">
                    <a:solidFill>
                      <a:srgbClr val="FF0000"/>
                    </a:solidFill>
                  </a:rPr>
                  <a:t>3</a:t>
                </a:r>
                <a:r>
                  <a:rPr lang="en-US" sz="1100" i="1" dirty="0">
                    <a:solidFill>
                      <a:srgbClr val="FF0000"/>
                    </a:solidFill>
                  </a:rPr>
                  <a:t>, Fre1 = 1, 𝜇 ≠ 𝜇 </a:t>
                </a:r>
                <a:r>
                  <a:rPr lang="en-US" sz="1100" i="1" baseline="-25000" dirty="0">
                    <a:solidFill>
                      <a:srgbClr val="FF0000"/>
                    </a:solidFill>
                  </a:rPr>
                  <a:t>0</a:t>
                </a:r>
                <a:r>
                  <a:rPr lang="en-US" sz="1100" i="1" dirty="0">
                    <a:solidFill>
                      <a:srgbClr val="FF0000"/>
                    </a:solidFill>
                  </a:rPr>
                  <a:t>) = 0.825</a:t>
                </a:r>
              </a:p>
              <a:p>
                <a:pPr marL="152396" indent="0">
                  <a:buNone/>
                </a:pPr>
                <a:r>
                  <a:rPr lang="en-US" sz="1100" i="1" dirty="0">
                    <a:solidFill>
                      <a:srgbClr val="FF0000"/>
                    </a:solidFill>
                  </a:rPr>
                  <a:t>p-value = 0.825 &gt; 0.10 = 𝛼 → Fail to reject H</a:t>
                </a:r>
                <a:r>
                  <a:rPr lang="en-US" sz="1100" i="1" baseline="-25000" dirty="0">
                    <a:solidFill>
                      <a:srgbClr val="FF0000"/>
                    </a:solidFill>
                  </a:rPr>
                  <a:t>0</a:t>
                </a:r>
              </a:p>
              <a:p>
                <a:endParaRPr lang="en-US" sz="1100" i="1" dirty="0">
                  <a:solidFill>
                    <a:srgbClr val="7030A0"/>
                  </a:solidFill>
                </a:endParaRPr>
              </a:p>
              <a:p>
                <a:pPr marL="152396" indent="0">
                  <a:buNone/>
                </a:pPr>
                <a:r>
                  <a:rPr lang="en-US" sz="1100" u="sng" dirty="0"/>
                  <a:t>Conclusion and Interpretation</a:t>
                </a:r>
              </a:p>
              <a:p>
                <a:pPr marL="152396" indent="0">
                  <a:buNone/>
                </a:pPr>
                <a:endParaRPr lang="en-US" sz="1100" u="sng" dirty="0"/>
              </a:p>
              <a:p>
                <a:pPr marL="152396" indent="0">
                  <a:buNone/>
                </a:pPr>
                <a:r>
                  <a:rPr lang="en-US" sz="1100" i="1" dirty="0">
                    <a:solidFill>
                      <a:srgbClr val="FF0000"/>
                    </a:solidFill>
                  </a:rPr>
                  <a:t>Because our p-value = 0.825 is greater than the significance level = 0.10, we fail to reject the null hypothesis.</a:t>
                </a:r>
              </a:p>
              <a:p>
                <a:pPr marL="152396" lvl="0" indent="0">
                  <a:buNone/>
                </a:pPr>
                <a:r>
                  <a:rPr lang="en-US" sz="1100" i="1" dirty="0">
                    <a:solidFill>
                      <a:srgbClr val="FF0000"/>
                    </a:solidFill>
                  </a:rPr>
                  <a:t>There is NOT sufficient evidence to conclude that the true mean ACT scores of brothers is different that the true mean ACT scores of sisters.</a:t>
                </a:r>
              </a:p>
              <a:p>
                <a:pPr marL="152396" lvl="0" indent="0">
                  <a:buNone/>
                </a:pPr>
                <a:r>
                  <a:rPr lang="en-US" sz="1100" i="1" dirty="0">
                    <a:solidFill>
                      <a:srgbClr val="7030A0"/>
                    </a:solidFill>
                  </a:rPr>
                  <a:t>We could also word the interpretation part like this (equally as correct)→ </a:t>
                </a:r>
                <a:r>
                  <a:rPr lang="en-US" sz="1100" i="1" dirty="0">
                    <a:solidFill>
                      <a:srgbClr val="FF0000"/>
                    </a:solidFill>
                  </a:rPr>
                  <a:t>There is NOT sufficient evidence to conclude there is a significant difference in true mean ACT scores of brothers and sisters</a:t>
                </a:r>
              </a:p>
              <a:p>
                <a:pPr marL="152396" lvl="0" indent="0">
                  <a:buNone/>
                </a:pPr>
                <a:endParaRPr lang="en-US" sz="1100" i="1" dirty="0">
                  <a:solidFill>
                    <a:srgbClr val="FF0000"/>
                  </a:solidFill>
                </a:endParaRPr>
              </a:p>
              <a:p>
                <a:pPr marL="0" indent="0">
                  <a:buNone/>
                </a:pPr>
                <a:endParaRPr lang="en-US" sz="1100" b="1" dirty="0"/>
              </a:p>
            </p:txBody>
          </p:sp>
        </mc:Choice>
        <mc:Fallback xmlns="">
          <p:sp>
            <p:nvSpPr>
              <p:cNvPr id="3" name="Text Placeholder 2">
                <a:extLst>
                  <a:ext uri="{FF2B5EF4-FFF2-40B4-BE49-F238E27FC236}">
                    <a16:creationId xmlns:a16="http://schemas.microsoft.com/office/drawing/2014/main" id="{9C4C984B-E17A-4945-AF74-05024F528872}"/>
                  </a:ext>
                </a:extLst>
              </p:cNvPr>
              <p:cNvSpPr>
                <a:spLocks noGrp="1" noRot="1" noChangeAspect="1" noMove="1" noResize="1" noEditPoints="1" noAdjustHandles="1" noChangeArrowheads="1" noChangeShapeType="1" noTextEdit="1"/>
              </p:cNvSpPr>
              <p:nvPr>
                <p:ph type="body" idx="1"/>
              </p:nvPr>
            </p:nvSpPr>
            <p:spPr>
              <a:xfrm>
                <a:off x="261000" y="667663"/>
                <a:ext cx="11670000" cy="6149807"/>
              </a:xfrm>
              <a:blipFill>
                <a:blip r:embed="rId2"/>
                <a:stretch>
                  <a:fillRect r="-217"/>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7358099" y="40530"/>
            <a:ext cx="4833901" cy="8509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1600" b="1" dirty="0">
                <a:solidFill>
                  <a:srgbClr val="0070C0"/>
                </a:solidFill>
              </a:rPr>
              <a:t>Conclude </a:t>
            </a:r>
            <a:r>
              <a:rPr lang="en-US" sz="1600" dirty="0">
                <a:solidFill>
                  <a:srgbClr val="0070C0"/>
                </a:solidFill>
              </a:rPr>
              <a:t>and</a:t>
            </a:r>
            <a:r>
              <a:rPr lang="en-US" sz="1600" b="1" dirty="0">
                <a:solidFill>
                  <a:srgbClr val="0070C0"/>
                </a:solidFill>
              </a:rPr>
              <a:t> Interpret</a:t>
            </a:r>
            <a:endParaRPr lang="en-US" sz="1200" dirty="0">
              <a:solidFill>
                <a:srgbClr val="0070C0"/>
              </a:solidFill>
            </a:endParaRPr>
          </a:p>
          <a:p>
            <a:pPr marL="944850" lvl="1">
              <a:lnSpc>
                <a:spcPct val="100000"/>
              </a:lnSpc>
              <a:spcBef>
                <a:spcPts val="0"/>
              </a:spcBef>
            </a:pPr>
            <a:r>
              <a:rPr lang="en-US" sz="1200" dirty="0">
                <a:solidFill>
                  <a:srgbClr val="0070C0"/>
                </a:solidFill>
              </a:rPr>
              <a:t>State whether you reject H</a:t>
            </a:r>
            <a:r>
              <a:rPr lang="en-US" sz="1200" baseline="-25000" dirty="0">
                <a:solidFill>
                  <a:srgbClr val="0070C0"/>
                </a:solidFill>
              </a:rPr>
              <a:t>0</a:t>
            </a:r>
            <a:r>
              <a:rPr lang="en-US" sz="1200" dirty="0">
                <a:solidFill>
                  <a:srgbClr val="0070C0"/>
                </a:solidFill>
              </a:rPr>
              <a:t> or fail to reject H</a:t>
            </a:r>
            <a:r>
              <a:rPr lang="en-US" sz="1200" baseline="-25000" dirty="0">
                <a:solidFill>
                  <a:srgbClr val="0070C0"/>
                </a:solidFill>
              </a:rPr>
              <a:t>0</a:t>
            </a:r>
            <a:r>
              <a:rPr lang="en-US" sz="1200" dirty="0">
                <a:solidFill>
                  <a:srgbClr val="0070C0"/>
                </a:solidFill>
              </a:rPr>
              <a:t> AND WHY!</a:t>
            </a:r>
            <a:endParaRPr lang="en-US" sz="1200" baseline="-25000" dirty="0">
              <a:solidFill>
                <a:srgbClr val="0070C0"/>
              </a:solidFill>
            </a:endParaRPr>
          </a:p>
          <a:p>
            <a:pPr marL="944850" lvl="1">
              <a:lnSpc>
                <a:spcPct val="100000"/>
              </a:lnSpc>
              <a:spcBef>
                <a:spcPts val="0"/>
              </a:spcBef>
            </a:pPr>
            <a:r>
              <a:rPr lang="en-US" sz="1200" dirty="0">
                <a:solidFill>
                  <a:srgbClr val="0070C0"/>
                </a:solidFill>
              </a:rPr>
              <a:t>Interpret your results in the context of the problem</a:t>
            </a:r>
          </a:p>
        </p:txBody>
      </p:sp>
      <p:grpSp>
        <p:nvGrpSpPr>
          <p:cNvPr id="5" name="Group 4">
            <a:extLst>
              <a:ext uri="{FF2B5EF4-FFF2-40B4-BE49-F238E27FC236}">
                <a16:creationId xmlns:a16="http://schemas.microsoft.com/office/drawing/2014/main" id="{2D80121C-D8C0-6E5E-9BDA-CEFD4B76271F}"/>
              </a:ext>
            </a:extLst>
          </p:cNvPr>
          <p:cNvGrpSpPr/>
          <p:nvPr/>
        </p:nvGrpSpPr>
        <p:grpSpPr>
          <a:xfrm>
            <a:off x="5604019" y="1814324"/>
            <a:ext cx="4201921" cy="1175262"/>
            <a:chOff x="7811453" y="2393438"/>
            <a:chExt cx="4201921" cy="1175262"/>
          </a:xfrm>
        </p:grpSpPr>
        <p:sp>
          <p:nvSpPr>
            <p:cNvPr id="9" name="TextBox 8">
              <a:extLst>
                <a:ext uri="{FF2B5EF4-FFF2-40B4-BE49-F238E27FC236}">
                  <a16:creationId xmlns:a16="http://schemas.microsoft.com/office/drawing/2014/main" id="{D5BB316F-7286-AE27-5520-03B16B9F54F1}"/>
                </a:ext>
              </a:extLst>
            </p:cNvPr>
            <p:cNvSpPr txBox="1"/>
            <p:nvPr/>
          </p:nvSpPr>
          <p:spPr>
            <a:xfrm>
              <a:off x="9360853" y="2393438"/>
              <a:ext cx="2652521" cy="584775"/>
            </a:xfrm>
            <a:prstGeom prst="rect">
              <a:avLst/>
            </a:prstGeom>
            <a:noFill/>
          </p:spPr>
          <p:txBody>
            <a:bodyPr wrap="square" rtlCol="0">
              <a:spAutoFit/>
            </a:bodyPr>
            <a:lstStyle/>
            <a:p>
              <a:r>
                <a:rPr lang="en-US" sz="1400" i="1" dirty="0">
                  <a:solidFill>
                    <a:srgbClr val="7030A0"/>
                  </a:solidFill>
                </a:rPr>
                <a:t>H</a:t>
              </a:r>
              <a:r>
                <a:rPr lang="en-US" sz="1400" i="1" baseline="-25000" dirty="0">
                  <a:solidFill>
                    <a:srgbClr val="7030A0"/>
                  </a:solidFill>
                </a:rPr>
                <a:t>0</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 0    </a:t>
              </a:r>
              <a:r>
                <a:rPr lang="en-US" sz="1400" dirty="0">
                  <a:solidFill>
                    <a:srgbClr val="7030A0"/>
                  </a:solidFill>
                </a:rPr>
                <a:t>Before - </a:t>
              </a:r>
              <a:r>
                <a:rPr lang="en-US" b="1" dirty="0">
                  <a:solidFill>
                    <a:srgbClr val="7030A0"/>
                  </a:solidFill>
                </a:rPr>
                <a:t>After</a:t>
              </a:r>
              <a:endParaRPr lang="en-US" sz="1400" b="1" dirty="0">
                <a:solidFill>
                  <a:srgbClr val="7030A0"/>
                </a:solidFill>
              </a:endParaRPr>
            </a:p>
            <a:p>
              <a:r>
                <a:rPr lang="en-US" sz="1400" i="1" dirty="0">
                  <a:solidFill>
                    <a:srgbClr val="7030A0"/>
                  </a:solidFill>
                </a:rPr>
                <a:t>H</a:t>
              </a:r>
              <a:r>
                <a:rPr lang="en-US" sz="1400" i="1" baseline="-25000" dirty="0">
                  <a:solidFill>
                    <a:srgbClr val="7030A0"/>
                  </a:solidFill>
                </a:rPr>
                <a:t>A</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&lt; 0</a:t>
              </a:r>
            </a:p>
          </p:txBody>
        </p:sp>
        <p:pic>
          <p:nvPicPr>
            <p:cNvPr id="11" name="Picture 10">
              <a:extLst>
                <a:ext uri="{FF2B5EF4-FFF2-40B4-BE49-F238E27FC236}">
                  <a16:creationId xmlns:a16="http://schemas.microsoft.com/office/drawing/2014/main" id="{2AE0A903-B498-6A96-8830-859577A84A00}"/>
                </a:ext>
              </a:extLst>
            </p:cNvPr>
            <p:cNvPicPr>
              <a:picLocks noChangeAspect="1"/>
            </p:cNvPicPr>
            <p:nvPr/>
          </p:nvPicPr>
          <p:blipFill>
            <a:blip r:embed="rId3"/>
            <a:stretch>
              <a:fillRect/>
            </a:stretch>
          </p:blipFill>
          <p:spPr>
            <a:xfrm>
              <a:off x="7811453" y="2400300"/>
              <a:ext cx="1549400" cy="1168400"/>
            </a:xfrm>
            <a:prstGeom prst="rect">
              <a:avLst/>
            </a:prstGeom>
          </p:spPr>
        </p:pic>
      </p:grpSp>
      <p:grpSp>
        <p:nvGrpSpPr>
          <p:cNvPr id="6" name="Group 5">
            <a:extLst>
              <a:ext uri="{FF2B5EF4-FFF2-40B4-BE49-F238E27FC236}">
                <a16:creationId xmlns:a16="http://schemas.microsoft.com/office/drawing/2014/main" id="{4DCF81E0-A28B-4875-1D16-2A997382ADEF}"/>
              </a:ext>
            </a:extLst>
          </p:cNvPr>
          <p:cNvGrpSpPr/>
          <p:nvPr/>
        </p:nvGrpSpPr>
        <p:grpSpPr>
          <a:xfrm>
            <a:off x="6345418" y="4831848"/>
            <a:ext cx="3671712" cy="1169316"/>
            <a:chOff x="7913053" y="5242885"/>
            <a:chExt cx="3671712" cy="1169316"/>
          </a:xfrm>
        </p:grpSpPr>
        <p:pic>
          <p:nvPicPr>
            <p:cNvPr id="10" name="Picture 9">
              <a:extLst>
                <a:ext uri="{FF2B5EF4-FFF2-40B4-BE49-F238E27FC236}">
                  <a16:creationId xmlns:a16="http://schemas.microsoft.com/office/drawing/2014/main" id="{EEA4CD73-3B92-19A0-2CD9-C6C2B4B43B5B}"/>
                </a:ext>
              </a:extLst>
            </p:cNvPr>
            <p:cNvPicPr>
              <a:picLocks noChangeAspect="1"/>
            </p:cNvPicPr>
            <p:nvPr/>
          </p:nvPicPr>
          <p:blipFill>
            <a:blip r:embed="rId4"/>
            <a:stretch>
              <a:fillRect/>
            </a:stretch>
          </p:blipFill>
          <p:spPr>
            <a:xfrm>
              <a:off x="7913053" y="5243801"/>
              <a:ext cx="1549400" cy="1168400"/>
            </a:xfrm>
            <a:prstGeom prst="rect">
              <a:avLst/>
            </a:prstGeom>
          </p:spPr>
        </p:pic>
        <p:sp>
          <p:nvSpPr>
            <p:cNvPr id="13" name="TextBox 12">
              <a:extLst>
                <a:ext uri="{FF2B5EF4-FFF2-40B4-BE49-F238E27FC236}">
                  <a16:creationId xmlns:a16="http://schemas.microsoft.com/office/drawing/2014/main" id="{5147BEE0-A274-67FA-ECC9-5E4DBBE8B00F}"/>
                </a:ext>
              </a:extLst>
            </p:cNvPr>
            <p:cNvSpPr txBox="1"/>
            <p:nvPr/>
          </p:nvSpPr>
          <p:spPr>
            <a:xfrm>
              <a:off x="9462453" y="5242885"/>
              <a:ext cx="2122312" cy="523220"/>
            </a:xfrm>
            <a:prstGeom prst="rect">
              <a:avLst/>
            </a:prstGeom>
            <a:noFill/>
          </p:spPr>
          <p:txBody>
            <a:bodyPr wrap="none" rtlCol="0">
              <a:spAutoFit/>
            </a:bodyPr>
            <a:lstStyle/>
            <a:p>
              <a:r>
                <a:rPr lang="en-US" sz="1400" i="1" dirty="0">
                  <a:solidFill>
                    <a:srgbClr val="7030A0"/>
                  </a:solidFill>
                </a:rPr>
                <a:t>H</a:t>
              </a:r>
              <a:r>
                <a:rPr lang="en-US" sz="1400" i="1" baseline="-25000" dirty="0">
                  <a:solidFill>
                    <a:srgbClr val="7030A0"/>
                  </a:solidFill>
                </a:rPr>
                <a:t>0</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 0    </a:t>
              </a:r>
              <a:r>
                <a:rPr lang="en-US" sz="1400" dirty="0">
                  <a:solidFill>
                    <a:srgbClr val="7030A0"/>
                  </a:solidFill>
                </a:rPr>
                <a:t>Brother - Sister</a:t>
              </a:r>
            </a:p>
            <a:p>
              <a:r>
                <a:rPr lang="en-US" sz="1400" i="1" dirty="0">
                  <a:solidFill>
                    <a:srgbClr val="7030A0"/>
                  </a:solidFill>
                </a:rPr>
                <a:t>H</a:t>
              </a:r>
              <a:r>
                <a:rPr lang="en-US" sz="1400" i="1" baseline="-25000" dirty="0">
                  <a:solidFill>
                    <a:srgbClr val="7030A0"/>
                  </a:solidFill>
                </a:rPr>
                <a:t>A</a:t>
              </a:r>
              <a:r>
                <a:rPr lang="en-US" sz="1400" i="1" dirty="0">
                  <a:solidFill>
                    <a:srgbClr val="7030A0"/>
                  </a:solidFill>
                </a:rPr>
                <a:t>: μ</a:t>
              </a:r>
              <a:r>
                <a:rPr lang="en-US" sz="1400" i="1" baseline="-25000" dirty="0">
                  <a:solidFill>
                    <a:srgbClr val="7030A0"/>
                  </a:solidFill>
                </a:rPr>
                <a:t>d</a:t>
              </a:r>
              <a:r>
                <a:rPr lang="en-US" sz="1400" i="1" dirty="0">
                  <a:solidFill>
                    <a:srgbClr val="7030A0"/>
                  </a:solidFill>
                </a:rPr>
                <a:t> ≠ 0</a:t>
              </a:r>
            </a:p>
          </p:txBody>
        </p:sp>
      </p:grpSp>
    </p:spTree>
    <p:extLst>
      <p:ext uri="{BB962C8B-B14F-4D97-AF65-F5344CB8AC3E}">
        <p14:creationId xmlns:p14="http://schemas.microsoft.com/office/powerpoint/2010/main" val="220356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9 Extra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400" u="sng" dirty="0"/>
              <a:t>Unit 9 – Inferences from Two Samples</a:t>
            </a:r>
          </a:p>
          <a:p>
            <a:pPr marL="0" marR="0" indent="0">
              <a:spcBef>
                <a:spcPts val="0"/>
              </a:spcBef>
              <a:spcAft>
                <a:spcPts val="0"/>
              </a:spcAft>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Hypothesis Testing of Two Population Means (Dependent Samples)</a:t>
            </a:r>
          </a:p>
          <a:p>
            <a:pPr marL="0" marR="0">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Means of Dependent Samples p-value method</a:t>
            </a:r>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4684-FEFB-9948-A5B3-22041AFB81AD}"/>
              </a:ext>
            </a:extLst>
          </p:cNvPr>
          <p:cNvSpPr>
            <a:spLocks noGrp="1"/>
          </p:cNvSpPr>
          <p:nvPr>
            <p:ph type="title"/>
          </p:nvPr>
        </p:nvSpPr>
        <p:spPr/>
        <p:txBody>
          <a:bodyPr/>
          <a:lstStyle/>
          <a:p>
            <a:r>
              <a:rPr lang="en-US" sz="3200" dirty="0"/>
              <a:t>Hypothesis Tests for Means – DEPENDENT Samples</a:t>
            </a:r>
          </a:p>
        </p:txBody>
      </p:sp>
      <p:sp>
        <p:nvSpPr>
          <p:cNvPr id="3" name="Text Placeholder 2">
            <a:extLst>
              <a:ext uri="{FF2B5EF4-FFF2-40B4-BE49-F238E27FC236}">
                <a16:creationId xmlns:a16="http://schemas.microsoft.com/office/drawing/2014/main" id="{4A2B61B1-4DDB-C646-A423-41384EF083F8}"/>
              </a:ext>
            </a:extLst>
          </p:cNvPr>
          <p:cNvSpPr>
            <a:spLocks noGrp="1"/>
          </p:cNvSpPr>
          <p:nvPr>
            <p:ph type="body" idx="1"/>
          </p:nvPr>
        </p:nvSpPr>
        <p:spPr/>
        <p:txBody>
          <a:bodyPr/>
          <a:lstStyle/>
          <a:p>
            <a:r>
              <a:rPr lang="en-US" sz="2000" dirty="0"/>
              <a:t>Much of the logic from Two Sample Hypothesis Tests we have learned still applies!</a:t>
            </a:r>
          </a:p>
          <a:p>
            <a:endParaRPr lang="en-US" sz="2000" dirty="0"/>
          </a:p>
          <a:p>
            <a:r>
              <a:rPr lang="en-US" sz="2000" dirty="0"/>
              <a:t>Although there are some </a:t>
            </a:r>
            <a:r>
              <a:rPr lang="en-US" sz="2000" u="sng" dirty="0"/>
              <a:t>notable differences in how we conduct a test for dependent samples</a:t>
            </a:r>
          </a:p>
          <a:p>
            <a:endParaRPr lang="en-US" sz="2000" u="sng" dirty="0">
              <a:solidFill>
                <a:srgbClr val="0070C0"/>
              </a:solidFill>
            </a:endParaRPr>
          </a:p>
          <a:p>
            <a:r>
              <a:rPr lang="en-US" sz="2000" dirty="0"/>
              <a:t>First, let’s review what we have learned thus far!</a:t>
            </a:r>
          </a:p>
        </p:txBody>
      </p:sp>
    </p:spTree>
    <p:extLst>
      <p:ext uri="{BB962C8B-B14F-4D97-AF65-F5344CB8AC3E}">
        <p14:creationId xmlns:p14="http://schemas.microsoft.com/office/powerpoint/2010/main" val="69653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CDEE-FC1F-451E-C5D9-9304B8D7FEB2}"/>
              </a:ext>
            </a:extLst>
          </p:cNvPr>
          <p:cNvSpPr>
            <a:spLocks noGrp="1"/>
          </p:cNvSpPr>
          <p:nvPr>
            <p:ph type="title"/>
          </p:nvPr>
        </p:nvSpPr>
        <p:spPr/>
        <p:txBody>
          <a:bodyPr/>
          <a:lstStyle/>
          <a:p>
            <a:r>
              <a:rPr lang="en-US" dirty="0"/>
              <a:t>Independent vs Dependent Samples</a:t>
            </a:r>
          </a:p>
        </p:txBody>
      </p:sp>
      <p:sp>
        <p:nvSpPr>
          <p:cNvPr id="3" name="Text Placeholder 2">
            <a:extLst>
              <a:ext uri="{FF2B5EF4-FFF2-40B4-BE49-F238E27FC236}">
                <a16:creationId xmlns:a16="http://schemas.microsoft.com/office/drawing/2014/main" id="{0DE6E230-AA01-0FE2-F1C8-ADF32573E224}"/>
              </a:ext>
            </a:extLst>
          </p:cNvPr>
          <p:cNvSpPr>
            <a:spLocks noGrp="1"/>
          </p:cNvSpPr>
          <p:nvPr>
            <p:ph type="body" idx="1"/>
          </p:nvPr>
        </p:nvSpPr>
        <p:spPr/>
        <p:txBody>
          <a:bodyPr/>
          <a:lstStyle/>
          <a:p>
            <a:r>
              <a:rPr lang="en-US" sz="1600" dirty="0"/>
              <a:t>Recall that for Two Sample Hypothesis Tests, we have to know the relationship between our two samples</a:t>
            </a:r>
          </a:p>
          <a:p>
            <a:pPr lvl="1"/>
            <a:r>
              <a:rPr lang="en-US" sz="1600" dirty="0"/>
              <a:t>For </a:t>
            </a:r>
            <a:r>
              <a:rPr lang="en-US" sz="1600" u="sng" dirty="0"/>
              <a:t>two sample proportions</a:t>
            </a:r>
            <a:r>
              <a:rPr lang="en-US" sz="1600" dirty="0"/>
              <a:t> and the </a:t>
            </a:r>
            <a:r>
              <a:rPr lang="en-US" sz="1600" u="sng" dirty="0"/>
              <a:t>two sample means</a:t>
            </a:r>
            <a:r>
              <a:rPr lang="en-US" sz="1600" dirty="0"/>
              <a:t>, both known and unknown population standard deviations, </a:t>
            </a:r>
            <a:r>
              <a:rPr lang="en-US" sz="1600" u="sng" dirty="0"/>
              <a:t>we needed to have INDEPENDENT samples!</a:t>
            </a:r>
            <a:endParaRPr lang="en-US" sz="1600" dirty="0"/>
          </a:p>
          <a:p>
            <a:pPr lvl="1"/>
            <a:r>
              <a:rPr lang="en-US" sz="1600" dirty="0"/>
              <a:t>This was one of the </a:t>
            </a:r>
            <a:r>
              <a:rPr lang="en-US" sz="1600" u="sng" dirty="0"/>
              <a:t>necessary assumptions</a:t>
            </a:r>
            <a:r>
              <a:rPr lang="en-US" sz="1600" dirty="0"/>
              <a:t>!</a:t>
            </a:r>
          </a:p>
          <a:p>
            <a:endParaRPr lang="en-US" sz="1600" dirty="0"/>
          </a:p>
          <a:p>
            <a:r>
              <a:rPr lang="en-US" sz="1600" dirty="0"/>
              <a:t>We had ways to think about our two samples in order to determine if indeed they were independent:</a:t>
            </a:r>
          </a:p>
          <a:p>
            <a:endParaRPr lang="en-US" sz="1600" dirty="0"/>
          </a:p>
          <a:p>
            <a:endParaRPr lang="en-US" sz="1600" dirty="0"/>
          </a:p>
          <a:p>
            <a:endParaRPr lang="en-US" sz="1600" dirty="0"/>
          </a:p>
          <a:p>
            <a:endParaRPr lang="en-US" sz="1600" dirty="0"/>
          </a:p>
          <a:p>
            <a:endParaRPr lang="en-US" sz="1600" dirty="0"/>
          </a:p>
          <a:p>
            <a:endParaRPr lang="en-US" sz="1600" dirty="0"/>
          </a:p>
          <a:p>
            <a:pPr marL="152396" indent="0">
              <a:buNone/>
            </a:pPr>
            <a:endParaRPr lang="en-US" sz="1600" dirty="0"/>
          </a:p>
          <a:p>
            <a:endParaRPr lang="en-US" sz="1600" dirty="0"/>
          </a:p>
          <a:p>
            <a:r>
              <a:rPr lang="en-US" sz="1600" dirty="0"/>
              <a:t>Let’s review the LCQ we had to practice this!</a:t>
            </a:r>
          </a:p>
          <a:p>
            <a:endParaRPr lang="en-US" sz="1600" dirty="0"/>
          </a:p>
        </p:txBody>
      </p:sp>
      <p:sp>
        <p:nvSpPr>
          <p:cNvPr id="7" name="TextBox 6">
            <a:extLst>
              <a:ext uri="{FF2B5EF4-FFF2-40B4-BE49-F238E27FC236}">
                <a16:creationId xmlns:a16="http://schemas.microsoft.com/office/drawing/2014/main" id="{BCCBC48B-3BC7-126B-EB29-3D91162D477C}"/>
              </a:ext>
            </a:extLst>
          </p:cNvPr>
          <p:cNvSpPr txBox="1"/>
          <p:nvPr/>
        </p:nvSpPr>
        <p:spPr>
          <a:xfrm>
            <a:off x="751508" y="3814233"/>
            <a:ext cx="10109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sng" dirty="0"/>
              <a:t>How to think about samples</a:t>
            </a:r>
          </a:p>
          <a:p>
            <a:pPr marL="285750" indent="-285750">
              <a:buFont typeface="Arial" panose="020B0604020202020204" pitchFamily="34" charset="0"/>
              <a:buChar char="•"/>
            </a:pPr>
            <a:r>
              <a:rPr lang="en-US" dirty="0"/>
              <a:t>Independent samples → Groups are unrelated, no connection, no relationship</a:t>
            </a:r>
          </a:p>
          <a:p>
            <a:pPr marL="285750" indent="-285750">
              <a:buFont typeface="Arial" panose="020B0604020202020204" pitchFamily="34" charset="0"/>
              <a:buChar char="•"/>
            </a:pPr>
            <a:r>
              <a:rPr lang="en-US" dirty="0"/>
              <a:t>Dependent samples → Groups have some relationship between one another, can link the two; PAIRS</a:t>
            </a:r>
          </a:p>
        </p:txBody>
      </p:sp>
    </p:spTree>
    <p:extLst>
      <p:ext uri="{BB962C8B-B14F-4D97-AF65-F5344CB8AC3E}">
        <p14:creationId xmlns:p14="http://schemas.microsoft.com/office/powerpoint/2010/main" val="314224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dirty="0"/>
              <a:t>LCQ: Independent vs Dependent</a:t>
            </a:r>
            <a:r>
              <a:rPr lang="en-US" dirty="0"/>
              <a:t> Samples</a:t>
            </a:r>
            <a:endParaRPr dirty="0"/>
          </a:p>
          <a:p>
            <a:endParaRPr dirty="0"/>
          </a:p>
        </p:txBody>
      </p:sp>
      <p:sp>
        <p:nvSpPr>
          <p:cNvPr id="166" name="Google Shape;166;p30"/>
          <p:cNvSpPr txBox="1">
            <a:spLocks noGrp="1"/>
          </p:cNvSpPr>
          <p:nvPr>
            <p:ph type="body" idx="1"/>
          </p:nvPr>
        </p:nvSpPr>
        <p:spPr>
          <a:xfrm>
            <a:off x="281608" y="1873897"/>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400" b="1" dirty="0"/>
              <a:t>Problem</a:t>
            </a:r>
            <a:r>
              <a:rPr lang="en" sz="1400" dirty="0"/>
              <a:t>: Determine if the following scenarios are independent or dependent samples.</a:t>
            </a:r>
          </a:p>
          <a:p>
            <a:pPr marL="0" indent="0">
              <a:lnSpc>
                <a:spcPct val="100000"/>
              </a:lnSpc>
              <a:buNone/>
            </a:pPr>
            <a:endParaRPr lang="en" sz="1400" dirty="0"/>
          </a:p>
          <a:p>
            <a:pPr marL="0" indent="0">
              <a:lnSpc>
                <a:spcPct val="100000"/>
              </a:lnSpc>
              <a:buNone/>
            </a:pPr>
            <a:r>
              <a:rPr lang="en" sz="1400" dirty="0"/>
              <a:t>1) Comparing the blood pressure of STAT 1450 students before the final exam and after completing the final exam.</a:t>
            </a:r>
          </a:p>
          <a:p>
            <a:pPr marL="0" indent="0">
              <a:lnSpc>
                <a:spcPct val="100000"/>
              </a:lnSpc>
              <a:buNone/>
            </a:pPr>
            <a:endParaRPr lang="en-US" sz="1400" dirty="0"/>
          </a:p>
          <a:p>
            <a:pPr marL="0" indent="0">
              <a:lnSpc>
                <a:spcPct val="100000"/>
              </a:lnSpc>
              <a:buNone/>
            </a:pPr>
            <a:r>
              <a:rPr lang="en-US" sz="1400" i="1" dirty="0">
                <a:solidFill>
                  <a:srgbClr val="FF0000"/>
                </a:solidFill>
              </a:rPr>
              <a:t>Dependent! → </a:t>
            </a:r>
            <a:r>
              <a:rPr lang="en" sz="1400" i="1" dirty="0">
                <a:solidFill>
                  <a:srgbClr val="FF0000"/>
                </a:solidFill>
              </a:rPr>
              <a:t>There is a relationship between the blood pressure before the final and after the completion of the final. C</a:t>
            </a:r>
            <a:r>
              <a:rPr lang="en-US" sz="1400" i="1" dirty="0" err="1">
                <a:solidFill>
                  <a:srgbClr val="FF0000"/>
                </a:solidFill>
              </a:rPr>
              <a:t>onnection</a:t>
            </a:r>
            <a:r>
              <a:rPr lang="en-US" sz="1400" i="1" dirty="0">
                <a:solidFill>
                  <a:srgbClr val="FF0000"/>
                </a:solidFill>
              </a:rPr>
              <a:t> is measuring the SAME student twice</a:t>
            </a:r>
          </a:p>
          <a:p>
            <a:pPr marL="0" indent="0">
              <a:lnSpc>
                <a:spcPct val="100000"/>
              </a:lnSpc>
              <a:buNone/>
            </a:pPr>
            <a:endParaRPr sz="1400" dirty="0"/>
          </a:p>
          <a:p>
            <a:pPr marL="0" indent="0">
              <a:lnSpc>
                <a:spcPct val="100000"/>
              </a:lnSpc>
              <a:buNone/>
            </a:pPr>
            <a:r>
              <a:rPr lang="en" sz="1400" dirty="0"/>
              <a:t>2) Seeing if the height of Faculty is shorter than the undergraduate population. </a:t>
            </a:r>
            <a:endParaRPr sz="1400" dirty="0"/>
          </a:p>
          <a:p>
            <a:pPr marL="0" indent="0">
              <a:lnSpc>
                <a:spcPct val="100000"/>
              </a:lnSpc>
              <a:buNone/>
            </a:pPr>
            <a:endParaRPr lang="en" sz="1400" dirty="0"/>
          </a:p>
          <a:p>
            <a:pPr marL="0" indent="0">
              <a:lnSpc>
                <a:spcPct val="100000"/>
              </a:lnSpc>
              <a:buNone/>
            </a:pPr>
            <a:r>
              <a:rPr lang="en" sz="1400" i="1" dirty="0">
                <a:solidFill>
                  <a:srgbClr val="FF0000"/>
                </a:solidFill>
              </a:rPr>
              <a:t>Independent </a:t>
            </a:r>
            <a:r>
              <a:rPr lang="en-US" sz="1400" i="1" dirty="0">
                <a:solidFill>
                  <a:srgbClr val="FF0000"/>
                </a:solidFill>
              </a:rPr>
              <a:t>→</a:t>
            </a:r>
            <a:r>
              <a:rPr lang="en" sz="1400" i="1" dirty="0">
                <a:solidFill>
                  <a:srgbClr val="FF0000"/>
                </a:solidFill>
              </a:rPr>
              <a:t> There is no direct connection (or inherent relationship) between faculty and undergrads</a:t>
            </a:r>
          </a:p>
          <a:p>
            <a:pPr marL="0" indent="0">
              <a:lnSpc>
                <a:spcPct val="100000"/>
              </a:lnSpc>
              <a:buNone/>
            </a:pPr>
            <a:endParaRPr lang="en" sz="1400" dirty="0"/>
          </a:p>
          <a:p>
            <a:pPr marL="0" indent="0">
              <a:lnSpc>
                <a:spcPct val="100000"/>
              </a:lnSpc>
              <a:buNone/>
            </a:pPr>
            <a:r>
              <a:rPr lang="en" sz="1400" dirty="0"/>
              <a:t>3) Looking to see if </a:t>
            </a:r>
            <a:r>
              <a:rPr lang="en-US" sz="1400" dirty="0"/>
              <a:t>there</a:t>
            </a:r>
            <a:r>
              <a:rPr lang="en" sz="1400" dirty="0"/>
              <a:t> is a difference in the price of the same Video Game Consoles at Target or Walmart.</a:t>
            </a:r>
            <a:endParaRPr sz="1400" dirty="0"/>
          </a:p>
          <a:p>
            <a:pPr marL="0" indent="0">
              <a:lnSpc>
                <a:spcPct val="100000"/>
              </a:lnSpc>
              <a:buNone/>
            </a:pPr>
            <a:endParaRPr lang="en" sz="1400" dirty="0"/>
          </a:p>
          <a:p>
            <a:pPr marL="0" indent="0">
              <a:lnSpc>
                <a:spcPct val="100000"/>
              </a:lnSpc>
              <a:buNone/>
            </a:pPr>
            <a:r>
              <a:rPr lang="en" sz="1400" i="1" strike="sngStrike" dirty="0">
                <a:solidFill>
                  <a:srgbClr val="7030A0"/>
                </a:solidFill>
              </a:rPr>
              <a:t>Independent??? Two different stores</a:t>
            </a:r>
          </a:p>
          <a:p>
            <a:pPr marL="0" indent="0">
              <a:lnSpc>
                <a:spcPct val="100000"/>
              </a:lnSpc>
              <a:buNone/>
            </a:pPr>
            <a:r>
              <a:rPr lang="en" sz="1400" i="1" dirty="0">
                <a:solidFill>
                  <a:srgbClr val="FF0000"/>
                </a:solidFill>
              </a:rPr>
              <a:t>Dependent! </a:t>
            </a:r>
            <a:r>
              <a:rPr lang="en-US" sz="1400" i="1" dirty="0">
                <a:solidFill>
                  <a:srgbClr val="FF0000"/>
                </a:solidFill>
              </a:rPr>
              <a:t>→</a:t>
            </a:r>
            <a:r>
              <a:rPr lang="en" sz="1400" i="1" dirty="0">
                <a:solidFill>
                  <a:srgbClr val="FF0000"/>
                </a:solidFill>
              </a:rPr>
              <a:t> No relationship between Target and Walmart, BUT we are looking at the SAME console at the two different stores (groups). So there is a relationship with the consoles </a:t>
            </a:r>
            <a:r>
              <a:rPr lang="en" sz="1400" i="1" dirty="0">
                <a:solidFill>
                  <a:srgbClr val="7030A0"/>
                </a:solidFill>
              </a:rPr>
              <a:t>(think pairs of X-box</a:t>
            </a:r>
            <a:r>
              <a:rPr lang="en-US" sz="1400" i="1" dirty="0">
                <a:solidFill>
                  <a:srgbClr val="7030A0"/>
                </a:solidFill>
              </a:rPr>
              <a:t>e</a:t>
            </a:r>
            <a:r>
              <a:rPr lang="en" sz="1400" i="1" dirty="0">
                <a:solidFill>
                  <a:srgbClr val="7030A0"/>
                </a:solidFill>
              </a:rPr>
              <a:t>s, one at Walmart and one at Target; same for a PS4)</a:t>
            </a:r>
            <a:endParaRPr lang="en" sz="1400" i="1" dirty="0">
              <a:solidFill>
                <a:srgbClr val="FF0000"/>
              </a:solidFill>
            </a:endParaRPr>
          </a:p>
          <a:p>
            <a:pPr marL="0" indent="0">
              <a:lnSpc>
                <a:spcPct val="100000"/>
              </a:lnSpc>
              <a:buNone/>
            </a:pPr>
            <a:endParaRPr lang="en" sz="1400" dirty="0"/>
          </a:p>
          <a:p>
            <a:pPr marL="0" indent="0">
              <a:lnSpc>
                <a:spcPct val="100000"/>
              </a:lnSpc>
              <a:buNone/>
            </a:pPr>
            <a:r>
              <a:rPr lang="en" sz="1400" dirty="0"/>
              <a:t>4) A study is conducted to see what effect a new drug has on dexterity. A random sample of 30 students is chosen. They are given a series of tasks to perform and a score reflecting their performance. A dose of the drug is given to the 30 students and they again perform similar tasks and are scored again.</a:t>
            </a:r>
          </a:p>
          <a:p>
            <a:pPr marL="0" indent="0">
              <a:lnSpc>
                <a:spcPct val="100000"/>
              </a:lnSpc>
              <a:buNone/>
            </a:pPr>
            <a:endParaRPr lang="en" sz="1400" dirty="0"/>
          </a:p>
          <a:p>
            <a:pPr marL="0" indent="0">
              <a:lnSpc>
                <a:spcPct val="100000"/>
              </a:lnSpc>
              <a:buNone/>
            </a:pPr>
            <a:r>
              <a:rPr lang="en" sz="1400" i="1" dirty="0">
                <a:solidFill>
                  <a:srgbClr val="FF0000"/>
                </a:solidFill>
              </a:rPr>
              <a:t>Dependent </a:t>
            </a:r>
            <a:r>
              <a:rPr lang="en-US" sz="1400" i="1" dirty="0">
                <a:solidFill>
                  <a:srgbClr val="FF0000"/>
                </a:solidFill>
              </a:rPr>
              <a:t>→</a:t>
            </a:r>
            <a:r>
              <a:rPr lang="en" sz="1400" i="1" dirty="0">
                <a:solidFill>
                  <a:srgbClr val="FF0000"/>
                </a:solidFill>
              </a:rPr>
              <a:t> SAME students before and after drug. So there is a relationship between the two groups</a:t>
            </a:r>
          </a:p>
          <a:p>
            <a:pPr marL="0" indent="0">
              <a:lnSpc>
                <a:spcPct val="100000"/>
              </a:lnSpc>
              <a:buNone/>
            </a:pPr>
            <a:endParaRPr lang="en" sz="1400" dirty="0"/>
          </a:p>
          <a:p>
            <a:pPr marL="0" indent="0">
              <a:lnSpc>
                <a:spcPct val="100000"/>
              </a:lnSpc>
              <a:buNone/>
            </a:pPr>
            <a:endParaRPr sz="1400" dirty="0"/>
          </a:p>
        </p:txBody>
      </p:sp>
      <p:sp>
        <p:nvSpPr>
          <p:cNvPr id="2" name="TextBox 1">
            <a:extLst>
              <a:ext uri="{FF2B5EF4-FFF2-40B4-BE49-F238E27FC236}">
                <a16:creationId xmlns:a16="http://schemas.microsoft.com/office/drawing/2014/main" id="{1C8ED7F8-BBE7-274C-828A-C2E201302793}"/>
              </a:ext>
            </a:extLst>
          </p:cNvPr>
          <p:cNvSpPr txBox="1"/>
          <p:nvPr/>
        </p:nvSpPr>
        <p:spPr>
          <a:xfrm>
            <a:off x="281608" y="950567"/>
            <a:ext cx="10109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sng" dirty="0"/>
              <a:t>How to think about samples</a:t>
            </a:r>
          </a:p>
          <a:p>
            <a:pPr marL="285750" indent="-285750">
              <a:buFont typeface="Arial" panose="020B0604020202020204" pitchFamily="34" charset="0"/>
              <a:buChar char="•"/>
            </a:pPr>
            <a:r>
              <a:rPr lang="en-US" dirty="0"/>
              <a:t>Independent samples → Groups are unrelated, no connection, no relationship</a:t>
            </a:r>
          </a:p>
          <a:p>
            <a:pPr marL="285750" indent="-285750">
              <a:buFont typeface="Arial" panose="020B0604020202020204" pitchFamily="34" charset="0"/>
              <a:buChar char="•"/>
            </a:pPr>
            <a:r>
              <a:rPr lang="en-US" dirty="0"/>
              <a:t>Dependent samples → Groups have some relationship between one another, can link the two; PAIRS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CDEE-FC1F-451E-C5D9-9304B8D7FEB2}"/>
              </a:ext>
            </a:extLst>
          </p:cNvPr>
          <p:cNvSpPr>
            <a:spLocks noGrp="1"/>
          </p:cNvSpPr>
          <p:nvPr>
            <p:ph type="title"/>
          </p:nvPr>
        </p:nvSpPr>
        <p:spPr>
          <a:xfrm>
            <a:off x="415600" y="84874"/>
            <a:ext cx="11360800" cy="763600"/>
          </a:xfrm>
        </p:spPr>
        <p:txBody>
          <a:bodyPr/>
          <a:lstStyle/>
          <a:p>
            <a:r>
              <a:rPr lang="en-US" dirty="0"/>
              <a:t>Dependent Samples</a:t>
            </a:r>
          </a:p>
        </p:txBody>
      </p:sp>
      <p:sp>
        <p:nvSpPr>
          <p:cNvPr id="3" name="Text Placeholder 2">
            <a:extLst>
              <a:ext uri="{FF2B5EF4-FFF2-40B4-BE49-F238E27FC236}">
                <a16:creationId xmlns:a16="http://schemas.microsoft.com/office/drawing/2014/main" id="{0DE6E230-AA01-0FE2-F1C8-ADF32573E224}"/>
              </a:ext>
            </a:extLst>
          </p:cNvPr>
          <p:cNvSpPr>
            <a:spLocks noGrp="1"/>
          </p:cNvSpPr>
          <p:nvPr>
            <p:ph type="body" idx="1"/>
          </p:nvPr>
        </p:nvSpPr>
        <p:spPr>
          <a:xfrm>
            <a:off x="415600" y="898910"/>
            <a:ext cx="11360800" cy="5171690"/>
          </a:xfrm>
        </p:spPr>
        <p:txBody>
          <a:bodyPr/>
          <a:lstStyle/>
          <a:p>
            <a:pPr marL="152396" indent="0">
              <a:buNone/>
            </a:pPr>
            <a:r>
              <a:rPr lang="en-US" sz="1600" u="sng" dirty="0"/>
              <a:t>Two Types of Dependent Samples</a:t>
            </a:r>
          </a:p>
          <a:p>
            <a:endParaRPr lang="en-US" sz="1600" dirty="0"/>
          </a:p>
          <a:p>
            <a:r>
              <a:rPr lang="en-US" sz="1600" dirty="0"/>
              <a:t>If samples are dependent, they can be dependent in one of two ways!</a:t>
            </a:r>
          </a:p>
          <a:p>
            <a:endParaRPr lang="en-US" sz="1600" dirty="0"/>
          </a:p>
          <a:p>
            <a:r>
              <a:rPr lang="en-US" sz="1600" u="sng" dirty="0"/>
              <a:t>The test that we run is that same for both</a:t>
            </a:r>
            <a:r>
              <a:rPr lang="en-US" sz="1600" dirty="0"/>
              <a:t>, but nonetheless it </a:t>
            </a:r>
            <a:r>
              <a:rPr lang="en-US" sz="1600" u="sng" dirty="0"/>
              <a:t>is important to know the structure of our data</a:t>
            </a:r>
            <a:r>
              <a:rPr lang="en-US" sz="1600" dirty="0"/>
              <a:t> and how it was obtained!</a:t>
            </a:r>
          </a:p>
          <a:p>
            <a:endParaRPr lang="en-US" sz="1600" dirty="0"/>
          </a:p>
          <a:p>
            <a:pPr>
              <a:buFont typeface="+mj-lt"/>
              <a:buAutoNum type="arabicParenR"/>
            </a:pPr>
            <a:r>
              <a:rPr lang="en-US" sz="1600" dirty="0"/>
              <a:t>Paired</a:t>
            </a:r>
          </a:p>
          <a:p>
            <a:pPr lvl="1"/>
            <a:r>
              <a:rPr lang="en-US" sz="1600" dirty="0"/>
              <a:t>Two values from the SAME subject</a:t>
            </a:r>
          </a:p>
          <a:p>
            <a:pPr lvl="1"/>
            <a:r>
              <a:rPr lang="en-US" sz="1600" dirty="0"/>
              <a:t>Examples) Before and After experiments, coordination test for left vs right hand</a:t>
            </a:r>
          </a:p>
          <a:p>
            <a:pPr>
              <a:buFont typeface="+mj-lt"/>
              <a:buAutoNum type="arabicParenR"/>
            </a:pPr>
            <a:endParaRPr lang="en-US" sz="1600" dirty="0"/>
          </a:p>
          <a:p>
            <a:pPr>
              <a:buFont typeface="+mj-lt"/>
              <a:buAutoNum type="arabicParenR"/>
            </a:pPr>
            <a:r>
              <a:rPr lang="en-US" sz="1600" dirty="0"/>
              <a:t>Matched</a:t>
            </a:r>
          </a:p>
          <a:p>
            <a:pPr lvl="1"/>
            <a:r>
              <a:rPr lang="en-US" sz="1600" dirty="0"/>
              <a:t>Two values from DIFFERENT subjects </a:t>
            </a:r>
            <a:r>
              <a:rPr lang="en-US" sz="1600" u="sng" dirty="0"/>
              <a:t>connected in some way</a:t>
            </a:r>
          </a:p>
          <a:p>
            <a:pPr lvl="1"/>
            <a:r>
              <a:rPr lang="en-US" sz="1600" dirty="0"/>
              <a:t>Examples) Husband and Wife heights, comparing rental car prices from two companies for the same 10 cities</a:t>
            </a:r>
          </a:p>
          <a:p>
            <a:pPr marL="152396" indent="0">
              <a:buNone/>
            </a:pPr>
            <a:endParaRPr lang="en-US" sz="1600" dirty="0"/>
          </a:p>
          <a:p>
            <a:endParaRPr lang="en-US" sz="1600" dirty="0"/>
          </a:p>
          <a:p>
            <a:pPr marL="152396" indent="0">
              <a:buNone/>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04732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dirty="0"/>
              <a:t>LCQ: Paired or Matched</a:t>
            </a:r>
            <a:r>
              <a:rPr lang="en-US" dirty="0"/>
              <a:t> Samples</a:t>
            </a:r>
            <a:endParaRPr dirty="0"/>
          </a:p>
        </p:txBody>
      </p:sp>
      <p:sp>
        <p:nvSpPr>
          <p:cNvPr id="166" name="Google Shape;166;p30"/>
          <p:cNvSpPr txBox="1">
            <a:spLocks noGrp="1"/>
          </p:cNvSpPr>
          <p:nvPr>
            <p:ph type="body" idx="1"/>
          </p:nvPr>
        </p:nvSpPr>
        <p:spPr>
          <a:xfrm>
            <a:off x="281608" y="1151400"/>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600" b="1" dirty="0"/>
              <a:t>Problem</a:t>
            </a:r>
            <a:r>
              <a:rPr lang="en" sz="1600" dirty="0"/>
              <a:t>: Determine if the following scenarios have Paired or Matched samples.</a:t>
            </a:r>
          </a:p>
          <a:p>
            <a:pPr marL="0" indent="0">
              <a:lnSpc>
                <a:spcPct val="100000"/>
              </a:lnSpc>
              <a:buNone/>
            </a:pPr>
            <a:endParaRPr lang="en" sz="1600" dirty="0"/>
          </a:p>
          <a:p>
            <a:pPr marL="0" indent="0">
              <a:lnSpc>
                <a:spcPct val="100000"/>
              </a:lnSpc>
              <a:buNone/>
            </a:pPr>
            <a:r>
              <a:rPr lang="en" sz="1600" dirty="0"/>
              <a:t>1) Comparing the blood pressure of STAT 1450 students before the final exam and after completing the final exam.</a:t>
            </a:r>
          </a:p>
          <a:p>
            <a:pPr marL="0" indent="0">
              <a:lnSpc>
                <a:spcPct val="100000"/>
              </a:lnSpc>
              <a:buNone/>
            </a:pPr>
            <a:endParaRPr lang="en-US" sz="1600" dirty="0"/>
          </a:p>
          <a:p>
            <a:pPr marL="0" indent="0">
              <a:lnSpc>
                <a:spcPct val="100000"/>
              </a:lnSpc>
              <a:buNone/>
            </a:pPr>
            <a:endParaRPr lang="en-US" sz="1600" dirty="0"/>
          </a:p>
          <a:p>
            <a:pPr marL="0" indent="0">
              <a:lnSpc>
                <a:spcPct val="100000"/>
              </a:lnSpc>
              <a:buNone/>
            </a:pPr>
            <a:r>
              <a:rPr lang="en-US" sz="1600" dirty="0"/>
              <a:t>2) Are brothers or sisters smarter? A researcher studied ACT scores of 8 brother and sister pairs. </a:t>
            </a:r>
            <a:endParaRPr sz="1600" dirty="0"/>
          </a:p>
          <a:p>
            <a:pPr marL="0" indent="0">
              <a:lnSpc>
                <a:spcPct val="100000"/>
              </a:lnSpc>
              <a:buNone/>
            </a:pPr>
            <a:endParaRPr lang="en" sz="1600" dirty="0"/>
          </a:p>
          <a:p>
            <a:pPr marL="0" indent="0">
              <a:lnSpc>
                <a:spcPct val="100000"/>
              </a:lnSpc>
              <a:buNone/>
            </a:pPr>
            <a:endParaRPr lang="en" sz="1600" dirty="0"/>
          </a:p>
          <a:p>
            <a:pPr marL="0" indent="0">
              <a:lnSpc>
                <a:spcPct val="100000"/>
              </a:lnSpc>
              <a:buNone/>
            </a:pPr>
            <a:r>
              <a:rPr lang="en" sz="1600" dirty="0"/>
              <a:t>3) A study is conducted to see what effect a new drug has on dexterity. A random sample of 30 students is chosen. They are given a series of tasks to perform and a score reflecting their performance. A dose of the drug is given to the 30 students and they again perform similar tasks and are scored again.</a:t>
            </a:r>
          </a:p>
          <a:p>
            <a:pPr marL="0" indent="0">
              <a:lnSpc>
                <a:spcPct val="100000"/>
              </a:lnSpc>
              <a:buNone/>
            </a:pPr>
            <a:endParaRPr lang="en" sz="1600" dirty="0"/>
          </a:p>
          <a:p>
            <a:pPr marL="0" indent="0">
              <a:lnSpc>
                <a:spcPct val="100000"/>
              </a:lnSpc>
              <a:buNone/>
            </a:pPr>
            <a:endParaRPr lang="en" sz="1600" dirty="0"/>
          </a:p>
          <a:p>
            <a:pPr marL="0" indent="0">
              <a:lnSpc>
                <a:spcPct val="100000"/>
              </a:lnSpc>
              <a:buNone/>
            </a:pPr>
            <a:r>
              <a:rPr lang="en-US" sz="1600" dirty="0"/>
              <a:t>4) Looking to see if there is a difference in the price of the same Video Game Consoles at Target or Walmart.</a:t>
            </a:r>
          </a:p>
          <a:p>
            <a:pPr marL="0" indent="0">
              <a:lnSpc>
                <a:spcPct val="100000"/>
              </a:lnSpc>
              <a:buNone/>
            </a:pPr>
            <a:endParaRPr lang="en" sz="1600" dirty="0"/>
          </a:p>
          <a:p>
            <a:pPr marL="0" indent="0">
              <a:lnSpc>
                <a:spcPct val="100000"/>
              </a:lnSpc>
              <a:buNone/>
            </a:pPr>
            <a:endParaRPr lang="en" sz="1600" dirty="0"/>
          </a:p>
          <a:p>
            <a:pPr marL="0" indent="0">
              <a:lnSpc>
                <a:spcPct val="100000"/>
              </a:lnSpc>
              <a:buNone/>
            </a:pPr>
            <a:r>
              <a:rPr lang="en-US" sz="1600" dirty="0"/>
              <a:t>5) Seeing if the height of Faculty is shorter than the undergraduate population. </a:t>
            </a:r>
          </a:p>
          <a:p>
            <a:pPr marL="0" indent="0">
              <a:lnSpc>
                <a:spcPct val="100000"/>
              </a:lnSpc>
              <a:buNone/>
            </a:pPr>
            <a:endParaRPr lang="en-US" sz="1600" dirty="0"/>
          </a:p>
          <a:p>
            <a:pPr marL="0" indent="0">
              <a:lnSpc>
                <a:spcPct val="100000"/>
              </a:lnSpc>
              <a:buNone/>
            </a:pPr>
            <a:endParaRPr lang="en" sz="1600" dirty="0"/>
          </a:p>
          <a:p>
            <a:pPr marL="0" indent="0">
              <a:lnSpc>
                <a:spcPct val="100000"/>
              </a:lnSpc>
              <a:buNone/>
            </a:pPr>
            <a:endParaRPr lang="en" sz="1600" dirty="0"/>
          </a:p>
          <a:p>
            <a:pPr marL="0" indent="0">
              <a:lnSpc>
                <a:spcPct val="100000"/>
              </a:lnSpc>
              <a:buNone/>
            </a:pPr>
            <a:endParaRPr lang="en" sz="1600" dirty="0"/>
          </a:p>
          <a:p>
            <a:pPr marL="0" indent="0">
              <a:lnSpc>
                <a:spcPct val="100000"/>
              </a:lnSpc>
              <a:buNone/>
            </a:pPr>
            <a:endParaRPr sz="1600" dirty="0"/>
          </a:p>
        </p:txBody>
      </p:sp>
    </p:spTree>
    <p:extLst>
      <p:ext uri="{BB962C8B-B14F-4D97-AF65-F5344CB8AC3E}">
        <p14:creationId xmlns:p14="http://schemas.microsoft.com/office/powerpoint/2010/main" val="406797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dirty="0"/>
              <a:t>LCQ: Paired or Matched</a:t>
            </a:r>
            <a:r>
              <a:rPr lang="en-US" dirty="0"/>
              <a:t> Samples</a:t>
            </a:r>
            <a:endParaRPr dirty="0"/>
          </a:p>
        </p:txBody>
      </p:sp>
      <p:sp>
        <p:nvSpPr>
          <p:cNvPr id="166" name="Google Shape;166;p30"/>
          <p:cNvSpPr txBox="1">
            <a:spLocks noGrp="1"/>
          </p:cNvSpPr>
          <p:nvPr>
            <p:ph type="body" idx="1"/>
          </p:nvPr>
        </p:nvSpPr>
        <p:spPr>
          <a:xfrm>
            <a:off x="281608" y="1151400"/>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600" b="1" dirty="0"/>
              <a:t>Problem</a:t>
            </a:r>
            <a:r>
              <a:rPr lang="en" sz="1600" dirty="0"/>
              <a:t>: Determine if the following scenarios have Paired or Matched samples.</a:t>
            </a:r>
          </a:p>
          <a:p>
            <a:pPr marL="0" indent="0">
              <a:lnSpc>
                <a:spcPct val="100000"/>
              </a:lnSpc>
              <a:buNone/>
            </a:pPr>
            <a:endParaRPr lang="en" sz="1600" dirty="0"/>
          </a:p>
          <a:p>
            <a:pPr marL="0" indent="0">
              <a:lnSpc>
                <a:spcPct val="100000"/>
              </a:lnSpc>
              <a:buNone/>
            </a:pPr>
            <a:r>
              <a:rPr lang="en" sz="1600" dirty="0"/>
              <a:t>1) Comparing the blood pressure of STAT 1450 students before the final exam and after completing the final exam.</a:t>
            </a:r>
          </a:p>
          <a:p>
            <a:pPr marL="0" indent="0">
              <a:lnSpc>
                <a:spcPct val="100000"/>
              </a:lnSpc>
              <a:buNone/>
            </a:pPr>
            <a:endParaRPr lang="en-US" sz="1600" dirty="0"/>
          </a:p>
          <a:p>
            <a:pPr marL="0" indent="0">
              <a:lnSpc>
                <a:spcPct val="100000"/>
              </a:lnSpc>
              <a:buNone/>
            </a:pPr>
            <a:r>
              <a:rPr lang="en-US" sz="1600" i="1" dirty="0">
                <a:solidFill>
                  <a:srgbClr val="FF0000"/>
                </a:solidFill>
              </a:rPr>
              <a:t>PAIRED </a:t>
            </a:r>
            <a:r>
              <a:rPr lang="en-US" sz="1600" i="1" dirty="0">
                <a:solidFill>
                  <a:srgbClr val="7030A0"/>
                </a:solidFill>
              </a:rPr>
              <a:t>→ We are measuring the same student twice; repeat measurements from the same person</a:t>
            </a:r>
          </a:p>
          <a:p>
            <a:pPr marL="0" indent="0">
              <a:lnSpc>
                <a:spcPct val="100000"/>
              </a:lnSpc>
              <a:buNone/>
            </a:pPr>
            <a:endParaRPr lang="en-US" sz="1600" dirty="0"/>
          </a:p>
          <a:p>
            <a:pPr marL="0" indent="0">
              <a:lnSpc>
                <a:spcPct val="100000"/>
              </a:lnSpc>
              <a:buNone/>
            </a:pPr>
            <a:r>
              <a:rPr lang="en-US" sz="1600" dirty="0"/>
              <a:t>2) Are brothers or sisters smarter? A researcher studied ACT scores of 8 brother and sister pairs. </a:t>
            </a:r>
            <a:endParaRPr sz="1600" dirty="0"/>
          </a:p>
          <a:p>
            <a:pPr marL="0" indent="0">
              <a:lnSpc>
                <a:spcPct val="100000"/>
              </a:lnSpc>
              <a:buNone/>
            </a:pPr>
            <a:endParaRPr lang="en" sz="1600" dirty="0"/>
          </a:p>
          <a:p>
            <a:pPr marL="0" indent="0">
              <a:lnSpc>
                <a:spcPct val="100000"/>
              </a:lnSpc>
              <a:buNone/>
            </a:pPr>
            <a:r>
              <a:rPr lang="en" sz="1600" i="1" dirty="0">
                <a:solidFill>
                  <a:srgbClr val="FF0000"/>
                </a:solidFill>
              </a:rPr>
              <a:t>MATCHED </a:t>
            </a:r>
            <a:r>
              <a:rPr lang="en-US" sz="1600" i="1" dirty="0">
                <a:solidFill>
                  <a:srgbClr val="7030A0"/>
                </a:solidFill>
              </a:rPr>
              <a:t>→</a:t>
            </a:r>
            <a:r>
              <a:rPr lang="en" sz="1600" i="1" dirty="0">
                <a:solidFill>
                  <a:srgbClr val="7030A0"/>
                </a:solidFill>
              </a:rPr>
              <a:t> Dependent sample, connection is from the same family; but not paired because different test-takers</a:t>
            </a:r>
          </a:p>
          <a:p>
            <a:pPr marL="0" indent="0">
              <a:lnSpc>
                <a:spcPct val="100000"/>
              </a:lnSpc>
              <a:buNone/>
            </a:pPr>
            <a:endParaRPr lang="en" sz="1600" dirty="0"/>
          </a:p>
          <a:p>
            <a:pPr marL="0" indent="0">
              <a:lnSpc>
                <a:spcPct val="100000"/>
              </a:lnSpc>
              <a:buNone/>
            </a:pPr>
            <a:r>
              <a:rPr lang="en" sz="1600" dirty="0"/>
              <a:t>3) A study is conducted to see what effect a new drug has on dexterity. A random sample of 30 students is chosen. They are given a series of tasks to perform and a score reflecting their performance. A dose of the drug is given to the 30 students and they again perform similar tasks and are scored again.</a:t>
            </a:r>
          </a:p>
          <a:p>
            <a:pPr marL="0" indent="0">
              <a:lnSpc>
                <a:spcPct val="100000"/>
              </a:lnSpc>
              <a:buNone/>
            </a:pPr>
            <a:endParaRPr lang="en" sz="1600" dirty="0"/>
          </a:p>
          <a:p>
            <a:pPr marL="0" indent="0">
              <a:lnSpc>
                <a:spcPct val="100000"/>
              </a:lnSpc>
              <a:buNone/>
            </a:pPr>
            <a:r>
              <a:rPr lang="en" sz="1600" i="1" dirty="0">
                <a:solidFill>
                  <a:srgbClr val="FF0000"/>
                </a:solidFill>
              </a:rPr>
              <a:t>PAIRED </a:t>
            </a:r>
            <a:r>
              <a:rPr lang="en-US" sz="1600" i="1" dirty="0">
                <a:solidFill>
                  <a:srgbClr val="7030A0"/>
                </a:solidFill>
              </a:rPr>
              <a:t>→</a:t>
            </a:r>
            <a:r>
              <a:rPr lang="en" sz="1600" i="1" dirty="0">
                <a:solidFill>
                  <a:srgbClr val="7030A0"/>
                </a:solidFill>
              </a:rPr>
              <a:t> Before and after measurements on the SAME student (repeated measures)</a:t>
            </a:r>
          </a:p>
          <a:p>
            <a:pPr marL="0" indent="0">
              <a:lnSpc>
                <a:spcPct val="100000"/>
              </a:lnSpc>
              <a:buNone/>
            </a:pPr>
            <a:endParaRPr lang="en" sz="1600" dirty="0"/>
          </a:p>
          <a:p>
            <a:pPr marL="0" indent="0">
              <a:lnSpc>
                <a:spcPct val="100000"/>
              </a:lnSpc>
              <a:buNone/>
            </a:pPr>
            <a:r>
              <a:rPr lang="en-US" sz="1600" dirty="0"/>
              <a:t>4) Looking to see if there is a difference in the price of the same Video Game Consoles at Target or Walmart.</a:t>
            </a:r>
          </a:p>
          <a:p>
            <a:pPr marL="0" indent="0">
              <a:lnSpc>
                <a:spcPct val="100000"/>
              </a:lnSpc>
              <a:buNone/>
            </a:pPr>
            <a:endParaRPr lang="en" sz="1600" dirty="0"/>
          </a:p>
          <a:p>
            <a:pPr marL="0" indent="0">
              <a:lnSpc>
                <a:spcPct val="100000"/>
              </a:lnSpc>
              <a:buNone/>
            </a:pPr>
            <a:r>
              <a:rPr lang="en" sz="1600" i="1" dirty="0">
                <a:solidFill>
                  <a:srgbClr val="FF0000"/>
                </a:solidFill>
              </a:rPr>
              <a:t>Matched / Paired? </a:t>
            </a:r>
            <a:r>
              <a:rPr lang="en-US" sz="1600" i="1" dirty="0">
                <a:solidFill>
                  <a:srgbClr val="FF0000"/>
                </a:solidFill>
              </a:rPr>
              <a:t>T</a:t>
            </a:r>
            <a:r>
              <a:rPr lang="en" sz="1600" i="1" dirty="0" err="1">
                <a:solidFill>
                  <a:srgbClr val="FF0000"/>
                </a:solidFill>
              </a:rPr>
              <a:t>ough</a:t>
            </a:r>
            <a:r>
              <a:rPr lang="en" sz="1600" i="1" dirty="0">
                <a:solidFill>
                  <a:srgbClr val="FF0000"/>
                </a:solidFill>
              </a:rPr>
              <a:t> to tell based on context </a:t>
            </a:r>
            <a:r>
              <a:rPr lang="en-US" sz="1600" i="1" dirty="0">
                <a:solidFill>
                  <a:srgbClr val="7030A0"/>
                </a:solidFill>
              </a:rPr>
              <a:t>→</a:t>
            </a:r>
            <a:r>
              <a:rPr lang="en" sz="1600" i="1" dirty="0">
                <a:solidFill>
                  <a:srgbClr val="7030A0"/>
                </a:solidFill>
              </a:rPr>
              <a:t> It will be more obvious when paired </a:t>
            </a:r>
          </a:p>
          <a:p>
            <a:pPr marL="0" indent="0">
              <a:lnSpc>
                <a:spcPct val="100000"/>
              </a:lnSpc>
              <a:buNone/>
            </a:pPr>
            <a:endParaRPr lang="en" sz="1600" dirty="0"/>
          </a:p>
          <a:p>
            <a:pPr marL="0" indent="0">
              <a:lnSpc>
                <a:spcPct val="100000"/>
              </a:lnSpc>
              <a:buNone/>
            </a:pPr>
            <a:r>
              <a:rPr lang="en-US" sz="1600" dirty="0"/>
              <a:t>5) Seeing if the height of Faculty is shorter than the undergraduate population. </a:t>
            </a:r>
          </a:p>
          <a:p>
            <a:pPr marL="0" indent="0">
              <a:lnSpc>
                <a:spcPct val="100000"/>
              </a:lnSpc>
              <a:buNone/>
            </a:pPr>
            <a:endParaRPr lang="en-US" sz="1600" dirty="0"/>
          </a:p>
          <a:p>
            <a:pPr marL="0" indent="0">
              <a:lnSpc>
                <a:spcPct val="100000"/>
              </a:lnSpc>
              <a:buNone/>
            </a:pPr>
            <a:r>
              <a:rPr lang="en-US" sz="1600" i="1" dirty="0">
                <a:solidFill>
                  <a:srgbClr val="FF0000"/>
                </a:solidFill>
              </a:rPr>
              <a:t>NEITHER</a:t>
            </a:r>
            <a:r>
              <a:rPr lang="en-US" sz="1600" i="1" dirty="0">
                <a:solidFill>
                  <a:srgbClr val="7030A0"/>
                </a:solidFill>
              </a:rPr>
              <a:t> → These are INDEPENDENT samples, matched and paired are only for dependent samples</a:t>
            </a:r>
          </a:p>
          <a:p>
            <a:pPr marL="0" indent="0">
              <a:lnSpc>
                <a:spcPct val="100000"/>
              </a:lnSpc>
              <a:buNone/>
            </a:pPr>
            <a:endParaRPr lang="en" sz="1600" dirty="0"/>
          </a:p>
          <a:p>
            <a:pPr marL="0" indent="0">
              <a:lnSpc>
                <a:spcPct val="100000"/>
              </a:lnSpc>
              <a:buNone/>
            </a:pPr>
            <a:endParaRPr lang="en" sz="1600" dirty="0"/>
          </a:p>
          <a:p>
            <a:pPr marL="0" indent="0">
              <a:lnSpc>
                <a:spcPct val="100000"/>
              </a:lnSpc>
              <a:buNone/>
            </a:pPr>
            <a:endParaRPr lang="en" sz="1600" dirty="0"/>
          </a:p>
          <a:p>
            <a:pPr marL="0" indent="0">
              <a:lnSpc>
                <a:spcPct val="100000"/>
              </a:lnSpc>
              <a:buNone/>
            </a:pPr>
            <a:endParaRPr sz="1600" dirty="0"/>
          </a:p>
        </p:txBody>
      </p:sp>
    </p:spTree>
    <p:extLst>
      <p:ext uri="{BB962C8B-B14F-4D97-AF65-F5344CB8AC3E}">
        <p14:creationId xmlns:p14="http://schemas.microsoft.com/office/powerpoint/2010/main" val="163055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E6E230-AA01-0FE2-F1C8-ADF32573E224}"/>
              </a:ext>
            </a:extLst>
          </p:cNvPr>
          <p:cNvSpPr>
            <a:spLocks noGrp="1"/>
          </p:cNvSpPr>
          <p:nvPr>
            <p:ph type="body" idx="1"/>
          </p:nvPr>
        </p:nvSpPr>
        <p:spPr>
          <a:xfrm>
            <a:off x="165181" y="716274"/>
            <a:ext cx="11360800" cy="4555200"/>
          </a:xfrm>
        </p:spPr>
        <p:txBody>
          <a:bodyPr/>
          <a:lstStyle/>
          <a:p>
            <a:r>
              <a:rPr lang="en-US" sz="1600" dirty="0"/>
              <a:t>If we had INDEPENDENT samples, we would either run a 2-SampZTest or a 2-SampTTest based on whether or not we knew 𝞂</a:t>
            </a:r>
            <a:r>
              <a:rPr lang="en-US" sz="1600" baseline="-25000" dirty="0"/>
              <a:t>1</a:t>
            </a:r>
            <a:r>
              <a:rPr lang="en-US" sz="1600" dirty="0"/>
              <a:t> and 𝞂</a:t>
            </a:r>
            <a:r>
              <a:rPr lang="en-US" sz="1600" baseline="-25000" dirty="0"/>
              <a:t>2</a:t>
            </a:r>
            <a:endParaRPr lang="en-US" sz="1600" dirty="0"/>
          </a:p>
          <a:p>
            <a:endParaRPr lang="en-US" sz="1600" dirty="0"/>
          </a:p>
          <a:p>
            <a:r>
              <a:rPr lang="en-US" sz="1600" dirty="0"/>
              <a:t>But what do we do if we don’t have INDEPENDENT samples and therefore that assumption is NOT MET?? That’s what we are going to learn here.</a:t>
            </a:r>
          </a:p>
          <a:p>
            <a:endParaRPr lang="en-US" sz="1600" dirty="0"/>
          </a:p>
          <a:p>
            <a:r>
              <a:rPr lang="en-US" sz="1600" dirty="0"/>
              <a:t>We will see that we actually end up running a </a:t>
            </a:r>
            <a:r>
              <a:rPr lang="en-US" sz="1600" u="sng" dirty="0"/>
              <a:t>One Sample T Test</a:t>
            </a:r>
            <a:r>
              <a:rPr lang="en-US" sz="1600" dirty="0"/>
              <a:t> on the DIFFERENCES between the </a:t>
            </a:r>
            <a:r>
              <a:rPr lang="en-US" sz="1600" u="sng" dirty="0"/>
              <a:t>dependent samples</a:t>
            </a:r>
            <a:r>
              <a:rPr lang="en-US" sz="1600" dirty="0"/>
              <a: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This might sound similar to how we </a:t>
            </a:r>
            <a:r>
              <a:rPr lang="en-US" sz="1600" u="sng" dirty="0"/>
              <a:t>thought</a:t>
            </a:r>
            <a:r>
              <a:rPr lang="en-US" sz="1600" dirty="0"/>
              <a:t> about Two Samples earlier, but the difference is that we are really </a:t>
            </a:r>
            <a:r>
              <a:rPr lang="en-US" sz="1600" u="sng" dirty="0"/>
              <a:t>treating</a:t>
            </a:r>
            <a:r>
              <a:rPr lang="en-US" sz="1600" dirty="0"/>
              <a:t> this as ONE sample! We are only going to have ONE sample size, ONE sample mean and ONE sample standard deviation!</a:t>
            </a:r>
          </a:p>
          <a:p>
            <a:endParaRPr lang="en-US" sz="1600" dirty="0"/>
          </a:p>
          <a:p>
            <a:r>
              <a:rPr lang="en-US" sz="1600" dirty="0"/>
              <a:t>This is because we are actually NOT studying the </a:t>
            </a:r>
            <a:r>
              <a:rPr lang="en-US" sz="1600" u="sng" dirty="0"/>
              <a:t>overall differences between the two population like before</a:t>
            </a:r>
            <a:r>
              <a:rPr lang="en-US" sz="1600" dirty="0"/>
              <a:t> (i.e. a separate µ</a:t>
            </a:r>
            <a:r>
              <a:rPr lang="en-US" sz="1600" baseline="-25000" dirty="0"/>
              <a:t>1</a:t>
            </a:r>
            <a:r>
              <a:rPr lang="en-US" sz="1600" dirty="0"/>
              <a:t> and a separate µ</a:t>
            </a:r>
            <a:r>
              <a:rPr lang="en-US" sz="1600" baseline="-25000" dirty="0"/>
              <a:t>2</a:t>
            </a:r>
            <a:r>
              <a:rPr lang="en-US" sz="1600" dirty="0"/>
              <a:t>). </a:t>
            </a:r>
            <a:r>
              <a:rPr lang="en-US" sz="1600" b="1" dirty="0"/>
              <a:t>We are studying the differences between EACH PAIR in the POPULATION!!!</a:t>
            </a:r>
            <a:endParaRPr lang="en-US" sz="1200" b="1"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152396" indent="0">
              <a:buNone/>
            </a:pPr>
            <a:endParaRPr lang="en-US" sz="1600" dirty="0"/>
          </a:p>
          <a:p>
            <a:endParaRPr lang="en-US" sz="1600" dirty="0"/>
          </a:p>
          <a:p>
            <a:endParaRPr lang="en-US" sz="1600" dirty="0"/>
          </a:p>
          <a:p>
            <a:endParaRPr lang="en-US" sz="1600" dirty="0"/>
          </a:p>
        </p:txBody>
      </p:sp>
      <p:sp>
        <p:nvSpPr>
          <p:cNvPr id="2" name="Title 1">
            <a:extLst>
              <a:ext uri="{FF2B5EF4-FFF2-40B4-BE49-F238E27FC236}">
                <a16:creationId xmlns:a16="http://schemas.microsoft.com/office/drawing/2014/main" id="{1E3ECDEE-FC1F-451E-C5D9-9304B8D7FEB2}"/>
              </a:ext>
            </a:extLst>
          </p:cNvPr>
          <p:cNvSpPr>
            <a:spLocks noGrp="1"/>
          </p:cNvSpPr>
          <p:nvPr>
            <p:ph type="title"/>
          </p:nvPr>
        </p:nvSpPr>
        <p:spPr>
          <a:xfrm>
            <a:off x="415600" y="84874"/>
            <a:ext cx="11360800" cy="763600"/>
          </a:xfrm>
        </p:spPr>
        <p:txBody>
          <a:bodyPr/>
          <a:lstStyle/>
          <a:p>
            <a:r>
              <a:rPr lang="en-US" dirty="0"/>
              <a:t>Dependent Samples Test (aka Paired T-Test)</a:t>
            </a:r>
          </a:p>
        </p:txBody>
      </p:sp>
      <p:grpSp>
        <p:nvGrpSpPr>
          <p:cNvPr id="53" name="Group 52">
            <a:extLst>
              <a:ext uri="{FF2B5EF4-FFF2-40B4-BE49-F238E27FC236}">
                <a16:creationId xmlns:a16="http://schemas.microsoft.com/office/drawing/2014/main" id="{CEDB4F3E-35B4-32EE-82BB-1B58522B1CA8}"/>
              </a:ext>
            </a:extLst>
          </p:cNvPr>
          <p:cNvGrpSpPr/>
          <p:nvPr/>
        </p:nvGrpSpPr>
        <p:grpSpPr>
          <a:xfrm>
            <a:off x="2676787" y="2526785"/>
            <a:ext cx="7280013" cy="2637367"/>
            <a:chOff x="2693041" y="-562534"/>
            <a:chExt cx="7280013" cy="2637367"/>
          </a:xfrm>
        </p:grpSpPr>
        <p:grpSp>
          <p:nvGrpSpPr>
            <p:cNvPr id="51" name="Group 50">
              <a:extLst>
                <a:ext uri="{FF2B5EF4-FFF2-40B4-BE49-F238E27FC236}">
                  <a16:creationId xmlns:a16="http://schemas.microsoft.com/office/drawing/2014/main" id="{D9C8DC3B-98A9-8E89-2C49-FB2701F1528D}"/>
                </a:ext>
              </a:extLst>
            </p:cNvPr>
            <p:cNvGrpSpPr/>
            <p:nvPr/>
          </p:nvGrpSpPr>
          <p:grpSpPr>
            <a:xfrm>
              <a:off x="2982610" y="414315"/>
              <a:ext cx="3704218" cy="1589592"/>
              <a:chOff x="2693041" y="2448772"/>
              <a:chExt cx="3704218" cy="1589592"/>
            </a:xfrm>
          </p:grpSpPr>
          <p:grpSp>
            <p:nvGrpSpPr>
              <p:cNvPr id="16" name="Group 15">
                <a:extLst>
                  <a:ext uri="{FF2B5EF4-FFF2-40B4-BE49-F238E27FC236}">
                    <a16:creationId xmlns:a16="http://schemas.microsoft.com/office/drawing/2014/main" id="{D842FB5D-2CF0-9B17-67A1-2FDF486760E7}"/>
                  </a:ext>
                </a:extLst>
              </p:cNvPr>
              <p:cNvGrpSpPr/>
              <p:nvPr/>
            </p:nvGrpSpPr>
            <p:grpSpPr>
              <a:xfrm>
                <a:off x="2693041" y="2448772"/>
                <a:ext cx="3409031" cy="1589592"/>
                <a:chOff x="3242643" y="3527612"/>
                <a:chExt cx="3409031" cy="1589592"/>
              </a:xfrm>
            </p:grpSpPr>
            <p:grpSp>
              <p:nvGrpSpPr>
                <p:cNvPr id="9" name="Group 8">
                  <a:extLst>
                    <a:ext uri="{FF2B5EF4-FFF2-40B4-BE49-F238E27FC236}">
                      <a16:creationId xmlns:a16="http://schemas.microsoft.com/office/drawing/2014/main" id="{F3B2C704-AF8A-4EF7-BE89-BC864613EA0C}"/>
                    </a:ext>
                  </a:extLst>
                </p:cNvPr>
                <p:cNvGrpSpPr/>
                <p:nvPr/>
              </p:nvGrpSpPr>
              <p:grpSpPr>
                <a:xfrm>
                  <a:off x="3242643" y="3527612"/>
                  <a:ext cx="2077913" cy="1589592"/>
                  <a:chOff x="3255879" y="3519983"/>
                  <a:chExt cx="2077913" cy="1589592"/>
                </a:xfrm>
              </p:grpSpPr>
              <p:grpSp>
                <p:nvGrpSpPr>
                  <p:cNvPr id="6" name="Group 5">
                    <a:extLst>
                      <a:ext uri="{FF2B5EF4-FFF2-40B4-BE49-F238E27FC236}">
                        <a16:creationId xmlns:a16="http://schemas.microsoft.com/office/drawing/2014/main" id="{42476955-0940-1001-D98A-C5AF9B74E17B}"/>
                      </a:ext>
                    </a:extLst>
                  </p:cNvPr>
                  <p:cNvGrpSpPr/>
                  <p:nvPr/>
                </p:nvGrpSpPr>
                <p:grpSpPr>
                  <a:xfrm>
                    <a:off x="3255879" y="3598491"/>
                    <a:ext cx="2077913" cy="1432576"/>
                    <a:chOff x="3255879" y="3598491"/>
                    <a:chExt cx="2077913" cy="1432576"/>
                  </a:xfrm>
                </p:grpSpPr>
                <p:sp>
                  <p:nvSpPr>
                    <p:cNvPr id="21" name="Rounded Rectangle 20">
                      <a:extLst>
                        <a:ext uri="{FF2B5EF4-FFF2-40B4-BE49-F238E27FC236}">
                          <a16:creationId xmlns:a16="http://schemas.microsoft.com/office/drawing/2014/main" id="{73778CFF-82A0-FCD4-9A4C-59E837D4CE69}"/>
                        </a:ext>
                      </a:extLst>
                    </p:cNvPr>
                    <p:cNvSpPr/>
                    <p:nvPr/>
                  </p:nvSpPr>
                  <p:spPr>
                    <a:xfrm>
                      <a:off x="3255879" y="4818752"/>
                      <a:ext cx="2077913" cy="21231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E25FC654-390F-65F2-5D29-BE1D29CFEFFD}"/>
                        </a:ext>
                      </a:extLst>
                    </p:cNvPr>
                    <p:cNvSpPr/>
                    <p:nvPr/>
                  </p:nvSpPr>
                  <p:spPr>
                    <a:xfrm>
                      <a:off x="3255879" y="3810806"/>
                      <a:ext cx="2077913" cy="21231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81ADAC80-FBAE-F1AB-DBC6-36D5AB6817D7}"/>
                        </a:ext>
                      </a:extLst>
                    </p:cNvPr>
                    <p:cNvSpPr/>
                    <p:nvPr/>
                  </p:nvSpPr>
                  <p:spPr>
                    <a:xfrm>
                      <a:off x="3255879" y="3598491"/>
                      <a:ext cx="2077913" cy="21231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D37EE0C4-1F67-32E6-DCE9-2D8C86578E8D}"/>
                      </a:ext>
                    </a:extLst>
                  </p:cNvPr>
                  <p:cNvGrpSpPr/>
                  <p:nvPr/>
                </p:nvGrpSpPr>
                <p:grpSpPr>
                  <a:xfrm>
                    <a:off x="4132803" y="3519983"/>
                    <a:ext cx="263058" cy="1589592"/>
                    <a:chOff x="4132803" y="3519983"/>
                    <a:chExt cx="263058" cy="1589592"/>
                  </a:xfrm>
                </p:grpSpPr>
                <p:sp>
                  <p:nvSpPr>
                    <p:cNvPr id="36" name="TextBox 35">
                      <a:extLst>
                        <a:ext uri="{FF2B5EF4-FFF2-40B4-BE49-F238E27FC236}">
                          <a16:creationId xmlns:a16="http://schemas.microsoft.com/office/drawing/2014/main" id="{ACCFDF9E-1826-9CC6-8F6C-CA06AB599B69}"/>
                        </a:ext>
                      </a:extLst>
                    </p:cNvPr>
                    <p:cNvSpPr txBox="1"/>
                    <p:nvPr/>
                  </p:nvSpPr>
                  <p:spPr>
                    <a:xfrm>
                      <a:off x="4140663" y="3519983"/>
                      <a:ext cx="255198" cy="369332"/>
                    </a:xfrm>
                    <a:prstGeom prst="rect">
                      <a:avLst/>
                    </a:prstGeom>
                    <a:noFill/>
                  </p:spPr>
                  <p:txBody>
                    <a:bodyPr wrap="none" rtlCol="0">
                      <a:spAutoFit/>
                    </a:bodyPr>
                    <a:lstStyle/>
                    <a:p>
                      <a:r>
                        <a:rPr lang="en-US" dirty="0">
                          <a:solidFill>
                            <a:srgbClr val="0070C0"/>
                          </a:solidFill>
                        </a:rPr>
                        <a:t>-</a:t>
                      </a:r>
                    </a:p>
                  </p:txBody>
                </p:sp>
                <p:sp>
                  <p:nvSpPr>
                    <p:cNvPr id="37" name="TextBox 36">
                      <a:extLst>
                        <a:ext uri="{FF2B5EF4-FFF2-40B4-BE49-F238E27FC236}">
                          <a16:creationId xmlns:a16="http://schemas.microsoft.com/office/drawing/2014/main" id="{4675450C-0251-5EDF-E0D8-BAB009E75650}"/>
                        </a:ext>
                      </a:extLst>
                    </p:cNvPr>
                    <p:cNvSpPr txBox="1"/>
                    <p:nvPr/>
                  </p:nvSpPr>
                  <p:spPr>
                    <a:xfrm>
                      <a:off x="4132803" y="3732297"/>
                      <a:ext cx="255198" cy="369332"/>
                    </a:xfrm>
                    <a:prstGeom prst="rect">
                      <a:avLst/>
                    </a:prstGeom>
                    <a:noFill/>
                  </p:spPr>
                  <p:txBody>
                    <a:bodyPr wrap="none" rtlCol="0">
                      <a:spAutoFit/>
                    </a:bodyPr>
                    <a:lstStyle/>
                    <a:p>
                      <a:r>
                        <a:rPr lang="en-US" dirty="0">
                          <a:solidFill>
                            <a:srgbClr val="0070C0"/>
                          </a:solidFill>
                        </a:rPr>
                        <a:t>-</a:t>
                      </a:r>
                    </a:p>
                  </p:txBody>
                </p:sp>
                <p:sp>
                  <p:nvSpPr>
                    <p:cNvPr id="38" name="TextBox 37">
                      <a:extLst>
                        <a:ext uri="{FF2B5EF4-FFF2-40B4-BE49-F238E27FC236}">
                          <a16:creationId xmlns:a16="http://schemas.microsoft.com/office/drawing/2014/main" id="{3D76240B-ABE0-AA18-D6BF-9FDEF9A02738}"/>
                        </a:ext>
                      </a:extLst>
                    </p:cNvPr>
                    <p:cNvSpPr txBox="1"/>
                    <p:nvPr/>
                  </p:nvSpPr>
                  <p:spPr>
                    <a:xfrm>
                      <a:off x="4136372" y="4740243"/>
                      <a:ext cx="255198" cy="369332"/>
                    </a:xfrm>
                    <a:prstGeom prst="rect">
                      <a:avLst/>
                    </a:prstGeom>
                    <a:noFill/>
                  </p:spPr>
                  <p:txBody>
                    <a:bodyPr wrap="none" rtlCol="0">
                      <a:spAutoFit/>
                    </a:bodyPr>
                    <a:lstStyle/>
                    <a:p>
                      <a:r>
                        <a:rPr lang="en-US" dirty="0">
                          <a:solidFill>
                            <a:srgbClr val="0070C0"/>
                          </a:solidFill>
                        </a:rPr>
                        <a:t>-</a:t>
                      </a:r>
                    </a:p>
                  </p:txBody>
                </p:sp>
              </p:grpSp>
            </p:grpSp>
            <p:grpSp>
              <p:nvGrpSpPr>
                <p:cNvPr id="14" name="Group 13">
                  <a:extLst>
                    <a:ext uri="{FF2B5EF4-FFF2-40B4-BE49-F238E27FC236}">
                      <a16:creationId xmlns:a16="http://schemas.microsoft.com/office/drawing/2014/main" id="{6CF66B81-A4E8-9D6D-DAA6-4CDA37A8C0B3}"/>
                    </a:ext>
                  </a:extLst>
                </p:cNvPr>
                <p:cNvGrpSpPr/>
                <p:nvPr/>
              </p:nvGrpSpPr>
              <p:grpSpPr>
                <a:xfrm>
                  <a:off x="5389559" y="3708386"/>
                  <a:ext cx="1262115" cy="1218345"/>
                  <a:chOff x="5389559" y="3708386"/>
                  <a:chExt cx="1262115" cy="1218345"/>
                </a:xfrm>
              </p:grpSpPr>
              <p:cxnSp>
                <p:nvCxnSpPr>
                  <p:cNvPr id="11" name="Straight Arrow Connector 10">
                    <a:extLst>
                      <a:ext uri="{FF2B5EF4-FFF2-40B4-BE49-F238E27FC236}">
                        <a16:creationId xmlns:a16="http://schemas.microsoft.com/office/drawing/2014/main" id="{7A715691-A04A-0D53-109C-FD96F94E7123}"/>
                      </a:ext>
                    </a:extLst>
                  </p:cNvPr>
                  <p:cNvCxnSpPr>
                    <a:cxnSpLocks/>
                  </p:cNvCxnSpPr>
                  <p:nvPr/>
                </p:nvCxnSpPr>
                <p:spPr>
                  <a:xfrm>
                    <a:off x="5389559" y="3708386"/>
                    <a:ext cx="1262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AAB79E-FE05-EA26-91DF-8DC62566657E}"/>
                      </a:ext>
                    </a:extLst>
                  </p:cNvPr>
                  <p:cNvCxnSpPr>
                    <a:cxnSpLocks/>
                  </p:cNvCxnSpPr>
                  <p:nvPr/>
                </p:nvCxnSpPr>
                <p:spPr>
                  <a:xfrm>
                    <a:off x="5389559" y="3923796"/>
                    <a:ext cx="1262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5F776C7-203C-7A63-3ADD-2EC9236B3401}"/>
                      </a:ext>
                    </a:extLst>
                  </p:cNvPr>
                  <p:cNvCxnSpPr>
                    <a:cxnSpLocks/>
                  </p:cNvCxnSpPr>
                  <p:nvPr/>
                </p:nvCxnSpPr>
                <p:spPr>
                  <a:xfrm>
                    <a:off x="5389559" y="4926731"/>
                    <a:ext cx="1262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1F8AA2E0-0379-EE7E-1535-156B2741FA1D}"/>
                  </a:ext>
                </a:extLst>
              </p:cNvPr>
              <p:cNvGrpSpPr/>
              <p:nvPr/>
            </p:nvGrpSpPr>
            <p:grpSpPr>
              <a:xfrm>
                <a:off x="6151074" y="2542965"/>
                <a:ext cx="246185" cy="352661"/>
                <a:chOff x="6715866" y="3627493"/>
                <a:chExt cx="246185" cy="352661"/>
              </a:xfrm>
            </p:grpSpPr>
            <p:sp>
              <p:nvSpPr>
                <p:cNvPr id="17" name="Rounded Rectangle 16">
                  <a:extLst>
                    <a:ext uri="{FF2B5EF4-FFF2-40B4-BE49-F238E27FC236}">
                      <a16:creationId xmlns:a16="http://schemas.microsoft.com/office/drawing/2014/main" id="{CEC859F9-3177-E7BF-0E4B-4C3C1A1CBDD9}"/>
                    </a:ext>
                  </a:extLst>
                </p:cNvPr>
                <p:cNvSpPr/>
                <p:nvPr/>
              </p:nvSpPr>
              <p:spPr>
                <a:xfrm>
                  <a:off x="6715866" y="3627493"/>
                  <a:ext cx="246185" cy="15467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B17C2685-05B3-3923-6B39-4D091EF679DD}"/>
                    </a:ext>
                  </a:extLst>
                </p:cNvPr>
                <p:cNvSpPr/>
                <p:nvPr/>
              </p:nvSpPr>
              <p:spPr>
                <a:xfrm>
                  <a:off x="6715866" y="3825480"/>
                  <a:ext cx="246185" cy="15467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ounded Rectangle 42">
                <a:extLst>
                  <a:ext uri="{FF2B5EF4-FFF2-40B4-BE49-F238E27FC236}">
                    <a16:creationId xmlns:a16="http://schemas.microsoft.com/office/drawing/2014/main" id="{B22246DD-D6EE-E11C-30B2-26FDA5C9696B}"/>
                  </a:ext>
                </a:extLst>
              </p:cNvPr>
              <p:cNvSpPr/>
              <p:nvPr/>
            </p:nvSpPr>
            <p:spPr>
              <a:xfrm>
                <a:off x="6151073" y="3747541"/>
                <a:ext cx="246185" cy="15467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6540842C-F6E6-B50D-A864-F1E5D4567C1E}"/>
                </a:ext>
              </a:extLst>
            </p:cNvPr>
            <p:cNvGrpSpPr/>
            <p:nvPr/>
          </p:nvGrpSpPr>
          <p:grpSpPr>
            <a:xfrm>
              <a:off x="2693041" y="-562534"/>
              <a:ext cx="7280013" cy="2637367"/>
              <a:chOff x="2411106" y="1471891"/>
              <a:chExt cx="7280013" cy="2637367"/>
            </a:xfrm>
          </p:grpSpPr>
          <p:grpSp>
            <p:nvGrpSpPr>
              <p:cNvPr id="33" name="Group 32">
                <a:extLst>
                  <a:ext uri="{FF2B5EF4-FFF2-40B4-BE49-F238E27FC236}">
                    <a16:creationId xmlns:a16="http://schemas.microsoft.com/office/drawing/2014/main" id="{537F557F-A2FA-1D6D-D105-5E6435E3C6F2}"/>
                  </a:ext>
                </a:extLst>
              </p:cNvPr>
              <p:cNvGrpSpPr/>
              <p:nvPr/>
            </p:nvGrpSpPr>
            <p:grpSpPr>
              <a:xfrm>
                <a:off x="2411106" y="1471891"/>
                <a:ext cx="7280013" cy="2637367"/>
                <a:chOff x="2733141" y="3814233"/>
                <a:chExt cx="7280013" cy="2637367"/>
              </a:xfrm>
            </p:grpSpPr>
            <p:grpSp>
              <p:nvGrpSpPr>
                <p:cNvPr id="28" name="Group 27">
                  <a:extLst>
                    <a:ext uri="{FF2B5EF4-FFF2-40B4-BE49-F238E27FC236}">
                      <a16:creationId xmlns:a16="http://schemas.microsoft.com/office/drawing/2014/main" id="{CDD72478-292E-00B2-E9C5-4939DD45DF8F}"/>
                    </a:ext>
                  </a:extLst>
                </p:cNvPr>
                <p:cNvGrpSpPr/>
                <p:nvPr/>
              </p:nvGrpSpPr>
              <p:grpSpPr>
                <a:xfrm>
                  <a:off x="2733141" y="3882968"/>
                  <a:ext cx="4583398" cy="2425293"/>
                  <a:chOff x="2733141" y="3882968"/>
                  <a:chExt cx="4583398" cy="2425293"/>
                </a:xfrm>
              </p:grpSpPr>
              <p:sp>
                <p:nvSpPr>
                  <p:cNvPr id="19" name="TextBox 18">
                    <a:extLst>
                      <a:ext uri="{FF2B5EF4-FFF2-40B4-BE49-F238E27FC236}">
                        <a16:creationId xmlns:a16="http://schemas.microsoft.com/office/drawing/2014/main" id="{EF026C85-EC9C-D64A-18C7-0B5D56C46B14}"/>
                      </a:ext>
                    </a:extLst>
                  </p:cNvPr>
                  <p:cNvSpPr txBox="1"/>
                  <p:nvPr/>
                </p:nvSpPr>
                <p:spPr>
                  <a:xfrm>
                    <a:off x="2850040" y="4027587"/>
                    <a:ext cx="853119" cy="307777"/>
                  </a:xfrm>
                  <a:prstGeom prst="rect">
                    <a:avLst/>
                  </a:prstGeom>
                  <a:noFill/>
                </p:spPr>
                <p:txBody>
                  <a:bodyPr wrap="none" rtlCol="0">
                    <a:spAutoFit/>
                  </a:bodyPr>
                  <a:lstStyle/>
                  <a:p>
                    <a:r>
                      <a:rPr lang="en-US" sz="1400" dirty="0"/>
                      <a:t>Sample 2</a:t>
                    </a:r>
                  </a:p>
                </p:txBody>
              </p:sp>
              <p:sp>
                <p:nvSpPr>
                  <p:cNvPr id="22" name="TextBox 21">
                    <a:extLst>
                      <a:ext uri="{FF2B5EF4-FFF2-40B4-BE49-F238E27FC236}">
                        <a16:creationId xmlns:a16="http://schemas.microsoft.com/office/drawing/2014/main" id="{C77AC0CE-083C-5F63-6BAB-66B603F42D9A}"/>
                      </a:ext>
                    </a:extLst>
                  </p:cNvPr>
                  <p:cNvSpPr txBox="1"/>
                  <p:nvPr/>
                </p:nvSpPr>
                <p:spPr>
                  <a:xfrm>
                    <a:off x="4208940" y="4027587"/>
                    <a:ext cx="853119" cy="307777"/>
                  </a:xfrm>
                  <a:prstGeom prst="rect">
                    <a:avLst/>
                  </a:prstGeom>
                  <a:noFill/>
                </p:spPr>
                <p:txBody>
                  <a:bodyPr wrap="none" rtlCol="0">
                    <a:spAutoFit/>
                  </a:bodyPr>
                  <a:lstStyle/>
                  <a:p>
                    <a:r>
                      <a:rPr lang="en-US" sz="1400" dirty="0"/>
                      <a:t>Sample 1</a:t>
                    </a:r>
                  </a:p>
                </p:txBody>
              </p:sp>
              <p:sp>
                <p:nvSpPr>
                  <p:cNvPr id="24" name="TextBox 23">
                    <a:extLst>
                      <a:ext uri="{FF2B5EF4-FFF2-40B4-BE49-F238E27FC236}">
                        <a16:creationId xmlns:a16="http://schemas.microsoft.com/office/drawing/2014/main" id="{FB9BA7DB-5ADC-236C-1DA4-DD34B5A29987}"/>
                      </a:ext>
                    </a:extLst>
                  </p:cNvPr>
                  <p:cNvSpPr txBox="1"/>
                  <p:nvPr/>
                </p:nvSpPr>
                <p:spPr>
                  <a:xfrm>
                    <a:off x="5894355" y="3882968"/>
                    <a:ext cx="1422184" cy="646331"/>
                  </a:xfrm>
                  <a:prstGeom prst="rect">
                    <a:avLst/>
                  </a:prstGeom>
                  <a:noFill/>
                </p:spPr>
                <p:txBody>
                  <a:bodyPr wrap="none" rtlCol="0">
                    <a:spAutoFit/>
                  </a:bodyPr>
                  <a:lstStyle/>
                  <a:p>
                    <a:pPr algn="ctr"/>
                    <a:r>
                      <a:rPr lang="en-US" sz="1100" dirty="0"/>
                      <a:t>Sample 2 – Sample 1</a:t>
                    </a:r>
                  </a:p>
                  <a:p>
                    <a:pPr algn="ctr"/>
                    <a:r>
                      <a:rPr lang="en-US" sz="1100" dirty="0"/>
                      <a:t>  After – Before</a:t>
                    </a:r>
                  </a:p>
                  <a:p>
                    <a:endParaRPr lang="en-US" sz="1400" dirty="0"/>
                  </a:p>
                </p:txBody>
              </p:sp>
              <p:grpSp>
                <p:nvGrpSpPr>
                  <p:cNvPr id="18" name="Group 17">
                    <a:extLst>
                      <a:ext uri="{FF2B5EF4-FFF2-40B4-BE49-F238E27FC236}">
                        <a16:creationId xmlns:a16="http://schemas.microsoft.com/office/drawing/2014/main" id="{AE953751-C553-7DCD-6DA3-77A6CE684B22}"/>
                      </a:ext>
                    </a:extLst>
                  </p:cNvPr>
                  <p:cNvGrpSpPr/>
                  <p:nvPr/>
                </p:nvGrpSpPr>
                <p:grpSpPr>
                  <a:xfrm>
                    <a:off x="2733141" y="4415300"/>
                    <a:ext cx="2596051" cy="1892961"/>
                    <a:chOff x="2720441" y="4229033"/>
                    <a:chExt cx="2596051" cy="1892961"/>
                  </a:xfrm>
                </p:grpSpPr>
                <p:pic>
                  <p:nvPicPr>
                    <p:cNvPr id="13" name="Picture 12">
                      <a:extLst>
                        <a:ext uri="{FF2B5EF4-FFF2-40B4-BE49-F238E27FC236}">
                          <a16:creationId xmlns:a16="http://schemas.microsoft.com/office/drawing/2014/main" id="{9B8BC739-74B7-4D36-411B-ECDAA4C2766A}"/>
                        </a:ext>
                      </a:extLst>
                    </p:cNvPr>
                    <p:cNvPicPr>
                      <a:picLocks noChangeAspect="1"/>
                    </p:cNvPicPr>
                    <p:nvPr/>
                  </p:nvPicPr>
                  <p:blipFill>
                    <a:blip r:embed="rId2"/>
                    <a:stretch>
                      <a:fillRect/>
                    </a:stretch>
                  </p:blipFill>
                  <p:spPr>
                    <a:xfrm>
                      <a:off x="4097292" y="4229694"/>
                      <a:ext cx="1219200" cy="1892300"/>
                    </a:xfrm>
                    <a:prstGeom prst="rect">
                      <a:avLst/>
                    </a:prstGeom>
                  </p:spPr>
                </p:pic>
                <p:pic>
                  <p:nvPicPr>
                    <p:cNvPr id="15" name="Picture 14">
                      <a:extLst>
                        <a:ext uri="{FF2B5EF4-FFF2-40B4-BE49-F238E27FC236}">
                          <a16:creationId xmlns:a16="http://schemas.microsoft.com/office/drawing/2014/main" id="{C432A49A-0F8D-8EEA-105D-B1114486F3AF}"/>
                        </a:ext>
                      </a:extLst>
                    </p:cNvPr>
                    <p:cNvPicPr>
                      <a:picLocks noChangeAspect="1"/>
                    </p:cNvPicPr>
                    <p:nvPr/>
                  </p:nvPicPr>
                  <p:blipFill>
                    <a:blip r:embed="rId3"/>
                    <a:stretch>
                      <a:fillRect/>
                    </a:stretch>
                  </p:blipFill>
                  <p:spPr>
                    <a:xfrm>
                      <a:off x="2720441" y="4229033"/>
                      <a:ext cx="1206500" cy="1892300"/>
                    </a:xfrm>
                    <a:prstGeom prst="rect">
                      <a:avLst/>
                    </a:prstGeom>
                  </p:spPr>
                </p:pic>
              </p:grpSp>
            </p:grpSp>
            <p:sp>
              <p:nvSpPr>
                <p:cNvPr id="29" name="Rounded Rectangle 28">
                  <a:extLst>
                    <a:ext uri="{FF2B5EF4-FFF2-40B4-BE49-F238E27FC236}">
                      <a16:creationId xmlns:a16="http://schemas.microsoft.com/office/drawing/2014/main" id="{664073FC-2117-6B9D-9F2D-165C0B33DD73}"/>
                    </a:ext>
                  </a:extLst>
                </p:cNvPr>
                <p:cNvSpPr/>
                <p:nvPr/>
              </p:nvSpPr>
              <p:spPr>
                <a:xfrm>
                  <a:off x="5892800" y="3814233"/>
                  <a:ext cx="1422400" cy="263736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FA5073F2-925B-DAB9-4640-8FA0976180B2}"/>
                    </a:ext>
                  </a:extLst>
                </p:cNvPr>
                <p:cNvCxnSpPr>
                  <a:stCxn id="29" idx="3"/>
                </p:cNvCxnSpPr>
                <p:nvPr/>
              </p:nvCxnSpPr>
              <p:spPr>
                <a:xfrm flipV="1">
                  <a:off x="7315200" y="4866283"/>
                  <a:ext cx="656944" cy="266634"/>
                </a:xfrm>
                <a:prstGeom prst="straightConnector1">
                  <a:avLst/>
                </a:prstGeom>
                <a:noFill/>
                <a:ln>
                  <a:tailEnd type="triangle"/>
                </a:ln>
              </p:spPr>
              <p:style>
                <a:lnRef idx="2">
                  <a:schemeClr val="accent6"/>
                </a:lnRef>
                <a:fillRef idx="1">
                  <a:schemeClr val="lt1"/>
                </a:fillRef>
                <a:effectRef idx="0">
                  <a:schemeClr val="accent6"/>
                </a:effectRef>
                <a:fontRef idx="minor">
                  <a:schemeClr val="dk1"/>
                </a:fontRef>
              </p:style>
            </p:cxnSp>
            <p:sp>
              <p:nvSpPr>
                <p:cNvPr id="32" name="TextBox 31">
                  <a:extLst>
                    <a:ext uri="{FF2B5EF4-FFF2-40B4-BE49-F238E27FC236}">
                      <a16:creationId xmlns:a16="http://schemas.microsoft.com/office/drawing/2014/main" id="{9A6EB583-BA8A-F776-455C-62B9E0693C8A}"/>
                    </a:ext>
                  </a:extLst>
                </p:cNvPr>
                <p:cNvSpPr txBox="1"/>
                <p:nvPr/>
              </p:nvSpPr>
              <p:spPr>
                <a:xfrm>
                  <a:off x="7969250" y="4374626"/>
                  <a:ext cx="2043904" cy="646331"/>
                </a:xfrm>
                <a:prstGeom prst="rect">
                  <a:avLst/>
                </a:prstGeom>
                <a:noFill/>
              </p:spPr>
              <p:txBody>
                <a:bodyPr wrap="square" rtlCol="0">
                  <a:spAutoFit/>
                </a:bodyPr>
                <a:lstStyle/>
                <a:p>
                  <a:r>
                    <a:rPr lang="en-US" dirty="0">
                      <a:solidFill>
                        <a:srgbClr val="00B050"/>
                      </a:solidFill>
                    </a:rPr>
                    <a:t>Run T Test ONLY on the </a:t>
                  </a:r>
                  <a:r>
                    <a:rPr lang="en-US" b="1" dirty="0">
                      <a:solidFill>
                        <a:srgbClr val="00B050"/>
                      </a:solidFill>
                    </a:rPr>
                    <a:t>Differences</a:t>
                  </a:r>
                </a:p>
              </p:txBody>
            </p:sp>
          </p:grpSp>
          <p:pic>
            <p:nvPicPr>
              <p:cNvPr id="48" name="Picture 47">
                <a:extLst>
                  <a:ext uri="{FF2B5EF4-FFF2-40B4-BE49-F238E27FC236}">
                    <a16:creationId xmlns:a16="http://schemas.microsoft.com/office/drawing/2014/main" id="{387AAFEB-B0C0-86F1-701D-04D2C29C8219}"/>
                  </a:ext>
                </a:extLst>
              </p:cNvPr>
              <p:cNvPicPr>
                <a:picLocks noChangeAspect="1"/>
              </p:cNvPicPr>
              <p:nvPr/>
            </p:nvPicPr>
            <p:blipFill>
              <a:blip r:embed="rId4"/>
              <a:stretch>
                <a:fillRect/>
              </a:stretch>
            </p:blipFill>
            <p:spPr>
              <a:xfrm>
                <a:off x="5715367" y="2059556"/>
                <a:ext cx="1117600" cy="1892300"/>
              </a:xfrm>
              <a:prstGeom prst="rect">
                <a:avLst/>
              </a:prstGeom>
            </p:spPr>
          </p:pic>
        </p:grpSp>
      </p:grpSp>
    </p:spTree>
    <p:extLst>
      <p:ext uri="{BB962C8B-B14F-4D97-AF65-F5344CB8AC3E}">
        <p14:creationId xmlns:p14="http://schemas.microsoft.com/office/powerpoint/2010/main" val="3276962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13503</TotalTime>
  <Words>3898</Words>
  <Application>Microsoft Macintosh PowerPoint</Application>
  <PresentationFormat>Widescreen</PresentationFormat>
  <Paragraphs>445</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Symbol</vt:lpstr>
      <vt:lpstr>Office Theme</vt:lpstr>
      <vt:lpstr>PowerPoint Presentation</vt:lpstr>
      <vt:lpstr>Unit 9 Extra - Outline </vt:lpstr>
      <vt:lpstr>Hypothesis Tests for Means – DEPENDENT Samples</vt:lpstr>
      <vt:lpstr>Independent vs Dependent Samples</vt:lpstr>
      <vt:lpstr>LCQ: Independent vs Dependent Samples </vt:lpstr>
      <vt:lpstr>Dependent Samples</vt:lpstr>
      <vt:lpstr>LCQ: Paired or Matched Samples</vt:lpstr>
      <vt:lpstr>LCQ: Paired or Matched Samples</vt:lpstr>
      <vt:lpstr>Dependent Samples Test (aka Paired T-Test)</vt:lpstr>
      <vt:lpstr>The Hypothesis Statements for Dependent Samples</vt:lpstr>
      <vt:lpstr>LCQ – Dependent Samples Hypotheses</vt:lpstr>
      <vt:lpstr>LCQ – Dependent Samples Hypotheses</vt:lpstr>
      <vt:lpstr>Using Calc - Test Statistic and P-Value for Paired T-Test</vt:lpstr>
      <vt:lpstr>Using Calc - Test Statistic and P-Value for Paired T-Test</vt:lpstr>
      <vt:lpstr>Using Calc - Test Statistic and P-Value for Paired T-Test</vt:lpstr>
      <vt:lpstr>Using Calc - Test Statistic and P-Value for Paired T-Test</vt:lpstr>
      <vt:lpstr>LCQ – Conclusions and Interpretations</vt:lpstr>
      <vt:lpstr>LCQ – Conclusions and Interpretations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210</cp:revision>
  <dcterms:created xsi:type="dcterms:W3CDTF">2022-01-21T06:38:27Z</dcterms:created>
  <dcterms:modified xsi:type="dcterms:W3CDTF">2023-10-29T23:42:56Z</dcterms:modified>
</cp:coreProperties>
</file>