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9" r:id="rId4"/>
    <p:sldId id="260" r:id="rId5"/>
    <p:sldId id="264" r:id="rId6"/>
    <p:sldId id="261" r:id="rId7"/>
    <p:sldId id="265" r:id="rId8"/>
    <p:sldId id="262" r:id="rId9"/>
    <p:sldId id="267" r:id="rId10"/>
    <p:sldId id="268" r:id="rId11"/>
    <p:sldId id="269" r:id="rId12"/>
    <p:sldId id="270" r:id="rId13"/>
    <p:sldId id="271" r:id="rId14"/>
    <p:sldId id="295" r:id="rId15"/>
    <p:sldId id="302" r:id="rId16"/>
    <p:sldId id="303" r:id="rId17"/>
    <p:sldId id="304" r:id="rId18"/>
    <p:sldId id="263" r:id="rId19"/>
    <p:sldId id="307" r:id="rId20"/>
    <p:sldId id="321" r:id="rId21"/>
    <p:sldId id="320" r:id="rId22"/>
    <p:sldId id="309" r:id="rId23"/>
    <p:sldId id="322" r:id="rId24"/>
    <p:sldId id="305" r:id="rId25"/>
    <p:sldId id="319" r:id="rId26"/>
    <p:sldId id="318" r:id="rId27"/>
    <p:sldId id="311" r:id="rId28"/>
    <p:sldId id="312" r:id="rId29"/>
    <p:sldId id="313" r:id="rId30"/>
    <p:sldId id="314" r:id="rId31"/>
    <p:sldId id="301" r:id="rId32"/>
    <p:sldId id="310" r:id="rId33"/>
    <p:sldId id="266" r:id="rId34"/>
    <p:sldId id="323" r:id="rId35"/>
    <p:sldId id="324" r:id="rId36"/>
    <p:sldId id="273" r:id="rId37"/>
    <p:sldId id="274" r:id="rId38"/>
    <p:sldId id="277" r:id="rId39"/>
    <p:sldId id="278" r:id="rId40"/>
    <p:sldId id="283" r:id="rId41"/>
    <p:sldId id="28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75"/>
    <p:restoredTop sz="95707"/>
  </p:normalViewPr>
  <p:slideViewPr>
    <p:cSldViewPr snapToGrid="0" snapToObjects="1">
      <p:cViewPr varScale="1">
        <p:scale>
          <a:sx n="125" d="100"/>
          <a:sy n="125"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881CF-809C-464D-A4A1-1107EC959004}" type="slidenum">
              <a:rPr lang="en-US" smtClean="0"/>
              <a:t>3</a:t>
            </a:fld>
            <a:endParaRPr lang="en-US"/>
          </a:p>
        </p:txBody>
      </p:sp>
    </p:spTree>
    <p:extLst>
      <p:ext uri="{BB962C8B-B14F-4D97-AF65-F5344CB8AC3E}">
        <p14:creationId xmlns:p14="http://schemas.microsoft.com/office/powerpoint/2010/main" val="198328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13ecfeb2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13ecfeb2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13ecfeb2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13ecfeb2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150134875_0_199:notes"/>
          <p:cNvSpPr txBox="1">
            <a:spLocks noGrp="1"/>
          </p:cNvSpPr>
          <p:nvPr>
            <p:ph type="body" idx="1"/>
          </p:nvPr>
        </p:nvSpPr>
        <p:spPr>
          <a:xfrm>
            <a:off x="685799" y="4343401"/>
            <a:ext cx="5486400" cy="4114800"/>
          </a:xfrm>
          <a:prstGeom prst="rect">
            <a:avLst/>
          </a:prstGeom>
          <a:noFill/>
          <a:ln>
            <a:noFill/>
          </a:ln>
        </p:spPr>
        <p:txBody>
          <a:bodyPr spcFirstLastPara="1" wrap="square" lIns="89600" tIns="89600" rIns="89600" bIns="896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94" name="Google Shape;94;g4150134875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150134875_0_204:notes"/>
          <p:cNvSpPr txBox="1">
            <a:spLocks noGrp="1"/>
          </p:cNvSpPr>
          <p:nvPr>
            <p:ph type="body" idx="1"/>
          </p:nvPr>
        </p:nvSpPr>
        <p:spPr>
          <a:xfrm>
            <a:off x="685799" y="4343401"/>
            <a:ext cx="5486400" cy="4114800"/>
          </a:xfrm>
          <a:prstGeom prst="rect">
            <a:avLst/>
          </a:prstGeom>
          <a:noFill/>
          <a:ln>
            <a:noFill/>
          </a:ln>
        </p:spPr>
        <p:txBody>
          <a:bodyPr spcFirstLastPara="1" wrap="square" lIns="89600" tIns="89600" rIns="89600" bIns="896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00" name="Google Shape;100;g4150134875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34e27878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34e27878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34e27878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34e27878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56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34e27878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34e27878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19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2220d4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2220d4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13ecfeb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13ecfeb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870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13ecfeb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13ecfeb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870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6523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6069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9C59-4AC3-B542-B404-BC4FE402D386}"/>
              </a:ext>
            </a:extLst>
          </p:cNvPr>
          <p:cNvSpPr>
            <a:spLocks noGrp="1"/>
          </p:cNvSpPr>
          <p:nvPr>
            <p:ph type="ctrTitle"/>
          </p:nvPr>
        </p:nvSpPr>
        <p:spPr>
          <a:xfrm>
            <a:off x="391886" y="216395"/>
            <a:ext cx="6096000" cy="2387600"/>
          </a:xfrm>
        </p:spPr>
        <p:txBody>
          <a:bodyPr/>
          <a:lstStyle/>
          <a:p>
            <a:r>
              <a:rPr lang="en-US" dirty="0"/>
              <a:t>Yay!!! First Day of Stats Content!</a:t>
            </a:r>
          </a:p>
        </p:txBody>
      </p:sp>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9" y="3222027"/>
            <a:ext cx="5399314" cy="1655762"/>
          </a:xfrm>
        </p:spPr>
        <p:txBody>
          <a:bodyPr/>
          <a:lstStyle/>
          <a:p>
            <a:r>
              <a:rPr lang="en-US" dirty="0"/>
              <a:t>Unit 1 – Basic Ideas</a:t>
            </a:r>
          </a:p>
          <a:p>
            <a:r>
              <a:rPr lang="en-US" dirty="0"/>
              <a:t>Your Excitedly Optimistic Professor Colton</a:t>
            </a:r>
          </a:p>
        </p:txBody>
      </p:sp>
      <p:pic>
        <p:nvPicPr>
          <p:cNvPr id="5" name="Picture 4" descr="A picture containing mountain, outdoor, valley, sky&#10;&#10;Description automatically generated">
            <a:extLst>
              <a:ext uri="{FF2B5EF4-FFF2-40B4-BE49-F238E27FC236}">
                <a16:creationId xmlns:a16="http://schemas.microsoft.com/office/drawing/2014/main" id="{F08C006E-9AF0-2549-9246-C04974F830E2}"/>
              </a:ext>
            </a:extLst>
          </p:cNvPr>
          <p:cNvPicPr>
            <a:picLocks noChangeAspect="1"/>
          </p:cNvPicPr>
          <p:nvPr/>
        </p:nvPicPr>
        <p:blipFill>
          <a:blip r:embed="rId2"/>
          <a:stretch>
            <a:fillRect/>
          </a:stretch>
        </p:blipFill>
        <p:spPr>
          <a:xfrm>
            <a:off x="6997700" y="609600"/>
            <a:ext cx="4229100" cy="5638800"/>
          </a:xfrm>
          <a:prstGeom prst="rect">
            <a:avLst/>
          </a:prstGeom>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415600" y="593367"/>
            <a:ext cx="11360800" cy="763600"/>
          </a:xfrm>
          <a:prstGeom prst="rect">
            <a:avLst/>
          </a:prstGeom>
          <a:noFill/>
          <a:ln>
            <a:noFill/>
          </a:ln>
        </p:spPr>
        <p:txBody>
          <a:bodyPr spcFirstLastPara="1" vert="horz" wrap="square" lIns="121900" tIns="60933" rIns="121900" bIns="60933" rtlCol="0" anchor="ctr" anchorCtr="0">
            <a:noAutofit/>
          </a:bodyPr>
          <a:lstStyle/>
          <a:p>
            <a:pPr>
              <a:lnSpc>
                <a:spcPct val="100000"/>
              </a:lnSpc>
              <a:buClr>
                <a:schemeClr val="dk1"/>
              </a:buClr>
            </a:pPr>
            <a:r>
              <a:rPr lang="en" dirty="0">
                <a:solidFill>
                  <a:srgbClr val="000000"/>
                </a:solidFill>
              </a:rPr>
              <a:t>Learning Check Quiz (LCQ): </a:t>
            </a:r>
            <a:r>
              <a:rPr lang="en" sz="3600" dirty="0">
                <a:solidFill>
                  <a:srgbClr val="000000"/>
                </a:solidFill>
              </a:rPr>
              <a:t>Descriptive vs Inferential</a:t>
            </a:r>
            <a:br>
              <a:rPr lang="en" dirty="0">
                <a:solidFill>
                  <a:srgbClr val="000000"/>
                </a:solidFill>
              </a:rPr>
            </a:br>
            <a:endParaRPr sz="1733" dirty="0">
              <a:solidFill>
                <a:srgbClr val="000000"/>
              </a:solidFill>
            </a:endParaRPr>
          </a:p>
        </p:txBody>
      </p:sp>
      <p:sp>
        <p:nvSpPr>
          <p:cNvPr id="103" name="Google Shape;103;p20"/>
          <p:cNvSpPr txBox="1">
            <a:spLocks noGrp="1"/>
          </p:cNvSpPr>
          <p:nvPr>
            <p:ph type="body" idx="1"/>
          </p:nvPr>
        </p:nvSpPr>
        <p:spPr>
          <a:xfrm>
            <a:off x="415600" y="1536633"/>
            <a:ext cx="11360800" cy="4555200"/>
          </a:xfrm>
          <a:prstGeom prst="rect">
            <a:avLst/>
          </a:prstGeom>
          <a:noFill/>
          <a:ln>
            <a:noFill/>
          </a:ln>
        </p:spPr>
        <p:txBody>
          <a:bodyPr spcFirstLastPara="1" vert="horz" wrap="square" lIns="121900" tIns="60933" rIns="121900" bIns="60933" rtlCol="0" anchor="t" anchorCtr="0">
            <a:noAutofit/>
          </a:bodyPr>
          <a:lstStyle/>
          <a:p>
            <a:pPr marL="74566" indent="0">
              <a:lnSpc>
                <a:spcPct val="80000"/>
              </a:lnSpc>
              <a:spcBef>
                <a:spcPts val="533"/>
              </a:spcBef>
              <a:buClr>
                <a:srgbClr val="000000"/>
              </a:buClr>
              <a:buSzPts val="1400"/>
              <a:buNone/>
            </a:pPr>
            <a:r>
              <a:rPr lang="en" sz="2000" dirty="0">
                <a:solidFill>
                  <a:srgbClr val="000000"/>
                </a:solidFill>
              </a:rPr>
              <a:t>Descriptive or Inferential?</a:t>
            </a:r>
          </a:p>
          <a:p>
            <a:pPr marL="74566" indent="0">
              <a:lnSpc>
                <a:spcPct val="80000"/>
              </a:lnSpc>
              <a:spcBef>
                <a:spcPts val="533"/>
              </a:spcBef>
              <a:buClr>
                <a:srgbClr val="000000"/>
              </a:buClr>
              <a:buSzPts val="1400"/>
              <a:buNone/>
            </a:pPr>
            <a:endParaRPr lang="en" sz="1867" dirty="0">
              <a:solidFill>
                <a:srgbClr val="000000"/>
              </a:solidFill>
            </a:endParaRPr>
          </a:p>
          <a:p>
            <a:pPr marL="531766" indent="-457200">
              <a:lnSpc>
                <a:spcPct val="80000"/>
              </a:lnSpc>
              <a:spcBef>
                <a:spcPts val="533"/>
              </a:spcBef>
              <a:buClr>
                <a:srgbClr val="000000"/>
              </a:buClr>
              <a:buSzPts val="1400"/>
              <a:buFont typeface="+mj-lt"/>
              <a:buAutoNum type="alphaLcParenR"/>
            </a:pPr>
            <a:r>
              <a:rPr lang="en" sz="1867" dirty="0">
                <a:solidFill>
                  <a:srgbClr val="000000"/>
                </a:solidFill>
              </a:rPr>
              <a:t>A researcher runs a controlled experiment of participants in a driving simulator.  Half the participants are instructed to talk on their cell phone and the other half to talk to their passenger. The researcher records driving performance and wants to </a:t>
            </a:r>
            <a:r>
              <a:rPr lang="en" sz="1867" b="1" dirty="0">
                <a:solidFill>
                  <a:srgbClr val="000000"/>
                </a:solidFill>
              </a:rPr>
              <a:t>generalize the results to draw conclusions about distracted driving.</a:t>
            </a:r>
            <a:br>
              <a:rPr lang="en" sz="1867" dirty="0">
                <a:solidFill>
                  <a:srgbClr val="000000"/>
                </a:solidFill>
              </a:rPr>
            </a:br>
            <a:r>
              <a:rPr lang="en" sz="1867" b="1" i="1" dirty="0">
                <a:solidFill>
                  <a:srgbClr val="FF0000"/>
                </a:solidFill>
              </a:rPr>
              <a:t>Inferential</a:t>
            </a:r>
            <a:r>
              <a:rPr lang="en" sz="1867" i="1" dirty="0">
                <a:solidFill>
                  <a:srgbClr val="FF0000"/>
                </a:solidFill>
              </a:rPr>
              <a:t>, trying to draw a conclusion about driving performance.</a:t>
            </a:r>
            <a:endParaRPr sz="1867" i="1" dirty="0">
              <a:solidFill>
                <a:srgbClr val="FF0000"/>
              </a:solidFill>
            </a:endParaRPr>
          </a:p>
          <a:p>
            <a:pPr marL="1142983" indent="-457200">
              <a:lnSpc>
                <a:spcPct val="80000"/>
              </a:lnSpc>
              <a:spcBef>
                <a:spcPts val="533"/>
              </a:spcBef>
              <a:buFont typeface="+mj-lt"/>
              <a:buAutoNum type="alphaLcParenR"/>
            </a:pPr>
            <a:endParaRPr sz="1867" i="1" dirty="0">
              <a:solidFill>
                <a:srgbClr val="000000"/>
              </a:solidFill>
            </a:endParaRPr>
          </a:p>
          <a:p>
            <a:pPr marL="531766" indent="-457200">
              <a:lnSpc>
                <a:spcPct val="80000"/>
              </a:lnSpc>
              <a:spcBef>
                <a:spcPts val="533"/>
              </a:spcBef>
              <a:buClr>
                <a:srgbClr val="000000"/>
              </a:buClr>
              <a:buSzPts val="1400"/>
              <a:buFont typeface="+mj-lt"/>
              <a:buAutoNum type="alphaLcParenR"/>
            </a:pPr>
            <a:r>
              <a:rPr lang="en" sz="1867" dirty="0">
                <a:solidFill>
                  <a:srgbClr val="000000"/>
                </a:solidFill>
              </a:rPr>
              <a:t>The Statistics department maintains records concerning </a:t>
            </a:r>
            <a:r>
              <a:rPr lang="en" sz="1867" b="1" dirty="0">
                <a:solidFill>
                  <a:srgbClr val="000000"/>
                </a:solidFill>
              </a:rPr>
              <a:t>all </a:t>
            </a:r>
            <a:r>
              <a:rPr lang="en" sz="1867" dirty="0">
                <a:solidFill>
                  <a:srgbClr val="000000"/>
                </a:solidFill>
              </a:rPr>
              <a:t>student evaluations of their instructors.  A semester report includes </a:t>
            </a:r>
            <a:r>
              <a:rPr lang="en" sz="1867" b="1" dirty="0">
                <a:solidFill>
                  <a:srgbClr val="000000"/>
                </a:solidFill>
              </a:rPr>
              <a:t>graphical displays and summary statistics</a:t>
            </a:r>
            <a:r>
              <a:rPr lang="en" sz="1867" dirty="0">
                <a:solidFill>
                  <a:srgbClr val="000000"/>
                </a:solidFill>
              </a:rPr>
              <a:t> for the scores of the faculty members.</a:t>
            </a:r>
            <a:br>
              <a:rPr lang="en" sz="1867" dirty="0">
                <a:solidFill>
                  <a:srgbClr val="000000"/>
                </a:solidFill>
              </a:rPr>
            </a:br>
            <a:r>
              <a:rPr lang="en" sz="1867" b="1" i="1" dirty="0">
                <a:solidFill>
                  <a:srgbClr val="FF0000"/>
                </a:solidFill>
              </a:rPr>
              <a:t>Descriptive</a:t>
            </a:r>
            <a:r>
              <a:rPr lang="en" sz="1867" i="1" dirty="0">
                <a:solidFill>
                  <a:srgbClr val="FF0000"/>
                </a:solidFill>
              </a:rPr>
              <a:t>, showing graphs to describe student evals.</a:t>
            </a:r>
            <a:endParaRPr sz="1867" i="1" dirty="0">
              <a:solidFill>
                <a:srgbClr val="FF0000"/>
              </a:solidFill>
            </a:endParaRPr>
          </a:p>
          <a:p>
            <a:pPr marL="1142983" indent="-457200">
              <a:lnSpc>
                <a:spcPct val="80000"/>
              </a:lnSpc>
              <a:spcBef>
                <a:spcPts val="533"/>
              </a:spcBef>
              <a:buFont typeface="+mj-lt"/>
              <a:buAutoNum type="alphaLcParenR"/>
            </a:pPr>
            <a:endParaRPr sz="1867" i="1" dirty="0">
              <a:solidFill>
                <a:srgbClr val="000000"/>
              </a:solidFill>
            </a:endParaRPr>
          </a:p>
          <a:p>
            <a:pPr marL="531766" indent="-457200">
              <a:lnSpc>
                <a:spcPct val="80000"/>
              </a:lnSpc>
              <a:spcBef>
                <a:spcPts val="533"/>
              </a:spcBef>
              <a:buClr>
                <a:srgbClr val="000000"/>
              </a:buClr>
              <a:buSzPts val="1400"/>
              <a:buFont typeface="+mj-lt"/>
              <a:buAutoNum type="alphaLcParenR"/>
            </a:pPr>
            <a:r>
              <a:rPr lang="en" sz="1867" dirty="0">
                <a:solidFill>
                  <a:srgbClr val="000000"/>
                </a:solidFill>
              </a:rPr>
              <a:t>The Academic Integrity office keeps records on the occurrences of academic misconduct.  Using past records, the office </a:t>
            </a:r>
            <a:r>
              <a:rPr lang="en" sz="1867" b="1" dirty="0">
                <a:solidFill>
                  <a:srgbClr val="000000"/>
                </a:solidFill>
              </a:rPr>
              <a:t>estimates </a:t>
            </a:r>
            <a:r>
              <a:rPr lang="en" sz="1867" dirty="0">
                <a:solidFill>
                  <a:srgbClr val="000000"/>
                </a:solidFill>
              </a:rPr>
              <a:t>how many incidents will occur during the upcoming school year.</a:t>
            </a:r>
            <a:br>
              <a:rPr lang="en" sz="1867" dirty="0">
                <a:solidFill>
                  <a:srgbClr val="000000"/>
                </a:solidFill>
              </a:rPr>
            </a:br>
            <a:r>
              <a:rPr lang="en" sz="1867" b="1" i="1" dirty="0">
                <a:solidFill>
                  <a:srgbClr val="FF0000"/>
                </a:solidFill>
              </a:rPr>
              <a:t>Inferential</a:t>
            </a:r>
            <a:r>
              <a:rPr lang="en" sz="1867" i="1" dirty="0">
                <a:solidFill>
                  <a:srgbClr val="FF0000"/>
                </a:solidFill>
              </a:rPr>
              <a:t>, using old results to predict next year (make a conclusion about next year’s number of incidents)</a:t>
            </a:r>
            <a:endParaRPr sz="1867" i="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Types of Studies – By Data Collection Methods</a:t>
            </a:r>
            <a:endParaRPr dirty="0"/>
          </a:p>
        </p:txBody>
      </p:sp>
      <p:sp>
        <p:nvSpPr>
          <p:cNvPr id="92" name="Google Shape;92;p18"/>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Experimental Studies</a:t>
            </a:r>
            <a:endParaRPr dirty="0"/>
          </a:p>
          <a:p>
            <a:pPr>
              <a:spcBef>
                <a:spcPts val="2133"/>
              </a:spcBef>
            </a:pPr>
            <a:r>
              <a:rPr lang="en" sz="2133" b="1" i="1" dirty="0"/>
              <a:t>Imposes </a:t>
            </a:r>
            <a:r>
              <a:rPr lang="en" dirty="0"/>
              <a:t>treatments and then observes results.</a:t>
            </a:r>
            <a:endParaRPr dirty="0"/>
          </a:p>
          <a:p>
            <a:r>
              <a:rPr lang="en" dirty="0"/>
              <a:t>Can help determine a causation</a:t>
            </a:r>
            <a:endParaRPr dirty="0"/>
          </a:p>
          <a:p>
            <a:r>
              <a:rPr lang="en" dirty="0"/>
              <a:t>Reduces the potential a lurking variable can affect the results (controls for them)</a:t>
            </a:r>
            <a:endParaRPr dirty="0"/>
          </a:p>
          <a:p>
            <a:r>
              <a:rPr lang="en" dirty="0"/>
              <a:t>More accurate to determine a relationship between the explanatory variable and response.</a:t>
            </a:r>
            <a:endParaRPr dirty="0"/>
          </a:p>
          <a:p>
            <a:pPr marL="342900" indent="-342900">
              <a:spcBef>
                <a:spcPts val="2133"/>
              </a:spcBef>
              <a:spcAft>
                <a:spcPts val="2133"/>
              </a:spcAft>
            </a:pPr>
            <a:r>
              <a:rPr lang="en-US" dirty="0"/>
              <a:t>Ex) Clinical trials</a:t>
            </a:r>
            <a:endParaRPr dirty="0"/>
          </a:p>
        </p:txBody>
      </p:sp>
      <p:sp>
        <p:nvSpPr>
          <p:cNvPr id="93" name="Google Shape;93;p18"/>
          <p:cNvSpPr txBox="1">
            <a:spLocks noGrp="1"/>
          </p:cNvSpPr>
          <p:nvPr>
            <p:ph type="body" idx="2"/>
          </p:nvPr>
        </p:nvSpPr>
        <p:spPr>
          <a:prstGeom prst="rect">
            <a:avLst/>
          </a:prstGeom>
        </p:spPr>
        <p:txBody>
          <a:bodyPr spcFirstLastPara="1" vert="horz" wrap="square" lIns="121900" tIns="121900" rIns="121900" bIns="121900" rtlCol="0" anchor="t" anchorCtr="0">
            <a:noAutofit/>
          </a:bodyPr>
          <a:lstStyle/>
          <a:p>
            <a:pPr marL="0" indent="0">
              <a:buNone/>
            </a:pPr>
            <a:r>
              <a:rPr lang="en" dirty="0"/>
              <a:t>Observational Studies</a:t>
            </a:r>
            <a:endParaRPr dirty="0"/>
          </a:p>
          <a:p>
            <a:pPr>
              <a:spcBef>
                <a:spcPts val="2133"/>
              </a:spcBef>
            </a:pPr>
            <a:r>
              <a:rPr lang="en" b="1" dirty="0"/>
              <a:t>Observe </a:t>
            </a:r>
            <a:r>
              <a:rPr lang="en" dirty="0"/>
              <a:t>what happens without imposing restraints. </a:t>
            </a:r>
            <a:endParaRPr dirty="0"/>
          </a:p>
          <a:p>
            <a:r>
              <a:rPr lang="en" dirty="0"/>
              <a:t>No random assignment</a:t>
            </a:r>
            <a:endParaRPr dirty="0"/>
          </a:p>
          <a:p>
            <a:r>
              <a:rPr lang="en" dirty="0"/>
              <a:t>Can reveal an association or correlation between variables but not causation.</a:t>
            </a:r>
            <a:endParaRPr dirty="0"/>
          </a:p>
          <a:p>
            <a:pPr lvl="1">
              <a:spcBef>
                <a:spcPts val="0"/>
              </a:spcBef>
            </a:pPr>
            <a:r>
              <a:rPr lang="en" dirty="0"/>
              <a:t>Causation requires a lot of extra work and research</a:t>
            </a:r>
          </a:p>
          <a:p>
            <a:pPr lvl="1">
              <a:spcBef>
                <a:spcPts val="0"/>
              </a:spcBef>
            </a:pPr>
            <a:endParaRPr lang="en" dirty="0"/>
          </a:p>
          <a:p>
            <a:r>
              <a:rPr lang="en" dirty="0"/>
              <a:t>Ex) Car accidents at an intersection</a:t>
            </a:r>
            <a:endParaRPr dirty="0"/>
          </a:p>
        </p:txBody>
      </p:sp>
      <p:pic>
        <p:nvPicPr>
          <p:cNvPr id="5" name="Google Shape;191;p34">
            <a:extLst>
              <a:ext uri="{FF2B5EF4-FFF2-40B4-BE49-F238E27FC236}">
                <a16:creationId xmlns:a16="http://schemas.microsoft.com/office/drawing/2014/main" id="{69A6C078-79A1-EB41-A3DF-9DE94D3ACF3D}"/>
              </a:ext>
            </a:extLst>
          </p:cNvPr>
          <p:cNvPicPr preferRelativeResize="0"/>
          <p:nvPr/>
        </p:nvPicPr>
        <p:blipFill>
          <a:blip r:embed="rId3">
            <a:alphaModFix/>
          </a:blip>
          <a:stretch>
            <a:fillRect/>
          </a:stretch>
        </p:blipFill>
        <p:spPr>
          <a:xfrm>
            <a:off x="2529407" y="4125802"/>
            <a:ext cx="3913793" cy="23911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Types of Studies – By Data Collection Methods</a:t>
            </a:r>
            <a:endParaRPr dirty="0"/>
          </a:p>
        </p:txBody>
      </p:sp>
      <p:sp>
        <p:nvSpPr>
          <p:cNvPr id="11" name="Google Shape;92;p18">
            <a:extLst>
              <a:ext uri="{FF2B5EF4-FFF2-40B4-BE49-F238E27FC236}">
                <a16:creationId xmlns:a16="http://schemas.microsoft.com/office/drawing/2014/main" id="{ACDCD16D-7BD9-524D-952D-81039B5D2897}"/>
              </a:ext>
            </a:extLst>
          </p:cNvPr>
          <p:cNvSpPr txBox="1">
            <a:spLocks noGrp="1"/>
          </p:cNvSpPr>
          <p:nvPr>
            <p:ph type="body" idx="1"/>
          </p:nvPr>
        </p:nvSpPr>
        <p:spPr>
          <a:xfrm>
            <a:off x="415600" y="1614699"/>
            <a:ext cx="5165803" cy="123537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p>
            <a:pPr marL="0" indent="0">
              <a:buNone/>
            </a:pPr>
            <a:r>
              <a:rPr lang="en" dirty="0"/>
              <a:t>Experiments </a:t>
            </a:r>
            <a:endParaRPr dirty="0"/>
          </a:p>
          <a:p>
            <a:pPr>
              <a:spcBef>
                <a:spcPts val="2133"/>
              </a:spcBef>
            </a:pPr>
            <a:r>
              <a:rPr lang="en" sz="2133" b="1" i="1" dirty="0"/>
              <a:t>Imposes </a:t>
            </a:r>
            <a:r>
              <a:rPr lang="en" dirty="0"/>
              <a:t>treatments and records </a:t>
            </a:r>
            <a:r>
              <a:rPr lang="en-US" dirty="0"/>
              <a:t>response</a:t>
            </a:r>
            <a:endParaRPr dirty="0"/>
          </a:p>
        </p:txBody>
      </p:sp>
      <p:sp>
        <p:nvSpPr>
          <p:cNvPr id="12" name="Google Shape;92;p18">
            <a:extLst>
              <a:ext uri="{FF2B5EF4-FFF2-40B4-BE49-F238E27FC236}">
                <a16:creationId xmlns:a16="http://schemas.microsoft.com/office/drawing/2014/main" id="{2D9886B2-B230-E342-8E69-396B624471E2}"/>
              </a:ext>
            </a:extLst>
          </p:cNvPr>
          <p:cNvSpPr txBox="1">
            <a:spLocks/>
          </p:cNvSpPr>
          <p:nvPr/>
        </p:nvSpPr>
        <p:spPr>
          <a:xfrm>
            <a:off x="415600" y="3107810"/>
            <a:ext cx="5165803" cy="34350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23323" algn="l" defTabSz="914400" rtl="0" eaLnBrk="1" latinLnBrk="0" hangingPunct="1">
              <a:lnSpc>
                <a:spcPct val="90000"/>
              </a:lnSpc>
              <a:spcBef>
                <a:spcPts val="0"/>
              </a:spcBef>
              <a:spcAft>
                <a:spcPts val="0"/>
              </a:spcAft>
              <a:buSzPts val="1400"/>
              <a:buFont typeface="Arial" panose="020B0604020202020204" pitchFamily="34" charset="0"/>
              <a:buChar char="●"/>
              <a:defRPr sz="1867" kern="1200">
                <a:solidFill>
                  <a:schemeClr val="tx1"/>
                </a:solidFill>
                <a:latin typeface="+mn-lt"/>
                <a:ea typeface="+mn-ea"/>
                <a:cs typeface="+mn-cs"/>
              </a:defRPr>
            </a:lvl1pPr>
            <a:lvl2pPr marL="1219170" lvl="1"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l" defTabSz="914400" rtl="0"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Simulation </a:t>
            </a:r>
          </a:p>
          <a:p>
            <a:pPr marL="0" indent="0">
              <a:buFont typeface="Arial" panose="020B0604020202020204" pitchFamily="34" charset="0"/>
              <a:buNone/>
            </a:pPr>
            <a:endParaRPr lang="en-US" dirty="0"/>
          </a:p>
          <a:p>
            <a:pPr marL="457200" lvl="0" indent="-342900">
              <a:buSzPts val="1800"/>
              <a:buChar char="-"/>
            </a:pPr>
            <a:r>
              <a:rPr lang="en-US" dirty="0"/>
              <a:t>Not always practical to do an experiment (cost, time, etc.)</a:t>
            </a:r>
          </a:p>
          <a:p>
            <a:pPr marL="457200" lvl="0" indent="-342900">
              <a:buSzPts val="1800"/>
              <a:buChar char="-"/>
            </a:pPr>
            <a:r>
              <a:rPr lang="en-US" u="sng" dirty="0"/>
              <a:t>Simulations </a:t>
            </a:r>
            <a:r>
              <a:rPr lang="en-US" dirty="0"/>
              <a:t>allows us to use computers to mimic what would happen in real life, or what we believe happens in real life.</a:t>
            </a:r>
          </a:p>
          <a:p>
            <a:pPr marL="914400" lvl="1" indent="-317500">
              <a:spcBef>
                <a:spcPts val="0"/>
              </a:spcBef>
              <a:buSzPts val="1400"/>
              <a:buChar char="-"/>
            </a:pPr>
            <a:r>
              <a:rPr lang="en-US" dirty="0"/>
              <a:t>The Matrix</a:t>
            </a:r>
          </a:p>
          <a:p>
            <a:pPr marL="457200" lvl="0" indent="-342900">
              <a:buSzPts val="1800"/>
              <a:buChar char="-"/>
            </a:pPr>
            <a:r>
              <a:rPr lang="en-US" dirty="0"/>
              <a:t>Can use computers to simulate or use “devices” that are random</a:t>
            </a:r>
          </a:p>
          <a:p>
            <a:pPr marL="914400" lvl="1" indent="-317500">
              <a:spcBef>
                <a:spcPts val="0"/>
              </a:spcBef>
              <a:buSzPts val="1400"/>
              <a:buChar char="-"/>
            </a:pPr>
            <a:r>
              <a:rPr lang="en-US" dirty="0"/>
              <a:t>Dice</a:t>
            </a:r>
          </a:p>
          <a:p>
            <a:pPr marL="914400" lvl="1" indent="-317500">
              <a:spcBef>
                <a:spcPts val="0"/>
              </a:spcBef>
              <a:buSzPts val="1400"/>
              <a:buChar char="-"/>
            </a:pPr>
            <a:r>
              <a:rPr lang="en-US" dirty="0"/>
              <a:t>Coin</a:t>
            </a:r>
          </a:p>
          <a:p>
            <a:pPr marL="914400" lvl="1" indent="-317500">
              <a:spcBef>
                <a:spcPts val="0"/>
              </a:spcBef>
              <a:buSzPts val="1400"/>
              <a:buChar char="-"/>
            </a:pPr>
            <a:r>
              <a:rPr lang="en-US" dirty="0"/>
              <a:t>Deck of Cards</a:t>
            </a:r>
          </a:p>
        </p:txBody>
      </p:sp>
      <p:sp>
        <p:nvSpPr>
          <p:cNvPr id="10" name="TextBox 9">
            <a:extLst>
              <a:ext uri="{FF2B5EF4-FFF2-40B4-BE49-F238E27FC236}">
                <a16:creationId xmlns:a16="http://schemas.microsoft.com/office/drawing/2014/main" id="{11803680-1A68-A641-A439-119D5DF6782C}"/>
              </a:ext>
            </a:extLst>
          </p:cNvPr>
          <p:cNvSpPr txBox="1"/>
          <p:nvPr/>
        </p:nvSpPr>
        <p:spPr>
          <a:xfrm>
            <a:off x="6096000" y="1614699"/>
            <a:ext cx="5272854" cy="175432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Census</a:t>
            </a:r>
          </a:p>
          <a:p>
            <a:endParaRPr lang="en-US" dirty="0"/>
          </a:p>
          <a:p>
            <a:pPr marL="285750" indent="-285750">
              <a:buFont typeface="Arial" panose="020B0604020202020204" pitchFamily="34" charset="0"/>
              <a:buChar char="•"/>
            </a:pPr>
            <a:r>
              <a:rPr lang="en-US" dirty="0"/>
              <a:t>Collect data from EVERY member of the population</a:t>
            </a:r>
          </a:p>
          <a:p>
            <a:pPr marL="285750" indent="-285750">
              <a:buFont typeface="Arial" panose="020B0604020202020204" pitchFamily="34" charset="0"/>
              <a:buChar char="•"/>
            </a:pPr>
            <a:r>
              <a:rPr lang="en-US" dirty="0"/>
              <a:t>Observational study on the ENTIRE population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 US Census</a:t>
            </a:r>
          </a:p>
        </p:txBody>
      </p:sp>
      <p:sp>
        <p:nvSpPr>
          <p:cNvPr id="13" name="TextBox 12">
            <a:extLst>
              <a:ext uri="{FF2B5EF4-FFF2-40B4-BE49-F238E27FC236}">
                <a16:creationId xmlns:a16="http://schemas.microsoft.com/office/drawing/2014/main" id="{F5C801D6-71D7-5C45-8B2D-A0567902D855}"/>
              </a:ext>
            </a:extLst>
          </p:cNvPr>
          <p:cNvSpPr txBox="1"/>
          <p:nvPr/>
        </p:nvSpPr>
        <p:spPr>
          <a:xfrm>
            <a:off x="6096000" y="3948196"/>
            <a:ext cx="5272854"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Sampling</a:t>
            </a:r>
          </a:p>
          <a:p>
            <a:endParaRPr lang="en-US" dirty="0"/>
          </a:p>
          <a:p>
            <a:pPr marL="285750" indent="-285750">
              <a:buFont typeface="Arial" panose="020B0604020202020204" pitchFamily="34" charset="0"/>
              <a:buChar char="•"/>
            </a:pPr>
            <a:r>
              <a:rPr lang="en-US" dirty="0"/>
              <a:t>Collect data from a SUBSET of the population of interest</a:t>
            </a:r>
          </a:p>
          <a:p>
            <a:pPr marL="285750" indent="-285750">
              <a:buFont typeface="Arial" panose="020B0604020202020204" pitchFamily="34" charset="0"/>
              <a:buChar char="•"/>
            </a:pPr>
            <a:r>
              <a:rPr lang="en-US" dirty="0"/>
              <a:t>Observational study on a SAMPLE (a PORTION of the population</a:t>
            </a:r>
          </a:p>
          <a:p>
            <a:pPr marL="285750" indent="-285750">
              <a:buFont typeface="Arial" panose="020B0604020202020204" pitchFamily="34" charset="0"/>
              <a:buChar char="•"/>
            </a:pPr>
            <a:r>
              <a:rPr lang="en-US" dirty="0"/>
              <a:t>Lots of different ways to do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 Randomly selecting 30 CSCC students </a:t>
            </a:r>
          </a:p>
        </p:txBody>
      </p:sp>
    </p:spTree>
    <p:extLst>
      <p:ext uri="{BB962C8B-B14F-4D97-AF65-F5344CB8AC3E}">
        <p14:creationId xmlns:p14="http://schemas.microsoft.com/office/powerpoint/2010/main" val="61378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15600" y="238906"/>
            <a:ext cx="11360800" cy="763600"/>
          </a:xfrm>
          <a:prstGeom prst="rect">
            <a:avLst/>
          </a:prstGeom>
        </p:spPr>
        <p:txBody>
          <a:bodyPr spcFirstLastPara="1" vert="horz" wrap="square" lIns="121900" tIns="121900" rIns="121900" bIns="121900" rtlCol="0" anchor="t" anchorCtr="0">
            <a:noAutofit/>
          </a:bodyPr>
          <a:lstStyle/>
          <a:p>
            <a:r>
              <a:rPr lang="en-US" dirty="0"/>
              <a:t>Sampling Methods</a:t>
            </a:r>
            <a:endParaRPr dirty="0"/>
          </a:p>
        </p:txBody>
      </p:sp>
      <p:sp>
        <p:nvSpPr>
          <p:cNvPr id="9" name="Content Placeholder 2">
            <a:extLst>
              <a:ext uri="{FF2B5EF4-FFF2-40B4-BE49-F238E27FC236}">
                <a16:creationId xmlns:a16="http://schemas.microsoft.com/office/drawing/2014/main" id="{D3B803D5-7A9A-504F-AA06-00CDDDB8F529}"/>
              </a:ext>
            </a:extLst>
          </p:cNvPr>
          <p:cNvSpPr>
            <a:spLocks noGrp="1"/>
          </p:cNvSpPr>
          <p:nvPr>
            <p:ph type="body" idx="1"/>
          </p:nvPr>
        </p:nvSpPr>
        <p:spPr>
          <a:xfrm>
            <a:off x="6400799" y="1253331"/>
            <a:ext cx="4891699" cy="4602163"/>
          </a:xfrm>
        </p:spPr>
        <p:txBody>
          <a:bodyPr/>
          <a:lstStyle/>
          <a:p>
            <a:pPr marL="186262" indent="0">
              <a:buNone/>
            </a:pPr>
            <a:r>
              <a:rPr lang="en-US" dirty="0"/>
              <a:t>Good ones!</a:t>
            </a:r>
          </a:p>
          <a:p>
            <a:pPr marL="186262" indent="0">
              <a:buNone/>
            </a:pPr>
            <a:endParaRPr lang="en-US" dirty="0"/>
          </a:p>
          <a:p>
            <a:r>
              <a:rPr lang="en-US" dirty="0"/>
              <a:t>All statistical sampling designs use chance, rather than human choice, to select the sample</a:t>
            </a:r>
          </a:p>
          <a:p>
            <a:endParaRPr lang="en-US" dirty="0"/>
          </a:p>
          <a:p>
            <a:r>
              <a:rPr lang="en-US" dirty="0"/>
              <a:t>Simple Random Samples (SRS) </a:t>
            </a:r>
          </a:p>
          <a:p>
            <a:r>
              <a:rPr lang="en-US" dirty="0"/>
              <a:t>Stratified Sampling </a:t>
            </a:r>
          </a:p>
          <a:p>
            <a:r>
              <a:rPr lang="en-US" dirty="0"/>
              <a:t>Cluster Sampling </a:t>
            </a:r>
          </a:p>
          <a:p>
            <a:r>
              <a:rPr lang="en-US" dirty="0"/>
              <a:t>Systematic Sampling </a:t>
            </a:r>
          </a:p>
          <a:p>
            <a:pPr marL="186262" indent="0">
              <a:buNone/>
            </a:pPr>
            <a:endParaRPr lang="en-US" dirty="0"/>
          </a:p>
          <a:p>
            <a:pPr marL="186262" indent="0">
              <a:buNone/>
            </a:pPr>
            <a:endParaRPr lang="en-US" dirty="0"/>
          </a:p>
          <a:p>
            <a:pPr marL="186262" indent="0">
              <a:buNone/>
            </a:pPr>
            <a:r>
              <a:rPr lang="en-US" dirty="0"/>
              <a:t>Bad ones </a:t>
            </a:r>
            <a:r>
              <a:rPr lang="en-US" dirty="0">
                <a:sym typeface="Wingdings" pitchFamily="2" charset="2"/>
              </a:rPr>
              <a:t></a:t>
            </a:r>
          </a:p>
          <a:p>
            <a:pPr marL="186262" indent="0">
              <a:buNone/>
            </a:pPr>
            <a:endParaRPr lang="en-US" dirty="0">
              <a:sym typeface="Wingdings" pitchFamily="2" charset="2"/>
            </a:endParaRPr>
          </a:p>
          <a:p>
            <a:r>
              <a:rPr lang="en-US" dirty="0">
                <a:sym typeface="Wingdings" pitchFamily="2" charset="2"/>
              </a:rPr>
              <a:t>Convenience Sampling</a:t>
            </a:r>
          </a:p>
          <a:p>
            <a:r>
              <a:rPr lang="en-US" dirty="0">
                <a:sym typeface="Wingdings" pitchFamily="2" charset="2"/>
              </a:rPr>
              <a:t>Volunteer Response Sampling</a:t>
            </a:r>
            <a:endParaRPr lang="en-US" dirty="0"/>
          </a:p>
        </p:txBody>
      </p:sp>
      <p:sp>
        <p:nvSpPr>
          <p:cNvPr id="4" name="Content Placeholder 2">
            <a:extLst>
              <a:ext uri="{FF2B5EF4-FFF2-40B4-BE49-F238E27FC236}">
                <a16:creationId xmlns:a16="http://schemas.microsoft.com/office/drawing/2014/main" id="{863063A1-3CF6-4EEE-A743-02C9A699E6CC}"/>
              </a:ext>
            </a:extLst>
          </p:cNvPr>
          <p:cNvSpPr txBox="1">
            <a:spLocks/>
          </p:cNvSpPr>
          <p:nvPr/>
        </p:nvSpPr>
        <p:spPr>
          <a:xfrm>
            <a:off x="415600" y="1253331"/>
            <a:ext cx="5199185" cy="4351338"/>
          </a:xfrm>
          <a:prstGeom prst="rect">
            <a:avLst/>
          </a:prstGeom>
        </p:spPr>
        <p:txBody>
          <a:bodyPr spcFirstLastPara="1" vert="horz" wrap="square" lIns="91425" tIns="91425" rIns="91425" bIns="91425" rtlCol="0" anchor="t" anchorCtr="0">
            <a:normAutofit/>
          </a:bodyPr>
          <a:lstStyle>
            <a:lvl1pPr marL="609585" lvl="0" indent="-423323" algn="l" defTabSz="914400" rtl="0" eaLnBrk="1" latinLnBrk="0" hangingPunct="1">
              <a:lnSpc>
                <a:spcPct val="90000"/>
              </a:lnSpc>
              <a:spcBef>
                <a:spcPts val="0"/>
              </a:spcBef>
              <a:spcAft>
                <a:spcPts val="0"/>
              </a:spcAft>
              <a:buSzPts val="1400"/>
              <a:buFont typeface="Arial" panose="020B0604020202020204" pitchFamily="34" charset="0"/>
              <a:buChar char="●"/>
              <a:defRPr sz="1867" kern="1200">
                <a:solidFill>
                  <a:schemeClr val="tx1"/>
                </a:solidFill>
                <a:latin typeface="+mn-lt"/>
                <a:ea typeface="+mn-ea"/>
                <a:cs typeface="+mn-cs"/>
              </a:defRPr>
            </a:lvl1pPr>
            <a:lvl2pPr marL="1219170" lvl="1"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l" defTabSz="914400" rtl="0"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800" u="sng" dirty="0"/>
              <a:t>Sample Surveys</a:t>
            </a:r>
          </a:p>
          <a:p>
            <a:pPr marL="0" indent="0">
              <a:buFont typeface="Arial" panose="020B0604020202020204" pitchFamily="34" charset="0"/>
              <a:buNone/>
            </a:pPr>
            <a:endParaRPr lang="en-US" sz="1800" u="sng" dirty="0"/>
          </a:p>
          <a:p>
            <a:r>
              <a:rPr lang="en-US" sz="1800" b="1" dirty="0"/>
              <a:t>Sample surveys </a:t>
            </a:r>
            <a:r>
              <a:rPr lang="en-US" sz="1800" dirty="0"/>
              <a:t>are an important kind of observational study.</a:t>
            </a:r>
          </a:p>
          <a:p>
            <a:endParaRPr lang="en-US" sz="1800" dirty="0"/>
          </a:p>
          <a:p>
            <a:r>
              <a:rPr lang="en-US" sz="1800" dirty="0"/>
              <a:t>They survey some group of individuals by studying only some of its members.</a:t>
            </a:r>
          </a:p>
          <a:p>
            <a:endParaRPr lang="en-US" sz="1800" dirty="0"/>
          </a:p>
          <a:p>
            <a:r>
              <a:rPr lang="en-US" sz="1800" dirty="0"/>
              <a:t>Individuals are selected not because they are of special interest, but because they represent the larger group (the population).</a:t>
            </a:r>
          </a:p>
          <a:p>
            <a:pPr marL="0" indent="0">
              <a:buFont typeface="Arial" panose="020B0604020202020204" pitchFamily="34" charset="0"/>
              <a:buNone/>
            </a:pPr>
            <a:endParaRPr lang="en" sz="1800" dirty="0"/>
          </a:p>
          <a:p>
            <a:pPr marL="457200" lvl="1" indent="0">
              <a:buFont typeface="Arial" panose="020B0604020202020204" pitchFamily="34" charset="0"/>
              <a:buNone/>
            </a:pPr>
            <a:endParaRPr lang="en-US" sz="1800" dirty="0"/>
          </a:p>
          <a:p>
            <a:pPr marL="457200" lvl="1" indent="0">
              <a:buFont typeface="Arial" panose="020B0604020202020204" pitchFamily="34" charset="0"/>
              <a:buNone/>
            </a:pPr>
            <a:endParaRPr lang="en-US" sz="1800" dirty="0"/>
          </a:p>
          <a:p>
            <a:endParaRPr lang="en-US" sz="1800" dirty="0"/>
          </a:p>
        </p:txBody>
      </p:sp>
    </p:spTree>
    <p:extLst>
      <p:ext uri="{BB962C8B-B14F-4D97-AF65-F5344CB8AC3E}">
        <p14:creationId xmlns:p14="http://schemas.microsoft.com/office/powerpoint/2010/main" val="2491866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EC83-6CAD-4EF2-9413-FD8F5F5274EB}"/>
              </a:ext>
            </a:extLst>
          </p:cNvPr>
          <p:cNvSpPr>
            <a:spLocks noGrp="1"/>
          </p:cNvSpPr>
          <p:nvPr>
            <p:ph type="title"/>
          </p:nvPr>
        </p:nvSpPr>
        <p:spPr/>
        <p:txBody>
          <a:bodyPr/>
          <a:lstStyle/>
          <a:p>
            <a:r>
              <a:rPr lang="en-US" dirty="0"/>
              <a:t>Sampling Methods</a:t>
            </a:r>
          </a:p>
        </p:txBody>
      </p:sp>
      <p:sp>
        <p:nvSpPr>
          <p:cNvPr id="3" name="Content Placeholder 2">
            <a:extLst>
              <a:ext uri="{FF2B5EF4-FFF2-40B4-BE49-F238E27FC236}">
                <a16:creationId xmlns:a16="http://schemas.microsoft.com/office/drawing/2014/main" id="{199B1653-607F-40A2-A5EC-8DB17E83ABEB}"/>
              </a:ext>
            </a:extLst>
          </p:cNvPr>
          <p:cNvSpPr>
            <a:spLocks noGrp="1"/>
          </p:cNvSpPr>
          <p:nvPr>
            <p:ph idx="1"/>
          </p:nvPr>
        </p:nvSpPr>
        <p:spPr>
          <a:xfrm>
            <a:off x="838200" y="1825625"/>
            <a:ext cx="4749800" cy="4351338"/>
          </a:xfrm>
        </p:spPr>
        <p:txBody>
          <a:bodyPr>
            <a:normAutofit fontScale="62500" lnSpcReduction="20000"/>
          </a:bodyPr>
          <a:lstStyle/>
          <a:p>
            <a:pPr marL="0" indent="0">
              <a:buNone/>
            </a:pPr>
            <a:r>
              <a:rPr lang="en-US" sz="3800" u="sng" dirty="0"/>
              <a:t>Simple random samples (SRS) </a:t>
            </a:r>
            <a:r>
              <a:rPr lang="en-US" sz="3800" b="1" u="sng" dirty="0"/>
              <a:t> </a:t>
            </a:r>
          </a:p>
          <a:p>
            <a:pPr marL="0" indent="0">
              <a:buNone/>
            </a:pPr>
            <a:endParaRPr lang="en-US" b="1" u="sng" dirty="0"/>
          </a:p>
          <a:p>
            <a:pPr marL="0" indent="0">
              <a:buNone/>
            </a:pPr>
            <a:r>
              <a:rPr lang="en-US" dirty="0"/>
              <a:t>Two key parts to taking an SRS: </a:t>
            </a:r>
          </a:p>
          <a:p>
            <a:pPr marL="514350" indent="-514350">
              <a:buFont typeface="+mj-lt"/>
              <a:buAutoNum type="arabicPeriod"/>
            </a:pPr>
            <a:r>
              <a:rPr lang="en-US" dirty="0"/>
              <a:t>Every individual in the population has an equal chance of being selected </a:t>
            </a:r>
          </a:p>
          <a:p>
            <a:pPr marL="514350" indent="-514350">
              <a:buFont typeface="+mj-lt"/>
              <a:buAutoNum type="arabicPeriod"/>
            </a:pPr>
            <a:r>
              <a:rPr lang="en-US" dirty="0"/>
              <a:t>Every possible sample of the size we plan to draw has an equal chance to be selected </a:t>
            </a:r>
          </a:p>
          <a:p>
            <a:pPr lvl="1">
              <a:buFont typeface="Wingdings" panose="05000000000000000000" pitchFamily="2" charset="2"/>
              <a:buChar char="§"/>
            </a:pPr>
            <a:r>
              <a:rPr lang="en-US" dirty="0"/>
              <a:t> In other words, each combination of people has an equal chance of being selected </a:t>
            </a:r>
          </a:p>
          <a:p>
            <a:r>
              <a:rPr lang="en-US" dirty="0"/>
              <a:t>Sampling frame – a list of individuals from which the sample is drawn</a:t>
            </a:r>
          </a:p>
          <a:p>
            <a:pPr lvl="1">
              <a:buFont typeface="Wingdings" panose="05000000000000000000" pitchFamily="2" charset="2"/>
              <a:buChar char="§"/>
            </a:pPr>
            <a:r>
              <a:rPr lang="en-US" dirty="0"/>
              <a:t>Assign a random number to each individual in the sampling frame</a:t>
            </a:r>
          </a:p>
          <a:p>
            <a:pPr lvl="1">
              <a:buFont typeface="Wingdings" panose="05000000000000000000" pitchFamily="2" charset="2"/>
              <a:buChar char="§"/>
            </a:pPr>
            <a:endParaRPr lang="en-US" dirty="0"/>
          </a:p>
          <a:p>
            <a:pPr>
              <a:buFont typeface="Wingdings" panose="05000000000000000000" pitchFamily="2" charset="2"/>
              <a:buChar char="§"/>
            </a:pPr>
            <a:r>
              <a:rPr lang="en-US" dirty="0"/>
              <a:t>Ex) Use a random number generator to select names from a list</a:t>
            </a:r>
          </a:p>
          <a:p>
            <a:pPr>
              <a:buFont typeface="Wingdings" panose="05000000000000000000" pitchFamily="2" charset="2"/>
              <a:buChar char="§"/>
            </a:pPr>
            <a:endParaRPr lang="en-US" dirty="0"/>
          </a:p>
        </p:txBody>
      </p:sp>
      <p:pic>
        <p:nvPicPr>
          <p:cNvPr id="4098" name="Picture 2">
            <a:extLst>
              <a:ext uri="{FF2B5EF4-FFF2-40B4-BE49-F238E27FC236}">
                <a16:creationId xmlns:a16="http://schemas.microsoft.com/office/drawing/2014/main" id="{5F12C59C-CE38-654C-AEEF-701BD4F65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716434"/>
            <a:ext cx="6316134" cy="414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53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EC83-6CAD-4EF2-9413-FD8F5F5274EB}"/>
              </a:ext>
            </a:extLst>
          </p:cNvPr>
          <p:cNvSpPr>
            <a:spLocks noGrp="1"/>
          </p:cNvSpPr>
          <p:nvPr>
            <p:ph type="title"/>
          </p:nvPr>
        </p:nvSpPr>
        <p:spPr/>
        <p:txBody>
          <a:bodyPr/>
          <a:lstStyle/>
          <a:p>
            <a:r>
              <a:rPr lang="en-US" dirty="0"/>
              <a:t>More Sampling Methods</a:t>
            </a:r>
          </a:p>
        </p:txBody>
      </p:sp>
      <p:sp>
        <p:nvSpPr>
          <p:cNvPr id="8" name="Content Placeholder 2">
            <a:extLst>
              <a:ext uri="{FF2B5EF4-FFF2-40B4-BE49-F238E27FC236}">
                <a16:creationId xmlns:a16="http://schemas.microsoft.com/office/drawing/2014/main" id="{70B52359-4342-214F-A093-C5681CD3A7DA}"/>
              </a:ext>
            </a:extLst>
          </p:cNvPr>
          <p:cNvSpPr txBox="1">
            <a:spLocks/>
          </p:cNvSpPr>
          <p:nvPr/>
        </p:nvSpPr>
        <p:spPr>
          <a:xfrm>
            <a:off x="990600" y="1978025"/>
            <a:ext cx="3433119"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u="sng" dirty="0"/>
              <a:t>Cluster Sampling</a:t>
            </a:r>
          </a:p>
          <a:p>
            <a:pPr marL="0" indent="0">
              <a:buNone/>
            </a:pPr>
            <a:endParaRPr lang="en-US" dirty="0"/>
          </a:p>
          <a:p>
            <a:pPr marL="514350" indent="-514350">
              <a:buFont typeface="+mj-lt"/>
              <a:buAutoNum type="arabicPeriod"/>
            </a:pPr>
            <a:r>
              <a:rPr lang="en-US" dirty="0"/>
              <a:t>Split the population into </a:t>
            </a:r>
            <a:r>
              <a:rPr lang="en-US" b="1" dirty="0"/>
              <a:t>representative groups </a:t>
            </a:r>
            <a:r>
              <a:rPr lang="en-US" dirty="0"/>
              <a:t>called clusters </a:t>
            </a:r>
          </a:p>
          <a:p>
            <a:pPr marL="514350" indent="-514350">
              <a:buFont typeface="+mj-lt"/>
              <a:buAutoNum type="arabicPeriod"/>
            </a:pPr>
            <a:r>
              <a:rPr lang="en-US" dirty="0"/>
              <a:t>Use random sampling to select several clusters </a:t>
            </a:r>
          </a:p>
          <a:p>
            <a:pPr marL="514350" indent="-514350">
              <a:buFont typeface="+mj-lt"/>
              <a:buAutoNum type="arabicPeriod"/>
            </a:pPr>
            <a:r>
              <a:rPr lang="en-US" dirty="0"/>
              <a:t>Perform a census of each selected cluster</a:t>
            </a:r>
          </a:p>
          <a:p>
            <a:pPr marL="514350" indent="-514350">
              <a:buFont typeface="+mj-lt"/>
              <a:buAutoNum type="arabicPeriod"/>
            </a:pPr>
            <a:endParaRPr lang="en-US" dirty="0"/>
          </a:p>
          <a:p>
            <a:r>
              <a:rPr lang="en-US" dirty="0"/>
              <a:t>If each cluster represents the full population fairly, cluster sampling will give an unbiased sample </a:t>
            </a:r>
          </a:p>
          <a:p>
            <a:r>
              <a:rPr lang="en-US" b="1" dirty="0"/>
              <a:t>Clusters are heterogeneous and resemble the overall population </a:t>
            </a:r>
          </a:p>
          <a:p>
            <a:r>
              <a:rPr lang="en-US" dirty="0"/>
              <a:t>Cluster sampling is usually more practical and affordable</a:t>
            </a:r>
          </a:p>
        </p:txBody>
      </p:sp>
      <p:pic>
        <p:nvPicPr>
          <p:cNvPr id="6146" name="Picture 2" descr="Diagram of how cluster sampling works.">
            <a:extLst>
              <a:ext uri="{FF2B5EF4-FFF2-40B4-BE49-F238E27FC236}">
                <a16:creationId xmlns:a16="http://schemas.microsoft.com/office/drawing/2014/main" id="{13885857-B3ED-C344-97BA-28D3D0785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130" y="1690688"/>
            <a:ext cx="52832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D7FFB3-1533-3C4E-A26C-46B7631993B9}"/>
              </a:ext>
            </a:extLst>
          </p:cNvPr>
          <p:cNvSpPr txBox="1"/>
          <p:nvPr/>
        </p:nvSpPr>
        <p:spPr>
          <a:xfrm>
            <a:off x="9153989" y="6262688"/>
            <a:ext cx="3038011" cy="253916"/>
          </a:xfrm>
          <a:prstGeom prst="rect">
            <a:avLst/>
          </a:prstGeom>
          <a:noFill/>
        </p:spPr>
        <p:txBody>
          <a:bodyPr wrap="none" rtlCol="0">
            <a:spAutoFit/>
          </a:bodyPr>
          <a:lstStyle/>
          <a:p>
            <a:r>
              <a:rPr lang="en-US" sz="1050" dirty="0"/>
              <a:t>https://</a:t>
            </a:r>
            <a:r>
              <a:rPr lang="en-US" sz="1050" dirty="0" err="1"/>
              <a:t>statisticsbyjim.com</a:t>
            </a:r>
            <a:r>
              <a:rPr lang="en-US" sz="1050" dirty="0"/>
              <a:t>/basics/cluster-sampling/</a:t>
            </a:r>
          </a:p>
        </p:txBody>
      </p:sp>
    </p:spTree>
    <p:extLst>
      <p:ext uri="{BB962C8B-B14F-4D97-AF65-F5344CB8AC3E}">
        <p14:creationId xmlns:p14="http://schemas.microsoft.com/office/powerpoint/2010/main" val="403020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EC83-6CAD-4EF2-9413-FD8F5F5274EB}"/>
              </a:ext>
            </a:extLst>
          </p:cNvPr>
          <p:cNvSpPr>
            <a:spLocks noGrp="1"/>
          </p:cNvSpPr>
          <p:nvPr>
            <p:ph type="title"/>
          </p:nvPr>
        </p:nvSpPr>
        <p:spPr/>
        <p:txBody>
          <a:bodyPr/>
          <a:lstStyle/>
          <a:p>
            <a:r>
              <a:rPr lang="en-US" dirty="0"/>
              <a:t>More Sampling Methods</a:t>
            </a:r>
          </a:p>
        </p:txBody>
      </p:sp>
      <p:sp>
        <p:nvSpPr>
          <p:cNvPr id="8" name="Content Placeholder 2">
            <a:extLst>
              <a:ext uri="{FF2B5EF4-FFF2-40B4-BE49-F238E27FC236}">
                <a16:creationId xmlns:a16="http://schemas.microsoft.com/office/drawing/2014/main" id="{70B52359-4342-214F-A093-C5681CD3A7DA}"/>
              </a:ext>
            </a:extLst>
          </p:cNvPr>
          <p:cNvSpPr txBox="1">
            <a:spLocks/>
          </p:cNvSpPr>
          <p:nvPr/>
        </p:nvSpPr>
        <p:spPr>
          <a:xfrm>
            <a:off x="237039" y="2224411"/>
            <a:ext cx="5583196" cy="408890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u="sng" dirty="0"/>
              <a:t>Stratified Random Sampling</a:t>
            </a:r>
          </a:p>
          <a:p>
            <a:pPr marL="0" indent="0">
              <a:buNone/>
            </a:pPr>
            <a:endParaRPr lang="en-US" dirty="0"/>
          </a:p>
          <a:p>
            <a:r>
              <a:rPr lang="en-US" dirty="0"/>
              <a:t>Strata – homogeneous groups </a:t>
            </a:r>
          </a:p>
          <a:p>
            <a:pPr lvl="1">
              <a:buFont typeface="Wingdings" panose="05000000000000000000" pitchFamily="2" charset="2"/>
              <a:buChar char="§"/>
            </a:pPr>
            <a:r>
              <a:rPr lang="en-US" dirty="0"/>
              <a:t>Used to reduce sampling variability </a:t>
            </a:r>
          </a:p>
          <a:p>
            <a:pPr lvl="1">
              <a:buFont typeface="Wingdings" panose="05000000000000000000" pitchFamily="2" charset="2"/>
              <a:buChar char="§"/>
            </a:pPr>
            <a:r>
              <a:rPr lang="en-US" dirty="0"/>
              <a:t>Ensures that the proportions of characteristic(s) in our sample match the proportions of the characteristic(s) in the population </a:t>
            </a:r>
          </a:p>
          <a:p>
            <a:pPr lvl="1">
              <a:buFont typeface="Wingdings" panose="05000000000000000000" pitchFamily="2" charset="2"/>
              <a:buChar char="§"/>
            </a:pPr>
            <a:r>
              <a:rPr lang="en-US" dirty="0"/>
              <a:t>Helps us to see differences among groups </a:t>
            </a:r>
          </a:p>
          <a:p>
            <a:pPr lvl="1">
              <a:buFont typeface="Wingdings" panose="05000000000000000000" pitchFamily="2" charset="2"/>
              <a:buChar char="§"/>
            </a:pPr>
            <a:r>
              <a:rPr lang="en-US" dirty="0"/>
              <a:t>Sampling procedure may be more difficult </a:t>
            </a:r>
          </a:p>
          <a:p>
            <a:pPr marL="514350" indent="-514350">
              <a:buFont typeface="+mj-lt"/>
              <a:buAutoNum type="arabicPeriod"/>
            </a:pPr>
            <a:r>
              <a:rPr lang="en-US" dirty="0"/>
              <a:t>Stratify the population – Divide the population into homogeneous groups </a:t>
            </a:r>
          </a:p>
          <a:p>
            <a:pPr marL="514350" indent="-514350">
              <a:buFont typeface="+mj-lt"/>
              <a:buAutoNum type="arabicPeriod"/>
            </a:pPr>
            <a:r>
              <a:rPr lang="en-US" dirty="0"/>
              <a:t>Use SRS to choose members from each strata </a:t>
            </a:r>
          </a:p>
          <a:p>
            <a:pPr marL="514350" indent="-514350">
              <a:buFont typeface="+mj-lt"/>
              <a:buAutoNum type="arabicPeriod"/>
            </a:pPr>
            <a:r>
              <a:rPr lang="en-US" dirty="0"/>
              <a:t>Combine the groups from each strata to form your sample  </a:t>
            </a:r>
          </a:p>
          <a:p>
            <a:pPr lvl="1">
              <a:buFont typeface="Wingdings" panose="05000000000000000000" pitchFamily="2" charset="2"/>
              <a:buChar char="§"/>
            </a:pPr>
            <a:r>
              <a:rPr lang="en-US" dirty="0"/>
              <a:t>Each stratum is different from the others </a:t>
            </a:r>
          </a:p>
        </p:txBody>
      </p:sp>
      <p:sp>
        <p:nvSpPr>
          <p:cNvPr id="7" name="TextBox 6">
            <a:extLst>
              <a:ext uri="{FF2B5EF4-FFF2-40B4-BE49-F238E27FC236}">
                <a16:creationId xmlns:a16="http://schemas.microsoft.com/office/drawing/2014/main" id="{FBD7FFB3-1533-3C4E-A26C-46B7631993B9}"/>
              </a:ext>
            </a:extLst>
          </p:cNvPr>
          <p:cNvSpPr txBox="1"/>
          <p:nvPr/>
        </p:nvSpPr>
        <p:spPr>
          <a:xfrm>
            <a:off x="9153989" y="6262688"/>
            <a:ext cx="2828018" cy="253916"/>
          </a:xfrm>
          <a:prstGeom prst="rect">
            <a:avLst/>
          </a:prstGeom>
          <a:noFill/>
        </p:spPr>
        <p:txBody>
          <a:bodyPr wrap="none" rtlCol="0">
            <a:spAutoFit/>
          </a:bodyPr>
          <a:lstStyle/>
          <a:p>
            <a:r>
              <a:rPr lang="en-US" sz="1050" dirty="0"/>
              <a:t>https://</a:t>
            </a:r>
            <a:r>
              <a:rPr lang="en-US" sz="1050" dirty="0" err="1"/>
              <a:t>uedufy.com</a:t>
            </a:r>
            <a:r>
              <a:rPr lang="en-US" sz="1050" dirty="0"/>
              <a:t>/what-is-stratified-sampling/</a:t>
            </a:r>
          </a:p>
        </p:txBody>
      </p:sp>
      <p:pic>
        <p:nvPicPr>
          <p:cNvPr id="8194" name="Picture 2" descr="Stratified Sampling flow chart. Source: researchcup.com">
            <a:extLst>
              <a:ext uri="{FF2B5EF4-FFF2-40B4-BE49-F238E27FC236}">
                <a16:creationId xmlns:a16="http://schemas.microsoft.com/office/drawing/2014/main" id="{75116884-DD5F-2C4E-9218-066F5E326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074" y="1645034"/>
            <a:ext cx="6379802" cy="178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720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EC83-6CAD-4EF2-9413-FD8F5F5274EB}"/>
              </a:ext>
            </a:extLst>
          </p:cNvPr>
          <p:cNvSpPr>
            <a:spLocks noGrp="1"/>
          </p:cNvSpPr>
          <p:nvPr>
            <p:ph type="title"/>
          </p:nvPr>
        </p:nvSpPr>
        <p:spPr/>
        <p:txBody>
          <a:bodyPr/>
          <a:lstStyle/>
          <a:p>
            <a:r>
              <a:rPr lang="en-US" dirty="0"/>
              <a:t>More Sampling Methods</a:t>
            </a:r>
          </a:p>
        </p:txBody>
      </p:sp>
      <p:sp>
        <p:nvSpPr>
          <p:cNvPr id="8" name="Content Placeholder 2">
            <a:extLst>
              <a:ext uri="{FF2B5EF4-FFF2-40B4-BE49-F238E27FC236}">
                <a16:creationId xmlns:a16="http://schemas.microsoft.com/office/drawing/2014/main" id="{70B52359-4342-214F-A093-C5681CD3A7DA}"/>
              </a:ext>
            </a:extLst>
          </p:cNvPr>
          <p:cNvSpPr txBox="1">
            <a:spLocks/>
          </p:cNvSpPr>
          <p:nvPr/>
        </p:nvSpPr>
        <p:spPr>
          <a:xfrm>
            <a:off x="237039" y="2224411"/>
            <a:ext cx="5583196" cy="408890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u="sng" dirty="0"/>
              <a:t>Systematic Sampling</a:t>
            </a:r>
          </a:p>
          <a:p>
            <a:pPr marL="0" indent="0">
              <a:buNone/>
            </a:pPr>
            <a:endParaRPr lang="en-US" dirty="0"/>
          </a:p>
          <a:p>
            <a:r>
              <a:rPr lang="en-US" dirty="0"/>
              <a:t>Much less expensive than SRS </a:t>
            </a:r>
          </a:p>
          <a:p>
            <a:r>
              <a:rPr lang="en-US" dirty="0"/>
              <a:t>Must justify the assumption that the systematic method is NOT associated with any of the measured variables </a:t>
            </a:r>
          </a:p>
          <a:p>
            <a:pPr marL="514350" indent="-514350">
              <a:buFont typeface="+mj-lt"/>
              <a:buAutoNum type="arabicPeriod"/>
            </a:pPr>
            <a:r>
              <a:rPr lang="en-US" dirty="0"/>
              <a:t>Randomly select a starting place </a:t>
            </a:r>
          </a:p>
          <a:p>
            <a:pPr marL="514350" indent="-514350">
              <a:buFont typeface="+mj-lt"/>
              <a:buAutoNum type="arabicPeriod"/>
            </a:pPr>
            <a:r>
              <a:rPr lang="en-US" dirty="0"/>
              <a:t>Employ a systematic method to continue choosing your sample </a:t>
            </a:r>
          </a:p>
          <a:p>
            <a:pPr lvl="1">
              <a:buFont typeface="Wingdings" panose="05000000000000000000" pitchFamily="2" charset="2"/>
              <a:buChar char="§"/>
            </a:pPr>
            <a:r>
              <a:rPr lang="en-US" dirty="0"/>
              <a:t>For example, take every 20th name on a list of names </a:t>
            </a:r>
          </a:p>
          <a:p>
            <a:pPr lvl="1">
              <a:buFont typeface="Wingdings" panose="05000000000000000000" pitchFamily="2" charset="2"/>
              <a:buChar char="§"/>
            </a:pPr>
            <a:r>
              <a:rPr lang="en-US" dirty="0"/>
              <a:t>The order of the list cannot be associated in any way with the responses sought </a:t>
            </a:r>
          </a:p>
          <a:p>
            <a:pPr lvl="1">
              <a:buFont typeface="Wingdings" panose="05000000000000000000" pitchFamily="2" charset="2"/>
              <a:buChar char="§"/>
            </a:pPr>
            <a:r>
              <a:rPr lang="en-US" dirty="0"/>
              <a:t>Beware of confounding variables </a:t>
            </a:r>
          </a:p>
        </p:txBody>
      </p:sp>
      <p:sp>
        <p:nvSpPr>
          <p:cNvPr id="7" name="TextBox 6">
            <a:extLst>
              <a:ext uri="{FF2B5EF4-FFF2-40B4-BE49-F238E27FC236}">
                <a16:creationId xmlns:a16="http://schemas.microsoft.com/office/drawing/2014/main" id="{FBD7FFB3-1533-3C4E-A26C-46B7631993B9}"/>
              </a:ext>
            </a:extLst>
          </p:cNvPr>
          <p:cNvSpPr txBox="1"/>
          <p:nvPr/>
        </p:nvSpPr>
        <p:spPr>
          <a:xfrm>
            <a:off x="8437297" y="6238959"/>
            <a:ext cx="3329758" cy="253916"/>
          </a:xfrm>
          <a:prstGeom prst="rect">
            <a:avLst/>
          </a:prstGeom>
          <a:noFill/>
        </p:spPr>
        <p:txBody>
          <a:bodyPr wrap="none" rtlCol="0">
            <a:spAutoFit/>
          </a:bodyPr>
          <a:lstStyle/>
          <a:p>
            <a:r>
              <a:rPr lang="en-US" sz="1050" dirty="0"/>
              <a:t>https://</a:t>
            </a:r>
            <a:r>
              <a:rPr lang="en-US" sz="1050" dirty="0" err="1"/>
              <a:t>www.netquest.com</a:t>
            </a:r>
            <a:r>
              <a:rPr lang="en-US" sz="1050" dirty="0"/>
              <a:t>/blog/</a:t>
            </a:r>
            <a:r>
              <a:rPr lang="en-US" sz="1050" dirty="0" err="1"/>
              <a:t>en</a:t>
            </a:r>
            <a:r>
              <a:rPr lang="en-US" sz="1050" dirty="0"/>
              <a:t>/systematic-sampling</a:t>
            </a:r>
          </a:p>
        </p:txBody>
      </p:sp>
      <p:pic>
        <p:nvPicPr>
          <p:cNvPr id="10242" name="Picture 2" descr="Systematic_sampling">
            <a:extLst>
              <a:ext uri="{FF2B5EF4-FFF2-40B4-BE49-F238E27FC236}">
                <a16:creationId xmlns:a16="http://schemas.microsoft.com/office/drawing/2014/main" id="{0688A0C7-3B93-2C45-BFFB-3E95FD050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021" y="2224411"/>
            <a:ext cx="5438779" cy="258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986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9B6C-5B5F-044F-AEBA-F13B1D94848B}"/>
              </a:ext>
            </a:extLst>
          </p:cNvPr>
          <p:cNvSpPr>
            <a:spLocks noGrp="1"/>
          </p:cNvSpPr>
          <p:nvPr>
            <p:ph type="title"/>
          </p:nvPr>
        </p:nvSpPr>
        <p:spPr>
          <a:xfrm>
            <a:off x="838200" y="97823"/>
            <a:ext cx="10515600" cy="1325563"/>
          </a:xfrm>
        </p:spPr>
        <p:txBody>
          <a:bodyPr/>
          <a:lstStyle/>
          <a:p>
            <a:r>
              <a:rPr lang="en-US" dirty="0"/>
              <a:t>Summary of Sampling Methods</a:t>
            </a:r>
          </a:p>
        </p:txBody>
      </p:sp>
      <p:pic>
        <p:nvPicPr>
          <p:cNvPr id="11266" name="Picture 2">
            <a:extLst>
              <a:ext uri="{FF2B5EF4-FFF2-40B4-BE49-F238E27FC236}">
                <a16:creationId xmlns:a16="http://schemas.microsoft.com/office/drawing/2014/main" id="{A0F001E7-BE7E-BA48-8141-D39FAC43E5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3602" y="1409953"/>
            <a:ext cx="6353652" cy="50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B6B500-3F18-C142-A20B-55DF727B1E50}"/>
              </a:ext>
            </a:extLst>
          </p:cNvPr>
          <p:cNvSpPr txBox="1"/>
          <p:nvPr/>
        </p:nvSpPr>
        <p:spPr>
          <a:xfrm>
            <a:off x="8825373" y="6277431"/>
            <a:ext cx="3366627" cy="215444"/>
          </a:xfrm>
          <a:prstGeom prst="rect">
            <a:avLst/>
          </a:prstGeom>
          <a:noFill/>
        </p:spPr>
        <p:txBody>
          <a:bodyPr wrap="none" rtlCol="0">
            <a:spAutoFit/>
          </a:bodyPr>
          <a:lstStyle/>
          <a:p>
            <a:r>
              <a:rPr lang="en-US" sz="800" dirty="0"/>
              <a:t>https://</a:t>
            </a:r>
            <a:r>
              <a:rPr lang="en-US" sz="800" dirty="0" err="1"/>
              <a:t>anthonybmasters.medium.com</a:t>
            </a:r>
            <a:r>
              <a:rPr lang="en-US" sz="800" dirty="0"/>
              <a:t>/systematic-sampling-c65bb51e29dd</a:t>
            </a:r>
          </a:p>
        </p:txBody>
      </p:sp>
    </p:spTree>
    <p:extLst>
      <p:ext uri="{BB962C8B-B14F-4D97-AF65-F5344CB8AC3E}">
        <p14:creationId xmlns:p14="http://schemas.microsoft.com/office/powerpoint/2010/main" val="2132421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415600" y="335459"/>
            <a:ext cx="11360800" cy="763600"/>
          </a:xfrm>
          <a:prstGeom prst="rect">
            <a:avLst/>
          </a:prstGeom>
        </p:spPr>
        <p:txBody>
          <a:bodyPr spcFirstLastPara="1" vert="horz" wrap="square" lIns="121900" tIns="121900" rIns="121900" bIns="121900" rtlCol="0" anchor="t" anchorCtr="0">
            <a:noAutofit/>
          </a:bodyPr>
          <a:lstStyle/>
          <a:p>
            <a:r>
              <a:rPr lang="en-US" dirty="0"/>
              <a:t>Sampling Methods Example</a:t>
            </a:r>
            <a:endParaRPr dirty="0"/>
          </a:p>
        </p:txBody>
      </p:sp>
      <p:sp>
        <p:nvSpPr>
          <p:cNvPr id="141" name="Google Shape;141;p26"/>
          <p:cNvSpPr txBox="1">
            <a:spLocks noGrp="1"/>
          </p:cNvSpPr>
          <p:nvPr>
            <p:ph type="body" idx="1"/>
          </p:nvPr>
        </p:nvSpPr>
        <p:spPr>
          <a:xfrm>
            <a:off x="415600" y="1356967"/>
            <a:ext cx="11360800" cy="5438000"/>
          </a:xfrm>
          <a:prstGeom prst="rect">
            <a:avLst/>
          </a:prstGeom>
        </p:spPr>
        <p:txBody>
          <a:bodyPr spcFirstLastPara="1" vert="horz" wrap="square" lIns="121900" tIns="121900" rIns="121900" bIns="121900" rtlCol="0" anchor="t" anchorCtr="0">
            <a:noAutofit/>
          </a:bodyPr>
          <a:lstStyle/>
          <a:p>
            <a:pPr marL="0" indent="0">
              <a:buNone/>
            </a:pPr>
            <a:r>
              <a:rPr lang="en" sz="2000" u="sng" dirty="0"/>
              <a:t>Example</a:t>
            </a:r>
          </a:p>
          <a:p>
            <a:pPr marL="0" indent="0">
              <a:buNone/>
            </a:pPr>
            <a:endParaRPr lang="en" sz="1800" dirty="0"/>
          </a:p>
          <a:p>
            <a:pPr marL="0" indent="0">
              <a:buNone/>
            </a:pPr>
            <a:r>
              <a:rPr lang="en" sz="1800" dirty="0"/>
              <a:t>I wish to determine the proportion of the STAT 1450 class that has a Mac laptop. How can I go about getting data to answer this question from our class?</a:t>
            </a:r>
            <a:endParaRPr sz="1800" dirty="0"/>
          </a:p>
          <a:p>
            <a:pPr>
              <a:spcBef>
                <a:spcPts val="2133"/>
              </a:spcBef>
            </a:pPr>
            <a:r>
              <a:rPr lang="en" sz="1800" dirty="0"/>
              <a:t>Simple Random Sample</a:t>
            </a:r>
            <a:endParaRPr sz="1800" dirty="0"/>
          </a:p>
          <a:p>
            <a:pPr lvl="1">
              <a:spcBef>
                <a:spcPts val="0"/>
              </a:spcBef>
            </a:pPr>
            <a:r>
              <a:rPr lang="en" sz="1600" dirty="0"/>
              <a:t>Randomly ask 10 students from class what laptop they use.</a:t>
            </a:r>
            <a:endParaRPr sz="1600" dirty="0"/>
          </a:p>
          <a:p>
            <a:pPr>
              <a:spcBef>
                <a:spcPts val="1333"/>
              </a:spcBef>
            </a:pPr>
            <a:r>
              <a:rPr lang="en" sz="1800" dirty="0"/>
              <a:t>Systematic Sampling</a:t>
            </a:r>
            <a:endParaRPr sz="1800" dirty="0"/>
          </a:p>
          <a:p>
            <a:pPr lvl="1">
              <a:spcBef>
                <a:spcPts val="0"/>
              </a:spcBef>
            </a:pPr>
            <a:r>
              <a:rPr lang="en" sz="1600" dirty="0"/>
              <a:t>Ask every 4th person to that walks into class what type of laptop they use.</a:t>
            </a:r>
            <a:endParaRPr sz="1600" dirty="0"/>
          </a:p>
          <a:p>
            <a:pPr>
              <a:spcBef>
                <a:spcPts val="1333"/>
              </a:spcBef>
            </a:pPr>
            <a:r>
              <a:rPr lang="en" sz="1800" dirty="0"/>
              <a:t>Cluster Random Sampling</a:t>
            </a:r>
            <a:endParaRPr sz="1800" dirty="0"/>
          </a:p>
          <a:p>
            <a:pPr lvl="1">
              <a:spcBef>
                <a:spcPts val="0"/>
              </a:spcBef>
            </a:pPr>
            <a:r>
              <a:rPr lang="en" sz="1600" dirty="0"/>
              <a:t>Randomly sample 3 breakout groups; ask everyone in that (take a census of the) group about what type of laptop they use.</a:t>
            </a:r>
            <a:endParaRPr sz="1600" dirty="0"/>
          </a:p>
          <a:p>
            <a:pPr>
              <a:spcBef>
                <a:spcPts val="1333"/>
              </a:spcBef>
            </a:pPr>
            <a:r>
              <a:rPr lang="en" sz="1800" dirty="0"/>
              <a:t>Stratified Random Sampling</a:t>
            </a:r>
            <a:endParaRPr sz="1800" dirty="0"/>
          </a:p>
          <a:p>
            <a:pPr lvl="1">
              <a:spcBef>
                <a:spcPts val="0"/>
              </a:spcBef>
            </a:pPr>
            <a:r>
              <a:rPr lang="en" sz="1600" dirty="0"/>
              <a:t>Randomly sample 5 students from the list of Freshman and Sophomores respectively and ask them what type of </a:t>
            </a:r>
            <a:r>
              <a:rPr lang="en" sz="1600"/>
              <a:t>laptop they use</a:t>
            </a:r>
            <a:r>
              <a:rPr lang="en" sz="1600" dirty="0"/>
              <a:t>.</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a:xfrm>
            <a:off x="838200" y="206985"/>
            <a:ext cx="10515600" cy="1325563"/>
          </a:xfrm>
        </p:spPr>
        <p:txBody>
          <a:bodyPr/>
          <a:lstStyle/>
          <a:p>
            <a:r>
              <a:rPr lang="en-US" dirty="0"/>
              <a:t>Unit 1</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a:xfrm>
            <a:off x="838200" y="1532548"/>
            <a:ext cx="10515600" cy="4351338"/>
          </a:xfrm>
        </p:spPr>
        <p:txBody>
          <a:bodyPr>
            <a:noAutofit/>
          </a:bodyPr>
          <a:lstStyle/>
          <a:p>
            <a:pPr marL="0" indent="0">
              <a:lnSpc>
                <a:spcPct val="120000"/>
              </a:lnSpc>
              <a:spcBef>
                <a:spcPts val="600"/>
              </a:spcBef>
              <a:buNone/>
            </a:pPr>
            <a:r>
              <a:rPr lang="en-US" sz="1700" u="sng" dirty="0"/>
              <a:t>Introduction</a:t>
            </a:r>
          </a:p>
          <a:p>
            <a:pPr lvl="1">
              <a:lnSpc>
                <a:spcPct val="120000"/>
              </a:lnSpc>
              <a:spcBef>
                <a:spcPts val="600"/>
              </a:spcBef>
            </a:pPr>
            <a:r>
              <a:rPr lang="en-US" sz="1700" dirty="0"/>
              <a:t>Why Stats?</a:t>
            </a:r>
          </a:p>
          <a:p>
            <a:pPr lvl="1">
              <a:lnSpc>
                <a:spcPct val="120000"/>
              </a:lnSpc>
              <a:spcBef>
                <a:spcPts val="600"/>
              </a:spcBef>
            </a:pPr>
            <a:endParaRPr lang="en-US" sz="1700" dirty="0"/>
          </a:p>
          <a:p>
            <a:pPr marL="0" indent="0">
              <a:lnSpc>
                <a:spcPct val="120000"/>
              </a:lnSpc>
              <a:spcBef>
                <a:spcPts val="600"/>
              </a:spcBef>
              <a:buNone/>
            </a:pPr>
            <a:r>
              <a:rPr lang="en-US" sz="1700" u="sng" dirty="0"/>
              <a:t>Introduction to Statistics</a:t>
            </a:r>
          </a:p>
          <a:p>
            <a:pPr lvl="1">
              <a:lnSpc>
                <a:spcPct val="120000"/>
              </a:lnSpc>
              <a:spcBef>
                <a:spcPts val="600"/>
              </a:spcBef>
            </a:pPr>
            <a:r>
              <a:rPr lang="en-US" sz="1700" dirty="0"/>
              <a:t>Population vs. Sample</a:t>
            </a:r>
          </a:p>
          <a:p>
            <a:pPr lvl="1">
              <a:lnSpc>
                <a:spcPct val="120000"/>
              </a:lnSpc>
              <a:spcBef>
                <a:spcPts val="600"/>
              </a:spcBef>
            </a:pPr>
            <a:r>
              <a:rPr lang="en-US" sz="1700" dirty="0"/>
              <a:t>Parameter vs. Statistic</a:t>
            </a:r>
          </a:p>
          <a:p>
            <a:pPr lvl="1">
              <a:lnSpc>
                <a:spcPct val="120000"/>
              </a:lnSpc>
              <a:spcBef>
                <a:spcPts val="600"/>
              </a:spcBef>
            </a:pPr>
            <a:r>
              <a:rPr lang="en-US" sz="1700" dirty="0"/>
              <a:t>Descriptive vs Inferential</a:t>
            </a:r>
          </a:p>
          <a:p>
            <a:pPr lvl="1">
              <a:lnSpc>
                <a:spcPct val="120000"/>
              </a:lnSpc>
              <a:spcBef>
                <a:spcPts val="600"/>
              </a:spcBef>
            </a:pPr>
            <a:endParaRPr lang="en-US" sz="1700" dirty="0"/>
          </a:p>
          <a:p>
            <a:pPr marL="0" indent="0">
              <a:lnSpc>
                <a:spcPct val="120000"/>
              </a:lnSpc>
              <a:spcBef>
                <a:spcPts val="600"/>
              </a:spcBef>
              <a:buNone/>
            </a:pPr>
            <a:r>
              <a:rPr lang="en-US" sz="1700" u="sng" dirty="0"/>
              <a:t>Methods of Data Collection </a:t>
            </a:r>
          </a:p>
          <a:p>
            <a:pPr lvl="1">
              <a:lnSpc>
                <a:spcPct val="120000"/>
              </a:lnSpc>
              <a:spcBef>
                <a:spcPts val="600"/>
              </a:spcBef>
            </a:pPr>
            <a:r>
              <a:rPr lang="en-US" sz="1700" dirty="0"/>
              <a:t>Experimental vs Observational</a:t>
            </a:r>
          </a:p>
          <a:p>
            <a:pPr lvl="1">
              <a:lnSpc>
                <a:spcPct val="120000"/>
              </a:lnSpc>
              <a:spcBef>
                <a:spcPts val="600"/>
              </a:spcBef>
            </a:pPr>
            <a:r>
              <a:rPr lang="en-US" sz="1700" dirty="0"/>
              <a:t>Data Collection Methods: Experiment, Simulation, Census, Sampling</a:t>
            </a:r>
          </a:p>
          <a:p>
            <a:pPr lvl="1">
              <a:lnSpc>
                <a:spcPct val="120000"/>
              </a:lnSpc>
              <a:spcBef>
                <a:spcPts val="600"/>
              </a:spcBef>
            </a:pPr>
            <a:r>
              <a:rPr lang="en-US" sz="1700" dirty="0"/>
              <a:t>Sampling Methods: Simple Random, Cluster, Stratified, Systematic, Convenience, Volunteer Response</a:t>
            </a:r>
          </a:p>
          <a:p>
            <a:pPr lvl="1">
              <a:lnSpc>
                <a:spcPct val="120000"/>
              </a:lnSpc>
              <a:spcBef>
                <a:spcPts val="600"/>
              </a:spcBef>
            </a:pPr>
            <a:r>
              <a:rPr lang="en-US" sz="1700" dirty="0"/>
              <a:t>Errors in Sampling (Sources of Bias)</a:t>
            </a:r>
          </a:p>
          <a:p>
            <a:pPr>
              <a:lnSpc>
                <a:spcPct val="120000"/>
              </a:lnSpc>
              <a:spcBef>
                <a:spcPts val="600"/>
              </a:spcBef>
            </a:pPr>
            <a:endParaRPr lang="en-US" sz="1700" dirty="0"/>
          </a:p>
        </p:txBody>
      </p:sp>
    </p:spTree>
    <p:extLst>
      <p:ext uri="{BB962C8B-B14F-4D97-AF65-F5344CB8AC3E}">
        <p14:creationId xmlns:p14="http://schemas.microsoft.com/office/powerpoint/2010/main" val="2344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415600" y="107833"/>
            <a:ext cx="11360800" cy="763600"/>
          </a:xfrm>
          <a:prstGeom prst="rect">
            <a:avLst/>
          </a:prstGeom>
        </p:spPr>
        <p:txBody>
          <a:bodyPr spcFirstLastPara="1" vert="horz" wrap="square" lIns="121900" tIns="121900" rIns="121900" bIns="121900" rtlCol="0" anchor="t" anchorCtr="0">
            <a:noAutofit/>
          </a:bodyPr>
          <a:lstStyle/>
          <a:p>
            <a:r>
              <a:rPr lang="en" dirty="0"/>
              <a:t>LCQ: Sampling Methods</a:t>
            </a:r>
            <a:endParaRPr dirty="0"/>
          </a:p>
        </p:txBody>
      </p:sp>
      <p:sp>
        <p:nvSpPr>
          <p:cNvPr id="147" name="Google Shape;147;p27"/>
          <p:cNvSpPr txBox="1">
            <a:spLocks noGrp="1"/>
          </p:cNvSpPr>
          <p:nvPr>
            <p:ph type="body" idx="1"/>
          </p:nvPr>
        </p:nvSpPr>
        <p:spPr>
          <a:xfrm>
            <a:off x="415600" y="871433"/>
            <a:ext cx="11360800" cy="5682400"/>
          </a:xfrm>
          <a:prstGeom prst="rect">
            <a:avLst/>
          </a:prstGeom>
        </p:spPr>
        <p:txBody>
          <a:bodyPr spcFirstLastPara="1" vert="horz" wrap="square" lIns="121900" tIns="121900" rIns="121900" bIns="121900" rtlCol="0" anchor="t" anchorCtr="0">
            <a:noAutofit/>
          </a:bodyPr>
          <a:lstStyle/>
          <a:p>
            <a:pPr marL="0" indent="0">
              <a:buNone/>
            </a:pPr>
            <a:r>
              <a:rPr lang="en" sz="1867" dirty="0"/>
              <a:t>You are tasked with conducting a survey to answer the question, “What is the favorite subject of students who attend East High School?” Describe how you could obtain a sample to answer this question using each of the following types of sampling methods listed below.  </a:t>
            </a:r>
          </a:p>
          <a:p>
            <a:pPr marL="0" indent="0">
              <a:buNone/>
            </a:pPr>
            <a:endParaRPr lang="en" sz="1867" dirty="0"/>
          </a:p>
          <a:p>
            <a:pPr marL="0" indent="0">
              <a:spcBef>
                <a:spcPts val="2133"/>
              </a:spcBef>
              <a:buNone/>
            </a:pPr>
            <a:r>
              <a:rPr lang="en" sz="1867" dirty="0"/>
              <a:t>Simple Random Sample:</a:t>
            </a:r>
          </a:p>
          <a:p>
            <a:pPr marL="0" indent="0">
              <a:spcBef>
                <a:spcPts val="2133"/>
              </a:spcBef>
              <a:buNone/>
            </a:pPr>
            <a:endParaRPr sz="1867" dirty="0"/>
          </a:p>
          <a:p>
            <a:pPr marL="0" indent="0">
              <a:spcBef>
                <a:spcPts val="2133"/>
              </a:spcBef>
              <a:buNone/>
            </a:pPr>
            <a:r>
              <a:rPr lang="en" sz="1867" dirty="0"/>
              <a:t>Systematic Sample:</a:t>
            </a:r>
          </a:p>
          <a:p>
            <a:pPr marL="0" indent="0">
              <a:spcBef>
                <a:spcPts val="2133"/>
              </a:spcBef>
              <a:buNone/>
            </a:pPr>
            <a:endParaRPr sz="1867" dirty="0"/>
          </a:p>
          <a:p>
            <a:pPr marL="0" indent="0">
              <a:spcBef>
                <a:spcPts val="2133"/>
              </a:spcBef>
              <a:buNone/>
            </a:pPr>
            <a:r>
              <a:rPr lang="en" sz="1867" dirty="0"/>
              <a:t>Cluster Sample:</a:t>
            </a:r>
          </a:p>
          <a:p>
            <a:pPr marL="0" indent="0">
              <a:spcBef>
                <a:spcPts val="2133"/>
              </a:spcBef>
              <a:buNone/>
            </a:pPr>
            <a:endParaRPr sz="1867" dirty="0"/>
          </a:p>
          <a:p>
            <a:pPr marL="0" indent="0">
              <a:spcBef>
                <a:spcPts val="2133"/>
              </a:spcBef>
              <a:spcAft>
                <a:spcPts val="2133"/>
              </a:spcAft>
              <a:buNone/>
            </a:pPr>
            <a:r>
              <a:rPr lang="en" sz="1867" dirty="0"/>
              <a:t>Stratified Random Sample:</a:t>
            </a:r>
          </a:p>
        </p:txBody>
      </p:sp>
    </p:spTree>
    <p:extLst>
      <p:ext uri="{BB962C8B-B14F-4D97-AF65-F5344CB8AC3E}">
        <p14:creationId xmlns:p14="http://schemas.microsoft.com/office/powerpoint/2010/main" val="3712403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415600" y="107833"/>
            <a:ext cx="11360800" cy="763600"/>
          </a:xfrm>
          <a:prstGeom prst="rect">
            <a:avLst/>
          </a:prstGeom>
        </p:spPr>
        <p:txBody>
          <a:bodyPr spcFirstLastPara="1" vert="horz" wrap="square" lIns="121900" tIns="121900" rIns="121900" bIns="121900" rtlCol="0" anchor="t" anchorCtr="0">
            <a:noAutofit/>
          </a:bodyPr>
          <a:lstStyle/>
          <a:p>
            <a:r>
              <a:rPr lang="en" dirty="0"/>
              <a:t>LCQ: Sampling Methods</a:t>
            </a:r>
            <a:endParaRPr dirty="0"/>
          </a:p>
        </p:txBody>
      </p:sp>
      <p:sp>
        <p:nvSpPr>
          <p:cNvPr id="147" name="Google Shape;147;p27"/>
          <p:cNvSpPr txBox="1">
            <a:spLocks noGrp="1"/>
          </p:cNvSpPr>
          <p:nvPr>
            <p:ph type="body" idx="1"/>
          </p:nvPr>
        </p:nvSpPr>
        <p:spPr>
          <a:xfrm>
            <a:off x="415600" y="871433"/>
            <a:ext cx="11360800" cy="56824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1400" dirty="0"/>
              <a:t>You are tasked with conducting a survey to answer the question, “What is the favorite subject of students who attend East High School?” Describe how you could obtain a sample to answer this question using each of the following types of sampling methods listed below.  </a:t>
            </a:r>
          </a:p>
          <a:p>
            <a:pPr marL="0" indent="0">
              <a:lnSpc>
                <a:spcPct val="100000"/>
              </a:lnSpc>
              <a:buNone/>
            </a:pPr>
            <a:endParaRPr lang="en" sz="1400" dirty="0"/>
          </a:p>
          <a:p>
            <a:pPr marL="0" indent="0">
              <a:lnSpc>
                <a:spcPct val="100000"/>
              </a:lnSpc>
              <a:buNone/>
            </a:pPr>
            <a:r>
              <a:rPr lang="en" sz="1400" i="1" dirty="0">
                <a:solidFill>
                  <a:srgbClr val="FF0000"/>
                </a:solidFill>
              </a:rPr>
              <a:t>Possible answers:</a:t>
            </a:r>
          </a:p>
          <a:p>
            <a:pPr marL="0" indent="0">
              <a:lnSpc>
                <a:spcPct val="100000"/>
              </a:lnSpc>
              <a:buNone/>
            </a:pPr>
            <a:endParaRPr sz="1400" i="1" dirty="0">
              <a:solidFill>
                <a:srgbClr val="FF0000"/>
              </a:solidFill>
            </a:endParaRPr>
          </a:p>
          <a:p>
            <a:pPr marL="0" indent="0">
              <a:lnSpc>
                <a:spcPct val="100000"/>
              </a:lnSpc>
              <a:buNone/>
            </a:pPr>
            <a:r>
              <a:rPr lang="en" sz="1400" dirty="0"/>
              <a:t>Simple Random Sample:</a:t>
            </a:r>
            <a:endParaRPr sz="1400" dirty="0"/>
          </a:p>
          <a:p>
            <a:pPr marL="342900" indent="-342900">
              <a:lnSpc>
                <a:spcPct val="100000"/>
              </a:lnSpc>
            </a:pPr>
            <a:r>
              <a:rPr lang="en-US" sz="1400" i="1" dirty="0">
                <a:solidFill>
                  <a:srgbClr val="FF0000"/>
                </a:solidFill>
              </a:rPr>
              <a:t>Randomly select 30 students from the entire student body.</a:t>
            </a:r>
          </a:p>
          <a:p>
            <a:pPr marL="342900" indent="-342900">
              <a:lnSpc>
                <a:spcPct val="100000"/>
              </a:lnSpc>
            </a:pPr>
            <a:r>
              <a:rPr lang="en-US" sz="1400" i="1" dirty="0">
                <a:solidFill>
                  <a:srgbClr val="FF0000"/>
                </a:solidFill>
              </a:rPr>
              <a:t>Assign random numbers to all students, use random number generator and 20 pick numbers</a:t>
            </a:r>
          </a:p>
          <a:p>
            <a:pPr marL="342900" indent="-342900">
              <a:lnSpc>
                <a:spcPct val="100000"/>
              </a:lnSpc>
            </a:pPr>
            <a:endParaRPr sz="1400" i="1" dirty="0">
              <a:solidFill>
                <a:srgbClr val="FF0000"/>
              </a:solidFill>
            </a:endParaRPr>
          </a:p>
          <a:p>
            <a:pPr marL="0" indent="0">
              <a:lnSpc>
                <a:spcPct val="100000"/>
              </a:lnSpc>
              <a:buNone/>
            </a:pPr>
            <a:r>
              <a:rPr lang="en" sz="1400" dirty="0"/>
              <a:t>Systematic Sample:</a:t>
            </a:r>
            <a:endParaRPr sz="1400" dirty="0"/>
          </a:p>
          <a:p>
            <a:pPr marL="342900" indent="-342900">
              <a:lnSpc>
                <a:spcPct val="100000"/>
              </a:lnSpc>
            </a:pPr>
            <a:r>
              <a:rPr lang="en-US" sz="1400" i="1" dirty="0">
                <a:solidFill>
                  <a:srgbClr val="FF0000"/>
                </a:solidFill>
              </a:rPr>
              <a:t>Ask every 10th student that arrives that morning</a:t>
            </a:r>
          </a:p>
          <a:p>
            <a:pPr marL="342900" indent="-342900">
              <a:lnSpc>
                <a:spcPct val="100000"/>
              </a:lnSpc>
            </a:pPr>
            <a:r>
              <a:rPr lang="en-US" sz="1400" i="1" dirty="0">
                <a:solidFill>
                  <a:srgbClr val="FF0000"/>
                </a:solidFill>
              </a:rPr>
              <a:t>Assign numbers to all students, ask every fifth student</a:t>
            </a:r>
          </a:p>
          <a:p>
            <a:pPr marL="342900" indent="-342900">
              <a:lnSpc>
                <a:spcPct val="100000"/>
              </a:lnSpc>
            </a:pPr>
            <a:endParaRPr sz="1400" i="1" dirty="0">
              <a:solidFill>
                <a:srgbClr val="FF0000"/>
              </a:solidFill>
            </a:endParaRPr>
          </a:p>
          <a:p>
            <a:pPr marL="0" indent="0">
              <a:lnSpc>
                <a:spcPct val="100000"/>
              </a:lnSpc>
              <a:buNone/>
            </a:pPr>
            <a:r>
              <a:rPr lang="en" sz="1400" dirty="0"/>
              <a:t>Cluster Sample:</a:t>
            </a:r>
            <a:endParaRPr sz="1400" dirty="0"/>
          </a:p>
          <a:p>
            <a:pPr marL="285750" indent="-285750">
              <a:lnSpc>
                <a:spcPct val="100000"/>
              </a:lnSpc>
            </a:pPr>
            <a:r>
              <a:rPr lang="en-US" sz="1400" i="1" dirty="0">
                <a:solidFill>
                  <a:srgbClr val="FF0000"/>
                </a:solidFill>
              </a:rPr>
              <a:t>Randomly select 5 classrooms and ask every student in each of those classrooms</a:t>
            </a:r>
          </a:p>
          <a:p>
            <a:pPr marL="285750" indent="-285750">
              <a:lnSpc>
                <a:spcPct val="100000"/>
              </a:lnSpc>
            </a:pPr>
            <a:r>
              <a:rPr lang="en-US" sz="1400" i="1" dirty="0">
                <a:solidFill>
                  <a:srgbClr val="FF0000"/>
                </a:solidFill>
              </a:rPr>
              <a:t>Randomly select a few lunch periods to and ask all students there</a:t>
            </a:r>
            <a:r>
              <a:rPr lang="en-US" sz="1400" i="1" dirty="0">
                <a:solidFill>
                  <a:srgbClr val="7030A0"/>
                </a:solidFill>
              </a:rPr>
              <a:t> → this works because we can assume that there is a mix of students from all grades in each lunch period)</a:t>
            </a:r>
          </a:p>
          <a:p>
            <a:pPr marL="285750" indent="-285750">
              <a:lnSpc>
                <a:spcPct val="100000"/>
              </a:lnSpc>
            </a:pPr>
            <a:r>
              <a:rPr lang="en-US" sz="1400" i="1" dirty="0">
                <a:solidFill>
                  <a:srgbClr val="FF0000"/>
                </a:solidFill>
              </a:rPr>
              <a:t>Randomly select 5 buses and survey all students on the bus</a:t>
            </a:r>
            <a:r>
              <a:rPr lang="en-US" sz="1400" i="1" dirty="0">
                <a:solidFill>
                  <a:srgbClr val="7030A0"/>
                </a:solidFill>
              </a:rPr>
              <a:t> → again it is reasonable to believe that there are lots of students of different types on each bus, so each bus is like a mini population that is ~ representative of the entire school</a:t>
            </a:r>
            <a:endParaRPr sz="1400" i="1" dirty="0">
              <a:solidFill>
                <a:srgbClr val="FF0000"/>
              </a:solidFill>
            </a:endParaRPr>
          </a:p>
          <a:p>
            <a:pPr marL="0" indent="0">
              <a:lnSpc>
                <a:spcPct val="100000"/>
              </a:lnSpc>
              <a:spcAft>
                <a:spcPts val="2133"/>
              </a:spcAft>
              <a:buNone/>
            </a:pPr>
            <a:r>
              <a:rPr lang="en" sz="1400" dirty="0"/>
              <a:t>Stratified Random Sample:</a:t>
            </a:r>
          </a:p>
          <a:p>
            <a:pPr marL="285750" indent="-285750">
              <a:lnSpc>
                <a:spcPct val="100000"/>
              </a:lnSpc>
            </a:pPr>
            <a:r>
              <a:rPr lang="en" sz="1400" i="1" dirty="0">
                <a:solidFill>
                  <a:srgbClr val="FF0000"/>
                </a:solidFill>
              </a:rPr>
              <a:t>Divide the students based on class (Freshman, Sophomore, …), then randomly sample 10 students from each class</a:t>
            </a:r>
          </a:p>
          <a:p>
            <a:pPr marL="285750" indent="-285750">
              <a:lnSpc>
                <a:spcPct val="100000"/>
              </a:lnSpc>
            </a:pPr>
            <a:r>
              <a:rPr lang="en-US" sz="1400" i="1" dirty="0">
                <a:solidFill>
                  <a:srgbClr val="FF0000"/>
                </a:solidFill>
              </a:rPr>
              <a:t>Divide students based on Male / Female, then randomly sample within each group </a:t>
            </a:r>
            <a:r>
              <a:rPr lang="en-US" sz="1400" i="1" dirty="0">
                <a:solidFill>
                  <a:srgbClr val="7030A0"/>
                </a:solidFill>
              </a:rPr>
              <a:t>→ this is good because students within each group are similar (homogeneous), and we then random sample </a:t>
            </a:r>
            <a:endParaRPr sz="1400" i="1" dirty="0">
              <a:solidFill>
                <a:srgbClr val="FF0000"/>
              </a:solidFill>
            </a:endParaRPr>
          </a:p>
        </p:txBody>
      </p:sp>
    </p:spTree>
    <p:extLst>
      <p:ext uri="{BB962C8B-B14F-4D97-AF65-F5344CB8AC3E}">
        <p14:creationId xmlns:p14="http://schemas.microsoft.com/office/powerpoint/2010/main" val="308762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415600" y="67400"/>
            <a:ext cx="11360800" cy="763600"/>
          </a:xfrm>
          <a:prstGeom prst="rect">
            <a:avLst/>
          </a:prstGeom>
        </p:spPr>
        <p:txBody>
          <a:bodyPr spcFirstLastPara="1" vert="horz" wrap="square" lIns="121900" tIns="121900" rIns="121900" bIns="121900" rtlCol="0" anchor="t" anchorCtr="0">
            <a:noAutofit/>
          </a:bodyPr>
          <a:lstStyle/>
          <a:p>
            <a:r>
              <a:rPr lang="en" dirty="0"/>
              <a:t>Harder LCQ: Sampling Methods</a:t>
            </a:r>
            <a:endParaRPr dirty="0"/>
          </a:p>
        </p:txBody>
      </p:sp>
      <p:sp>
        <p:nvSpPr>
          <p:cNvPr id="153" name="Google Shape;153;p28"/>
          <p:cNvSpPr txBox="1">
            <a:spLocks noGrp="1"/>
          </p:cNvSpPr>
          <p:nvPr>
            <p:ph type="body" idx="1"/>
          </p:nvPr>
        </p:nvSpPr>
        <p:spPr>
          <a:xfrm>
            <a:off x="415600" y="831000"/>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A researcher wants to study regional differences in dental care.  He takes a multistage sample by dividing the United States into four regions, taking a simple random sample of ten schools in each region, randomly sampling three classrooms in each school, and interviewing all students in those classrooms.  Identify the type of sampling employed in each stage of this sampling design. (</a:t>
            </a:r>
            <a:r>
              <a:rPr lang="en" dirty="0" err="1"/>
              <a:t>Agresti</a:t>
            </a:r>
            <a:r>
              <a:rPr lang="en" dirty="0"/>
              <a:t> &amp; Franklin, 2013, p. 192) </a:t>
            </a:r>
            <a:endParaRPr dirty="0"/>
          </a:p>
          <a:p>
            <a:pPr marL="0" indent="0">
              <a:spcBef>
                <a:spcPts val="2133"/>
              </a:spcBef>
              <a:buNone/>
            </a:pPr>
            <a:endParaRPr dirty="0"/>
          </a:p>
          <a:p>
            <a:pPr marL="0" indent="0">
              <a:spcBef>
                <a:spcPts val="2133"/>
              </a:spcBef>
              <a:spcAft>
                <a:spcPts val="2133"/>
              </a:spcAft>
              <a:buNone/>
            </a:pPr>
            <a:endParaRPr dirty="0"/>
          </a:p>
        </p:txBody>
      </p:sp>
      <p:pic>
        <p:nvPicPr>
          <p:cNvPr id="154" name="Google Shape;154;p28"/>
          <p:cNvPicPr preferRelativeResize="0"/>
          <p:nvPr/>
        </p:nvPicPr>
        <p:blipFill>
          <a:blip r:embed="rId3">
            <a:alphaModFix/>
          </a:blip>
          <a:stretch>
            <a:fillRect/>
          </a:stretch>
        </p:blipFill>
        <p:spPr>
          <a:xfrm>
            <a:off x="172867" y="3864833"/>
            <a:ext cx="3975100" cy="2184400"/>
          </a:xfrm>
          <a:prstGeom prst="rect">
            <a:avLst/>
          </a:prstGeom>
          <a:noFill/>
          <a:ln>
            <a:noFill/>
          </a:ln>
        </p:spPr>
      </p:pic>
      <p:sp>
        <p:nvSpPr>
          <p:cNvPr id="2" name="TextBox 1">
            <a:extLst>
              <a:ext uri="{FF2B5EF4-FFF2-40B4-BE49-F238E27FC236}">
                <a16:creationId xmlns:a16="http://schemas.microsoft.com/office/drawing/2014/main" id="{E4D80D26-00C2-8944-AC5B-44780449CC8A}"/>
              </a:ext>
            </a:extLst>
          </p:cNvPr>
          <p:cNvSpPr txBox="1"/>
          <p:nvPr/>
        </p:nvSpPr>
        <p:spPr>
          <a:xfrm>
            <a:off x="4981476" y="3756704"/>
            <a:ext cx="2596960" cy="2677656"/>
          </a:xfrm>
          <a:prstGeom prst="rect">
            <a:avLst/>
          </a:prstGeom>
          <a:noFill/>
        </p:spPr>
        <p:txBody>
          <a:bodyPr wrap="square" rtlCol="0">
            <a:spAutoFit/>
          </a:bodyPr>
          <a:lstStyle/>
          <a:p>
            <a:r>
              <a:rPr lang="en-US" sz="2800" dirty="0"/>
              <a:t>Stage(s)???:</a:t>
            </a:r>
          </a:p>
          <a:p>
            <a:r>
              <a:rPr lang="en-US" sz="2800" dirty="0"/>
              <a:t>1)</a:t>
            </a:r>
          </a:p>
          <a:p>
            <a:r>
              <a:rPr lang="en-US" sz="2800" dirty="0"/>
              <a:t>2)</a:t>
            </a:r>
          </a:p>
          <a:p>
            <a:r>
              <a:rPr lang="en-US" sz="2800" dirty="0"/>
              <a:t>3)</a:t>
            </a:r>
          </a:p>
          <a:p>
            <a:r>
              <a:rPr lang="en-US" sz="2800" dirty="0"/>
              <a:t>4)</a:t>
            </a:r>
          </a:p>
          <a:p>
            <a:r>
              <a:rPr lang="en-US" sz="2800" dirty="0"/>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415600" y="67400"/>
            <a:ext cx="11360800" cy="763600"/>
          </a:xfrm>
          <a:prstGeom prst="rect">
            <a:avLst/>
          </a:prstGeom>
        </p:spPr>
        <p:txBody>
          <a:bodyPr spcFirstLastPara="1" vert="horz" wrap="square" lIns="121900" tIns="121900" rIns="121900" bIns="121900" rtlCol="0" anchor="t" anchorCtr="0">
            <a:noAutofit/>
          </a:bodyPr>
          <a:lstStyle/>
          <a:p>
            <a:r>
              <a:rPr lang="en" dirty="0"/>
              <a:t>Harder LCQ: Sampling Methods</a:t>
            </a:r>
            <a:endParaRPr dirty="0"/>
          </a:p>
        </p:txBody>
      </p:sp>
      <p:sp>
        <p:nvSpPr>
          <p:cNvPr id="153" name="Google Shape;153;p28"/>
          <p:cNvSpPr txBox="1">
            <a:spLocks noGrp="1"/>
          </p:cNvSpPr>
          <p:nvPr>
            <p:ph type="body" idx="1"/>
          </p:nvPr>
        </p:nvSpPr>
        <p:spPr>
          <a:xfrm>
            <a:off x="415600" y="831000"/>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A researcher wants to study regional differences in dental care.  He takes a multistage sample by dividing the United States into four regions, taking a simple random sample of ten schools in each region, randomly sampling three classrooms in each school, and interviewing all students in those classrooms.  Identify the type of sampling employed in each stage of this sampling design. (</a:t>
            </a:r>
            <a:r>
              <a:rPr lang="en" dirty="0" err="1"/>
              <a:t>Agresti</a:t>
            </a:r>
            <a:r>
              <a:rPr lang="en" dirty="0"/>
              <a:t> &amp; Franklin, 2013, p. 192) </a:t>
            </a:r>
            <a:endParaRPr dirty="0"/>
          </a:p>
          <a:p>
            <a:pPr marL="0" indent="0">
              <a:spcBef>
                <a:spcPts val="2133"/>
              </a:spcBef>
              <a:buNone/>
            </a:pPr>
            <a:endParaRPr dirty="0"/>
          </a:p>
          <a:p>
            <a:pPr marL="0" indent="0">
              <a:spcBef>
                <a:spcPts val="2133"/>
              </a:spcBef>
              <a:spcAft>
                <a:spcPts val="2133"/>
              </a:spcAft>
              <a:buNone/>
            </a:pPr>
            <a:endParaRPr dirty="0"/>
          </a:p>
        </p:txBody>
      </p:sp>
      <p:pic>
        <p:nvPicPr>
          <p:cNvPr id="154" name="Google Shape;154;p28"/>
          <p:cNvPicPr preferRelativeResize="0"/>
          <p:nvPr/>
        </p:nvPicPr>
        <p:blipFill>
          <a:blip r:embed="rId3">
            <a:alphaModFix/>
          </a:blip>
          <a:stretch>
            <a:fillRect/>
          </a:stretch>
        </p:blipFill>
        <p:spPr>
          <a:xfrm>
            <a:off x="172867" y="3864833"/>
            <a:ext cx="3975100" cy="2184400"/>
          </a:xfrm>
          <a:prstGeom prst="rect">
            <a:avLst/>
          </a:prstGeom>
          <a:noFill/>
          <a:ln>
            <a:noFill/>
          </a:ln>
        </p:spPr>
      </p:pic>
      <p:sp>
        <p:nvSpPr>
          <p:cNvPr id="2" name="TextBox 1">
            <a:extLst>
              <a:ext uri="{FF2B5EF4-FFF2-40B4-BE49-F238E27FC236}">
                <a16:creationId xmlns:a16="http://schemas.microsoft.com/office/drawing/2014/main" id="{E4D80D26-00C2-8944-AC5B-44780449CC8A}"/>
              </a:ext>
            </a:extLst>
          </p:cNvPr>
          <p:cNvSpPr txBox="1"/>
          <p:nvPr/>
        </p:nvSpPr>
        <p:spPr>
          <a:xfrm>
            <a:off x="4981476" y="3756704"/>
            <a:ext cx="6366462" cy="1815882"/>
          </a:xfrm>
          <a:prstGeom prst="rect">
            <a:avLst/>
          </a:prstGeom>
          <a:noFill/>
        </p:spPr>
        <p:txBody>
          <a:bodyPr wrap="square" rtlCol="0">
            <a:spAutoFit/>
          </a:bodyPr>
          <a:lstStyle/>
          <a:p>
            <a:r>
              <a:rPr lang="en-US" sz="1600" i="1" dirty="0">
                <a:solidFill>
                  <a:srgbClr val="FF0000"/>
                </a:solidFill>
              </a:rPr>
              <a:t>Stage(s):</a:t>
            </a:r>
          </a:p>
          <a:p>
            <a:r>
              <a:rPr lang="en-US" sz="1600" i="1" dirty="0">
                <a:solidFill>
                  <a:srgbClr val="FF0000"/>
                </a:solidFill>
              </a:rPr>
              <a:t>1) Stratified </a:t>
            </a:r>
            <a:r>
              <a:rPr lang="en-US" sz="1600" i="1" dirty="0">
                <a:solidFill>
                  <a:srgbClr val="7030A0"/>
                </a:solidFill>
              </a:rPr>
              <a:t>→ this is stratified (not cluster) because we think there are regional differences, so states within each region are similar in terms of dental care. And the regions are our different strata </a:t>
            </a:r>
          </a:p>
          <a:p>
            <a:r>
              <a:rPr lang="en-US" sz="1600" i="1" dirty="0">
                <a:solidFill>
                  <a:srgbClr val="FF0000"/>
                </a:solidFill>
              </a:rPr>
              <a:t>2) SRS</a:t>
            </a:r>
          </a:p>
          <a:p>
            <a:r>
              <a:rPr lang="en-US" sz="1600" i="1" dirty="0">
                <a:solidFill>
                  <a:srgbClr val="FF0000"/>
                </a:solidFill>
              </a:rPr>
              <a:t>3) Cluster </a:t>
            </a:r>
            <a:r>
              <a:rPr lang="en-US" sz="1600" i="1" dirty="0">
                <a:solidFill>
                  <a:srgbClr val="7030A0"/>
                </a:solidFill>
              </a:rPr>
              <a:t>→ classrooms within schools are the clusters and we census in each room</a:t>
            </a:r>
            <a:endParaRPr lang="en-US" sz="1600" i="1" dirty="0">
              <a:solidFill>
                <a:srgbClr val="FF0000"/>
              </a:solidFill>
            </a:endParaRPr>
          </a:p>
        </p:txBody>
      </p:sp>
    </p:spTree>
    <p:extLst>
      <p:ext uri="{BB962C8B-B14F-4D97-AF65-F5344CB8AC3E}">
        <p14:creationId xmlns:p14="http://schemas.microsoft.com/office/powerpoint/2010/main" val="4045227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EC83-6CAD-4EF2-9413-FD8F5F5274EB}"/>
              </a:ext>
            </a:extLst>
          </p:cNvPr>
          <p:cNvSpPr>
            <a:spLocks noGrp="1"/>
          </p:cNvSpPr>
          <p:nvPr>
            <p:ph type="title"/>
          </p:nvPr>
        </p:nvSpPr>
        <p:spPr>
          <a:xfrm>
            <a:off x="509954" y="144892"/>
            <a:ext cx="10515600" cy="1325563"/>
          </a:xfrm>
        </p:spPr>
        <p:txBody>
          <a:bodyPr/>
          <a:lstStyle/>
          <a:p>
            <a:r>
              <a:rPr lang="en-US" dirty="0"/>
              <a:t>Bad Sampling Method</a:t>
            </a:r>
          </a:p>
        </p:txBody>
      </p:sp>
      <p:sp>
        <p:nvSpPr>
          <p:cNvPr id="8" name="Content Placeholder 2">
            <a:extLst>
              <a:ext uri="{FF2B5EF4-FFF2-40B4-BE49-F238E27FC236}">
                <a16:creationId xmlns:a16="http://schemas.microsoft.com/office/drawing/2014/main" id="{70B52359-4342-214F-A093-C5681CD3A7DA}"/>
              </a:ext>
            </a:extLst>
          </p:cNvPr>
          <p:cNvSpPr txBox="1">
            <a:spLocks/>
          </p:cNvSpPr>
          <p:nvPr/>
        </p:nvSpPr>
        <p:spPr>
          <a:xfrm>
            <a:off x="274047" y="1615322"/>
            <a:ext cx="5583196" cy="4656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u="sng" dirty="0"/>
              <a:t>Convenience Sample</a:t>
            </a:r>
          </a:p>
          <a:p>
            <a:pPr marL="0" indent="0">
              <a:buNone/>
            </a:pPr>
            <a:endParaRPr lang="en-US" sz="1800" dirty="0"/>
          </a:p>
          <a:p>
            <a:pPr lvl="1">
              <a:buFont typeface="Wingdings" panose="05000000000000000000" pitchFamily="2" charset="2"/>
              <a:buChar char="§"/>
            </a:pPr>
            <a:r>
              <a:rPr lang="en-US" sz="1600" dirty="0"/>
              <a:t>Include individuals who are convenient to sample</a:t>
            </a:r>
          </a:p>
          <a:p>
            <a:pPr lvl="1">
              <a:buFont typeface="Wingdings" panose="05000000000000000000" pitchFamily="2" charset="2"/>
              <a:buChar char="§"/>
            </a:pPr>
            <a:r>
              <a:rPr lang="en-US" sz="1600" dirty="0"/>
              <a:t>The group may not be representative of the population </a:t>
            </a:r>
          </a:p>
          <a:p>
            <a:pPr lvl="1">
              <a:buFont typeface="Wingdings" panose="05000000000000000000" pitchFamily="2" charset="2"/>
              <a:buChar char="§"/>
            </a:pPr>
            <a:r>
              <a:rPr lang="en-US" sz="1600" dirty="0"/>
              <a:t>Examples: pollsters in shopping malls, internet polls </a:t>
            </a:r>
          </a:p>
          <a:p>
            <a:pPr lvl="1">
              <a:buFont typeface="Wingdings" panose="05000000000000000000" pitchFamily="2" charset="2"/>
              <a:buChar char="§"/>
            </a:pPr>
            <a:r>
              <a:rPr lang="en-US" sz="1600" dirty="0"/>
              <a:t>Beware of confounding variables </a:t>
            </a:r>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a:t>This is a sampling technique to AVOID! </a:t>
            </a:r>
            <a:r>
              <a:rPr lang="en" sz="1600" dirty="0"/>
              <a:t>Bad Sampling that tends to </a:t>
            </a:r>
            <a:r>
              <a:rPr lang="en" sz="1600" b="1" dirty="0"/>
              <a:t>Bias</a:t>
            </a:r>
            <a:r>
              <a:rPr lang="en" sz="1600" dirty="0"/>
              <a:t> results</a:t>
            </a:r>
          </a:p>
          <a:p>
            <a:pPr lvl="1">
              <a:buFont typeface="Wingdings" panose="05000000000000000000" pitchFamily="2" charset="2"/>
              <a:buChar char="§"/>
            </a:pPr>
            <a:endParaRPr lang="en" sz="1600" dirty="0"/>
          </a:p>
        </p:txBody>
      </p:sp>
      <p:sp>
        <p:nvSpPr>
          <p:cNvPr id="7" name="TextBox 6">
            <a:extLst>
              <a:ext uri="{FF2B5EF4-FFF2-40B4-BE49-F238E27FC236}">
                <a16:creationId xmlns:a16="http://schemas.microsoft.com/office/drawing/2014/main" id="{FBD7FFB3-1533-3C4E-A26C-46B7631993B9}"/>
              </a:ext>
            </a:extLst>
          </p:cNvPr>
          <p:cNvSpPr txBox="1"/>
          <p:nvPr/>
        </p:nvSpPr>
        <p:spPr>
          <a:xfrm>
            <a:off x="7139837" y="6383826"/>
            <a:ext cx="4229043" cy="230832"/>
          </a:xfrm>
          <a:prstGeom prst="rect">
            <a:avLst/>
          </a:prstGeom>
          <a:noFill/>
        </p:spPr>
        <p:txBody>
          <a:bodyPr wrap="none" rtlCol="0">
            <a:spAutoFit/>
          </a:bodyPr>
          <a:lstStyle/>
          <a:p>
            <a:r>
              <a:rPr lang="en-US" sz="900" dirty="0"/>
              <a:t>http://</a:t>
            </a:r>
            <a:r>
              <a:rPr lang="en-US" sz="900" dirty="0" err="1"/>
              <a:t>researcharticles.com</a:t>
            </a:r>
            <a:r>
              <a:rPr lang="en-US" sz="900" dirty="0"/>
              <a:t>/</a:t>
            </a:r>
            <a:r>
              <a:rPr lang="en-US" sz="900" dirty="0" err="1"/>
              <a:t>index.php</a:t>
            </a:r>
            <a:r>
              <a:rPr lang="en-US" sz="900" dirty="0"/>
              <a:t>/convenience-sampling-in-qualitative-research/</a:t>
            </a:r>
          </a:p>
        </p:txBody>
      </p:sp>
      <p:pic>
        <p:nvPicPr>
          <p:cNvPr id="13314" name="Picture 2" descr="Convenience Sampling in Qualitative Research - Helping Research writing for  student &amp;amp; professional researchers">
            <a:extLst>
              <a:ext uri="{FF2B5EF4-FFF2-40B4-BE49-F238E27FC236}">
                <a16:creationId xmlns:a16="http://schemas.microsoft.com/office/drawing/2014/main" id="{4136A7B5-8787-EB40-B095-0DDC3BC50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766" y="1615322"/>
            <a:ext cx="5546187" cy="377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098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6FA6-C1D6-5343-ABFC-9E9A3C887B60}"/>
              </a:ext>
            </a:extLst>
          </p:cNvPr>
          <p:cNvSpPr>
            <a:spLocks noGrp="1"/>
          </p:cNvSpPr>
          <p:nvPr>
            <p:ph type="title"/>
          </p:nvPr>
        </p:nvSpPr>
        <p:spPr/>
        <p:txBody>
          <a:bodyPr/>
          <a:lstStyle/>
          <a:p>
            <a:r>
              <a:rPr lang="en-US" dirty="0"/>
              <a:t>Bias and Variability</a:t>
            </a:r>
          </a:p>
        </p:txBody>
      </p:sp>
      <p:sp>
        <p:nvSpPr>
          <p:cNvPr id="3" name="Content Placeholder 2">
            <a:extLst>
              <a:ext uri="{FF2B5EF4-FFF2-40B4-BE49-F238E27FC236}">
                <a16:creationId xmlns:a16="http://schemas.microsoft.com/office/drawing/2014/main" id="{14A83E52-CE5A-FD44-97D0-C00B0E30393C}"/>
              </a:ext>
            </a:extLst>
          </p:cNvPr>
          <p:cNvSpPr>
            <a:spLocks noGrp="1"/>
          </p:cNvSpPr>
          <p:nvPr>
            <p:ph idx="1"/>
          </p:nvPr>
        </p:nvSpPr>
        <p:spPr>
          <a:xfrm>
            <a:off x="838200" y="1825625"/>
            <a:ext cx="6230815" cy="4667250"/>
          </a:xfrm>
        </p:spPr>
        <p:txBody>
          <a:bodyPr>
            <a:normAutofit/>
          </a:bodyPr>
          <a:lstStyle/>
          <a:p>
            <a:pPr marL="0" indent="0">
              <a:buNone/>
            </a:pPr>
            <a:r>
              <a:rPr lang="en-US" sz="2000" u="sng" dirty="0"/>
              <a:t>Bias</a:t>
            </a:r>
          </a:p>
          <a:p>
            <a:r>
              <a:rPr lang="en-US" sz="2000" dirty="0"/>
              <a:t>Studies are </a:t>
            </a:r>
            <a:r>
              <a:rPr lang="en-US" sz="2000" b="1" dirty="0"/>
              <a:t>biased</a:t>
            </a:r>
            <a:r>
              <a:rPr lang="en-US" sz="2000" dirty="0"/>
              <a:t> if they consistently underestimates or consistently overestimates the true value of the characteristic it measures.</a:t>
            </a:r>
          </a:p>
          <a:p>
            <a:endParaRPr lang="en-US" sz="2000" dirty="0"/>
          </a:p>
          <a:p>
            <a:pPr marL="0" indent="0">
              <a:buNone/>
            </a:pPr>
            <a:r>
              <a:rPr lang="en-US" sz="1800" u="sng" dirty="0"/>
              <a:t>Variability</a:t>
            </a:r>
          </a:p>
          <a:p>
            <a:r>
              <a:rPr lang="en-US" sz="2000" dirty="0"/>
              <a:t>Refers to how consistent results are.</a:t>
            </a:r>
            <a:endParaRPr lang="en-US" sz="1600" u="sng" dirty="0"/>
          </a:p>
        </p:txBody>
      </p:sp>
      <p:pic>
        <p:nvPicPr>
          <p:cNvPr id="4" name="Picture 2" descr="Figure 3.3 shows four bulls-eye shaped targets.  The first target shows values clumped in one exterior ring.  This denotes a large amount of bias and a small amount of variability.   The second target shows values scattered within the interior four rings.  This denotes a small amount of bias and a large amount of variability.  The third target shows values scattered in one corner of the interior rings and outside the target altogether.  This denotes a large amount of bias and a large amount of variability.  The fourth target shows values centered in the most interior ring of the target.  This denotes a small amount of bias and a small amount of variability.  ">
            <a:extLst>
              <a:ext uri="{FF2B5EF4-FFF2-40B4-BE49-F238E27FC236}">
                <a16:creationId xmlns:a16="http://schemas.microsoft.com/office/drawing/2014/main" id="{8C80885F-445C-AE4A-BE2C-B282BCA3C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775" y="1956202"/>
            <a:ext cx="4477966" cy="408118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4B4C8CF2-18AC-EBC2-D89F-8A19CBC97810}"/>
              </a:ext>
            </a:extLst>
          </p:cNvPr>
          <p:cNvSpPr txBox="1"/>
          <p:nvPr/>
        </p:nvSpPr>
        <p:spPr>
          <a:xfrm>
            <a:off x="9836032" y="1280123"/>
            <a:ext cx="1157689" cy="369332"/>
          </a:xfrm>
          <a:prstGeom prst="rect">
            <a:avLst/>
          </a:prstGeom>
          <a:noFill/>
        </p:spPr>
        <p:txBody>
          <a:bodyPr wrap="none" rtlCol="0">
            <a:spAutoFit/>
          </a:bodyPr>
          <a:lstStyle/>
          <a:p>
            <a:r>
              <a:rPr lang="en-US" dirty="0"/>
              <a:t>UNBIASED</a:t>
            </a:r>
          </a:p>
        </p:txBody>
      </p:sp>
    </p:spTree>
    <p:extLst>
      <p:ext uri="{BB962C8B-B14F-4D97-AF65-F5344CB8AC3E}">
        <p14:creationId xmlns:p14="http://schemas.microsoft.com/office/powerpoint/2010/main" val="3254284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EC83-6CAD-4EF2-9413-FD8F5F5274EB}"/>
              </a:ext>
            </a:extLst>
          </p:cNvPr>
          <p:cNvSpPr>
            <a:spLocks noGrp="1"/>
          </p:cNvSpPr>
          <p:nvPr>
            <p:ph type="title"/>
          </p:nvPr>
        </p:nvSpPr>
        <p:spPr/>
        <p:txBody>
          <a:bodyPr>
            <a:normAutofit/>
          </a:bodyPr>
          <a:lstStyle/>
          <a:p>
            <a:r>
              <a:rPr lang="en-US" dirty="0"/>
              <a:t>Another Bad Sampling Method</a:t>
            </a:r>
          </a:p>
        </p:txBody>
      </p:sp>
      <p:sp>
        <p:nvSpPr>
          <p:cNvPr id="8" name="Content Placeholder 2">
            <a:extLst>
              <a:ext uri="{FF2B5EF4-FFF2-40B4-BE49-F238E27FC236}">
                <a16:creationId xmlns:a16="http://schemas.microsoft.com/office/drawing/2014/main" id="{70B52359-4342-214F-A093-C5681CD3A7DA}"/>
              </a:ext>
            </a:extLst>
          </p:cNvPr>
          <p:cNvSpPr txBox="1">
            <a:spLocks/>
          </p:cNvSpPr>
          <p:nvPr/>
        </p:nvSpPr>
        <p:spPr>
          <a:xfrm>
            <a:off x="647346" y="1901703"/>
            <a:ext cx="9973761" cy="4088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a:t>Voluntary Response Sample</a:t>
            </a:r>
          </a:p>
          <a:p>
            <a:pPr marL="685811" lvl="2" indent="0">
              <a:spcBef>
                <a:spcPts val="0"/>
              </a:spcBef>
              <a:buClr>
                <a:schemeClr val="dk1"/>
              </a:buClr>
              <a:buSzPts val="1800"/>
              <a:buNone/>
            </a:pPr>
            <a:endParaRPr lang="en-US" dirty="0">
              <a:sym typeface="Calibri"/>
            </a:endParaRPr>
          </a:p>
          <a:p>
            <a:pPr lvl="1">
              <a:buFont typeface="Wingdings" panose="05000000000000000000" pitchFamily="2" charset="2"/>
              <a:buChar char="§"/>
            </a:pPr>
            <a:r>
              <a:rPr lang="en-US" sz="1800" dirty="0">
                <a:sym typeface="Calibri"/>
              </a:rPr>
              <a:t>A large group of individuals are invited to respond and all who do respond are counted</a:t>
            </a:r>
          </a:p>
          <a:p>
            <a:pPr lvl="1">
              <a:buSzPts val="1400"/>
              <a:buFont typeface="Wingdings" panose="05000000000000000000" pitchFamily="2" charset="2"/>
              <a:buChar char="§"/>
            </a:pPr>
            <a:r>
              <a:rPr lang="en-US" sz="1800" b="1" dirty="0"/>
              <a:t>Those who volunteer generally feel more strongly than those in general population</a:t>
            </a:r>
          </a:p>
          <a:p>
            <a:pPr marL="457200" lvl="1" indent="0">
              <a:buSzPts val="1400"/>
              <a:buNone/>
            </a:pPr>
            <a:endParaRPr lang="en-US" sz="1800" b="1" dirty="0"/>
          </a:p>
          <a:p>
            <a:pPr lvl="1">
              <a:buFont typeface="Wingdings" panose="05000000000000000000" pitchFamily="2" charset="2"/>
              <a:buChar char="§"/>
            </a:pPr>
            <a:r>
              <a:rPr lang="en-US" sz="1800" dirty="0"/>
              <a:t>Opinions of a volunteer response sample may be very different from the population as a whole</a:t>
            </a:r>
          </a:p>
          <a:p>
            <a:pPr lvl="1">
              <a:buFont typeface="Wingdings" panose="05000000000000000000" pitchFamily="2" charset="2"/>
              <a:buChar char="§"/>
            </a:pPr>
            <a:r>
              <a:rPr lang="en-US" sz="1800" dirty="0"/>
              <a:t>Usually only get either STRONG positive or STRONG negative opinions</a:t>
            </a:r>
          </a:p>
          <a:p>
            <a:pPr marL="457200" lvl="1" indent="0">
              <a:buNone/>
            </a:pPr>
            <a:endParaRPr lang="en-US" sz="1800" dirty="0"/>
          </a:p>
          <a:p>
            <a:pPr lvl="1">
              <a:buFont typeface="Wingdings" panose="05000000000000000000" pitchFamily="2" charset="2"/>
              <a:buChar char="§"/>
            </a:pPr>
            <a:r>
              <a:rPr lang="en-US" sz="1800" dirty="0"/>
              <a:t>Examples: </a:t>
            </a:r>
            <a:r>
              <a:rPr lang="en-US" sz="1800" dirty="0">
                <a:solidFill>
                  <a:schemeClr val="dk1"/>
                </a:solidFill>
                <a:ea typeface="Calibri"/>
                <a:cs typeface="Calibri"/>
                <a:sym typeface="Calibri"/>
              </a:rPr>
              <a:t> Call-in shows, text-in polls, internet polls, </a:t>
            </a:r>
            <a:r>
              <a:rPr lang="en-US" sz="1800" dirty="0" err="1">
                <a:solidFill>
                  <a:schemeClr val="dk1"/>
                </a:solidFill>
                <a:ea typeface="Calibri"/>
                <a:cs typeface="Calibri"/>
                <a:sym typeface="Calibri"/>
              </a:rPr>
              <a:t>etc</a:t>
            </a:r>
            <a:r>
              <a:rPr lang="en-US" sz="1800" dirty="0">
                <a:solidFill>
                  <a:schemeClr val="dk1"/>
                </a:solidFill>
                <a:ea typeface="Calibri"/>
                <a:cs typeface="Calibri"/>
                <a:sym typeface="Calibri"/>
              </a:rPr>
              <a:t>…</a:t>
            </a:r>
          </a:p>
          <a:p>
            <a:pPr lvl="1">
              <a:buFont typeface="Wingdings" panose="05000000000000000000" pitchFamily="2" charset="2"/>
              <a:buChar char="§"/>
            </a:pPr>
            <a:endParaRPr lang="en-US" sz="1800" dirty="0"/>
          </a:p>
          <a:p>
            <a:pPr lvl="1">
              <a:buFont typeface="Wingdings" panose="05000000000000000000" pitchFamily="2" charset="2"/>
              <a:buChar char="§"/>
            </a:pPr>
            <a:endParaRPr lang="en-US" sz="1800" dirty="0"/>
          </a:p>
          <a:p>
            <a:pPr lvl="1">
              <a:buFont typeface="Wingdings" panose="05000000000000000000" pitchFamily="2" charset="2"/>
              <a:buChar char="§"/>
            </a:pPr>
            <a:r>
              <a:rPr lang="en-US" sz="1800" dirty="0"/>
              <a:t>This is another sampling technique to AVOID! </a:t>
            </a:r>
            <a:r>
              <a:rPr lang="en" sz="1800" dirty="0"/>
              <a:t>Bad Sampling that tends to </a:t>
            </a:r>
            <a:r>
              <a:rPr lang="en" sz="1800" b="1" dirty="0"/>
              <a:t>Bias</a:t>
            </a:r>
            <a:r>
              <a:rPr lang="en" sz="1800" dirty="0"/>
              <a:t> results</a:t>
            </a:r>
            <a:endParaRPr lang="en-US" sz="1800" dirty="0"/>
          </a:p>
        </p:txBody>
      </p:sp>
    </p:spTree>
    <p:extLst>
      <p:ext uri="{BB962C8B-B14F-4D97-AF65-F5344CB8AC3E}">
        <p14:creationId xmlns:p14="http://schemas.microsoft.com/office/powerpoint/2010/main" val="966816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0911-D584-C542-812F-363DF07D1C4C}"/>
              </a:ext>
            </a:extLst>
          </p:cNvPr>
          <p:cNvSpPr>
            <a:spLocks noGrp="1"/>
          </p:cNvSpPr>
          <p:nvPr>
            <p:ph type="title"/>
          </p:nvPr>
        </p:nvSpPr>
        <p:spPr/>
        <p:txBody>
          <a:bodyPr/>
          <a:lstStyle/>
          <a:p>
            <a:r>
              <a:rPr lang="en-US" dirty="0"/>
              <a:t>Errors in Sampling (Sources of Bias)</a:t>
            </a:r>
            <a:endParaRPr lang="en-US" sz="6000" dirty="0"/>
          </a:p>
        </p:txBody>
      </p:sp>
      <p:sp>
        <p:nvSpPr>
          <p:cNvPr id="4" name="Rectangle 3">
            <a:extLst>
              <a:ext uri="{FF2B5EF4-FFF2-40B4-BE49-F238E27FC236}">
                <a16:creationId xmlns:a16="http://schemas.microsoft.com/office/drawing/2014/main" id="{6D2208A2-0F80-704D-BEEB-0F78CC6376BD}"/>
              </a:ext>
            </a:extLst>
          </p:cNvPr>
          <p:cNvSpPr/>
          <p:nvPr/>
        </p:nvSpPr>
        <p:spPr>
          <a:xfrm>
            <a:off x="817568" y="1564563"/>
            <a:ext cx="8759952" cy="4734373"/>
          </a:xfrm>
          <a:prstGeom prst="rect">
            <a:avLst/>
          </a:prstGeom>
        </p:spPr>
        <p:txBody>
          <a:bodyPr wrap="square">
            <a:spAutoFit/>
          </a:bodyPr>
          <a:lstStyle/>
          <a:p>
            <a:r>
              <a:rPr lang="en-US" sz="2000" b="1" dirty="0">
                <a:solidFill>
                  <a:srgbClr val="92D050"/>
                </a:solidFill>
              </a:rPr>
              <a:t>Random Sampling Error</a:t>
            </a:r>
          </a:p>
          <a:p>
            <a:pPr marL="342900" indent="-342900">
              <a:buFont typeface="Arial" panose="020B0604020202020204" pitchFamily="34" charset="0"/>
              <a:buChar char="•"/>
            </a:pPr>
            <a:r>
              <a:rPr lang="en-US" sz="2000" dirty="0"/>
              <a:t>The different results from sample to sample.</a:t>
            </a:r>
          </a:p>
          <a:p>
            <a:pPr marL="342900" indent="-342900">
              <a:buFont typeface="Arial" panose="020B0604020202020204" pitchFamily="34" charset="0"/>
              <a:buChar char="•"/>
            </a:pPr>
            <a:r>
              <a:rPr lang="en-US" sz="2000" dirty="0"/>
              <a:t>Caused by </a:t>
            </a:r>
            <a:r>
              <a:rPr lang="en-US" sz="2000" b="1" dirty="0"/>
              <a:t>chance</a:t>
            </a:r>
            <a:r>
              <a:rPr lang="en-US" sz="2000" dirty="0"/>
              <a:t> in selecting a </a:t>
            </a:r>
            <a:r>
              <a:rPr lang="en-US" sz="2000" b="1" dirty="0"/>
              <a:t>random sample</a:t>
            </a:r>
            <a:r>
              <a:rPr lang="en-US" sz="2000" dirty="0"/>
              <a:t>.</a:t>
            </a:r>
          </a:p>
          <a:p>
            <a:pPr marL="342900" indent="-342900">
              <a:buFont typeface="Arial" panose="020B0604020202020204" pitchFamily="34" charset="0"/>
              <a:buChar char="•"/>
            </a:pPr>
            <a:r>
              <a:rPr lang="en-US" sz="2000" b="1" dirty="0"/>
              <a:t>This is natural and always present!</a:t>
            </a:r>
          </a:p>
          <a:p>
            <a:endParaRPr lang="en-US" sz="2000" b="1" dirty="0">
              <a:solidFill>
                <a:srgbClr val="8B0000"/>
              </a:solidFill>
            </a:endParaRPr>
          </a:p>
          <a:p>
            <a:r>
              <a:rPr lang="en-US" sz="2000" b="1" dirty="0">
                <a:solidFill>
                  <a:srgbClr val="8B0000"/>
                </a:solidFill>
              </a:rPr>
              <a:t>Sampling Errors</a:t>
            </a:r>
          </a:p>
          <a:p>
            <a:pPr marL="342900" indent="-342900">
              <a:buFont typeface="Arial" panose="020B0604020202020204" pitchFamily="34" charset="0"/>
              <a:buChar char="•"/>
            </a:pPr>
            <a:r>
              <a:rPr lang="en-US" sz="2000" dirty="0"/>
              <a:t>Errors caused by the </a:t>
            </a:r>
            <a:r>
              <a:rPr lang="en-US" sz="2000" b="1" dirty="0"/>
              <a:t>act of taking a sample</a:t>
            </a:r>
            <a:r>
              <a:rPr lang="en-US" sz="2000" dirty="0"/>
              <a:t>.</a:t>
            </a:r>
          </a:p>
          <a:p>
            <a:pPr marL="342900" indent="-342900">
              <a:buFont typeface="Arial" panose="020B0604020202020204" pitchFamily="34" charset="0"/>
              <a:buChar char="•"/>
            </a:pPr>
            <a:r>
              <a:rPr lang="en-US" sz="2000" dirty="0"/>
              <a:t>They cause sample results to be different from the results of a census.</a:t>
            </a:r>
          </a:p>
          <a:p>
            <a:endParaRPr lang="en-US" sz="2000" dirty="0"/>
          </a:p>
          <a:p>
            <a:r>
              <a:rPr lang="en-US" sz="2000" b="1" dirty="0" err="1">
                <a:solidFill>
                  <a:srgbClr val="8B0000"/>
                </a:solidFill>
              </a:rPr>
              <a:t>Nonsampling</a:t>
            </a:r>
            <a:r>
              <a:rPr lang="en-US" sz="2000" b="1" dirty="0">
                <a:solidFill>
                  <a:srgbClr val="8B0000"/>
                </a:solidFill>
              </a:rPr>
              <a:t> Errors</a:t>
            </a:r>
            <a:r>
              <a:rPr lang="en-US" sz="2000" dirty="0"/>
              <a:t> </a:t>
            </a:r>
          </a:p>
          <a:p>
            <a:pPr marL="342900" indent="-342900">
              <a:buFont typeface="Arial" panose="020B0604020202020204" pitchFamily="34" charset="0"/>
              <a:buChar char="•"/>
            </a:pPr>
            <a:r>
              <a:rPr lang="en-US" sz="2000" dirty="0"/>
              <a:t>Errors not </a:t>
            </a:r>
            <a:r>
              <a:rPr lang="en-US" sz="2000" b="1" dirty="0"/>
              <a:t>related to the act of selecting a sample </a:t>
            </a:r>
            <a:r>
              <a:rPr lang="en-US" sz="2000" dirty="0"/>
              <a:t>from the population. They can be present even in a census.</a:t>
            </a:r>
          </a:p>
          <a:p>
            <a:pPr marL="342900" indent="-342900">
              <a:buFont typeface="Arial" panose="020B0604020202020204" pitchFamily="34" charset="0"/>
              <a:buChar char="•"/>
            </a:pPr>
            <a:endParaRPr lang="en-US" sz="2000" dirty="0"/>
          </a:p>
          <a:p>
            <a:r>
              <a:rPr lang="en-US" sz="2000" b="1" dirty="0"/>
              <a:t>Misuse of Survey Results</a:t>
            </a:r>
          </a:p>
          <a:p>
            <a:pPr>
              <a:lnSpc>
                <a:spcPct val="115000"/>
              </a:lnSpc>
            </a:pPr>
            <a:r>
              <a:rPr lang="en-US" sz="2000" dirty="0">
                <a:solidFill>
                  <a:srgbClr val="4E1213"/>
                </a:solidFill>
                <a:ea typeface="Times New Roman" panose="02020603050405020304" pitchFamily="18" charset="0"/>
                <a:cs typeface="Times New Roman" panose="02020603050405020304" pitchFamily="18" charset="0"/>
              </a:rPr>
              <a:t> </a:t>
            </a:r>
            <a:endParaRPr lang="en-US" sz="20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210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2208A2-0F80-704D-BEEB-0F78CC6376BD}"/>
              </a:ext>
            </a:extLst>
          </p:cNvPr>
          <p:cNvSpPr/>
          <p:nvPr/>
        </p:nvSpPr>
        <p:spPr>
          <a:xfrm>
            <a:off x="415600" y="1505948"/>
            <a:ext cx="2875201" cy="584775"/>
          </a:xfrm>
          <a:prstGeom prst="rect">
            <a:avLst/>
          </a:prstGeom>
        </p:spPr>
        <p:txBody>
          <a:bodyPr wrap="square">
            <a:spAutoFit/>
          </a:bodyPr>
          <a:lstStyle/>
          <a:p>
            <a:r>
              <a:rPr lang="en-US" sz="3200" b="1" dirty="0">
                <a:solidFill>
                  <a:srgbClr val="8B0000"/>
                </a:solidFill>
                <a:latin typeface="+mj-lt"/>
              </a:rPr>
              <a:t>Sampling Errors</a:t>
            </a:r>
            <a:endParaRPr lang="en-US" sz="2400" dirty="0">
              <a:latin typeface="+mj-lt"/>
            </a:endParaRPr>
          </a:p>
        </p:txBody>
      </p:sp>
      <p:sp>
        <p:nvSpPr>
          <p:cNvPr id="6" name="TextBox 5">
            <a:extLst>
              <a:ext uri="{FF2B5EF4-FFF2-40B4-BE49-F238E27FC236}">
                <a16:creationId xmlns:a16="http://schemas.microsoft.com/office/drawing/2014/main" id="{034F32B2-A797-9841-98FD-5BA2A7A7C782}"/>
              </a:ext>
            </a:extLst>
          </p:cNvPr>
          <p:cNvSpPr txBox="1"/>
          <p:nvPr/>
        </p:nvSpPr>
        <p:spPr>
          <a:xfrm>
            <a:off x="5890492" y="2239704"/>
            <a:ext cx="5457445" cy="4228850"/>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139700">
              <a:lnSpc>
                <a:spcPct val="120000"/>
              </a:lnSpc>
              <a:spcBef>
                <a:spcPts val="0"/>
              </a:spcBef>
              <a:buSzPts val="1400"/>
            </a:pPr>
            <a:r>
              <a:rPr lang="en-US" sz="1600" u="sng" dirty="0" err="1"/>
              <a:t>Undercoverage</a:t>
            </a:r>
            <a:endParaRPr lang="en-US" sz="1600" u="sng" dirty="0"/>
          </a:p>
          <a:p>
            <a:pPr marL="457200" indent="-317500">
              <a:lnSpc>
                <a:spcPct val="120000"/>
              </a:lnSpc>
              <a:buSzPts val="1400"/>
              <a:buFont typeface="Arial" panose="020B0604020202020204" pitchFamily="34" charset="0"/>
              <a:buChar char="○"/>
            </a:pPr>
            <a:r>
              <a:rPr lang="en-US" sz="1400" dirty="0">
                <a:ea typeface="Times New Roman" panose="02020603050405020304" pitchFamily="18" charset="0"/>
                <a:cs typeface="Times New Roman" panose="02020603050405020304" pitchFamily="18" charset="0"/>
              </a:rPr>
              <a:t>Occurs when certain groups of the population are left out.</a:t>
            </a:r>
          </a:p>
          <a:p>
            <a:pPr marL="457200" indent="-317500">
              <a:lnSpc>
                <a:spcPct val="120000"/>
              </a:lnSpc>
              <a:buSzPts val="1400"/>
              <a:buFont typeface="Arial" panose="020B0604020202020204" pitchFamily="34" charset="0"/>
              <a:buChar char="○"/>
            </a:pPr>
            <a:r>
              <a:rPr lang="en-US" sz="1400" dirty="0">
                <a:ea typeface="Times New Roman" panose="02020603050405020304" pitchFamily="18" charset="0"/>
                <a:cs typeface="Times New Roman" panose="02020603050405020304" pitchFamily="18" charset="0"/>
              </a:rPr>
              <a:t>An incomplete sampling frame can cause </a:t>
            </a:r>
            <a:r>
              <a:rPr lang="en-US" sz="1400" b="1" dirty="0" err="1">
                <a:solidFill>
                  <a:schemeClr val="tx1"/>
                </a:solidFill>
                <a:ea typeface="Times New Roman" panose="02020603050405020304" pitchFamily="18" charset="0"/>
                <a:cs typeface="Times New Roman" panose="02020603050405020304" pitchFamily="18" charset="0"/>
              </a:rPr>
              <a:t>undercoverage</a:t>
            </a:r>
            <a:r>
              <a:rPr lang="en-US" sz="1400" b="1" dirty="0">
                <a:solidFill>
                  <a:srgbClr val="800000"/>
                </a:solidFill>
                <a:ea typeface="Times New Roman" panose="02020603050405020304" pitchFamily="18" charset="0"/>
                <a:cs typeface="Times New Roman" panose="02020603050405020304" pitchFamily="18" charset="0"/>
              </a:rPr>
              <a:t>.</a:t>
            </a:r>
            <a:endParaRPr lang="en-US" sz="1400" dirty="0">
              <a:ea typeface="Times New Roman" panose="02020603050405020304" pitchFamily="18" charset="0"/>
              <a:cs typeface="Times New Roman" panose="02020603050405020304" pitchFamily="18" charset="0"/>
            </a:endParaRPr>
          </a:p>
          <a:p>
            <a:pPr marL="457200" indent="-317500">
              <a:lnSpc>
                <a:spcPct val="120000"/>
              </a:lnSpc>
              <a:buSzPts val="1400"/>
              <a:buFont typeface="Arial" panose="020B0604020202020204" pitchFamily="34" charset="0"/>
              <a:buChar char="○"/>
            </a:pPr>
            <a:r>
              <a:rPr lang="en-US" sz="1400" dirty="0"/>
              <a:t>Example:</a:t>
            </a:r>
          </a:p>
          <a:p>
            <a:pPr marL="914400" lvl="1" indent="-317500">
              <a:lnSpc>
                <a:spcPct val="120000"/>
              </a:lnSpc>
              <a:buSzPts val="1400"/>
              <a:buFont typeface="Arial" panose="020B0604020202020204" pitchFamily="34" charset="0"/>
              <a:buChar char="○"/>
            </a:pPr>
            <a:r>
              <a:rPr lang="en-US" sz="1400" dirty="0"/>
              <a:t>Only households are contacted, so students in dormitories, prison inmates, most members of the armed forces, the homeless, and people staying in shelters are left out. </a:t>
            </a:r>
          </a:p>
          <a:p>
            <a:pPr marL="914400" lvl="1" indent="-317500">
              <a:lnSpc>
                <a:spcPct val="120000"/>
              </a:lnSpc>
              <a:buSzPts val="1400"/>
              <a:buFont typeface="Arial" panose="020B0604020202020204" pitchFamily="34" charset="0"/>
              <a:buChar char="○"/>
            </a:pPr>
            <a:r>
              <a:rPr lang="en-US" sz="1400" dirty="0"/>
              <a:t>Many polls interview only in English, which leaves some immigrant households out of their samples.</a:t>
            </a:r>
          </a:p>
          <a:p>
            <a:pPr marL="914400" lvl="1" indent="-317500">
              <a:lnSpc>
                <a:spcPct val="120000"/>
              </a:lnSpc>
              <a:spcBef>
                <a:spcPts val="0"/>
              </a:spcBef>
              <a:buSzPts val="1400"/>
              <a:buFont typeface="Arial" panose="020B0604020202020204" pitchFamily="34" charset="0"/>
              <a:buChar char="○"/>
            </a:pPr>
            <a:endParaRPr lang="en-US" sz="1400" dirty="0"/>
          </a:p>
          <a:p>
            <a:pPr marL="139700">
              <a:lnSpc>
                <a:spcPct val="120000"/>
              </a:lnSpc>
              <a:buSzPts val="1400"/>
            </a:pPr>
            <a:r>
              <a:rPr lang="en-US" sz="1600" u="sng" dirty="0" err="1"/>
              <a:t>Overcoverage</a:t>
            </a:r>
            <a:endParaRPr lang="en-US" sz="1600" u="sng" dirty="0"/>
          </a:p>
          <a:p>
            <a:pPr marL="457200" indent="-317500">
              <a:lnSpc>
                <a:spcPct val="120000"/>
              </a:lnSpc>
              <a:buSzPts val="1400"/>
              <a:buFont typeface="Arial" panose="020B0604020202020204" pitchFamily="34" charset="0"/>
              <a:buChar char="○"/>
            </a:pPr>
            <a:r>
              <a:rPr lang="en-US" sz="1400" dirty="0"/>
              <a:t>Including people outside of our population of interest in the sampling frame.</a:t>
            </a:r>
          </a:p>
          <a:p>
            <a:pPr marL="457200" indent="-317500">
              <a:lnSpc>
                <a:spcPct val="120000"/>
              </a:lnSpc>
              <a:buSzPts val="1400"/>
              <a:buFont typeface="Arial" panose="020B0604020202020204" pitchFamily="34" charset="0"/>
              <a:buChar char="○"/>
            </a:pPr>
            <a:r>
              <a:rPr lang="en-US" sz="1400" dirty="0"/>
              <a:t>Simple example: Only interested in Freshman and Sophomores, but some Seniors sneak into our list of students to ask.</a:t>
            </a:r>
          </a:p>
          <a:p>
            <a:endParaRPr lang="en-US" sz="1200" dirty="0"/>
          </a:p>
        </p:txBody>
      </p:sp>
      <p:sp>
        <p:nvSpPr>
          <p:cNvPr id="7" name="TextBox 6">
            <a:extLst>
              <a:ext uri="{FF2B5EF4-FFF2-40B4-BE49-F238E27FC236}">
                <a16:creationId xmlns:a16="http://schemas.microsoft.com/office/drawing/2014/main" id="{0CF0F872-57D7-4543-A60B-3BEB39AD1AD5}"/>
              </a:ext>
            </a:extLst>
          </p:cNvPr>
          <p:cNvSpPr txBox="1"/>
          <p:nvPr/>
        </p:nvSpPr>
        <p:spPr>
          <a:xfrm>
            <a:off x="433047" y="2239704"/>
            <a:ext cx="5457445" cy="4191917"/>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139700">
              <a:lnSpc>
                <a:spcPct val="120000"/>
              </a:lnSpc>
              <a:spcBef>
                <a:spcPts val="0"/>
              </a:spcBef>
              <a:buSzPts val="1400"/>
            </a:pPr>
            <a:r>
              <a:rPr lang="en-US" sz="1600" u="sng" dirty="0"/>
              <a:t>Convenience Sampling</a:t>
            </a:r>
          </a:p>
          <a:p>
            <a:pPr marL="457200" indent="-317500">
              <a:lnSpc>
                <a:spcPct val="120000"/>
              </a:lnSpc>
              <a:buSzPts val="1400"/>
              <a:buFont typeface="Arial" panose="020B0604020202020204" pitchFamily="34" charset="0"/>
              <a:buChar char="○"/>
            </a:pPr>
            <a:r>
              <a:rPr lang="en-US" sz="1400" dirty="0">
                <a:ea typeface="Times New Roman" panose="02020603050405020304" pitchFamily="18" charset="0"/>
                <a:cs typeface="Times New Roman" panose="02020603050405020304" pitchFamily="18" charset="0"/>
              </a:rPr>
              <a:t>Under or over represents certain groups of a population.</a:t>
            </a:r>
            <a:endParaRPr lang="en-US" sz="1400" dirty="0"/>
          </a:p>
          <a:p>
            <a:pPr marL="914400" lvl="1" indent="-317500">
              <a:lnSpc>
                <a:spcPct val="120000"/>
              </a:lnSpc>
              <a:spcBef>
                <a:spcPts val="0"/>
              </a:spcBef>
              <a:buSzPts val="1400"/>
              <a:buFont typeface="Arial" panose="020B0604020202020204" pitchFamily="34" charset="0"/>
              <a:buChar char="○"/>
            </a:pPr>
            <a:endParaRPr lang="en-US" sz="1400" dirty="0"/>
          </a:p>
          <a:p>
            <a:pPr marL="139700">
              <a:lnSpc>
                <a:spcPct val="120000"/>
              </a:lnSpc>
              <a:buSzPts val="1400"/>
            </a:pPr>
            <a:r>
              <a:rPr lang="en-US" sz="1600" u="sng" dirty="0"/>
              <a:t>Volunteer Response Sampling</a:t>
            </a:r>
          </a:p>
          <a:p>
            <a:pPr marL="457200" indent="-317500">
              <a:lnSpc>
                <a:spcPct val="120000"/>
              </a:lnSpc>
              <a:buSzPts val="1400"/>
              <a:buFont typeface="Arial" panose="020B0604020202020204" pitchFamily="34" charset="0"/>
              <a:buChar char="○"/>
            </a:pPr>
            <a:r>
              <a:rPr lang="en-US" sz="1400" dirty="0"/>
              <a:t>Only receive opinions that are usually stronger (either negatively or positively) that don’t reflect opinions of the population as a whole.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8" name="Title 1">
            <a:extLst>
              <a:ext uri="{FF2B5EF4-FFF2-40B4-BE49-F238E27FC236}">
                <a16:creationId xmlns:a16="http://schemas.microsoft.com/office/drawing/2014/main" id="{32497550-8F30-ABC3-B4D0-5A4284363B6E}"/>
              </a:ext>
            </a:extLst>
          </p:cNvPr>
          <p:cNvSpPr txBox="1">
            <a:spLocks/>
          </p:cNvSpPr>
          <p:nvPr/>
        </p:nvSpPr>
        <p:spPr>
          <a:xfrm>
            <a:off x="568000" y="426379"/>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Errors in Sampling (Sources of Bias)</a:t>
            </a:r>
            <a:endParaRPr lang="en-US" sz="6000" dirty="0"/>
          </a:p>
        </p:txBody>
      </p:sp>
    </p:spTree>
    <p:extLst>
      <p:ext uri="{BB962C8B-B14F-4D97-AF65-F5344CB8AC3E}">
        <p14:creationId xmlns:p14="http://schemas.microsoft.com/office/powerpoint/2010/main" val="60360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F0F872-57D7-4543-A60B-3BEB39AD1AD5}"/>
              </a:ext>
            </a:extLst>
          </p:cNvPr>
          <p:cNvSpPr txBox="1"/>
          <p:nvPr/>
        </p:nvSpPr>
        <p:spPr>
          <a:xfrm>
            <a:off x="433046" y="948615"/>
            <a:ext cx="5662954" cy="57627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139700">
              <a:lnSpc>
                <a:spcPct val="120000"/>
              </a:lnSpc>
              <a:buSzPts val="1400"/>
            </a:pPr>
            <a:r>
              <a:rPr lang="en-US" sz="2000" dirty="0">
                <a:solidFill>
                  <a:srgbClr val="8B0000"/>
                </a:solidFill>
              </a:rPr>
              <a:t>Non Sampling Errors</a:t>
            </a:r>
            <a:endParaRPr lang="en-US" sz="1600" dirty="0"/>
          </a:p>
          <a:p>
            <a:pPr marL="139700">
              <a:lnSpc>
                <a:spcPct val="120000"/>
              </a:lnSpc>
              <a:buSzPts val="1400"/>
            </a:pPr>
            <a:endParaRPr lang="en-US" sz="1400" dirty="0">
              <a:cs typeface="Times New Roman" panose="02020603050405020304" pitchFamily="18" charset="0"/>
            </a:endParaRPr>
          </a:p>
          <a:p>
            <a:pPr marL="139700">
              <a:lnSpc>
                <a:spcPct val="120000"/>
              </a:lnSpc>
              <a:spcBef>
                <a:spcPts val="0"/>
              </a:spcBef>
              <a:buSzPts val="1400"/>
            </a:pPr>
            <a:r>
              <a:rPr lang="en-US" sz="1600" u="sng" dirty="0"/>
              <a:t>Poorly Worded Questions</a:t>
            </a:r>
          </a:p>
          <a:p>
            <a:pPr marL="457200" indent="-317500">
              <a:lnSpc>
                <a:spcPct val="120000"/>
              </a:lnSpc>
              <a:spcBef>
                <a:spcPts val="0"/>
              </a:spcBef>
              <a:buSzPts val="1400"/>
              <a:buChar char="○"/>
            </a:pPr>
            <a:r>
              <a:rPr lang="en-US" sz="1400" dirty="0"/>
              <a:t>Can be based on how a question is worded (guiding people to answer a particular way)</a:t>
            </a:r>
          </a:p>
          <a:p>
            <a:pPr marL="139700">
              <a:lnSpc>
                <a:spcPct val="120000"/>
              </a:lnSpc>
              <a:buSzPts val="1400"/>
            </a:pPr>
            <a:endParaRPr lang="en-US" sz="1400" dirty="0">
              <a:cs typeface="Times New Roman" panose="02020603050405020304" pitchFamily="18" charset="0"/>
            </a:endParaRPr>
          </a:p>
          <a:p>
            <a:pPr marL="139700">
              <a:lnSpc>
                <a:spcPct val="120000"/>
              </a:lnSpc>
              <a:spcBef>
                <a:spcPts val="0"/>
              </a:spcBef>
              <a:buSzPts val="1400"/>
            </a:pPr>
            <a:r>
              <a:rPr lang="en-US" sz="1600" u="sng" dirty="0"/>
              <a:t>Response Errors</a:t>
            </a:r>
          </a:p>
          <a:p>
            <a:pPr marL="457200" indent="-317500">
              <a:lnSpc>
                <a:spcPct val="120000"/>
              </a:lnSpc>
              <a:spcBef>
                <a:spcPts val="0"/>
              </a:spcBef>
              <a:buSzPts val="1400"/>
              <a:buChar char="○"/>
            </a:pPr>
            <a:r>
              <a:rPr lang="en-US" sz="1400" dirty="0"/>
              <a:t>Incorrect or untrue responses (for whatever reason: lying, bad memory, etc.).</a:t>
            </a:r>
          </a:p>
          <a:p>
            <a:pPr marL="457200" indent="-317500">
              <a:lnSpc>
                <a:spcPct val="120000"/>
              </a:lnSpc>
              <a:buSzPts val="1400"/>
              <a:buFontTx/>
              <a:buChar char="○"/>
            </a:pPr>
            <a:r>
              <a:rPr lang="en-US" sz="1400" dirty="0"/>
              <a:t>Ex. Asking someone face to face their GPA in proximity of others.</a:t>
            </a:r>
          </a:p>
          <a:p>
            <a:pPr marL="457200" indent="-317500">
              <a:lnSpc>
                <a:spcPct val="120000"/>
              </a:lnSpc>
              <a:buSzPts val="1400"/>
              <a:buFontTx/>
              <a:buChar char="○"/>
            </a:pPr>
            <a:r>
              <a:rPr lang="en-US" sz="1400" dirty="0"/>
              <a:t>Social Acceptability Bias</a:t>
            </a:r>
          </a:p>
          <a:p>
            <a:pPr marL="914400" lvl="1" indent="-317500">
              <a:lnSpc>
                <a:spcPct val="120000"/>
              </a:lnSpc>
              <a:buSzPts val="1400"/>
              <a:buFontTx/>
              <a:buChar char="○"/>
            </a:pPr>
            <a:r>
              <a:rPr lang="en-US" sz="1400" dirty="0"/>
              <a:t>People are reluctant to admit to behavior that may reflect negatively on them. </a:t>
            </a:r>
          </a:p>
          <a:p>
            <a:pPr marL="457200" indent="-317500">
              <a:lnSpc>
                <a:spcPct val="120000"/>
              </a:lnSpc>
              <a:buSzPts val="1400"/>
              <a:buFontTx/>
              <a:buChar char="○"/>
            </a:pPr>
            <a:endParaRPr lang="en-US" sz="1400" dirty="0"/>
          </a:p>
          <a:p>
            <a:pPr marL="139700">
              <a:lnSpc>
                <a:spcPct val="120000"/>
              </a:lnSpc>
              <a:spcBef>
                <a:spcPts val="0"/>
              </a:spcBef>
              <a:buSzPts val="1400"/>
            </a:pPr>
            <a:r>
              <a:rPr lang="en-US" sz="1600" u="sng" dirty="0"/>
              <a:t>Nonresponse Error</a:t>
            </a:r>
          </a:p>
          <a:p>
            <a:pPr marL="457200" indent="-317500">
              <a:lnSpc>
                <a:spcPct val="120000"/>
              </a:lnSpc>
              <a:spcBef>
                <a:spcPts val="0"/>
              </a:spcBef>
              <a:buSzPts val="1400"/>
              <a:buChar char="○"/>
            </a:pPr>
            <a:r>
              <a:rPr lang="en-US" sz="1400" dirty="0"/>
              <a:t>Lack of participation, i.e. failure to obtain data from individuals that are selected for the sample</a:t>
            </a:r>
          </a:p>
          <a:p>
            <a:pPr marL="457200" indent="-317500">
              <a:lnSpc>
                <a:spcPct val="120000"/>
              </a:lnSpc>
              <a:spcBef>
                <a:spcPts val="0"/>
              </a:spcBef>
              <a:buSzPts val="1400"/>
              <a:buChar char="○"/>
            </a:pPr>
            <a:r>
              <a:rPr lang="en-US" sz="1400" dirty="0"/>
              <a:t>Missing data</a:t>
            </a:r>
          </a:p>
          <a:p>
            <a:pPr marL="457200" indent="-317500">
              <a:lnSpc>
                <a:spcPct val="120000"/>
              </a:lnSpc>
              <a:spcBef>
                <a:spcPts val="0"/>
              </a:spcBef>
              <a:buSzPts val="1400"/>
              <a:buChar char="○"/>
            </a:pPr>
            <a:endParaRPr lang="en-US" sz="1400" dirty="0"/>
          </a:p>
          <a:p>
            <a:pPr marL="139700">
              <a:lnSpc>
                <a:spcPct val="120000"/>
              </a:lnSpc>
              <a:spcBef>
                <a:spcPts val="0"/>
              </a:spcBef>
              <a:buSzPts val="1400"/>
            </a:pPr>
            <a:r>
              <a:rPr lang="en-US" sz="1600" u="sng" dirty="0"/>
              <a:t>Processing Errors</a:t>
            </a:r>
          </a:p>
          <a:p>
            <a:pPr marL="457200" indent="-317500">
              <a:lnSpc>
                <a:spcPct val="120000"/>
              </a:lnSpc>
              <a:buSzPts val="1400"/>
              <a:buFont typeface="Arial" panose="020B0604020202020204" pitchFamily="34" charset="0"/>
              <a:buChar char="○"/>
            </a:pPr>
            <a:r>
              <a:rPr lang="en-US" sz="1400" dirty="0">
                <a:ea typeface="Times New Roman" panose="02020603050405020304" pitchFamily="18" charset="0"/>
                <a:cs typeface="Times New Roman" panose="02020603050405020304" pitchFamily="18" charset="0"/>
              </a:rPr>
              <a:t>Mistakes in mechanical tasks such as arithmetic or data entry.</a:t>
            </a:r>
          </a:p>
        </p:txBody>
      </p:sp>
      <p:sp>
        <p:nvSpPr>
          <p:cNvPr id="10" name="Content Placeholder 2">
            <a:extLst>
              <a:ext uri="{FF2B5EF4-FFF2-40B4-BE49-F238E27FC236}">
                <a16:creationId xmlns:a16="http://schemas.microsoft.com/office/drawing/2014/main" id="{B4B5F299-A94B-E4E9-552E-36F518F779AE}"/>
              </a:ext>
            </a:extLst>
          </p:cNvPr>
          <p:cNvSpPr txBox="1">
            <a:spLocks/>
          </p:cNvSpPr>
          <p:nvPr/>
        </p:nvSpPr>
        <p:spPr>
          <a:xfrm>
            <a:off x="6241806" y="948615"/>
            <a:ext cx="5583196" cy="576273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u="sng" dirty="0"/>
              <a:t>Misuses of Survey Results</a:t>
            </a:r>
          </a:p>
          <a:p>
            <a:pPr marL="0" indent="0">
              <a:buNone/>
            </a:pPr>
            <a:endParaRPr lang="en-US" sz="1800" u="sng" dirty="0"/>
          </a:p>
          <a:p>
            <a:r>
              <a:rPr lang="en-US" sz="1600" dirty="0"/>
              <a:t>Generalizing Results - generalizing survey results beyond the scope of the actual data setting (lab rats do not respond the same as people)</a:t>
            </a:r>
            <a:br>
              <a:rPr lang="en-US" sz="1600" dirty="0"/>
            </a:br>
            <a:endParaRPr lang="en-US" sz="1600" dirty="0"/>
          </a:p>
          <a:p>
            <a:r>
              <a:rPr lang="en-US" sz="1600" dirty="0"/>
              <a:t>Self Interest Bias - People who have an interest in the outcome of an experiment have an incentive to use biased methods</a:t>
            </a:r>
          </a:p>
          <a:p>
            <a:pPr lvl="1"/>
            <a:r>
              <a:rPr lang="en-US" sz="1600" dirty="0"/>
              <a:t>Researchers may dismiss rare negative findings if the company that is paying for the study would be adversely affected</a:t>
            </a:r>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endParaRPr lang="en-US" sz="1600" dirty="0"/>
          </a:p>
        </p:txBody>
      </p:sp>
      <p:sp>
        <p:nvSpPr>
          <p:cNvPr id="5" name="Title 1">
            <a:extLst>
              <a:ext uri="{FF2B5EF4-FFF2-40B4-BE49-F238E27FC236}">
                <a16:creationId xmlns:a16="http://schemas.microsoft.com/office/drawing/2014/main" id="{EEBC9C0A-06B2-E8E1-D0BF-E12C2C769650}"/>
              </a:ext>
            </a:extLst>
          </p:cNvPr>
          <p:cNvSpPr txBox="1">
            <a:spLocks/>
          </p:cNvSpPr>
          <p:nvPr/>
        </p:nvSpPr>
        <p:spPr>
          <a:xfrm>
            <a:off x="433046" y="47851"/>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Errors in Sampling (Sources of Bias)</a:t>
            </a:r>
            <a:endParaRPr lang="en-US" sz="6000" dirty="0"/>
          </a:p>
        </p:txBody>
      </p:sp>
    </p:spTree>
    <p:extLst>
      <p:ext uri="{BB962C8B-B14F-4D97-AF65-F5344CB8AC3E}">
        <p14:creationId xmlns:p14="http://schemas.microsoft.com/office/powerpoint/2010/main" val="326784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439D-DD85-C54F-85B6-37D4966680CA}"/>
              </a:ext>
            </a:extLst>
          </p:cNvPr>
          <p:cNvSpPr>
            <a:spLocks noGrp="1"/>
          </p:cNvSpPr>
          <p:nvPr>
            <p:ph type="title"/>
          </p:nvPr>
        </p:nvSpPr>
        <p:spPr/>
        <p:txBody>
          <a:bodyPr/>
          <a:lstStyle/>
          <a:p>
            <a:r>
              <a:rPr lang="en-US" dirty="0"/>
              <a:t>Introduction – Why Statistics?</a:t>
            </a:r>
          </a:p>
        </p:txBody>
      </p:sp>
      <p:sp>
        <p:nvSpPr>
          <p:cNvPr id="3" name="Content Placeholder 2">
            <a:extLst>
              <a:ext uri="{FF2B5EF4-FFF2-40B4-BE49-F238E27FC236}">
                <a16:creationId xmlns:a16="http://schemas.microsoft.com/office/drawing/2014/main" id="{23E73D02-90ED-1540-B621-077F596F1F4C}"/>
              </a:ext>
            </a:extLst>
          </p:cNvPr>
          <p:cNvSpPr>
            <a:spLocks noGrp="1"/>
          </p:cNvSpPr>
          <p:nvPr>
            <p:ph idx="1"/>
          </p:nvPr>
        </p:nvSpPr>
        <p:spPr/>
        <p:txBody>
          <a:bodyPr/>
          <a:lstStyle/>
          <a:p>
            <a:r>
              <a:rPr lang="en-US" dirty="0"/>
              <a:t>Lets say we want to know if Ohio is a cat or dog state…</a:t>
            </a:r>
          </a:p>
          <a:p>
            <a:pPr lvl="1"/>
            <a:r>
              <a:rPr lang="en-US" dirty="0"/>
              <a:t>How can we figure this out?</a:t>
            </a:r>
          </a:p>
          <a:p>
            <a:pPr lvl="1"/>
            <a:r>
              <a:rPr lang="en-US" dirty="0"/>
              <a:t>Is that practical?</a:t>
            </a:r>
          </a:p>
          <a:p>
            <a:pPr lvl="1"/>
            <a:r>
              <a:rPr lang="en-US" dirty="0"/>
              <a:t>What do we do with all that info?</a:t>
            </a:r>
          </a:p>
          <a:p>
            <a:pPr lvl="1"/>
            <a:r>
              <a:rPr lang="en-US" dirty="0"/>
              <a:t>How can we make sense of it?</a:t>
            </a:r>
          </a:p>
          <a:p>
            <a:pPr lvl="1"/>
            <a:endParaRPr lang="en-US" dirty="0"/>
          </a:p>
          <a:p>
            <a:r>
              <a:rPr lang="en-US" dirty="0"/>
              <a:t>Data! There’s too much of it!</a:t>
            </a:r>
          </a:p>
          <a:p>
            <a:pPr lvl="1"/>
            <a:r>
              <a:rPr lang="en-US" dirty="0"/>
              <a:t>How do we learn from it?</a:t>
            </a:r>
          </a:p>
          <a:p>
            <a:pPr lvl="1"/>
            <a:r>
              <a:rPr lang="en-US" dirty="0"/>
              <a:t>Statistics!</a:t>
            </a:r>
          </a:p>
        </p:txBody>
      </p:sp>
    </p:spTree>
    <p:extLst>
      <p:ext uri="{BB962C8B-B14F-4D97-AF65-F5344CB8AC3E}">
        <p14:creationId xmlns:p14="http://schemas.microsoft.com/office/powerpoint/2010/main" val="1112040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EC83-6CAD-4EF2-9413-FD8F5F5274EB}"/>
              </a:ext>
            </a:extLst>
          </p:cNvPr>
          <p:cNvSpPr>
            <a:spLocks noGrp="1"/>
          </p:cNvSpPr>
          <p:nvPr>
            <p:ph type="title"/>
          </p:nvPr>
        </p:nvSpPr>
        <p:spPr>
          <a:xfrm>
            <a:off x="540549" y="0"/>
            <a:ext cx="10515600" cy="1325563"/>
          </a:xfrm>
        </p:spPr>
        <p:txBody>
          <a:bodyPr/>
          <a:lstStyle/>
          <a:p>
            <a:r>
              <a:rPr lang="en-US" dirty="0"/>
              <a:t>Summary of Sampling Methods</a:t>
            </a:r>
          </a:p>
        </p:txBody>
      </p:sp>
      <p:sp>
        <p:nvSpPr>
          <p:cNvPr id="6" name="Content Placeholder 2">
            <a:extLst>
              <a:ext uri="{FF2B5EF4-FFF2-40B4-BE49-F238E27FC236}">
                <a16:creationId xmlns:a16="http://schemas.microsoft.com/office/drawing/2014/main" id="{173E392D-D92F-E94C-B9D4-25D9A0BEFFB6}"/>
              </a:ext>
            </a:extLst>
          </p:cNvPr>
          <p:cNvSpPr txBox="1">
            <a:spLocks/>
          </p:cNvSpPr>
          <p:nvPr/>
        </p:nvSpPr>
        <p:spPr>
          <a:xfrm>
            <a:off x="389437" y="1325563"/>
            <a:ext cx="10817823" cy="4983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 sz="1800" u="sng" dirty="0"/>
              <a:t>Why we use other sampling methods</a:t>
            </a:r>
          </a:p>
          <a:p>
            <a:pPr marL="0" indent="0">
              <a:lnSpc>
                <a:spcPct val="120000"/>
              </a:lnSpc>
              <a:spcBef>
                <a:spcPts val="0"/>
              </a:spcBef>
              <a:buNone/>
            </a:pPr>
            <a:endParaRPr lang="en" sz="1800" u="sng" dirty="0"/>
          </a:p>
          <a:p>
            <a:pPr>
              <a:lnSpc>
                <a:spcPct val="120000"/>
              </a:lnSpc>
              <a:spcBef>
                <a:spcPts val="0"/>
              </a:spcBef>
            </a:pPr>
            <a:r>
              <a:rPr lang="en" sz="1800" dirty="0"/>
              <a:t>SRS is the simplest method, but…</a:t>
            </a:r>
          </a:p>
          <a:p>
            <a:pPr>
              <a:lnSpc>
                <a:spcPct val="120000"/>
              </a:lnSpc>
              <a:spcBef>
                <a:spcPts val="0"/>
              </a:spcBef>
            </a:pPr>
            <a:r>
              <a:rPr lang="en-US" sz="1800" dirty="0">
                <a:ea typeface="Times New Roman" panose="02020603050405020304" pitchFamily="18" charset="0"/>
                <a:cs typeface="Times New Roman" panose="02020603050405020304" pitchFamily="18" charset="0"/>
              </a:rPr>
              <a:t>Because each sample of size </a:t>
            </a:r>
            <a:r>
              <a:rPr lang="en-US" sz="1800" i="1" dirty="0">
                <a:ea typeface="Times New Roman" panose="02020603050405020304" pitchFamily="18" charset="0"/>
                <a:cs typeface="Times New Roman" panose="02020603050405020304" pitchFamily="18" charset="0"/>
              </a:rPr>
              <a:t>n </a:t>
            </a:r>
            <a:r>
              <a:rPr lang="en-US" sz="1800" dirty="0">
                <a:ea typeface="Times New Roman" panose="02020603050405020304" pitchFamily="18" charset="0"/>
                <a:cs typeface="Times New Roman" panose="02020603050405020304" pitchFamily="18" charset="0"/>
              </a:rPr>
              <a:t>has the same chance of being selected, we cannot obtain information for separate groups of individuals</a:t>
            </a:r>
          </a:p>
          <a:p>
            <a:pPr lvl="1">
              <a:lnSpc>
                <a:spcPct val="120000"/>
              </a:lnSpc>
              <a:spcBef>
                <a:spcPts val="0"/>
              </a:spcBef>
            </a:pPr>
            <a:r>
              <a:rPr lang="en-US" sz="1800" dirty="0">
                <a:ea typeface="Times New Roman" panose="02020603050405020304" pitchFamily="18" charset="0"/>
                <a:cs typeface="Times New Roman" panose="02020603050405020304" pitchFamily="18" charset="0"/>
              </a:rPr>
              <a:t>(e.g., individuals of different gender, race, income class, or religion).</a:t>
            </a:r>
          </a:p>
          <a:p>
            <a:pPr lvl="1">
              <a:lnSpc>
                <a:spcPct val="120000"/>
              </a:lnSpc>
              <a:spcBef>
                <a:spcPts val="0"/>
              </a:spcBef>
            </a:pPr>
            <a:r>
              <a:rPr lang="en-US" sz="1800" dirty="0">
                <a:ea typeface="Times New Roman" panose="02020603050405020304" pitchFamily="18" charset="0"/>
                <a:cs typeface="Times New Roman" panose="02020603050405020304" pitchFamily="18" charset="0"/>
              </a:rPr>
              <a:t>Our selected sample might miss them….</a:t>
            </a:r>
            <a:endParaRPr lang="en-US" sz="1800" dirty="0"/>
          </a:p>
          <a:p>
            <a:pPr marL="400050" indent="-285750">
              <a:lnSpc>
                <a:spcPct val="120000"/>
              </a:lnSpc>
              <a:spcBef>
                <a:spcPts val="0"/>
              </a:spcBef>
              <a:buSzPts val="1800"/>
            </a:pPr>
            <a:r>
              <a:rPr lang="en-US" sz="1800" dirty="0"/>
              <a:t>So to ensure we get data from each group of interest in our sample…</a:t>
            </a:r>
          </a:p>
          <a:p>
            <a:pPr marL="857250" lvl="1" indent="-285750">
              <a:lnSpc>
                <a:spcPct val="120000"/>
              </a:lnSpc>
              <a:spcBef>
                <a:spcPts val="0"/>
              </a:spcBef>
              <a:buSzPts val="1800"/>
            </a:pPr>
            <a:r>
              <a:rPr lang="en-US" sz="1800" dirty="0"/>
              <a:t>We use methods like Stratified Random Samples and Cluster Samples</a:t>
            </a:r>
          </a:p>
          <a:p>
            <a:pPr marL="857250" lvl="1" indent="-285750">
              <a:lnSpc>
                <a:spcPct val="120000"/>
              </a:lnSpc>
              <a:spcBef>
                <a:spcPts val="0"/>
              </a:spcBef>
              <a:buSzPts val="1800"/>
            </a:pPr>
            <a:endParaRPr lang="en-US" sz="1800" dirty="0"/>
          </a:p>
          <a:p>
            <a:pPr marL="114300" indent="0">
              <a:lnSpc>
                <a:spcPct val="120000"/>
              </a:lnSpc>
              <a:spcBef>
                <a:spcPts val="0"/>
              </a:spcBef>
              <a:buSzPts val="1800"/>
              <a:buNone/>
            </a:pPr>
            <a:r>
              <a:rPr lang="en-US" sz="2200" u="sng" dirty="0"/>
              <a:t>GOAL</a:t>
            </a:r>
          </a:p>
          <a:p>
            <a:pPr marL="114300" indent="0">
              <a:lnSpc>
                <a:spcPct val="120000"/>
              </a:lnSpc>
              <a:spcBef>
                <a:spcPts val="0"/>
              </a:spcBef>
              <a:buSzPts val="1800"/>
              <a:buNone/>
            </a:pPr>
            <a:endParaRPr lang="en-US" sz="2200" u="sng" dirty="0"/>
          </a:p>
          <a:p>
            <a:pPr marL="857250" lvl="1" indent="-285750">
              <a:lnSpc>
                <a:spcPct val="120000"/>
              </a:lnSpc>
              <a:spcBef>
                <a:spcPts val="0"/>
              </a:spcBef>
              <a:buSzPts val="1800"/>
            </a:pPr>
            <a:r>
              <a:rPr lang="en-US" sz="1800" dirty="0"/>
              <a:t>Goal of these good methods and good survey techniques (like well worded questions) is to </a:t>
            </a:r>
            <a:r>
              <a:rPr lang="en-US" sz="1800" b="1" dirty="0"/>
              <a:t>reduce bias</a:t>
            </a:r>
            <a:r>
              <a:rPr lang="en-US" sz="1800" dirty="0"/>
              <a:t>.</a:t>
            </a:r>
          </a:p>
          <a:p>
            <a:pPr marL="857250" lvl="1" indent="-285750">
              <a:lnSpc>
                <a:spcPct val="120000"/>
              </a:lnSpc>
              <a:spcBef>
                <a:spcPts val="0"/>
              </a:spcBef>
              <a:buSzPts val="1800"/>
            </a:pPr>
            <a:r>
              <a:rPr lang="en-US" sz="1800" dirty="0"/>
              <a:t>Ideally, we want the ONLY ERROR to come from </a:t>
            </a:r>
            <a:r>
              <a:rPr lang="en-US" sz="1800" b="1" dirty="0"/>
              <a:t>Random Sampling Error.</a:t>
            </a:r>
          </a:p>
          <a:p>
            <a:pPr marL="857250" lvl="1" indent="-285750">
              <a:lnSpc>
                <a:spcPct val="120000"/>
              </a:lnSpc>
              <a:spcBef>
                <a:spcPts val="0"/>
              </a:spcBef>
              <a:buSzPts val="1800"/>
            </a:pPr>
            <a:r>
              <a:rPr lang="en-US" sz="1800" dirty="0"/>
              <a:t>Of course this is not possible in most cases, so we try to </a:t>
            </a:r>
            <a:r>
              <a:rPr lang="en-US" sz="1800" b="1" dirty="0"/>
              <a:t>minimize</a:t>
            </a:r>
            <a:r>
              <a:rPr lang="en-US" sz="1800" dirty="0"/>
              <a:t> other sources of errors in our samples.</a:t>
            </a:r>
          </a:p>
          <a:p>
            <a:pPr marL="457200" lvl="1" indent="-317500">
              <a:lnSpc>
                <a:spcPct val="120000"/>
              </a:lnSpc>
              <a:spcBef>
                <a:spcPts val="0"/>
              </a:spcBef>
              <a:buSzPts val="1400"/>
              <a:buFont typeface="Arial" panose="020B0604020202020204" pitchFamily="34" charset="0"/>
              <a:buChar char="○"/>
            </a:pPr>
            <a:endParaRPr lang="en-US" sz="1400" dirty="0"/>
          </a:p>
          <a:p>
            <a:pPr marL="0" indent="0">
              <a:lnSpc>
                <a:spcPct val="120000"/>
              </a:lnSpc>
              <a:spcBef>
                <a:spcPts val="0"/>
              </a:spcBef>
              <a:buSzPts val="1400"/>
              <a:buNone/>
            </a:pPr>
            <a:endParaRPr lang="en-US" sz="1500" dirty="0"/>
          </a:p>
        </p:txBody>
      </p:sp>
    </p:spTree>
    <p:extLst>
      <p:ext uri="{BB962C8B-B14F-4D97-AF65-F5344CB8AC3E}">
        <p14:creationId xmlns:p14="http://schemas.microsoft.com/office/powerpoint/2010/main" val="388454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82434-6BC6-FA42-9A8E-991465DF0287}"/>
              </a:ext>
            </a:extLst>
          </p:cNvPr>
          <p:cNvSpPr>
            <a:spLocks noGrp="1"/>
          </p:cNvSpPr>
          <p:nvPr>
            <p:ph type="title"/>
          </p:nvPr>
        </p:nvSpPr>
        <p:spPr/>
        <p:txBody>
          <a:bodyPr/>
          <a:lstStyle/>
          <a:p>
            <a:r>
              <a:rPr lang="en-US" dirty="0"/>
              <a:t>PROBLEM SESSION!!!!!!!!!!!</a:t>
            </a:r>
          </a:p>
        </p:txBody>
      </p:sp>
    </p:spTree>
    <p:extLst>
      <p:ext uri="{BB962C8B-B14F-4D97-AF65-F5344CB8AC3E}">
        <p14:creationId xmlns:p14="http://schemas.microsoft.com/office/powerpoint/2010/main" val="3455847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a:t>
            </a:r>
          </a:p>
        </p:txBody>
      </p:sp>
      <p:sp>
        <p:nvSpPr>
          <p:cNvPr id="3" name="Content Placeholder 2"/>
          <p:cNvSpPr>
            <a:spLocks noGrp="1"/>
          </p:cNvSpPr>
          <p:nvPr>
            <p:ph idx="1"/>
          </p:nvPr>
        </p:nvSpPr>
        <p:spPr/>
        <p:txBody>
          <a:bodyPr/>
          <a:lstStyle/>
          <a:p>
            <a:pPr marL="0" indent="0">
              <a:buNone/>
            </a:pPr>
            <a:r>
              <a:rPr lang="en-US" dirty="0"/>
              <a:t>As discussed in the chapter, </a:t>
            </a:r>
            <a:r>
              <a:rPr lang="en-US" dirty="0" err="1"/>
              <a:t>GfK</a:t>
            </a:r>
            <a:r>
              <a:rPr lang="en-US" dirty="0"/>
              <a:t> Roper Consulting conducts a global consumer survey to help multinational companies understand different consumer attitudes throughout the world. In India, the researchers interviewed 1000 people ages 13-65. There samples is designed so that they get 500 males and 500 females.</a:t>
            </a:r>
          </a:p>
          <a:p>
            <a:pPr marL="514350" indent="-514350">
              <a:buFont typeface="+mj-lt"/>
              <a:buAutoNum type="alphaLcParenR"/>
            </a:pPr>
            <a:r>
              <a:rPr lang="en-US" dirty="0"/>
              <a:t>Are they using a simple random sample? How do you know?</a:t>
            </a:r>
          </a:p>
          <a:p>
            <a:pPr marL="514350" indent="-514350">
              <a:buFont typeface="+mj-lt"/>
              <a:buAutoNum type="alphaLcParenR"/>
            </a:pPr>
            <a:r>
              <a:rPr lang="en-US" dirty="0"/>
              <a:t>What kind of design do you think they are using?</a:t>
            </a:r>
          </a:p>
          <a:p>
            <a:endParaRPr lang="en-US" dirty="0"/>
          </a:p>
        </p:txBody>
      </p:sp>
    </p:spTree>
    <p:custDataLst>
      <p:tags r:id="rId1"/>
    </p:custDataLst>
    <p:extLst>
      <p:ext uri="{BB962C8B-B14F-4D97-AF65-F5344CB8AC3E}">
        <p14:creationId xmlns:p14="http://schemas.microsoft.com/office/powerpoint/2010/main" val="1403986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No, because they have an equal number of males and females.</a:t>
            </a:r>
          </a:p>
          <a:p>
            <a:pPr marL="514350" indent="-514350">
              <a:buFont typeface="+mj-lt"/>
              <a:buAutoNum type="alphaLcParenR"/>
            </a:pPr>
            <a:r>
              <a:rPr lang="en-US" dirty="0"/>
              <a:t>Stratified random sampling, stratified by gender</a:t>
            </a:r>
          </a:p>
        </p:txBody>
      </p:sp>
    </p:spTree>
    <p:custDataLst>
      <p:tags r:id="rId1"/>
    </p:custDataLst>
    <p:extLst>
      <p:ext uri="{BB962C8B-B14F-4D97-AF65-F5344CB8AC3E}">
        <p14:creationId xmlns:p14="http://schemas.microsoft.com/office/powerpoint/2010/main" val="2003178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#9</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business magazine mailed a questionnaire to the human resource directors of all Fortune 500 companies, and received response from 23% of them. Those responding reported that they did not find that such surveys intruded significantly on their workday. Identify the following, if possible. (If not, say why.)</a:t>
            </a:r>
          </a:p>
          <a:p>
            <a:pPr marL="514350" indent="-514350">
              <a:buFont typeface="+mj-lt"/>
              <a:buAutoNum type="alphaLcParenR"/>
            </a:pPr>
            <a:r>
              <a:rPr lang="en-US" dirty="0"/>
              <a:t>The population</a:t>
            </a:r>
          </a:p>
          <a:p>
            <a:pPr marL="514350" indent="-514350">
              <a:buFont typeface="+mj-lt"/>
              <a:buAutoNum type="alphaLcParenR"/>
            </a:pPr>
            <a:r>
              <a:rPr lang="en-US" dirty="0"/>
              <a:t>The population parameter of interest</a:t>
            </a:r>
          </a:p>
          <a:p>
            <a:pPr marL="514350" indent="-514350">
              <a:buFont typeface="+mj-lt"/>
              <a:buAutoNum type="alphaLcParenR"/>
            </a:pPr>
            <a:r>
              <a:rPr lang="en-US" dirty="0"/>
              <a:t>The sampling frame</a:t>
            </a:r>
          </a:p>
          <a:p>
            <a:pPr marL="514350" indent="-514350">
              <a:buFont typeface="+mj-lt"/>
              <a:buAutoNum type="alphaLcParenR"/>
            </a:pPr>
            <a:r>
              <a:rPr lang="en-US" dirty="0"/>
              <a:t>The sample</a:t>
            </a:r>
          </a:p>
          <a:p>
            <a:pPr marL="514350" indent="-514350">
              <a:buFont typeface="+mj-lt"/>
              <a:buAutoNum type="alphaLcParenR"/>
            </a:pPr>
            <a:r>
              <a:rPr lang="en-US" dirty="0"/>
              <a:t>The sampling method, including whether or not randomization was employed.</a:t>
            </a:r>
          </a:p>
          <a:p>
            <a:endParaRPr lang="en-US" dirty="0"/>
          </a:p>
        </p:txBody>
      </p:sp>
    </p:spTree>
    <p:custDataLst>
      <p:tags r:id="rId1"/>
    </p:custDataLst>
    <p:extLst>
      <p:ext uri="{BB962C8B-B14F-4D97-AF65-F5344CB8AC3E}">
        <p14:creationId xmlns:p14="http://schemas.microsoft.com/office/powerpoint/2010/main" val="239731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#9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Human resource directors of Fortune 500 companies</a:t>
            </a:r>
          </a:p>
          <a:p>
            <a:pPr marL="514350" indent="-514350">
              <a:buFont typeface="+mj-lt"/>
              <a:buAutoNum type="alphaLcParenR"/>
            </a:pPr>
            <a:r>
              <a:rPr lang="en-US" dirty="0"/>
              <a:t>The proportion of those who don’t feel surveys intrude significantly on their workday.</a:t>
            </a:r>
          </a:p>
          <a:p>
            <a:pPr marL="514350" indent="-514350">
              <a:buFont typeface="+mj-lt"/>
              <a:buAutoNum type="alphaLcParenR"/>
            </a:pPr>
            <a:r>
              <a:rPr lang="en-US" dirty="0"/>
              <a:t>Human resource directors at Fortune 500 companies</a:t>
            </a:r>
          </a:p>
          <a:p>
            <a:pPr marL="514350" indent="-514350">
              <a:buFont typeface="+mj-lt"/>
              <a:buAutoNum type="alphaLcParenR"/>
            </a:pPr>
            <a:r>
              <a:rPr lang="en-US" dirty="0"/>
              <a:t>The 23% who responded</a:t>
            </a:r>
          </a:p>
          <a:p>
            <a:pPr marL="514350" indent="-514350">
              <a:buFont typeface="+mj-lt"/>
              <a:buAutoNum type="alphaLcParenR"/>
            </a:pPr>
            <a:r>
              <a:rPr lang="en-US" dirty="0"/>
              <a:t>Attempted census – nonrandom</a:t>
            </a:r>
          </a:p>
          <a:p>
            <a:pPr marL="514350" indent="-514350">
              <a:buFont typeface="+mj-lt"/>
              <a:buAutoNum type="alphaLcParenR"/>
            </a:pPr>
            <a:r>
              <a:rPr lang="en-US" dirty="0"/>
              <a:t>Bias – hard to generalize because who responded is related to the question itself (nonresponse bias)</a:t>
            </a:r>
          </a:p>
        </p:txBody>
      </p:sp>
    </p:spTree>
    <p:custDataLst>
      <p:tags r:id="rId1"/>
    </p:custDataLst>
    <p:extLst>
      <p:ext uri="{BB962C8B-B14F-4D97-AF65-F5344CB8AC3E}">
        <p14:creationId xmlns:p14="http://schemas.microsoft.com/office/powerpoint/2010/main" val="2797166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#13</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An intern is working for Pacific TV (PTV), a small cable and internet provider, and has proposed some questions that might be used in the survey to assess whether customers are willing to pay $50 for a new service.  </a:t>
            </a:r>
          </a:p>
          <a:p>
            <a:pPr marL="0" indent="0">
              <a:buNone/>
            </a:pPr>
            <a:r>
              <a:rPr lang="en-US" dirty="0"/>
              <a:t> </a:t>
            </a:r>
          </a:p>
          <a:p>
            <a:pPr marL="0" indent="0">
              <a:buNone/>
            </a:pPr>
            <a:r>
              <a:rPr lang="en-US" dirty="0"/>
              <a:t>Question 1: If PTV offered state-of-the-art high-speed Internet service for $50 per month, would you subscribe to the service?</a:t>
            </a:r>
          </a:p>
          <a:p>
            <a:pPr marL="0" indent="0">
              <a:buNone/>
            </a:pPr>
            <a:r>
              <a:rPr lang="en-US" dirty="0"/>
              <a:t> </a:t>
            </a:r>
          </a:p>
          <a:p>
            <a:pPr marL="0" indent="0">
              <a:buNone/>
            </a:pPr>
            <a:r>
              <a:rPr lang="en-US" dirty="0"/>
              <a:t>Question 2: Would you find $50 per month –less than the cost of a daily cappuccino–  an appropriate price for high-speed Internet service?</a:t>
            </a:r>
          </a:p>
          <a:p>
            <a:pPr marL="0" indent="0">
              <a:buNone/>
            </a:pPr>
            <a:endParaRPr lang="en-US" dirty="0"/>
          </a:p>
          <a:p>
            <a:pPr marL="514350" indent="-514350">
              <a:buFont typeface="+mj-lt"/>
              <a:buAutoNum type="alphaLcParenR"/>
            </a:pPr>
            <a:r>
              <a:rPr lang="en-US" dirty="0"/>
              <a:t>Do you think these are appropriately worded questions? Why or why not?</a:t>
            </a:r>
          </a:p>
          <a:p>
            <a:pPr marL="514350" indent="-514350">
              <a:buFont typeface="+mj-lt"/>
              <a:buAutoNum type="alphaLcParenR"/>
            </a:pPr>
            <a:r>
              <a:rPr lang="en-US" dirty="0"/>
              <a:t>Which one has a more neutral wording? Explain.</a:t>
            </a:r>
          </a:p>
          <a:p>
            <a:endParaRPr lang="en-US" dirty="0"/>
          </a:p>
        </p:txBody>
      </p:sp>
    </p:spTree>
    <p:custDataLst>
      <p:tags r:id="rId1"/>
    </p:custDataLst>
    <p:extLst>
      <p:ext uri="{BB962C8B-B14F-4D97-AF65-F5344CB8AC3E}">
        <p14:creationId xmlns:p14="http://schemas.microsoft.com/office/powerpoint/2010/main" val="372515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#13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Question 1 seems appropriate.  However, Question 2 predisposes the respondent to answer the question in the affirmative.</a:t>
            </a:r>
          </a:p>
          <a:p>
            <a:pPr marL="514350" indent="-514350">
              <a:buFont typeface="+mj-lt"/>
              <a:buAutoNum type="alphaLcParenR"/>
            </a:pPr>
            <a:r>
              <a:rPr lang="en-US" dirty="0"/>
              <a:t>Question 1 is more neutral in wording.  Question 2 is biased; a leading question in which respondents are encouraged or led to answer, “yes.”</a:t>
            </a:r>
          </a:p>
        </p:txBody>
      </p:sp>
    </p:spTree>
    <p:custDataLst>
      <p:tags r:id="rId1"/>
    </p:custDataLst>
    <p:extLst>
      <p:ext uri="{BB962C8B-B14F-4D97-AF65-F5344CB8AC3E}">
        <p14:creationId xmlns:p14="http://schemas.microsoft.com/office/powerpoint/2010/main" val="4271755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#17</a:t>
            </a:r>
          </a:p>
        </p:txBody>
      </p:sp>
      <p:sp>
        <p:nvSpPr>
          <p:cNvPr id="3" name="Content Placeholder 2"/>
          <p:cNvSpPr>
            <a:spLocks noGrp="1"/>
          </p:cNvSpPr>
          <p:nvPr>
            <p:ph idx="1"/>
          </p:nvPr>
        </p:nvSpPr>
        <p:spPr/>
        <p:txBody>
          <a:bodyPr/>
          <a:lstStyle/>
          <a:p>
            <a:pPr marL="0" indent="0">
              <a:buNone/>
            </a:pPr>
            <a:r>
              <a:rPr lang="en-US" dirty="0"/>
              <a:t>For your marketing class, you’d like to take a survey from a sample of all the Catholic Church members in you city to assess the market for a DVD about Pope Francis’s first year as pope. A list of churches shows 17 Catholic churches within the city limits. Rather than try to obtain a list of all members of these churches, you decide to pick 3 churches at random. For those churches, you’ll ask to get a list of all current members and contact 100 members at random.</a:t>
            </a:r>
          </a:p>
          <a:p>
            <a:pPr marL="0" indent="0">
              <a:buNone/>
            </a:pPr>
            <a:endParaRPr lang="en-US" dirty="0"/>
          </a:p>
          <a:p>
            <a:pPr marL="514350" indent="-514350">
              <a:buFont typeface="+mj-lt"/>
              <a:buAutoNum type="alphaLcParenR"/>
            </a:pPr>
            <a:r>
              <a:rPr lang="en-US" dirty="0"/>
              <a:t>What kind of design have you used?</a:t>
            </a:r>
          </a:p>
          <a:p>
            <a:pPr marL="514350" indent="-514350">
              <a:buFont typeface="+mj-lt"/>
              <a:buAutoNum type="alphaLcParenR"/>
            </a:pPr>
            <a:r>
              <a:rPr lang="en-US" dirty="0"/>
              <a:t>What could go wrong with the design you have proposed?</a:t>
            </a:r>
          </a:p>
          <a:p>
            <a:endParaRPr lang="en-US" dirty="0"/>
          </a:p>
        </p:txBody>
      </p:sp>
    </p:spTree>
    <p:custDataLst>
      <p:tags r:id="rId1"/>
    </p:custDataLst>
    <p:extLst>
      <p:ext uri="{BB962C8B-B14F-4D97-AF65-F5344CB8AC3E}">
        <p14:creationId xmlns:p14="http://schemas.microsoft.com/office/powerpoint/2010/main" val="2677688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#17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Multistage design; first you select clusters (the churches) and then you employ simple random sampling to contact 100 members.</a:t>
            </a:r>
          </a:p>
          <a:p>
            <a:pPr marL="514350" indent="-514350">
              <a:buFont typeface="+mj-lt"/>
              <a:buAutoNum type="alphaLcParenR"/>
            </a:pPr>
            <a:r>
              <a:rPr lang="en-US" dirty="0"/>
              <a:t>If any of the 3 selected churches is not representative of the population then you will introduce bias into your sample by including that church in your sample.</a:t>
            </a:r>
          </a:p>
          <a:p>
            <a:pPr marL="514350" indent="-514350">
              <a:buFont typeface="+mj-lt"/>
              <a:buAutoNum type="alphaLcParenR"/>
            </a:pPr>
            <a:endParaRPr lang="en-US" dirty="0"/>
          </a:p>
        </p:txBody>
      </p:sp>
    </p:spTree>
    <p:extLst>
      <p:ext uri="{BB962C8B-B14F-4D97-AF65-F5344CB8AC3E}">
        <p14:creationId xmlns:p14="http://schemas.microsoft.com/office/powerpoint/2010/main" val="418786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ABEE-0688-534F-89D7-0662642F407E}"/>
              </a:ext>
            </a:extLst>
          </p:cNvPr>
          <p:cNvSpPr>
            <a:spLocks noGrp="1"/>
          </p:cNvSpPr>
          <p:nvPr>
            <p:ph type="title"/>
          </p:nvPr>
        </p:nvSpPr>
        <p:spPr/>
        <p:txBody>
          <a:bodyPr>
            <a:normAutofit/>
          </a:bodyPr>
          <a:lstStyle/>
          <a:p>
            <a:r>
              <a:rPr lang="en-US" dirty="0"/>
              <a:t>Population vs Sample</a:t>
            </a:r>
            <a:endParaRPr lang="en-US" sz="7200" dirty="0"/>
          </a:p>
        </p:txBody>
      </p:sp>
      <p:sp>
        <p:nvSpPr>
          <p:cNvPr id="3" name="Content Placeholder 2">
            <a:extLst>
              <a:ext uri="{FF2B5EF4-FFF2-40B4-BE49-F238E27FC236}">
                <a16:creationId xmlns:a16="http://schemas.microsoft.com/office/drawing/2014/main" id="{10CE7BC5-9ADF-284C-9186-4248B9EAC306}"/>
              </a:ext>
            </a:extLst>
          </p:cNvPr>
          <p:cNvSpPr>
            <a:spLocks noGrp="1"/>
          </p:cNvSpPr>
          <p:nvPr>
            <p:ph idx="1"/>
          </p:nvPr>
        </p:nvSpPr>
        <p:spPr/>
        <p:txBody>
          <a:bodyPr>
            <a:normAutofit/>
          </a:bodyPr>
          <a:lstStyle/>
          <a:p>
            <a:r>
              <a:rPr lang="en" sz="2000" dirty="0"/>
              <a:t>What is the difference between a Population and a Sample?</a:t>
            </a:r>
          </a:p>
          <a:p>
            <a:endParaRPr lang="en" sz="2000" b="1" dirty="0"/>
          </a:p>
          <a:p>
            <a:pPr marL="0" indent="0">
              <a:buNone/>
            </a:pPr>
            <a:endParaRPr lang="en-US" sz="2000" b="1" dirty="0"/>
          </a:p>
          <a:p>
            <a:r>
              <a:rPr lang="en-US" sz="2000" b="1" dirty="0"/>
              <a:t>Population </a:t>
            </a:r>
            <a:r>
              <a:rPr lang="en-US" sz="2000" dirty="0"/>
              <a:t>is the set of all individuals/objects of interest</a:t>
            </a:r>
          </a:p>
          <a:p>
            <a:pPr lvl="1"/>
            <a:r>
              <a:rPr lang="en-US" sz="2000" dirty="0"/>
              <a:t>Ex) Back to Ohio cats vs dogs – Population is EVERY person in ALL of Ohio</a:t>
            </a:r>
          </a:p>
          <a:p>
            <a:pPr lvl="1"/>
            <a:endParaRPr lang="en-US" sz="2000" dirty="0"/>
          </a:p>
          <a:p>
            <a:r>
              <a:rPr lang="en-US" sz="2000" b="1" dirty="0"/>
              <a:t>A Sample </a:t>
            </a:r>
            <a:r>
              <a:rPr lang="en-US" sz="2000" dirty="0"/>
              <a:t>is a subset of individuals/objects from the population of interest</a:t>
            </a:r>
          </a:p>
          <a:p>
            <a:pPr lvl="1"/>
            <a:r>
              <a:rPr lang="en-US" sz="2000" dirty="0"/>
              <a:t>Ex) Everybody in ONLY Columbus</a:t>
            </a:r>
          </a:p>
          <a:p>
            <a:pPr marL="457200" lvl="1" indent="0">
              <a:buNone/>
            </a:pPr>
            <a:endParaRPr lang="en-US" sz="2000" dirty="0"/>
          </a:p>
          <a:p>
            <a:pPr marL="457200" lvl="1" indent="0">
              <a:buNone/>
            </a:pPr>
            <a:endParaRPr lang="en-US" sz="2000" dirty="0"/>
          </a:p>
          <a:p>
            <a:endParaRPr lang="en-US" sz="2000" dirty="0"/>
          </a:p>
        </p:txBody>
      </p:sp>
      <p:pic>
        <p:nvPicPr>
          <p:cNvPr id="1028" name="Picture 4" descr="What is Sample Size? Definition - Omniconvert">
            <a:extLst>
              <a:ext uri="{FF2B5EF4-FFF2-40B4-BE49-F238E27FC236}">
                <a16:creationId xmlns:a16="http://schemas.microsoft.com/office/drawing/2014/main" id="{E96FCA64-E64C-CB4C-A14D-9F7BFC2EC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933" y="4453323"/>
            <a:ext cx="5063067" cy="27846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2DBE49-1FA8-7142-8B3C-465A341CC357}"/>
              </a:ext>
            </a:extLst>
          </p:cNvPr>
          <p:cNvSpPr txBox="1"/>
          <p:nvPr/>
        </p:nvSpPr>
        <p:spPr>
          <a:xfrm>
            <a:off x="9832768" y="6493221"/>
            <a:ext cx="2132315" cy="200055"/>
          </a:xfrm>
          <a:prstGeom prst="rect">
            <a:avLst/>
          </a:prstGeom>
          <a:noFill/>
        </p:spPr>
        <p:txBody>
          <a:bodyPr wrap="none" rtlCol="0">
            <a:spAutoFit/>
          </a:bodyPr>
          <a:lstStyle/>
          <a:p>
            <a:r>
              <a:rPr lang="en-US" sz="700" dirty="0"/>
              <a:t>https://</a:t>
            </a:r>
            <a:r>
              <a:rPr lang="en-US" sz="700" dirty="0" err="1"/>
              <a:t>www.omniconvert.com</a:t>
            </a:r>
            <a:r>
              <a:rPr lang="en-US" sz="700" dirty="0"/>
              <a:t>/what-is/sample-size/</a:t>
            </a:r>
          </a:p>
        </p:txBody>
      </p:sp>
    </p:spTree>
    <p:extLst>
      <p:ext uri="{BB962C8B-B14F-4D97-AF65-F5344CB8AC3E}">
        <p14:creationId xmlns:p14="http://schemas.microsoft.com/office/powerpoint/2010/main" val="1606563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#33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 local cable TV company, Pacific TV (PTV), with customers in 15 towns is considering offering high-speed Internet service on its cable lines. Before launching the new service they want to find out whether customers would pay the $75 per month that they plan to charge. An intern has prepared several alternative plans for assessing customer demand. For each, indicate what kind of sampling strategy is involved and what (if any) biases might result.</a:t>
            </a:r>
          </a:p>
          <a:p>
            <a:pPr marL="514350" indent="-514350">
              <a:buFont typeface="+mj-lt"/>
              <a:buAutoNum type="alphaLcParenR"/>
            </a:pPr>
            <a:r>
              <a:rPr lang="en-US" dirty="0"/>
              <a:t>Put a big ad in the newspaper asking people to log their opinions on the PTV website.</a:t>
            </a:r>
          </a:p>
          <a:p>
            <a:pPr marL="514350" indent="-514350">
              <a:buFont typeface="+mj-lt"/>
              <a:buAutoNum type="alphaLcParenR"/>
            </a:pPr>
            <a:r>
              <a:rPr lang="en-US" dirty="0"/>
              <a:t>Randomly select one of the towns and contact every cable subscriber by phone.</a:t>
            </a:r>
          </a:p>
          <a:p>
            <a:pPr marL="514350" indent="-514350">
              <a:buFont typeface="+mj-lt"/>
              <a:buAutoNum type="alphaLcParenR"/>
            </a:pPr>
            <a:r>
              <a:rPr lang="en-US" dirty="0"/>
              <a:t>Send a survey to each customer and ask them to fill it out and return it.</a:t>
            </a:r>
          </a:p>
          <a:p>
            <a:pPr marL="514350" indent="-514350">
              <a:buFont typeface="+mj-lt"/>
              <a:buAutoNum type="alphaLcParenR"/>
            </a:pPr>
            <a:r>
              <a:rPr lang="en-US" dirty="0"/>
              <a:t>Randomly select 20 customers from each town. Send them a survey, and follow up with a phone call if they do not return the survey within a week.</a:t>
            </a:r>
          </a:p>
        </p:txBody>
      </p:sp>
    </p:spTree>
    <p:custDataLst>
      <p:tags r:id="rId1"/>
    </p:custDataLst>
    <p:extLst>
      <p:ext uri="{BB962C8B-B14F-4D97-AF65-F5344CB8AC3E}">
        <p14:creationId xmlns:p14="http://schemas.microsoft.com/office/powerpoint/2010/main" val="1144558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#33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Volunteer sample – only those with strong opinions will respond</a:t>
            </a:r>
          </a:p>
          <a:p>
            <a:pPr marL="514350" indent="-514350">
              <a:buFont typeface="+mj-lt"/>
              <a:buAutoNum type="alphaLcParenR"/>
            </a:pPr>
            <a:r>
              <a:rPr lang="en-US" dirty="0"/>
              <a:t>Cluster sample – if the town is not representative of the population, then the sample will be biased</a:t>
            </a:r>
          </a:p>
          <a:p>
            <a:pPr marL="514350" indent="-514350">
              <a:buFont typeface="+mj-lt"/>
              <a:buAutoNum type="alphaLcParenR"/>
            </a:pPr>
            <a:r>
              <a:rPr lang="en-US" dirty="0"/>
              <a:t>Census – plagued by nonresponse bias – those who respond will differ from those who don’t</a:t>
            </a:r>
          </a:p>
          <a:p>
            <a:pPr marL="514350" indent="-514350">
              <a:buFont typeface="+mj-lt"/>
              <a:buAutoNum type="alphaLcParenR"/>
            </a:pPr>
            <a:r>
              <a:rPr lang="en-US" dirty="0"/>
              <a:t>Stratified random sample – stratified by town, with follow-up.  Should be unbiased.</a:t>
            </a:r>
          </a:p>
        </p:txBody>
      </p:sp>
    </p:spTree>
    <p:extLst>
      <p:ext uri="{BB962C8B-B14F-4D97-AF65-F5344CB8AC3E}">
        <p14:creationId xmlns:p14="http://schemas.microsoft.com/office/powerpoint/2010/main" val="272586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ABEE-0688-534F-89D7-0662642F407E}"/>
              </a:ext>
            </a:extLst>
          </p:cNvPr>
          <p:cNvSpPr>
            <a:spLocks noGrp="1"/>
          </p:cNvSpPr>
          <p:nvPr>
            <p:ph type="title"/>
          </p:nvPr>
        </p:nvSpPr>
        <p:spPr/>
        <p:txBody>
          <a:bodyPr>
            <a:normAutofit/>
          </a:bodyPr>
          <a:lstStyle/>
          <a:p>
            <a:r>
              <a:rPr lang="en-US" dirty="0"/>
              <a:t>Parameter vs Statistic</a:t>
            </a:r>
            <a:endParaRPr lang="en-US" sz="7200" dirty="0"/>
          </a:p>
        </p:txBody>
      </p:sp>
      <p:sp>
        <p:nvSpPr>
          <p:cNvPr id="3" name="Content Placeholder 2">
            <a:extLst>
              <a:ext uri="{FF2B5EF4-FFF2-40B4-BE49-F238E27FC236}">
                <a16:creationId xmlns:a16="http://schemas.microsoft.com/office/drawing/2014/main" id="{10CE7BC5-9ADF-284C-9186-4248B9EAC306}"/>
              </a:ext>
            </a:extLst>
          </p:cNvPr>
          <p:cNvSpPr>
            <a:spLocks noGrp="1"/>
          </p:cNvSpPr>
          <p:nvPr>
            <p:ph idx="1"/>
          </p:nvPr>
        </p:nvSpPr>
        <p:spPr/>
        <p:txBody>
          <a:bodyPr>
            <a:normAutofit/>
          </a:bodyPr>
          <a:lstStyle/>
          <a:p>
            <a:pPr marL="482600" indent="-342900">
              <a:spcBef>
                <a:spcPts val="0"/>
              </a:spcBef>
              <a:buSzPts val="1400"/>
            </a:pPr>
            <a:r>
              <a:rPr lang="en" sz="2000" dirty="0"/>
              <a:t>What is the difference between a Parameter and a Statistic?</a:t>
            </a:r>
            <a:endParaRPr lang="en-US" sz="2000" b="1" dirty="0"/>
          </a:p>
          <a:p>
            <a:pPr marL="482600" indent="-342900">
              <a:spcBef>
                <a:spcPts val="0"/>
              </a:spcBef>
              <a:buSzPts val="1400"/>
            </a:pPr>
            <a:endParaRPr lang="en-US" sz="2000" b="1" dirty="0"/>
          </a:p>
          <a:p>
            <a:pPr marL="482600" indent="-342900">
              <a:spcBef>
                <a:spcPts val="0"/>
              </a:spcBef>
              <a:buSzPts val="1400"/>
            </a:pPr>
            <a:r>
              <a:rPr lang="en-US" sz="2000" b="1" dirty="0"/>
              <a:t>Parameter </a:t>
            </a:r>
            <a:r>
              <a:rPr lang="en-US" sz="2000" dirty="0"/>
              <a:t>is a fixed numerical value that describes the Population </a:t>
            </a:r>
          </a:p>
          <a:p>
            <a:pPr lvl="1"/>
            <a:r>
              <a:rPr lang="en-US" sz="2000" dirty="0"/>
              <a:t>The OVERALL percentage of ALL people in Ohio that prefer cats (probably &gt;&gt; dogs </a:t>
            </a:r>
            <a:r>
              <a:rPr lang="en-US" sz="2000" dirty="0">
                <a:sym typeface="Wingdings" pitchFamily="2" charset="2"/>
              </a:rPr>
              <a:t>)</a:t>
            </a:r>
          </a:p>
          <a:p>
            <a:pPr lvl="1"/>
            <a:r>
              <a:rPr lang="en-US" sz="2000" dirty="0">
                <a:sym typeface="Wingdings" pitchFamily="2" charset="2"/>
              </a:rPr>
              <a:t>Why?? It describes the proportion for the ENTIRE population</a:t>
            </a:r>
          </a:p>
          <a:p>
            <a:pPr marL="457200" lvl="1" indent="0">
              <a:buNone/>
            </a:pPr>
            <a:endParaRPr lang="en-US" sz="2000" dirty="0"/>
          </a:p>
          <a:p>
            <a:pPr marL="482600" indent="-342900">
              <a:spcBef>
                <a:spcPts val="0"/>
              </a:spcBef>
              <a:buSzPts val="1400"/>
            </a:pPr>
            <a:r>
              <a:rPr lang="en-US" sz="2000" b="1" dirty="0"/>
              <a:t>A Statistic </a:t>
            </a:r>
            <a:r>
              <a:rPr lang="en-US" sz="2000" dirty="0"/>
              <a:t>is a numerical value that describes the sample that can vary</a:t>
            </a:r>
          </a:p>
          <a:p>
            <a:pPr lvl="1"/>
            <a:r>
              <a:rPr lang="en-US" sz="2000" dirty="0"/>
              <a:t>The percentage for people in Columbus or the percentage for Cincinnati</a:t>
            </a:r>
          </a:p>
          <a:p>
            <a:pPr lvl="1"/>
            <a:r>
              <a:rPr lang="en-US" sz="2000" dirty="0"/>
              <a:t>Would the percentages for these two cities be different?</a:t>
            </a:r>
          </a:p>
          <a:p>
            <a:pPr marL="457200" lvl="1" indent="0">
              <a:buNone/>
            </a:pPr>
            <a:endParaRPr lang="en-US" sz="2000" dirty="0"/>
          </a:p>
          <a:p>
            <a:pPr marL="457200" lvl="1" indent="0">
              <a:buNone/>
            </a:pPr>
            <a:endParaRPr lang="en-US" sz="2000" dirty="0"/>
          </a:p>
          <a:p>
            <a:endParaRPr lang="en-US" sz="2000" dirty="0"/>
          </a:p>
        </p:txBody>
      </p:sp>
    </p:spTree>
    <p:extLst>
      <p:ext uri="{BB962C8B-B14F-4D97-AF65-F5344CB8AC3E}">
        <p14:creationId xmlns:p14="http://schemas.microsoft.com/office/powerpoint/2010/main" val="220103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What is Sample Size? Definition - Omniconvert">
            <a:extLst>
              <a:ext uri="{FF2B5EF4-FFF2-40B4-BE49-F238E27FC236}">
                <a16:creationId xmlns:a16="http://schemas.microsoft.com/office/drawing/2014/main" id="{57F3D19B-3E42-3A40-8CBA-D5A5B8E1C1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0238" y="1253331"/>
            <a:ext cx="7911523"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6D2922-E6E8-D64D-92C6-F8EF83F07BAA}"/>
              </a:ext>
            </a:extLst>
          </p:cNvPr>
          <p:cNvSpPr txBox="1"/>
          <p:nvPr/>
        </p:nvSpPr>
        <p:spPr>
          <a:xfrm>
            <a:off x="3526970" y="6068291"/>
            <a:ext cx="1852551" cy="523220"/>
          </a:xfrm>
          <a:prstGeom prst="rect">
            <a:avLst/>
          </a:prstGeom>
          <a:noFill/>
        </p:spPr>
        <p:txBody>
          <a:bodyPr wrap="square" rtlCol="0">
            <a:spAutoFit/>
          </a:bodyPr>
          <a:lstStyle/>
          <a:p>
            <a:r>
              <a:rPr lang="en-US" sz="2800" b="1" u="sng" dirty="0"/>
              <a:t>P</a:t>
            </a:r>
            <a:r>
              <a:rPr lang="en-US" sz="2800" b="1" dirty="0"/>
              <a:t>arameter</a:t>
            </a:r>
          </a:p>
        </p:txBody>
      </p:sp>
      <p:sp>
        <p:nvSpPr>
          <p:cNvPr id="6" name="TextBox 5">
            <a:extLst>
              <a:ext uri="{FF2B5EF4-FFF2-40B4-BE49-F238E27FC236}">
                <a16:creationId xmlns:a16="http://schemas.microsoft.com/office/drawing/2014/main" id="{C07DF889-F79E-7B49-B4FD-45F65D911C2A}"/>
              </a:ext>
            </a:extLst>
          </p:cNvPr>
          <p:cNvSpPr txBox="1"/>
          <p:nvPr/>
        </p:nvSpPr>
        <p:spPr>
          <a:xfrm>
            <a:off x="8275122" y="4807527"/>
            <a:ext cx="1555668" cy="523220"/>
          </a:xfrm>
          <a:prstGeom prst="rect">
            <a:avLst/>
          </a:prstGeom>
          <a:noFill/>
        </p:spPr>
        <p:txBody>
          <a:bodyPr wrap="square" rtlCol="0">
            <a:spAutoFit/>
          </a:bodyPr>
          <a:lstStyle/>
          <a:p>
            <a:r>
              <a:rPr lang="en-US" sz="2800" b="1" u="sng" dirty="0"/>
              <a:t>S</a:t>
            </a:r>
            <a:r>
              <a:rPr lang="en-US" sz="2800" b="1" dirty="0"/>
              <a:t>tatistic</a:t>
            </a:r>
          </a:p>
        </p:txBody>
      </p:sp>
      <p:cxnSp>
        <p:nvCxnSpPr>
          <p:cNvPr id="8" name="Straight Connector 7">
            <a:extLst>
              <a:ext uri="{FF2B5EF4-FFF2-40B4-BE49-F238E27FC236}">
                <a16:creationId xmlns:a16="http://schemas.microsoft.com/office/drawing/2014/main" id="{88043590-B5ED-1042-8E9C-B9A4C5154DC0}"/>
              </a:ext>
            </a:extLst>
          </p:cNvPr>
          <p:cNvCxnSpPr>
            <a:cxnSpLocks/>
          </p:cNvCxnSpPr>
          <p:nvPr/>
        </p:nvCxnSpPr>
        <p:spPr>
          <a:xfrm flipH="1">
            <a:off x="3526970" y="1945085"/>
            <a:ext cx="2018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8301EBC-F337-E34D-BC0F-C80B75BADC96}"/>
              </a:ext>
            </a:extLst>
          </p:cNvPr>
          <p:cNvCxnSpPr>
            <a:cxnSpLocks/>
          </p:cNvCxnSpPr>
          <p:nvPr/>
        </p:nvCxnSpPr>
        <p:spPr>
          <a:xfrm flipH="1">
            <a:off x="8370124" y="2133110"/>
            <a:ext cx="2018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F8EAA49-DA2B-A948-845C-E147CB3CCE9F}"/>
              </a:ext>
            </a:extLst>
          </p:cNvPr>
          <p:cNvSpPr txBox="1"/>
          <p:nvPr/>
        </p:nvSpPr>
        <p:spPr>
          <a:xfrm>
            <a:off x="9832768" y="6493221"/>
            <a:ext cx="2132315" cy="200055"/>
          </a:xfrm>
          <a:prstGeom prst="rect">
            <a:avLst/>
          </a:prstGeom>
          <a:noFill/>
        </p:spPr>
        <p:txBody>
          <a:bodyPr wrap="none" rtlCol="0">
            <a:spAutoFit/>
          </a:bodyPr>
          <a:lstStyle/>
          <a:p>
            <a:r>
              <a:rPr lang="en-US" sz="700" dirty="0"/>
              <a:t>https://</a:t>
            </a:r>
            <a:r>
              <a:rPr lang="en-US" sz="700" dirty="0" err="1"/>
              <a:t>www.omniconvert.com</a:t>
            </a:r>
            <a:r>
              <a:rPr lang="en-US" sz="700" dirty="0"/>
              <a:t>/what-is/sample-size/</a:t>
            </a:r>
          </a:p>
        </p:txBody>
      </p:sp>
    </p:spTree>
    <p:extLst>
      <p:ext uri="{BB962C8B-B14F-4D97-AF65-F5344CB8AC3E}">
        <p14:creationId xmlns:p14="http://schemas.microsoft.com/office/powerpoint/2010/main" val="31907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ABEE-0688-534F-89D7-0662642F407E}"/>
              </a:ext>
            </a:extLst>
          </p:cNvPr>
          <p:cNvSpPr>
            <a:spLocks noGrp="1"/>
          </p:cNvSpPr>
          <p:nvPr>
            <p:ph type="title"/>
          </p:nvPr>
        </p:nvSpPr>
        <p:spPr/>
        <p:txBody>
          <a:bodyPr>
            <a:normAutofit/>
          </a:bodyPr>
          <a:lstStyle/>
          <a:p>
            <a:r>
              <a:rPr lang="en-US" sz="4000" dirty="0"/>
              <a:t>Types of Studies by Goals</a:t>
            </a:r>
            <a:endParaRPr lang="en-US" sz="6600" dirty="0"/>
          </a:p>
        </p:txBody>
      </p:sp>
      <p:sp>
        <p:nvSpPr>
          <p:cNvPr id="3" name="Content Placeholder 2">
            <a:extLst>
              <a:ext uri="{FF2B5EF4-FFF2-40B4-BE49-F238E27FC236}">
                <a16:creationId xmlns:a16="http://schemas.microsoft.com/office/drawing/2014/main" id="{10CE7BC5-9ADF-284C-9186-4248B9EAC306}"/>
              </a:ext>
            </a:extLst>
          </p:cNvPr>
          <p:cNvSpPr>
            <a:spLocks noGrp="1"/>
          </p:cNvSpPr>
          <p:nvPr>
            <p:ph idx="1"/>
          </p:nvPr>
        </p:nvSpPr>
        <p:spPr/>
        <p:txBody>
          <a:bodyPr>
            <a:normAutofit/>
          </a:bodyPr>
          <a:lstStyle/>
          <a:p>
            <a:pPr marL="457200" lvl="1" indent="0">
              <a:buNone/>
            </a:pPr>
            <a:endParaRPr lang="en-US" sz="2000" dirty="0"/>
          </a:p>
          <a:p>
            <a:pPr marL="457200" lvl="1" indent="0">
              <a:buNone/>
            </a:pPr>
            <a:endParaRPr lang="en-US" sz="2000" dirty="0"/>
          </a:p>
          <a:p>
            <a:endParaRPr lang="en-US" sz="2000" dirty="0"/>
          </a:p>
        </p:txBody>
      </p:sp>
      <p:sp>
        <p:nvSpPr>
          <p:cNvPr id="5" name="Google Shape;84;p17">
            <a:extLst>
              <a:ext uri="{FF2B5EF4-FFF2-40B4-BE49-F238E27FC236}">
                <a16:creationId xmlns:a16="http://schemas.microsoft.com/office/drawing/2014/main" id="{4A003FB1-9822-B447-92E5-CD9FE2613139}"/>
              </a:ext>
            </a:extLst>
          </p:cNvPr>
          <p:cNvSpPr txBox="1">
            <a:spLocks/>
          </p:cNvSpPr>
          <p:nvPr/>
        </p:nvSpPr>
        <p:spPr>
          <a:xfrm>
            <a:off x="838200" y="1509367"/>
            <a:ext cx="8520600" cy="341640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222250">
              <a:lnSpc>
                <a:spcPct val="100000"/>
              </a:lnSpc>
              <a:spcBef>
                <a:spcPts val="0"/>
              </a:spcBef>
              <a:buClr>
                <a:srgbClr val="000000"/>
              </a:buClr>
              <a:buSzPts val="1300"/>
              <a:buFont typeface="Lato"/>
              <a:buChar char="•"/>
            </a:pPr>
            <a:r>
              <a:rPr lang="en-US" u="sng" dirty="0">
                <a:solidFill>
                  <a:srgbClr val="000000"/>
                </a:solidFill>
              </a:rPr>
              <a:t>Descriptive studies</a:t>
            </a:r>
            <a:r>
              <a:rPr lang="en-US" dirty="0">
                <a:solidFill>
                  <a:srgbClr val="000000"/>
                </a:solidFill>
              </a:rPr>
              <a:t> involve summarizing/describing the data </a:t>
            </a:r>
          </a:p>
          <a:p>
            <a:pPr marL="742950" lvl="1" indent="-190500">
              <a:lnSpc>
                <a:spcPct val="100000"/>
              </a:lnSpc>
              <a:spcBef>
                <a:spcPts val="560"/>
              </a:spcBef>
              <a:buClr>
                <a:srgbClr val="000000"/>
              </a:buClr>
              <a:buSzPts val="1300"/>
              <a:buFont typeface="Lato"/>
              <a:buChar char="–"/>
            </a:pPr>
            <a:r>
              <a:rPr lang="en-US" sz="1300" dirty="0">
                <a:solidFill>
                  <a:srgbClr val="000000"/>
                </a:solidFill>
              </a:rPr>
              <a:t>Mean, median, standard deviation, </a:t>
            </a:r>
            <a:r>
              <a:rPr lang="en-US" sz="1300" dirty="0" err="1">
                <a:solidFill>
                  <a:srgbClr val="000000"/>
                </a:solidFill>
              </a:rPr>
              <a:t>etc</a:t>
            </a:r>
            <a:r>
              <a:rPr lang="en-US" sz="1300" dirty="0">
                <a:solidFill>
                  <a:srgbClr val="000000"/>
                </a:solidFill>
              </a:rPr>
              <a:t>…</a:t>
            </a:r>
          </a:p>
          <a:p>
            <a:pPr marL="742950" lvl="1" indent="-190500">
              <a:lnSpc>
                <a:spcPct val="100000"/>
              </a:lnSpc>
              <a:spcBef>
                <a:spcPts val="560"/>
              </a:spcBef>
              <a:buClr>
                <a:srgbClr val="000000"/>
              </a:buClr>
              <a:buSzPts val="1300"/>
              <a:buFont typeface="Lato"/>
              <a:buChar char="–"/>
            </a:pPr>
            <a:r>
              <a:rPr lang="en-US" sz="1300" dirty="0">
                <a:solidFill>
                  <a:srgbClr val="000000"/>
                </a:solidFill>
              </a:rPr>
              <a:t>Graphical displays</a:t>
            </a:r>
          </a:p>
          <a:p>
            <a:pPr marL="742950" lvl="1" indent="-190500">
              <a:lnSpc>
                <a:spcPct val="100000"/>
              </a:lnSpc>
              <a:spcBef>
                <a:spcPts val="560"/>
              </a:spcBef>
              <a:buClr>
                <a:srgbClr val="000000"/>
              </a:buClr>
              <a:buSzPts val="1300"/>
              <a:buFont typeface="Arial"/>
              <a:buChar char="–"/>
            </a:pPr>
            <a:r>
              <a:rPr lang="en-US" sz="1300" dirty="0">
                <a:solidFill>
                  <a:srgbClr val="000000"/>
                </a:solidFill>
              </a:rPr>
              <a:t>Can be done on </a:t>
            </a:r>
            <a:r>
              <a:rPr lang="en-US" sz="1300" b="1" dirty="0">
                <a:solidFill>
                  <a:srgbClr val="000000"/>
                </a:solidFill>
              </a:rPr>
              <a:t>BOTH</a:t>
            </a:r>
            <a:r>
              <a:rPr lang="en-US" sz="1300" dirty="0">
                <a:solidFill>
                  <a:srgbClr val="000000"/>
                </a:solidFill>
              </a:rPr>
              <a:t> Sample and Population data</a:t>
            </a:r>
          </a:p>
          <a:p>
            <a:pPr marL="742950" lvl="1" indent="-190500">
              <a:lnSpc>
                <a:spcPct val="100000"/>
              </a:lnSpc>
              <a:spcBef>
                <a:spcPts val="560"/>
              </a:spcBef>
              <a:buClr>
                <a:srgbClr val="000000"/>
              </a:buClr>
              <a:buSzPts val="1300"/>
              <a:buFont typeface="Arial"/>
              <a:buChar char="–"/>
            </a:pPr>
            <a:r>
              <a:rPr lang="en-US" sz="1300" dirty="0">
                <a:solidFill>
                  <a:srgbClr val="000000"/>
                </a:solidFill>
              </a:rPr>
              <a:t>Ex: Drawing a bar graph of College Majors in STAT 1450</a:t>
            </a:r>
          </a:p>
          <a:p>
            <a:pPr marL="457200" indent="0">
              <a:lnSpc>
                <a:spcPct val="100000"/>
              </a:lnSpc>
              <a:spcBef>
                <a:spcPts val="560"/>
              </a:spcBef>
              <a:buFont typeface="Arial" panose="020B0604020202020204" pitchFamily="34" charset="0"/>
              <a:buNone/>
            </a:pPr>
            <a:endParaRPr lang="en-US" sz="1300" dirty="0">
              <a:solidFill>
                <a:srgbClr val="000000"/>
              </a:solidFill>
            </a:endParaRPr>
          </a:p>
          <a:p>
            <a:pPr marL="342900" indent="-222250">
              <a:lnSpc>
                <a:spcPct val="100000"/>
              </a:lnSpc>
              <a:spcBef>
                <a:spcPts val="640"/>
              </a:spcBef>
              <a:buClr>
                <a:srgbClr val="000000"/>
              </a:buClr>
              <a:buSzPts val="1300"/>
              <a:buFont typeface="Lato"/>
              <a:buChar char="•"/>
            </a:pPr>
            <a:r>
              <a:rPr lang="en-US" u="sng" dirty="0">
                <a:solidFill>
                  <a:srgbClr val="000000"/>
                </a:solidFill>
              </a:rPr>
              <a:t>Inferential studies</a:t>
            </a:r>
            <a:r>
              <a:rPr lang="en-US" dirty="0">
                <a:solidFill>
                  <a:srgbClr val="000000"/>
                </a:solidFill>
              </a:rPr>
              <a:t> involve drawing conclusions about a population based on a sample (infer something)</a:t>
            </a:r>
          </a:p>
          <a:p>
            <a:pPr marL="742950" lvl="1" indent="-190500">
              <a:lnSpc>
                <a:spcPct val="100000"/>
              </a:lnSpc>
              <a:spcBef>
                <a:spcPts val="560"/>
              </a:spcBef>
              <a:buClr>
                <a:srgbClr val="000000"/>
              </a:buClr>
              <a:buSzPts val="1300"/>
              <a:buFont typeface="Lato"/>
              <a:buChar char="–"/>
            </a:pPr>
            <a:r>
              <a:rPr lang="en-US" sz="1300" dirty="0">
                <a:solidFill>
                  <a:srgbClr val="000000"/>
                </a:solidFill>
              </a:rPr>
              <a:t>Confidence intervals</a:t>
            </a:r>
          </a:p>
          <a:p>
            <a:pPr marL="742950" lvl="1" indent="-190500">
              <a:lnSpc>
                <a:spcPct val="100000"/>
              </a:lnSpc>
              <a:spcBef>
                <a:spcPts val="560"/>
              </a:spcBef>
              <a:buClr>
                <a:srgbClr val="000000"/>
              </a:buClr>
              <a:buSzPts val="1300"/>
              <a:buFont typeface="Lato"/>
              <a:buChar char="–"/>
            </a:pPr>
            <a:r>
              <a:rPr lang="en-US" sz="1300" dirty="0">
                <a:solidFill>
                  <a:srgbClr val="000000"/>
                </a:solidFill>
              </a:rPr>
              <a:t>Hypothesis tests</a:t>
            </a:r>
          </a:p>
          <a:p>
            <a:pPr marL="742950" lvl="1" indent="-190500">
              <a:lnSpc>
                <a:spcPct val="100000"/>
              </a:lnSpc>
              <a:spcBef>
                <a:spcPts val="560"/>
              </a:spcBef>
              <a:buClr>
                <a:srgbClr val="000000"/>
              </a:buClr>
              <a:buSzPts val="1300"/>
              <a:buFont typeface="Arial"/>
              <a:buChar char="–"/>
            </a:pPr>
            <a:r>
              <a:rPr lang="en-US" sz="1300" dirty="0">
                <a:solidFill>
                  <a:srgbClr val="000000"/>
                </a:solidFill>
              </a:rPr>
              <a:t>Can </a:t>
            </a:r>
            <a:r>
              <a:rPr lang="en-US" sz="1300" b="1" dirty="0">
                <a:solidFill>
                  <a:srgbClr val="000000"/>
                </a:solidFill>
              </a:rPr>
              <a:t>ONLY</a:t>
            </a:r>
            <a:r>
              <a:rPr lang="en-US" sz="1300" dirty="0">
                <a:solidFill>
                  <a:srgbClr val="000000"/>
                </a:solidFill>
              </a:rPr>
              <a:t> be done with sample data</a:t>
            </a:r>
          </a:p>
          <a:p>
            <a:pPr marL="742950" lvl="1" indent="-190500">
              <a:lnSpc>
                <a:spcPct val="100000"/>
              </a:lnSpc>
              <a:spcBef>
                <a:spcPts val="560"/>
              </a:spcBef>
              <a:buClr>
                <a:srgbClr val="000000"/>
              </a:buClr>
              <a:buSzPts val="1300"/>
              <a:buFont typeface="Arial"/>
              <a:buChar char="–"/>
            </a:pPr>
            <a:r>
              <a:rPr lang="en-US" sz="1300" dirty="0">
                <a:solidFill>
                  <a:srgbClr val="000000"/>
                </a:solidFill>
              </a:rPr>
              <a:t>Ex: Is the true mean GPA of STAT 1450 students above 3.0?</a:t>
            </a:r>
          </a:p>
        </p:txBody>
      </p:sp>
    </p:spTree>
    <p:extLst>
      <p:ext uri="{BB962C8B-B14F-4D97-AF65-F5344CB8AC3E}">
        <p14:creationId xmlns:p14="http://schemas.microsoft.com/office/powerpoint/2010/main" val="163161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Diagram&#10;&#10;Description automatically generated">
            <a:extLst>
              <a:ext uri="{FF2B5EF4-FFF2-40B4-BE49-F238E27FC236}">
                <a16:creationId xmlns:a16="http://schemas.microsoft.com/office/drawing/2014/main" id="{61D38D65-6C01-EA48-8522-C9A9D2BCD7F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tretch>
            <a:fillRect/>
          </a:stretch>
        </p:blipFill>
        <p:spPr>
          <a:xfrm>
            <a:off x="2603168" y="643466"/>
            <a:ext cx="6985663" cy="5571067"/>
          </a:xfrm>
          <a:prstGeom prst="rect">
            <a:avLst/>
          </a:prstGeom>
        </p:spPr>
      </p:pic>
    </p:spTree>
    <p:extLst>
      <p:ext uri="{BB962C8B-B14F-4D97-AF65-F5344CB8AC3E}">
        <p14:creationId xmlns:p14="http://schemas.microsoft.com/office/powerpoint/2010/main" val="98447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15600" y="288567"/>
            <a:ext cx="11360800" cy="763600"/>
          </a:xfrm>
          <a:prstGeom prst="rect">
            <a:avLst/>
          </a:prstGeom>
          <a:noFill/>
          <a:ln>
            <a:noFill/>
          </a:ln>
        </p:spPr>
        <p:txBody>
          <a:bodyPr spcFirstLastPara="1" vert="horz" wrap="square" lIns="121900" tIns="60933" rIns="121900" bIns="60933" rtlCol="0" anchor="ctr" anchorCtr="0">
            <a:noAutofit/>
          </a:bodyPr>
          <a:lstStyle/>
          <a:p>
            <a:pPr>
              <a:lnSpc>
                <a:spcPct val="100000"/>
              </a:lnSpc>
              <a:buClr>
                <a:schemeClr val="dk1"/>
              </a:buClr>
            </a:pPr>
            <a:r>
              <a:rPr lang="en" dirty="0">
                <a:solidFill>
                  <a:srgbClr val="000000"/>
                </a:solidFill>
              </a:rPr>
              <a:t>Learning Check Quiz (LCQ): </a:t>
            </a:r>
            <a:r>
              <a:rPr lang="en" sz="3600" dirty="0">
                <a:solidFill>
                  <a:srgbClr val="000000"/>
                </a:solidFill>
              </a:rPr>
              <a:t>Descriptive vs Inferential</a:t>
            </a:r>
            <a:br>
              <a:rPr lang="en" i="0" u="none" strike="noStrike" cap="none" dirty="0">
                <a:solidFill>
                  <a:srgbClr val="000000"/>
                </a:solidFill>
              </a:rPr>
            </a:br>
            <a:endParaRPr sz="1733" dirty="0">
              <a:solidFill>
                <a:srgbClr val="000000"/>
              </a:solidFill>
            </a:endParaRPr>
          </a:p>
        </p:txBody>
      </p:sp>
      <p:sp>
        <p:nvSpPr>
          <p:cNvPr id="97" name="Google Shape;97;p19"/>
          <p:cNvSpPr txBox="1">
            <a:spLocks noGrp="1"/>
          </p:cNvSpPr>
          <p:nvPr>
            <p:ph type="body" idx="1"/>
          </p:nvPr>
        </p:nvSpPr>
        <p:spPr>
          <a:prstGeom prst="rect">
            <a:avLst/>
          </a:prstGeom>
          <a:noFill/>
          <a:ln>
            <a:noFill/>
          </a:ln>
        </p:spPr>
        <p:txBody>
          <a:bodyPr spcFirstLastPara="1" vert="horz" wrap="square" lIns="121900" tIns="60933" rIns="121900" bIns="60933" rtlCol="0" anchor="t" anchorCtr="0">
            <a:noAutofit/>
          </a:bodyPr>
          <a:lstStyle/>
          <a:p>
            <a:pPr marL="57633" indent="0">
              <a:lnSpc>
                <a:spcPct val="80000"/>
              </a:lnSpc>
              <a:spcBef>
                <a:spcPts val="533"/>
              </a:spcBef>
              <a:buClr>
                <a:srgbClr val="000000"/>
              </a:buClr>
              <a:buSzPts val="1600"/>
              <a:buNone/>
            </a:pPr>
            <a:r>
              <a:rPr lang="en" sz="2400" dirty="0">
                <a:solidFill>
                  <a:srgbClr val="000000"/>
                </a:solidFill>
              </a:rPr>
              <a:t>Descriptive or Inferential?</a:t>
            </a:r>
          </a:p>
          <a:p>
            <a:pPr marL="57633" indent="0">
              <a:lnSpc>
                <a:spcPct val="80000"/>
              </a:lnSpc>
              <a:spcBef>
                <a:spcPts val="533"/>
              </a:spcBef>
              <a:buClr>
                <a:srgbClr val="000000"/>
              </a:buClr>
              <a:buSzPts val="1600"/>
              <a:buNone/>
            </a:pPr>
            <a:endParaRPr lang="en" sz="2133" dirty="0">
              <a:solidFill>
                <a:srgbClr val="000000"/>
              </a:solidFill>
            </a:endParaRPr>
          </a:p>
          <a:p>
            <a:pPr marL="685783" indent="-628150">
              <a:lnSpc>
                <a:spcPct val="80000"/>
              </a:lnSpc>
              <a:spcBef>
                <a:spcPts val="533"/>
              </a:spcBef>
              <a:buClr>
                <a:srgbClr val="000000"/>
              </a:buClr>
              <a:buSzPts val="1600"/>
              <a:buFont typeface="Lato"/>
              <a:buAutoNum type="alphaLcParenR"/>
            </a:pPr>
            <a:r>
              <a:rPr lang="en" sz="2133" dirty="0">
                <a:solidFill>
                  <a:srgbClr val="000000"/>
                </a:solidFill>
              </a:rPr>
              <a:t>A researcher runs a controlled experiment of participants in a driving simulator.  Half the participants are instructed to talk on their cell phone and the other half to talk to their passenger. The researcher records driving performance and wants to generalize the results to draw conclusions about distracted driving.</a:t>
            </a:r>
          </a:p>
          <a:p>
            <a:pPr marL="685783" indent="-628150">
              <a:lnSpc>
                <a:spcPct val="80000"/>
              </a:lnSpc>
              <a:spcBef>
                <a:spcPts val="533"/>
              </a:spcBef>
              <a:buClr>
                <a:srgbClr val="000000"/>
              </a:buClr>
              <a:buSzPts val="1600"/>
              <a:buFont typeface="Lato"/>
              <a:buAutoNum type="alphaLcParenR"/>
            </a:pPr>
            <a:endParaRPr lang="en" sz="2133" dirty="0">
              <a:solidFill>
                <a:srgbClr val="000000"/>
              </a:solidFill>
            </a:endParaRPr>
          </a:p>
          <a:p>
            <a:pPr marL="685783" indent="-628150">
              <a:lnSpc>
                <a:spcPct val="80000"/>
              </a:lnSpc>
              <a:buClr>
                <a:srgbClr val="000000"/>
              </a:buClr>
              <a:buSzPts val="1600"/>
              <a:buFont typeface="Lato"/>
              <a:buAutoNum type="alphaLcParenR"/>
            </a:pPr>
            <a:r>
              <a:rPr lang="en" sz="2133" dirty="0">
                <a:solidFill>
                  <a:srgbClr val="000000"/>
                </a:solidFill>
              </a:rPr>
              <a:t>The Statistics department maintains records concerning all student evaluations of their instructors.  A semester report includes graphical displays and summary statistics for the scores of the faculty members.</a:t>
            </a:r>
          </a:p>
          <a:p>
            <a:pPr marL="685783" indent="-628150">
              <a:lnSpc>
                <a:spcPct val="80000"/>
              </a:lnSpc>
              <a:buClr>
                <a:srgbClr val="000000"/>
              </a:buClr>
              <a:buSzPts val="1600"/>
              <a:buFont typeface="Lato"/>
              <a:buAutoNum type="alphaLcParenR"/>
            </a:pPr>
            <a:endParaRPr lang="en" sz="2133" dirty="0">
              <a:solidFill>
                <a:srgbClr val="000000"/>
              </a:solidFill>
            </a:endParaRPr>
          </a:p>
          <a:p>
            <a:pPr marL="685783" indent="-628150">
              <a:lnSpc>
                <a:spcPct val="80000"/>
              </a:lnSpc>
              <a:buClr>
                <a:srgbClr val="000000"/>
              </a:buClr>
              <a:buSzPts val="1600"/>
              <a:buFont typeface="Lato"/>
              <a:buAutoNum type="alphaLcParenR"/>
            </a:pPr>
            <a:r>
              <a:rPr lang="en" sz="2133" dirty="0">
                <a:solidFill>
                  <a:srgbClr val="000000"/>
                </a:solidFill>
              </a:rPr>
              <a:t>The Academic Integrity office keeps records on the occurrences of academic misconduct.  Using past records, the office estimates how many incidents will occur during the upcoming school year.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950</TotalTime>
  <Words>3662</Words>
  <Application>Microsoft Macintosh PowerPoint</Application>
  <PresentationFormat>Widescreen</PresentationFormat>
  <Paragraphs>417</Paragraphs>
  <Slides>41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Lato</vt:lpstr>
      <vt:lpstr>Wingdings</vt:lpstr>
      <vt:lpstr>Office Theme</vt:lpstr>
      <vt:lpstr>Yay!!! First Day of Stats Content!</vt:lpstr>
      <vt:lpstr>Unit 1</vt:lpstr>
      <vt:lpstr>Introduction – Why Statistics?</vt:lpstr>
      <vt:lpstr>Population vs Sample</vt:lpstr>
      <vt:lpstr>Parameter vs Statistic</vt:lpstr>
      <vt:lpstr>PowerPoint Presentation</vt:lpstr>
      <vt:lpstr>Types of Studies by Goals</vt:lpstr>
      <vt:lpstr>PowerPoint Presentation</vt:lpstr>
      <vt:lpstr>Learning Check Quiz (LCQ): Descriptive vs Inferential </vt:lpstr>
      <vt:lpstr>Learning Check Quiz (LCQ): Descriptive vs Inferential </vt:lpstr>
      <vt:lpstr>Types of Studies – By Data Collection Methods</vt:lpstr>
      <vt:lpstr>Types of Studies – By Data Collection Methods</vt:lpstr>
      <vt:lpstr>Sampling Methods</vt:lpstr>
      <vt:lpstr>Sampling Methods</vt:lpstr>
      <vt:lpstr>More Sampling Methods</vt:lpstr>
      <vt:lpstr>More Sampling Methods</vt:lpstr>
      <vt:lpstr>More Sampling Methods</vt:lpstr>
      <vt:lpstr>Summary of Sampling Methods</vt:lpstr>
      <vt:lpstr>Sampling Methods Example</vt:lpstr>
      <vt:lpstr>LCQ: Sampling Methods</vt:lpstr>
      <vt:lpstr>LCQ: Sampling Methods</vt:lpstr>
      <vt:lpstr>Harder LCQ: Sampling Methods</vt:lpstr>
      <vt:lpstr>Harder LCQ: Sampling Methods</vt:lpstr>
      <vt:lpstr>Bad Sampling Method</vt:lpstr>
      <vt:lpstr>Bias and Variability</vt:lpstr>
      <vt:lpstr>Another Bad Sampling Method</vt:lpstr>
      <vt:lpstr>Errors in Sampling (Sources of Bias)</vt:lpstr>
      <vt:lpstr>PowerPoint Presentation</vt:lpstr>
      <vt:lpstr>PowerPoint Presentation</vt:lpstr>
      <vt:lpstr>Summary of Sampling Methods</vt:lpstr>
      <vt:lpstr>PROBLEM SESSION!!!!!!!!!!!</vt:lpstr>
      <vt:lpstr>Problem #5</vt:lpstr>
      <vt:lpstr>Problem #5 Solution</vt:lpstr>
      <vt:lpstr>Problem #9</vt:lpstr>
      <vt:lpstr>Problem #9 Solution</vt:lpstr>
      <vt:lpstr>Problem #13</vt:lpstr>
      <vt:lpstr>Problem #13 Solution</vt:lpstr>
      <vt:lpstr>Problem #17</vt:lpstr>
      <vt:lpstr>Problem #17 Solution</vt:lpstr>
      <vt:lpstr>Problem #33 </vt:lpstr>
      <vt:lpstr>Problem #33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29</cp:revision>
  <dcterms:created xsi:type="dcterms:W3CDTF">2022-01-21T06:38:27Z</dcterms:created>
  <dcterms:modified xsi:type="dcterms:W3CDTF">2023-10-29T20:54:28Z</dcterms:modified>
</cp:coreProperties>
</file>