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307" r:id="rId4"/>
    <p:sldId id="302" r:id="rId5"/>
    <p:sldId id="321" r:id="rId6"/>
    <p:sldId id="308" r:id="rId7"/>
    <p:sldId id="309" r:id="rId8"/>
    <p:sldId id="322" r:id="rId9"/>
    <p:sldId id="303" r:id="rId10"/>
    <p:sldId id="323" r:id="rId11"/>
    <p:sldId id="320" r:id="rId12"/>
    <p:sldId id="325" r:id="rId13"/>
    <p:sldId id="313" r:id="rId14"/>
    <p:sldId id="304" r:id="rId15"/>
    <p:sldId id="319" r:id="rId16"/>
    <p:sldId id="324" r:id="rId17"/>
    <p:sldId id="305" r:id="rId18"/>
    <p:sldId id="306" r:id="rId19"/>
    <p:sldId id="318" r:id="rId20"/>
    <p:sldId id="301" r:id="rId21"/>
    <p:sldId id="314" r:id="rId22"/>
    <p:sldId id="315" r:id="rId23"/>
    <p:sldId id="276" r:id="rId24"/>
    <p:sldId id="277" r:id="rId25"/>
    <p:sldId id="278" r:id="rId26"/>
    <p:sldId id="279" r:id="rId27"/>
    <p:sldId id="280" r:id="rId28"/>
    <p:sldId id="281" r:id="rId29"/>
    <p:sldId id="284" r:id="rId30"/>
    <p:sldId id="285" r:id="rId31"/>
    <p:sldId id="290" r:id="rId32"/>
    <p:sldId id="292" r:id="rId33"/>
    <p:sldId id="316" r:id="rId34"/>
    <p:sldId id="31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04"/>
    <p:restoredTop sz="95018"/>
  </p:normalViewPr>
  <p:slideViewPr>
    <p:cSldViewPr snapToGrid="0" snapToObjects="1">
      <p:cViewPr varScale="1">
        <p:scale>
          <a:sx n="120" d="100"/>
          <a:sy n="120" d="100"/>
        </p:scale>
        <p:origin x="20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28:01.388"/>
    </inkml:context>
    <inkml:brush xml:id="br0">
      <inkml:brushProperty name="width" value="0.05" units="cm"/>
      <inkml:brushProperty name="height" value="0.05" units="cm"/>
      <inkml:brushProperty name="color" value="#FF0066"/>
    </inkml:brush>
  </inkml:definitions>
  <inkml:trace contextRef="#ctx0" brushRef="#br0">30 0 24575,'-9'82'0,"6"-12"0,0 19 0,0 3 0,1-16 0,0-14 0,1 0 0,-2 45 0,0 14 0,3-59 0,0-61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7:54.906"/>
    </inkml:context>
    <inkml:brush xml:id="br0">
      <inkml:brushProperty name="width" value="0.05" units="cm"/>
      <inkml:brushProperty name="height" value="0.05" units="cm"/>
      <inkml:brushProperty name="color" value="#FF0066"/>
    </inkml:brush>
  </inkml:definitions>
  <inkml:trace contextRef="#ctx0" brushRef="#br0">242 1 24575,'-9'25'0,"-17"19"0,8-14 0,-18 25 0,12-12 0,-9 13 0,2-2 0,6-12 0,8-14 0,5-9 0,6-10 0,2-4 0,10-14 0,-5 6 0,6-6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7:55.944"/>
    </inkml:context>
    <inkml:brush xml:id="br0">
      <inkml:brushProperty name="width" value="0.05" units="cm"/>
      <inkml:brushProperty name="height" value="0.05" units="cm"/>
      <inkml:brushProperty name="color" value="#FF0066"/>
    </inkml:brush>
  </inkml:definitions>
  <inkml:trace contextRef="#ctx0" brushRef="#br0">1 0 24575,'19'17'0,"-1"1"0,0 7 0,-3 7 0,-2 10 0,-3 13 0,-2 5 0,-2-2 0,-4-7 0,-2-9 0,-3-3 0,-2 4 0,-2-1 0,1-4 0,1-5 0,0-4 0,-2 4 0,-2 9 0,0 7 0,-1-5 0,3-8 0,1-15 0,3-10 0,0-6 0,1-3 0,1-2 0,-2 0 0,3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8:02.224"/>
    </inkml:context>
    <inkml:brush xml:id="br0">
      <inkml:brushProperty name="width" value="0.05" units="cm"/>
      <inkml:brushProperty name="height" value="0.05" units="cm"/>
      <inkml:brushProperty name="color" value="#004F8B"/>
    </inkml:brush>
  </inkml:definitions>
  <inkml:trace contextRef="#ctx0" brushRef="#br0">11 1 24575,'-2'8'0,"0"4"0,2 5 0,0 7 0,0 4 0,0 2 0,0-4 0,0-2 0,0 9 0,0-17 0,-1 11 0,0-16 0,0 2 0,1 2 0,-1-1 0,0-6 0,0 0 0,1-7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8:03.579"/>
    </inkml:context>
    <inkml:brush xml:id="br0">
      <inkml:brushProperty name="width" value="0.05" units="cm"/>
      <inkml:brushProperty name="height" value="0.05" units="cm"/>
      <inkml:brushProperty name="color" value="#004F8B"/>
    </inkml:brush>
  </inkml:definitions>
  <inkml:trace contextRef="#ctx0" brushRef="#br0">58 24 24575,'-5'-2'0,"0"3"0,0 4 0,-2 3 0,-2 4 0,-1 5 0,2 1 0,3-3 0,2-4 0,2-2 0,2-2 0,0 0 0,2 0 0,-1 0 0,3 3 0,1 0 0,0 0 0,0-3 0,1-3 0,1-3 0,0 0 0,0-1 0,-2-1 0,2-2 0,3-2 0,1-2 0,-1-2 0,-3-1 0,-2-2 0,0 0 0,-3-1 0,-1-1 0,0-8 0,-1 7 0,0-7 0,0 14 0,-1-2 0,-2 4 0,-4 1 0,-2 0 0,-1 1 0,-2 3 0,1-1 0,-1 1 0,0 1 0,3-1 0,2 1 0,4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8:04.929"/>
    </inkml:context>
    <inkml:brush xml:id="br0">
      <inkml:brushProperty name="width" value="0.05" units="cm"/>
      <inkml:brushProperty name="height" value="0.05" units="cm"/>
      <inkml:brushProperty name="color" value="#004F8B"/>
    </inkml:brush>
  </inkml:definitions>
  <inkml:trace contextRef="#ctx0" brushRef="#br0">65 0 24575,'-10'12'0,"-2"7"0,0 2 0,1 1 0,2-3 0,4-3 0,2-2 0,1-1 0,2-1 0,0-2 0,0 0 0,0-1 0,0-2 0,0 2 0,2 1 0,2 2 0,2 0 0,0-3 0,0-2 0,1-2 0,-1 0 0,1-2 0,1-1 0,1-2 0,2-1 0,1-1 0,2-2 0,0-1 0,-3 1 0,-3 0 0,-3-1 0,-1 0 0,0-3 0,0-3 0,-1-1 0,-1-2 0,-1-1 0,0 1 0,-1 0 0,0 4 0,0 2 0,0 3 0,-2 1 0,-2 0 0,-2-1 0,-6-1 0,-3 1 0,-2 1 0,1 0 0,7 3 0,1 0 0,8 1 0,-1 0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8:05.560"/>
    </inkml:context>
    <inkml:brush xml:id="br0">
      <inkml:brushProperty name="width" value="0.05" units="cm"/>
      <inkml:brushProperty name="height" value="0.05" units="cm"/>
      <inkml:brushProperty name="color" value="#004F8B"/>
    </inkml:brush>
  </inkml:definitions>
  <inkml:trace contextRef="#ctx0" brushRef="#br0">145 1 24575,'-21'30'0,"-6"8"0,-3 7 0,2-3 0,13-16 0,6-11 0,4-9 0,1-2 0,1-1 0,1-1 0,1-1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8:06.019"/>
    </inkml:context>
    <inkml:brush xml:id="br0">
      <inkml:brushProperty name="width" value="0.05" units="cm"/>
      <inkml:brushProperty name="height" value="0.05" units="cm"/>
      <inkml:brushProperty name="color" value="#004F8B"/>
    </inkml:brush>
  </inkml:definitions>
  <inkml:trace contextRef="#ctx0" brushRef="#br0">1 1 24575,'2'7'0,"-1"-4"0,0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8:06.640"/>
    </inkml:context>
    <inkml:brush xml:id="br0">
      <inkml:brushProperty name="width" value="0.05" units="cm"/>
      <inkml:brushProperty name="height" value="0.05" units="cm"/>
      <inkml:brushProperty name="color" value="#004F8B"/>
    </inkml:brush>
  </inkml:definitions>
  <inkml:trace contextRef="#ctx0" brushRef="#br0">1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34:46.029"/>
    </inkml:context>
    <inkml:brush xml:id="br0">
      <inkml:brushProperty name="width" value="0.05" units="cm"/>
      <inkml:brushProperty name="height" value="0.05" units="cm"/>
      <inkml:brushProperty name="color" value="#004F8B"/>
    </inkml:brush>
  </inkml:definitions>
  <inkml:trace contextRef="#ctx0" brushRef="#br0">0 300 24575,'10'31'0,"-3"26"0,-1 29 0,-1 15 0,-1 4 0,-2-27 0,0 7 0,-1 6 0,0 4 0,0 0 0,-1 0 0,2-4 0,-1-5 0,2 6 0,-1-4 0,2-2 0,-1-1 0,-1 2 0,0 3 0,0 5 0,-2 10 0,1 4 0,-1-3 0,1-10 0,-1-17 0,0-24 0,1-3 0,1-16 0,2 16 0,0 7 0,-1-4 0,1-1 0,-1 5 0,0 13 0,-2-42 0,2 6 0,0 2 0,3-16 0,13-8 0,24-16 0,38 4 0,15 1 0,-11-1 0,6 0-460,-18-1 0,8 1 1,3 0-1,-1-1 460,-3 1 0,-3-1 0,6 0 0,13 0-603,-20 0 1,10 1 0,6-1-1,6 1 1,4 0 0,1-1-1,0 1 1,-2-1 0,-4 1-1,-5-1 603,11-1 0,-5 1 0,-3-1 0,0 0 0,1 1 0,3-1 0,7 0 0,-17 1 0,4 0 0,5 0 0,2 0 0,2 0 0,0 0 0,-1-1 0,-2 1 0,-4 0 0,-5-1 0,-5 0-305,22 0 0,-7-1 0,-5 0 0,-3-1 0,-2 1 1,-1 0 304,3-1 0,-4 1 0,-1-1 0,-2 1 0,-1-1-153,11 0 0,-1 1 0,-3-1 0,-4 0 153,7 0 0,-4 0 0,-8 0 0,4-1 0,-11 1 1003,8-1-1003,-56 2 5337,-26 0-5337,0-21 2802,-1-14-2802,0-34 1162,2-19-1162,-3 8 0,0-16 0,0 3 0,0 21 0,0 3 0,0-6-309,0-8 0,-1-8 1,1 0-1,0 4 309,-1-4 0,1 4 0,0 2 0,0 3 0,0 1 0,1 0-65,-1 5 0,1 0 1,0 3 64,-1-25 0,0 5 0,0 19 0,0-2 0,-1 8 0,0-4 0,-1 5 0,1-4 0,1 0 0,-3-23 0,1 4 0,1 39 0,1 2 611,-1-13 0,1 3-611,-2-18 207,-1-18-207,1 66 0,0 8 0,-2 19 0,-7 1 0,-11-1 0,-25 2 0,-11 0 0,2 0 0,-5 0 0,-3 1 0,-7 0 0,-1 1-364,-5-1 0,-1 2 0,-3-1 364,-7 0 0,-3 1 0,-3 0 0,16 0 0,-1 0 0,-3 0 0,-5 0 0,-3-1 0,-7 1 0,-2-1 0,1 0 0,3 0 0,14 0 0,4 1 0,0-1 0,-4 0 0,-5-1 0,-3 1 0,-8 0 0,-4-1 0,-2 1 0,1-1 0,4 0 0,6 1 0,-5-1 0,5 0 0,3 0 0,1 0 0,-2 0 0,-4 0 0,-3 0 0,2 0 0,3 0 0,8 0 0,-14-1 0,8 1 0,10-1 0,13 1 0,7-1 0,-37 0 0,45 0 0,3 1 0,-15 1 0,-22 2 0,47 0 0,-38 4 1092,22-2-1092,2 0 0,-3-1 0,-19 1 0,-22 2 0,39-1 0,11 0 0,12 0 0,11-3 0,4 1 0,-2-2 0,-1 0 0,0 0 0,5-1 0,5-1 0,6 2 0,4 0 0,4-1 0,0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34:47.647"/>
    </inkml:context>
    <inkml:brush xml:id="br0">
      <inkml:brushProperty name="width" value="0.05" units="cm"/>
      <inkml:brushProperty name="height" value="0.05" units="cm"/>
      <inkml:brushProperty name="color" value="#004F8B"/>
    </inkml:brush>
  </inkml:definitions>
  <inkml:trace contextRef="#ctx0" brushRef="#br0">1520 164 24575,'-18'-3'0,"-10"0"0,-46-3 0,6 2 0,-18 5 0,-11 2 0,12 4 0,0 3 0,-13 0 0,2 2 0,13 2 0,4 5 0,-1 8 0,5 3 0,21-8 0,0 2 0,-31 20 0,5 3 0,7 7 0,32-19 0,6 4 0,8 38 0,12-6 0,12-9 0,7 5 0,10 1 0,5-1 0,0-1 0,6 0 0,15 9 0,12-8 0,18-17 0,6-10 0,-10-5 0,4-6 0,19-4 0,0-10 0,-27-12 0,-3-5 0,-3 0 0,0-5 0,5-12 0,-1-11 0,7-19 0,-2-8 0,-11 8 0,-4-3 0,4-13 0,-9-3 0,-18 7 0,-7 1 0,-4 11 0,-2-2 0,3-15 0,-3 0 0,4-24 0,-6 15 0,-7-14 0,-4 8 0,-2 2 0,-3 15 0,-1 34 0,-2 7 0,-1 2 0,-4-1 0,-2 5 0,-9-4 0,-28 2 0,-10 8 0,-3 1 0,-2-4 0,15 10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28:02.736"/>
    </inkml:context>
    <inkml:brush xml:id="br0">
      <inkml:brushProperty name="width" value="0.05" units="cm"/>
      <inkml:brushProperty name="height" value="0.05" units="cm"/>
      <inkml:brushProperty name="color" value="#FF0066"/>
    </inkml:brush>
  </inkml:definitions>
  <inkml:trace contextRef="#ctx0" brushRef="#br0">0 590 24575,'82'-1'0,"0"0"0,1 0 0,-1 1 0,12-4 0,-3-1 0,6-1 0,-19 2 0,4 0 0,3 0 0,-3-1 0,-3 0-790,23-4 0,-4 0 1,0 0 789,-1 1 0,0 1 0,2 0 0,-20 2 0,1 1 0,1 1 0,2-1-583,10 1 1,3 0 0,1 1 0,0-1 582,-16 0 0,-2 1 0,2-1 0,2 1 0,5-1 0,-8 0 0,4-1 0,3 1 0,1-1 0,1 1 0,-2-1 0,-2 1 0,5 0 0,-2-1 0,0 1 0,-1 0 0,1 0 0,1 0 0,7-1 0,2 0 0,1 0 0,-1 0 0,-1 1 0,-2 0 0,5 0 0,-4 0 0,0 1 0,1 0 0,3-1 0,-3 2 0,4-1 0,2 0 0,0 0 0,-3 1 0,-5-1 0,-3 0 0,-6 0 0,-1 0 0,3 0 0,9 0 0,-8 0 0,8 0 0,6 0 0,2-1 0,0 1 0,-4 0 0,-5-1 0,-8 2 0,1-1 0,-8 0 0,-3 0 0,-1 1 0,6-1 0,1 0 0,5 1 0,1-1 0,-1 0 0,-3 1 0,-5 0 89,9 1 1,-5 0 0,-3 1 0,-5 0-90,1 0 0,-4 0 0,0 1 0,8 0 0,0 2 0,-5-1 0,6 1 0,-8 0 1023,20 2-1023,-14-3 2461,-64-8-2461,-10-27 855,-9-4-855,-3-26 0,-6-21 0,4 27 0,0-8 0,5 48 0,1 10 0,4 27 0,3 25 0,0 13 0,1 17 0,1 6-3392,3 15 0,0-1 3392,-5-23 0,0-9 0,3 6 0,-7-64 0,-1-5 0,-1-1 0,0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34:48.395"/>
    </inkml:context>
    <inkml:brush xml:id="br0">
      <inkml:brushProperty name="width" value="0.05" units="cm"/>
      <inkml:brushProperty name="height" value="0.05" units="cm"/>
      <inkml:brushProperty name="color" value="#004F8B"/>
    </inkml:brush>
  </inkml:definitions>
  <inkml:trace contextRef="#ctx0" brushRef="#br0">651 0 24575,'-35'19'0,"-11"12"0,-17 17 0,-7 6 0,15-10 0,-2 0 0,-21 20 0,1-2 0,31-25 0,5-5 0,-12 11 0,29-24 0,18-13 0,36-33 0,-21 19 0,19-19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34:48.880"/>
    </inkml:context>
    <inkml:brush xml:id="br0">
      <inkml:brushProperty name="width" value="0.05" units="cm"/>
      <inkml:brushProperty name="height" value="0.05" units="cm"/>
      <inkml:brushProperty name="color" value="#004F8B"/>
    </inkml:brush>
  </inkml:definitions>
  <inkml:trace contextRef="#ctx0" brushRef="#br0">897 0 24575,'-23'52'0,"0"-8"0,-5 6 0,-17 32 0,-5 9-868,9-18 1,-3 4 0,-1 1 867,7-13 0,-1 0 0,0 1 0,0 0 0,-11 18 0,0 0 0,1-3 226,5-10 0,2-3 0,1-4-226,-9 12 0,6-9 0,-1 1 0,19-33 463,25-35-463,1-3 0,17-36 0,-11 26 0,11-26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38:52.930"/>
    </inkml:context>
    <inkml:brush xml:id="br0">
      <inkml:brushProperty name="width" value="0.05" units="cm"/>
      <inkml:brushProperty name="height" value="0.05" units="cm"/>
      <inkml:brushProperty name="color" value="#E71224"/>
    </inkml:brush>
  </inkml:definitions>
  <inkml:trace contextRef="#ctx0" brushRef="#br0">4751 164 24575,'-94'18'0,"0"0"0,71-66 0,-1-2 0,-69 52 0,0 1 0,47-90 0,-35 108 0,-8 18 0,8-32 0,-6 18 0,22-15 0,72-53 0,-2 18 0,-1 3 0,-1 5 0,-2 7 0,-12 5 0,-16 12 0,-39 14 0,-15 7 0,3-2 0,-5 1 0,11-2 0,-3 1 0,4-2 0,-10 1 0,11-5 0,0-4 0,40-17 0,31-14 0,1-4 0,3-1 0,-1-3 0,-1 9 0,-3 1 0,-7 10 0,-16 2 0,-19 5 0,-22 12 0,-4 7 0,8 3 0,28-18 0,16-11 0,17-22 0,2-4 0,1 0 0,-1 4 0,-1 14 0,-12 6 0,-69 18 0,31-3 0,-4 2 0,-43 14 0,-1 1 0,37-11 0,5-1 0,-6 6 0,11-5 0,28-12 0,16-10 0,7-10 0,1-10 0,0-19 0,-2 17 0,-1-2 0,-42 29 0,-24 12 0,7 1 0,-11 5 0,3-1 0,-3-1 0,2 1 0,-21 8 0,9-3 0,27-10 0,38-11 0,17-11 0,1-12 0,1-8 0,2-3 0,0 8 0,-1 9 0,-4 9 0,-10 5 0,-67 18 0,-1 4 0,16-6 0,0 0 0,-26 5 0,32-12 0,21-7 0,20-6 0,12-8 0,2-22 0,-2 9 0,-1-10 0,-7 25 0,-12 7 0,-33 13 0,8 1 0,-5 3 0,-16 4 0,-4 2 0,-23 3 0,2 0 0,30-7 0,4-2 0,3 1 0,12-5 0,26-12 0,19-9 0,1 1 0,-3-2 0,-13 13 0,-31 12 0,-36 18 0,19-10 0,-12 11 0,63-26 0,1-24 0,13 1 0,5-15 0,-5 21 0,1 7 0,-3 7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4:49.817"/>
    </inkml:context>
    <inkml:brush xml:id="br0">
      <inkml:brushProperty name="width" value="0.05" units="cm"/>
      <inkml:brushProperty name="height" value="0.05" units="cm"/>
      <inkml:brushProperty name="color" value="#E71224"/>
    </inkml:brush>
  </inkml:definitions>
  <inkml:trace contextRef="#ctx0" brushRef="#br0">4751 164 24575,'-94'18'0,"0"0"0,71-66 0,-1-2 0,-69 52 0,0 1 0,47-90 0,-35 108 0,-8 18 0,8-32 0,-6 18 0,22-15 0,72-53 0,-2 18 0,-1 3 0,-1 5 0,-2 7 0,-12 5 0,-16 12 0,-39 14 0,-15 7 0,3-2 0,-5 1 0,11-2 0,-3 1 0,4-2 0,-10 1 0,11-5 0,0-4 0,40-17 0,31-14 0,1-4 0,3-1 0,-1-3 0,-1 9 0,-3 1 0,-7 10 0,-16 2 0,-19 5 0,-22 12 0,-4 7 0,8 3 0,28-18 0,16-11 0,17-22 0,2-4 0,1 0 0,-1 4 0,-1 14 0,-12 6 0,-69 18 0,31-3 0,-4 2 0,-43 14 0,-1 1 0,37-11 0,5-1 0,-6 6 0,11-5 0,28-12 0,16-10 0,7-10 0,1-10 0,0-19 0,-2 17 0,-1-2 0,-42 29 0,-24 12 0,7 1 0,-11 5 0,3-1 0,-3-1 0,2 1 0,-21 8 0,9-3 0,27-10 0,38-11 0,17-11 0,1-12 0,1-8 0,2-3 0,0 8 0,-1 9 0,-4 9 0,-10 5 0,-67 18 0,-1 4 0,16-6 0,0 0 0,-26 5 0,32-12 0,21-7 0,20-6 0,12-8 0,2-22 0,-2 9 0,-1-10 0,-7 25 0,-12 7 0,-33 13 0,8 1 0,-5 3 0,-16 4 0,-4 2 0,-23 3 0,2 0 0,30-7 0,4-2 0,3 1 0,12-5 0,26-12 0,19-9 0,1 1 0,-3-2 0,-13 13 0,-31 12 0,-36 18 0,19-10 0,-12 11 0,63-26 0,1-24 0,13 1 0,5-15 0,-5 21 0,1 7 0,-3 7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28:08.756"/>
    </inkml:context>
    <inkml:brush xml:id="br0">
      <inkml:brushProperty name="width" value="0.05" units="cm"/>
      <inkml:brushProperty name="height" value="0.05" units="cm"/>
      <inkml:brushProperty name="color" value="#FF0066"/>
    </inkml:brush>
  </inkml:definitions>
  <inkml:trace contextRef="#ctx0" brushRef="#br0">4 18 24575,'0'26'0,"-1"10"0,-1 24 0,1 4 0,9 12 0,-1-32 0,7-16 0,19-36 0,18-30 0,7-9 0,-21 9 0,-3-2 0,-2-3 0,-1-6 0,-23 28 0,-5 7 0,-3 5 0,-6 5 0,1 1 0,-10-1 0,-18-3 0,-4 1 0,-15 0 0,14 4 0,12 1 0,13 0 0,4-1 0,2-2 0,1 2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28:09.977"/>
    </inkml:context>
    <inkml:brush xml:id="br0">
      <inkml:brushProperty name="width" value="0.05" units="cm"/>
      <inkml:brushProperty name="height" value="0.05" units="cm"/>
      <inkml:brushProperty name="color" value="#FF0066"/>
    </inkml:brush>
  </inkml:definitions>
  <inkml:trace contextRef="#ctx0" brushRef="#br0">0 0 24575,'5'24'0,"-3"1"0,3 44 0,-4-16 0,5 46 0,-3-55 0,3 7 0,-4-40 0,0-6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28:17.042"/>
    </inkml:context>
    <inkml:brush xml:id="br0">
      <inkml:brushProperty name="width" value="0.05" units="cm"/>
      <inkml:brushProperty name="height" value="0.05" units="cm"/>
      <inkml:brushProperty name="color" value="#004F8B"/>
    </inkml:brush>
  </inkml:definitions>
  <inkml:trace contextRef="#ctx0" brushRef="#br0">34 27 24575,'-1'94'0,"0"1"0,0-1 0,0 0 0,0 1 0,0-1 0,0 0 0,0 0 0,0 1 0,0-1 0,0 0 0,0 1 0,0 2 0,-1 7 0,1 3 0,0 1 0,-1-2 0,1-3 0,0-6 0,-1-8 0,1-11 0,0-13 0,0-15 0,-2 36 0,0-11 0,2-16 0,2-50 0,32 2 0,14-6 0,18-4 0,18 0 0,-8-1 0,-20-1 0,-1 0 0,17-1 0,8 0 0,-20-2 0,-23-4 0,-12 3 0,-18 0 0,-3-3 0,2-9 0,6-16 0,7-26 0,3-19 0,-7 1 0,-2-10 0,-1-4 0,-3-2 0,1-4 0,-2 2 0,-2 7 0,-1 6 0,-2 25 0,0 4 0,0 3 0,0-2 0,0-22 0,0 0 0,-1 19 0,-1 0 0,0-37 0,-1 2 0,0-7 0,0 26 0,1-2 0,-1 20 0,-1 2 0,1 2 0,1-2 0,-2-10 0,1 4 0,-1-3 0,1-8 0,-1 43 0,-1 13 0,-6 4 0,-4 6 0,-10-2 0,-8-2 0,-17-3 0,-19-5 0,-22-1 0,-3 2 0,15 3 0,17 4 0,21 2 0,12 2 0,6 0 0,13 1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3T16:28:36.040"/>
    </inkml:context>
    <inkml:brush xml:id="br0">
      <inkml:brushProperty name="width" value="0.05" units="cm"/>
      <inkml:brushProperty name="height" value="0.05" units="cm"/>
      <inkml:brushProperty name="color" value="#004F8B"/>
    </inkml:brush>
  </inkml:definitions>
  <inkml:trace contextRef="#ctx0" brushRef="#br0">127 78 24575,'8'40'0,"5"17"0,5 21 0,2 8 0,-4-8 0,-2-9 0,-3-3 0,2 9 0,2 9 0,2 14 0,1 4 0,-1-4 0,-4-12 0,-3-8 0,-3-9 0,-1 0 0,1 4 0,-1-1 0,-1-4 0,2 11 0,-2-9 0,2 14 0,-3-14 0,-1-4 0,-1-18 0,2 14 0,3-57 0,9-5 0,17-4 0,15-4 0,8-4 0,-3-1 0,2-5 0,-24 6 0,1-1 0,-18 1 0,1-11 0,19-62 0,-4-6 0,-11 24 0,-2-3 0,-6 9 0,-2-2 0,-3-1 0,-1-5 0,0-4 0,-1-14 0,-1-5 0,0-1 0,0-7 0,0 0 0,-1 1 0,0 9 0,-1 2 0,-1 8 0,0 3 0,-1 12 0,0-4 0,0 33 0,0 2 0,-2 2 0,-1 15 0,-8 2 0,-12 12 0,-51-4 0,5 2 0,18-1 0,-3 1 0,2 1 0,-2 1 0,-9-2 0,-2 1 0,-9-2 0,2 0 0,16 2 0,5 0 0,-30-5 0,63 6 0,5 2 0,13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7:52.792"/>
    </inkml:context>
    <inkml:brush xml:id="br0">
      <inkml:brushProperty name="width" value="0.05" units="cm"/>
      <inkml:brushProperty name="height" value="0.05" units="cm"/>
      <inkml:brushProperty name="color" value="#FF0066"/>
    </inkml:brush>
  </inkml:definitions>
  <inkml:trace contextRef="#ctx0" brushRef="#br0">322 63 24575,'-7'2'0,"-1"1"0,0 3 0,-3 4 0,-6 5 0,-2 7 0,-2 6 0,5 1 0,6-4 0,5-9 0,4-5 0,2-3 0,4 3 0,2 2 0,3-1 0,-2-3 0,-1-3 0,1-4 0,2 2 0,4 1 0,0-1 0,-2-2 0,-3-2 0,0-4 0,3-3 0,1-4 0,0-3 0,-4-2 0,-4-1 0,-2-1 0,1-6 0,3-10 0,0-5 0,-1 1 0,-3 9 0,-3 11 0,-2 8 0,-3 3 0,-2 2 0,-2-1 0,-3 2 0,-7 1 0,-7 2 0,1 1 0,2 3 0,5 4 0,2 5 0,-1 5 0,-1 9 0,-2 9 0,-1 7 0,-4 6 0,1 3 0,-1 1 0,2 0 0,1-3 0,4-9 0,7-9 0,4-15 0,5-10 0,8-13 0,-5 4 0,6-3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7:53.633"/>
    </inkml:context>
    <inkml:brush xml:id="br0">
      <inkml:brushProperty name="width" value="0.05" units="cm"/>
      <inkml:brushProperty name="height" value="0.05" units="cm"/>
      <inkml:brushProperty name="color" value="#FF0066"/>
    </inkml:brush>
  </inkml:definitions>
  <inkml:trace contextRef="#ctx0" brushRef="#br0">157 1 24575,'-13'13'0,"-4"9"0,-5 18 0,-3 16 0,4 6 0,6 2 0,4-2 0,2-3 0,3 3 0,0 0 0,1-7 0,2-9 0,1-14 0,1-14 0,1-9 0,2-6 0,8-4 0,7-3 0,-4 1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8:47:54.290"/>
    </inkml:context>
    <inkml:brush xml:id="br0">
      <inkml:brushProperty name="width" value="0.05" units="cm"/>
      <inkml:brushProperty name="height" value="0.05" units="cm"/>
      <inkml:brushProperty name="color" value="#FF0066"/>
    </inkml:brush>
  </inkml:definitions>
  <inkml:trace contextRef="#ctx0" brushRef="#br0">0 1 24575,'13'13'0,"1"1"0,2 4 0,1 2 0,3 7 0,5 13 0,8 17 0,6 10 0,-3-5 0,-13-23 0,-11-22 0,-14-36 0,1 10 0,-1-9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5.png"/><Relationship Id="rId26" Type="http://schemas.openxmlformats.org/officeDocument/2006/relationships/image" Target="../media/image19.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3.png"/><Relationship Id="rId7" Type="http://schemas.openxmlformats.org/officeDocument/2006/relationships/customXml" Target="../ink/ink3.xml"/><Relationship Id="rId12" Type="http://schemas.openxmlformats.org/officeDocument/2006/relationships/image" Target="../media/image12.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9.png"/><Relationship Id="rId16" Type="http://schemas.openxmlformats.org/officeDocument/2006/relationships/image" Target="../media/image14.png"/><Relationship Id="rId20" Type="http://schemas.openxmlformats.org/officeDocument/2006/relationships/image" Target="../media/image16.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5.xml"/><Relationship Id="rId24" Type="http://schemas.openxmlformats.org/officeDocument/2006/relationships/image" Target="../media/image18.png"/><Relationship Id="rId32" Type="http://schemas.openxmlformats.org/officeDocument/2006/relationships/image" Target="../media/image2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0.png"/><Relationship Id="rId36"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96.png"/><Relationship Id="rId9" Type="http://schemas.openxmlformats.org/officeDocument/2006/relationships/customXml" Target="../ink/ink4.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3.xml"/><Relationship Id="rId30" Type="http://schemas.openxmlformats.org/officeDocument/2006/relationships/image" Target="../media/image21.png"/><Relationship Id="rId35" Type="http://schemas.openxmlformats.org/officeDocument/2006/relationships/customXml" Target="../ink/ink17.xml"/><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2.png"/><Relationship Id="rId3" Type="http://schemas.openxmlformats.org/officeDocument/2006/relationships/customXml" Target="../ink/ink18.xml"/><Relationship Id="rId7" Type="http://schemas.openxmlformats.org/officeDocument/2006/relationships/customXml" Target="../ink/ink20.xml"/><Relationship Id="rId12" Type="http://schemas.openxmlformats.org/officeDocument/2006/relationships/customXml" Target="../ink/ink22.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5.png"/><Relationship Id="rId5" Type="http://schemas.openxmlformats.org/officeDocument/2006/relationships/customXml" Target="../ink/ink19.xml"/><Relationship Id="rId10" Type="http://schemas.openxmlformats.org/officeDocument/2006/relationships/image" Target="../media/image121.png"/><Relationship Id="rId4" Type="http://schemas.openxmlformats.org/officeDocument/2006/relationships/image" Target="../media/image118.png"/><Relationship Id="rId9" Type="http://schemas.openxmlformats.org/officeDocument/2006/relationships/customXml" Target="../ink/ink2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2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stapplet.com/largenum.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C59-4AC3-B542-B404-BC4FE402D386}"/>
              </a:ext>
            </a:extLst>
          </p:cNvPr>
          <p:cNvSpPr>
            <a:spLocks noGrp="1"/>
          </p:cNvSpPr>
          <p:nvPr>
            <p:ph type="ctrTitle"/>
          </p:nvPr>
        </p:nvSpPr>
        <p:spPr>
          <a:xfrm>
            <a:off x="391886" y="216395"/>
            <a:ext cx="6096000" cy="2387600"/>
          </a:xfrm>
        </p:spPr>
        <p:txBody>
          <a:bodyPr>
            <a:normAutofit/>
          </a:bodyPr>
          <a:lstStyle/>
          <a:p>
            <a:r>
              <a:rPr lang="en-US" sz="4800" dirty="0" err="1"/>
              <a:t>Gotta</a:t>
            </a:r>
            <a:r>
              <a:rPr lang="en-US" sz="4800" dirty="0"/>
              <a:t> Run!</a:t>
            </a:r>
          </a:p>
        </p:txBody>
      </p:sp>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9" y="3138900"/>
            <a:ext cx="5399314" cy="1655762"/>
          </a:xfrm>
        </p:spPr>
        <p:txBody>
          <a:bodyPr>
            <a:normAutofit/>
          </a:bodyPr>
          <a:lstStyle/>
          <a:p>
            <a:r>
              <a:rPr lang="en-US" dirty="0"/>
              <a:t>Unit 4 – Probability</a:t>
            </a:r>
          </a:p>
          <a:p>
            <a:r>
              <a:rPr lang="en-US" dirty="0"/>
              <a:t>Your Improbable Professor Colton</a:t>
            </a:r>
          </a:p>
        </p:txBody>
      </p:sp>
      <p:pic>
        <p:nvPicPr>
          <p:cNvPr id="5" name="Picture 4" descr="A picture containing water, outdoor, sky, boat&#10;&#10;Description automatically generated">
            <a:extLst>
              <a:ext uri="{FF2B5EF4-FFF2-40B4-BE49-F238E27FC236}">
                <a16:creationId xmlns:a16="http://schemas.microsoft.com/office/drawing/2014/main" id="{C52707AC-17C4-9D40-ABDE-D8CF5F718BD7}"/>
              </a:ext>
            </a:extLst>
          </p:cNvPr>
          <p:cNvPicPr>
            <a:picLocks noChangeAspect="1"/>
          </p:cNvPicPr>
          <p:nvPr/>
        </p:nvPicPr>
        <p:blipFill>
          <a:blip r:embed="rId2"/>
          <a:stretch>
            <a:fillRect/>
          </a:stretch>
        </p:blipFill>
        <p:spPr>
          <a:xfrm>
            <a:off x="6262914" y="1062450"/>
            <a:ext cx="5537200" cy="4152900"/>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520700" y="-193675"/>
            <a:ext cx="10515600" cy="1325563"/>
          </a:xfrm>
        </p:spPr>
        <p:txBody>
          <a:bodyPr/>
          <a:lstStyle/>
          <a:p>
            <a:r>
              <a:rPr lang="en-US" dirty="0"/>
              <a:t>LCQ: Events and Distributions</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381000" y="952500"/>
            <a:ext cx="11226800" cy="5575300"/>
          </a:xfrm>
        </p:spPr>
        <p:txBody>
          <a:bodyPr>
            <a:normAutofit/>
          </a:bodyPr>
          <a:lstStyle/>
          <a:p>
            <a:pPr marL="0" indent="0">
              <a:buNone/>
            </a:pPr>
            <a:r>
              <a:rPr lang="en-US" sz="1600" dirty="0"/>
              <a:t>e) If you roll the die twice, what is the probability of getting a sum of 4? </a:t>
            </a:r>
            <a:r>
              <a:rPr lang="en-US" sz="1600" i="1" dirty="0"/>
              <a:t>Just think about this one.</a:t>
            </a:r>
          </a:p>
          <a:p>
            <a:r>
              <a:rPr lang="en-US" sz="1600" i="1" dirty="0">
                <a:solidFill>
                  <a:srgbClr val="FF0000"/>
                </a:solidFill>
              </a:rPr>
              <a:t>I would start by thinking of all the pairs of numbers that equal 4: (1,3) &amp; (2,2). Then consider the probably of rolling those pairs</a:t>
            </a:r>
          </a:p>
          <a:p>
            <a:r>
              <a:rPr lang="en-US" sz="1600" i="1" dirty="0">
                <a:solidFill>
                  <a:srgbClr val="FF0000"/>
                </a:solidFill>
              </a:rPr>
              <a:t>When thinking about these, we realize that the sample space changed, S = {2, 3, 4, …, 12}. So we would need to find the new distribution, all P(X)s, if we wanted to answer more questions like P(Sum 8), P(Sum &lt; 10), etc..</a:t>
            </a:r>
            <a:endParaRPr lang="en-US" sz="1600" i="1" dirty="0">
              <a:solidFill>
                <a:srgbClr val="FF0000"/>
              </a:solidFill>
              <a:sym typeface="Wingdings" pitchFamily="2" charset="2"/>
            </a:endParaRPr>
          </a:p>
          <a:p>
            <a:r>
              <a:rPr lang="en-US" sz="1600" i="1" dirty="0">
                <a:solidFill>
                  <a:srgbClr val="FF0000"/>
                </a:solidFill>
              </a:rPr>
              <a:t>A good strategy for answering these questions is to first think about the possible </a:t>
            </a:r>
            <a:r>
              <a:rPr lang="en-US" sz="1600" i="1" u="sng" dirty="0">
                <a:solidFill>
                  <a:srgbClr val="FF0000"/>
                </a:solidFill>
              </a:rPr>
              <a:t>~ options</a:t>
            </a:r>
            <a:r>
              <a:rPr lang="en-US" sz="1600" i="1" dirty="0">
                <a:solidFill>
                  <a:srgbClr val="FF0000"/>
                </a:solidFill>
              </a:rPr>
              <a:t> and which sums the go to: (1,1) = 2   (1,2) = 3    (1,3) = 4 …… (6,6) = 12</a:t>
            </a:r>
          </a:p>
          <a:p>
            <a:r>
              <a:rPr lang="en-US" sz="1600" i="1" dirty="0">
                <a:solidFill>
                  <a:srgbClr val="FF0000"/>
                </a:solidFill>
              </a:rPr>
              <a:t>Then count the options that go to the sum of interest! There is no formula for these questions, and this one is best displayed in the picture shown here:</a:t>
            </a:r>
          </a:p>
          <a:p>
            <a:pPr marL="457200" indent="-457200">
              <a:buFont typeface="+mj-lt"/>
              <a:buAutoNum type="alphaLcParenR"/>
            </a:pPr>
            <a:endParaRPr lang="en-US" sz="1600" dirty="0"/>
          </a:p>
          <a:p>
            <a:pPr marL="0" indent="0">
              <a:buNone/>
            </a:pPr>
            <a:r>
              <a:rPr lang="en-US" sz="1600" dirty="0">
                <a:solidFill>
                  <a:srgbClr val="00B050"/>
                </a:solidFill>
              </a:rPr>
              <a:t>Final answer: P(Sum 4) = 3/36</a:t>
            </a:r>
            <a:r>
              <a:rPr lang="en-US" sz="1600" dirty="0"/>
              <a:t> </a:t>
            </a:r>
            <a:r>
              <a:rPr lang="en-US" sz="1600" dirty="0">
                <a:solidFill>
                  <a:srgbClr val="7030A0"/>
                </a:solidFill>
              </a:rPr>
              <a:t>→ there is a total of 36 different ~ options (pairs of rolls, order matters) and exactly 3 of them sum to 4</a:t>
            </a:r>
          </a:p>
        </p:txBody>
      </p:sp>
      <p:grpSp>
        <p:nvGrpSpPr>
          <p:cNvPr id="5" name="Group 4">
            <a:extLst>
              <a:ext uri="{FF2B5EF4-FFF2-40B4-BE49-F238E27FC236}">
                <a16:creationId xmlns:a16="http://schemas.microsoft.com/office/drawing/2014/main" id="{140C2C67-895A-F567-D3EB-0DDDFDEA1EAC}"/>
              </a:ext>
            </a:extLst>
          </p:cNvPr>
          <p:cNvGrpSpPr/>
          <p:nvPr/>
        </p:nvGrpSpPr>
        <p:grpSpPr>
          <a:xfrm>
            <a:off x="3308350" y="4286250"/>
            <a:ext cx="4279900" cy="2197100"/>
            <a:chOff x="3079750" y="3575050"/>
            <a:chExt cx="4279900" cy="2197100"/>
          </a:xfrm>
        </p:grpSpPr>
        <p:pic>
          <p:nvPicPr>
            <p:cNvPr id="1026" name="Picture 2" descr="Solved: Chapter 4.1 Problem 13E Solution | Combo: Elementary Statistics, A  Brief Version With Excel Manual 5th Edition | Chegg.com">
              <a:extLst>
                <a:ext uri="{FF2B5EF4-FFF2-40B4-BE49-F238E27FC236}">
                  <a16:creationId xmlns:a16="http://schemas.microsoft.com/office/drawing/2014/main" id="{A450C245-A8F7-10D5-DD0E-0A77752FF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0" y="3575050"/>
              <a:ext cx="4279900" cy="2197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E0A96335-A860-247E-3DE6-652C968F9194}"/>
                </a:ext>
              </a:extLst>
            </p:cNvPr>
            <p:cNvSpPr/>
            <p:nvPr/>
          </p:nvSpPr>
          <p:spPr>
            <a:xfrm>
              <a:off x="4927600" y="3898900"/>
              <a:ext cx="457200" cy="3683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05C6E05-50FD-E78B-702B-434594CCF389}"/>
                </a:ext>
              </a:extLst>
            </p:cNvPr>
            <p:cNvSpPr/>
            <p:nvPr/>
          </p:nvSpPr>
          <p:spPr>
            <a:xfrm>
              <a:off x="3657600" y="4489450"/>
              <a:ext cx="457200" cy="3683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924FAD-6AD9-0712-B9E1-44013AA44EEF}"/>
                </a:ext>
              </a:extLst>
            </p:cNvPr>
            <p:cNvSpPr/>
            <p:nvPr/>
          </p:nvSpPr>
          <p:spPr>
            <a:xfrm>
              <a:off x="4318000" y="4235450"/>
              <a:ext cx="457200" cy="3683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084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3A9B-51BC-ECE0-7A09-525C417E181A}"/>
              </a:ext>
            </a:extLst>
          </p:cNvPr>
          <p:cNvSpPr>
            <a:spLocks noGrp="1"/>
          </p:cNvSpPr>
          <p:nvPr>
            <p:ph type="title"/>
          </p:nvPr>
        </p:nvSpPr>
        <p:spPr>
          <a:xfrm>
            <a:off x="266700" y="-41276"/>
            <a:ext cx="10515600" cy="1325563"/>
          </a:xfrm>
        </p:spPr>
        <p:txBody>
          <a:bodyPr/>
          <a:lstStyle/>
          <a:p>
            <a:r>
              <a:rPr lang="en-US" dirty="0"/>
              <a:t>Calculating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DB004-55D2-898C-A08E-6A0F9C598455}"/>
                  </a:ext>
                </a:extLst>
              </p:cNvPr>
              <p:cNvSpPr>
                <a:spLocks noGrp="1"/>
              </p:cNvSpPr>
              <p:nvPr>
                <p:ph idx="1"/>
              </p:nvPr>
            </p:nvSpPr>
            <p:spPr>
              <a:xfrm>
                <a:off x="266700" y="1095374"/>
                <a:ext cx="11531600" cy="5648325"/>
              </a:xfrm>
            </p:spPr>
            <p:txBody>
              <a:bodyPr>
                <a:noAutofit/>
              </a:bodyPr>
              <a:lstStyle/>
              <a:p>
                <a:pPr marL="0" indent="0">
                  <a:buNone/>
                </a:pPr>
                <a:r>
                  <a:rPr lang="en-US" sz="1400" u="sng" dirty="0"/>
                  <a:t>Calculating Probabilities with Equally Likely Outcomes</a:t>
                </a:r>
              </a:p>
              <a:p>
                <a:r>
                  <a:rPr lang="en-US" sz="1400" dirty="0"/>
                  <a:t>If a sample space </a:t>
                </a:r>
                <a:r>
                  <a:rPr lang="en-US" sz="1400" i="1" dirty="0"/>
                  <a:t>S</a:t>
                </a:r>
                <a:r>
                  <a:rPr lang="en-US" sz="1400" dirty="0"/>
                  <a:t> has </a:t>
                </a:r>
                <a:r>
                  <a:rPr lang="en-US" sz="1400" i="1" dirty="0"/>
                  <a:t>n</a:t>
                </a:r>
                <a:r>
                  <a:rPr lang="en-US" sz="1400" dirty="0"/>
                  <a:t> equally likely outcomes, and an event A has </a:t>
                </a:r>
                <a:r>
                  <a:rPr lang="en-US" sz="1400" i="1" dirty="0"/>
                  <a:t>k</a:t>
                </a:r>
                <a:r>
                  <a:rPr lang="en-US" sz="1400" dirty="0"/>
                  <a:t> outcomes, then</a:t>
                </a:r>
              </a:p>
              <a:p>
                <a:endParaRPr lang="en-US" sz="140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𝑛𝑢𝑚𝑏𝑒𝑟</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m:t>
                          </m:r>
                          <m:r>
                            <a:rPr lang="en-US" sz="1400" b="0" i="1" smtClean="0">
                              <a:latin typeface="Cambria Math" panose="02040503050406030204" pitchFamily="18" charset="0"/>
                            </a:rPr>
                            <m:t>𝑜𝑢𝑡𝑐𝑜𝑚𝑒𝑠</m:t>
                          </m:r>
                          <m:r>
                            <a:rPr lang="en-US" sz="1400" b="0" i="1" smtClean="0">
                              <a:latin typeface="Cambria Math" panose="02040503050406030204" pitchFamily="18" charset="0"/>
                            </a:rPr>
                            <m:t> </m:t>
                          </m:r>
                          <m:r>
                            <a:rPr lang="en-US" sz="1400" b="0" i="1" smtClean="0">
                              <a:latin typeface="Cambria Math" panose="02040503050406030204" pitchFamily="18" charset="0"/>
                            </a:rPr>
                            <m:t>𝑖𝑛</m:t>
                          </m:r>
                          <m:r>
                            <a:rPr lang="en-US" sz="1400" b="0" i="1" smtClean="0">
                              <a:latin typeface="Cambria Math" panose="02040503050406030204" pitchFamily="18" charset="0"/>
                            </a:rPr>
                            <m:t> </m:t>
                          </m:r>
                          <m:r>
                            <a:rPr lang="en-US" sz="1400" b="0" i="1" smtClean="0">
                              <a:latin typeface="Cambria Math" panose="02040503050406030204" pitchFamily="18" charset="0"/>
                            </a:rPr>
                            <m:t>𝐴</m:t>
                          </m:r>
                        </m:num>
                        <m:den>
                          <m:r>
                            <a:rPr lang="en-US" sz="1400" b="0" i="1" smtClean="0">
                              <a:latin typeface="Cambria Math" panose="02040503050406030204" pitchFamily="18" charset="0"/>
                            </a:rPr>
                            <m:t>𝑛𝑢𝑚𝑏𝑒𝑟</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m:t>
                          </m:r>
                          <m:r>
                            <a:rPr lang="en-US" sz="1400" b="0" i="1" smtClean="0">
                              <a:latin typeface="Cambria Math" panose="02040503050406030204" pitchFamily="18" charset="0"/>
                            </a:rPr>
                            <m:t>𝑜𝑢𝑡𝑐𝑜𝑚𝑒𝑠</m:t>
                          </m:r>
                          <m:r>
                            <a:rPr lang="en-US" sz="1400" b="0" i="1" smtClean="0">
                              <a:latin typeface="Cambria Math" panose="02040503050406030204" pitchFamily="18" charset="0"/>
                            </a:rPr>
                            <m:t> </m:t>
                          </m:r>
                          <m:r>
                            <a:rPr lang="en-US" sz="1400" b="0" i="1" smtClean="0">
                              <a:latin typeface="Cambria Math" panose="02040503050406030204" pitchFamily="18" charset="0"/>
                            </a:rPr>
                            <m:t>𝑖𝑛</m:t>
                          </m:r>
                          <m:r>
                            <a:rPr lang="en-US" sz="1400" b="0" i="1" smtClean="0">
                              <a:latin typeface="Cambria Math" panose="02040503050406030204" pitchFamily="18" charset="0"/>
                            </a:rPr>
                            <m:t> </m:t>
                          </m:r>
                          <m:r>
                            <a:rPr lang="en-US" sz="1400" b="0" i="1" smtClean="0">
                              <a:latin typeface="Cambria Math" panose="02040503050406030204" pitchFamily="18" charset="0"/>
                            </a:rPr>
                            <m:t>𝑆</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𝑘</m:t>
                          </m:r>
                        </m:num>
                        <m:den>
                          <m:r>
                            <a:rPr lang="en-US" sz="1400" b="0" i="1" smtClean="0">
                              <a:latin typeface="Cambria Math" panose="02040503050406030204" pitchFamily="18" charset="0"/>
                            </a:rPr>
                            <m:t>𝑛</m:t>
                          </m:r>
                        </m:den>
                      </m:f>
                    </m:oMath>
                  </m:oMathPara>
                </a14:m>
                <a:endParaRPr lang="en-US" sz="1400" dirty="0"/>
              </a:p>
              <a:p>
                <a:pPr marL="0" indent="0">
                  <a:buNone/>
                </a:pPr>
                <a:r>
                  <a:rPr lang="en-US" sz="1400" u="sng" dirty="0"/>
                  <a:t>Sampling from a Population</a:t>
                </a:r>
              </a:p>
              <a:p>
                <a:r>
                  <a:rPr lang="en-US" sz="1400" dirty="0"/>
                  <a:t>Sampling an individual from a population is a probability experiment.</a:t>
                </a:r>
              </a:p>
              <a:p>
                <a:r>
                  <a:rPr lang="en-US" sz="1400" dirty="0"/>
                  <a:t>The population is the sample space and members of the population are equally likely outcomes.</a:t>
                </a:r>
              </a:p>
              <a:p>
                <a:r>
                  <a:rPr lang="en-US" sz="1400" dirty="0"/>
                  <a:t>Examples: Academic Office has information about student’s majors.</a:t>
                </a:r>
              </a:p>
              <a:p>
                <a:pPr lvl="1"/>
                <a:r>
                  <a:rPr lang="en-US" sz="1400" dirty="0"/>
                  <a:t>What is the probability a randomly selected student is a Statistics major?</a:t>
                </a:r>
              </a:p>
              <a:p>
                <a:pPr lvl="2"/>
                <a:r>
                  <a:rPr lang="en-US" sz="1400" i="1" dirty="0">
                    <a:solidFill>
                      <a:srgbClr val="7030A0"/>
                    </a:solidFill>
                  </a:rPr>
                  <a:t>435 equally likely students to be selected, 150 are Stats majors → P(Stats) = 150/435</a:t>
                </a:r>
              </a:p>
              <a:p>
                <a:pPr lvl="1"/>
                <a:r>
                  <a:rPr lang="en-US" sz="1400" dirty="0"/>
                  <a:t>What is the probability a randomly selected student is an Art or Chemistry major?</a:t>
                </a:r>
              </a:p>
              <a:p>
                <a:pPr lvl="2"/>
                <a:r>
                  <a:rPr lang="en-US" sz="1400" i="1" dirty="0">
                    <a:solidFill>
                      <a:srgbClr val="7030A0"/>
                    </a:solidFill>
                  </a:rPr>
                  <a:t>Event A = Art or Chemistry, which has 105 + 180 = 285 students → P(Art or Chem) = 285/435</a:t>
                </a:r>
              </a:p>
              <a:p>
                <a:pPr marL="457200" lvl="1" indent="0">
                  <a:buNone/>
                </a:pPr>
                <a:endParaRPr lang="en-US" sz="1400" dirty="0"/>
              </a:p>
              <a:p>
                <a:pPr marL="0" indent="0">
                  <a:buNone/>
                </a:pPr>
                <a:r>
                  <a:rPr lang="en-US" sz="1400" u="sng" dirty="0"/>
                  <a:t>Unusual Events</a:t>
                </a:r>
              </a:p>
              <a:p>
                <a:r>
                  <a:rPr lang="en-US" sz="1400" dirty="0"/>
                  <a:t>An unusual event is one whose probability is very small.</a:t>
                </a:r>
              </a:p>
              <a:p>
                <a:r>
                  <a:rPr lang="en-US" sz="1400" dirty="0"/>
                  <a:t>A rule of thumb is that any event whose probability is less than 0.05 is considered to be unusual.</a:t>
                </a:r>
              </a:p>
              <a:p>
                <a:r>
                  <a:rPr lang="en-US" sz="1400" dirty="0"/>
                  <a:t>Example: For example, in a college of 5000 students, 150 are math majors.</a:t>
                </a:r>
              </a:p>
              <a:p>
                <a:pPr lvl="1"/>
                <a:r>
                  <a:rPr lang="en-US" sz="1400" dirty="0"/>
                  <a:t>A student is selected at random and turns out to be a math major. Is this an unusual event?</a:t>
                </a:r>
              </a:p>
              <a:p>
                <a:pPr lvl="1"/>
                <a:r>
                  <a:rPr lang="en-US" sz="1400" i="1" dirty="0">
                    <a:solidFill>
                      <a:srgbClr val="7030A0"/>
                    </a:solidFill>
                  </a:rPr>
                  <a:t>P(Math) = 150 / 5000 = 0.03 = 3% →</a:t>
                </a:r>
                <a:r>
                  <a:rPr lang="en-US" sz="1400" i="1" dirty="0">
                    <a:solidFill>
                      <a:srgbClr val="7030A0"/>
                    </a:solidFill>
                    <a:sym typeface="Wingdings" pitchFamily="2" charset="2"/>
                  </a:rPr>
                  <a:t> unusual because probability is &lt; 5%, which means it would be weird/odd/unexpected to select a math major</a:t>
                </a:r>
                <a:endParaRPr lang="en-US" sz="1400" i="1" dirty="0">
                  <a:solidFill>
                    <a:srgbClr val="7030A0"/>
                  </a:solidFill>
                </a:endParaRPr>
              </a:p>
            </p:txBody>
          </p:sp>
        </mc:Choice>
        <mc:Fallback xmlns="">
          <p:sp>
            <p:nvSpPr>
              <p:cNvPr id="3" name="Content Placeholder 2">
                <a:extLst>
                  <a:ext uri="{FF2B5EF4-FFF2-40B4-BE49-F238E27FC236}">
                    <a16:creationId xmlns:a16="http://schemas.microsoft.com/office/drawing/2014/main" id="{044DB004-55D2-898C-A08E-6A0F9C598455}"/>
                  </a:ext>
                </a:extLst>
              </p:cNvPr>
              <p:cNvSpPr>
                <a:spLocks noGrp="1" noRot="1" noChangeAspect="1" noMove="1" noResize="1" noEditPoints="1" noAdjustHandles="1" noChangeArrowheads="1" noChangeShapeType="1" noTextEdit="1"/>
              </p:cNvSpPr>
              <p:nvPr>
                <p:ph idx="1"/>
              </p:nvPr>
            </p:nvSpPr>
            <p:spPr>
              <a:xfrm>
                <a:off x="266700" y="1095374"/>
                <a:ext cx="11531600" cy="5648325"/>
              </a:xfrm>
              <a:blipFill>
                <a:blip r:embed="rId2"/>
                <a:stretch>
                  <a:fillRect l="-220" t="-674" b="-1573"/>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7F165A96-2E5A-56B0-27EC-8151E5C724C7}"/>
              </a:ext>
            </a:extLst>
          </p:cNvPr>
          <p:cNvGraphicFramePr>
            <a:graphicFrameLocks noGrp="1"/>
          </p:cNvGraphicFramePr>
          <p:nvPr>
            <p:extLst>
              <p:ext uri="{D42A27DB-BD31-4B8C-83A1-F6EECF244321}">
                <p14:modId xmlns:p14="http://schemas.microsoft.com/office/powerpoint/2010/main" val="903101186"/>
              </p:ext>
            </p:extLst>
          </p:nvPr>
        </p:nvGraphicFramePr>
        <p:xfrm>
          <a:off x="9893300" y="3290886"/>
          <a:ext cx="1600200" cy="1257300"/>
        </p:xfrm>
        <a:graphic>
          <a:graphicData uri="http://schemas.openxmlformats.org/drawingml/2006/table">
            <a:tbl>
              <a:tblPr/>
              <a:tblGrid>
                <a:gridCol w="990600">
                  <a:extLst>
                    <a:ext uri="{9D8B030D-6E8A-4147-A177-3AD203B41FA5}">
                      <a16:colId xmlns:a16="http://schemas.microsoft.com/office/drawing/2014/main" val="1725592712"/>
                    </a:ext>
                  </a:extLst>
                </a:gridCol>
                <a:gridCol w="609600">
                  <a:extLst>
                    <a:ext uri="{9D8B030D-6E8A-4147-A177-3AD203B41FA5}">
                      <a16:colId xmlns:a16="http://schemas.microsoft.com/office/drawing/2014/main" val="2495298234"/>
                    </a:ext>
                  </a:extLst>
                </a:gridCol>
              </a:tblGrid>
              <a:tr h="203200">
                <a:tc>
                  <a:txBody>
                    <a:bodyPr/>
                    <a:lstStyle/>
                    <a:p>
                      <a:pPr algn="l" fontAlgn="b"/>
                      <a:r>
                        <a:rPr lang="en-US" sz="1200" b="1" i="0" u="none" strike="noStrike" dirty="0">
                          <a:solidFill>
                            <a:srgbClr val="000000"/>
                          </a:solidFill>
                          <a:effectLst/>
                          <a:latin typeface="Calibri" panose="020F0502020204030204" pitchFamily="34" charset="0"/>
                        </a:rPr>
                        <a:t>Total Students:</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435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775245"/>
                  </a:ext>
                </a:extLst>
              </a:tr>
              <a:tr h="2159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5200096"/>
                  </a:ext>
                </a:extLst>
              </a:tr>
              <a:tr h="215900">
                <a:tc>
                  <a:txBody>
                    <a:bodyPr/>
                    <a:lstStyle/>
                    <a:p>
                      <a:pPr algn="l" fontAlgn="b"/>
                      <a:r>
                        <a:rPr lang="en-US" sz="1200" b="1" i="0" u="none" strike="noStrike">
                          <a:solidFill>
                            <a:srgbClr val="000000"/>
                          </a:solidFill>
                          <a:effectLst/>
                          <a:latin typeface="Calibri" panose="020F0502020204030204" pitchFamily="34" charset="0"/>
                        </a:rPr>
                        <a:t>Major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117936"/>
                  </a:ext>
                </a:extLst>
              </a:tr>
              <a:tr h="203200">
                <a:tc>
                  <a:txBody>
                    <a:bodyPr/>
                    <a:lstStyle/>
                    <a:p>
                      <a:pPr algn="l" fontAlgn="b"/>
                      <a:r>
                        <a:rPr lang="en-US" sz="1200" b="0" i="0" u="none" strike="noStrike">
                          <a:solidFill>
                            <a:srgbClr val="000000"/>
                          </a:solidFill>
                          <a:effectLst/>
                          <a:latin typeface="Calibri" panose="020F0502020204030204" pitchFamily="34" charset="0"/>
                        </a:rPr>
                        <a:t>Statistics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1400810"/>
                  </a:ext>
                </a:extLst>
              </a:tr>
              <a:tr h="203200">
                <a:tc>
                  <a:txBody>
                    <a:bodyPr/>
                    <a:lstStyle/>
                    <a:p>
                      <a:pPr algn="l" fontAlgn="b"/>
                      <a:r>
                        <a:rPr lang="en-US" sz="1200" b="0" i="0" u="none" strike="noStrike">
                          <a:solidFill>
                            <a:srgbClr val="000000"/>
                          </a:solidFill>
                          <a:effectLst/>
                          <a:latin typeface="Calibri" panose="020F0502020204030204" pitchFamily="34" charset="0"/>
                        </a:rPr>
                        <a:t>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3320049"/>
                  </a:ext>
                </a:extLst>
              </a:tr>
              <a:tr h="215900">
                <a:tc>
                  <a:txBody>
                    <a:bodyPr/>
                    <a:lstStyle/>
                    <a:p>
                      <a:pPr algn="l" fontAlgn="b"/>
                      <a:r>
                        <a:rPr lang="en-US" sz="1200" b="0" i="0" u="none" strike="noStrike">
                          <a:solidFill>
                            <a:srgbClr val="000000"/>
                          </a:solidFill>
                          <a:effectLst/>
                          <a:latin typeface="Calibri" panose="020F0502020204030204" pitchFamily="34" charset="0"/>
                        </a:rPr>
                        <a:t>Chemistry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855184"/>
                  </a:ext>
                </a:extLst>
              </a:tr>
            </a:tbl>
          </a:graphicData>
        </a:graphic>
      </p:graphicFrame>
      <p:sp>
        <p:nvSpPr>
          <p:cNvPr id="12" name="TextBox 11">
            <a:extLst>
              <a:ext uri="{FF2B5EF4-FFF2-40B4-BE49-F238E27FC236}">
                <a16:creationId xmlns:a16="http://schemas.microsoft.com/office/drawing/2014/main" id="{9087B057-A336-F915-1E94-7DB9A2051B79}"/>
              </a:ext>
            </a:extLst>
          </p:cNvPr>
          <p:cNvSpPr txBox="1"/>
          <p:nvPr/>
        </p:nvSpPr>
        <p:spPr>
          <a:xfrm>
            <a:off x="7700598" y="425644"/>
            <a:ext cx="4280182"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i="1" u="sng" dirty="0">
                <a:solidFill>
                  <a:srgbClr val="7030A0"/>
                </a:solidFill>
              </a:rPr>
              <a:t>Realization</a:t>
            </a:r>
          </a:p>
          <a:p>
            <a:endParaRPr lang="en-US" sz="1200" i="1" u="sng" dirty="0">
              <a:solidFill>
                <a:srgbClr val="7030A0"/>
              </a:solidFill>
            </a:endParaRPr>
          </a:p>
          <a:p>
            <a:pPr marL="285750" indent="-285750">
              <a:buFont typeface="Arial" panose="020B0604020202020204" pitchFamily="34" charset="0"/>
              <a:buChar char="•"/>
            </a:pPr>
            <a:r>
              <a:rPr lang="en-US" sz="1200" i="1" dirty="0">
                <a:solidFill>
                  <a:srgbClr val="7030A0"/>
                </a:solidFill>
              </a:rPr>
              <a:t>This formula / idea is what we were </a:t>
            </a:r>
            <a:r>
              <a:rPr lang="en-US" sz="1200" i="1" dirty="0" err="1">
                <a:solidFill>
                  <a:srgbClr val="7030A0"/>
                </a:solidFill>
              </a:rPr>
              <a:t>intuitevly</a:t>
            </a:r>
            <a:r>
              <a:rPr lang="en-US" sz="1200" i="1" dirty="0">
                <a:solidFill>
                  <a:srgbClr val="7030A0"/>
                </a:solidFill>
              </a:rPr>
              <a:t> doing in the previous LCQ!</a:t>
            </a:r>
          </a:p>
          <a:p>
            <a:pPr marL="285750" indent="-285750">
              <a:buFont typeface="Arial" panose="020B0604020202020204" pitchFamily="34" charset="0"/>
              <a:buChar char="•"/>
            </a:pPr>
            <a:endParaRPr lang="en-US" sz="1200" i="1" dirty="0">
              <a:solidFill>
                <a:srgbClr val="7030A0"/>
              </a:solidFill>
            </a:endParaRPr>
          </a:p>
          <a:p>
            <a:pPr marL="285750" indent="-285750">
              <a:buFont typeface="Arial" panose="020B0604020202020204" pitchFamily="34" charset="0"/>
              <a:buChar char="•"/>
            </a:pPr>
            <a:r>
              <a:rPr lang="en-US" sz="1200" i="1" dirty="0">
                <a:solidFill>
                  <a:srgbClr val="7030A0"/>
                </a:solidFill>
              </a:rPr>
              <a:t>Each number was equally likely and we just counted the number of outcomes in our event of interest (like even = 3 outcomes) and divided that by the total number of equally likely outcomes, 6</a:t>
            </a:r>
          </a:p>
        </p:txBody>
      </p:sp>
    </p:spTree>
    <p:extLst>
      <p:ext uri="{BB962C8B-B14F-4D97-AF65-F5344CB8AC3E}">
        <p14:creationId xmlns:p14="http://schemas.microsoft.com/office/powerpoint/2010/main" val="59266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p:txBody>
          <a:bodyPr/>
          <a:lstStyle/>
          <a:p>
            <a:r>
              <a:rPr lang="en-US" dirty="0"/>
              <a:t>LCQ: Distributions 2</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p:txBody>
          <a:bodyPr>
            <a:normAutofit/>
          </a:bodyPr>
          <a:lstStyle/>
          <a:p>
            <a:pPr marL="0" indent="0">
              <a:buNone/>
            </a:pPr>
            <a:r>
              <a:rPr lang="en-US" sz="2400" b="1" dirty="0"/>
              <a:t>Find</a:t>
            </a:r>
            <a:r>
              <a:rPr lang="en-US" sz="2400" dirty="0"/>
              <a:t> the </a:t>
            </a:r>
            <a:r>
              <a:rPr lang="en-US" sz="2400" u="sng" dirty="0"/>
              <a:t>distribution</a:t>
            </a:r>
            <a:r>
              <a:rPr lang="en-US" sz="2400" dirty="0"/>
              <a:t> for the </a:t>
            </a:r>
            <a:r>
              <a:rPr lang="en-US" sz="2400" u="sng" dirty="0"/>
              <a:t>number of heads</a:t>
            </a:r>
            <a:r>
              <a:rPr lang="en-US" sz="2400" dirty="0"/>
              <a:t> when flipping two coins:</a:t>
            </a:r>
          </a:p>
          <a:p>
            <a:pPr marL="457200" indent="-457200">
              <a:buFont typeface="+mj-lt"/>
              <a:buAutoNum type="alphaLcParenR"/>
            </a:pPr>
            <a:endParaRPr lang="en-US" sz="2400" dirty="0"/>
          </a:p>
          <a:p>
            <a:pPr marL="457200" indent="-457200">
              <a:buFont typeface="+mj-lt"/>
              <a:buAutoNum type="alphaLcParenR"/>
            </a:pPr>
            <a:endParaRPr lang="en-US" sz="2400" dirty="0"/>
          </a:p>
          <a:p>
            <a:pPr marL="457200" indent="-457200">
              <a:buFont typeface="+mj-lt"/>
              <a:buAutoNum type="alphaLcParenR"/>
            </a:pPr>
            <a:endParaRPr lang="en-US" sz="2400" dirty="0"/>
          </a:p>
          <a:p>
            <a:pPr marL="457200" indent="-457200">
              <a:buFont typeface="+mj-lt"/>
              <a:buAutoNum type="alphaLcParenR"/>
            </a:pPr>
            <a:endParaRPr lang="en-US" sz="2400" dirty="0"/>
          </a:p>
          <a:p>
            <a:pPr marL="0" indent="0">
              <a:buNone/>
            </a:pPr>
            <a:endParaRPr lang="en-US" sz="2400" dirty="0"/>
          </a:p>
        </p:txBody>
      </p:sp>
      <p:graphicFrame>
        <p:nvGraphicFramePr>
          <p:cNvPr id="5" name="Table 4">
            <a:extLst>
              <a:ext uri="{FF2B5EF4-FFF2-40B4-BE49-F238E27FC236}">
                <a16:creationId xmlns:a16="http://schemas.microsoft.com/office/drawing/2014/main" id="{923C2424-2137-5D44-9296-DDCE011FB1F1}"/>
              </a:ext>
            </a:extLst>
          </p:cNvPr>
          <p:cNvGraphicFramePr>
            <a:graphicFrameLocks noGrp="1"/>
          </p:cNvGraphicFramePr>
          <p:nvPr/>
        </p:nvGraphicFramePr>
        <p:xfrm>
          <a:off x="3240532" y="3429000"/>
          <a:ext cx="4112768" cy="723900"/>
        </p:xfrm>
        <a:graphic>
          <a:graphicData uri="http://schemas.openxmlformats.org/drawingml/2006/table">
            <a:tbl>
              <a:tblPr/>
              <a:tblGrid>
                <a:gridCol w="1028192">
                  <a:extLst>
                    <a:ext uri="{9D8B030D-6E8A-4147-A177-3AD203B41FA5}">
                      <a16:colId xmlns:a16="http://schemas.microsoft.com/office/drawing/2014/main" val="861667690"/>
                    </a:ext>
                  </a:extLst>
                </a:gridCol>
                <a:gridCol w="1028192">
                  <a:extLst>
                    <a:ext uri="{9D8B030D-6E8A-4147-A177-3AD203B41FA5}">
                      <a16:colId xmlns:a16="http://schemas.microsoft.com/office/drawing/2014/main" val="2191701845"/>
                    </a:ext>
                  </a:extLst>
                </a:gridCol>
                <a:gridCol w="1028192">
                  <a:extLst>
                    <a:ext uri="{9D8B030D-6E8A-4147-A177-3AD203B41FA5}">
                      <a16:colId xmlns:a16="http://schemas.microsoft.com/office/drawing/2014/main" val="3216400922"/>
                    </a:ext>
                  </a:extLst>
                </a:gridCol>
                <a:gridCol w="1028192">
                  <a:extLst>
                    <a:ext uri="{9D8B030D-6E8A-4147-A177-3AD203B41FA5}">
                      <a16:colId xmlns:a16="http://schemas.microsoft.com/office/drawing/2014/main" val="2711418061"/>
                    </a:ext>
                  </a:extLst>
                </a:gridCol>
              </a:tblGrid>
              <a:tr h="350982">
                <a:tc>
                  <a:txBody>
                    <a:bodyPr/>
                    <a:lstStyle/>
                    <a:p>
                      <a:pPr algn="l" fontAlgn="b"/>
                      <a:r>
                        <a:rPr lang="en-US" sz="1600" b="0" i="1" u="none" strike="noStrike" dirty="0">
                          <a:solidFill>
                            <a:srgbClr val="000000"/>
                          </a:solidFill>
                          <a:effectLst/>
                          <a:latin typeface="Calibri" panose="020F0502020204030204" pitchFamily="34" charset="0"/>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7763660"/>
                  </a:ext>
                </a:extLst>
              </a:tr>
              <a:tr h="372918">
                <a:tc>
                  <a:txBody>
                    <a:bodyPr/>
                    <a:lstStyle/>
                    <a:p>
                      <a:pPr algn="l" fontAlgn="b"/>
                      <a:r>
                        <a:rPr lang="en-US" sz="1600" b="0" i="1" u="none" strike="noStrike" dirty="0">
                          <a:solidFill>
                            <a:srgbClr val="000000"/>
                          </a:solidFill>
                          <a:effectLst/>
                          <a:latin typeface="Calibri" panose="020F0502020204030204" pitchFamily="34" charset="0"/>
                        </a:rPr>
                        <a:t>P(X):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173440"/>
                  </a:ext>
                </a:extLst>
              </a:tr>
            </a:tbl>
          </a:graphicData>
        </a:graphic>
      </p:graphicFrame>
    </p:spTree>
    <p:extLst>
      <p:ext uri="{BB962C8B-B14F-4D97-AF65-F5344CB8AC3E}">
        <p14:creationId xmlns:p14="http://schemas.microsoft.com/office/powerpoint/2010/main" val="343252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508000" y="-104775"/>
            <a:ext cx="10515600" cy="1325563"/>
          </a:xfrm>
        </p:spPr>
        <p:txBody>
          <a:bodyPr/>
          <a:lstStyle/>
          <a:p>
            <a:r>
              <a:rPr lang="en-US" dirty="0"/>
              <a:t>LCQ: Distributions 2</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673100" y="1101725"/>
            <a:ext cx="10515600" cy="4351338"/>
          </a:xfrm>
        </p:spPr>
        <p:txBody>
          <a:bodyPr>
            <a:noAutofit/>
          </a:bodyPr>
          <a:lstStyle/>
          <a:p>
            <a:pPr marL="0" indent="0">
              <a:buNone/>
            </a:pPr>
            <a:r>
              <a:rPr lang="en-US" sz="1600" b="1" i="1" dirty="0"/>
              <a:t>Find</a:t>
            </a:r>
            <a:r>
              <a:rPr lang="en-US" sz="1600" i="1" dirty="0"/>
              <a:t> the </a:t>
            </a:r>
            <a:r>
              <a:rPr lang="en-US" sz="1600" i="1" u="sng" dirty="0"/>
              <a:t>distribution</a:t>
            </a:r>
            <a:r>
              <a:rPr lang="en-US" sz="1600" i="1" dirty="0"/>
              <a:t> for the </a:t>
            </a:r>
            <a:r>
              <a:rPr lang="en-US" sz="1600" i="1" u="sng" dirty="0"/>
              <a:t>number of heads</a:t>
            </a:r>
            <a:r>
              <a:rPr lang="en-US" sz="1600" i="1" dirty="0"/>
              <a:t> when flipping two coins:</a:t>
            </a:r>
          </a:p>
          <a:p>
            <a:pPr marL="0" indent="0">
              <a:buNone/>
            </a:pPr>
            <a:r>
              <a:rPr lang="en-US" sz="1600" i="1" dirty="0">
                <a:solidFill>
                  <a:srgbClr val="FF0000"/>
                </a:solidFill>
              </a:rPr>
              <a:t>First think about the Sample space:</a:t>
            </a:r>
          </a:p>
          <a:p>
            <a:r>
              <a:rPr lang="en-US" sz="1600" i="1" dirty="0">
                <a:solidFill>
                  <a:srgbClr val="FF0000"/>
                </a:solidFill>
              </a:rPr>
              <a:t>Like we’ve seen before with flipping coins, so S = {TT, TH, HH}</a:t>
            </a:r>
            <a:r>
              <a:rPr lang="en-US" sz="1600" i="1" dirty="0"/>
              <a:t> </a:t>
            </a:r>
            <a:r>
              <a:rPr lang="en-US" sz="1600" i="1" dirty="0">
                <a:solidFill>
                  <a:srgbClr val="7030A0"/>
                </a:solidFill>
              </a:rPr>
              <a:t>→ WRONG!! this wouldn’t be the sample space because of the context!</a:t>
            </a:r>
          </a:p>
          <a:p>
            <a:pPr lvl="1"/>
            <a:r>
              <a:rPr lang="en-US" sz="1600" i="1" dirty="0">
                <a:solidFill>
                  <a:srgbClr val="7030A0"/>
                </a:solidFill>
              </a:rPr>
              <a:t>Have to look at the question we are trying to answer! </a:t>
            </a:r>
            <a:r>
              <a:rPr lang="en-US" sz="1600" i="1" dirty="0">
                <a:solidFill>
                  <a:srgbClr val="FF0000"/>
                </a:solidFill>
              </a:rPr>
              <a:t>We want the ‘number of heads when flipping two coins!!</a:t>
            </a:r>
          </a:p>
          <a:p>
            <a:pPr lvl="1"/>
            <a:endParaRPr lang="en-US" sz="1600" i="1" dirty="0">
              <a:solidFill>
                <a:srgbClr val="7030A0"/>
              </a:solidFill>
            </a:endParaRPr>
          </a:p>
          <a:p>
            <a:pPr marL="0" indent="0">
              <a:buNone/>
            </a:pPr>
            <a:endParaRPr lang="en-US" sz="1600" i="1" dirty="0"/>
          </a:p>
          <a:p>
            <a:pPr marL="0" indent="0">
              <a:buNone/>
            </a:pPr>
            <a:endParaRPr lang="en-US" sz="1600" i="1" dirty="0"/>
          </a:p>
          <a:p>
            <a:pPr marL="0" indent="0">
              <a:buNone/>
            </a:pPr>
            <a:endParaRPr lang="en-US" sz="1600" i="1" dirty="0"/>
          </a:p>
          <a:p>
            <a:pPr marL="0" indent="0">
              <a:buNone/>
            </a:pPr>
            <a:r>
              <a:rPr lang="en-US" sz="1600" i="1" dirty="0">
                <a:solidFill>
                  <a:srgbClr val="FF0000"/>
                </a:solidFill>
              </a:rPr>
              <a:t>Next is the probabilities:</a:t>
            </a:r>
          </a:p>
          <a:p>
            <a:r>
              <a:rPr lang="en-US" sz="1600" i="1" dirty="0">
                <a:solidFill>
                  <a:srgbClr val="FF0000"/>
                </a:solidFill>
              </a:rPr>
              <a:t>Three outcomes in S, so all must be 1/3</a:t>
            </a:r>
            <a:r>
              <a:rPr lang="en-US" sz="1600" i="1" dirty="0"/>
              <a:t> </a:t>
            </a:r>
            <a:r>
              <a:rPr lang="en-US" sz="1600" i="1" dirty="0">
                <a:solidFill>
                  <a:srgbClr val="7030A0"/>
                </a:solidFill>
              </a:rPr>
              <a:t>→ WRONG!! Think about the possible ~ options! </a:t>
            </a:r>
          </a:p>
          <a:p>
            <a:r>
              <a:rPr lang="en-US" sz="1600" i="1" dirty="0">
                <a:solidFill>
                  <a:srgbClr val="FF0000"/>
                </a:solidFill>
              </a:rPr>
              <a:t>Possible options ~ {TT = 0, TH = 1, HT = 1, HH = 2}, each has ¼ probability</a:t>
            </a:r>
          </a:p>
          <a:p>
            <a:r>
              <a:rPr lang="en-US" sz="1600" i="1" dirty="0">
                <a:solidFill>
                  <a:srgbClr val="7030A0"/>
                </a:solidFill>
              </a:rPr>
              <a:t>So then “map” each option to an outcome and add up the probabilities!</a:t>
            </a:r>
          </a:p>
          <a:p>
            <a:r>
              <a:rPr lang="en-US" sz="1600" i="1" dirty="0">
                <a:solidFill>
                  <a:srgbClr val="7030A0"/>
                </a:solidFill>
              </a:rPr>
              <a:t>Now we get:</a:t>
            </a:r>
          </a:p>
          <a:p>
            <a:pPr marL="0" indent="0">
              <a:buNone/>
            </a:pPr>
            <a:endParaRPr lang="en-US" sz="1600" i="1" dirty="0"/>
          </a:p>
          <a:p>
            <a:pPr marL="0" indent="0">
              <a:buNone/>
            </a:pPr>
            <a:endParaRPr lang="en-US" sz="1600" i="1" dirty="0"/>
          </a:p>
          <a:p>
            <a:pPr marL="0" indent="0">
              <a:buNone/>
            </a:pPr>
            <a:r>
              <a:rPr lang="en-US" sz="1600" i="1" dirty="0">
                <a:solidFill>
                  <a:srgbClr val="7030A0"/>
                </a:solidFill>
              </a:rPr>
              <a:t>CORRECT now!</a:t>
            </a:r>
          </a:p>
        </p:txBody>
      </p:sp>
      <p:graphicFrame>
        <p:nvGraphicFramePr>
          <p:cNvPr id="5" name="Table 4">
            <a:extLst>
              <a:ext uri="{FF2B5EF4-FFF2-40B4-BE49-F238E27FC236}">
                <a16:creationId xmlns:a16="http://schemas.microsoft.com/office/drawing/2014/main" id="{923C2424-2137-5D44-9296-DDCE011FB1F1}"/>
              </a:ext>
            </a:extLst>
          </p:cNvPr>
          <p:cNvGraphicFramePr>
            <a:graphicFrameLocks noGrp="1"/>
          </p:cNvGraphicFramePr>
          <p:nvPr>
            <p:extLst>
              <p:ext uri="{D42A27DB-BD31-4B8C-83A1-F6EECF244321}">
                <p14:modId xmlns:p14="http://schemas.microsoft.com/office/powerpoint/2010/main" val="3889429673"/>
              </p:ext>
            </p:extLst>
          </p:nvPr>
        </p:nvGraphicFramePr>
        <p:xfrm>
          <a:off x="2339175" y="5606257"/>
          <a:ext cx="4112768" cy="723900"/>
        </p:xfrm>
        <a:graphic>
          <a:graphicData uri="http://schemas.openxmlformats.org/drawingml/2006/table">
            <a:tbl>
              <a:tblPr/>
              <a:tblGrid>
                <a:gridCol w="1121403">
                  <a:extLst>
                    <a:ext uri="{9D8B030D-6E8A-4147-A177-3AD203B41FA5}">
                      <a16:colId xmlns:a16="http://schemas.microsoft.com/office/drawing/2014/main" val="861667690"/>
                    </a:ext>
                  </a:extLst>
                </a:gridCol>
                <a:gridCol w="934981">
                  <a:extLst>
                    <a:ext uri="{9D8B030D-6E8A-4147-A177-3AD203B41FA5}">
                      <a16:colId xmlns:a16="http://schemas.microsoft.com/office/drawing/2014/main" val="2191701845"/>
                    </a:ext>
                  </a:extLst>
                </a:gridCol>
                <a:gridCol w="1028192">
                  <a:extLst>
                    <a:ext uri="{9D8B030D-6E8A-4147-A177-3AD203B41FA5}">
                      <a16:colId xmlns:a16="http://schemas.microsoft.com/office/drawing/2014/main" val="3216400922"/>
                    </a:ext>
                  </a:extLst>
                </a:gridCol>
                <a:gridCol w="1028192">
                  <a:extLst>
                    <a:ext uri="{9D8B030D-6E8A-4147-A177-3AD203B41FA5}">
                      <a16:colId xmlns:a16="http://schemas.microsoft.com/office/drawing/2014/main" val="2711418061"/>
                    </a:ext>
                  </a:extLst>
                </a:gridCol>
              </a:tblGrid>
              <a:tr h="350982">
                <a:tc>
                  <a:txBody>
                    <a:bodyPr/>
                    <a:lstStyle/>
                    <a:p>
                      <a:pPr algn="l" fontAlgn="b"/>
                      <a:r>
                        <a:rPr lang="en-US" sz="1600" b="0" i="1" u="none" strike="noStrike" dirty="0">
                          <a:solidFill>
                            <a:srgbClr val="000000"/>
                          </a:solidFill>
                          <a:effectLst/>
                          <a:latin typeface="Calibri" panose="020F0502020204030204" pitchFamily="34" charset="0"/>
                        </a:rPr>
                        <a:t>X (outcome):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7763660"/>
                  </a:ext>
                </a:extLst>
              </a:tr>
              <a:tr h="372918">
                <a:tc>
                  <a:txBody>
                    <a:bodyPr/>
                    <a:lstStyle/>
                    <a:p>
                      <a:pPr algn="l" fontAlgn="b"/>
                      <a:r>
                        <a:rPr lang="en-US" sz="1600" b="0" i="1" u="none" strike="noStrike" dirty="0">
                          <a:solidFill>
                            <a:srgbClr val="000000"/>
                          </a:solidFill>
                          <a:effectLst/>
                          <a:latin typeface="Calibri" panose="020F0502020204030204" pitchFamily="34" charset="0"/>
                        </a:rPr>
                        <a:t>P(X):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173440"/>
                  </a:ext>
                </a:extLst>
              </a:tr>
            </a:tbl>
          </a:graphicData>
        </a:graphic>
      </p:graphicFrame>
      <p:graphicFrame>
        <p:nvGraphicFramePr>
          <p:cNvPr id="26" name="Table 25">
            <a:extLst>
              <a:ext uri="{FF2B5EF4-FFF2-40B4-BE49-F238E27FC236}">
                <a16:creationId xmlns:a16="http://schemas.microsoft.com/office/drawing/2014/main" id="{0F2F4E69-EAEB-A65A-5077-776132809F01}"/>
              </a:ext>
            </a:extLst>
          </p:cNvPr>
          <p:cNvGraphicFramePr>
            <a:graphicFrameLocks noGrp="1"/>
          </p:cNvGraphicFramePr>
          <p:nvPr>
            <p:extLst>
              <p:ext uri="{D42A27DB-BD31-4B8C-83A1-F6EECF244321}">
                <p14:modId xmlns:p14="http://schemas.microsoft.com/office/powerpoint/2010/main" val="4212848510"/>
              </p:ext>
            </p:extLst>
          </p:nvPr>
        </p:nvGraphicFramePr>
        <p:xfrm>
          <a:off x="2832100" y="2974975"/>
          <a:ext cx="4112768" cy="723900"/>
        </p:xfrm>
        <a:graphic>
          <a:graphicData uri="http://schemas.openxmlformats.org/drawingml/2006/table">
            <a:tbl>
              <a:tblPr/>
              <a:tblGrid>
                <a:gridCol w="1121403">
                  <a:extLst>
                    <a:ext uri="{9D8B030D-6E8A-4147-A177-3AD203B41FA5}">
                      <a16:colId xmlns:a16="http://schemas.microsoft.com/office/drawing/2014/main" val="861667690"/>
                    </a:ext>
                  </a:extLst>
                </a:gridCol>
                <a:gridCol w="934981">
                  <a:extLst>
                    <a:ext uri="{9D8B030D-6E8A-4147-A177-3AD203B41FA5}">
                      <a16:colId xmlns:a16="http://schemas.microsoft.com/office/drawing/2014/main" val="2191701845"/>
                    </a:ext>
                  </a:extLst>
                </a:gridCol>
                <a:gridCol w="1028192">
                  <a:extLst>
                    <a:ext uri="{9D8B030D-6E8A-4147-A177-3AD203B41FA5}">
                      <a16:colId xmlns:a16="http://schemas.microsoft.com/office/drawing/2014/main" val="3216400922"/>
                    </a:ext>
                  </a:extLst>
                </a:gridCol>
                <a:gridCol w="1028192">
                  <a:extLst>
                    <a:ext uri="{9D8B030D-6E8A-4147-A177-3AD203B41FA5}">
                      <a16:colId xmlns:a16="http://schemas.microsoft.com/office/drawing/2014/main" val="2711418061"/>
                    </a:ext>
                  </a:extLst>
                </a:gridCol>
              </a:tblGrid>
              <a:tr h="350982">
                <a:tc>
                  <a:txBody>
                    <a:bodyPr/>
                    <a:lstStyle/>
                    <a:p>
                      <a:pPr algn="l" fontAlgn="b"/>
                      <a:r>
                        <a:rPr lang="en-US" sz="1600" b="0" i="1" u="none" strike="noStrike" dirty="0">
                          <a:solidFill>
                            <a:srgbClr val="000000"/>
                          </a:solidFill>
                          <a:effectLst/>
                          <a:latin typeface="Calibri" panose="020F0502020204030204" pitchFamily="34" charset="0"/>
                        </a:rPr>
                        <a:t>X (outcome):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1" u="none" strike="noStrike" dirty="0">
                          <a:solidFill>
                            <a:srgbClr val="FF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7763660"/>
                  </a:ext>
                </a:extLst>
              </a:tr>
              <a:tr h="372918">
                <a:tc>
                  <a:txBody>
                    <a:bodyPr/>
                    <a:lstStyle/>
                    <a:p>
                      <a:pPr algn="l" fontAlgn="b"/>
                      <a:r>
                        <a:rPr lang="en-US" sz="1600" b="0" i="1" u="none" strike="noStrike" dirty="0">
                          <a:solidFill>
                            <a:srgbClr val="000000"/>
                          </a:solidFill>
                          <a:effectLst/>
                          <a:latin typeface="Calibri" panose="020F0502020204030204" pitchFamily="34" charset="0"/>
                        </a:rPr>
                        <a:t>P(X):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1" u="none" strike="sngStrike" dirty="0">
                          <a:solidFill>
                            <a:srgbClr val="FF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1" u="none" strike="sngStrike" dirty="0">
                          <a:solidFill>
                            <a:srgbClr val="FF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1" u="none" strike="sngStrike" dirty="0">
                          <a:solidFill>
                            <a:srgbClr val="FF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173440"/>
                  </a:ext>
                </a:extLst>
              </a:tr>
            </a:tbl>
          </a:graphicData>
        </a:graphic>
      </p:graphicFrame>
      <p:sp>
        <p:nvSpPr>
          <p:cNvPr id="38" name="TextBox 37">
            <a:extLst>
              <a:ext uri="{FF2B5EF4-FFF2-40B4-BE49-F238E27FC236}">
                <a16:creationId xmlns:a16="http://schemas.microsoft.com/office/drawing/2014/main" id="{BCAF160A-B73B-5A44-3DC7-1B658622CA1F}"/>
              </a:ext>
            </a:extLst>
          </p:cNvPr>
          <p:cNvSpPr txBox="1"/>
          <p:nvPr/>
        </p:nvSpPr>
        <p:spPr>
          <a:xfrm>
            <a:off x="8413750" y="4843681"/>
            <a:ext cx="375466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i="1" u="sng" dirty="0">
                <a:solidFill>
                  <a:srgbClr val="7030A0"/>
                </a:solidFill>
              </a:rPr>
              <a:t>Realization</a:t>
            </a:r>
          </a:p>
          <a:p>
            <a:endParaRPr lang="en-US" sz="1400" i="1" dirty="0">
              <a:solidFill>
                <a:srgbClr val="7030A0"/>
              </a:solidFill>
            </a:endParaRPr>
          </a:p>
          <a:p>
            <a:r>
              <a:rPr lang="en-US" sz="1400" i="1" dirty="0">
                <a:solidFill>
                  <a:srgbClr val="7030A0"/>
                </a:solidFill>
              </a:rPr>
              <a:t>This is an example when all outcomes (the ones in the final table) are NOT equally likely!</a:t>
            </a:r>
          </a:p>
          <a:p>
            <a:endParaRPr lang="en-US" sz="1400" i="1" dirty="0">
              <a:solidFill>
                <a:srgbClr val="7030A0"/>
              </a:solidFill>
            </a:endParaRPr>
          </a:p>
          <a:p>
            <a:r>
              <a:rPr lang="en-US" sz="1400" i="1" dirty="0">
                <a:solidFill>
                  <a:srgbClr val="7030A0"/>
                </a:solidFill>
              </a:rPr>
              <a:t>When we break it down into the possible ~ options, those are equally likely though, which helped us find the correct probabilities</a:t>
            </a:r>
          </a:p>
        </p:txBody>
      </p:sp>
      <p:grpSp>
        <p:nvGrpSpPr>
          <p:cNvPr id="46" name="Group 45">
            <a:extLst>
              <a:ext uri="{FF2B5EF4-FFF2-40B4-BE49-F238E27FC236}">
                <a16:creationId xmlns:a16="http://schemas.microsoft.com/office/drawing/2014/main" id="{41377E13-11F2-8D9C-CE48-187EFACA01F1}"/>
              </a:ext>
            </a:extLst>
          </p:cNvPr>
          <p:cNvGrpSpPr/>
          <p:nvPr/>
        </p:nvGrpSpPr>
        <p:grpSpPr>
          <a:xfrm>
            <a:off x="2533650" y="4634862"/>
            <a:ext cx="3124200" cy="1130043"/>
            <a:chOff x="2533650" y="4634862"/>
            <a:chExt cx="3124200" cy="1130043"/>
          </a:xfrm>
        </p:grpSpPr>
        <p:sp>
          <p:nvSpPr>
            <p:cNvPr id="39" name="Rounded Rectangle 38">
              <a:extLst>
                <a:ext uri="{FF2B5EF4-FFF2-40B4-BE49-F238E27FC236}">
                  <a16:creationId xmlns:a16="http://schemas.microsoft.com/office/drawing/2014/main" id="{C15B2118-3EB9-A091-0662-5B6FCB2C0876}"/>
                </a:ext>
              </a:extLst>
            </p:cNvPr>
            <p:cNvSpPr/>
            <p:nvPr/>
          </p:nvSpPr>
          <p:spPr>
            <a:xfrm>
              <a:off x="2533650" y="4634862"/>
              <a:ext cx="596900" cy="27864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BA588D4-73BB-22BE-16F5-D4FF6B8C622A}"/>
                </a:ext>
              </a:extLst>
            </p:cNvPr>
            <p:cNvSpPr/>
            <p:nvPr/>
          </p:nvSpPr>
          <p:spPr>
            <a:xfrm>
              <a:off x="3130550" y="4634862"/>
              <a:ext cx="1263650" cy="27864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8BB95AD2-06AA-762F-1F97-472C00084005}"/>
                </a:ext>
              </a:extLst>
            </p:cNvPr>
            <p:cNvSpPr/>
            <p:nvPr/>
          </p:nvSpPr>
          <p:spPr>
            <a:xfrm>
              <a:off x="4394200" y="4634862"/>
              <a:ext cx="596900" cy="27864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E2934C99-FD40-B9F3-5D11-CE1379916B59}"/>
                </a:ext>
              </a:extLst>
            </p:cNvPr>
            <p:cNvCxnSpPr/>
            <p:nvPr/>
          </p:nvCxnSpPr>
          <p:spPr>
            <a:xfrm>
              <a:off x="2832100" y="4917315"/>
              <a:ext cx="895350" cy="83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9A62BDF-E59D-1DD3-E8B3-F06EA2520F2D}"/>
                </a:ext>
              </a:extLst>
            </p:cNvPr>
            <p:cNvCxnSpPr/>
            <p:nvPr/>
          </p:nvCxnSpPr>
          <p:spPr>
            <a:xfrm>
              <a:off x="3797300" y="4917315"/>
              <a:ext cx="895350" cy="83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DA09583-97D3-E3E6-69C9-B11B5C2820E4}"/>
                </a:ext>
              </a:extLst>
            </p:cNvPr>
            <p:cNvCxnSpPr/>
            <p:nvPr/>
          </p:nvCxnSpPr>
          <p:spPr>
            <a:xfrm>
              <a:off x="4762500" y="4925945"/>
              <a:ext cx="895350" cy="83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68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218070" y="-219405"/>
            <a:ext cx="10515600" cy="1325563"/>
          </a:xfrm>
        </p:spPr>
        <p:txBody>
          <a:bodyPr/>
          <a:lstStyle/>
          <a:p>
            <a:r>
              <a:rPr lang="en-US" dirty="0"/>
              <a:t>Probability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285969" y="889226"/>
                <a:ext cx="10949451" cy="5260091"/>
              </a:xfrm>
            </p:spPr>
            <p:txBody>
              <a:bodyPr>
                <a:noAutofit/>
              </a:bodyPr>
              <a:lstStyle/>
              <a:p>
                <a:pPr marL="0" indent="0">
                  <a:buNone/>
                </a:pPr>
                <a:r>
                  <a:rPr lang="en-US" sz="1600" dirty="0"/>
                  <a:t>All </a:t>
                </a:r>
                <a:r>
                  <a:rPr lang="en-US" sz="1600" b="1" dirty="0"/>
                  <a:t>probabilities</a:t>
                </a:r>
                <a:r>
                  <a:rPr lang="en-US" sz="1600" dirty="0"/>
                  <a:t> have the following </a:t>
                </a:r>
                <a:r>
                  <a:rPr lang="en-US" sz="1600" b="1" dirty="0"/>
                  <a:t>rules </a:t>
                </a:r>
                <a:r>
                  <a:rPr lang="en-US" sz="1600" dirty="0"/>
                  <a:t>or</a:t>
                </a:r>
                <a:r>
                  <a:rPr lang="en-US" sz="1600" b="1" dirty="0"/>
                  <a:t> characteristics</a:t>
                </a:r>
                <a:r>
                  <a:rPr lang="en-US" sz="1600" dirty="0"/>
                  <a:t>:</a:t>
                </a:r>
              </a:p>
              <a:p>
                <a:pPr marL="514350" indent="-514350">
                  <a:buFont typeface="+mj-lt"/>
                  <a:buAutoNum type="arabicPeriod"/>
                </a:pPr>
                <a:r>
                  <a:rPr lang="en-US" sz="1600" dirty="0"/>
                  <a:t>All </a:t>
                </a:r>
                <a:r>
                  <a:rPr lang="en-US" sz="1600" b="1" dirty="0"/>
                  <a:t>probabilities</a:t>
                </a:r>
                <a:r>
                  <a:rPr lang="en-US" sz="1600" dirty="0"/>
                  <a:t> are </a:t>
                </a:r>
                <a:r>
                  <a:rPr lang="en-US" sz="1600" u="sng" dirty="0"/>
                  <a:t>between zero and one</a:t>
                </a:r>
                <a:r>
                  <a:rPr lang="en-US" sz="1600" dirty="0"/>
                  <a:t>: </a:t>
                </a:r>
                <a14:m>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≤1</m:t>
                    </m:r>
                  </m:oMath>
                </a14:m>
                <a:endParaRPr lang="en-US" sz="1600" b="0" dirty="0">
                  <a:ea typeface="Cambria Math" panose="02040503050406030204" pitchFamily="18" charset="0"/>
                </a:endParaRPr>
              </a:p>
              <a:p>
                <a:pPr marL="514350" indent="-514350">
                  <a:buFont typeface="+mj-lt"/>
                  <a:buAutoNum type="arabicPeriod"/>
                </a:pPr>
                <a:endParaRPr lang="en-US" sz="1600" b="0" dirty="0">
                  <a:ea typeface="Cambria Math" panose="02040503050406030204" pitchFamily="18" charset="0"/>
                </a:endParaRPr>
              </a:p>
              <a:p>
                <a:pPr lvl="1"/>
                <a:r>
                  <a:rPr lang="en-US" sz="1600" dirty="0">
                    <a:ea typeface="Cambria Math" panose="02040503050406030204" pitchFamily="18" charset="0"/>
                  </a:rPr>
                  <a:t>U</a:t>
                </a:r>
                <a:r>
                  <a:rPr lang="en-US" sz="1600" b="0" dirty="0">
                    <a:ea typeface="Cambria Math" panose="02040503050406030204" pitchFamily="18" charset="0"/>
                  </a:rPr>
                  <a:t>sing interval notation P(x) = [0,1] (inclusive) </a:t>
                </a:r>
              </a:p>
              <a:p>
                <a:pPr lvl="1"/>
                <a:r>
                  <a:rPr lang="en-US" sz="1600" dirty="0">
                    <a:ea typeface="Cambria Math" panose="02040503050406030204" pitchFamily="18" charset="0"/>
                  </a:rPr>
                  <a:t>Probability of </a:t>
                </a:r>
                <a:r>
                  <a:rPr lang="en-US" sz="1600" u="sng" dirty="0">
                    <a:ea typeface="Cambria Math" panose="02040503050406030204" pitchFamily="18" charset="0"/>
                  </a:rPr>
                  <a:t>0</a:t>
                </a:r>
                <a:r>
                  <a:rPr lang="en-US" sz="1600" dirty="0">
                    <a:ea typeface="Cambria Math" panose="02040503050406030204" pitchFamily="18" charset="0"/>
                  </a:rPr>
                  <a:t> means it </a:t>
                </a:r>
                <a:r>
                  <a:rPr lang="en-US" sz="1600" u="sng" dirty="0">
                    <a:ea typeface="Cambria Math" panose="02040503050406030204" pitchFamily="18" charset="0"/>
                  </a:rPr>
                  <a:t>cannot</a:t>
                </a:r>
                <a:r>
                  <a:rPr lang="en-US" sz="1600" dirty="0">
                    <a:ea typeface="Cambria Math" panose="02040503050406030204" pitchFamily="18" charset="0"/>
                  </a:rPr>
                  <a:t> occur; Probability of </a:t>
                </a:r>
                <a:r>
                  <a:rPr lang="en-US" sz="1600" u="sng" dirty="0">
                    <a:ea typeface="Cambria Math" panose="02040503050406030204" pitchFamily="18" charset="0"/>
                  </a:rPr>
                  <a:t>1</a:t>
                </a:r>
                <a:r>
                  <a:rPr lang="en-US" sz="1600" dirty="0">
                    <a:ea typeface="Cambria Math" panose="02040503050406030204" pitchFamily="18" charset="0"/>
                  </a:rPr>
                  <a:t> means it </a:t>
                </a:r>
                <a:r>
                  <a:rPr lang="en-US" sz="1600" u="sng" dirty="0">
                    <a:ea typeface="Cambria Math" panose="02040503050406030204" pitchFamily="18" charset="0"/>
                  </a:rPr>
                  <a:t>always</a:t>
                </a:r>
                <a:r>
                  <a:rPr lang="en-US" sz="1600" dirty="0">
                    <a:ea typeface="Cambria Math" panose="02040503050406030204" pitchFamily="18" charset="0"/>
                  </a:rPr>
                  <a:t> occurs.</a:t>
                </a:r>
              </a:p>
              <a:p>
                <a:pPr lvl="1"/>
                <a:r>
                  <a:rPr lang="en-US" sz="1600" b="0" dirty="0">
                    <a:ea typeface="Cambria Math" panose="02040503050406030204" pitchFamily="18" charset="0"/>
                  </a:rPr>
                  <a:t>So, this means </a:t>
                </a:r>
                <a:r>
                  <a:rPr lang="en-US" sz="1600" dirty="0">
                    <a:ea typeface="Cambria Math" panose="02040503050406030204" pitchFamily="18" charset="0"/>
                  </a:rPr>
                  <a:t>t</a:t>
                </a:r>
                <a:r>
                  <a:rPr lang="en-US" sz="1600" b="0" dirty="0">
                    <a:ea typeface="Cambria Math" panose="02040503050406030204" pitchFamily="18" charset="0"/>
                  </a:rPr>
                  <a:t>he </a:t>
                </a:r>
                <a:r>
                  <a:rPr lang="en-US" sz="1600" b="0" u="sng" dirty="0">
                    <a:ea typeface="Cambria Math" panose="02040503050406030204" pitchFamily="18" charset="0"/>
                  </a:rPr>
                  <a:t>probability</a:t>
                </a:r>
                <a:r>
                  <a:rPr lang="en-US" sz="1600" b="0" dirty="0">
                    <a:ea typeface="Cambria Math" panose="02040503050406030204" pitchFamily="18" charset="0"/>
                  </a:rPr>
                  <a:t> </a:t>
                </a:r>
                <a:r>
                  <a:rPr lang="en-US" sz="1600" dirty="0">
                    <a:ea typeface="Cambria Math" panose="02040503050406030204" pitchFamily="18" charset="0"/>
                  </a:rPr>
                  <a:t>of any </a:t>
                </a:r>
                <a:r>
                  <a:rPr lang="en-US" sz="1600" u="sng" dirty="0">
                    <a:ea typeface="Cambria Math" panose="02040503050406030204" pitchFamily="18" charset="0"/>
                  </a:rPr>
                  <a:t>event</a:t>
                </a:r>
                <a:r>
                  <a:rPr lang="en-US" sz="1600" dirty="0">
                    <a:ea typeface="Cambria Math" panose="02040503050406030204" pitchFamily="18" charset="0"/>
                  </a:rPr>
                  <a:t> A must be </a:t>
                </a:r>
                <a14:m>
                  <m:oMath xmlns:m="http://schemas.openxmlformats.org/officeDocument/2006/math">
                    <m:r>
                      <a:rPr lang="en-US" sz="1600" b="0" i="0" smtClean="0">
                        <a:latin typeface="Cambria Math" panose="02040503050406030204" pitchFamily="18" charset="0"/>
                        <a:ea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𝑃</m:t>
                    </m:r>
                    <m:d>
                      <m:dPr>
                        <m:ctrlPr>
                          <a:rPr lang="en-US" sz="1600" i="1">
                            <a:latin typeface="Cambria Math" panose="02040503050406030204" pitchFamily="18" charset="0"/>
                            <a:ea typeface="Cambria Math" panose="02040503050406030204" pitchFamily="18" charset="0"/>
                          </a:rPr>
                        </m:ctrlPr>
                      </m:dPr>
                      <m:e>
                        <m:r>
                          <m:rPr>
                            <m:sty m:val="p"/>
                          </m:rPr>
                          <a:rPr lang="en-US" sz="1600" b="0" i="0" smtClean="0">
                            <a:latin typeface="Cambria Math" panose="02040503050406030204" pitchFamily="18" charset="0"/>
                            <a:ea typeface="Cambria Math" panose="02040503050406030204" pitchFamily="18" charset="0"/>
                          </a:rPr>
                          <m:t>A</m:t>
                        </m:r>
                      </m:e>
                    </m:d>
                    <m:r>
                      <a:rPr lang="en-US" sz="1600" b="0" i="1" smtClean="0">
                        <a:latin typeface="Cambria Math" panose="02040503050406030204" pitchFamily="18" charset="0"/>
                        <a:ea typeface="Cambria Math" panose="02040503050406030204" pitchFamily="18" charset="0"/>
                      </a:rPr>
                      <m:t>≤1</m:t>
                    </m:r>
                  </m:oMath>
                </a14:m>
                <a:r>
                  <a:rPr lang="en-US" sz="1600" dirty="0">
                    <a:ea typeface="Cambria Math" panose="02040503050406030204" pitchFamily="18" charset="0"/>
                  </a:rPr>
                  <a:t>.</a:t>
                </a:r>
              </a:p>
              <a:p>
                <a:pPr marL="457200" lvl="1" indent="0">
                  <a:buNone/>
                </a:pPr>
                <a:endParaRPr lang="en-US" sz="1600" dirty="0">
                  <a:ea typeface="Cambria Math" panose="02040503050406030204" pitchFamily="18" charset="0"/>
                </a:endParaRPr>
              </a:p>
              <a:p>
                <a:pPr marL="457200" indent="-457200">
                  <a:buFont typeface="+mj-lt"/>
                  <a:buAutoNum type="arabicPeriod"/>
                </a:pPr>
                <a:r>
                  <a:rPr lang="en-US" sz="1600" dirty="0"/>
                  <a:t>The </a:t>
                </a:r>
                <a:r>
                  <a:rPr lang="en-US" sz="1600" u="sng" dirty="0"/>
                  <a:t>sum</a:t>
                </a:r>
                <a:r>
                  <a:rPr lang="en-US" sz="1600" dirty="0"/>
                  <a:t> of the </a:t>
                </a:r>
                <a:r>
                  <a:rPr lang="en-US" sz="1600" b="1" dirty="0"/>
                  <a:t>probabilities</a:t>
                </a:r>
                <a:r>
                  <a:rPr lang="en-US" sz="1600" dirty="0"/>
                  <a:t> of </a:t>
                </a:r>
                <a:r>
                  <a:rPr lang="en-US" sz="1600" u="sng" dirty="0"/>
                  <a:t>all outcomes in a sample space</a:t>
                </a:r>
                <a:r>
                  <a:rPr lang="en-US" sz="1600" dirty="0"/>
                  <a:t> is </a:t>
                </a:r>
                <a:r>
                  <a:rPr lang="en-US" sz="1600" u="sng" dirty="0"/>
                  <a:t>one</a:t>
                </a:r>
                <a:r>
                  <a:rPr lang="en-US" sz="1600" dirty="0"/>
                  <a:t>: </a:t>
                </a:r>
                <a14:m>
                  <m:oMath xmlns:m="http://schemas.openxmlformats.org/officeDocument/2006/math">
                    <m:nary>
                      <m:naryPr>
                        <m:chr m:val="∑"/>
                        <m:subHide m:val="on"/>
                        <m:supHide m:val="on"/>
                        <m:ctrlPr>
                          <a:rPr lang="en-US" sz="1600" b="0" i="1" dirty="0" smtClean="0">
                            <a:latin typeface="Cambria Math" panose="02040503050406030204" pitchFamily="18" charset="0"/>
                            <a:ea typeface="Cambria Math" panose="02040503050406030204" pitchFamily="18" charset="0"/>
                          </a:rPr>
                        </m:ctrlPr>
                      </m:naryPr>
                      <m:sub/>
                      <m:sup/>
                      <m:e>
                        <m:r>
                          <a:rPr lang="en-US" sz="1600" i="1">
                            <a:latin typeface="Cambria Math" panose="02040503050406030204" pitchFamily="18" charset="0"/>
                            <a:ea typeface="Cambria Math" panose="02040503050406030204" pitchFamily="18" charset="0"/>
                          </a:rPr>
                          <m:t>𝑃</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e>
                        </m:d>
                      </m:e>
                    </m:nary>
                    <m:r>
                      <a:rPr lang="en-US" sz="1600" b="0" i="1" dirty="0" smtClean="0">
                        <a:latin typeface="Cambria Math" panose="02040503050406030204" pitchFamily="18" charset="0"/>
                        <a:ea typeface="Cambria Math" panose="02040503050406030204" pitchFamily="18" charset="0"/>
                      </a:rPr>
                      <m:t>=1</m:t>
                    </m:r>
                  </m:oMath>
                </a14:m>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971550" lvl="1" indent="-514350">
                  <a:buFont typeface="+mj-lt"/>
                  <a:buAutoNum type="arabicPeriod"/>
                </a:pPr>
                <a:endParaRPr lang="en-US" sz="1600" dirty="0"/>
              </a:p>
              <a:p>
                <a:pPr marL="971550" lvl="1" indent="-514350">
                  <a:buFont typeface="+mj-lt"/>
                  <a:buAutoNum type="arabicPeriod"/>
                </a:pPr>
                <a:endParaRPr lang="en-US" sz="1600" dirty="0"/>
              </a:p>
              <a:p>
                <a:pPr marL="457200" lvl="1" indent="0">
                  <a:buNone/>
                </a:pPr>
                <a:endParaRPr lang="en-US" sz="1600" dirty="0"/>
              </a:p>
              <a:p>
                <a:pPr lvl="1"/>
                <a:r>
                  <a:rPr lang="en-US" sz="1600" dirty="0"/>
                  <a:t>If we have a valid probability distribution, the sum of all simple outcomes probabilities’ equals 1.</a:t>
                </a:r>
              </a:p>
              <a:p>
                <a:pPr lvl="2"/>
                <a:r>
                  <a:rPr lang="en-US" sz="1600" dirty="0"/>
                  <a:t>AND all of the individual probabilities meet the first rule!</a:t>
                </a:r>
              </a:p>
              <a:p>
                <a:pPr marL="971550" lvl="1" indent="-514350">
                  <a:buFont typeface="+mj-lt"/>
                  <a:buAutoNum type="arabicPeriod"/>
                </a:pPr>
                <a:endParaRPr lang="en-US" sz="1600" dirty="0"/>
              </a:p>
              <a:p>
                <a:pPr lvl="1"/>
                <a:r>
                  <a:rPr lang="en-US" sz="1600" dirty="0"/>
                  <a:t>This does </a:t>
                </a:r>
                <a:r>
                  <a:rPr lang="en-US" sz="1600" u="sng" dirty="0"/>
                  <a:t>NOT</a:t>
                </a:r>
                <a:r>
                  <a:rPr lang="en-US" sz="1600" dirty="0"/>
                  <a:t> mean the </a:t>
                </a:r>
                <a:r>
                  <a:rPr lang="en-US" sz="1600" u="sng" dirty="0"/>
                  <a:t>sum</a:t>
                </a:r>
                <a:r>
                  <a:rPr lang="en-US" sz="1600" dirty="0"/>
                  <a:t> of the </a:t>
                </a:r>
                <a:r>
                  <a:rPr lang="en-US" sz="1600" u="sng" dirty="0"/>
                  <a:t>probabilities</a:t>
                </a:r>
                <a:r>
                  <a:rPr lang="en-US" sz="1600" dirty="0"/>
                  <a:t> of all </a:t>
                </a:r>
                <a:r>
                  <a:rPr lang="en-US" sz="1600" u="sng" dirty="0"/>
                  <a:t>EVENTS</a:t>
                </a:r>
                <a:r>
                  <a:rPr lang="en-US" sz="1600" dirty="0"/>
                  <a:t> </a:t>
                </a:r>
                <a:r>
                  <a:rPr lang="en-US" sz="1600" u="sng" dirty="0"/>
                  <a:t>equals one</a:t>
                </a:r>
                <a:r>
                  <a:rPr lang="en-US" sz="1600" dirty="0"/>
                  <a:t>…</a:t>
                </a:r>
              </a:p>
              <a:p>
                <a:pPr lvl="2"/>
                <a:r>
                  <a:rPr lang="en-US" sz="1600" dirty="0"/>
                  <a:t>If A = even number, B = odd number and C = 3 → </a:t>
                </a:r>
                <a14:m>
                  <m:oMath xmlns:m="http://schemas.openxmlformats.org/officeDocument/2006/math">
                    <m:r>
                      <m:rPr>
                        <m:sty m:val="p"/>
                      </m:rPr>
                      <a:rPr lang="en-US" sz="1600" b="0" i="0" dirty="0" smtClean="0">
                        <a:latin typeface="Cambria Math" panose="02040503050406030204" pitchFamily="18" charset="0"/>
                        <a:ea typeface="Cambria Math" panose="02040503050406030204" pitchFamily="18" charset="0"/>
                      </a:rPr>
                      <m:t>P</m:t>
                    </m:r>
                    <m:d>
                      <m:dPr>
                        <m:ctrlPr>
                          <a:rPr lang="en-US" sz="1600" b="0" i="1" dirty="0" smtClean="0">
                            <a:latin typeface="Cambria Math" panose="02040503050406030204" pitchFamily="18" charset="0"/>
                            <a:ea typeface="Cambria Math" panose="02040503050406030204" pitchFamily="18" charset="0"/>
                          </a:rPr>
                        </m:ctrlPr>
                      </m:dPr>
                      <m:e>
                        <m:r>
                          <m:rPr>
                            <m:sty m:val="p"/>
                          </m:rPr>
                          <a:rPr lang="en-US" sz="1600" b="0" i="0" dirty="0" smtClean="0">
                            <a:latin typeface="Cambria Math" panose="02040503050406030204" pitchFamily="18" charset="0"/>
                            <a:ea typeface="Cambria Math" panose="02040503050406030204" pitchFamily="18" charset="0"/>
                          </a:rPr>
                          <m:t>A</m:t>
                        </m:r>
                      </m:e>
                    </m:d>
                    <m:r>
                      <a:rPr lang="en-US" sz="1600" b="0" i="0" dirty="0" smtClean="0">
                        <a:latin typeface="Cambria Math" panose="02040503050406030204" pitchFamily="18" charset="0"/>
                        <a:ea typeface="Cambria Math" panose="02040503050406030204" pitchFamily="18" charset="0"/>
                      </a:rPr>
                      <m:t>+</m:t>
                    </m:r>
                    <m:r>
                      <m:rPr>
                        <m:sty m:val="p"/>
                      </m:rPr>
                      <a:rPr lang="en-US" sz="1600" b="0" i="0" dirty="0" smtClean="0">
                        <a:latin typeface="Cambria Math" panose="02040503050406030204" pitchFamily="18" charset="0"/>
                        <a:ea typeface="Cambria Math" panose="02040503050406030204" pitchFamily="18" charset="0"/>
                      </a:rPr>
                      <m:t>P</m:t>
                    </m:r>
                    <m:d>
                      <m:dPr>
                        <m:ctrlPr>
                          <a:rPr lang="en-US" sz="1600" b="0" i="1" dirty="0" smtClean="0">
                            <a:latin typeface="Cambria Math" panose="02040503050406030204" pitchFamily="18" charset="0"/>
                            <a:ea typeface="Cambria Math" panose="02040503050406030204" pitchFamily="18" charset="0"/>
                          </a:rPr>
                        </m:ctrlPr>
                      </m:dPr>
                      <m:e>
                        <m:r>
                          <m:rPr>
                            <m:sty m:val="p"/>
                          </m:rPr>
                          <a:rPr lang="en-US" sz="1600" b="0" i="0" dirty="0" smtClean="0">
                            <a:latin typeface="Cambria Math" panose="02040503050406030204" pitchFamily="18" charset="0"/>
                            <a:ea typeface="Cambria Math" panose="02040503050406030204" pitchFamily="18" charset="0"/>
                          </a:rPr>
                          <m:t>B</m:t>
                        </m:r>
                      </m:e>
                    </m:d>
                    <m:r>
                      <a:rPr lang="en-US" sz="1600" b="0" i="0" dirty="0" smtClean="0">
                        <a:latin typeface="Cambria Math" panose="02040503050406030204" pitchFamily="18" charset="0"/>
                        <a:ea typeface="Cambria Math" panose="02040503050406030204" pitchFamily="18" charset="0"/>
                      </a:rPr>
                      <m:t>+</m:t>
                    </m:r>
                    <m:r>
                      <m:rPr>
                        <m:sty m:val="p"/>
                      </m:rPr>
                      <a:rPr lang="en-US" sz="1600" b="0" i="0" dirty="0" smtClean="0">
                        <a:latin typeface="Cambria Math" panose="02040503050406030204" pitchFamily="18" charset="0"/>
                        <a:ea typeface="Cambria Math" panose="02040503050406030204" pitchFamily="18" charset="0"/>
                      </a:rPr>
                      <m:t>P</m:t>
                    </m:r>
                    <m:d>
                      <m:dPr>
                        <m:ctrlPr>
                          <a:rPr lang="en-US" sz="1600" b="0" i="1" dirty="0" smtClean="0">
                            <a:latin typeface="Cambria Math" panose="02040503050406030204" pitchFamily="18" charset="0"/>
                            <a:ea typeface="Cambria Math" panose="02040503050406030204" pitchFamily="18" charset="0"/>
                          </a:rPr>
                        </m:ctrlPr>
                      </m:dPr>
                      <m:e>
                        <m:r>
                          <m:rPr>
                            <m:sty m:val="p"/>
                          </m:rPr>
                          <a:rPr lang="en-US" sz="1600" b="0" i="0" dirty="0" smtClean="0">
                            <a:latin typeface="Cambria Math" panose="02040503050406030204" pitchFamily="18" charset="0"/>
                            <a:ea typeface="Cambria Math" panose="02040503050406030204" pitchFamily="18" charset="0"/>
                          </a:rPr>
                          <m:t>C</m:t>
                        </m:r>
                      </m:e>
                    </m:d>
                    <m:r>
                      <a:rPr lang="en-US" sz="1600" b="0" i="1" dirty="0" smtClean="0">
                        <a:latin typeface="Cambria Math" panose="02040503050406030204" pitchFamily="18" charset="0"/>
                        <a:ea typeface="Cambria Math" panose="02040503050406030204" pitchFamily="18" charset="0"/>
                      </a:rPr>
                      <m:t>&gt;</m:t>
                    </m:r>
                    <m:r>
                      <a:rPr lang="en-US" sz="1600" i="1" dirty="0">
                        <a:latin typeface="Cambria Math" panose="02040503050406030204" pitchFamily="18" charset="0"/>
                        <a:ea typeface="Cambria Math" panose="02040503050406030204" pitchFamily="18" charset="0"/>
                      </a:rPr>
                      <m:t>1</m:t>
                    </m:r>
                  </m:oMath>
                </a14:m>
                <a:endParaRPr lang="en-US" sz="1600" dirty="0">
                  <a:ea typeface="Cambria Math" panose="02040503050406030204" pitchFamily="18" charset="0"/>
                </a:endParaRPr>
              </a:p>
              <a:p>
                <a:pPr marL="914400" lvl="2" indent="0">
                  <a:buNone/>
                </a:pPr>
                <a:r>
                  <a:rPr lang="en-US" sz="1600" dirty="0"/>
                  <a:t>                       P(Even) = ½ = P(Odd), P(3) = 1/6</a:t>
                </a:r>
              </a:p>
              <a:p>
                <a:pPr lvl="2"/>
                <a:endParaRPr lang="en-US" sz="1600" dirty="0"/>
              </a:p>
              <a:p>
                <a:pPr lvl="2"/>
                <a:endParaRPr lang="en-US" sz="1600" dirty="0"/>
              </a:p>
            </p:txBody>
          </p:sp>
        </mc:Choice>
        <mc:Fallback xmlns="">
          <p:sp>
            <p:nvSpPr>
              <p:cNvPr id="3" name="Content Placeholder 2">
                <a:extLst>
                  <a:ext uri="{FF2B5EF4-FFF2-40B4-BE49-F238E27FC236}">
                    <a16:creationId xmlns:a16="http://schemas.microsoft.com/office/drawing/2014/main" id="{2F4C768B-94E4-B145-A575-8783C0276525}"/>
                  </a:ext>
                </a:extLst>
              </p:cNvPr>
              <p:cNvSpPr>
                <a:spLocks noGrp="1" noRot="1" noChangeAspect="1" noMove="1" noResize="1" noEditPoints="1" noAdjustHandles="1" noChangeArrowheads="1" noChangeShapeType="1" noTextEdit="1"/>
              </p:cNvSpPr>
              <p:nvPr>
                <p:ph idx="1"/>
              </p:nvPr>
            </p:nvSpPr>
            <p:spPr>
              <a:xfrm>
                <a:off x="285969" y="889226"/>
                <a:ext cx="10949451" cy="5260091"/>
              </a:xfrm>
              <a:blipFill>
                <a:blip r:embed="rId2"/>
                <a:stretch>
                  <a:fillRect l="-348" t="-964" b="-1012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26905011-5450-0149-AE7F-0BDEA4343CBD}"/>
              </a:ext>
            </a:extLst>
          </p:cNvPr>
          <p:cNvGraphicFramePr>
            <a:graphicFrameLocks noGrp="1"/>
          </p:cNvGraphicFramePr>
          <p:nvPr>
            <p:extLst>
              <p:ext uri="{D42A27DB-BD31-4B8C-83A1-F6EECF244321}">
                <p14:modId xmlns:p14="http://schemas.microsoft.com/office/powerpoint/2010/main" val="450243785"/>
              </p:ext>
            </p:extLst>
          </p:nvPr>
        </p:nvGraphicFramePr>
        <p:xfrm>
          <a:off x="464091" y="3862416"/>
          <a:ext cx="8359745" cy="618182"/>
        </p:xfrm>
        <a:graphic>
          <a:graphicData uri="http://schemas.openxmlformats.org/drawingml/2006/table">
            <a:tbl>
              <a:tblPr/>
              <a:tblGrid>
                <a:gridCol w="1286115">
                  <a:extLst>
                    <a:ext uri="{9D8B030D-6E8A-4147-A177-3AD203B41FA5}">
                      <a16:colId xmlns:a16="http://schemas.microsoft.com/office/drawing/2014/main" val="1523522598"/>
                    </a:ext>
                  </a:extLst>
                </a:gridCol>
                <a:gridCol w="803822">
                  <a:extLst>
                    <a:ext uri="{9D8B030D-6E8A-4147-A177-3AD203B41FA5}">
                      <a16:colId xmlns:a16="http://schemas.microsoft.com/office/drawing/2014/main" val="141228970"/>
                    </a:ext>
                  </a:extLst>
                </a:gridCol>
                <a:gridCol w="1044968">
                  <a:extLst>
                    <a:ext uri="{9D8B030D-6E8A-4147-A177-3AD203B41FA5}">
                      <a16:colId xmlns:a16="http://schemas.microsoft.com/office/drawing/2014/main" val="3372088629"/>
                    </a:ext>
                  </a:extLst>
                </a:gridCol>
                <a:gridCol w="1044968">
                  <a:extLst>
                    <a:ext uri="{9D8B030D-6E8A-4147-A177-3AD203B41FA5}">
                      <a16:colId xmlns:a16="http://schemas.microsoft.com/office/drawing/2014/main" val="1133508488"/>
                    </a:ext>
                  </a:extLst>
                </a:gridCol>
                <a:gridCol w="1044968">
                  <a:extLst>
                    <a:ext uri="{9D8B030D-6E8A-4147-A177-3AD203B41FA5}">
                      <a16:colId xmlns:a16="http://schemas.microsoft.com/office/drawing/2014/main" val="1515210810"/>
                    </a:ext>
                  </a:extLst>
                </a:gridCol>
                <a:gridCol w="1044968">
                  <a:extLst>
                    <a:ext uri="{9D8B030D-6E8A-4147-A177-3AD203B41FA5}">
                      <a16:colId xmlns:a16="http://schemas.microsoft.com/office/drawing/2014/main" val="1079899383"/>
                    </a:ext>
                  </a:extLst>
                </a:gridCol>
                <a:gridCol w="1044968">
                  <a:extLst>
                    <a:ext uri="{9D8B030D-6E8A-4147-A177-3AD203B41FA5}">
                      <a16:colId xmlns:a16="http://schemas.microsoft.com/office/drawing/2014/main" val="1528813551"/>
                    </a:ext>
                  </a:extLst>
                </a:gridCol>
                <a:gridCol w="1044968">
                  <a:extLst>
                    <a:ext uri="{9D8B030D-6E8A-4147-A177-3AD203B41FA5}">
                      <a16:colId xmlns:a16="http://schemas.microsoft.com/office/drawing/2014/main" val="3094751746"/>
                    </a:ext>
                  </a:extLst>
                </a:gridCol>
              </a:tblGrid>
              <a:tr h="291305">
                <a:tc>
                  <a:txBody>
                    <a:bodyPr/>
                    <a:lstStyle/>
                    <a:p>
                      <a:pPr algn="l" fontAlgn="b"/>
                      <a:r>
                        <a:rPr lang="en-US" sz="1400" b="0" i="1" u="none" strike="noStrike" dirty="0">
                          <a:solidFill>
                            <a:srgbClr val="000000"/>
                          </a:solidFill>
                          <a:effectLst/>
                          <a:latin typeface="Calibri" panose="020F0502020204030204" pitchFamily="34" charset="0"/>
                        </a:rPr>
                        <a:t>Outcome, 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1" u="none" strike="noStrike" dirty="0">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80611"/>
                  </a:ext>
                </a:extLst>
              </a:tr>
              <a:tr h="326877">
                <a:tc>
                  <a:txBody>
                    <a:bodyPr/>
                    <a:lstStyle/>
                    <a:p>
                      <a:pPr algn="l" fontAlgn="b"/>
                      <a:r>
                        <a:rPr lang="en-US" sz="1400" b="0" i="1" u="none" strike="noStrike" dirty="0">
                          <a:solidFill>
                            <a:srgbClr val="000000"/>
                          </a:solidFill>
                          <a:effectLst/>
                          <a:latin typeface="Calibri" panose="020F0502020204030204" pitchFamily="34" charset="0"/>
                        </a:rPr>
                        <a:t>Probability, P(X):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446142"/>
                  </a:ext>
                </a:extLst>
              </a:tr>
            </a:tbl>
          </a:graphicData>
        </a:graphic>
      </p:graphicFrame>
      <p:grpSp>
        <p:nvGrpSpPr>
          <p:cNvPr id="43" name="Group 42">
            <a:extLst>
              <a:ext uri="{FF2B5EF4-FFF2-40B4-BE49-F238E27FC236}">
                <a16:creationId xmlns:a16="http://schemas.microsoft.com/office/drawing/2014/main" id="{43E8D93E-047C-3103-B0B1-F908C88AA5C8}"/>
              </a:ext>
            </a:extLst>
          </p:cNvPr>
          <p:cNvGrpSpPr/>
          <p:nvPr/>
        </p:nvGrpSpPr>
        <p:grpSpPr>
          <a:xfrm>
            <a:off x="7843905" y="806270"/>
            <a:ext cx="3471795" cy="1294200"/>
            <a:chOff x="7722685" y="863200"/>
            <a:chExt cx="3471795" cy="1294200"/>
          </a:xfrm>
        </p:grpSpPr>
        <p:grpSp>
          <p:nvGrpSpPr>
            <p:cNvPr id="7" name="Group 6">
              <a:extLst>
                <a:ext uri="{FF2B5EF4-FFF2-40B4-BE49-F238E27FC236}">
                  <a16:creationId xmlns:a16="http://schemas.microsoft.com/office/drawing/2014/main" id="{6FDD471C-F35C-33CE-3532-D9EBB6897E39}"/>
                </a:ext>
              </a:extLst>
            </p:cNvPr>
            <p:cNvGrpSpPr/>
            <p:nvPr/>
          </p:nvGrpSpPr>
          <p:grpSpPr>
            <a:xfrm>
              <a:off x="7722685" y="1082182"/>
              <a:ext cx="3344760" cy="867960"/>
              <a:chOff x="7541698" y="1419120"/>
              <a:chExt cx="3344760" cy="867960"/>
            </a:xfrm>
          </p:grpSpPr>
          <p:grpSp>
            <p:nvGrpSpPr>
              <p:cNvPr id="13" name="Group 12">
                <a:extLst>
                  <a:ext uri="{FF2B5EF4-FFF2-40B4-BE49-F238E27FC236}">
                    <a16:creationId xmlns:a16="http://schemas.microsoft.com/office/drawing/2014/main" id="{04385E84-F795-CBC5-3D50-1B85474824F6}"/>
                  </a:ext>
                </a:extLst>
              </p:cNvPr>
              <p:cNvGrpSpPr/>
              <p:nvPr/>
            </p:nvGrpSpPr>
            <p:grpSpPr>
              <a:xfrm>
                <a:off x="7621978" y="1540440"/>
                <a:ext cx="3199320" cy="314640"/>
                <a:chOff x="7621978" y="1540440"/>
                <a:chExt cx="3199320" cy="31464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1B8FF61-13E2-FED0-23D1-D0A5A855FCEF}"/>
                        </a:ext>
                      </a:extLst>
                    </p14:cNvPr>
                    <p14:cNvContentPartPr/>
                    <p14:nvPr/>
                  </p14:nvContentPartPr>
                  <p14:xfrm>
                    <a:off x="7636018" y="1558080"/>
                    <a:ext cx="10800" cy="297000"/>
                  </p14:xfrm>
                </p:contentPart>
              </mc:Choice>
              <mc:Fallback xmlns="">
                <p:pic>
                  <p:nvPicPr>
                    <p:cNvPr id="4" name="Ink 3">
                      <a:extLst>
                        <a:ext uri="{FF2B5EF4-FFF2-40B4-BE49-F238E27FC236}">
                          <a16:creationId xmlns:a16="http://schemas.microsoft.com/office/drawing/2014/main" id="{71B8FF61-13E2-FED0-23D1-D0A5A855FCEF}"/>
                        </a:ext>
                      </a:extLst>
                    </p:cNvPr>
                    <p:cNvPicPr/>
                    <p:nvPr/>
                  </p:nvPicPr>
                  <p:blipFill>
                    <a:blip r:embed="rId4"/>
                    <a:stretch>
                      <a:fillRect/>
                    </a:stretch>
                  </p:blipFill>
                  <p:spPr>
                    <a:xfrm>
                      <a:off x="7627378" y="1549080"/>
                      <a:ext cx="284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0777A7A-0C94-3328-D16E-A1122A7E8BE9}"/>
                        </a:ext>
                      </a:extLst>
                    </p14:cNvPr>
                    <p14:cNvContentPartPr/>
                    <p14:nvPr/>
                  </p14:nvContentPartPr>
                  <p14:xfrm>
                    <a:off x="7621978" y="1540440"/>
                    <a:ext cx="3199320" cy="249480"/>
                  </p14:xfrm>
                </p:contentPart>
              </mc:Choice>
              <mc:Fallback xmlns="">
                <p:pic>
                  <p:nvPicPr>
                    <p:cNvPr id="5" name="Ink 4">
                      <a:extLst>
                        <a:ext uri="{FF2B5EF4-FFF2-40B4-BE49-F238E27FC236}">
                          <a16:creationId xmlns:a16="http://schemas.microsoft.com/office/drawing/2014/main" id="{00777A7A-0C94-3328-D16E-A1122A7E8BE9}"/>
                        </a:ext>
                      </a:extLst>
                    </p:cNvPr>
                    <p:cNvPicPr/>
                    <p:nvPr/>
                  </p:nvPicPr>
                  <p:blipFill>
                    <a:blip r:embed="rId6"/>
                    <a:stretch>
                      <a:fillRect/>
                    </a:stretch>
                  </p:blipFill>
                  <p:spPr>
                    <a:xfrm>
                      <a:off x="7612978" y="1531440"/>
                      <a:ext cx="3216960" cy="26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7A57AF3D-7032-314A-07E4-0C60BE2C8C6D}"/>
                      </a:ext>
                    </a:extLst>
                  </p14:cNvPr>
                  <p14:cNvContentPartPr/>
                  <p14:nvPr/>
                </p14:nvContentPartPr>
                <p14:xfrm>
                  <a:off x="7666978" y="2002680"/>
                  <a:ext cx="114120" cy="126720"/>
                </p14:xfrm>
              </p:contentPart>
            </mc:Choice>
            <mc:Fallback xmlns="">
              <p:pic>
                <p:nvPicPr>
                  <p:cNvPr id="14" name="Ink 13">
                    <a:extLst>
                      <a:ext uri="{FF2B5EF4-FFF2-40B4-BE49-F238E27FC236}">
                        <a16:creationId xmlns:a16="http://schemas.microsoft.com/office/drawing/2014/main" id="{7A57AF3D-7032-314A-07E4-0C60BE2C8C6D}"/>
                      </a:ext>
                    </a:extLst>
                  </p:cNvPr>
                  <p:cNvPicPr/>
                  <p:nvPr/>
                </p:nvPicPr>
                <p:blipFill>
                  <a:blip r:embed="rId8"/>
                  <a:stretch>
                    <a:fillRect/>
                  </a:stretch>
                </p:blipFill>
                <p:spPr>
                  <a:xfrm>
                    <a:off x="7657978" y="1993680"/>
                    <a:ext cx="1317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CD4050F6-9255-3C95-7A38-F3C97F6705D7}"/>
                      </a:ext>
                    </a:extLst>
                  </p14:cNvPr>
                  <p14:cNvContentPartPr/>
                  <p14:nvPr/>
                </p14:nvContentPartPr>
                <p14:xfrm>
                  <a:off x="10750018" y="1967040"/>
                  <a:ext cx="11880" cy="138600"/>
                </p14:xfrm>
              </p:contentPart>
            </mc:Choice>
            <mc:Fallback xmlns="">
              <p:pic>
                <p:nvPicPr>
                  <p:cNvPr id="15" name="Ink 14">
                    <a:extLst>
                      <a:ext uri="{FF2B5EF4-FFF2-40B4-BE49-F238E27FC236}">
                        <a16:creationId xmlns:a16="http://schemas.microsoft.com/office/drawing/2014/main" id="{CD4050F6-9255-3C95-7A38-F3C97F6705D7}"/>
                      </a:ext>
                    </a:extLst>
                  </p:cNvPr>
                  <p:cNvPicPr/>
                  <p:nvPr/>
                </p:nvPicPr>
                <p:blipFill>
                  <a:blip r:embed="rId10"/>
                  <a:stretch>
                    <a:fillRect/>
                  </a:stretch>
                </p:blipFill>
                <p:spPr>
                  <a:xfrm>
                    <a:off x="10741018" y="1958040"/>
                    <a:ext cx="295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226175FD-8507-A97B-867A-5F19E9180C4A}"/>
                      </a:ext>
                    </a:extLst>
                  </p14:cNvPr>
                  <p14:cNvContentPartPr/>
                  <p14:nvPr/>
                </p14:nvContentPartPr>
                <p14:xfrm>
                  <a:off x="7541698" y="1419120"/>
                  <a:ext cx="298800" cy="867960"/>
                </p14:xfrm>
              </p:contentPart>
            </mc:Choice>
            <mc:Fallback xmlns="">
              <p:pic>
                <p:nvPicPr>
                  <p:cNvPr id="16" name="Ink 15">
                    <a:extLst>
                      <a:ext uri="{FF2B5EF4-FFF2-40B4-BE49-F238E27FC236}">
                        <a16:creationId xmlns:a16="http://schemas.microsoft.com/office/drawing/2014/main" id="{226175FD-8507-A97B-867A-5F19E9180C4A}"/>
                      </a:ext>
                    </a:extLst>
                  </p:cNvPr>
                  <p:cNvPicPr/>
                  <p:nvPr/>
                </p:nvPicPr>
                <p:blipFill>
                  <a:blip r:embed="rId12"/>
                  <a:stretch>
                    <a:fillRect/>
                  </a:stretch>
                </p:blipFill>
                <p:spPr>
                  <a:xfrm>
                    <a:off x="7532698" y="1410120"/>
                    <a:ext cx="316440" cy="88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76C5E00F-5C37-F394-104D-32931073031E}"/>
                      </a:ext>
                    </a:extLst>
                  </p14:cNvPr>
                  <p14:cNvContentPartPr/>
                  <p14:nvPr/>
                </p14:nvContentPartPr>
                <p14:xfrm>
                  <a:off x="10558498" y="1462154"/>
                  <a:ext cx="327960" cy="723240"/>
                </p14:xfrm>
              </p:contentPart>
            </mc:Choice>
            <mc:Fallback xmlns="">
              <p:pic>
                <p:nvPicPr>
                  <p:cNvPr id="17" name="Ink 16">
                    <a:extLst>
                      <a:ext uri="{FF2B5EF4-FFF2-40B4-BE49-F238E27FC236}">
                        <a16:creationId xmlns:a16="http://schemas.microsoft.com/office/drawing/2014/main" id="{76C5E00F-5C37-F394-104D-32931073031E}"/>
                      </a:ext>
                    </a:extLst>
                  </p:cNvPr>
                  <p:cNvPicPr/>
                  <p:nvPr/>
                </p:nvPicPr>
                <p:blipFill>
                  <a:blip r:embed="rId14"/>
                  <a:stretch>
                    <a:fillRect/>
                  </a:stretch>
                </p:blipFill>
                <p:spPr>
                  <a:xfrm>
                    <a:off x="10549498" y="1453150"/>
                    <a:ext cx="345600" cy="740889"/>
                  </a:xfrm>
                  <a:prstGeom prst="rect">
                    <a:avLst/>
                  </a:prstGeom>
                </p:spPr>
              </p:pic>
            </mc:Fallback>
          </mc:AlternateContent>
        </p:grpSp>
        <p:grpSp>
          <p:nvGrpSpPr>
            <p:cNvPr id="34" name="Group 33">
              <a:extLst>
                <a:ext uri="{FF2B5EF4-FFF2-40B4-BE49-F238E27FC236}">
                  <a16:creationId xmlns:a16="http://schemas.microsoft.com/office/drawing/2014/main" id="{1EEFC11C-D7DE-856A-0614-A0D00512889E}"/>
                </a:ext>
              </a:extLst>
            </p:cNvPr>
            <p:cNvGrpSpPr/>
            <p:nvPr/>
          </p:nvGrpSpPr>
          <p:grpSpPr>
            <a:xfrm>
              <a:off x="9253360" y="863200"/>
              <a:ext cx="566640" cy="312480"/>
              <a:chOff x="9253360" y="863200"/>
              <a:chExt cx="566640" cy="312480"/>
            </a:xfrm>
          </p:grpSpPr>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C85E780A-A804-9C0B-25FB-B6255CCD26BA}"/>
                      </a:ext>
                    </a:extLst>
                  </p14:cNvPr>
                  <p14:cNvContentPartPr/>
                  <p14:nvPr/>
                </p14:nvContentPartPr>
                <p14:xfrm>
                  <a:off x="9253360" y="873280"/>
                  <a:ext cx="142560" cy="175680"/>
                </p14:xfrm>
              </p:contentPart>
            </mc:Choice>
            <mc:Fallback xmlns="">
              <p:pic>
                <p:nvPicPr>
                  <p:cNvPr id="24" name="Ink 23">
                    <a:extLst>
                      <a:ext uri="{FF2B5EF4-FFF2-40B4-BE49-F238E27FC236}">
                        <a16:creationId xmlns:a16="http://schemas.microsoft.com/office/drawing/2014/main" id="{C85E780A-A804-9C0B-25FB-B6255CCD26BA}"/>
                      </a:ext>
                    </a:extLst>
                  </p:cNvPr>
                  <p:cNvPicPr/>
                  <p:nvPr/>
                </p:nvPicPr>
                <p:blipFill>
                  <a:blip r:embed="rId16"/>
                  <a:stretch>
                    <a:fillRect/>
                  </a:stretch>
                </p:blipFill>
                <p:spPr>
                  <a:xfrm>
                    <a:off x="9244360" y="864640"/>
                    <a:ext cx="1602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24A6B67C-9C48-3695-3268-BC967A4642CA}"/>
                      </a:ext>
                    </a:extLst>
                  </p14:cNvPr>
                  <p14:cNvContentPartPr/>
                  <p14:nvPr/>
                </p14:nvContentPartPr>
                <p14:xfrm>
                  <a:off x="9489880" y="876160"/>
                  <a:ext cx="56880" cy="239760"/>
                </p14:xfrm>
              </p:contentPart>
            </mc:Choice>
            <mc:Fallback xmlns="">
              <p:pic>
                <p:nvPicPr>
                  <p:cNvPr id="30" name="Ink 29">
                    <a:extLst>
                      <a:ext uri="{FF2B5EF4-FFF2-40B4-BE49-F238E27FC236}">
                        <a16:creationId xmlns:a16="http://schemas.microsoft.com/office/drawing/2014/main" id="{24A6B67C-9C48-3695-3268-BC967A4642CA}"/>
                      </a:ext>
                    </a:extLst>
                  </p:cNvPr>
                  <p:cNvPicPr/>
                  <p:nvPr/>
                </p:nvPicPr>
                <p:blipFill>
                  <a:blip r:embed="rId18"/>
                  <a:stretch>
                    <a:fillRect/>
                  </a:stretch>
                </p:blipFill>
                <p:spPr>
                  <a:xfrm>
                    <a:off x="9481240" y="867520"/>
                    <a:ext cx="745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3038D6F6-B2B3-2E82-20FA-1CAED4B9939C}"/>
                      </a:ext>
                    </a:extLst>
                  </p14:cNvPr>
                  <p14:cNvContentPartPr/>
                  <p14:nvPr/>
                </p14:nvContentPartPr>
                <p14:xfrm>
                  <a:off x="9606520" y="968320"/>
                  <a:ext cx="89640" cy="135000"/>
                </p14:xfrm>
              </p:contentPart>
            </mc:Choice>
            <mc:Fallback xmlns="">
              <p:pic>
                <p:nvPicPr>
                  <p:cNvPr id="31" name="Ink 30">
                    <a:extLst>
                      <a:ext uri="{FF2B5EF4-FFF2-40B4-BE49-F238E27FC236}">
                        <a16:creationId xmlns:a16="http://schemas.microsoft.com/office/drawing/2014/main" id="{3038D6F6-B2B3-2E82-20FA-1CAED4B9939C}"/>
                      </a:ext>
                    </a:extLst>
                  </p:cNvPr>
                  <p:cNvPicPr/>
                  <p:nvPr/>
                </p:nvPicPr>
                <p:blipFill>
                  <a:blip r:embed="rId20"/>
                  <a:stretch>
                    <a:fillRect/>
                  </a:stretch>
                </p:blipFill>
                <p:spPr>
                  <a:xfrm>
                    <a:off x="9597520" y="959680"/>
                    <a:ext cx="1072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1B15D9AB-D401-2EBC-F588-A0E4806994D8}"/>
                      </a:ext>
                    </a:extLst>
                  </p14:cNvPr>
                  <p14:cNvContentPartPr/>
                  <p14:nvPr/>
                </p14:nvContentPartPr>
                <p14:xfrm>
                  <a:off x="9621280" y="983440"/>
                  <a:ext cx="87480" cy="148320"/>
                </p14:xfrm>
              </p:contentPart>
            </mc:Choice>
            <mc:Fallback xmlns="">
              <p:pic>
                <p:nvPicPr>
                  <p:cNvPr id="32" name="Ink 31">
                    <a:extLst>
                      <a:ext uri="{FF2B5EF4-FFF2-40B4-BE49-F238E27FC236}">
                        <a16:creationId xmlns:a16="http://schemas.microsoft.com/office/drawing/2014/main" id="{1B15D9AB-D401-2EBC-F588-A0E4806994D8}"/>
                      </a:ext>
                    </a:extLst>
                  </p:cNvPr>
                  <p:cNvPicPr/>
                  <p:nvPr/>
                </p:nvPicPr>
                <p:blipFill>
                  <a:blip r:embed="rId22"/>
                  <a:stretch>
                    <a:fillRect/>
                  </a:stretch>
                </p:blipFill>
                <p:spPr>
                  <a:xfrm>
                    <a:off x="9612640" y="974800"/>
                    <a:ext cx="1051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 name="Ink 32">
                    <a:extLst>
                      <a:ext uri="{FF2B5EF4-FFF2-40B4-BE49-F238E27FC236}">
                        <a16:creationId xmlns:a16="http://schemas.microsoft.com/office/drawing/2014/main" id="{38443317-CF9B-18BA-C592-96D6C0E94226}"/>
                      </a:ext>
                    </a:extLst>
                  </p14:cNvPr>
                  <p14:cNvContentPartPr/>
                  <p14:nvPr/>
                </p14:nvContentPartPr>
                <p14:xfrm>
                  <a:off x="9780400" y="863200"/>
                  <a:ext cx="39600" cy="312480"/>
                </p14:xfrm>
              </p:contentPart>
            </mc:Choice>
            <mc:Fallback xmlns="">
              <p:pic>
                <p:nvPicPr>
                  <p:cNvPr id="33" name="Ink 32">
                    <a:extLst>
                      <a:ext uri="{FF2B5EF4-FFF2-40B4-BE49-F238E27FC236}">
                        <a16:creationId xmlns:a16="http://schemas.microsoft.com/office/drawing/2014/main" id="{38443317-CF9B-18BA-C592-96D6C0E94226}"/>
                      </a:ext>
                    </a:extLst>
                  </p:cNvPr>
                  <p:cNvPicPr/>
                  <p:nvPr/>
                </p:nvPicPr>
                <p:blipFill>
                  <a:blip r:embed="rId24"/>
                  <a:stretch>
                    <a:fillRect/>
                  </a:stretch>
                </p:blipFill>
                <p:spPr>
                  <a:xfrm>
                    <a:off x="9771760" y="854200"/>
                    <a:ext cx="57240" cy="330120"/>
                  </a:xfrm>
                  <a:prstGeom prst="rect">
                    <a:avLst/>
                  </a:prstGeom>
                </p:spPr>
              </p:pic>
            </mc:Fallback>
          </mc:AlternateContent>
        </p:grpSp>
        <p:grpSp>
          <p:nvGrpSpPr>
            <p:cNvPr id="42" name="Group 41">
              <a:extLst>
                <a:ext uri="{FF2B5EF4-FFF2-40B4-BE49-F238E27FC236}">
                  <a16:creationId xmlns:a16="http://schemas.microsoft.com/office/drawing/2014/main" id="{FA1E0DB5-FB6F-B080-9602-AEDA3444CBBE}"/>
                </a:ext>
              </a:extLst>
            </p:cNvPr>
            <p:cNvGrpSpPr/>
            <p:nvPr/>
          </p:nvGrpSpPr>
          <p:grpSpPr>
            <a:xfrm>
              <a:off x="10826200" y="2043280"/>
              <a:ext cx="368280" cy="114120"/>
              <a:chOff x="10826200" y="2043280"/>
              <a:chExt cx="368280" cy="114120"/>
            </a:xfrm>
          </p:grpSpPr>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73FA0244-EBCB-3DAC-6B10-3B98011DACC9}"/>
                      </a:ext>
                    </a:extLst>
                  </p14:cNvPr>
                  <p14:cNvContentPartPr/>
                  <p14:nvPr/>
                </p14:nvContentPartPr>
                <p14:xfrm>
                  <a:off x="10826200" y="2043280"/>
                  <a:ext cx="3960" cy="114120"/>
                </p14:xfrm>
              </p:contentPart>
            </mc:Choice>
            <mc:Fallback xmlns="">
              <p:pic>
                <p:nvPicPr>
                  <p:cNvPr id="36" name="Ink 35">
                    <a:extLst>
                      <a:ext uri="{FF2B5EF4-FFF2-40B4-BE49-F238E27FC236}">
                        <a16:creationId xmlns:a16="http://schemas.microsoft.com/office/drawing/2014/main" id="{73FA0244-EBCB-3DAC-6B10-3B98011DACC9}"/>
                      </a:ext>
                    </a:extLst>
                  </p:cNvPr>
                  <p:cNvPicPr/>
                  <p:nvPr/>
                </p:nvPicPr>
                <p:blipFill>
                  <a:blip r:embed="rId26"/>
                  <a:stretch>
                    <a:fillRect/>
                  </a:stretch>
                </p:blipFill>
                <p:spPr>
                  <a:xfrm>
                    <a:off x="10817560" y="2034640"/>
                    <a:ext cx="216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07D0E6BF-BADC-656C-690A-A804DD9C6840}"/>
                      </a:ext>
                    </a:extLst>
                  </p14:cNvPr>
                  <p14:cNvContentPartPr/>
                  <p14:nvPr/>
                </p14:nvContentPartPr>
                <p14:xfrm>
                  <a:off x="10899640" y="2079280"/>
                  <a:ext cx="50400" cy="68040"/>
                </p14:xfrm>
              </p:contentPart>
            </mc:Choice>
            <mc:Fallback xmlns="">
              <p:pic>
                <p:nvPicPr>
                  <p:cNvPr id="37" name="Ink 36">
                    <a:extLst>
                      <a:ext uri="{FF2B5EF4-FFF2-40B4-BE49-F238E27FC236}">
                        <a16:creationId xmlns:a16="http://schemas.microsoft.com/office/drawing/2014/main" id="{07D0E6BF-BADC-656C-690A-A804DD9C6840}"/>
                      </a:ext>
                    </a:extLst>
                  </p:cNvPr>
                  <p:cNvPicPr/>
                  <p:nvPr/>
                </p:nvPicPr>
                <p:blipFill>
                  <a:blip r:embed="rId28"/>
                  <a:stretch>
                    <a:fillRect/>
                  </a:stretch>
                </p:blipFill>
                <p:spPr>
                  <a:xfrm>
                    <a:off x="10890640" y="2070640"/>
                    <a:ext cx="680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60BEF06E-5D7F-43FD-28C9-E5DE529478F8}"/>
                      </a:ext>
                    </a:extLst>
                  </p14:cNvPr>
                  <p14:cNvContentPartPr/>
                  <p14:nvPr/>
                </p14:nvContentPartPr>
                <p14:xfrm>
                  <a:off x="10992880" y="2059120"/>
                  <a:ext cx="56520" cy="93240"/>
                </p14:xfrm>
              </p:contentPart>
            </mc:Choice>
            <mc:Fallback xmlns="">
              <p:pic>
                <p:nvPicPr>
                  <p:cNvPr id="38" name="Ink 37">
                    <a:extLst>
                      <a:ext uri="{FF2B5EF4-FFF2-40B4-BE49-F238E27FC236}">
                        <a16:creationId xmlns:a16="http://schemas.microsoft.com/office/drawing/2014/main" id="{60BEF06E-5D7F-43FD-28C9-E5DE529478F8}"/>
                      </a:ext>
                    </a:extLst>
                  </p:cNvPr>
                  <p:cNvPicPr/>
                  <p:nvPr/>
                </p:nvPicPr>
                <p:blipFill>
                  <a:blip r:embed="rId30"/>
                  <a:stretch>
                    <a:fillRect/>
                  </a:stretch>
                </p:blipFill>
                <p:spPr>
                  <a:xfrm>
                    <a:off x="10984240" y="2050120"/>
                    <a:ext cx="741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4E57D874-D09A-45FF-1800-9DC1870D6ED5}"/>
                      </a:ext>
                    </a:extLst>
                  </p14:cNvPr>
                  <p14:cNvContentPartPr/>
                  <p14:nvPr/>
                </p14:nvContentPartPr>
                <p14:xfrm>
                  <a:off x="11114920" y="2067040"/>
                  <a:ext cx="52200" cy="77040"/>
                </p14:xfrm>
              </p:contentPart>
            </mc:Choice>
            <mc:Fallback xmlns="">
              <p:pic>
                <p:nvPicPr>
                  <p:cNvPr id="39" name="Ink 38">
                    <a:extLst>
                      <a:ext uri="{FF2B5EF4-FFF2-40B4-BE49-F238E27FC236}">
                        <a16:creationId xmlns:a16="http://schemas.microsoft.com/office/drawing/2014/main" id="{4E57D874-D09A-45FF-1800-9DC1870D6ED5}"/>
                      </a:ext>
                    </a:extLst>
                  </p:cNvPr>
                  <p:cNvPicPr/>
                  <p:nvPr/>
                </p:nvPicPr>
                <p:blipFill>
                  <a:blip r:embed="rId32"/>
                  <a:stretch>
                    <a:fillRect/>
                  </a:stretch>
                </p:blipFill>
                <p:spPr>
                  <a:xfrm>
                    <a:off x="11105920" y="2058400"/>
                    <a:ext cx="698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829ED1BA-8448-F356-E430-D7719B3778D8}"/>
                      </a:ext>
                    </a:extLst>
                  </p14:cNvPr>
                  <p14:cNvContentPartPr/>
                  <p14:nvPr/>
                </p14:nvContentPartPr>
                <p14:xfrm>
                  <a:off x="11111320" y="2081440"/>
                  <a:ext cx="2160" cy="5400"/>
                </p14:xfrm>
              </p:contentPart>
            </mc:Choice>
            <mc:Fallback xmlns="">
              <p:pic>
                <p:nvPicPr>
                  <p:cNvPr id="40" name="Ink 39">
                    <a:extLst>
                      <a:ext uri="{FF2B5EF4-FFF2-40B4-BE49-F238E27FC236}">
                        <a16:creationId xmlns:a16="http://schemas.microsoft.com/office/drawing/2014/main" id="{829ED1BA-8448-F356-E430-D7719B3778D8}"/>
                      </a:ext>
                    </a:extLst>
                  </p:cNvPr>
                  <p:cNvPicPr/>
                  <p:nvPr/>
                </p:nvPicPr>
                <p:blipFill>
                  <a:blip r:embed="rId34"/>
                  <a:stretch>
                    <a:fillRect/>
                  </a:stretch>
                </p:blipFill>
                <p:spPr>
                  <a:xfrm>
                    <a:off x="11102680" y="2072800"/>
                    <a:ext cx="198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A4CE8F4A-7307-56E6-AF3B-4740BD87172D}"/>
                      </a:ext>
                    </a:extLst>
                  </p14:cNvPr>
                  <p14:cNvContentPartPr/>
                  <p14:nvPr/>
                </p14:nvContentPartPr>
                <p14:xfrm>
                  <a:off x="11194120" y="2128240"/>
                  <a:ext cx="360" cy="360"/>
                </p14:xfrm>
              </p:contentPart>
            </mc:Choice>
            <mc:Fallback xmlns="">
              <p:pic>
                <p:nvPicPr>
                  <p:cNvPr id="41" name="Ink 40">
                    <a:extLst>
                      <a:ext uri="{FF2B5EF4-FFF2-40B4-BE49-F238E27FC236}">
                        <a16:creationId xmlns:a16="http://schemas.microsoft.com/office/drawing/2014/main" id="{A4CE8F4A-7307-56E6-AF3B-4740BD87172D}"/>
                      </a:ext>
                    </a:extLst>
                  </p:cNvPr>
                  <p:cNvPicPr/>
                  <p:nvPr/>
                </p:nvPicPr>
                <p:blipFill>
                  <a:blip r:embed="rId36"/>
                  <a:stretch>
                    <a:fillRect/>
                  </a:stretch>
                </p:blipFill>
                <p:spPr>
                  <a:xfrm>
                    <a:off x="11185480" y="2119600"/>
                    <a:ext cx="18000" cy="18000"/>
                  </a:xfrm>
                  <a:prstGeom prst="rect">
                    <a:avLst/>
                  </a:prstGeom>
                </p:spPr>
              </p:pic>
            </mc:Fallback>
          </mc:AlternateContent>
        </p:grpSp>
      </p:grpSp>
    </p:spTree>
    <p:extLst>
      <p:ext uri="{BB962C8B-B14F-4D97-AF65-F5344CB8AC3E}">
        <p14:creationId xmlns:p14="http://schemas.microsoft.com/office/powerpoint/2010/main" val="276482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7F57-85FD-904F-98F1-64DD439ACCDD}"/>
              </a:ext>
            </a:extLst>
          </p:cNvPr>
          <p:cNvSpPr>
            <a:spLocks noGrp="1"/>
          </p:cNvSpPr>
          <p:nvPr>
            <p:ph type="title"/>
          </p:nvPr>
        </p:nvSpPr>
        <p:spPr/>
        <p:txBody>
          <a:bodyPr/>
          <a:lstStyle/>
          <a:p>
            <a:r>
              <a:rPr lang="en-US" dirty="0"/>
              <a:t>Complement Probabilities</a:t>
            </a:r>
          </a:p>
        </p:txBody>
      </p:sp>
      <p:sp>
        <p:nvSpPr>
          <p:cNvPr id="3" name="Content Placeholder 2">
            <a:extLst>
              <a:ext uri="{FF2B5EF4-FFF2-40B4-BE49-F238E27FC236}">
                <a16:creationId xmlns:a16="http://schemas.microsoft.com/office/drawing/2014/main" id="{AB923FDB-48A9-7C44-8F9D-441712F6F18C}"/>
              </a:ext>
            </a:extLst>
          </p:cNvPr>
          <p:cNvSpPr>
            <a:spLocks noGrp="1"/>
          </p:cNvSpPr>
          <p:nvPr>
            <p:ph idx="1"/>
          </p:nvPr>
        </p:nvSpPr>
        <p:spPr>
          <a:xfrm>
            <a:off x="838200" y="1821082"/>
            <a:ext cx="10515600" cy="4667250"/>
          </a:xfrm>
        </p:spPr>
        <p:txBody>
          <a:bodyPr>
            <a:normAutofit fontScale="92500" lnSpcReduction="20000"/>
          </a:bodyPr>
          <a:lstStyle/>
          <a:p>
            <a:r>
              <a:rPr lang="en-US" sz="2000" dirty="0"/>
              <a:t>Here is another probability rule → </a:t>
            </a:r>
            <a:r>
              <a:rPr lang="en-US" sz="2000" b="1" dirty="0"/>
              <a:t>The Complement Rule</a:t>
            </a:r>
            <a:r>
              <a:rPr lang="en-US" sz="2000" dirty="0"/>
              <a:t>!</a:t>
            </a:r>
          </a:p>
          <a:p>
            <a:r>
              <a:rPr lang="en-US" sz="2000" dirty="0"/>
              <a:t>If we have Event A, then the probability of the complement of A, A’ is:</a:t>
            </a:r>
          </a:p>
          <a:p>
            <a:pPr marL="0" indent="0">
              <a:buNone/>
            </a:pPr>
            <a:r>
              <a:rPr lang="en-US" sz="2000" dirty="0"/>
              <a:t>	P(A’) = 1 – P(A)</a:t>
            </a:r>
          </a:p>
          <a:p>
            <a:pPr marL="0" indent="0">
              <a:buNone/>
            </a:pPr>
            <a:endParaRPr lang="en-US" sz="2000" dirty="0"/>
          </a:p>
          <a:p>
            <a:pPr lvl="1"/>
            <a:r>
              <a:rPr lang="en-US" sz="1600" dirty="0"/>
              <a:t>Remember we subtract from one because the entire probability distribution is equal to 1.</a:t>
            </a:r>
          </a:p>
          <a:p>
            <a:r>
              <a:rPr lang="en-US" sz="2000" dirty="0"/>
              <a:t>Simple example: What is the probability of A’?</a:t>
            </a:r>
          </a:p>
          <a:p>
            <a:endParaRPr lang="en-US" sz="2000" dirty="0"/>
          </a:p>
          <a:p>
            <a:endParaRPr lang="en-US" sz="2000" dirty="0"/>
          </a:p>
          <a:p>
            <a:endParaRPr lang="en-US" sz="2000" dirty="0"/>
          </a:p>
          <a:p>
            <a:endParaRPr lang="en-US" sz="2000" dirty="0"/>
          </a:p>
          <a:p>
            <a:r>
              <a:rPr lang="en-US" sz="2000" dirty="0"/>
              <a:t>Can do this with more complicated events.</a:t>
            </a:r>
          </a:p>
          <a:p>
            <a:pPr lvl="1"/>
            <a:r>
              <a:rPr lang="en-US" sz="1600" dirty="0"/>
              <a:t>Very useful for problems with “at least” or “no more than”, etc.</a:t>
            </a:r>
          </a:p>
          <a:p>
            <a:pPr lvl="1"/>
            <a:r>
              <a:rPr lang="en-US" sz="1600" dirty="0"/>
              <a:t>Example: </a:t>
            </a:r>
          </a:p>
          <a:p>
            <a:pPr lvl="2"/>
            <a:r>
              <a:rPr lang="en-US" sz="1500" dirty="0"/>
              <a:t>Find P(X &gt; 3)</a:t>
            </a:r>
          </a:p>
          <a:p>
            <a:pPr lvl="2"/>
            <a:r>
              <a:rPr lang="en-US" sz="1500" dirty="0"/>
              <a:t>Find P(X no more than 10)</a:t>
            </a:r>
          </a:p>
        </p:txBody>
      </p:sp>
      <p:pic>
        <p:nvPicPr>
          <p:cNvPr id="6" name="Picture 5">
            <a:extLst>
              <a:ext uri="{FF2B5EF4-FFF2-40B4-BE49-F238E27FC236}">
                <a16:creationId xmlns:a16="http://schemas.microsoft.com/office/drawing/2014/main" id="{00B81009-9F45-0548-80BC-2A5B13D0FC13}"/>
              </a:ext>
            </a:extLst>
          </p:cNvPr>
          <p:cNvPicPr>
            <a:picLocks noChangeAspect="1"/>
          </p:cNvPicPr>
          <p:nvPr/>
        </p:nvPicPr>
        <p:blipFill>
          <a:blip r:embed="rId2"/>
          <a:stretch>
            <a:fillRect/>
          </a:stretch>
        </p:blipFill>
        <p:spPr>
          <a:xfrm>
            <a:off x="3219140" y="4227887"/>
            <a:ext cx="2996615" cy="805292"/>
          </a:xfrm>
          <a:prstGeom prst="rect">
            <a:avLst/>
          </a:prstGeom>
        </p:spPr>
      </p:pic>
      <p:sp>
        <p:nvSpPr>
          <p:cNvPr id="7" name="TextBox 6">
            <a:extLst>
              <a:ext uri="{FF2B5EF4-FFF2-40B4-BE49-F238E27FC236}">
                <a16:creationId xmlns:a16="http://schemas.microsoft.com/office/drawing/2014/main" id="{927B5CC1-5E62-E44A-8094-6B008D0AABCC}"/>
              </a:ext>
            </a:extLst>
          </p:cNvPr>
          <p:cNvSpPr txBox="1"/>
          <p:nvPr/>
        </p:nvSpPr>
        <p:spPr>
          <a:xfrm>
            <a:off x="3079440" y="3816628"/>
            <a:ext cx="3336850" cy="369332"/>
          </a:xfrm>
          <a:prstGeom prst="rect">
            <a:avLst/>
          </a:prstGeom>
          <a:noFill/>
        </p:spPr>
        <p:txBody>
          <a:bodyPr wrap="square" rtlCol="0">
            <a:spAutoFit/>
          </a:bodyPr>
          <a:lstStyle/>
          <a:p>
            <a:r>
              <a:rPr lang="en-US" i="1" dirty="0"/>
              <a:t>P(A) = 0.2</a:t>
            </a:r>
            <a:endParaRPr lang="en-US" dirty="0"/>
          </a:p>
        </p:txBody>
      </p:sp>
      <p:sp>
        <p:nvSpPr>
          <p:cNvPr id="8" name="TextBox 7">
            <a:extLst>
              <a:ext uri="{FF2B5EF4-FFF2-40B4-BE49-F238E27FC236}">
                <a16:creationId xmlns:a16="http://schemas.microsoft.com/office/drawing/2014/main" id="{914BFCE8-9CED-614D-9770-8B7ED97EF753}"/>
              </a:ext>
            </a:extLst>
          </p:cNvPr>
          <p:cNvSpPr txBox="1"/>
          <p:nvPr/>
        </p:nvSpPr>
        <p:spPr>
          <a:xfrm>
            <a:off x="5245100" y="5643929"/>
            <a:ext cx="5876930" cy="369332"/>
          </a:xfrm>
          <a:prstGeom prst="rect">
            <a:avLst/>
          </a:prstGeom>
          <a:noFill/>
        </p:spPr>
        <p:txBody>
          <a:bodyPr wrap="none" rtlCol="0">
            <a:spAutoFit/>
          </a:bodyPr>
          <a:lstStyle/>
          <a:p>
            <a:r>
              <a:rPr lang="en-US" dirty="0"/>
              <a:t>S = {</a:t>
            </a:r>
            <a:r>
              <a:rPr lang="en-US" dirty="0">
                <a:solidFill>
                  <a:schemeClr val="accent2"/>
                </a:solidFill>
              </a:rPr>
              <a:t>1,    2,    3, </a:t>
            </a:r>
            <a:r>
              <a:rPr lang="en-US" dirty="0"/>
              <a:t>   </a:t>
            </a:r>
            <a:r>
              <a:rPr lang="en-US" dirty="0">
                <a:solidFill>
                  <a:srgbClr val="00B050"/>
                </a:solidFill>
              </a:rPr>
              <a:t>4,    5,    6,    7,    8,    9,    10,    11,    12,    13</a:t>
            </a:r>
            <a:r>
              <a:rPr lang="en-US" dirty="0"/>
              <a:t>}</a:t>
            </a:r>
          </a:p>
        </p:txBody>
      </p:sp>
      <p:sp>
        <p:nvSpPr>
          <p:cNvPr id="24" name="TextBox 23">
            <a:extLst>
              <a:ext uri="{FF2B5EF4-FFF2-40B4-BE49-F238E27FC236}">
                <a16:creationId xmlns:a16="http://schemas.microsoft.com/office/drawing/2014/main" id="{3E23AB8D-598F-F849-86A8-1787676A1276}"/>
              </a:ext>
            </a:extLst>
          </p:cNvPr>
          <p:cNvSpPr txBox="1"/>
          <p:nvPr/>
        </p:nvSpPr>
        <p:spPr>
          <a:xfrm>
            <a:off x="6416290" y="6056781"/>
            <a:ext cx="3193503" cy="646331"/>
          </a:xfrm>
          <a:prstGeom prst="rect">
            <a:avLst/>
          </a:prstGeom>
          <a:noFill/>
        </p:spPr>
        <p:txBody>
          <a:bodyPr wrap="none" rtlCol="0">
            <a:spAutoFit/>
          </a:bodyPr>
          <a:lstStyle/>
          <a:p>
            <a:r>
              <a:rPr lang="en-US" dirty="0">
                <a:solidFill>
                  <a:srgbClr val="00B050"/>
                </a:solidFill>
              </a:rPr>
              <a:t>P(X &gt; 3) </a:t>
            </a:r>
            <a:r>
              <a:rPr lang="en-US" dirty="0"/>
              <a:t>= </a:t>
            </a:r>
            <a:r>
              <a:rPr lang="en-US" dirty="0">
                <a:solidFill>
                  <a:srgbClr val="00B050"/>
                </a:solidFill>
              </a:rPr>
              <a:t>P(4)</a:t>
            </a:r>
            <a:r>
              <a:rPr lang="en-US" dirty="0"/>
              <a:t> + </a:t>
            </a:r>
            <a:r>
              <a:rPr lang="en-US" dirty="0">
                <a:solidFill>
                  <a:srgbClr val="00B050"/>
                </a:solidFill>
              </a:rPr>
              <a:t>P(5) </a:t>
            </a:r>
            <a:r>
              <a:rPr lang="en-US" dirty="0"/>
              <a:t>+ … + </a:t>
            </a:r>
            <a:r>
              <a:rPr lang="en-US" dirty="0">
                <a:solidFill>
                  <a:srgbClr val="00B050"/>
                </a:solidFill>
              </a:rPr>
              <a:t>P(13)</a:t>
            </a:r>
          </a:p>
          <a:p>
            <a:r>
              <a:rPr lang="en-US" dirty="0"/>
              <a:t>               = 1 – </a:t>
            </a:r>
            <a:r>
              <a:rPr lang="en-US" dirty="0">
                <a:solidFill>
                  <a:schemeClr val="accent2"/>
                </a:solidFill>
              </a:rPr>
              <a:t>P(X ≤ 2)</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0BFC6B5-BA93-2B1A-3C23-9CCC7C63AC11}"/>
                  </a:ext>
                </a:extLst>
              </p14:cNvPr>
              <p14:cNvContentPartPr/>
              <p14:nvPr/>
            </p14:nvContentPartPr>
            <p14:xfrm>
              <a:off x="7710052" y="481680"/>
              <a:ext cx="2082240" cy="1148760"/>
            </p14:xfrm>
          </p:contentPart>
        </mc:Choice>
        <mc:Fallback xmlns="">
          <p:pic>
            <p:nvPicPr>
              <p:cNvPr id="4" name="Ink 3">
                <a:extLst>
                  <a:ext uri="{FF2B5EF4-FFF2-40B4-BE49-F238E27FC236}">
                    <a16:creationId xmlns:a16="http://schemas.microsoft.com/office/drawing/2014/main" id="{50BFC6B5-BA93-2B1A-3C23-9CCC7C63AC11}"/>
                  </a:ext>
                </a:extLst>
              </p:cNvPr>
              <p:cNvPicPr/>
              <p:nvPr/>
            </p:nvPicPr>
            <p:blipFill>
              <a:blip r:embed="rId4"/>
              <a:stretch>
                <a:fillRect/>
              </a:stretch>
            </p:blipFill>
            <p:spPr>
              <a:xfrm>
                <a:off x="7701052" y="473040"/>
                <a:ext cx="2099880" cy="1166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3E3D1D3-4E4C-03DD-0C54-B2262D03E58E}"/>
                  </a:ext>
                </a:extLst>
              </p14:cNvPr>
              <p14:cNvContentPartPr/>
              <p14:nvPr/>
            </p14:nvContentPartPr>
            <p14:xfrm>
              <a:off x="8451652" y="726840"/>
              <a:ext cx="547200" cy="514440"/>
            </p14:xfrm>
          </p:contentPart>
        </mc:Choice>
        <mc:Fallback xmlns="">
          <p:pic>
            <p:nvPicPr>
              <p:cNvPr id="5" name="Ink 4">
                <a:extLst>
                  <a:ext uri="{FF2B5EF4-FFF2-40B4-BE49-F238E27FC236}">
                    <a16:creationId xmlns:a16="http://schemas.microsoft.com/office/drawing/2014/main" id="{43E3D1D3-4E4C-03DD-0C54-B2262D03E58E}"/>
                  </a:ext>
                </a:extLst>
              </p:cNvPr>
              <p:cNvPicPr/>
              <p:nvPr/>
            </p:nvPicPr>
            <p:blipFill>
              <a:blip r:embed="rId6"/>
              <a:stretch>
                <a:fillRect/>
              </a:stretch>
            </p:blipFill>
            <p:spPr>
              <a:xfrm>
                <a:off x="8443012" y="718200"/>
                <a:ext cx="56484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F6D9E16-DD96-2B6C-5540-D7F506C43082}"/>
                  </a:ext>
                </a:extLst>
              </p14:cNvPr>
              <p14:cNvContentPartPr/>
              <p14:nvPr/>
            </p14:nvContentPartPr>
            <p14:xfrm>
              <a:off x="7878892" y="636120"/>
              <a:ext cx="234720" cy="181440"/>
            </p14:xfrm>
          </p:contentPart>
        </mc:Choice>
        <mc:Fallback xmlns="">
          <p:pic>
            <p:nvPicPr>
              <p:cNvPr id="9" name="Ink 8">
                <a:extLst>
                  <a:ext uri="{FF2B5EF4-FFF2-40B4-BE49-F238E27FC236}">
                    <a16:creationId xmlns:a16="http://schemas.microsoft.com/office/drawing/2014/main" id="{DF6D9E16-DD96-2B6C-5540-D7F506C43082}"/>
                  </a:ext>
                </a:extLst>
              </p:cNvPr>
              <p:cNvPicPr/>
              <p:nvPr/>
            </p:nvPicPr>
            <p:blipFill>
              <a:blip r:embed="rId8"/>
              <a:stretch>
                <a:fillRect/>
              </a:stretch>
            </p:blipFill>
            <p:spPr>
              <a:xfrm>
                <a:off x="7869892" y="627120"/>
                <a:ext cx="2523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915C2951-5A4D-998E-E616-D77A77E7DEE9}"/>
                  </a:ext>
                </a:extLst>
              </p14:cNvPr>
              <p14:cNvContentPartPr/>
              <p14:nvPr/>
            </p14:nvContentPartPr>
            <p14:xfrm>
              <a:off x="7919212" y="626400"/>
              <a:ext cx="323280" cy="542880"/>
            </p14:xfrm>
          </p:contentPart>
        </mc:Choice>
        <mc:Fallback xmlns="">
          <p:pic>
            <p:nvPicPr>
              <p:cNvPr id="10" name="Ink 9">
                <a:extLst>
                  <a:ext uri="{FF2B5EF4-FFF2-40B4-BE49-F238E27FC236}">
                    <a16:creationId xmlns:a16="http://schemas.microsoft.com/office/drawing/2014/main" id="{915C2951-5A4D-998E-E616-D77A77E7DEE9}"/>
                  </a:ext>
                </a:extLst>
              </p:cNvPr>
              <p:cNvPicPr/>
              <p:nvPr/>
            </p:nvPicPr>
            <p:blipFill>
              <a:blip r:embed="rId10"/>
              <a:stretch>
                <a:fillRect/>
              </a:stretch>
            </p:blipFill>
            <p:spPr>
              <a:xfrm>
                <a:off x="7910572" y="617400"/>
                <a:ext cx="340920" cy="560520"/>
              </a:xfrm>
              <a:prstGeom prst="rect">
                <a:avLst/>
              </a:prstGeom>
            </p:spPr>
          </p:pic>
        </mc:Fallback>
      </mc:AlternateContent>
      <p:pic>
        <p:nvPicPr>
          <p:cNvPr id="14" name="Picture 13">
            <a:extLst>
              <a:ext uri="{FF2B5EF4-FFF2-40B4-BE49-F238E27FC236}">
                <a16:creationId xmlns:a16="http://schemas.microsoft.com/office/drawing/2014/main" id="{23506A45-13A4-694C-BEFF-4527756DE73C}"/>
              </a:ext>
            </a:extLst>
          </p:cNvPr>
          <p:cNvPicPr>
            <a:picLocks noChangeAspect="1"/>
          </p:cNvPicPr>
          <p:nvPr/>
        </p:nvPicPr>
        <p:blipFill>
          <a:blip r:embed="rId11"/>
          <a:stretch>
            <a:fillRect/>
          </a:stretch>
        </p:blipFill>
        <p:spPr>
          <a:xfrm>
            <a:off x="7710052" y="154888"/>
            <a:ext cx="2881040" cy="1956594"/>
          </a:xfrm>
          <a:prstGeom prst="rect">
            <a:avLst/>
          </a:prstGeom>
        </p:spPr>
      </p:pic>
      <p:sp>
        <p:nvSpPr>
          <p:cNvPr id="18" name="TextBox 17">
            <a:extLst>
              <a:ext uri="{FF2B5EF4-FFF2-40B4-BE49-F238E27FC236}">
                <a16:creationId xmlns:a16="http://schemas.microsoft.com/office/drawing/2014/main" id="{59824667-78A9-EC18-CCA2-0F1531F45EA3}"/>
              </a:ext>
            </a:extLst>
          </p:cNvPr>
          <p:cNvSpPr txBox="1"/>
          <p:nvPr/>
        </p:nvSpPr>
        <p:spPr>
          <a:xfrm>
            <a:off x="4235208" y="3736808"/>
            <a:ext cx="6099048" cy="369332"/>
          </a:xfrm>
          <a:prstGeom prst="rect">
            <a:avLst/>
          </a:prstGeom>
          <a:noFill/>
        </p:spPr>
        <p:txBody>
          <a:bodyPr wrap="square">
            <a:spAutoFit/>
          </a:bodyPr>
          <a:lstStyle/>
          <a:p>
            <a:r>
              <a:rPr lang="en-US" i="1" dirty="0">
                <a:solidFill>
                  <a:srgbClr val="FF0000"/>
                </a:solidFill>
              </a:rPr>
              <a:t>P(A’) = 1 – P(A) = 0.8</a:t>
            </a:r>
          </a:p>
        </p:txBody>
      </p:sp>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82764266-5812-9CB2-7DEF-2DF30C90109A}"/>
                  </a:ext>
                </a:extLst>
              </p14:cNvPr>
              <p14:cNvContentPartPr/>
              <p14:nvPr/>
            </p14:nvContentPartPr>
            <p14:xfrm>
              <a:off x="4361832" y="4382208"/>
              <a:ext cx="1710360" cy="88560"/>
            </p14:xfrm>
          </p:contentPart>
        </mc:Choice>
        <mc:Fallback xmlns="">
          <p:pic>
            <p:nvPicPr>
              <p:cNvPr id="17" name="Ink 16">
                <a:extLst>
                  <a:ext uri="{FF2B5EF4-FFF2-40B4-BE49-F238E27FC236}">
                    <a16:creationId xmlns:a16="http://schemas.microsoft.com/office/drawing/2014/main" id="{82764266-5812-9CB2-7DEF-2DF30C90109A}"/>
                  </a:ext>
                </a:extLst>
              </p:cNvPr>
              <p:cNvPicPr/>
              <p:nvPr/>
            </p:nvPicPr>
            <p:blipFill>
              <a:blip r:embed="rId13"/>
              <a:stretch>
                <a:fillRect/>
              </a:stretch>
            </p:blipFill>
            <p:spPr>
              <a:xfrm>
                <a:off x="4353192" y="4373208"/>
                <a:ext cx="1728000" cy="106200"/>
              </a:xfrm>
              <a:prstGeom prst="rect">
                <a:avLst/>
              </a:prstGeom>
            </p:spPr>
          </p:pic>
        </mc:Fallback>
      </mc:AlternateContent>
    </p:spTree>
    <p:extLst>
      <p:ext uri="{BB962C8B-B14F-4D97-AF65-F5344CB8AC3E}">
        <p14:creationId xmlns:p14="http://schemas.microsoft.com/office/powerpoint/2010/main" val="395007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7F57-85FD-904F-98F1-64DD439ACCDD}"/>
              </a:ext>
            </a:extLst>
          </p:cNvPr>
          <p:cNvSpPr>
            <a:spLocks noGrp="1"/>
          </p:cNvSpPr>
          <p:nvPr>
            <p:ph type="title"/>
          </p:nvPr>
        </p:nvSpPr>
        <p:spPr/>
        <p:txBody>
          <a:bodyPr/>
          <a:lstStyle/>
          <a:p>
            <a:r>
              <a:rPr lang="en-US" dirty="0"/>
              <a:t>Complement Probabilities</a:t>
            </a:r>
          </a:p>
        </p:txBody>
      </p:sp>
      <p:sp>
        <p:nvSpPr>
          <p:cNvPr id="3" name="Content Placeholder 2">
            <a:extLst>
              <a:ext uri="{FF2B5EF4-FFF2-40B4-BE49-F238E27FC236}">
                <a16:creationId xmlns:a16="http://schemas.microsoft.com/office/drawing/2014/main" id="{AB923FDB-48A9-7C44-8F9D-441712F6F18C}"/>
              </a:ext>
            </a:extLst>
          </p:cNvPr>
          <p:cNvSpPr>
            <a:spLocks noGrp="1"/>
          </p:cNvSpPr>
          <p:nvPr>
            <p:ph idx="1"/>
          </p:nvPr>
        </p:nvSpPr>
        <p:spPr>
          <a:xfrm>
            <a:off x="838200" y="1821082"/>
            <a:ext cx="10515600" cy="4667250"/>
          </a:xfrm>
        </p:spPr>
        <p:txBody>
          <a:bodyPr>
            <a:normAutofit fontScale="92500" lnSpcReduction="20000"/>
          </a:bodyPr>
          <a:lstStyle/>
          <a:p>
            <a:r>
              <a:rPr lang="en-US" sz="2000" dirty="0"/>
              <a:t>Here is another probability rule! → </a:t>
            </a:r>
            <a:r>
              <a:rPr lang="en-US" sz="2000" b="1" dirty="0"/>
              <a:t>The Complement Rule</a:t>
            </a:r>
            <a:r>
              <a:rPr lang="en-US" sz="2000" dirty="0"/>
              <a:t>!</a:t>
            </a:r>
          </a:p>
          <a:p>
            <a:r>
              <a:rPr lang="en-US" sz="2000" dirty="0"/>
              <a:t>If we have Event A, then the probability of the complement of A, A’ is:</a:t>
            </a:r>
          </a:p>
          <a:p>
            <a:pPr marL="0" indent="0">
              <a:buNone/>
            </a:pPr>
            <a:r>
              <a:rPr lang="en-US" sz="2000" dirty="0"/>
              <a:t>	P(A’) = 1 – P(A)</a:t>
            </a:r>
          </a:p>
          <a:p>
            <a:pPr marL="0" indent="0">
              <a:buNone/>
            </a:pPr>
            <a:endParaRPr lang="en-US" sz="2000" dirty="0"/>
          </a:p>
          <a:p>
            <a:pPr lvl="1"/>
            <a:r>
              <a:rPr lang="en-US" sz="1600" dirty="0"/>
              <a:t>Remember we subtract from one because the entire probability distribution is equal to 1.</a:t>
            </a:r>
          </a:p>
          <a:p>
            <a:r>
              <a:rPr lang="en-US" sz="2000" dirty="0"/>
              <a:t>Simple example: What is the probability of A’?</a:t>
            </a:r>
          </a:p>
          <a:p>
            <a:endParaRPr lang="en-US" sz="2000" dirty="0"/>
          </a:p>
          <a:p>
            <a:endParaRPr lang="en-US" sz="2000" dirty="0"/>
          </a:p>
          <a:p>
            <a:endParaRPr lang="en-US" sz="2000" dirty="0"/>
          </a:p>
          <a:p>
            <a:endParaRPr lang="en-US" sz="2000" dirty="0"/>
          </a:p>
          <a:p>
            <a:r>
              <a:rPr lang="en-US" sz="2000" dirty="0"/>
              <a:t>Can do this with more complicated events.</a:t>
            </a:r>
          </a:p>
          <a:p>
            <a:pPr lvl="1"/>
            <a:r>
              <a:rPr lang="en-US" sz="1600" dirty="0"/>
              <a:t>Very useful for problems with “at least” or “no more than”, etc.</a:t>
            </a:r>
          </a:p>
          <a:p>
            <a:pPr lvl="1"/>
            <a:r>
              <a:rPr lang="en-US" sz="1600" dirty="0"/>
              <a:t>Example: </a:t>
            </a:r>
          </a:p>
          <a:p>
            <a:pPr lvl="2"/>
            <a:r>
              <a:rPr lang="en-US" sz="1500" dirty="0"/>
              <a:t>Find P(X &gt; 3)</a:t>
            </a:r>
          </a:p>
          <a:p>
            <a:pPr lvl="2"/>
            <a:r>
              <a:rPr lang="en-US" sz="1500" dirty="0"/>
              <a:t>Or Find P(X no more than 10)</a:t>
            </a:r>
          </a:p>
        </p:txBody>
      </p:sp>
      <p:sp>
        <p:nvSpPr>
          <p:cNvPr id="8" name="TextBox 7">
            <a:extLst>
              <a:ext uri="{FF2B5EF4-FFF2-40B4-BE49-F238E27FC236}">
                <a16:creationId xmlns:a16="http://schemas.microsoft.com/office/drawing/2014/main" id="{914BFCE8-9CED-614D-9770-8B7ED97EF753}"/>
              </a:ext>
            </a:extLst>
          </p:cNvPr>
          <p:cNvSpPr txBox="1"/>
          <p:nvPr/>
        </p:nvSpPr>
        <p:spPr>
          <a:xfrm>
            <a:off x="5245100" y="5643929"/>
            <a:ext cx="5876930" cy="369332"/>
          </a:xfrm>
          <a:prstGeom prst="rect">
            <a:avLst/>
          </a:prstGeom>
          <a:noFill/>
        </p:spPr>
        <p:txBody>
          <a:bodyPr wrap="none" rtlCol="0">
            <a:spAutoFit/>
          </a:bodyPr>
          <a:lstStyle/>
          <a:p>
            <a:r>
              <a:rPr lang="en-US" dirty="0"/>
              <a:t>S = {</a:t>
            </a:r>
            <a:r>
              <a:rPr lang="en-US" dirty="0">
                <a:solidFill>
                  <a:schemeClr val="accent2"/>
                </a:solidFill>
              </a:rPr>
              <a:t>1,    2,    3, </a:t>
            </a:r>
            <a:r>
              <a:rPr lang="en-US" dirty="0"/>
              <a:t>   </a:t>
            </a:r>
            <a:r>
              <a:rPr lang="en-US" dirty="0">
                <a:solidFill>
                  <a:srgbClr val="00B050"/>
                </a:solidFill>
              </a:rPr>
              <a:t>4,    5,    6,    7,    8,    9,    10,    11,    12,    13</a:t>
            </a:r>
            <a:r>
              <a:rPr lang="en-US" dirty="0"/>
              <a:t>}</a:t>
            </a:r>
          </a:p>
        </p:txBody>
      </p:sp>
      <p:sp>
        <p:nvSpPr>
          <p:cNvPr id="24" name="TextBox 23">
            <a:extLst>
              <a:ext uri="{FF2B5EF4-FFF2-40B4-BE49-F238E27FC236}">
                <a16:creationId xmlns:a16="http://schemas.microsoft.com/office/drawing/2014/main" id="{3E23AB8D-598F-F849-86A8-1787676A1276}"/>
              </a:ext>
            </a:extLst>
          </p:cNvPr>
          <p:cNvSpPr txBox="1"/>
          <p:nvPr/>
        </p:nvSpPr>
        <p:spPr>
          <a:xfrm>
            <a:off x="6416290" y="6056781"/>
            <a:ext cx="3193503" cy="646331"/>
          </a:xfrm>
          <a:prstGeom prst="rect">
            <a:avLst/>
          </a:prstGeom>
          <a:noFill/>
        </p:spPr>
        <p:txBody>
          <a:bodyPr wrap="none" rtlCol="0">
            <a:spAutoFit/>
          </a:bodyPr>
          <a:lstStyle/>
          <a:p>
            <a:r>
              <a:rPr lang="en-US" dirty="0">
                <a:solidFill>
                  <a:srgbClr val="00B050"/>
                </a:solidFill>
              </a:rPr>
              <a:t>P(X &gt; 3) </a:t>
            </a:r>
            <a:r>
              <a:rPr lang="en-US" dirty="0"/>
              <a:t>= </a:t>
            </a:r>
            <a:r>
              <a:rPr lang="en-US" dirty="0">
                <a:solidFill>
                  <a:srgbClr val="00B050"/>
                </a:solidFill>
              </a:rPr>
              <a:t>P(4)</a:t>
            </a:r>
            <a:r>
              <a:rPr lang="en-US" dirty="0"/>
              <a:t> + </a:t>
            </a:r>
            <a:r>
              <a:rPr lang="en-US" dirty="0">
                <a:solidFill>
                  <a:srgbClr val="00B050"/>
                </a:solidFill>
              </a:rPr>
              <a:t>P(5) </a:t>
            </a:r>
            <a:r>
              <a:rPr lang="en-US" dirty="0"/>
              <a:t>+ … + </a:t>
            </a:r>
            <a:r>
              <a:rPr lang="en-US" dirty="0">
                <a:solidFill>
                  <a:srgbClr val="00B050"/>
                </a:solidFill>
              </a:rPr>
              <a:t>P(13)</a:t>
            </a:r>
          </a:p>
          <a:p>
            <a:r>
              <a:rPr lang="en-US" dirty="0"/>
              <a:t>               = 1 – </a:t>
            </a:r>
            <a:r>
              <a:rPr lang="en-US" dirty="0">
                <a:solidFill>
                  <a:schemeClr val="accent2"/>
                </a:solidFill>
              </a:rPr>
              <a:t>P(X ≤ 2)</a:t>
            </a:r>
          </a:p>
        </p:txBody>
      </p:sp>
      <p:pic>
        <p:nvPicPr>
          <p:cNvPr id="9" name="Picture 8">
            <a:extLst>
              <a:ext uri="{FF2B5EF4-FFF2-40B4-BE49-F238E27FC236}">
                <a16:creationId xmlns:a16="http://schemas.microsoft.com/office/drawing/2014/main" id="{74A914C1-73E5-D9C9-5D10-04656E3E84E4}"/>
              </a:ext>
            </a:extLst>
          </p:cNvPr>
          <p:cNvPicPr>
            <a:picLocks noChangeAspect="1"/>
          </p:cNvPicPr>
          <p:nvPr/>
        </p:nvPicPr>
        <p:blipFill>
          <a:blip r:embed="rId2"/>
          <a:stretch>
            <a:fillRect/>
          </a:stretch>
        </p:blipFill>
        <p:spPr>
          <a:xfrm>
            <a:off x="8732532" y="825753"/>
            <a:ext cx="2881040" cy="1956594"/>
          </a:xfrm>
          <a:prstGeom prst="rect">
            <a:avLst/>
          </a:prstGeom>
        </p:spPr>
      </p:pic>
      <p:grpSp>
        <p:nvGrpSpPr>
          <p:cNvPr id="4" name="Group 3">
            <a:extLst>
              <a:ext uri="{FF2B5EF4-FFF2-40B4-BE49-F238E27FC236}">
                <a16:creationId xmlns:a16="http://schemas.microsoft.com/office/drawing/2014/main" id="{782BA2D1-B5D7-3A74-A916-2922C8ABB4D5}"/>
              </a:ext>
            </a:extLst>
          </p:cNvPr>
          <p:cNvGrpSpPr/>
          <p:nvPr/>
        </p:nvGrpSpPr>
        <p:grpSpPr>
          <a:xfrm>
            <a:off x="2596840" y="3753906"/>
            <a:ext cx="3336850" cy="1216551"/>
            <a:chOff x="3079440" y="3816628"/>
            <a:chExt cx="3336850" cy="1216551"/>
          </a:xfrm>
        </p:grpSpPr>
        <p:pic>
          <p:nvPicPr>
            <p:cNvPr id="6" name="Picture 5">
              <a:extLst>
                <a:ext uri="{FF2B5EF4-FFF2-40B4-BE49-F238E27FC236}">
                  <a16:creationId xmlns:a16="http://schemas.microsoft.com/office/drawing/2014/main" id="{00B81009-9F45-0548-80BC-2A5B13D0FC13}"/>
                </a:ext>
              </a:extLst>
            </p:cNvPr>
            <p:cNvPicPr>
              <a:picLocks noChangeAspect="1"/>
            </p:cNvPicPr>
            <p:nvPr/>
          </p:nvPicPr>
          <p:blipFill>
            <a:blip r:embed="rId3"/>
            <a:stretch>
              <a:fillRect/>
            </a:stretch>
          </p:blipFill>
          <p:spPr>
            <a:xfrm>
              <a:off x="3219140" y="4227887"/>
              <a:ext cx="2996615" cy="805292"/>
            </a:xfrm>
            <a:prstGeom prst="rect">
              <a:avLst/>
            </a:prstGeom>
          </p:spPr>
        </p:pic>
        <p:sp>
          <p:nvSpPr>
            <p:cNvPr id="7" name="TextBox 6">
              <a:extLst>
                <a:ext uri="{FF2B5EF4-FFF2-40B4-BE49-F238E27FC236}">
                  <a16:creationId xmlns:a16="http://schemas.microsoft.com/office/drawing/2014/main" id="{927B5CC1-5E62-E44A-8094-6B008D0AABCC}"/>
                </a:ext>
              </a:extLst>
            </p:cNvPr>
            <p:cNvSpPr txBox="1"/>
            <p:nvPr/>
          </p:nvSpPr>
          <p:spPr>
            <a:xfrm>
              <a:off x="3079440" y="3816628"/>
              <a:ext cx="3336850" cy="646331"/>
            </a:xfrm>
            <a:prstGeom prst="rect">
              <a:avLst/>
            </a:prstGeom>
            <a:noFill/>
          </p:spPr>
          <p:txBody>
            <a:bodyPr wrap="square" rtlCol="0">
              <a:spAutoFit/>
            </a:bodyPr>
            <a:lstStyle/>
            <a:p>
              <a:r>
                <a:rPr lang="en-US" i="1" dirty="0"/>
                <a:t>P(A) = 0.2     </a:t>
              </a:r>
              <a:r>
                <a:rPr lang="en-US" i="1" dirty="0">
                  <a:solidFill>
                    <a:srgbClr val="FF0000"/>
                  </a:solidFill>
                </a:rPr>
                <a:t>P(A’) = 1 – P(A) = 0.8</a:t>
              </a:r>
            </a:p>
            <a:p>
              <a:endParaRPr lang="en-US"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5F9DE1A-A0E4-374F-63A7-DCE135459B57}"/>
                    </a:ext>
                  </a:extLst>
                </p14:cNvPr>
                <p14:cNvContentPartPr/>
                <p14:nvPr/>
              </p14:nvContentPartPr>
              <p14:xfrm>
                <a:off x="4361832" y="4382208"/>
                <a:ext cx="1710360" cy="88560"/>
              </p14:xfrm>
            </p:contentPart>
          </mc:Choice>
          <mc:Fallback xmlns="">
            <p:pic>
              <p:nvPicPr>
                <p:cNvPr id="10" name="Ink 9">
                  <a:extLst>
                    <a:ext uri="{FF2B5EF4-FFF2-40B4-BE49-F238E27FC236}">
                      <a16:creationId xmlns:a16="http://schemas.microsoft.com/office/drawing/2014/main" id="{75F9DE1A-A0E4-374F-63A7-DCE135459B57}"/>
                    </a:ext>
                  </a:extLst>
                </p:cNvPr>
                <p:cNvPicPr/>
                <p:nvPr/>
              </p:nvPicPr>
              <p:blipFill>
                <a:blip r:embed="rId5"/>
                <a:stretch>
                  <a:fillRect/>
                </a:stretch>
              </p:blipFill>
              <p:spPr>
                <a:xfrm>
                  <a:off x="4352832" y="4373244"/>
                  <a:ext cx="1728000" cy="106129"/>
                </a:xfrm>
                <a:prstGeom prst="rect">
                  <a:avLst/>
                </a:prstGeom>
              </p:spPr>
            </p:pic>
          </mc:Fallback>
        </mc:AlternateContent>
      </p:grpSp>
    </p:spTree>
    <p:extLst>
      <p:ext uri="{BB962C8B-B14F-4D97-AF65-F5344CB8AC3E}">
        <p14:creationId xmlns:p14="http://schemas.microsoft.com/office/powerpoint/2010/main" val="336520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p:txBody>
          <a:bodyPr/>
          <a:lstStyle/>
          <a:p>
            <a:r>
              <a:rPr lang="en-US" dirty="0"/>
              <a:t>Probability Types</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p:txBody>
          <a:bodyPr>
            <a:normAutofit fontScale="92500" lnSpcReduction="20000"/>
          </a:bodyPr>
          <a:lstStyle/>
          <a:p>
            <a:pPr marL="0" indent="0">
              <a:buNone/>
            </a:pPr>
            <a:r>
              <a:rPr lang="en-US" sz="1800" dirty="0"/>
              <a:t>There is two different (valid) ways we can think about probabilities.</a:t>
            </a:r>
          </a:p>
          <a:p>
            <a:pPr marL="0" indent="0">
              <a:buNone/>
            </a:pPr>
            <a:endParaRPr lang="en-US" sz="1800" dirty="0"/>
          </a:p>
          <a:p>
            <a:pPr marL="0" indent="0">
              <a:buNone/>
            </a:pPr>
            <a:r>
              <a:rPr lang="en-US" sz="1800" u="sng" dirty="0"/>
              <a:t>Theoretical Probability</a:t>
            </a:r>
          </a:p>
          <a:p>
            <a:r>
              <a:rPr lang="en-US" sz="1800" dirty="0"/>
              <a:t>(Probability distribution) This is based on the underlying theoretical “model” of the experiment.</a:t>
            </a:r>
          </a:p>
          <a:p>
            <a:r>
              <a:rPr lang="en-US" sz="1800" dirty="0" err="1"/>
              <a:t>Kinda</a:t>
            </a:r>
            <a:r>
              <a:rPr lang="en-US" sz="1800" dirty="0"/>
              <a:t> like the scientific probabilities.</a:t>
            </a:r>
          </a:p>
          <a:p>
            <a:r>
              <a:rPr lang="en-US" sz="1800" dirty="0"/>
              <a:t>Example: Theoretical probability of flipping a fair coin is obviously P(H) = 0.5 and P(T) = 0.5</a:t>
            </a:r>
          </a:p>
          <a:p>
            <a:pPr lvl="1"/>
            <a:r>
              <a:rPr lang="en-US" sz="1700" dirty="0"/>
              <a:t>Probability of selecting a Diamond from a standard 52 card deck = 1/4.</a:t>
            </a:r>
          </a:p>
          <a:p>
            <a:endParaRPr lang="en-US" sz="1800" dirty="0"/>
          </a:p>
          <a:p>
            <a:pPr marL="0" indent="0">
              <a:buNone/>
            </a:pPr>
            <a:r>
              <a:rPr lang="en-US" sz="1800" u="sng" dirty="0"/>
              <a:t>Empirical (Relative Frequency) Probability</a:t>
            </a:r>
          </a:p>
          <a:p>
            <a:r>
              <a:rPr lang="en-US" sz="1800" dirty="0"/>
              <a:t>Requires collecting data to count outcomes that actually occur.</a:t>
            </a:r>
          </a:p>
          <a:p>
            <a:r>
              <a:rPr lang="en-US" sz="1800" dirty="0"/>
              <a:t>Can think of this as the experimental (observed) probabilities.</a:t>
            </a:r>
          </a:p>
          <a:p>
            <a:r>
              <a:rPr lang="en-US" sz="1800" dirty="0"/>
              <a:t>Example: If I flip a coin 10 times and get 7 Heads and 3 Tails</a:t>
            </a:r>
          </a:p>
          <a:p>
            <a:pPr lvl="1"/>
            <a:r>
              <a:rPr lang="en-US" sz="1600" dirty="0"/>
              <a:t>Empirical Probabilities: P(H) = 0.7 and P(T) = 0.3</a:t>
            </a:r>
          </a:p>
          <a:p>
            <a:r>
              <a:rPr lang="en-US" sz="1800" dirty="0"/>
              <a:t>Small samples may not reflect accurate probabilities.</a:t>
            </a:r>
          </a:p>
          <a:p>
            <a:pPr marL="0" indent="0">
              <a:buNone/>
            </a:pPr>
            <a:endParaRPr lang="en-US" sz="1800" dirty="0"/>
          </a:p>
          <a:p>
            <a:endParaRPr lang="en-US" sz="1800" u="sng" dirty="0"/>
          </a:p>
        </p:txBody>
      </p:sp>
      <p:pic>
        <p:nvPicPr>
          <p:cNvPr id="6146" name="Picture 2">
            <a:extLst>
              <a:ext uri="{FF2B5EF4-FFF2-40B4-BE49-F238E27FC236}">
                <a16:creationId xmlns:a16="http://schemas.microsoft.com/office/drawing/2014/main" id="{E13E479F-E808-C44F-90A7-A0C256061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900" y="4001294"/>
            <a:ext cx="3317623" cy="2228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81BCF8-5CB5-E142-B5F5-69B4B606C0C3}"/>
              </a:ext>
            </a:extLst>
          </p:cNvPr>
          <p:cNvSpPr txBox="1"/>
          <p:nvPr/>
        </p:nvSpPr>
        <p:spPr>
          <a:xfrm>
            <a:off x="6743700" y="6483350"/>
            <a:ext cx="4575291" cy="215444"/>
          </a:xfrm>
          <a:prstGeom prst="rect">
            <a:avLst/>
          </a:prstGeom>
          <a:noFill/>
        </p:spPr>
        <p:txBody>
          <a:bodyPr wrap="none" rtlCol="0">
            <a:spAutoFit/>
          </a:bodyPr>
          <a:lstStyle/>
          <a:p>
            <a:r>
              <a:rPr lang="en-US" sz="800" dirty="0"/>
              <a:t>https://</a:t>
            </a:r>
            <a:r>
              <a:rPr lang="en-US" sz="800" dirty="0" err="1"/>
              <a:t>www.softschools.com</a:t>
            </a:r>
            <a:r>
              <a:rPr lang="en-US" sz="800" dirty="0"/>
              <a:t>/math/</a:t>
            </a:r>
            <a:r>
              <a:rPr lang="en-US" sz="800" dirty="0" err="1"/>
              <a:t>probability_and_statistics</a:t>
            </a:r>
            <a:r>
              <a:rPr lang="en-US" sz="800" dirty="0"/>
              <a:t>/</a:t>
            </a:r>
            <a:r>
              <a:rPr lang="en-US" sz="800" dirty="0" err="1"/>
              <a:t>the_normal_distribution_empirical_rule</a:t>
            </a:r>
            <a:r>
              <a:rPr lang="en-US" sz="800" dirty="0"/>
              <a:t>/</a:t>
            </a:r>
          </a:p>
        </p:txBody>
      </p:sp>
      <p:sp>
        <p:nvSpPr>
          <p:cNvPr id="5" name="TextBox 4">
            <a:extLst>
              <a:ext uri="{FF2B5EF4-FFF2-40B4-BE49-F238E27FC236}">
                <a16:creationId xmlns:a16="http://schemas.microsoft.com/office/drawing/2014/main" id="{FDA8FF5C-1D46-B248-976B-0FF6B1E14980}"/>
              </a:ext>
            </a:extLst>
          </p:cNvPr>
          <p:cNvSpPr txBox="1"/>
          <p:nvPr/>
        </p:nvSpPr>
        <p:spPr>
          <a:xfrm>
            <a:off x="8554361" y="159206"/>
            <a:ext cx="3386400" cy="2677656"/>
          </a:xfrm>
          <a:prstGeom prst="rect">
            <a:avLst/>
          </a:prstGeom>
          <a:noFill/>
        </p:spPr>
        <p:txBody>
          <a:bodyPr wrap="square" rtlCol="0">
            <a:spAutoFit/>
          </a:bodyPr>
          <a:lstStyle/>
          <a:p>
            <a:r>
              <a:rPr lang="en-US" sz="1200" u="sng" dirty="0"/>
              <a:t>Personal (Subjective) Probabilities</a:t>
            </a:r>
          </a:p>
          <a:p>
            <a:pPr marL="285750" indent="-285750">
              <a:buFont typeface="Arial" panose="020B0604020202020204" pitchFamily="34" charset="0"/>
              <a:buChar char="•"/>
            </a:pPr>
            <a:r>
              <a:rPr lang="en-US" sz="1200" dirty="0"/>
              <a:t>Based on </a:t>
            </a:r>
            <a:r>
              <a:rPr lang="en-US" sz="1200" u="sng" dirty="0"/>
              <a:t>personal experience</a:t>
            </a:r>
            <a:r>
              <a:rPr lang="en-US" sz="1200" dirty="0"/>
              <a:t>; just </a:t>
            </a:r>
            <a:r>
              <a:rPr lang="en-US" sz="1200" u="sng" dirty="0"/>
              <a:t>educated guesses</a:t>
            </a:r>
            <a:r>
              <a:rPr lang="en-US" sz="1200" dirty="0"/>
              <a:t> based on what "you" have experienced.</a:t>
            </a:r>
          </a:p>
          <a:p>
            <a:pPr marL="285750" indent="-285750">
              <a:buFont typeface="Arial" panose="020B0604020202020204" pitchFamily="34" charset="0"/>
              <a:buChar char="•"/>
            </a:pPr>
            <a:r>
              <a:rPr lang="en-US" sz="1200" dirty="0"/>
              <a:t>Examples:</a:t>
            </a:r>
          </a:p>
          <a:p>
            <a:pPr marL="742950" lvl="1" indent="-285750">
              <a:buFont typeface="Arial" panose="020B0604020202020204" pitchFamily="34" charset="0"/>
              <a:buChar char="•"/>
            </a:pPr>
            <a:r>
              <a:rPr lang="en-US" sz="1200" dirty="0"/>
              <a:t>Guessing the forecast as you get ready in the morning.</a:t>
            </a:r>
          </a:p>
          <a:p>
            <a:pPr marL="742950" lvl="1" indent="-285750">
              <a:buFont typeface="Arial" panose="020B0604020202020204" pitchFamily="34" charset="0"/>
              <a:buChar char="•"/>
            </a:pPr>
            <a:r>
              <a:rPr lang="en-US" sz="1200" dirty="0"/>
              <a:t>Gas tank is on Empty and thinking about the probability you can make it back home.</a:t>
            </a:r>
          </a:p>
          <a:p>
            <a:pPr marL="285750" indent="-285750">
              <a:buFont typeface="Arial" panose="020B0604020202020204" pitchFamily="34" charset="0"/>
              <a:buChar char="•"/>
            </a:pPr>
            <a:r>
              <a:rPr lang="en-US" sz="1200" dirty="0"/>
              <a:t>These </a:t>
            </a:r>
            <a:r>
              <a:rPr lang="en-US" sz="1200" u="sng" dirty="0"/>
              <a:t>aren’t valid ways</a:t>
            </a:r>
            <a:r>
              <a:rPr lang="en-US" sz="1200" dirty="0"/>
              <a:t> we are going to discuss </a:t>
            </a:r>
            <a:r>
              <a:rPr lang="en-US" sz="1200" u="sng" dirty="0"/>
              <a:t>probability</a:t>
            </a:r>
            <a:r>
              <a:rPr lang="en-US" sz="1200" dirty="0"/>
              <a:t> in a </a:t>
            </a:r>
            <a:r>
              <a:rPr lang="en-US" sz="1200" u="sng" dirty="0"/>
              <a:t>stats context</a:t>
            </a:r>
            <a:r>
              <a:rPr lang="en-US" sz="1200" dirty="0"/>
              <a:t>.</a:t>
            </a:r>
          </a:p>
          <a:p>
            <a:pPr marL="742950" lvl="1"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23561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p:txBody>
          <a:bodyPr/>
          <a:lstStyle/>
          <a:p>
            <a:r>
              <a:rPr lang="en-US" dirty="0"/>
              <a:t>Law of Large Numbers</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p:txBody>
          <a:bodyPr>
            <a:normAutofit/>
          </a:bodyPr>
          <a:lstStyle/>
          <a:p>
            <a:pPr marL="0" indent="0">
              <a:buNone/>
            </a:pPr>
            <a:r>
              <a:rPr lang="en-US" sz="2000" u="sng" dirty="0"/>
              <a:t>Law of Large Numbers</a:t>
            </a:r>
          </a:p>
          <a:p>
            <a:r>
              <a:rPr lang="en-US" sz="2000" dirty="0"/>
              <a:t>This is an important idea that states: the </a:t>
            </a:r>
            <a:r>
              <a:rPr lang="en-US" sz="2000" u="sng" dirty="0"/>
              <a:t>more times an experiment is repeated</a:t>
            </a:r>
            <a:r>
              <a:rPr lang="en-US" sz="2000" dirty="0"/>
              <a:t> (increased sample size), the </a:t>
            </a:r>
            <a:r>
              <a:rPr lang="en-US" sz="2000" u="sng" dirty="0"/>
              <a:t>closer</a:t>
            </a:r>
            <a:r>
              <a:rPr lang="en-US" sz="2000" dirty="0"/>
              <a:t> the </a:t>
            </a:r>
            <a:r>
              <a:rPr lang="en-US" sz="2000" b="1" dirty="0"/>
              <a:t>empirical </a:t>
            </a:r>
            <a:r>
              <a:rPr lang="en-US" sz="2000" dirty="0"/>
              <a:t>(relative frequency) </a:t>
            </a:r>
            <a:r>
              <a:rPr lang="en-US" sz="2000" u="sng" dirty="0"/>
              <a:t>probability</a:t>
            </a:r>
            <a:r>
              <a:rPr lang="en-US" sz="2000" dirty="0"/>
              <a:t> gets to the </a:t>
            </a:r>
            <a:r>
              <a:rPr lang="en-US" sz="2000" b="1" dirty="0"/>
              <a:t>theoretical </a:t>
            </a:r>
            <a:r>
              <a:rPr lang="en-US" sz="2000" u="sng" dirty="0"/>
              <a:t>probability</a:t>
            </a:r>
            <a:r>
              <a:rPr lang="en-US" sz="2000" dirty="0"/>
              <a:t>.</a:t>
            </a:r>
          </a:p>
          <a:p>
            <a:r>
              <a:rPr lang="en-US" sz="2000" dirty="0"/>
              <a:t>In short, </a:t>
            </a:r>
            <a:r>
              <a:rPr lang="en-US" sz="2000" u="sng" dirty="0"/>
              <a:t>big samples</a:t>
            </a:r>
            <a:r>
              <a:rPr lang="en-US" sz="2000" dirty="0"/>
              <a:t> are </a:t>
            </a:r>
            <a:r>
              <a:rPr lang="en-US" sz="2000" u="sng" dirty="0"/>
              <a:t>more reliable</a:t>
            </a:r>
            <a:r>
              <a:rPr lang="en-US" sz="2000" dirty="0"/>
              <a:t> than </a:t>
            </a:r>
            <a:r>
              <a:rPr lang="en-US" sz="2000" u="sng" dirty="0"/>
              <a:t>small samples</a:t>
            </a:r>
            <a:r>
              <a:rPr lang="en-US" sz="2000" dirty="0"/>
              <a:t> when determining relative frequency probabilities.</a:t>
            </a:r>
          </a:p>
          <a:p>
            <a:endParaRPr lang="en-US" sz="2000" dirty="0"/>
          </a:p>
          <a:p>
            <a:r>
              <a:rPr lang="en-US" sz="2000" dirty="0"/>
              <a:t>Cool applet demonstration:</a:t>
            </a:r>
          </a:p>
          <a:p>
            <a:pPr lvl="1"/>
            <a:r>
              <a:rPr lang="en-US" sz="1600" dirty="0">
                <a:hlinkClick r:id="rId2"/>
              </a:rPr>
              <a:t>https://www.stapplet.com/largenum.html</a:t>
            </a:r>
            <a:endParaRPr lang="en-US" sz="1600" dirty="0"/>
          </a:p>
        </p:txBody>
      </p:sp>
      <p:pic>
        <p:nvPicPr>
          <p:cNvPr id="6" name="Picture 5">
            <a:extLst>
              <a:ext uri="{FF2B5EF4-FFF2-40B4-BE49-F238E27FC236}">
                <a16:creationId xmlns:a16="http://schemas.microsoft.com/office/drawing/2014/main" id="{EE6BF9D0-BEDD-0749-9008-5015789EAB54}"/>
              </a:ext>
            </a:extLst>
          </p:cNvPr>
          <p:cNvPicPr>
            <a:picLocks noChangeAspect="1"/>
          </p:cNvPicPr>
          <p:nvPr/>
        </p:nvPicPr>
        <p:blipFill>
          <a:blip r:embed="rId3"/>
          <a:stretch>
            <a:fillRect/>
          </a:stretch>
        </p:blipFill>
        <p:spPr>
          <a:xfrm>
            <a:off x="5943600" y="4001294"/>
            <a:ext cx="5613400" cy="2336800"/>
          </a:xfrm>
          <a:prstGeom prst="rect">
            <a:avLst/>
          </a:prstGeom>
        </p:spPr>
      </p:pic>
      <p:sp>
        <p:nvSpPr>
          <p:cNvPr id="7" name="TextBox 6">
            <a:extLst>
              <a:ext uri="{FF2B5EF4-FFF2-40B4-BE49-F238E27FC236}">
                <a16:creationId xmlns:a16="http://schemas.microsoft.com/office/drawing/2014/main" id="{0F7C087F-81A1-474B-9726-A9030D65C235}"/>
              </a:ext>
            </a:extLst>
          </p:cNvPr>
          <p:cNvSpPr txBox="1"/>
          <p:nvPr/>
        </p:nvSpPr>
        <p:spPr>
          <a:xfrm>
            <a:off x="9782668" y="6492875"/>
            <a:ext cx="1577676" cy="253916"/>
          </a:xfrm>
          <a:prstGeom prst="rect">
            <a:avLst/>
          </a:prstGeom>
          <a:noFill/>
        </p:spPr>
        <p:txBody>
          <a:bodyPr wrap="none" rtlCol="0">
            <a:spAutoFit/>
          </a:bodyPr>
          <a:lstStyle/>
          <a:p>
            <a:r>
              <a:rPr lang="en-US" sz="1050" dirty="0"/>
              <a:t>http://</a:t>
            </a:r>
            <a:r>
              <a:rPr lang="en-US" sz="1050" dirty="0" err="1"/>
              <a:t>ilectureonline.com</a:t>
            </a:r>
            <a:endParaRPr lang="en-US" sz="1050" dirty="0"/>
          </a:p>
        </p:txBody>
      </p:sp>
    </p:spTree>
    <p:extLst>
      <p:ext uri="{BB962C8B-B14F-4D97-AF65-F5344CB8AC3E}">
        <p14:creationId xmlns:p14="http://schemas.microsoft.com/office/powerpoint/2010/main" val="286539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838200" y="0"/>
            <a:ext cx="10515600" cy="1325563"/>
          </a:xfrm>
        </p:spPr>
        <p:txBody>
          <a:bodyPr>
            <a:normAutofit/>
          </a:bodyPr>
          <a:lstStyle/>
          <a:p>
            <a:r>
              <a:rPr lang="en-US" dirty="0"/>
              <a:t>Law of Averages, Misconception!</a:t>
            </a:r>
            <a:endParaRPr lang="en-US" sz="6600" dirty="0"/>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838200" y="1546225"/>
            <a:ext cx="10515600" cy="4351338"/>
          </a:xfrm>
        </p:spPr>
        <p:txBody>
          <a:bodyPr>
            <a:noAutofit/>
          </a:bodyPr>
          <a:lstStyle/>
          <a:p>
            <a:pPr marL="0" indent="0">
              <a:buNone/>
            </a:pPr>
            <a:r>
              <a:rPr lang="en-US" sz="1400" u="sng" dirty="0"/>
              <a:t>“Law of Averages”</a:t>
            </a:r>
          </a:p>
          <a:p>
            <a:r>
              <a:rPr lang="en-US" sz="1400" dirty="0"/>
              <a:t>This is the idea that you can be “due” for something, e.g. due to make the next shot, due to roll a 6, etc.</a:t>
            </a:r>
          </a:p>
          <a:p>
            <a:r>
              <a:rPr lang="en-US" sz="1400" dirty="0"/>
              <a:t>This notion is a </a:t>
            </a:r>
            <a:r>
              <a:rPr lang="en-US" sz="1400" u="sng" dirty="0"/>
              <a:t>misconception</a:t>
            </a:r>
            <a:r>
              <a:rPr lang="en-US" sz="1400" dirty="0"/>
              <a:t>, a fallacy! It makes no sense in Statistics!</a:t>
            </a:r>
          </a:p>
          <a:p>
            <a:r>
              <a:rPr lang="en-US" sz="1400" dirty="0"/>
              <a:t>With </a:t>
            </a:r>
            <a:r>
              <a:rPr lang="en-US" sz="1400" u="sng" dirty="0"/>
              <a:t>independent</a:t>
            </a:r>
            <a:r>
              <a:rPr lang="en-US" sz="1400" dirty="0"/>
              <a:t> scenarios (like rolling die, or spinner landing on red), the </a:t>
            </a:r>
            <a:r>
              <a:rPr lang="en-US" sz="1400" u="sng" dirty="0"/>
              <a:t>results of previous runs</a:t>
            </a:r>
            <a:r>
              <a:rPr lang="en-US" sz="1400" dirty="0"/>
              <a:t> have </a:t>
            </a:r>
            <a:r>
              <a:rPr lang="en-US" sz="1400" u="sng" dirty="0"/>
              <a:t>NO impact</a:t>
            </a:r>
            <a:r>
              <a:rPr lang="en-US" sz="1400" dirty="0"/>
              <a:t> on what happens </a:t>
            </a:r>
            <a:r>
              <a:rPr lang="en-US" sz="1400" u="sng" dirty="0"/>
              <a:t>next</a:t>
            </a:r>
            <a:r>
              <a:rPr lang="en-US" sz="1400" dirty="0"/>
              <a:t>. It does NOT change the future probabilities!</a:t>
            </a:r>
          </a:p>
          <a:p>
            <a:pPr lvl="1"/>
            <a:r>
              <a:rPr lang="en-US" sz="1400" dirty="0"/>
              <a:t>Flipping 10 heads in a row doesn’t make the next toss more likely to be tails, it’s still 50/50!!</a:t>
            </a:r>
          </a:p>
          <a:p>
            <a:pPr lvl="1"/>
            <a:endParaRPr lang="en-US" sz="1400" dirty="0"/>
          </a:p>
          <a:p>
            <a:r>
              <a:rPr lang="en-US" sz="1400" dirty="0"/>
              <a:t>This fake Law of Averages is often confused with the Law of Large Numbers!</a:t>
            </a:r>
          </a:p>
          <a:p>
            <a:pPr lvl="1"/>
            <a:r>
              <a:rPr lang="en-US" sz="1400" dirty="0"/>
              <a:t>The difference is maybe subtle, but important!</a:t>
            </a:r>
          </a:p>
          <a:p>
            <a:pPr lvl="1"/>
            <a:r>
              <a:rPr lang="en-US" sz="1400" dirty="0"/>
              <a:t>The ”</a:t>
            </a:r>
            <a:r>
              <a:rPr lang="en-US" sz="1400" u="sng" dirty="0"/>
              <a:t>Law of Averages</a:t>
            </a:r>
            <a:r>
              <a:rPr lang="en-US" sz="1400" dirty="0"/>
              <a:t>” is attempting to say things about the </a:t>
            </a:r>
            <a:r>
              <a:rPr lang="en-US" sz="1400" u="sng" dirty="0"/>
              <a:t>short term probabilities</a:t>
            </a:r>
            <a:r>
              <a:rPr lang="en-US" sz="1400" dirty="0"/>
              <a:t>!</a:t>
            </a:r>
          </a:p>
          <a:p>
            <a:pPr lvl="1"/>
            <a:r>
              <a:rPr lang="en-US" sz="1400" dirty="0"/>
              <a:t>Whereas the the of </a:t>
            </a:r>
            <a:r>
              <a:rPr lang="en-US" sz="1400" u="sng" dirty="0"/>
              <a:t>Law of Large Numbers</a:t>
            </a:r>
            <a:r>
              <a:rPr lang="en-US" sz="1400" dirty="0"/>
              <a:t> refers to the </a:t>
            </a:r>
            <a:r>
              <a:rPr lang="en-US" sz="1400" u="sng" dirty="0"/>
              <a:t>long-term probabilities</a:t>
            </a:r>
            <a:r>
              <a:rPr lang="en-US" sz="1400" dirty="0"/>
              <a:t>, over many many trials the overall relative probabilities will get close to the true theoretical probabilities!</a:t>
            </a:r>
          </a:p>
          <a:p>
            <a:pPr lvl="1"/>
            <a:endParaRPr lang="en-US" sz="1400" dirty="0"/>
          </a:p>
          <a:p>
            <a:pPr marL="0" indent="0">
              <a:buNone/>
            </a:pPr>
            <a:r>
              <a:rPr lang="en-US" sz="1400" u="sng" dirty="0"/>
              <a:t>Poker Example</a:t>
            </a:r>
          </a:p>
          <a:p>
            <a:r>
              <a:rPr lang="en-US" sz="1400" dirty="0"/>
              <a:t>Let’s say you win 35% of the poker hands that you play</a:t>
            </a:r>
          </a:p>
          <a:p>
            <a:r>
              <a:rPr lang="en-US" sz="1400" dirty="0"/>
              <a:t>If you lose 10 hands in a row,  the law of averages is trying to tell you that you are more likely to win the next one because of the previous losses…. But this is NOT true!</a:t>
            </a:r>
          </a:p>
          <a:p>
            <a:r>
              <a:rPr lang="en-US" sz="1400" dirty="0"/>
              <a:t>Now let’s say you played 100 hands, the law of large numbers tells us that you would have one close to 35% of the hands overall! This should be roughly TRUE! Closer to 35% as you play more and more hands</a:t>
            </a:r>
          </a:p>
        </p:txBody>
      </p:sp>
    </p:spTree>
    <p:extLst>
      <p:ext uri="{BB962C8B-B14F-4D97-AF65-F5344CB8AC3E}">
        <p14:creationId xmlns:p14="http://schemas.microsoft.com/office/powerpoint/2010/main" val="378834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4 -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buNone/>
            </a:pPr>
            <a:r>
              <a:rPr lang="en-US" sz="1400" u="sng" dirty="0"/>
              <a:t>Unit 4 - Probability</a:t>
            </a:r>
            <a:endParaRPr lang="en-US" sz="1400" dirty="0"/>
          </a:p>
          <a:p>
            <a:pPr marL="0" indent="0">
              <a:buNone/>
            </a:pPr>
            <a:r>
              <a:rPr lang="en-US" sz="1400" dirty="0"/>
              <a:t>Intro </a:t>
            </a:r>
          </a:p>
          <a:p>
            <a:pPr lvl="0"/>
            <a:r>
              <a:rPr lang="en-US" sz="1400" dirty="0"/>
              <a:t>Basic Probability Concepts</a:t>
            </a:r>
          </a:p>
          <a:p>
            <a:pPr lvl="0"/>
            <a:r>
              <a:rPr lang="en-US" sz="1400" dirty="0"/>
              <a:t>Calculating Probabilities</a:t>
            </a:r>
          </a:p>
          <a:p>
            <a:pPr lvl="0"/>
            <a:r>
              <a:rPr lang="en-US" sz="1400" dirty="0"/>
              <a:t>Probability Rules</a:t>
            </a:r>
          </a:p>
          <a:p>
            <a:pPr lvl="0"/>
            <a:r>
              <a:rPr lang="en-US" sz="1400" dirty="0"/>
              <a:t>Probability types: Subjective, Relative Frequency, Theoretical</a:t>
            </a:r>
          </a:p>
          <a:p>
            <a:pPr lvl="0"/>
            <a:r>
              <a:rPr lang="en-US" sz="1400" dirty="0"/>
              <a:t>Law of Large Numbers</a:t>
            </a:r>
          </a:p>
          <a:p>
            <a:pPr lvl="0"/>
            <a:endParaRPr lang="en-US" sz="1400" dirty="0"/>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82434-6BC6-FA42-9A8E-991465DF0287}"/>
              </a:ext>
            </a:extLst>
          </p:cNvPr>
          <p:cNvSpPr>
            <a:spLocks noGrp="1"/>
          </p:cNvSpPr>
          <p:nvPr>
            <p:ph type="title"/>
          </p:nvPr>
        </p:nvSpPr>
        <p:spPr/>
        <p:txBody>
          <a:bodyPr/>
          <a:lstStyle/>
          <a:p>
            <a:r>
              <a:rPr lang="en-US" dirty="0"/>
              <a:t>PROBLEM SESSION!!!!!!!!!!!</a:t>
            </a:r>
          </a:p>
        </p:txBody>
      </p:sp>
    </p:spTree>
    <p:extLst>
      <p:ext uri="{BB962C8B-B14F-4D97-AF65-F5344CB8AC3E}">
        <p14:creationId xmlns:p14="http://schemas.microsoft.com/office/powerpoint/2010/main" val="3455847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#23</a:t>
            </a:r>
            <a:endParaRPr lang="en-US"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A toy company is preparing to market an electronic game for young children that “randomly” generates a color.  They suspect, however, that the way the random color is determined may not be reliable, so they ask the programmers to perform tests and report the frequencies of each outcome.  Are each of the following probability assignments possible?  Why or why not?</a:t>
            </a:r>
          </a:p>
        </p:txBody>
      </p:sp>
      <p:pic>
        <p:nvPicPr>
          <p:cNvPr id="4" name="Picture 3" descr="Screen Clipping" title="Table of different probabiliti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373" y="3951565"/>
            <a:ext cx="5201647" cy="2446929"/>
          </a:xfrm>
          <a:prstGeom prst="rect">
            <a:avLst/>
          </a:prstGeom>
        </p:spPr>
      </p:pic>
    </p:spTree>
    <p:custDataLst>
      <p:tags r:id="rId1"/>
    </p:custDataLst>
    <p:extLst>
      <p:ext uri="{BB962C8B-B14F-4D97-AF65-F5344CB8AC3E}">
        <p14:creationId xmlns:p14="http://schemas.microsoft.com/office/powerpoint/2010/main" val="388855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#23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Yes</a:t>
            </a:r>
          </a:p>
          <a:p>
            <a:pPr marL="514350" indent="-514350">
              <a:buFont typeface="+mj-lt"/>
              <a:buAutoNum type="alphaLcParenR"/>
            </a:pPr>
            <a:r>
              <a:rPr lang="en-US" dirty="0"/>
              <a:t>Yes</a:t>
            </a:r>
          </a:p>
          <a:p>
            <a:pPr marL="514350" indent="-514350">
              <a:buFont typeface="+mj-lt"/>
              <a:buAutoNum type="alphaLcParenR"/>
            </a:pPr>
            <a:r>
              <a:rPr lang="en-US" dirty="0"/>
              <a:t>No, probabilities sum to more than 1</a:t>
            </a:r>
          </a:p>
          <a:p>
            <a:pPr marL="514350" indent="-514350">
              <a:buFont typeface="+mj-lt"/>
              <a:buAutoNum type="alphaLcParenR"/>
            </a:pPr>
            <a:r>
              <a:rPr lang="en-US" dirty="0"/>
              <a:t>Yes</a:t>
            </a:r>
          </a:p>
          <a:p>
            <a:pPr marL="514350" indent="-514350">
              <a:buFont typeface="+mj-lt"/>
              <a:buAutoNum type="alphaLcParenR"/>
            </a:pPr>
            <a:r>
              <a:rPr lang="en-US" dirty="0"/>
              <a:t>No, probabilities must be between 0 and 1, inclusive.</a:t>
            </a:r>
          </a:p>
        </p:txBody>
      </p:sp>
    </p:spTree>
    <p:custDataLst>
      <p:tags r:id="rId1"/>
    </p:custDataLst>
    <p:extLst>
      <p:ext uri="{BB962C8B-B14F-4D97-AF65-F5344CB8AC3E}">
        <p14:creationId xmlns:p14="http://schemas.microsoft.com/office/powerpoint/2010/main" val="1096261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#17</a:t>
            </a:r>
          </a:p>
        </p:txBody>
      </p:sp>
      <p:sp>
        <p:nvSpPr>
          <p:cNvPr id="3" name="Content Placeholder 2"/>
          <p:cNvSpPr>
            <a:spLocks noGrp="1"/>
          </p:cNvSpPr>
          <p:nvPr>
            <p:ph idx="1"/>
          </p:nvPr>
        </p:nvSpPr>
        <p:spPr/>
        <p:txBody>
          <a:bodyPr/>
          <a:lstStyle/>
          <a:p>
            <a:pPr marL="0" indent="0">
              <a:buNone/>
            </a:pPr>
            <a:r>
              <a:rPr lang="en-US" dirty="0"/>
              <a:t>Respond to the following questions:</a:t>
            </a:r>
          </a:p>
          <a:p>
            <a:pPr marL="514350" indent="-514350">
              <a:buFont typeface="+mj-lt"/>
              <a:buAutoNum type="alphaLcParenR"/>
            </a:pPr>
            <a:r>
              <a:rPr lang="en-US" dirty="0"/>
              <a:t>A casino claims that its roulette wheel is truly random.  What should that claim mean?</a:t>
            </a:r>
          </a:p>
          <a:p>
            <a:pPr marL="514350" indent="-514350">
              <a:buFont typeface="+mj-lt"/>
              <a:buAutoNum type="alphaLcParenR"/>
            </a:pPr>
            <a:r>
              <a:rPr lang="en-US" dirty="0"/>
              <a:t>A reporter on </a:t>
            </a:r>
            <a:r>
              <a:rPr lang="en-US" i="1" dirty="0"/>
              <a:t>Market Place </a:t>
            </a:r>
            <a:r>
              <a:rPr lang="en-US" dirty="0"/>
              <a:t>says that there is a 50% chance that the NASDAQ will hit a new high in the next month?  What is the meaning of such a phrase?</a:t>
            </a:r>
            <a:br>
              <a:rPr lang="en-US" dirty="0"/>
            </a:br>
            <a:endParaRPr lang="en-US" dirty="0"/>
          </a:p>
        </p:txBody>
      </p:sp>
    </p:spTree>
    <p:custDataLst>
      <p:tags r:id="rId1"/>
    </p:custDataLst>
    <p:extLst>
      <p:ext uri="{BB962C8B-B14F-4D97-AF65-F5344CB8AC3E}">
        <p14:creationId xmlns:p14="http://schemas.microsoft.com/office/powerpoint/2010/main" val="2049961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#17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Every slot is equally likely</a:t>
            </a:r>
          </a:p>
          <a:p>
            <a:pPr marL="514350" indent="-514350">
              <a:buFont typeface="+mj-lt"/>
              <a:buAutoNum type="alphaLcParenR"/>
            </a:pPr>
            <a:r>
              <a:rPr lang="en-US" dirty="0"/>
              <a:t>This is likely a personal probability</a:t>
            </a:r>
          </a:p>
        </p:txBody>
      </p:sp>
    </p:spTree>
    <p:custDataLst>
      <p:tags r:id="rId1"/>
    </p:custDataLst>
    <p:extLst>
      <p:ext uri="{BB962C8B-B14F-4D97-AF65-F5344CB8AC3E}">
        <p14:creationId xmlns:p14="http://schemas.microsoft.com/office/powerpoint/2010/main" val="2142000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#19</a:t>
            </a:r>
          </a:p>
        </p:txBody>
      </p:sp>
      <p:sp>
        <p:nvSpPr>
          <p:cNvPr id="3" name="Content Placeholder 2"/>
          <p:cNvSpPr>
            <a:spLocks noGrp="1"/>
          </p:cNvSpPr>
          <p:nvPr>
            <p:ph idx="1"/>
          </p:nvPr>
        </p:nvSpPr>
        <p:spPr/>
        <p:txBody>
          <a:bodyPr/>
          <a:lstStyle/>
          <a:p>
            <a:pPr marL="0" indent="0">
              <a:buNone/>
            </a:pPr>
            <a:r>
              <a:rPr lang="en-US" dirty="0"/>
              <a:t>Even though commercial airlines have excellent safety records, in the weeks following a crash, airlines often report a drop in the number of passengers, probably because people are afraid to risk flying.</a:t>
            </a:r>
          </a:p>
          <a:p>
            <a:pPr marL="514350" indent="-514350">
              <a:buFont typeface="+mj-lt"/>
              <a:buAutoNum type="alphaLcParenR"/>
            </a:pPr>
            <a:r>
              <a:rPr lang="en-US" dirty="0"/>
              <a:t>A travel agent suggests that since the law of averages makes it highly unlikely to have two plane crashes within a few weeks of each other, flying soon after a crash is the safest time.  What do you think?</a:t>
            </a:r>
          </a:p>
          <a:p>
            <a:pPr marL="514350" indent="-514350">
              <a:buFont typeface="+mj-lt"/>
              <a:buAutoNum type="alphaLcParenR"/>
            </a:pPr>
            <a:r>
              <a:rPr lang="en-US" dirty="0"/>
              <a:t>If the airline industry proudly announces that it has set a new record for the longest period of safe flights, would you be reluctant to fly?  Are the airlines due to have a crash?</a:t>
            </a:r>
          </a:p>
        </p:txBody>
      </p:sp>
    </p:spTree>
    <p:custDataLst>
      <p:tags r:id="rId1"/>
    </p:custDataLst>
    <p:extLst>
      <p:ext uri="{BB962C8B-B14F-4D97-AF65-F5344CB8AC3E}">
        <p14:creationId xmlns:p14="http://schemas.microsoft.com/office/powerpoint/2010/main" val="144485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#19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This is silly; whether or not an airplane crashes does not affect the probability of other planes crashing.  We can assume the events are independent.</a:t>
            </a:r>
          </a:p>
          <a:p>
            <a:pPr marL="514350" indent="-514350">
              <a:buFont typeface="+mj-lt"/>
              <a:buAutoNum type="alphaLcParenR"/>
            </a:pPr>
            <a:r>
              <a:rPr lang="en-US" dirty="0"/>
              <a:t>There is no such thing as the law of averages.  The long period of safe flights does not change the probability of a crash.</a:t>
            </a:r>
          </a:p>
        </p:txBody>
      </p:sp>
    </p:spTree>
    <p:extLst>
      <p:ext uri="{BB962C8B-B14F-4D97-AF65-F5344CB8AC3E}">
        <p14:creationId xmlns:p14="http://schemas.microsoft.com/office/powerpoint/2010/main" val="2404133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#21</a:t>
            </a:r>
          </a:p>
        </p:txBody>
      </p:sp>
      <p:sp>
        <p:nvSpPr>
          <p:cNvPr id="3" name="Content Placeholder 2"/>
          <p:cNvSpPr>
            <a:spLocks noGrp="1"/>
          </p:cNvSpPr>
          <p:nvPr>
            <p:ph idx="1"/>
          </p:nvPr>
        </p:nvSpPr>
        <p:spPr/>
        <p:txBody>
          <a:bodyPr/>
          <a:lstStyle/>
          <a:p>
            <a:pPr marL="0" indent="0">
              <a:buNone/>
            </a:pPr>
            <a:r>
              <a:rPr lang="en-US" dirty="0"/>
              <a:t>Insurance companies collect annual payments from homeowners in exchange for paying to rebuild houses that burn down.</a:t>
            </a:r>
          </a:p>
          <a:p>
            <a:pPr marL="514350" indent="-514350">
              <a:buFont typeface="+mj-lt"/>
              <a:buAutoNum type="alphaLcParenR"/>
            </a:pPr>
            <a:r>
              <a:rPr lang="en-US" dirty="0"/>
              <a:t>Why should you be reluctant to accept a $300 payment from your neighbor to replace his house should it burn down during the coming year?</a:t>
            </a:r>
          </a:p>
          <a:p>
            <a:pPr marL="514350" indent="-514350">
              <a:buFont typeface="+mj-lt"/>
              <a:buAutoNum type="alphaLcParenR"/>
            </a:pPr>
            <a:r>
              <a:rPr lang="en-US" dirty="0"/>
              <a:t>Why can the insurance company make that offer?</a:t>
            </a:r>
          </a:p>
        </p:txBody>
      </p:sp>
    </p:spTree>
    <p:custDataLst>
      <p:tags r:id="rId1"/>
    </p:custDataLst>
    <p:extLst>
      <p:ext uri="{BB962C8B-B14F-4D97-AF65-F5344CB8AC3E}">
        <p14:creationId xmlns:p14="http://schemas.microsoft.com/office/powerpoint/2010/main" val="491849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#21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Because, while it is unlikely that it would happen, if it did happen you would not have enough money to rebuild the house – it would cost you a lot more than $300.</a:t>
            </a:r>
          </a:p>
          <a:p>
            <a:pPr marL="514350" indent="-514350">
              <a:buFont typeface="+mj-lt"/>
              <a:buAutoNum type="alphaLcParenR"/>
            </a:pPr>
            <a:r>
              <a:rPr lang="en-US" dirty="0"/>
              <a:t>Because the insurance company collects $300 from hundreds of thousands of customers, while only a few of their customers will need to file a claim.</a:t>
            </a:r>
          </a:p>
        </p:txBody>
      </p:sp>
    </p:spTree>
    <p:extLst>
      <p:ext uri="{BB962C8B-B14F-4D97-AF65-F5344CB8AC3E}">
        <p14:creationId xmlns:p14="http://schemas.microsoft.com/office/powerpoint/2010/main" val="63512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#27</a:t>
            </a:r>
          </a:p>
        </p:txBody>
      </p:sp>
      <p:sp>
        <p:nvSpPr>
          <p:cNvPr id="3" name="Content Placeholder 2"/>
          <p:cNvSpPr>
            <a:spLocks noGrp="1"/>
          </p:cNvSpPr>
          <p:nvPr>
            <p:ph idx="1"/>
          </p:nvPr>
        </p:nvSpPr>
        <p:spPr/>
        <p:txBody>
          <a:bodyPr/>
          <a:lstStyle/>
          <a:p>
            <a:pPr marL="0" indent="0">
              <a:buNone/>
            </a:pPr>
            <a:r>
              <a:rPr lang="en-US" dirty="0"/>
              <a:t>In developing their warranty policy, an automobile company estimates that over a 1-year period, 17% of their new cars will need to be repaired once, 7% will need repairs twice, and 4% will require three or more repairs.  If you buy a new car from them, what is the probability that your car will need:</a:t>
            </a:r>
          </a:p>
          <a:p>
            <a:pPr marL="514350" indent="-514350">
              <a:buFont typeface="+mj-lt"/>
              <a:buAutoNum type="alphaLcParenR"/>
            </a:pPr>
            <a:r>
              <a:rPr lang="en-US" dirty="0"/>
              <a:t>No repairs?</a:t>
            </a:r>
          </a:p>
          <a:p>
            <a:pPr marL="514350" indent="-514350">
              <a:buFont typeface="+mj-lt"/>
              <a:buAutoNum type="alphaLcParenR"/>
            </a:pPr>
            <a:r>
              <a:rPr lang="en-US" dirty="0"/>
              <a:t>No more than one repair?</a:t>
            </a:r>
          </a:p>
          <a:p>
            <a:pPr marL="514350" indent="-514350">
              <a:buFont typeface="+mj-lt"/>
              <a:buAutoNum type="alphaLcParenR"/>
            </a:pPr>
            <a:r>
              <a:rPr lang="en-US" dirty="0"/>
              <a:t>Some repairs?</a:t>
            </a:r>
          </a:p>
        </p:txBody>
      </p:sp>
    </p:spTree>
    <p:custDataLst>
      <p:tags r:id="rId1"/>
    </p:custDataLst>
    <p:extLst>
      <p:ext uri="{BB962C8B-B14F-4D97-AF65-F5344CB8AC3E}">
        <p14:creationId xmlns:p14="http://schemas.microsoft.com/office/powerpoint/2010/main" val="338507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3A55-4CAE-4948-8A94-03FFC398FCC6}"/>
              </a:ext>
            </a:extLst>
          </p:cNvPr>
          <p:cNvSpPr>
            <a:spLocks noGrp="1"/>
          </p:cNvSpPr>
          <p:nvPr>
            <p:ph type="title"/>
          </p:nvPr>
        </p:nvSpPr>
        <p:spPr/>
        <p:txBody>
          <a:bodyPr/>
          <a:lstStyle/>
          <a:p>
            <a:r>
              <a:rPr lang="en-US" dirty="0"/>
              <a:t>Intro - Probability</a:t>
            </a:r>
          </a:p>
        </p:txBody>
      </p:sp>
      <p:sp>
        <p:nvSpPr>
          <p:cNvPr id="3" name="Content Placeholder 2">
            <a:extLst>
              <a:ext uri="{FF2B5EF4-FFF2-40B4-BE49-F238E27FC236}">
                <a16:creationId xmlns:a16="http://schemas.microsoft.com/office/drawing/2014/main" id="{C3A8017A-B9C2-0540-BCD1-7D5712B0262E}"/>
              </a:ext>
            </a:extLst>
          </p:cNvPr>
          <p:cNvSpPr>
            <a:spLocks noGrp="1"/>
          </p:cNvSpPr>
          <p:nvPr>
            <p:ph idx="1"/>
          </p:nvPr>
        </p:nvSpPr>
        <p:spPr/>
        <p:txBody>
          <a:bodyPr>
            <a:normAutofit/>
          </a:bodyPr>
          <a:lstStyle/>
          <a:p>
            <a:r>
              <a:rPr lang="en-US" sz="2400" dirty="0"/>
              <a:t>What does ‘probability’ mean to you in everyday conversation?</a:t>
            </a:r>
          </a:p>
          <a:p>
            <a:r>
              <a:rPr lang="en-US" sz="2400" dirty="0"/>
              <a:t>Important when working in contexts where we can’t predict things with certainty, random events</a:t>
            </a:r>
          </a:p>
          <a:p>
            <a:r>
              <a:rPr lang="en-US" sz="2400" dirty="0"/>
              <a:t>But we can often look things in the long term, the relative frequency over many occurrences</a:t>
            </a:r>
          </a:p>
          <a:p>
            <a:endParaRPr lang="en-US" sz="2400" dirty="0"/>
          </a:p>
          <a:p>
            <a:r>
              <a:rPr lang="en-US" sz="2400" dirty="0"/>
              <a:t>From another perspective, probability is all about using population information to answer questions about a sample</a:t>
            </a:r>
          </a:p>
          <a:p>
            <a:endParaRPr lang="en-US" sz="2400" dirty="0"/>
          </a:p>
        </p:txBody>
      </p:sp>
    </p:spTree>
    <p:extLst>
      <p:ext uri="{BB962C8B-B14F-4D97-AF65-F5344CB8AC3E}">
        <p14:creationId xmlns:p14="http://schemas.microsoft.com/office/powerpoint/2010/main" val="3430219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#27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P(No repairs) = 1 – 0.17 – 0.07 – 0.04 = 0.72</a:t>
            </a:r>
          </a:p>
          <a:p>
            <a:pPr marL="514350" indent="-514350">
              <a:buFont typeface="+mj-lt"/>
              <a:buAutoNum type="alphaLcParenR"/>
            </a:pPr>
            <a:r>
              <a:rPr lang="en-US" dirty="0"/>
              <a:t>P(No more than 1 repair) = P(0) + P(1) = 0.72 + 0.17 = 0.89</a:t>
            </a:r>
          </a:p>
          <a:p>
            <a:pPr marL="514350" indent="-514350">
              <a:buFont typeface="+mj-lt"/>
              <a:buAutoNum type="alphaLcParenR"/>
            </a:pPr>
            <a:r>
              <a:rPr lang="en-US" dirty="0"/>
              <a:t>P(Some repairs) = P(1 or more) = 1 – P(0) = 1 – 0.72 = 0.28</a:t>
            </a:r>
          </a:p>
        </p:txBody>
      </p:sp>
    </p:spTree>
    <p:extLst>
      <p:ext uri="{BB962C8B-B14F-4D97-AF65-F5344CB8AC3E}">
        <p14:creationId xmlns:p14="http://schemas.microsoft.com/office/powerpoint/2010/main" val="2999363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#35</a:t>
            </a:r>
          </a:p>
        </p:txBody>
      </p:sp>
      <p:sp>
        <p:nvSpPr>
          <p:cNvPr id="3" name="Content Placeholder 2"/>
          <p:cNvSpPr>
            <a:spLocks noGrp="1"/>
          </p:cNvSpPr>
          <p:nvPr>
            <p:ph idx="1"/>
          </p:nvPr>
        </p:nvSpPr>
        <p:spPr/>
        <p:txBody>
          <a:bodyPr>
            <a:normAutofit/>
          </a:bodyPr>
          <a:lstStyle/>
          <a:p>
            <a:pPr marL="0" indent="0">
              <a:buNone/>
            </a:pPr>
            <a:r>
              <a:rPr lang="en-US" dirty="0"/>
              <a:t>The Mars company says that before the introduction of purple, yellow made up 20% of their plain M&amp;M candies, red made up another 20%, and orange, blue, and green each made up 10%.  The rest were brown.</a:t>
            </a:r>
          </a:p>
          <a:p>
            <a:pPr marL="514350" indent="-514350">
              <a:buFont typeface="+mj-lt"/>
              <a:buAutoNum type="alphaLcParenR"/>
            </a:pPr>
            <a:r>
              <a:rPr lang="en-US" dirty="0"/>
              <a:t>If you picked an M&amp;M at random from a pre-purple bag of candies, what is the probability that it was:</a:t>
            </a:r>
          </a:p>
          <a:p>
            <a:pPr marL="971550" lvl="1" indent="-514350">
              <a:buFont typeface="+mj-lt"/>
              <a:buAutoNum type="romanLcPeriod"/>
            </a:pPr>
            <a:r>
              <a:rPr lang="en-US" dirty="0"/>
              <a:t>Brown?</a:t>
            </a:r>
          </a:p>
          <a:p>
            <a:pPr marL="971550" lvl="1" indent="-514350">
              <a:buFont typeface="+mj-lt"/>
              <a:buAutoNum type="romanLcPeriod"/>
            </a:pPr>
            <a:r>
              <a:rPr lang="en-US" dirty="0"/>
              <a:t>Yellow or orange?</a:t>
            </a:r>
          </a:p>
          <a:p>
            <a:pPr marL="971550" lvl="1" indent="-514350">
              <a:buFont typeface="+mj-lt"/>
              <a:buAutoNum type="romanLcPeriod"/>
            </a:pPr>
            <a:r>
              <a:rPr lang="en-US" dirty="0"/>
              <a:t>Not green?</a:t>
            </a:r>
          </a:p>
          <a:p>
            <a:pPr marL="971550" lvl="1" indent="-514350">
              <a:buFont typeface="+mj-lt"/>
              <a:buAutoNum type="romanLcPeriod"/>
            </a:pPr>
            <a:r>
              <a:rPr lang="en-US" dirty="0"/>
              <a:t>Striped?</a:t>
            </a:r>
          </a:p>
        </p:txBody>
      </p:sp>
    </p:spTree>
    <p:extLst>
      <p:ext uri="{BB962C8B-B14F-4D97-AF65-F5344CB8AC3E}">
        <p14:creationId xmlns:p14="http://schemas.microsoft.com/office/powerpoint/2010/main" val="209218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#35 Solution</a:t>
            </a:r>
          </a:p>
        </p:txBody>
      </p:sp>
      <p:sp>
        <p:nvSpPr>
          <p:cNvPr id="3" name="Content Placeholder 2"/>
          <p:cNvSpPr>
            <a:spLocks noGrp="1"/>
          </p:cNvSpPr>
          <p:nvPr>
            <p:ph idx="1"/>
          </p:nvPr>
        </p:nvSpPr>
        <p:spPr/>
        <p:txBody>
          <a:bodyPr>
            <a:normAutofit/>
          </a:bodyPr>
          <a:lstStyle/>
          <a:p>
            <a:pPr marL="514350" indent="-514350">
              <a:buFont typeface="+mj-lt"/>
              <a:buAutoNum type="alphaLcParenR"/>
            </a:pPr>
            <a:r>
              <a:rPr lang="en-US" dirty="0"/>
              <a:t>P(Brown) = 0.3</a:t>
            </a:r>
          </a:p>
          <a:p>
            <a:pPr marL="0" indent="0">
              <a:buNone/>
            </a:pPr>
            <a:r>
              <a:rPr lang="en-US" dirty="0"/>
              <a:t>P(Yellow or Orange) = 0.3</a:t>
            </a:r>
          </a:p>
          <a:p>
            <a:pPr marL="0" indent="0">
              <a:buNone/>
            </a:pPr>
            <a:r>
              <a:rPr lang="en-US" dirty="0"/>
              <a:t>P(not green) = 0.90</a:t>
            </a:r>
          </a:p>
          <a:p>
            <a:pPr marL="0" indent="0">
              <a:buNone/>
            </a:pPr>
            <a:r>
              <a:rPr lang="en-US" dirty="0"/>
              <a:t>P(striped) = 0</a:t>
            </a:r>
          </a:p>
        </p:txBody>
      </p:sp>
    </p:spTree>
    <p:extLst>
      <p:ext uri="{BB962C8B-B14F-4D97-AF65-F5344CB8AC3E}">
        <p14:creationId xmlns:p14="http://schemas.microsoft.com/office/powerpoint/2010/main" val="4141793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p:txBody>
          <a:bodyPr/>
          <a:lstStyle/>
          <a:p>
            <a:pPr marL="0" indent="0">
              <a:buNone/>
            </a:pPr>
            <a:r>
              <a:rPr lang="en-US" dirty="0"/>
              <a:t>In many state lotteries, you can choose which numbers to play.  Consider a common form in which you choose 5 numbers.  Which of the following strategies can improve your chance of winning?  If the method works, explain why.  If not, explain why using appropriate statistics terms.</a:t>
            </a:r>
          </a:p>
          <a:p>
            <a:pPr marL="514350" indent="-514350">
              <a:buFont typeface="+mj-lt"/>
              <a:buAutoNum type="alphaLcParenR"/>
            </a:pPr>
            <a:r>
              <a:rPr lang="en-US" dirty="0"/>
              <a:t>Always play 1, 2, 3, 4, 5</a:t>
            </a:r>
          </a:p>
          <a:p>
            <a:pPr marL="514350" indent="-514350">
              <a:buFont typeface="+mj-lt"/>
              <a:buAutoNum type="alphaLcParenR"/>
            </a:pPr>
            <a:r>
              <a:rPr lang="en-US" dirty="0"/>
              <a:t>Choose the numbers that did come up in the most recent lottery drawing because they are “hot.”</a:t>
            </a:r>
          </a:p>
        </p:txBody>
      </p:sp>
    </p:spTree>
    <p:custDataLst>
      <p:tags r:id="rId1"/>
    </p:custDataLst>
    <p:extLst>
      <p:ext uri="{BB962C8B-B14F-4D97-AF65-F5344CB8AC3E}">
        <p14:creationId xmlns:p14="http://schemas.microsoft.com/office/powerpoint/2010/main" val="3252389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Since each number is equally likely to be selected for the lottery this won’t help, but it won’t hurt, either.</a:t>
            </a:r>
          </a:p>
          <a:p>
            <a:pPr marL="514350" indent="-514350">
              <a:buFont typeface="+mj-lt"/>
              <a:buAutoNum type="alphaLcParenR"/>
            </a:pPr>
            <a:r>
              <a:rPr lang="en-US" dirty="0"/>
              <a:t>Won’t work, each number is equally likely, just because the numbers are “hot” doesn’t change the probability of their being selected.</a:t>
            </a:r>
          </a:p>
        </p:txBody>
      </p:sp>
    </p:spTree>
    <p:custDataLst>
      <p:tags r:id="rId1"/>
    </p:custDataLst>
    <p:extLst>
      <p:ext uri="{BB962C8B-B14F-4D97-AF65-F5344CB8AC3E}">
        <p14:creationId xmlns:p14="http://schemas.microsoft.com/office/powerpoint/2010/main" val="205752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317500" y="-69057"/>
            <a:ext cx="10515600" cy="1325563"/>
          </a:xfrm>
        </p:spPr>
        <p:txBody>
          <a:bodyPr/>
          <a:lstStyle/>
          <a:p>
            <a:r>
              <a:rPr lang="en-US" dirty="0"/>
              <a:t>Basic Probability Concepts</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406399" y="1190624"/>
            <a:ext cx="10917129" cy="6011841"/>
          </a:xfrm>
        </p:spPr>
        <p:txBody>
          <a:bodyPr>
            <a:noAutofit/>
          </a:bodyPr>
          <a:lstStyle/>
          <a:p>
            <a:pPr marL="0" indent="0">
              <a:spcBef>
                <a:spcPts val="0"/>
              </a:spcBef>
              <a:buNone/>
            </a:pPr>
            <a:r>
              <a:rPr lang="en-US" sz="1400" u="sng" dirty="0"/>
              <a:t>(Probability) Experiment</a:t>
            </a:r>
          </a:p>
          <a:p>
            <a:pPr marL="0" indent="0">
              <a:spcBef>
                <a:spcPts val="0"/>
              </a:spcBef>
              <a:buNone/>
            </a:pPr>
            <a:endParaRPr lang="en-US" sz="1400" u="sng" dirty="0"/>
          </a:p>
          <a:p>
            <a:pPr>
              <a:spcBef>
                <a:spcPts val="0"/>
              </a:spcBef>
            </a:pPr>
            <a:r>
              <a:rPr lang="en-US" sz="1400" dirty="0"/>
              <a:t>An (</a:t>
            </a:r>
            <a:r>
              <a:rPr lang="en-US" sz="1400" b="1" dirty="0"/>
              <a:t>probability</a:t>
            </a:r>
            <a:r>
              <a:rPr lang="en-US" sz="1400" dirty="0"/>
              <a:t>) </a:t>
            </a:r>
            <a:r>
              <a:rPr lang="en-US" sz="1400" b="1" dirty="0"/>
              <a:t>experiment</a:t>
            </a:r>
            <a:r>
              <a:rPr lang="en-US" sz="1400" dirty="0"/>
              <a:t> is the process by which a </a:t>
            </a:r>
            <a:r>
              <a:rPr lang="en-US" sz="1400" u="sng" dirty="0"/>
              <a:t>random</a:t>
            </a:r>
            <a:r>
              <a:rPr lang="en-US" sz="1400" dirty="0"/>
              <a:t> observation / outcome is generated.</a:t>
            </a:r>
          </a:p>
          <a:p>
            <a:pPr>
              <a:spcBef>
                <a:spcPts val="0"/>
              </a:spcBef>
            </a:pPr>
            <a:r>
              <a:rPr lang="en-US" sz="1400" dirty="0"/>
              <a:t>Example: Flip a coin, roll a die, gender of a child</a:t>
            </a:r>
          </a:p>
          <a:p>
            <a:pPr marL="0" indent="0">
              <a:spcBef>
                <a:spcPts val="0"/>
              </a:spcBef>
              <a:buNone/>
            </a:pPr>
            <a:endParaRPr lang="en-US" sz="1400" dirty="0"/>
          </a:p>
          <a:p>
            <a:pPr marL="0" indent="0">
              <a:spcBef>
                <a:spcPts val="0"/>
              </a:spcBef>
              <a:buNone/>
            </a:pPr>
            <a:r>
              <a:rPr lang="en-US" sz="1400" u="sng" dirty="0"/>
              <a:t>(Simple) Outcome</a:t>
            </a:r>
          </a:p>
          <a:p>
            <a:pPr marL="0" indent="0">
              <a:spcBef>
                <a:spcPts val="0"/>
              </a:spcBef>
              <a:buNone/>
            </a:pPr>
            <a:endParaRPr lang="en-US" sz="1400" u="sng" dirty="0"/>
          </a:p>
          <a:p>
            <a:pPr>
              <a:spcBef>
                <a:spcPts val="0"/>
              </a:spcBef>
            </a:pPr>
            <a:r>
              <a:rPr lang="en-US" sz="1400" dirty="0"/>
              <a:t>The </a:t>
            </a:r>
            <a:r>
              <a:rPr lang="en-US" sz="1400" b="1" dirty="0"/>
              <a:t>outcomes</a:t>
            </a:r>
            <a:r>
              <a:rPr lang="en-US" sz="1400" dirty="0"/>
              <a:t> are the </a:t>
            </a:r>
            <a:r>
              <a:rPr lang="en-US" sz="1400" u="sng" dirty="0"/>
              <a:t>individual</a:t>
            </a:r>
            <a:r>
              <a:rPr lang="en-US" sz="1400" dirty="0"/>
              <a:t> possible things that can happen, like the </a:t>
            </a:r>
            <a:r>
              <a:rPr lang="en-US" sz="1400" u="sng" dirty="0"/>
              <a:t>smallest pieces</a:t>
            </a:r>
            <a:r>
              <a:rPr lang="en-US" sz="1400" dirty="0"/>
              <a:t>.</a:t>
            </a:r>
          </a:p>
          <a:p>
            <a:pPr lvl="1">
              <a:spcBef>
                <a:spcPts val="0"/>
              </a:spcBef>
            </a:pPr>
            <a:r>
              <a:rPr lang="en-US" sz="1400" u="sng" dirty="0"/>
              <a:t>Simple</a:t>
            </a:r>
            <a:r>
              <a:rPr lang="en-US" sz="1400" dirty="0"/>
              <a:t> means that the outcome </a:t>
            </a:r>
            <a:r>
              <a:rPr lang="en-US" sz="1400" u="sng" dirty="0"/>
              <a:t>cannot be broken up</a:t>
            </a:r>
            <a:r>
              <a:rPr lang="en-US" sz="1400" dirty="0"/>
              <a:t> into a collection of other outcomes.</a:t>
            </a:r>
          </a:p>
          <a:p>
            <a:pPr>
              <a:spcBef>
                <a:spcPts val="0"/>
              </a:spcBef>
            </a:pPr>
            <a:r>
              <a:rPr lang="en-US" sz="1400" dirty="0"/>
              <a:t>Example: Flip a coin once, Heads or Tails; Rolling a die, 1 2 3 … 6; Gender, Boy or Girl</a:t>
            </a:r>
          </a:p>
          <a:p>
            <a:pPr>
              <a:spcBef>
                <a:spcPts val="0"/>
              </a:spcBef>
            </a:pPr>
            <a:endParaRPr lang="en-US" sz="1400" dirty="0"/>
          </a:p>
          <a:p>
            <a:pPr marL="0" indent="0">
              <a:spcBef>
                <a:spcPts val="0"/>
              </a:spcBef>
              <a:buNone/>
            </a:pPr>
            <a:r>
              <a:rPr lang="en-US" sz="1400" u="sng" dirty="0"/>
              <a:t>Probability</a:t>
            </a:r>
          </a:p>
          <a:p>
            <a:pPr marL="0" indent="0">
              <a:spcBef>
                <a:spcPts val="0"/>
              </a:spcBef>
              <a:buNone/>
            </a:pPr>
            <a:endParaRPr lang="en-US" sz="1400" u="sng" dirty="0"/>
          </a:p>
          <a:p>
            <a:pPr>
              <a:spcBef>
                <a:spcPts val="0"/>
              </a:spcBef>
            </a:pPr>
            <a:r>
              <a:rPr lang="en-US" sz="1400" dirty="0"/>
              <a:t>The </a:t>
            </a:r>
            <a:r>
              <a:rPr lang="en-US" sz="1400" b="1" dirty="0"/>
              <a:t>probability</a:t>
            </a:r>
            <a:r>
              <a:rPr lang="en-US" sz="1400" dirty="0"/>
              <a:t> of an outcome is the </a:t>
            </a:r>
            <a:r>
              <a:rPr lang="en-US" sz="1400" u="sng" dirty="0"/>
              <a:t>proportion</a:t>
            </a:r>
            <a:r>
              <a:rPr lang="en-US" sz="1400" dirty="0"/>
              <a:t> of times that the outcome </a:t>
            </a:r>
            <a:r>
              <a:rPr lang="en-US" sz="1400" u="sng" dirty="0"/>
              <a:t>occurs in the long run</a:t>
            </a:r>
            <a:r>
              <a:rPr lang="en-US" sz="1400" dirty="0"/>
              <a:t> (many, many repetitions)</a:t>
            </a:r>
          </a:p>
          <a:p>
            <a:pPr>
              <a:spcBef>
                <a:spcPts val="0"/>
              </a:spcBef>
            </a:pPr>
            <a:r>
              <a:rPr lang="en-US" sz="1400" dirty="0"/>
              <a:t>Example: Proportion of Heads in 100 tosses, proportion of 3s in 500 rolls</a:t>
            </a:r>
          </a:p>
          <a:p>
            <a:pPr>
              <a:spcBef>
                <a:spcPts val="0"/>
              </a:spcBef>
            </a:pPr>
            <a:endParaRPr lang="en-US" sz="1400" u="sng" dirty="0"/>
          </a:p>
          <a:p>
            <a:pPr marL="0" indent="0">
              <a:spcBef>
                <a:spcPts val="0"/>
              </a:spcBef>
              <a:buNone/>
            </a:pPr>
            <a:r>
              <a:rPr lang="en-US" sz="1400" u="sng" dirty="0"/>
              <a:t>Sample Space</a:t>
            </a:r>
          </a:p>
          <a:p>
            <a:pPr marL="0" indent="0">
              <a:spcBef>
                <a:spcPts val="0"/>
              </a:spcBef>
              <a:buNone/>
            </a:pPr>
            <a:endParaRPr lang="en-US" sz="1400" u="sng" dirty="0"/>
          </a:p>
          <a:p>
            <a:pPr>
              <a:spcBef>
                <a:spcPts val="0"/>
              </a:spcBef>
            </a:pPr>
            <a:r>
              <a:rPr lang="en-US" sz="1400" dirty="0"/>
              <a:t>The set, </a:t>
            </a:r>
            <a:r>
              <a:rPr lang="en-US" sz="1400" i="1" dirty="0"/>
              <a:t>S</a:t>
            </a:r>
            <a:r>
              <a:rPr lang="en-US" sz="1400" dirty="0"/>
              <a:t>, of </a:t>
            </a:r>
            <a:r>
              <a:rPr lang="en-US" sz="1400" u="sng" dirty="0"/>
              <a:t>all possible (simple) outcomes</a:t>
            </a:r>
            <a:r>
              <a:rPr lang="en-US" sz="1400" dirty="0"/>
              <a:t> of a particular experiment is called the </a:t>
            </a:r>
            <a:r>
              <a:rPr lang="en-US" sz="1400" b="1" dirty="0"/>
              <a:t>sample space</a:t>
            </a:r>
            <a:r>
              <a:rPr lang="en-US" sz="1400" dirty="0"/>
              <a:t>.</a:t>
            </a:r>
          </a:p>
          <a:p>
            <a:pPr>
              <a:spcBef>
                <a:spcPts val="0"/>
              </a:spcBef>
            </a:pPr>
            <a:r>
              <a:rPr lang="en-US" sz="1400" dirty="0"/>
              <a:t>Example: Flip a coin twice, S = {HH, HT, TH, TT}</a:t>
            </a:r>
          </a:p>
          <a:p>
            <a:pPr>
              <a:spcBef>
                <a:spcPts val="0"/>
              </a:spcBef>
            </a:pPr>
            <a:r>
              <a:rPr lang="en-US" sz="1400" dirty="0"/>
              <a:t>Can have like a </a:t>
            </a:r>
            <a:r>
              <a:rPr lang="en-US" sz="1400" u="sng" dirty="0"/>
              <a:t>numerical interval</a:t>
            </a:r>
            <a:r>
              <a:rPr lang="en-US" sz="1400" dirty="0"/>
              <a:t> </a:t>
            </a:r>
            <a:r>
              <a:rPr lang="en-US" sz="1400" b="1" dirty="0"/>
              <a:t>sample space</a:t>
            </a:r>
            <a:r>
              <a:rPr lang="en-US" sz="1400" dirty="0"/>
              <a:t> too.</a:t>
            </a:r>
          </a:p>
          <a:p>
            <a:pPr lvl="1">
              <a:spcBef>
                <a:spcPts val="0"/>
              </a:spcBef>
            </a:pPr>
            <a:r>
              <a:rPr lang="en-US" sz="1400" dirty="0"/>
              <a:t>Example: Time until next earthquake: S = [0, infinity)</a:t>
            </a:r>
          </a:p>
          <a:p>
            <a:pPr lvl="1">
              <a:spcBef>
                <a:spcPts val="0"/>
              </a:spcBef>
            </a:pPr>
            <a:endParaRPr lang="en-US" sz="1400" dirty="0"/>
          </a:p>
          <a:p>
            <a:pPr marL="0" indent="0">
              <a:spcBef>
                <a:spcPts val="0"/>
              </a:spcBef>
              <a:buNone/>
            </a:pPr>
            <a:r>
              <a:rPr lang="en-US" sz="1400" u="sng" dirty="0"/>
              <a:t>Event</a:t>
            </a:r>
          </a:p>
          <a:p>
            <a:pPr marL="0" indent="0">
              <a:spcBef>
                <a:spcPts val="0"/>
              </a:spcBef>
              <a:buNone/>
            </a:pPr>
            <a:endParaRPr lang="en-US" sz="1400" u="sng" dirty="0"/>
          </a:p>
          <a:p>
            <a:pPr>
              <a:spcBef>
                <a:spcPts val="0"/>
              </a:spcBef>
            </a:pPr>
            <a:r>
              <a:rPr lang="en-US" sz="1400" dirty="0"/>
              <a:t>An </a:t>
            </a:r>
            <a:r>
              <a:rPr lang="en-US" sz="1400" b="1" dirty="0"/>
              <a:t>event</a:t>
            </a:r>
            <a:r>
              <a:rPr lang="en-US" sz="1400" dirty="0"/>
              <a:t> is </a:t>
            </a:r>
            <a:r>
              <a:rPr lang="en-US" sz="1400" u="sng" dirty="0"/>
              <a:t>any collection of possible outcomes</a:t>
            </a:r>
            <a:r>
              <a:rPr lang="en-US" sz="1400" dirty="0"/>
              <a:t> of an experiment. In other words, </a:t>
            </a:r>
            <a:r>
              <a:rPr lang="en-US" sz="1400" u="sng" dirty="0"/>
              <a:t>any subset of </a:t>
            </a:r>
            <a:r>
              <a:rPr lang="en-US" sz="1400" i="1" u="sng" dirty="0"/>
              <a:t>S</a:t>
            </a:r>
            <a:r>
              <a:rPr lang="en-US" sz="1400" i="1" dirty="0"/>
              <a:t>.</a:t>
            </a:r>
          </a:p>
          <a:p>
            <a:pPr>
              <a:spcBef>
                <a:spcPts val="0"/>
              </a:spcBef>
            </a:pPr>
            <a:r>
              <a:rPr lang="en-US" sz="1400" dirty="0"/>
              <a:t>Example: Flip a coin twice: A = HH, A = HH or HT, A = {TT, HT, TH}, etc.</a:t>
            </a:r>
          </a:p>
          <a:p>
            <a:pPr>
              <a:spcBef>
                <a:spcPts val="0"/>
              </a:spcBef>
            </a:pPr>
            <a:endParaRPr lang="en-US" sz="1400" dirty="0"/>
          </a:p>
          <a:p>
            <a:pPr>
              <a:spcBef>
                <a:spcPts val="0"/>
              </a:spcBef>
            </a:pPr>
            <a:r>
              <a:rPr lang="en-US" sz="1400" dirty="0"/>
              <a:t>Is the sample space S an event?? </a:t>
            </a:r>
            <a:r>
              <a:rPr lang="en-US" sz="1400" i="1" dirty="0">
                <a:solidFill>
                  <a:srgbClr val="7030A0"/>
                </a:solidFill>
              </a:rPr>
              <a:t>YES! S = {HH, HT, TH, TT} is still an event, just happens to be a collection of ALL outcomes!</a:t>
            </a:r>
          </a:p>
          <a:p>
            <a:pPr>
              <a:spcBef>
                <a:spcPts val="0"/>
              </a:spcBef>
            </a:pPr>
            <a:endParaRPr lang="en-US" sz="1400" i="1" dirty="0">
              <a:solidFill>
                <a:srgbClr val="FF0000"/>
              </a:solidFill>
            </a:endParaRPr>
          </a:p>
        </p:txBody>
      </p:sp>
      <p:grpSp>
        <p:nvGrpSpPr>
          <p:cNvPr id="7" name="Group 6">
            <a:extLst>
              <a:ext uri="{FF2B5EF4-FFF2-40B4-BE49-F238E27FC236}">
                <a16:creationId xmlns:a16="http://schemas.microsoft.com/office/drawing/2014/main" id="{0BA770A1-7D9E-7D45-B007-A897596D59C1}"/>
              </a:ext>
            </a:extLst>
          </p:cNvPr>
          <p:cNvGrpSpPr/>
          <p:nvPr/>
        </p:nvGrpSpPr>
        <p:grpSpPr>
          <a:xfrm>
            <a:off x="8630537" y="3955244"/>
            <a:ext cx="3406976" cy="2519033"/>
            <a:chOff x="9306306" y="4927600"/>
            <a:chExt cx="2632276" cy="1787652"/>
          </a:xfrm>
        </p:grpSpPr>
        <p:pic>
          <p:nvPicPr>
            <p:cNvPr id="5" name="Picture 4">
              <a:extLst>
                <a:ext uri="{FF2B5EF4-FFF2-40B4-BE49-F238E27FC236}">
                  <a16:creationId xmlns:a16="http://schemas.microsoft.com/office/drawing/2014/main" id="{CF26B90D-DF7F-B349-AB96-32CFC330E562}"/>
                </a:ext>
              </a:extLst>
            </p:cNvPr>
            <p:cNvPicPr>
              <a:picLocks noChangeAspect="1"/>
            </p:cNvPicPr>
            <p:nvPr/>
          </p:nvPicPr>
          <p:blipFill>
            <a:blip r:embed="rId2"/>
            <a:stretch>
              <a:fillRect/>
            </a:stretch>
          </p:blipFill>
          <p:spPr>
            <a:xfrm>
              <a:off x="9306306" y="4927600"/>
              <a:ext cx="2632276" cy="1787652"/>
            </a:xfrm>
            <a:prstGeom prst="rect">
              <a:avLst/>
            </a:prstGeom>
          </p:spPr>
        </p:pic>
        <p:sp>
          <p:nvSpPr>
            <p:cNvPr id="6" name="Oval 5">
              <a:extLst>
                <a:ext uri="{FF2B5EF4-FFF2-40B4-BE49-F238E27FC236}">
                  <a16:creationId xmlns:a16="http://schemas.microsoft.com/office/drawing/2014/main" id="{13A4C8CC-7B73-3A40-9481-9CDE42F0E966}"/>
                </a:ext>
              </a:extLst>
            </p:cNvPr>
            <p:cNvSpPr/>
            <p:nvPr/>
          </p:nvSpPr>
          <p:spPr>
            <a:xfrm>
              <a:off x="9550400" y="5210175"/>
              <a:ext cx="457200" cy="457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t>
              </a:r>
              <a:endParaRPr lang="en-US" dirty="0"/>
            </a:p>
          </p:txBody>
        </p:sp>
      </p:grpSp>
    </p:spTree>
    <p:extLst>
      <p:ext uri="{BB962C8B-B14F-4D97-AF65-F5344CB8AC3E}">
        <p14:creationId xmlns:p14="http://schemas.microsoft.com/office/powerpoint/2010/main" val="147202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ABA6-9BDC-9742-ABB8-FCBEF46DA3D5}"/>
              </a:ext>
            </a:extLst>
          </p:cNvPr>
          <p:cNvSpPr>
            <a:spLocks noGrp="1"/>
          </p:cNvSpPr>
          <p:nvPr>
            <p:ph type="title"/>
          </p:nvPr>
        </p:nvSpPr>
        <p:spPr/>
        <p:txBody>
          <a:bodyPr/>
          <a:lstStyle/>
          <a:p>
            <a:r>
              <a:rPr lang="en-US" dirty="0"/>
              <a:t>LCQ: Sample Spaces</a:t>
            </a:r>
          </a:p>
        </p:txBody>
      </p:sp>
      <p:sp>
        <p:nvSpPr>
          <p:cNvPr id="3" name="Content Placeholder 2">
            <a:extLst>
              <a:ext uri="{FF2B5EF4-FFF2-40B4-BE49-F238E27FC236}">
                <a16:creationId xmlns:a16="http://schemas.microsoft.com/office/drawing/2014/main" id="{47B2537A-B3F4-5D45-94EF-D2C11056D0C6}"/>
              </a:ext>
            </a:extLst>
          </p:cNvPr>
          <p:cNvSpPr>
            <a:spLocks noGrp="1"/>
          </p:cNvSpPr>
          <p:nvPr>
            <p:ph idx="1"/>
          </p:nvPr>
        </p:nvSpPr>
        <p:spPr/>
        <p:txBody>
          <a:bodyPr>
            <a:normAutofit/>
          </a:bodyPr>
          <a:lstStyle/>
          <a:p>
            <a:pPr marL="0" indent="0">
              <a:buNone/>
            </a:pPr>
            <a:r>
              <a:rPr lang="en-US" sz="2400" b="1" dirty="0"/>
              <a:t>Problem</a:t>
            </a:r>
            <a:r>
              <a:rPr lang="en-US" sz="2400" dirty="0"/>
              <a:t>: Find the sample space for the following scenarios.</a:t>
            </a:r>
          </a:p>
          <a:p>
            <a:pPr marL="0" indent="0">
              <a:buNone/>
            </a:pPr>
            <a:endParaRPr lang="en-US" sz="2400" dirty="0"/>
          </a:p>
          <a:p>
            <a:pPr marL="0" indent="0">
              <a:buNone/>
            </a:pPr>
            <a:r>
              <a:rPr lang="en-US" sz="2400" dirty="0"/>
              <a:t>a) A couple is having twins, what will the genders of the babies be?</a:t>
            </a:r>
          </a:p>
          <a:p>
            <a:pPr marL="514350" indent="-514350">
              <a:buAutoNum type="alphaLcParenR"/>
            </a:pPr>
            <a:endParaRPr lang="en-US" sz="2400" dirty="0"/>
          </a:p>
          <a:p>
            <a:pPr marL="0" indent="0">
              <a:buNone/>
            </a:pPr>
            <a:r>
              <a:rPr lang="en-US" sz="2400" dirty="0"/>
              <a:t>b)</a:t>
            </a:r>
            <a:r>
              <a:rPr lang="en-US" sz="2400" i="1" dirty="0"/>
              <a:t> </a:t>
            </a:r>
            <a:r>
              <a:rPr lang="en-US" sz="2400" dirty="0"/>
              <a:t>Flip a coin until the first head is observed.</a:t>
            </a:r>
          </a:p>
          <a:p>
            <a:pPr marL="0" indent="0">
              <a:buNone/>
            </a:pPr>
            <a:endParaRPr lang="en-US" sz="2400" dirty="0"/>
          </a:p>
          <a:p>
            <a:pPr marL="0" indent="0">
              <a:buNone/>
            </a:pPr>
            <a:r>
              <a:rPr lang="en-US" sz="2400" dirty="0"/>
              <a:t>c) Time to finish an exam with a 2 </a:t>
            </a:r>
            <a:r>
              <a:rPr lang="en-US" sz="2400" dirty="0" err="1"/>
              <a:t>hr</a:t>
            </a:r>
            <a:r>
              <a:rPr lang="en-US" sz="2400" dirty="0"/>
              <a:t> time limit.</a:t>
            </a:r>
          </a:p>
          <a:p>
            <a:pPr marL="0" indent="0">
              <a:buNone/>
            </a:pPr>
            <a:r>
              <a:rPr lang="en-US" sz="2400" dirty="0"/>
              <a:t>			</a:t>
            </a:r>
          </a:p>
          <a:p>
            <a:pPr marL="514350" indent="-514350">
              <a:buFont typeface="+mj-lt"/>
              <a:buAutoNum type="alphaLcParenR"/>
            </a:pPr>
            <a:endParaRPr lang="en-US" sz="2400" dirty="0"/>
          </a:p>
          <a:p>
            <a:pPr marL="514350" indent="-514350">
              <a:buFont typeface="+mj-lt"/>
              <a:buAutoNum type="alphaLcParenR"/>
            </a:pPr>
            <a:endParaRPr lang="en-US" sz="2400" dirty="0"/>
          </a:p>
        </p:txBody>
      </p:sp>
    </p:spTree>
    <p:extLst>
      <p:ext uri="{BB962C8B-B14F-4D97-AF65-F5344CB8AC3E}">
        <p14:creationId xmlns:p14="http://schemas.microsoft.com/office/powerpoint/2010/main" val="116935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ABA6-9BDC-9742-ABB8-FCBEF46DA3D5}"/>
              </a:ext>
            </a:extLst>
          </p:cNvPr>
          <p:cNvSpPr>
            <a:spLocks noGrp="1"/>
          </p:cNvSpPr>
          <p:nvPr>
            <p:ph type="title"/>
          </p:nvPr>
        </p:nvSpPr>
        <p:spPr>
          <a:xfrm>
            <a:off x="625258" y="18255"/>
            <a:ext cx="10515600" cy="1325563"/>
          </a:xfrm>
        </p:spPr>
        <p:txBody>
          <a:bodyPr/>
          <a:lstStyle/>
          <a:p>
            <a:r>
              <a:rPr lang="en-US" dirty="0"/>
              <a:t>LCQ: Sample Spaces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B2537A-B3F4-5D45-94EF-D2C11056D0C6}"/>
                  </a:ext>
                </a:extLst>
              </p:cNvPr>
              <p:cNvSpPr>
                <a:spLocks noGrp="1"/>
              </p:cNvSpPr>
              <p:nvPr>
                <p:ph idx="1"/>
              </p:nvPr>
            </p:nvSpPr>
            <p:spPr>
              <a:xfrm>
                <a:off x="625258" y="1343818"/>
                <a:ext cx="11033342" cy="5133182"/>
              </a:xfrm>
            </p:spPr>
            <p:txBody>
              <a:bodyPr>
                <a:normAutofit fontScale="92500" lnSpcReduction="10000"/>
              </a:bodyPr>
              <a:lstStyle/>
              <a:p>
                <a:pPr marL="0" indent="0">
                  <a:buNone/>
                </a:pPr>
                <a:r>
                  <a:rPr lang="en-US" sz="1600" b="1" dirty="0"/>
                  <a:t>Problem</a:t>
                </a:r>
                <a:r>
                  <a:rPr lang="en-US" sz="1600" dirty="0"/>
                  <a:t>: Find the sample space for the following scenarios.</a:t>
                </a:r>
              </a:p>
              <a:p>
                <a:pPr marL="0" indent="0">
                  <a:buNone/>
                </a:pPr>
                <a:endParaRPr lang="en-US" sz="1600" dirty="0"/>
              </a:p>
              <a:p>
                <a:pPr marL="0" indent="0">
                  <a:buNone/>
                </a:pPr>
                <a:r>
                  <a:rPr lang="en-US" sz="1600" dirty="0"/>
                  <a:t>a) A couple is having twins, what will the genders of the babies be?</a:t>
                </a:r>
              </a:p>
              <a:p>
                <a:pPr marL="0" indent="0">
                  <a:buNone/>
                </a:pPr>
                <a:r>
                  <a:rPr lang="en-US" sz="1600" i="1" dirty="0">
                    <a:solidFill>
                      <a:srgbClr val="FF0000"/>
                    </a:solidFill>
                  </a:rPr>
                  <a:t>Sample Space = {GG, BB, BG}, if order matters S = {GG, BB, BG, GB}</a:t>
                </a:r>
              </a:p>
              <a:p>
                <a:r>
                  <a:rPr lang="en-US" sz="1600" i="1" dirty="0">
                    <a:solidFill>
                      <a:srgbClr val="7030A0"/>
                    </a:solidFill>
                  </a:rPr>
                  <a:t>These two are different because </a:t>
                </a:r>
                <a:r>
                  <a:rPr lang="en-US" sz="1600" i="1" u="sng" dirty="0">
                    <a:solidFill>
                      <a:srgbClr val="7030A0"/>
                    </a:solidFill>
                  </a:rPr>
                  <a:t>if order matters</a:t>
                </a:r>
                <a:r>
                  <a:rPr lang="en-US" sz="1600" i="1" dirty="0">
                    <a:solidFill>
                      <a:srgbClr val="7030A0"/>
                    </a:solidFill>
                  </a:rPr>
                  <a:t>, having a Boy first (then a Girl) is different than having a Girl first (then a Boy), even though both have one B and G each → they are different outcomes now</a:t>
                </a:r>
                <a:endParaRPr lang="en-US" sz="1600" dirty="0"/>
              </a:p>
              <a:p>
                <a:pPr marL="0" indent="0">
                  <a:buNone/>
                </a:pPr>
                <a:r>
                  <a:rPr lang="en-US" sz="1600" dirty="0"/>
                  <a:t>b)</a:t>
                </a:r>
                <a:r>
                  <a:rPr lang="en-US" sz="1600" i="1" dirty="0"/>
                  <a:t> </a:t>
                </a:r>
                <a:r>
                  <a:rPr lang="en-US" sz="1600" dirty="0"/>
                  <a:t>Flip a coin until the first head is observed.</a:t>
                </a:r>
              </a:p>
              <a:p>
                <a:pPr marL="0" indent="0">
                  <a:buNone/>
                </a:pPr>
                <a:r>
                  <a:rPr lang="en-US" sz="1600" i="1" dirty="0">
                    <a:solidFill>
                      <a:srgbClr val="FF0000"/>
                    </a:solidFill>
                  </a:rPr>
                  <a:t>S = {H, TH, TTH, TTTH, TTTTH, ….}</a:t>
                </a:r>
                <a:r>
                  <a:rPr lang="en-US" sz="1600" i="1" dirty="0">
                    <a:solidFill>
                      <a:srgbClr val="7030A0"/>
                    </a:solidFill>
                  </a:rPr>
                  <a:t> → sample spaces can be infinite or uncountable</a:t>
                </a:r>
              </a:p>
              <a:p>
                <a:pPr marL="0" indent="0">
                  <a:buNone/>
                </a:pPr>
                <a:endParaRPr lang="en-US" sz="1600" dirty="0"/>
              </a:p>
              <a:p>
                <a:pPr marL="0" indent="0">
                  <a:buNone/>
                </a:pPr>
                <a:r>
                  <a:rPr lang="en-US" sz="1600" dirty="0"/>
                  <a:t>c) Time to finish an exam with a 2-hour time limit.</a:t>
                </a:r>
              </a:p>
              <a:p>
                <a:pPr marL="0" indent="0">
                  <a:buNone/>
                </a:pPr>
                <a:r>
                  <a:rPr lang="en-US" sz="1600" i="1" dirty="0">
                    <a:solidFill>
                      <a:srgbClr val="FF0000"/>
                    </a:solidFill>
                  </a:rPr>
                  <a:t>S = [0, 2] hours </a:t>
                </a:r>
                <a:r>
                  <a:rPr lang="en-US" sz="1600" i="1" dirty="0">
                    <a:solidFill>
                      <a:srgbClr val="7030A0"/>
                    </a:solidFill>
                  </a:rPr>
                  <a:t>→ there is a set min and max time, but you can be any time in between there, so it’s a continuous sample space (time is a continues variable)</a:t>
                </a:r>
              </a:p>
              <a:p>
                <a:pPr marL="0" indent="0">
                  <a:buNone/>
                </a:pPr>
                <a:endParaRPr lang="en-US" sz="1600" i="1" dirty="0">
                  <a:solidFill>
                    <a:srgbClr val="FF0000"/>
                  </a:solidFill>
                </a:endParaRPr>
              </a:p>
              <a:p>
                <a:pPr marL="0" indent="0">
                  <a:buNone/>
                </a:pPr>
                <a:r>
                  <a:rPr lang="en-US" sz="1600" i="1" u="sng" dirty="0">
                    <a:solidFill>
                      <a:srgbClr val="FF0000"/>
                    </a:solidFill>
                  </a:rPr>
                  <a:t>Bonus factoid</a:t>
                </a:r>
                <a:r>
                  <a:rPr lang="en-US" sz="1600" i="1" dirty="0">
                    <a:solidFill>
                      <a:srgbClr val="FF0000"/>
                    </a:solidFill>
                  </a:rPr>
                  <a:t>:</a:t>
                </a:r>
              </a:p>
              <a:p>
                <a:pPr marL="0" indent="0">
                  <a:buNone/>
                </a:pPr>
                <a:r>
                  <a:rPr lang="en-US" sz="1600" i="1" dirty="0">
                    <a:solidFill>
                      <a:srgbClr val="FF0000"/>
                    </a:solidFill>
                  </a:rPr>
                  <a:t>Interval notation:             [0, 2]         is different than           (0, 2)</a:t>
                </a:r>
              </a:p>
              <a:p>
                <a:pPr marL="0" indent="0">
                  <a:buNone/>
                </a:pPr>
                <a:r>
                  <a:rPr lang="en-US" sz="1600" i="1" dirty="0">
                    <a:solidFill>
                      <a:srgbClr val="FF0000"/>
                    </a:solidFill>
                  </a:rPr>
                  <a:t>                                       </a:t>
                </a:r>
                <a14:m>
                  <m:oMath xmlns:m="http://schemas.openxmlformats.org/officeDocument/2006/math">
                    <m:r>
                      <a:rPr lang="en-US" sz="1600" i="1">
                        <a:solidFill>
                          <a:srgbClr val="FF0000"/>
                        </a:solidFill>
                        <a:latin typeface="Cambria Math" panose="02040503050406030204" pitchFamily="18" charset="0"/>
                      </a:rPr>
                      <m:t>0</m:t>
                    </m:r>
                    <m:r>
                      <a:rPr lang="en-US" sz="1600" i="1">
                        <a:solidFill>
                          <a:srgbClr val="FF0000"/>
                        </a:solidFill>
                        <a:latin typeface="Cambria Math" panose="02040503050406030204" pitchFamily="18" charset="0"/>
                        <a:ea typeface="Cambria Math" panose="02040503050406030204" pitchFamily="18" charset="0"/>
                      </a:rPr>
                      <m:t>≤</m:t>
                    </m:r>
                    <m:r>
                      <a:rPr lang="en-US" sz="1600" i="1">
                        <a:solidFill>
                          <a:srgbClr val="FF0000"/>
                        </a:solidFill>
                        <a:latin typeface="Cambria Math" panose="02040503050406030204" pitchFamily="18" charset="0"/>
                        <a:ea typeface="Cambria Math" panose="02040503050406030204" pitchFamily="18" charset="0"/>
                      </a:rPr>
                      <m:t>𝑥</m:t>
                    </m:r>
                    <m:r>
                      <a:rPr lang="en-US" sz="1600" i="1">
                        <a:solidFill>
                          <a:srgbClr val="FF0000"/>
                        </a:solidFill>
                        <a:latin typeface="Cambria Math" panose="02040503050406030204" pitchFamily="18" charset="0"/>
                        <a:ea typeface="Cambria Math" panose="02040503050406030204" pitchFamily="18" charset="0"/>
                      </a:rPr>
                      <m:t>≤2</m:t>
                    </m:r>
                  </m:oMath>
                </a14:m>
                <a:r>
                  <a:rPr lang="en-US" sz="1600" i="1" dirty="0">
                    <a:solidFill>
                      <a:srgbClr val="FF0000"/>
                    </a:solidFill>
                  </a:rPr>
                  <a:t>		            </a:t>
                </a:r>
                <a14:m>
                  <m:oMath xmlns:m="http://schemas.openxmlformats.org/officeDocument/2006/math">
                    <m:r>
                      <a:rPr lang="en-US" sz="1600" i="1">
                        <a:solidFill>
                          <a:srgbClr val="FF0000"/>
                        </a:solidFill>
                        <a:latin typeface="Cambria Math" panose="02040503050406030204" pitchFamily="18" charset="0"/>
                      </a:rPr>
                      <m:t>0</m:t>
                    </m:r>
                    <m:r>
                      <a:rPr lang="en-US" sz="1600" i="1">
                        <a:solidFill>
                          <a:srgbClr val="FF0000"/>
                        </a:solidFill>
                        <a:latin typeface="Cambria Math" panose="02040503050406030204" pitchFamily="18" charset="0"/>
                        <a:ea typeface="Cambria Math" panose="02040503050406030204" pitchFamily="18" charset="0"/>
                      </a:rPr>
                      <m:t>&lt;</m:t>
                    </m:r>
                    <m:r>
                      <a:rPr lang="en-US" sz="1600" i="1">
                        <a:solidFill>
                          <a:srgbClr val="FF0000"/>
                        </a:solidFill>
                        <a:latin typeface="Cambria Math" panose="02040503050406030204" pitchFamily="18" charset="0"/>
                        <a:ea typeface="Cambria Math" panose="02040503050406030204" pitchFamily="18" charset="0"/>
                      </a:rPr>
                      <m:t>𝑥</m:t>
                    </m:r>
                    <m:r>
                      <a:rPr lang="en-US" sz="1600" i="1">
                        <a:solidFill>
                          <a:srgbClr val="FF0000"/>
                        </a:solidFill>
                        <a:latin typeface="Cambria Math" panose="02040503050406030204" pitchFamily="18" charset="0"/>
                        <a:ea typeface="Cambria Math" panose="02040503050406030204" pitchFamily="18" charset="0"/>
                      </a:rPr>
                      <m:t>&lt;2</m:t>
                    </m:r>
                  </m:oMath>
                </a14:m>
                <a:endParaRPr lang="en-US" sz="1600" i="1" dirty="0">
                  <a:solidFill>
                    <a:srgbClr val="FF0000"/>
                  </a:solidFill>
                </a:endParaRPr>
              </a:p>
              <a:p>
                <a:pPr marL="0" indent="0">
                  <a:buNone/>
                </a:pPr>
                <a:r>
                  <a:rPr lang="en-US" sz="1600" i="1" dirty="0">
                    <a:solidFill>
                      <a:srgbClr val="FF0000"/>
                    </a:solidFill>
                  </a:rPr>
                  <a:t>                                       [] is inclusive                                      () is exclusive		</a:t>
                </a:r>
                <a:endParaRPr lang="en-US" sz="1600" dirty="0"/>
              </a:p>
            </p:txBody>
          </p:sp>
        </mc:Choice>
        <mc:Fallback xmlns="">
          <p:sp>
            <p:nvSpPr>
              <p:cNvPr id="3" name="Content Placeholder 2">
                <a:extLst>
                  <a:ext uri="{FF2B5EF4-FFF2-40B4-BE49-F238E27FC236}">
                    <a16:creationId xmlns:a16="http://schemas.microsoft.com/office/drawing/2014/main" id="{47B2537A-B3F4-5D45-94EF-D2C11056D0C6}"/>
                  </a:ext>
                </a:extLst>
              </p:cNvPr>
              <p:cNvSpPr>
                <a:spLocks noGrp="1" noRot="1" noChangeAspect="1" noMove="1" noResize="1" noEditPoints="1" noAdjustHandles="1" noChangeArrowheads="1" noChangeShapeType="1" noTextEdit="1"/>
              </p:cNvSpPr>
              <p:nvPr>
                <p:ph idx="1"/>
              </p:nvPr>
            </p:nvSpPr>
            <p:spPr>
              <a:xfrm>
                <a:off x="625258" y="1343818"/>
                <a:ext cx="11033342" cy="5133182"/>
              </a:xfrm>
              <a:blipFill>
                <a:blip r:embed="rId2"/>
                <a:stretch>
                  <a:fillRect l="-230" t="-985"/>
                </a:stretch>
              </a:blipFill>
            </p:spPr>
            <p:txBody>
              <a:bodyPr/>
              <a:lstStyle/>
              <a:p>
                <a:r>
                  <a:rPr lang="en-US">
                    <a:noFill/>
                  </a:rPr>
                  <a:t> </a:t>
                </a:r>
              </a:p>
            </p:txBody>
          </p:sp>
        </mc:Fallback>
      </mc:AlternateContent>
    </p:spTree>
    <p:extLst>
      <p:ext uri="{BB962C8B-B14F-4D97-AF65-F5344CB8AC3E}">
        <p14:creationId xmlns:p14="http://schemas.microsoft.com/office/powerpoint/2010/main" val="208363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209185" y="95047"/>
            <a:ext cx="10515600" cy="1325563"/>
          </a:xfrm>
        </p:spPr>
        <p:txBody>
          <a:bodyPr/>
          <a:lstStyle/>
          <a:p>
            <a:r>
              <a:rPr lang="en-US" dirty="0"/>
              <a:t>More Basic Probability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209185" y="1825625"/>
                <a:ext cx="8401415" cy="4351338"/>
              </a:xfrm>
            </p:spPr>
            <p:txBody>
              <a:bodyPr>
                <a:normAutofit fontScale="77500" lnSpcReduction="20000"/>
              </a:bodyPr>
              <a:lstStyle/>
              <a:p>
                <a:pPr marL="0" indent="0">
                  <a:buNone/>
                </a:pPr>
                <a:r>
                  <a:rPr lang="en-US" sz="2000" u="sng" dirty="0"/>
                  <a:t>Probabilities of Events</a:t>
                </a:r>
              </a:p>
              <a:p>
                <a:r>
                  <a:rPr lang="en-US" sz="2000" dirty="0"/>
                  <a:t>The event itself, A, is just a description in words of the outcome.</a:t>
                </a:r>
              </a:p>
              <a:p>
                <a:r>
                  <a:rPr lang="en-US" sz="2000" dirty="0"/>
                  <a:t>When we talk about the probability of an event A, we are assigning a numerical value to it which represents the likelihood of the event occurring.</a:t>
                </a:r>
              </a:p>
              <a:p>
                <a:r>
                  <a:rPr lang="en-US" sz="2000" dirty="0"/>
                  <a:t>Notation: P(A) = the probability event A is observed</a:t>
                </a:r>
                <a:endParaRPr lang="en-US" sz="1600" dirty="0"/>
              </a:p>
              <a:p>
                <a:endParaRPr lang="en-US" sz="2000" dirty="0"/>
              </a:p>
              <a:p>
                <a:pPr marL="0" indent="0">
                  <a:buNone/>
                </a:pPr>
                <a:r>
                  <a:rPr lang="en-US" sz="2000" u="sng" dirty="0"/>
                  <a:t>Complements</a:t>
                </a:r>
              </a:p>
              <a:p>
                <a:r>
                  <a:rPr lang="en-US" sz="2000" dirty="0"/>
                  <a:t>Can also talk about the </a:t>
                </a:r>
                <a:r>
                  <a:rPr lang="en-US" sz="2000" u="sng" dirty="0"/>
                  <a:t>event of Not A occurring</a:t>
                </a:r>
                <a:r>
                  <a:rPr lang="en-US" sz="2000" dirty="0"/>
                  <a:t>, this is called the </a:t>
                </a:r>
                <a:r>
                  <a:rPr lang="en-US" sz="2000" b="1" dirty="0"/>
                  <a:t>Complement = Opposite</a:t>
                </a:r>
                <a:r>
                  <a:rPr lang="en-US" sz="2000" dirty="0"/>
                  <a:t>.</a:t>
                </a:r>
                <a:endParaRPr lang="en-US" sz="2000" u="sng" dirty="0"/>
              </a:p>
              <a:p>
                <a:r>
                  <a:rPr lang="en-US" sz="2000" dirty="0"/>
                  <a:t>Example: Two children, Not having two boys</a:t>
                </a:r>
              </a:p>
              <a:p>
                <a:r>
                  <a:rPr lang="en-US" sz="2000" dirty="0"/>
                  <a:t>Notation: A</a:t>
                </a:r>
                <a:r>
                  <a:rPr lang="en-US" sz="2000" baseline="30000" dirty="0"/>
                  <a:t>C</a:t>
                </a:r>
                <a:r>
                  <a:rPr lang="en-US" sz="2000" dirty="0"/>
                  <a:t>, </a:t>
                </a:r>
                <a:r>
                  <a:rPr lang="en-US" sz="2000" dirty="0">
                    <a:solidFill>
                      <a:srgbClr val="00B050"/>
                    </a:solidFill>
                  </a:rPr>
                  <a:t>A’ (read as ”A prime”)</a:t>
                </a:r>
                <a:r>
                  <a:rPr lang="en-US" sz="2000" dirty="0"/>
                  <a:t>, </a:t>
                </a:r>
                <a14:m>
                  <m:oMath xmlns:m="http://schemas.openxmlformats.org/officeDocument/2006/math">
                    <m:acc>
                      <m:accPr>
                        <m:chr m:val="̅"/>
                        <m:ctrlPr>
                          <a:rPr lang="en-US" sz="2000" b="0" i="1" smtClean="0">
                            <a:latin typeface="Cambria Math" panose="02040503050406030204" pitchFamily="18" charset="0"/>
                          </a:rPr>
                        </m:ctrlPr>
                      </m:accPr>
                      <m:e>
                        <m:r>
                          <m:rPr>
                            <m:sty m:val="p"/>
                          </m:rPr>
                          <a:rPr lang="en-US" sz="2000" b="0" i="0" smtClean="0">
                            <a:latin typeface="Cambria Math" panose="02040503050406030204" pitchFamily="18" charset="0"/>
                          </a:rPr>
                          <m:t>A</m:t>
                        </m:r>
                      </m:e>
                    </m:acc>
                  </m:oMath>
                </a14:m>
                <a:r>
                  <a:rPr lang="en-US" sz="2000" b="0" dirty="0"/>
                  <a:t>, </a:t>
                </a:r>
                <a:r>
                  <a:rPr lang="en-US" sz="2000" b="0" strike="sngStrike" dirty="0"/>
                  <a:t>B = Not A</a:t>
                </a:r>
              </a:p>
              <a:p>
                <a:r>
                  <a:rPr lang="en-US" sz="2000" dirty="0"/>
                  <a:t>Can find the probability of these as well: P(Not A), P(A</a:t>
                </a:r>
                <a:r>
                  <a:rPr lang="en-US" sz="2000" baseline="30000" dirty="0"/>
                  <a:t>C</a:t>
                </a:r>
                <a:r>
                  <a:rPr lang="en-US" sz="2000" dirty="0"/>
                  <a:t>), </a:t>
                </a:r>
                <a:r>
                  <a:rPr lang="en-US" sz="2000" dirty="0">
                    <a:solidFill>
                      <a:srgbClr val="00B050"/>
                    </a:solidFill>
                  </a:rPr>
                  <a:t>P(A’)</a:t>
                </a:r>
                <a:r>
                  <a:rPr lang="en-US" sz="2000" dirty="0"/>
                  <a:t>, P(</a:t>
                </a:r>
                <a14:m>
                  <m:oMath xmlns:m="http://schemas.openxmlformats.org/officeDocument/2006/math">
                    <m:acc>
                      <m:accPr>
                        <m:chr m:val="̅"/>
                        <m:ctrlPr>
                          <a:rPr lang="en-US" sz="2000" i="1">
                            <a:latin typeface="Cambria Math" panose="02040503050406030204" pitchFamily="18" charset="0"/>
                          </a:rPr>
                        </m:ctrlPr>
                      </m:accPr>
                      <m:e>
                        <m:r>
                          <m:rPr>
                            <m:sty m:val="p"/>
                          </m:rPr>
                          <a:rPr lang="en-US" sz="2000">
                            <a:latin typeface="Cambria Math" panose="02040503050406030204" pitchFamily="18" charset="0"/>
                          </a:rPr>
                          <m:t>A</m:t>
                        </m:r>
                      </m:e>
                    </m:acc>
                  </m:oMath>
                </a14:m>
                <a:r>
                  <a:rPr lang="en-US" sz="2000" dirty="0"/>
                  <a:t>)</a:t>
                </a:r>
              </a:p>
              <a:p>
                <a:endParaRPr lang="en-US" sz="2000" dirty="0"/>
              </a:p>
              <a:p>
                <a:pPr marL="0" indent="0">
                  <a:buNone/>
                </a:pPr>
                <a:r>
                  <a:rPr lang="en-US" sz="2000" u="sng" dirty="0"/>
                  <a:t>Distribution</a:t>
                </a:r>
              </a:p>
              <a:p>
                <a:r>
                  <a:rPr lang="en-US" sz="2300" dirty="0"/>
                  <a:t>A complete listing of the </a:t>
                </a:r>
                <a:r>
                  <a:rPr lang="en-US" sz="2300" u="sng" dirty="0"/>
                  <a:t>sample space</a:t>
                </a:r>
                <a:r>
                  <a:rPr lang="en-US" sz="2300" dirty="0"/>
                  <a:t> together with each </a:t>
                </a:r>
                <a:r>
                  <a:rPr lang="en-US" sz="2300" u="sng" dirty="0"/>
                  <a:t>outcome's probability</a:t>
                </a:r>
                <a:r>
                  <a:rPr lang="en-US" sz="2300" dirty="0"/>
                  <a:t> is called a </a:t>
                </a:r>
                <a:r>
                  <a:rPr lang="en-US" sz="2300" b="1" dirty="0"/>
                  <a:t>distribution </a:t>
                </a:r>
                <a:r>
                  <a:rPr lang="en-US" sz="2300" dirty="0"/>
                  <a:t>(or a</a:t>
                </a:r>
                <a:r>
                  <a:rPr lang="en-US" sz="2300" b="1" dirty="0"/>
                  <a:t> probability model</a:t>
                </a:r>
                <a:r>
                  <a:rPr lang="en-US" sz="2300" dirty="0"/>
                  <a:t>).</a:t>
                </a:r>
              </a:p>
              <a:p>
                <a:pPr marL="0" indent="0">
                  <a:buNone/>
                </a:pPr>
                <a:endParaRPr lang="en-US" sz="1500" u="sng" dirty="0"/>
              </a:p>
              <a:p>
                <a:endParaRPr lang="en-US" sz="2000" dirty="0"/>
              </a:p>
              <a:p>
                <a:endParaRPr lang="en-US" sz="2000" dirty="0"/>
              </a:p>
            </p:txBody>
          </p:sp>
        </mc:Choice>
        <mc:Fallback xmlns="">
          <p:sp>
            <p:nvSpPr>
              <p:cNvPr id="3" name="Content Placeholder 2">
                <a:extLst>
                  <a:ext uri="{FF2B5EF4-FFF2-40B4-BE49-F238E27FC236}">
                    <a16:creationId xmlns:a16="http://schemas.microsoft.com/office/drawing/2014/main" id="{2F4C768B-94E4-B145-A575-8783C0276525}"/>
                  </a:ext>
                </a:extLst>
              </p:cNvPr>
              <p:cNvSpPr>
                <a:spLocks noGrp="1" noRot="1" noChangeAspect="1" noMove="1" noResize="1" noEditPoints="1" noAdjustHandles="1" noChangeArrowheads="1" noChangeShapeType="1" noTextEdit="1"/>
              </p:cNvSpPr>
              <p:nvPr>
                <p:ph idx="1"/>
              </p:nvPr>
            </p:nvSpPr>
            <p:spPr>
              <a:xfrm>
                <a:off x="209185" y="1825625"/>
                <a:ext cx="8401415" cy="4351338"/>
              </a:xfrm>
              <a:blipFill>
                <a:blip r:embed="rId2"/>
                <a:stretch>
                  <a:fillRect l="-452" t="-1744" r="-15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E238DC7-A981-FA49-A2F9-E18EEEDCA83B}"/>
              </a:ext>
            </a:extLst>
          </p:cNvPr>
          <p:cNvPicPr>
            <a:picLocks noChangeAspect="1"/>
          </p:cNvPicPr>
          <p:nvPr/>
        </p:nvPicPr>
        <p:blipFill>
          <a:blip r:embed="rId3"/>
          <a:stretch>
            <a:fillRect/>
          </a:stretch>
        </p:blipFill>
        <p:spPr>
          <a:xfrm>
            <a:off x="8024915" y="45632"/>
            <a:ext cx="2881040" cy="1956594"/>
          </a:xfrm>
          <a:prstGeom prst="rect">
            <a:avLst/>
          </a:prstGeom>
        </p:spPr>
      </p:pic>
      <p:pic>
        <p:nvPicPr>
          <p:cNvPr id="5" name="Picture 4">
            <a:extLst>
              <a:ext uri="{FF2B5EF4-FFF2-40B4-BE49-F238E27FC236}">
                <a16:creationId xmlns:a16="http://schemas.microsoft.com/office/drawing/2014/main" id="{44060DEF-CDFE-A649-91C5-BFCE8EEA5F4B}"/>
              </a:ext>
            </a:extLst>
          </p:cNvPr>
          <p:cNvPicPr>
            <a:picLocks noChangeAspect="1"/>
          </p:cNvPicPr>
          <p:nvPr/>
        </p:nvPicPr>
        <p:blipFill>
          <a:blip r:embed="rId4"/>
          <a:stretch>
            <a:fillRect/>
          </a:stretch>
        </p:blipFill>
        <p:spPr>
          <a:xfrm>
            <a:off x="3516415" y="6176963"/>
            <a:ext cx="4991100" cy="431800"/>
          </a:xfrm>
          <a:prstGeom prst="rect">
            <a:avLst/>
          </a:prstGeom>
        </p:spPr>
      </p:pic>
      <p:sp>
        <p:nvSpPr>
          <p:cNvPr id="6" name="TextBox 5">
            <a:extLst>
              <a:ext uri="{FF2B5EF4-FFF2-40B4-BE49-F238E27FC236}">
                <a16:creationId xmlns:a16="http://schemas.microsoft.com/office/drawing/2014/main" id="{334D876C-934E-824D-99B6-38226E735AE5}"/>
              </a:ext>
            </a:extLst>
          </p:cNvPr>
          <p:cNvSpPr txBox="1"/>
          <p:nvPr/>
        </p:nvSpPr>
        <p:spPr>
          <a:xfrm>
            <a:off x="8843032" y="2227546"/>
            <a:ext cx="3763506" cy="37240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u="sng" dirty="0">
                <a:solidFill>
                  <a:srgbClr val="7030A0"/>
                </a:solidFill>
              </a:rPr>
              <a:t>Event Notation</a:t>
            </a:r>
          </a:p>
          <a:p>
            <a:endParaRPr lang="en-US" sz="1400" u="sng" dirty="0">
              <a:solidFill>
                <a:srgbClr val="7030A0"/>
              </a:solidFill>
            </a:endParaRPr>
          </a:p>
          <a:p>
            <a:pPr marL="285750" indent="-285750">
              <a:buFont typeface="Arial" panose="020B0604020202020204" pitchFamily="34" charset="0"/>
              <a:buChar char="•"/>
            </a:pPr>
            <a:r>
              <a:rPr lang="en-US" sz="1400" dirty="0">
                <a:solidFill>
                  <a:srgbClr val="7030A0"/>
                </a:solidFill>
              </a:rPr>
              <a:t>I am just using A here as a general event</a:t>
            </a:r>
          </a:p>
          <a:p>
            <a:pPr marL="285750" indent="-285750">
              <a:buFont typeface="Arial" panose="020B0604020202020204" pitchFamily="34" charset="0"/>
              <a:buChar char="•"/>
            </a:pPr>
            <a:endParaRPr lang="en-US" sz="1400" dirty="0">
              <a:solidFill>
                <a:srgbClr val="7030A0"/>
              </a:solidFill>
            </a:endParaRPr>
          </a:p>
          <a:p>
            <a:pPr marL="285750" indent="-285750">
              <a:buFont typeface="Arial" panose="020B0604020202020204" pitchFamily="34" charset="0"/>
              <a:buChar char="•"/>
            </a:pPr>
            <a:r>
              <a:rPr lang="en-US" sz="1400" dirty="0">
                <a:solidFill>
                  <a:srgbClr val="7030A0"/>
                </a:solidFill>
              </a:rPr>
              <a:t>Ex) Let’s say we are talking about the chances of rain tomorrow</a:t>
            </a:r>
          </a:p>
          <a:p>
            <a:pPr marL="285750" indent="-285750">
              <a:buFont typeface="Arial" panose="020B0604020202020204" pitchFamily="34" charset="0"/>
              <a:buChar char="•"/>
            </a:pPr>
            <a:endParaRPr lang="en-US" sz="1400" dirty="0">
              <a:solidFill>
                <a:srgbClr val="7030A0"/>
              </a:solidFill>
            </a:endParaRPr>
          </a:p>
          <a:p>
            <a:pPr marL="285750" indent="-285750">
              <a:buFont typeface="Arial" panose="020B0604020202020204" pitchFamily="34" charset="0"/>
              <a:buChar char="•"/>
            </a:pPr>
            <a:r>
              <a:rPr lang="en-US" sz="1400" dirty="0">
                <a:solidFill>
                  <a:srgbClr val="7030A0"/>
                </a:solidFill>
              </a:rPr>
              <a:t>I could be more formal and do:</a:t>
            </a:r>
          </a:p>
          <a:p>
            <a:pPr marL="742950" lvl="1" indent="-285750">
              <a:buFont typeface="Arial" panose="020B0604020202020204" pitchFamily="34" charset="0"/>
              <a:buChar char="•"/>
            </a:pPr>
            <a:r>
              <a:rPr lang="en-US" sz="1400" dirty="0">
                <a:solidFill>
                  <a:srgbClr val="7030A0"/>
                </a:solidFill>
              </a:rPr>
              <a:t>A = Rain and P(A)</a:t>
            </a:r>
          </a:p>
          <a:p>
            <a:pPr marL="285750" indent="-285750">
              <a:buFont typeface="Arial" panose="020B0604020202020204" pitchFamily="34" charset="0"/>
              <a:buChar char="•"/>
            </a:pPr>
            <a:r>
              <a:rPr lang="en-US" sz="1400" b="1" dirty="0">
                <a:solidFill>
                  <a:srgbClr val="7030A0"/>
                </a:solidFill>
              </a:rPr>
              <a:t>But probably easier to use context and just say P(Rain)</a:t>
            </a:r>
          </a:p>
          <a:p>
            <a:pPr marL="742950" lvl="1" indent="-285750">
              <a:buFont typeface="Arial" panose="020B0604020202020204" pitchFamily="34" charset="0"/>
              <a:buChar char="•"/>
            </a:pPr>
            <a:r>
              <a:rPr lang="en-US" sz="1400" dirty="0">
                <a:solidFill>
                  <a:srgbClr val="7030A0"/>
                </a:solidFill>
              </a:rPr>
              <a:t>Or P(Heads) or P(BG) for the previous twins example</a:t>
            </a:r>
          </a:p>
          <a:p>
            <a:pPr marL="742950" lvl="1" indent="-285750">
              <a:buFont typeface="Arial" panose="020B0604020202020204" pitchFamily="34" charset="0"/>
              <a:buChar char="•"/>
            </a:pPr>
            <a:endParaRPr lang="en-US" sz="1400" dirty="0">
              <a:solidFill>
                <a:srgbClr val="7030A0"/>
              </a:solidFill>
            </a:endParaRPr>
          </a:p>
          <a:p>
            <a:pPr marL="285750" indent="-285750">
              <a:buFont typeface="Arial" panose="020B0604020202020204" pitchFamily="34" charset="0"/>
              <a:buChar char="•"/>
            </a:pPr>
            <a:r>
              <a:rPr lang="en-US" sz="1400" dirty="0">
                <a:solidFill>
                  <a:srgbClr val="7030A0"/>
                </a:solidFill>
              </a:rPr>
              <a:t>Then the complement would contextually be “No Rain” and P(No Rain)</a:t>
            </a:r>
          </a:p>
          <a:p>
            <a:pPr marL="742950" lvl="1" indent="-285750">
              <a:buFont typeface="Arial" panose="020B0604020202020204" pitchFamily="34" charset="0"/>
              <a:buChar char="•"/>
            </a:pPr>
            <a:endParaRPr lang="en-US" sz="1200" dirty="0">
              <a:solidFill>
                <a:srgbClr val="7030A0"/>
              </a:solidFill>
            </a:endParaRPr>
          </a:p>
        </p:txBody>
      </p:sp>
    </p:spTree>
    <p:extLst>
      <p:ext uri="{BB962C8B-B14F-4D97-AF65-F5344CB8AC3E}">
        <p14:creationId xmlns:p14="http://schemas.microsoft.com/office/powerpoint/2010/main" val="32913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p:txBody>
          <a:bodyPr/>
          <a:lstStyle/>
          <a:p>
            <a:r>
              <a:rPr lang="en-US" dirty="0"/>
              <a:t>LCQ: Events and Distributions</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p:txBody>
          <a:bodyPr>
            <a:normAutofit fontScale="92500" lnSpcReduction="10000"/>
          </a:bodyPr>
          <a:lstStyle/>
          <a:p>
            <a:pPr marL="0" indent="0">
              <a:buNone/>
            </a:pPr>
            <a:r>
              <a:rPr lang="en-US" sz="2000" dirty="0"/>
              <a:t>a) </a:t>
            </a:r>
            <a:r>
              <a:rPr lang="en-US" sz="2000" b="1" dirty="0"/>
              <a:t>Find</a:t>
            </a:r>
            <a:r>
              <a:rPr lang="en-US" sz="2000" dirty="0"/>
              <a:t> the </a:t>
            </a:r>
            <a:r>
              <a:rPr lang="en-US" sz="2000" u="sng" dirty="0"/>
              <a:t>distribution</a:t>
            </a:r>
            <a:r>
              <a:rPr lang="en-US" sz="2000" dirty="0"/>
              <a:t> for the outcomes of rolling a </a:t>
            </a:r>
            <a:r>
              <a:rPr lang="en-US" sz="2000" u="sng" dirty="0"/>
              <a:t>6-sided fair die one time</a:t>
            </a:r>
            <a:r>
              <a:rPr lang="en-US" sz="2000" dirty="0"/>
              <a:t>:</a:t>
            </a:r>
          </a:p>
          <a:p>
            <a:pPr marL="457200" indent="-457200">
              <a:buFont typeface="+mj-lt"/>
              <a:buAutoNum type="alphaLcParenR"/>
            </a:pPr>
            <a:endParaRPr lang="en-US" sz="2000" dirty="0"/>
          </a:p>
          <a:p>
            <a:pPr marL="457200" indent="-457200">
              <a:buFont typeface="+mj-lt"/>
              <a:buAutoNum type="alphaLcParenR"/>
            </a:pPr>
            <a:endParaRPr lang="en-US" sz="2000" dirty="0"/>
          </a:p>
          <a:p>
            <a:pPr marL="457200" indent="-457200">
              <a:buFont typeface="+mj-lt"/>
              <a:buAutoNum type="alphaLcParenR"/>
            </a:pPr>
            <a:endParaRPr lang="en-US" sz="2000" dirty="0"/>
          </a:p>
          <a:p>
            <a:pPr marL="457200" indent="-457200">
              <a:buFont typeface="+mj-lt"/>
              <a:buAutoNum type="alphaLcParenR"/>
            </a:pPr>
            <a:endParaRPr lang="en-US" sz="2000" dirty="0"/>
          </a:p>
          <a:p>
            <a:pPr marL="0" indent="0">
              <a:buNone/>
            </a:pPr>
            <a:r>
              <a:rPr lang="en-US" sz="2000" dirty="0"/>
              <a:t>b) What is the probability of rolling a </a:t>
            </a:r>
            <a:r>
              <a:rPr lang="en-US" sz="2000" u="sng" dirty="0"/>
              <a:t>3</a:t>
            </a:r>
            <a:r>
              <a:rPr lang="en-US" sz="2000" dirty="0"/>
              <a:t>?</a:t>
            </a:r>
          </a:p>
          <a:p>
            <a:pPr marL="0" indent="0">
              <a:buNone/>
            </a:pPr>
            <a:endParaRPr lang="en-US" sz="2000" dirty="0"/>
          </a:p>
          <a:p>
            <a:pPr marL="0" indent="0">
              <a:buNone/>
            </a:pPr>
            <a:r>
              <a:rPr lang="en-US" sz="2000" dirty="0"/>
              <a:t>c) What is the probability of rolling an </a:t>
            </a:r>
            <a:r>
              <a:rPr lang="en-US" sz="2000" u="sng" dirty="0"/>
              <a:t>even number</a:t>
            </a:r>
            <a:r>
              <a:rPr lang="en-US" sz="2000" dirty="0"/>
              <a:t>?</a:t>
            </a:r>
          </a:p>
          <a:p>
            <a:pPr marL="0" indent="0">
              <a:buNone/>
            </a:pPr>
            <a:endParaRPr lang="en-US" sz="2000" dirty="0"/>
          </a:p>
          <a:p>
            <a:pPr marL="0" indent="0">
              <a:buNone/>
            </a:pPr>
            <a:r>
              <a:rPr lang="en-US" sz="2000" dirty="0"/>
              <a:t>d) What is the probability of rolling </a:t>
            </a:r>
            <a:r>
              <a:rPr lang="en-US" sz="2000" u="sng" dirty="0"/>
              <a:t>NOT a 5 or 6</a:t>
            </a:r>
            <a:r>
              <a:rPr lang="en-US" sz="2000" dirty="0"/>
              <a:t>?</a:t>
            </a:r>
          </a:p>
          <a:p>
            <a:pPr marL="0" indent="0">
              <a:buNone/>
            </a:pPr>
            <a:endParaRPr lang="en-US" sz="2000" dirty="0"/>
          </a:p>
          <a:p>
            <a:pPr marL="0" indent="0">
              <a:buNone/>
            </a:pPr>
            <a:r>
              <a:rPr lang="en-US" sz="2000" dirty="0"/>
              <a:t>e) If you roll the die twice, what is the probability of getting a sum of 4? </a:t>
            </a:r>
            <a:r>
              <a:rPr lang="en-US" sz="2000" i="1" dirty="0"/>
              <a:t>Just think about this one.</a:t>
            </a:r>
          </a:p>
          <a:p>
            <a:pPr marL="457200" indent="-457200">
              <a:buFont typeface="+mj-lt"/>
              <a:buAutoNum type="alphaLcParenR"/>
            </a:pPr>
            <a:endParaRPr lang="en-US" sz="2000" dirty="0"/>
          </a:p>
        </p:txBody>
      </p:sp>
      <p:graphicFrame>
        <p:nvGraphicFramePr>
          <p:cNvPr id="6" name="Table 5">
            <a:extLst>
              <a:ext uri="{FF2B5EF4-FFF2-40B4-BE49-F238E27FC236}">
                <a16:creationId xmlns:a16="http://schemas.microsoft.com/office/drawing/2014/main" id="{790A8C38-6EFF-E74C-BC2D-50BB5A43B31D}"/>
              </a:ext>
            </a:extLst>
          </p:cNvPr>
          <p:cNvGraphicFramePr>
            <a:graphicFrameLocks noGrp="1"/>
          </p:cNvGraphicFramePr>
          <p:nvPr/>
        </p:nvGraphicFramePr>
        <p:xfrm>
          <a:off x="2066798" y="2355628"/>
          <a:ext cx="6778499" cy="835120"/>
        </p:xfrm>
        <a:graphic>
          <a:graphicData uri="http://schemas.openxmlformats.org/drawingml/2006/table">
            <a:tbl>
              <a:tblPr/>
              <a:tblGrid>
                <a:gridCol w="1184402">
                  <a:extLst>
                    <a:ext uri="{9D8B030D-6E8A-4147-A177-3AD203B41FA5}">
                      <a16:colId xmlns:a16="http://schemas.microsoft.com/office/drawing/2014/main" val="1999875013"/>
                    </a:ext>
                  </a:extLst>
                </a:gridCol>
                <a:gridCol w="752312">
                  <a:extLst>
                    <a:ext uri="{9D8B030D-6E8A-4147-A177-3AD203B41FA5}">
                      <a16:colId xmlns:a16="http://schemas.microsoft.com/office/drawing/2014/main" val="622057777"/>
                    </a:ext>
                  </a:extLst>
                </a:gridCol>
                <a:gridCol w="968357">
                  <a:extLst>
                    <a:ext uri="{9D8B030D-6E8A-4147-A177-3AD203B41FA5}">
                      <a16:colId xmlns:a16="http://schemas.microsoft.com/office/drawing/2014/main" val="3928601339"/>
                    </a:ext>
                  </a:extLst>
                </a:gridCol>
                <a:gridCol w="968357">
                  <a:extLst>
                    <a:ext uri="{9D8B030D-6E8A-4147-A177-3AD203B41FA5}">
                      <a16:colId xmlns:a16="http://schemas.microsoft.com/office/drawing/2014/main" val="4284370545"/>
                    </a:ext>
                  </a:extLst>
                </a:gridCol>
                <a:gridCol w="968357">
                  <a:extLst>
                    <a:ext uri="{9D8B030D-6E8A-4147-A177-3AD203B41FA5}">
                      <a16:colId xmlns:a16="http://schemas.microsoft.com/office/drawing/2014/main" val="1725530692"/>
                    </a:ext>
                  </a:extLst>
                </a:gridCol>
                <a:gridCol w="968357">
                  <a:extLst>
                    <a:ext uri="{9D8B030D-6E8A-4147-A177-3AD203B41FA5}">
                      <a16:colId xmlns:a16="http://schemas.microsoft.com/office/drawing/2014/main" val="462233258"/>
                    </a:ext>
                  </a:extLst>
                </a:gridCol>
                <a:gridCol w="968357">
                  <a:extLst>
                    <a:ext uri="{9D8B030D-6E8A-4147-A177-3AD203B41FA5}">
                      <a16:colId xmlns:a16="http://schemas.microsoft.com/office/drawing/2014/main" val="3291232344"/>
                    </a:ext>
                  </a:extLst>
                </a:gridCol>
              </a:tblGrid>
              <a:tr h="404907">
                <a:tc>
                  <a:txBody>
                    <a:bodyPr/>
                    <a:lstStyle/>
                    <a:p>
                      <a:pPr algn="l" fontAlgn="b"/>
                      <a:r>
                        <a:rPr lang="en-US" sz="1800" b="0" i="1" u="none" strike="noStrike" dirty="0">
                          <a:solidFill>
                            <a:srgbClr val="000000"/>
                          </a:solidFill>
                          <a:effectLst/>
                          <a:latin typeface="Calibri" panose="020F0502020204030204" pitchFamily="34" charset="0"/>
                        </a:rPr>
                        <a:t>Outcome: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582041"/>
                  </a:ext>
                </a:extLst>
              </a:tr>
              <a:tr h="430213">
                <a:tc>
                  <a:txBody>
                    <a:bodyPr/>
                    <a:lstStyle/>
                    <a:p>
                      <a:pPr algn="l" fontAlgn="b"/>
                      <a:r>
                        <a:rPr lang="en-US" sz="1800" b="0" i="1" u="none" strike="noStrike">
                          <a:solidFill>
                            <a:srgbClr val="000000"/>
                          </a:solidFill>
                          <a:effectLst/>
                          <a:latin typeface="Calibri" panose="020F0502020204030204" pitchFamily="34" charset="0"/>
                        </a:rPr>
                        <a:t>Probability: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989199"/>
                  </a:ext>
                </a:extLst>
              </a:tr>
            </a:tbl>
          </a:graphicData>
        </a:graphic>
      </p:graphicFrame>
    </p:spTree>
    <p:extLst>
      <p:ext uri="{BB962C8B-B14F-4D97-AF65-F5344CB8AC3E}">
        <p14:creationId xmlns:p14="http://schemas.microsoft.com/office/powerpoint/2010/main" val="272474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F0B-811F-DA45-A5F7-2B78F7B9FFE3}"/>
              </a:ext>
            </a:extLst>
          </p:cNvPr>
          <p:cNvSpPr>
            <a:spLocks noGrp="1"/>
          </p:cNvSpPr>
          <p:nvPr>
            <p:ph type="title"/>
          </p:nvPr>
        </p:nvSpPr>
        <p:spPr>
          <a:xfrm>
            <a:off x="520700" y="-193675"/>
            <a:ext cx="10515600" cy="1325563"/>
          </a:xfrm>
        </p:spPr>
        <p:txBody>
          <a:bodyPr/>
          <a:lstStyle/>
          <a:p>
            <a:r>
              <a:rPr lang="en-US" dirty="0"/>
              <a:t>LCQ: Events and Distributions</a:t>
            </a:r>
          </a:p>
        </p:txBody>
      </p:sp>
      <p:sp>
        <p:nvSpPr>
          <p:cNvPr id="3" name="Content Placeholder 2">
            <a:extLst>
              <a:ext uri="{FF2B5EF4-FFF2-40B4-BE49-F238E27FC236}">
                <a16:creationId xmlns:a16="http://schemas.microsoft.com/office/drawing/2014/main" id="{2F4C768B-94E4-B145-A575-8783C0276525}"/>
              </a:ext>
            </a:extLst>
          </p:cNvPr>
          <p:cNvSpPr>
            <a:spLocks noGrp="1"/>
          </p:cNvSpPr>
          <p:nvPr>
            <p:ph idx="1"/>
          </p:nvPr>
        </p:nvSpPr>
        <p:spPr>
          <a:xfrm>
            <a:off x="381000" y="952500"/>
            <a:ext cx="11226800" cy="5575300"/>
          </a:xfrm>
        </p:spPr>
        <p:txBody>
          <a:bodyPr>
            <a:normAutofit fontScale="92500" lnSpcReduction="10000"/>
          </a:bodyPr>
          <a:lstStyle/>
          <a:p>
            <a:pPr marL="0" indent="0">
              <a:buNone/>
            </a:pPr>
            <a:r>
              <a:rPr lang="en-US" sz="1600" dirty="0"/>
              <a:t>a) </a:t>
            </a:r>
            <a:r>
              <a:rPr lang="en-US" sz="1600" b="1" dirty="0"/>
              <a:t>Find</a:t>
            </a:r>
            <a:r>
              <a:rPr lang="en-US" sz="1600" dirty="0"/>
              <a:t> the </a:t>
            </a:r>
            <a:r>
              <a:rPr lang="en-US" sz="1600" u="sng" dirty="0"/>
              <a:t>distribution</a:t>
            </a:r>
            <a:r>
              <a:rPr lang="en-US" sz="1600" dirty="0"/>
              <a:t> for the outcomes of rolling a </a:t>
            </a:r>
            <a:r>
              <a:rPr lang="en-US" sz="1600" u="sng" dirty="0"/>
              <a:t>6-sided fair die one time</a:t>
            </a:r>
            <a:r>
              <a:rPr lang="en-US" sz="1600" dirty="0"/>
              <a:t>:</a:t>
            </a:r>
          </a:p>
          <a:p>
            <a:pPr marL="457200" indent="-457200">
              <a:buFont typeface="+mj-lt"/>
              <a:buAutoNum type="alphaLcParenR"/>
            </a:pPr>
            <a:endParaRPr lang="en-US" sz="1600" dirty="0"/>
          </a:p>
          <a:p>
            <a:pPr marL="457200" indent="-457200">
              <a:buFont typeface="+mj-lt"/>
              <a:buAutoNum type="alphaLcParenR"/>
            </a:pPr>
            <a:endParaRPr lang="en-US" sz="1600" dirty="0"/>
          </a:p>
          <a:p>
            <a:pPr marL="457200" indent="-457200">
              <a:buFont typeface="+mj-lt"/>
              <a:buAutoNum type="alphaLcParenR"/>
            </a:pPr>
            <a:endParaRPr lang="en-US" sz="1600" dirty="0"/>
          </a:p>
          <a:p>
            <a:pPr marL="457200" indent="-457200">
              <a:buFont typeface="+mj-lt"/>
              <a:buAutoNum type="alphaLcParenR"/>
            </a:pPr>
            <a:endParaRPr lang="en-US" sz="1600" dirty="0"/>
          </a:p>
          <a:p>
            <a:pPr marL="0" indent="0">
              <a:buNone/>
            </a:pPr>
            <a:r>
              <a:rPr lang="en-US" sz="1600" dirty="0"/>
              <a:t>b) What is the probability of rolling a </a:t>
            </a:r>
            <a:r>
              <a:rPr lang="en-US" sz="1600" u="sng" dirty="0"/>
              <a:t>3</a:t>
            </a:r>
            <a:r>
              <a:rPr lang="en-US" sz="1600" dirty="0"/>
              <a:t>?</a:t>
            </a:r>
          </a:p>
          <a:p>
            <a:pPr marL="0" indent="0">
              <a:buNone/>
            </a:pPr>
            <a:r>
              <a:rPr lang="en-US" sz="1600" i="1" dirty="0">
                <a:solidFill>
                  <a:srgbClr val="FF0000"/>
                </a:solidFill>
              </a:rPr>
              <a:t>Event = Rolling a 3, P(3) = 1/6 </a:t>
            </a:r>
            <a:r>
              <a:rPr lang="en-US" sz="1600" i="1" dirty="0">
                <a:solidFill>
                  <a:srgbClr val="7030A0"/>
                </a:solidFill>
              </a:rPr>
              <a:t>→ just have to look at the probability corresponding to the event of interest</a:t>
            </a:r>
          </a:p>
          <a:p>
            <a:pPr marL="0" indent="0">
              <a:buNone/>
            </a:pPr>
            <a:endParaRPr lang="en-US" sz="1600" i="1" dirty="0">
              <a:solidFill>
                <a:srgbClr val="7030A0"/>
              </a:solidFill>
            </a:endParaRPr>
          </a:p>
          <a:p>
            <a:pPr marL="0" indent="0">
              <a:buNone/>
            </a:pPr>
            <a:r>
              <a:rPr lang="en-US" sz="1600" dirty="0"/>
              <a:t>c) What is the probability of rolling an </a:t>
            </a:r>
            <a:r>
              <a:rPr lang="en-US" sz="1600" u="sng" dirty="0"/>
              <a:t>even number</a:t>
            </a:r>
            <a:r>
              <a:rPr lang="en-US" sz="1600" dirty="0"/>
              <a:t>?</a:t>
            </a:r>
          </a:p>
          <a:p>
            <a:pPr marL="0" indent="0">
              <a:buNone/>
            </a:pPr>
            <a:r>
              <a:rPr lang="en-US" sz="1600" i="1" dirty="0">
                <a:solidFill>
                  <a:srgbClr val="FF0000"/>
                </a:solidFill>
              </a:rPr>
              <a:t>Event = Even = {2, 4, 6}, P(Even) = 1/6 + 1/6 + 1/6 = 3/6 = ½ </a:t>
            </a:r>
            <a:r>
              <a:rPr lang="en-US" sz="1600" i="1" dirty="0">
                <a:solidFill>
                  <a:srgbClr val="7030A0"/>
                </a:solidFill>
              </a:rPr>
              <a:t>→ now need to look at ALL the probabilities corresponding to the outcomes of interest</a:t>
            </a:r>
            <a:r>
              <a:rPr lang="en-US" sz="1600" i="1" dirty="0">
                <a:solidFill>
                  <a:srgbClr val="FF0000"/>
                </a:solidFill>
              </a:rPr>
              <a:t> </a:t>
            </a:r>
          </a:p>
          <a:p>
            <a:r>
              <a:rPr lang="en-US" sz="1600" i="1" dirty="0">
                <a:solidFill>
                  <a:srgbClr val="7030A0"/>
                </a:solidFill>
                <a:sym typeface="Wingdings" pitchFamily="2" charset="2"/>
              </a:rPr>
              <a:t>Can write final answers as %, fractions or decimals → all are equivalent</a:t>
            </a:r>
          </a:p>
          <a:p>
            <a:endParaRPr lang="en-US" sz="1600" i="1" dirty="0">
              <a:solidFill>
                <a:srgbClr val="7030A0"/>
              </a:solidFill>
              <a:sym typeface="Wingdings" pitchFamily="2" charset="2"/>
            </a:endParaRPr>
          </a:p>
          <a:p>
            <a:pPr marL="0" indent="0">
              <a:buNone/>
            </a:pPr>
            <a:r>
              <a:rPr lang="en-US" sz="1600" dirty="0"/>
              <a:t>d) What is the probability of rolling </a:t>
            </a:r>
            <a:r>
              <a:rPr lang="en-US" sz="1600" u="sng" dirty="0"/>
              <a:t>NOT a 5 or 6</a:t>
            </a:r>
            <a:r>
              <a:rPr lang="en-US" sz="1600" dirty="0"/>
              <a:t>?</a:t>
            </a:r>
          </a:p>
          <a:p>
            <a:pPr marL="0" indent="0">
              <a:buNone/>
            </a:pPr>
            <a:r>
              <a:rPr lang="en-US" sz="1600" i="1" dirty="0">
                <a:solidFill>
                  <a:srgbClr val="FF0000"/>
                </a:solidFill>
              </a:rPr>
              <a:t>4/6 </a:t>
            </a:r>
            <a:r>
              <a:rPr lang="en-US" sz="1600" i="1" dirty="0">
                <a:solidFill>
                  <a:srgbClr val="7030A0"/>
                </a:solidFill>
              </a:rPr>
              <a:t>→ easy to directly get this answer, or we can think about it using the complement idea as shown below (with more steps for sake of demonstration):</a:t>
            </a:r>
          </a:p>
          <a:p>
            <a:pPr marL="0" indent="0">
              <a:buNone/>
            </a:pPr>
            <a:r>
              <a:rPr lang="en-US" sz="1600" i="1" dirty="0">
                <a:solidFill>
                  <a:srgbClr val="FF0000"/>
                </a:solidFill>
                <a:sym typeface="Wingdings" pitchFamily="2" charset="2"/>
              </a:rPr>
              <a:t>Event = 5 or 6, complement (NOT) 5 or 6 = {5, 6}’ = {1, 2, 3, 4} = 4/6</a:t>
            </a:r>
          </a:p>
          <a:p>
            <a:pPr marL="0" indent="0">
              <a:buNone/>
            </a:pPr>
            <a:r>
              <a:rPr lang="en-US" sz="1600" i="1" dirty="0">
                <a:solidFill>
                  <a:schemeClr val="accent1"/>
                </a:solidFill>
                <a:sym typeface="Wingdings" pitchFamily="2" charset="2"/>
              </a:rPr>
              <a:t>OR can solve this using the Complement Rule discussed later → P(NOT 5 or 6) = 1 – P(5 or 6) = 1 – 2/6 = 4/6 </a:t>
            </a:r>
            <a:r>
              <a:rPr lang="en-US" sz="1600" i="1" dirty="0">
                <a:solidFill>
                  <a:srgbClr val="7030A0"/>
                </a:solidFill>
              </a:rPr>
              <a:t>→ multiple ways to get this answer, whatever works for you!</a:t>
            </a:r>
            <a:endParaRPr lang="en-US" sz="1600" i="1" dirty="0">
              <a:solidFill>
                <a:srgbClr val="FF0000"/>
              </a:solidFill>
            </a:endParaRPr>
          </a:p>
        </p:txBody>
      </p:sp>
      <p:graphicFrame>
        <p:nvGraphicFramePr>
          <p:cNvPr id="6" name="Table 5">
            <a:extLst>
              <a:ext uri="{FF2B5EF4-FFF2-40B4-BE49-F238E27FC236}">
                <a16:creationId xmlns:a16="http://schemas.microsoft.com/office/drawing/2014/main" id="{790A8C38-6EFF-E74C-BC2D-50BB5A43B31D}"/>
              </a:ext>
            </a:extLst>
          </p:cNvPr>
          <p:cNvGraphicFramePr>
            <a:graphicFrameLocks noGrp="1"/>
          </p:cNvGraphicFramePr>
          <p:nvPr>
            <p:extLst>
              <p:ext uri="{D42A27DB-BD31-4B8C-83A1-F6EECF244321}">
                <p14:modId xmlns:p14="http://schemas.microsoft.com/office/powerpoint/2010/main" val="3619249307"/>
              </p:ext>
            </p:extLst>
          </p:nvPr>
        </p:nvGraphicFramePr>
        <p:xfrm>
          <a:off x="820384" y="1315943"/>
          <a:ext cx="6778499" cy="835120"/>
        </p:xfrm>
        <a:graphic>
          <a:graphicData uri="http://schemas.openxmlformats.org/drawingml/2006/table">
            <a:tbl>
              <a:tblPr/>
              <a:tblGrid>
                <a:gridCol w="1184402">
                  <a:extLst>
                    <a:ext uri="{9D8B030D-6E8A-4147-A177-3AD203B41FA5}">
                      <a16:colId xmlns:a16="http://schemas.microsoft.com/office/drawing/2014/main" val="1999875013"/>
                    </a:ext>
                  </a:extLst>
                </a:gridCol>
                <a:gridCol w="1048657">
                  <a:extLst>
                    <a:ext uri="{9D8B030D-6E8A-4147-A177-3AD203B41FA5}">
                      <a16:colId xmlns:a16="http://schemas.microsoft.com/office/drawing/2014/main" val="622057777"/>
                    </a:ext>
                  </a:extLst>
                </a:gridCol>
                <a:gridCol w="1034143">
                  <a:extLst>
                    <a:ext uri="{9D8B030D-6E8A-4147-A177-3AD203B41FA5}">
                      <a16:colId xmlns:a16="http://schemas.microsoft.com/office/drawing/2014/main" val="3928601339"/>
                    </a:ext>
                  </a:extLst>
                </a:gridCol>
                <a:gridCol w="606226">
                  <a:extLst>
                    <a:ext uri="{9D8B030D-6E8A-4147-A177-3AD203B41FA5}">
                      <a16:colId xmlns:a16="http://schemas.microsoft.com/office/drawing/2014/main" val="4284370545"/>
                    </a:ext>
                  </a:extLst>
                </a:gridCol>
                <a:gridCol w="968357">
                  <a:extLst>
                    <a:ext uri="{9D8B030D-6E8A-4147-A177-3AD203B41FA5}">
                      <a16:colId xmlns:a16="http://schemas.microsoft.com/office/drawing/2014/main" val="1725530692"/>
                    </a:ext>
                  </a:extLst>
                </a:gridCol>
                <a:gridCol w="968357">
                  <a:extLst>
                    <a:ext uri="{9D8B030D-6E8A-4147-A177-3AD203B41FA5}">
                      <a16:colId xmlns:a16="http://schemas.microsoft.com/office/drawing/2014/main" val="462233258"/>
                    </a:ext>
                  </a:extLst>
                </a:gridCol>
                <a:gridCol w="968357">
                  <a:extLst>
                    <a:ext uri="{9D8B030D-6E8A-4147-A177-3AD203B41FA5}">
                      <a16:colId xmlns:a16="http://schemas.microsoft.com/office/drawing/2014/main" val="3291232344"/>
                    </a:ext>
                  </a:extLst>
                </a:gridCol>
              </a:tblGrid>
              <a:tr h="404907">
                <a:tc>
                  <a:txBody>
                    <a:bodyPr/>
                    <a:lstStyle/>
                    <a:p>
                      <a:pPr algn="l" fontAlgn="b"/>
                      <a:r>
                        <a:rPr lang="en-US" sz="1800" b="0" i="1" u="none" strike="noStrike" dirty="0">
                          <a:solidFill>
                            <a:srgbClr val="000000"/>
                          </a:solidFill>
                          <a:effectLst/>
                          <a:latin typeface="Calibri" panose="020F0502020204030204" pitchFamily="34" charset="0"/>
                        </a:rPr>
                        <a:t>Outcome: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582041"/>
                  </a:ext>
                </a:extLst>
              </a:tr>
              <a:tr h="430213">
                <a:tc>
                  <a:txBody>
                    <a:bodyPr/>
                    <a:lstStyle/>
                    <a:p>
                      <a:pPr algn="l" fontAlgn="b"/>
                      <a:r>
                        <a:rPr lang="en-US" sz="1800" b="0" i="1" u="none" strike="noStrike">
                          <a:solidFill>
                            <a:srgbClr val="000000"/>
                          </a:solidFill>
                          <a:effectLst/>
                          <a:latin typeface="Calibri" panose="020F0502020204030204" pitchFamily="34" charset="0"/>
                        </a:rPr>
                        <a:t>Probability: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P(1) = 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P(2) = 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1" u="none" strike="noStrike" dirty="0">
                          <a:solidFill>
                            <a:srgbClr val="FF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989199"/>
                  </a:ext>
                </a:extLst>
              </a:tr>
            </a:tbl>
          </a:graphicData>
        </a:graphic>
      </p:graphicFrame>
    </p:spTree>
    <p:extLst>
      <p:ext uri="{BB962C8B-B14F-4D97-AF65-F5344CB8AC3E}">
        <p14:creationId xmlns:p14="http://schemas.microsoft.com/office/powerpoint/2010/main" val="9593957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3707</TotalTime>
  <Words>4185</Words>
  <Application>Microsoft Macintosh PowerPoint</Application>
  <PresentationFormat>Widescreen</PresentationFormat>
  <Paragraphs>415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Gotta Run!</vt:lpstr>
      <vt:lpstr>Unit 4 - Outline </vt:lpstr>
      <vt:lpstr>Intro - Probability</vt:lpstr>
      <vt:lpstr>Basic Probability Concepts</vt:lpstr>
      <vt:lpstr>LCQ: Sample Spaces</vt:lpstr>
      <vt:lpstr>LCQ: Sample Spaces</vt:lpstr>
      <vt:lpstr>More Basic Probability Concepts</vt:lpstr>
      <vt:lpstr>LCQ: Events and Distributions</vt:lpstr>
      <vt:lpstr>LCQ: Events and Distributions</vt:lpstr>
      <vt:lpstr>LCQ: Events and Distributions</vt:lpstr>
      <vt:lpstr>Calculating Probabilities</vt:lpstr>
      <vt:lpstr>LCQ: Distributions 2</vt:lpstr>
      <vt:lpstr>LCQ: Distributions 2</vt:lpstr>
      <vt:lpstr>Probability Rules</vt:lpstr>
      <vt:lpstr>Complement Probabilities</vt:lpstr>
      <vt:lpstr>Complement Probabilities</vt:lpstr>
      <vt:lpstr>Probability Types</vt:lpstr>
      <vt:lpstr>Law of Large Numbers</vt:lpstr>
      <vt:lpstr>Law of Averages, Misconception!</vt:lpstr>
      <vt:lpstr>PROBLEM SESSION!!!!!!!!!!!</vt:lpstr>
      <vt:lpstr>Problem #23</vt:lpstr>
      <vt:lpstr>Problem #23 Solution</vt:lpstr>
      <vt:lpstr>Problem #17</vt:lpstr>
      <vt:lpstr>Problem #17 Solution</vt:lpstr>
      <vt:lpstr>Problem #19</vt:lpstr>
      <vt:lpstr>Problem #19 Solution</vt:lpstr>
      <vt:lpstr>Problem #21</vt:lpstr>
      <vt:lpstr>Problem #21 Solution</vt:lpstr>
      <vt:lpstr>Problem #27</vt:lpstr>
      <vt:lpstr>Problem #27 Solution</vt:lpstr>
      <vt:lpstr>Problem #35</vt:lpstr>
      <vt:lpstr>Problem #35 Solution</vt:lpstr>
      <vt:lpstr>Problem #3</vt:lpstr>
      <vt:lpstr>Problem #3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68</cp:revision>
  <dcterms:created xsi:type="dcterms:W3CDTF">2022-01-21T06:38:27Z</dcterms:created>
  <dcterms:modified xsi:type="dcterms:W3CDTF">2023-10-29T21:54:36Z</dcterms:modified>
</cp:coreProperties>
</file>