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357" r:id="rId6"/>
    <p:sldId id="359" r:id="rId7"/>
    <p:sldId id="358" r:id="rId8"/>
    <p:sldId id="381" r:id="rId9"/>
    <p:sldId id="360" r:id="rId10"/>
    <p:sldId id="382" r:id="rId11"/>
    <p:sldId id="354" r:id="rId12"/>
    <p:sldId id="355" r:id="rId13"/>
    <p:sldId id="361" r:id="rId14"/>
    <p:sldId id="356" r:id="rId15"/>
    <p:sldId id="362" r:id="rId16"/>
    <p:sldId id="363" r:id="rId17"/>
    <p:sldId id="379" r:id="rId18"/>
    <p:sldId id="383" r:id="rId19"/>
    <p:sldId id="384" r:id="rId20"/>
    <p:sldId id="349" r:id="rId21"/>
    <p:sldId id="351" r:id="rId22"/>
    <p:sldId id="338" r:id="rId23"/>
    <p:sldId id="314" r:id="rId24"/>
    <p:sldId id="334" r:id="rId25"/>
    <p:sldId id="315" r:id="rId26"/>
    <p:sldId id="335" r:id="rId27"/>
    <p:sldId id="318" r:id="rId28"/>
    <p:sldId id="319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8"/>
    <p:restoredTop sz="95018"/>
  </p:normalViewPr>
  <p:slideViewPr>
    <p:cSldViewPr snapToGrid="0" snapToObjects="1">
      <p:cViewPr varScale="1">
        <p:scale>
          <a:sx n="119" d="100"/>
          <a:sy n="119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18:41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24575,'13'0'0,"-2"0"0,7 0 0,4 0 0,11 0 0,5-2 0,0 0 0,-7-1 0,-6 2 0,-5-1 0,0 2 0,3-2 0,-3 2 0,5-1 0,-1 0 0,-1 0 0,-1-1 0,-3 0 0,-1 0 0,-4 1 0,1 1 0,-1 0 0,3 0 0,-1 0 0,2-1 0,-1 0 0,-4 0 0,-2 1 0,-2 0 0,3-2 0,5 2 0,5-3 0,3 2 0,1 0 0,-3 1 0,-2-2 0,-4 2 0,0-1 0,0 1 0,3 0 0,8 0 0,1 0 0,8 0 0,-7 0 0,-5 0 0,-8 0 0,1 0 0,1 0 0,9 0 0,7 0 0,0 0 0,1 0 0,-10 0 0,-7 0 0,-5 0 0,-4 0 0,3 0 0,6 0 0,3 0 0,8 0 0,0 0 0,6 0 0,-4 0 0,7 0 0,-1 0 0,7 0 0,-4 0 0,3 0 0,-1 0 0,-3 0 0,2 0 0,-14 0 0,-4 0 0,-8 0 0,6 0 0,5 0 0,5 0 0,7 0 0,-7 0 0,2-2 0,-3 2 0,-2-2 0,-5 2 0,-4 0 0,-7 0 0,-2 0 0,0 0 0,1 0 0,-1 0 0,-1-2 0,-2 2 0,-1-1 0,-1 1 0,0 0 0,3 0 0,2 0 0,-4 0 0,1 0 0,-5-2 0,10 2 0,-4-2 0,3 2 0,-8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2:5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1 311 24575,'6'-7'0,"2"2"0,1-1 0,2 1 0,2-3 0,4-2 0,4-1 0,6-6 0,-3 5 0,7-5 0,-4 4 0,6-3 0,-1 0 0,2 0 0,9-3 0,2 1 0,8-2 0,-7 6 0,-7 2 0,-10 6 0,-1 0 0,-5 1 0,-2 1 0,4-1 0,-8 0 0,5 3 0,-3-2 0,-1 2 0,2 0 0,0-1 0,-1 3 0,0-2 0,-4 2 0,1 0 0,1-2 0,5 2 0,4-3 0,10 0 0,5 1 0,5 0 0,-6 1 0,-6 0 0,-8-1 0,-4 1 0,3 0 0,-3 0 0,10 1 0,-5 0 0,7 0 0,-11-1 0,0 0 0,-8 0 0,3 1 0,0 0 0,0 0 0,7 0 0,-7 0 0,5 0 0,-7 0 0,-3 0 0,1 0 0,-1 0 0,1 1 0,0 0 0,0 0 0,1-1 0,1 1 0,1 1 0,-1 0 0,0 1 0,0-3 0,-1 3 0,-1-2 0,-1 0 0,0 0 0,2 0 0,-2 2 0,3-2 0,-3 3 0,2-1 0,-2-1 0,1 1 0,-2-3 0,1 1 0,-5 1 0,0-2 0,-3 2 0,1-2 0,-1 0 0,2 0 0,0 0 0,3 1 0,2-1 0,1 2 0,-5-2 0,1 0 0,-5 0 0,1 0 0,-2 0 0,2 0 0,-2 1 0,2 0 0,-2 0 0,-1-1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3:03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24575,'12'3'0,"7"5"0,-2-1 0,1 5 0,-7-6 0,-4 1 0,-1-3 0,-2 1 0,2-1 0,0 0 0,0 2 0,1-2 0,-2 0 0,2 0 0,-4-1 0,2-1 0,-2 1 0,1-3 0,-1 3 0,-3 3 0,-2 1 0,-1 4 0,1-2 0,-2 1 0,0-2 0,-4 2 0,-2-3 0,2 0 0,0-3 0,3 0 0,2-1 0,0 0 0,-1 0 0,1 1 0,0 2 0,-2 3 0,0 3 0,-1 1 0,1-1 0,0-6 0,2-1 0,-3-5 0,-9-9 0,8 5 0,-6-4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3:07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24575,'22'-6'0,"5"1"0,11-5 0,1 2 0,-9 0 0,-3 1 0,-4 1 0,-5 0 0,2 2 0,-10 0 0,-1 2 0,-2 3 0,-4 7 0,0 3 0,0 5 0,-2 0 0,1-1 0,0-2 0,0-5 0,0-3 0,-2-2 0,0-1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3:09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72 24575,'-6'-2'0,"-1"0"0,1 1 0,-2 0 0,1-1 0,0 1 0,0-2 0,-1 3 0,-3-3 0,3 1 0,-4-1 0,0-2 0,0 2 0,1-1 0,5 3 0,-1 1 0,-1-2 0,0 2 0,0-1 0,3-1 0,-4-1 0,-3-4 0,-4-3 0,3 3 0,3 1 0,4 9 0,2 2 0,0 3 0,0 3 0,3-2 0,-2 6 0,1-1 0,-1 6 0,-3 3 0,1 1 0,-1 4 0,1-8 0,1-2 0,2-10 0,1-2 0,1-4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3:1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24575,'-5'8'0,"0"1"0,0-4 0,2 5 0,-3 0 0,-1 6 0,-4 8 0,-5 6 0,-1 5 0,2-7 0,4-4 0,3-8 0,1-2 0,4-4 0,-3-2 0,5-2 0,-3 2 0,2 1 0,-1-1 0,0 0 0,1-3 0,-1 0 0,2-2 0,-1 0 0,1 0 0,-2 2 0,2-1 0,-1 0 0,0 0 0,2 0 0,3 3 0,-1 0 0,2-1 0,0 0 0,-2-2 0,1 2 0,0-3 0,-1 2 0,3-2 0,0 1 0,3-1 0,-1 2 0,5-2 0,0 3 0,4-1 0,-4 0 0,-3 0 0,-4 0 0,-2-3 0,-1 1 0,-1-3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3:13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24575,'2'8'0,"-1"2"0,1 1 0,1 4 0,-1-2 0,2 1 0,-1 1 0,1-2 0,-1 0 0,-1-3 0,-1-2 0,0-2 0,0-1 0,0 3 0,0-4 0,0 5 0,-1-1 0,2 5 0,-1 0 0,3 0 0,-2-3 0,0-4 0,-1-1 0,0-2 0,-1 2 0,0-1 0,2 2 0,-2-3 0,3 2 0,-3-2 0,3 1 0,-2-1 0,0 1 0,0 2 0,1 0 0,1 2 0,1-1 0,0 1 0,0-2 0,-1-1 0,3-6 0,-4-4 0,9-7 0,-2-1 0,4 2 0,0 0 0,-3 4 0,-1-1 0,-4 3 0,0 0 0,-2-1 0,2 1 0,1-3 0,1 1 0,1-1 0,-2 0 0,-1 3 0,2-3 0,-4 2 0,2-1 0,-2 0 0,-1 4 0,-1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08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24575,'2'17'0,"-1"-5"0,-1 1 0,2-2 0,-2 4 0,2 1 0,-1-1 0,-1-1 0,2-1 0,-2-3 0,0 1 0,0-2 0,0 0 0,0 1 0,0 1 0,0-2 0,0 3 0,0-2 0,0 0 0,-3-2 0,2-5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10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24575,'-6'0'0,"-1"0"0,-1 1 0,-4 1 0,-2 0 0,-6 1 0,4-1 0,-1 1 0,3 0 0,-1 0 0,3 1 0,3-3 0,3 1 0,7 2 0,1 2 0,9 5 0,7 2 0,1 0 0,-1-3 0,-8-3 0,-7-5 0,-1 0 0,1 3 0,-1 0 0,2 1 0,1 4 0,-1 0 0,-1 0 0,0-2 0,-3-3 0,2-2 0,-2 3 0,0-1 0,0 2 0,0-1 0,0-2 0,0 0 0,-2 0 0,2-1 0,-3 0 0,3 3 0,-3 1 0,1 3 0,-1-2 0,-2 0 0,1-2 0,-5 1 0,4 1 0,-5-3 0,2 4 0,2-3 0,-2 2 0,-2-2 0,3-1 0,-2 0 0,2-2 0,2-1 0,0-1 0,4 1 0,-1 0 0,5-1 0,-2 1 0,2-2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1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24575,'5'-11'0,"-3"7"0,1-3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12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24575,'-8'0'0,"-4"0"0,3 0 0,-2 3 0,1 2 0,3 2 0,1 1 0,3-3 0,0 1 0,1-4 0,-1 4 0,-2-4 0,1 4 0,1-2 0,0 1 0,3-2 0,-1 0 0,1 2 0,0-2 0,2 3 0,2-2 0,2 2 0,1-1 0,-1 2 0,1-1 0,-1 1 0,1-2 0,2 1 0,1-1 0,2 0 0,-4-2 0,-2 0 0,-1-1 0,-1 1 0,0 0 0,-2 2 0,1-1 0,-1 2 0,1-3 0,-1 2 0,-1-2 0,1 2 0,-2-1 0,1 2 0,-1-1 0,0 0 0,0-1 0,0 1 0,0-1 0,0 3 0,0-1 0,0 2 0,0-2 0,-1 1 0,-1-2 0,0-1 0,1 1 0,0-1 0,-1 0 0,-1 0 0,-1-1 0,1 0 0,1 0 0,-1-1 0,3 1 0,-4-1 0,0 1 0,-1-1 0,2 1 0,-2-2 0,2 1 0,-1 1 0,0-3 0,2 2 0,0-1 0,1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18:49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4725 24575,'0'-8'0,"0"2"0,0-3 0,0 2 0,-1-2 0,0-1 0,0-3 0,1 1 0,0-3 0,0 0 0,0-1 0,0-1 0,0-3 0,0-2 0,0-3 0,0-1 0,0 5 0,0-2 0,0 7 0,1-4 0,0-1 0,0 2 0,-1-8 0,0 8 0,0-7 0,-1 8 0,1 2 0,-2 0 0,2-1 0,-1 1 0,0-6 0,0 0 0,1-1 0,0-2 0,0-1 0,0-3 0,0 0 0,0 1 0,0 0 0,0-1 0,1 0 0,2-1 0,0 6 0,1-4 0,-2 2 0,-1-2 0,-1-1 0,0-2 0,-1 9 0,1-5 0,-2 5 0,2-3 0,-1-1 0,0 3 0,0-2 0,1 6 0,0-2 0,0 3 0,0 0 0,0-5 0,0-5 0,-2-4 0,1-5 0,-1 0 0,2 8 0,0-1 0,0 9 0,0 0 0,0 1 0,0 4 0,0-6 0,0 0 0,0-3 0,0-1 0,0 3 0,0-2 0,0 4 0,0 0 0,0 5 0,2 0 0,-2 2 0,3 0 0,-3 0 0,2-3 0,-2 0 0,1-2 0,0-2 0,0-2 0,-1-6 0,0 3 0,-1 2 0,0 0 0,0 6 0,1-1 0,0 3 0,0 2 0,0-3 0,-2-6 0,0 1 0,-2-11 0,0 6 0,2-1 0,1 5 0,-1 5 0,2 2 0,-2 0 0,2-1 0,-1-4 0,0-2 0,0-5 0,1-1 0,5-2 0,0-1 0,1 1 0,-3 0 0,-3-3 0,0 2 0,0 1 0,0 2 0,-1 1 0,-3 2 0,1-2 0,-1 4 0,3 4 0,0-3 0,-1-1 0,2-7 0,-2-3 0,2 2 0,0-4 0,0 4 0,0-3 0,0 2 0,0 1 0,0 1 0,0 0 0,0-3 0,0-1 0,0-4 0,0 1 0,0-6 0,0 0 0,0-4 0,0 0 0,0 5 0,0-2 0,0 5 0,0-3 0,0 1 0,0 1 0,0-1 0,2 0 0,0-4 0,3 0 0,-3-1 0,0 6 0,-2-1 0,0 7 0,2 2 0,-2 6 0,2 5 0,-2 5 0,1 5 0,0-2 0,0 4 0,-1 0 0,0 4 0,0 1 0,0 2 0,0-1 0,0 1 0,0 0 0,0 0 0,0-2 0,0 1 0,0-2 0,0 1 0,0-1 0,-1-2 0,0-2 0,0-5 0,1-2 0,0-1 0,0 2 0,0 4 0,0 4 0,-2 5 0,2-1 0,-2 1 0,4-3 0,0 3 0,1-2 0,0 2 0,-1 0 0,-1-1 0,1 1 0,-2 0 0,3 0 0,-1-2 0,0 1 0,1 0 0,-3 0 0,3 1 0,-1 0 0,-1 0 0,1-1 0,1 1 0,-1-2 0,3 2 0,-4-2 0,1 2 0,-2 0 0,1-1 0,0 1 0,2-3 0,-2 2 0,1-5 0,1 2 0,-3-2 0,2 0 0,-2 1 0,1-1 0,0-1 0,2 0 0,-3 2 0,1 3 0,-1 2 0,0 0 0,0-1 0,-1 0 0,-1-1 0,-3-3 0,2-1 0,-2 1 0,3 0 0,-1 0 0,0 2 0,-2-5 0,-1 2 0,1-1 0,0 2 0,3 3 0,-2 1 0,2 2 0,-2-1 0,2 1 0,-2-2 0,-1 0 0,-1-4 0,1 4 0,1-2 0,2 4 0,0 1 0,-1 1 0,-1 0 0,1 0 0,-2 0 0,2 0 0,0-1 0,0 0 0,-1 0 0,-1 2 0,-3 0 0,2 0 0,-1-1 0,2 0 0,2 0 0,0 1 0,-2 1 0,2 0 0,-3 1 0,2 0 0,-1 1 0,-1 2 0,1-2 0,-3 2 0,3-1 0,0 0 0,3 1 0,-1-1 0,2 0 0,-3 1 0,1-1 0,1 2 0,-1-1 0,3-1 0,-1 1 0,-1 1 0,0 0 0,1 3 0,-1-4 0,1 3 0,0-5 0,0 2 0,1-1 0,0 1 0,0 1 0,0-1 0,0 1 0,0-2 0,0 1 0,0-2 0,0 3 0,0-1 0,0 3 0,0-2 0,0-1 0,1-1 0,0-2 0,0 0 0,-1 1 0,0-1 0,2 0 0,-1 0 0,3-1 0,-3 1 0,1 0 0,2 4 0,-1 0 0,3-2 0,-4-1 0,1-4 0,-2 2 0,3-2 0,-1 0 0,0 1 0,3 1 0,0 1 0,0 1 0,-1-3 0,-1 1 0,0-2 0,1 0 0,-2 0 0,0 0 0,0 0 0,1 0 0,-1 0 0,0 0 0,3 0 0,4 0 0,0 0 0,0 0 0,-2 0 0,-5 0 0,2 0 0,-2 0 0,2 0 0,-1 0 0,0 0 0,-2-2 0,-2 2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19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24575,'2'16'0,"-2"3"0,2 0 0,-2 4 0,0-8 0,0 1 0,0-2 0,0 0 0,0-1 0,0-2 0,0-3 0,0 1 0,0 0 0,0-1 0,0 1 0,0 0 0,0 2 0,0 2 0,0 3 0,0-1 0,0 2 0,1-6 0,0-1 0,0-4 0,-1 0 0,0 1 0,1 1 0,0 2 0,2 0 0,-3-3 0,1-1 0,-2-5 0,1 1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22.4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 1 24575,'-5'0'0,"1"0"0,-1 0 0,0 0 0,0 1 0,-1 1 0,1 1 0,-5 0 0,-3 2 0,-1-3 0,1 3 0,5-4 0,4 1 0,2 1 0,0-1 0,1 3 0,0 0 0,0 1 0,1 1 0,0-2 0,0 1 0,1-1 0,1 1 0,0 2 0,1-1 0,-1 2 0,1-2 0,0 1 0,1-1 0,-1-1 0,0-1 0,-1 0 0,2 0 0,0 0 0,2 1 0,1 1 0,-2-2 0,-2-1 0,0 0 0,-3-1 0,2 0 0,-2 2 0,0 3 0,0 0 0,0 5 0,0-4 0,0 0 0,0-3 0,0 0 0,0-2 0,0 1 0,0-2 0,0 2 0,-2 0 0,2-2 0,-4 2 0,1-2 0,-3 2 0,3 0 0,-5 2 0,0 1 0,-2-3 0,-1 2 0,4-3 0,-1-1 0,0-1 0,2-1 0,5 0 0,5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22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7:2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24575,'0'18'0,"0"0"0,0 0 0,0 0 0,0 2 0,0 0 0,0 0 0,0-3 0,0 3 0,0-5 0,0 1 0,0-3 0,1-3 0,0-1 0,0-3 0,-1 1 0,0 1 0,0-1 0,0 4 0,0-4 0,0 1 0,0-3 0,0 0 0,0-2 0,0 0 0,0 0 0,0-1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8:53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239 3009 24575,'0'-9'0,"0"1"0,0 0 0,0 1 0,0-1 0,0 0 0,0-2 0,0 0 0,0-2 0,0 3 0,0 1 0,0 1 0,-1 2 0,1-3 0,-1 0 0,1-2 0,-1 0 0,1-1 0,-1 1 0,1 0 0,0 0 0,0-1 0,0-2 0,0-2 0,0-2 0,0-1 0,0 2 0,0-3 0,-1 6 0,1-3 0,-1 3 0,1-1 0,0 0 0,0 2 0,0-1 0,0-1 0,0-2 0,1-1 0,0-5 0,1 3 0,0-3 0,-2 2 0,1 3 0,-1-3 0,0 3 0,0-3 0,1 3 0,-1-3 0,1 3 0,-1-2 0,0-1 0,-1 5 0,0-1 0,0-1 0,0 0 0,1-1 0,0-1 0,-1 3 0,1-1 0,-2 2 0,1 0 0,0 2 0,0-1 0,-1-5 0,2 2 0,-1-6 0,-1-1 0,1-3 0,-2 0 0,0 3 0,2-2 0,0 5 0,0-4 0,0 4 0,-1-4 0,2-3 0,-3-4 0,3-3 0,-1 5 0,1-2 0,0 4 0,0-4 0,-2 3 0,2 4 0,-1 0 0,-1 2 0,2-4 0,-2 3 0,2-1 0,-3 4 0,3-1 0,-1 1 0,1 2 0,-1 0 0,0 0 0,0-1 0,0 5 0,1-3 0,-1 4 0,0 1 0,1 1 0,-1 3 0,1-2 0,-1 1 0,1 0 0,-1-1 0,0 3 0,1-1 0,-1-2 0,1-3 0,0-1 0,-1-3 0,0 3 0,-1-2 0,2 6 0,-1 0 0,1 1 0,0 0 0,0-2 0,-1 1 0,1-3 0,-1 0 0,1-3 0,0 2 0,0 2 0,0-1 0,0 2 0,-1-2 0,1 4 0,-1 1 0,1 0 0,0 2 0,0-2 0,0 0 0,-1-2 0,1 1 0,-1-1 0,1 2 0,0 0 0,0 1 0,0-1 0,0 1 0,0 0 0,0-3 0,-1 1 0,0 0 0,1 0 0,0 1 0,0-3 0,0-2 0,0-6 0,0 4 0,0-5 0,0 4 0,0-4 0,0 3 0,1-4 0,-1 1 0,1-4 0,-1-1 0,0 1 0,0 2 0,0 2 0,0 3 0,0 1 0,0 3 0,0 3 0,-1-1 0,1 1 0,-1 1 0,1 0 0,0 1 0,0 0 0,0-1 0,0 1 0,0-1 0,0 1 0,0-1 0,0 2 0,0 0 0,0 3 0,0 0 0,0 1 0,0-1 0,0 1 0,0-1 0,0 1 0,0-1 0,-3 0 0,-7-5 0,4 5 0,-4-4 0,7 6 0,1 3 0,0-3 0,-2 1 0,1-1 0,-2 0 0,1 2 0,1-1 0,-2 2 0,1-2 0,-4 1 0,2 0 0,-2-1 0,2 2 0,1-1 0,1 1 0,1 0 0,-2 0 0,-3-1 0,-1 1 0,-1-1 0,4 1 0,1 1 0,2 1 0,-1 1 0,0 2 0,0 1 0,1 0 0,0-1 0,1 1 0,0-1 0,1 0 0,0 0 0,0 0 0,1 3 0,0-1 0,0 1 0,0-1 0,0-1 0,0 0 0,0 0 0,1-1 0,1 1 0,-1 1 0,1-3 0,-2 1 0,2-4 0,1 3 0,0-2 0,1 0 0,-1-1 0,2 0 0,2 0 0,2 1 0,-2-1 0,-2 0 0,-1-1 0,0 0 0,1 1 0,1 0 0,0 0 0,1 0 0,-1-1 0,-2 0 0,0 0 0,0 0 0,2 0 0,1 0 0,0 0 0,0 0 0,-3 0 0,0 0 0,-2 0 0,2-1 0,2 0 0,3-1 0,1-1 0,0 0 0,-4 1 0,-1 0 0,-3 2 0,1-3 0,0 2 0,1-3 0,1 0 0,2-1 0,1 0 0,-1 1 0,-2 0 0,1 0 0,-3-2 0,1 0 0,-2-1 0,1 0 0,-1 2 0,0 0 0,1-1 0,-1 1 0,0-2 0,-1 2 0,1-1 0,-2 1 0,1 2 0,-1-1 0,0-1 0,0-2 0,0 0 0,0 0 0,0-1 0,0 2 0,0-1 0,0 0 0,0 1 0,-1-1 0,1 1 0,-2-1 0,1 2 0,0-2 0,0 2 0,0 1 0,0 1 0,-1 0 0,0-1 0,0-1 0,0 0 0,-2 2 0,1-1 0,-1 1 0,-1 0 0,0 0 0,2 1 0,-2-1 0,2 0 0,-4 0 0,2-1 0,-2 0 0,0 2 0,3-1 0,0 2 0,1 0 0,0 1 0,-4-1 0,1 1 0,-1-1 0,0 1 0,2 0 0,-2 0 0,-2 1 0,0-1 0,1 2 0,0-2 0,4 2 0,-1-2 0,1 2 0,0-1 0,0 1 0,0 0 0,-2 1 0,1-1 0,0 1 0,1 0 0,-1 1 0,0 0 0,1 1 0,1-1 0,1 0 0,1 1 0,-1 0 0,1 3 0,-1-2 0,0 2 0,0-1 0,0 4 0,0-4 0,0 4 0,2-4 0,-1 7 0,1-6 0,0 6 0,0-7 0,0-2 0,0 0 0,0-1 0,0 1 0,1-2 0,-1 0 0,1-2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1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4707 24575,'0'-10'0,"0"0"0,-1-1 0,1-2 0,-1 0 0,0-3 0,0 3 0,-1-1 0,2 3 0,-2-3 0,2 1 0,-2-4 0,1 1 0,-1-4 0,1 3 0,-1-1 0,0 1 0,2 0 0,-1-1 0,0 1 0,0-3 0,-2 0 0,0-3 0,2 1 0,0 2 0,0-2 0,-1 2 0,-1-4 0,2-2 0,0 5 0,1-4 0,-1 4 0,0-4 0,0 2 0,1-4 0,0 4 0,0-4 0,0 3 0,0-2 0,0 0 0,0-1 0,-1-1 0,1 0 0,-2-1 0,2 1 0,-1-3 0,-1-2 0,1 1 0,0-8 0,1 1 0,0-6 0,0 5 0,0-1 0,-2 4 0,2-3 0,-3-5 0,3 3 0,-2-8 0,1 6 0,0-6 0,0 6 0,1-6 0,0 4 0,-2-5 0,-1 0 0,1 9 0,-3-4 0,3 4 0,0-7 0,0 5 0,0-3 0,-1 6 0,-1-7 0,3 2 0,-2 8 0,3 1 0,-2 10 0,2-2 0,-1 5 0,1-5 0,-2 3 0,0-5 0,-1 1 0,2 2 0,-1-1 0,1 3 0,1-2 0,-3-1 0,2 6 0,-2-5 0,2 5 0,-2-4 0,3 6 0,-2-6 0,1 4 0,-1-8 0,0 0 0,0 0 0,0-1 0,-1 4 0,1 0 0,-2 1 0,3 3 0,-1 0 0,0-2 0,1 2 0,-1 0 0,1 0 0,1 3 0,-1-1 0,0 5 0,-1-4 0,1 4 0,-1-4 0,1 1 0,1 5 0,0-5 0,0 3 0,0-3 0,0 1 0,0-1 0,-1 3 0,1-1 0,-1 3 0,1-1 0,-1 2 0,0 1 0,1-2 0,0 3 0,-2-4 0,2-1 0,-2-2 0,2-1 0,-1 1 0,1 0 0,0 0 0,0-3 0,0 3 0,-2-4 0,2-1 0,-1-3 0,1-5 0,0 5 0,0-7 0,0 7 0,0-6 0,0 5 0,0 0 0,0 1 0,0 1 0,-1 0 0,0 4 0,0 0 0,1 4 0,0-3 0,0 1 0,0 1 0,0 1 0,0 0 0,0 0 0,0 2 0,0 1 0,0 2 0,0-1 0,0 0 0,0-1 0,0 2 0,0 0 0,0 0 0,1 2 0,-1-2 0,1 2 0,-1-1 0,0 1 0,0 0 0,0-2 0,0 0 0,0-1 0,0 2 0,0 0 0,0 3 0,0-1 0,0 1 0,0 1 0,0 0 0,0 2 0,0-2 0,0 2 0,0 0 0,0-1 0,0 2 0,0 0 0,0 2 0,0-1 0,0 1 0,0 0 0,0 0 0,0-1 0,0-2 0,0-2 0,0-1 0,0 1 0,0 0 0,0 3 0,0-1 0,0 2 0,0-1 0,0 0 0,0-3 0,0 0 0,0-1 0,0 1 0,0 2 0,0 1 0,0 0 0,0 2 0,0-1 0,-1 2 0,1-1 0,-2 1 0,2 0 0,-3-1 0,1-1 0,0 1 0,-1 0 0,2 1 0,-2 1 0,-1 0 0,0 0 0,-1 0 0,1-1 0,1 2 0,0 0 0,0-1 0,-1 0 0,-3 0 0,-1 1 0,1-1 0,1 1 0,2-1 0,0 2 0,0 0 0,-1 2 0,0-1 0,2 0 0,2 0 0,1 0 0,-1 2 0,1 1 0,-2 4 0,2-1 0,-2 3 0,2-3 0,-1 1 0,1-2 0,1-2 0,-1 0 0,2 1 0,-2-2 0,1 1 0,0-2 0,0 0 0,2-1 0,-1 0 0,0-1 0,1 0 0,-1 1 0,2-2 0,-1 2 0,1-2 0,0 1 0,-2-1 0,1 0 0,-2 1 0,1-1 0,-1 1 0,1-1 0,0 0 0,0 0 0,1 0 0,-1 0 0,0 0 0,1 0 0,0-1 0,0 1 0,2-2 0,-1 1 0,1-1 0,-1 0 0,0 0 0,0-1 0,-1 2 0,-2-1 0,2 1 0,0-1 0,2-1 0,2 1 0,-1-2 0,-2 2 0,-1 0 0,-1 0 0,0-2 0,2 0 0,0 0 0,-2 1 0,0 0 0,-1 0 0,-1 0 0,3-1 0,-2 0 0,1-1 0,-1 1 0,0 1 0,0 1 0,0 0 0,-1 0 0,0-1 0,0 1 0,-1-2 0,0 1 0,0-1 0,0 1 0,1 0 0,-2-1 0,2 1 0,-1 0 0,0 1 0,0 1 0,1-1 0,-3 1 0,0-1 0,-2 0 0,0 1 0,2 0 0,1 1 0,-2 0 0,-2-1 0,-1 1 0,-1-2 0,3 2 0,1-1 0,-1 1 0,-6 0 0,0 0 0,-3 0 0,6 0 0,2 1 0,-3 2 0,-2 3 0,-4-1 0,3 0 0,4-1 0,0-3 0,4 0 0,0-1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2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24575,'0'6'0,"0"2"0,0 1 0,1 2 0,-1-1 0,1 1 0,-1-2 0,0 1 0,0-3 0,0-1 0,1 0 0,-1 1 0,1 0 0,0 1 0,-1-1 0,2 0 0,-2-1 0,2 1 0,-2-3 0,1 1 0,-1-1 0,0-1 0,0-1 0,1 1 0,-1-1 0,1 1 0,-1-1 0,0 0 0,0 0 0,0 1 0,0-1 0,0 1 0,0 1 0,0 2 0,0 0 0,0 0 0,0-4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3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24575,'-7'0'0,"0"0"0,1 3 0,-1 2 0,-2 0 0,2 1 0,-1 1 0,1 0 0,0 0 0,2 1 0,0-1 0,3-1 0,-2 1 0,2-1 0,-2 0 0,1 1 0,0-2 0,1 0 0,1 0 0,0 2 0,1-1 0,0 1 0,0-2 0,0 0 0,0-2 0,0 1 0,0 0 0,1 2 0,0 0 0,1 1 0,2 2 0,-1-2 0,3 1 0,-2-3 0,4 1 0,1 0 0,2 0 0,1 3 0,-1-6 0,-3 3 0,-2-5 0,-4 1 0,1-2 0,1 2 0,1-2 0,-1 1 0,1-1 0,0 0 0,-2-1 0,2 0 0,-1-2 0,2 1 0,-1-1 0,-1 1 0,-2-1 0,1 1 0,-2-1 0,0 0 0,1-2 0,-1 0 0,1-2 0,0 2 0,-1 0 0,0 0 0,1-1 0,-2 0 0,2 0 0,-2-2 0,2 2 0,-2-1 0,2 2 0,-2 1 0,1 0 0,-1-1 0,0 1 0,0-1 0,0 3 0,0-1 0,0 1 0,0 0 0,0 0 0,0 0 0,-1-1 0,1 1 0,-1 0 0,0 0 0,1 0 0,-2-1 0,1 1 0,0-1 0,-1 1 0,2 1 0,-2-1 0,1 1 0,-2-1 0,1 0 0,0 0 0,1-1 0,-1 1 0,1 0 0,0 0 0,0 0 0,1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3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9 248 24575,'-1'-7'0,"0"-1"0,1 0 0,-1-1 0,1-1 0,-1 0 0,1 0 0,0 1 0,-1 0 0,1 0 0,-1 0 0,1-1 0,-1 1 0,1-1 0,-1 1 0,1 1 0,0 0 0,0 1 0,0-1 0,0 0 0,0 1 0,0 0 0,0 2 0,0 1 0,0 1 0,0-1 0,1 1 0,-1 0 0,1-1 0,0 1 0,0-2 0,1-1 0,-1 1 0,0 1 0,-1 1 0,0 0 0,1 2 0,-1-1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3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24575,'0'10'0,"0"3"0,0-1 0,0 5 0,0 0 0,0 0 0,0-1 0,0-3 0,0 0 0,0-5 0,1-3 0,1-2 0,1-1 0,1 0 0,-1-1 0,1 0 0,0-1 0,1 2 0,0-2 0,2 1 0,-3-1 0,2-1 0,-1-1 0,-1 0 0,1-2 0,-2 0 0,1-2 0,1-1 0,1-2 0,0-3 0,1 0 0,-1-3 0,-2 4 0,0 0 0,-3 5 0,0 0 0,-1 2 0,0 0 0,0 3 0,0 6 0,1 8 0,0 5 0,1 9 0,0-4 0,-2 7 0,3-5 0,-2 1 0,1-9 0,-1-3 0,0-7 0,-1-2 0,1-1 0,-1 1 0,0 3 0,0-1 0,0-2 0,1-1 0,-1-2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18:54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5550 1 24575,'-15'5'0,"-1"-1"0,5 0 0,-2-1 0,-2-1 0,2 0 0,-1-1 0,1 2 0,0-3 0,0 3 0,-2-3 0,1 2 0,-4-1 0,-1 1 0,-8 0 0,2 1 0,-8-3 0,4 2 0,3-2 0,1 0 0,6 0 0,0 0 0,-2 0 0,-5 0 0,2 0 0,-3 0 0,6 0 0,-4 0 0,2 0 0,0 0 0,-2 0 0,-9 0 0,-6 0 0,-7 0 0,2 0 0,3 0 0,9 0 0,-3 0 0,5 0 0,-6 0 0,2 0 0,-4 0 0,7 0 0,-2 0 0,-2 0 0,3 0 0,-6 0 0,7 0 0,-4 0 0,-3 0 0,5 0 0,-4 0 0,7 2 0,-6-2 0,-3 4 0,-3-3 0,5 0 0,0-1 0,1 0 0,-1 0 0,1 0 0,1 0 0,1 0 0,1 0 0,-3 0 0,10 0 0,0 0 0,8 0 0,0 0 0,-2 0 0,-7 0 0,1 0 0,-4 0 0,5 0 0,-4 0 0,0 0 0,-4 0 0,0 0 0,-3 0 0,-3 0 0,0 0 0,3 0 0,8 0 0,2 0 0,4 0 0,-3 2 0,-2-1 0,7 0 0,-6-1 0,13 0 0,-6 0 0,5 0 0,-5 0 0,1 0 0,-14 0 0,-2 0 0,-14 0 0,3 0 0,1 0 0,8 0 0,5 0 0,2 0 0,-2 0 0,0 0 0,-7 0 0,7 0 0,-5 0 0,9 0 0,-1 0 0,6 0 0,-4 0 0,3 0 0,-7 0 0,5 0 0,-2 0 0,2 0 0,-2 0 0,-1 0 0,0 0 0,3 0 0,5 0 0,3 0 0,-4 0 0,-8-2 0,-10 2 0,2-2 0,-1 2 0,7 0 0,1 0 0,2 0 0,7-2 0,2 2 0,5-1 0,-3 1 0,-3-2 0,0 2 0,-6-2 0,-5 2 0,-5 0 0,-6 0 0,10 0 0,5 0 0,8 0 0,4 0 0,-2 0 0,0 0 0,-3 0 0,-2-2 0,-13 2 0,0-2 0,-9 2 0,3 0 0,9 0 0,-2 0 0,15-1 0,-7 1 0,6-2 0,-2 2 0,-3-2 0,3 2 0,0-2 0,-2 2 0,6 0 0,-3 0 0,4 0 0,-5 0 0,-5 0 0,3 0 0,-5 0 0,7 0 0,0 0 0,2 0 0,-1 0 0,0 0 0,-6 0 0,2 0 0,0 0 0,4 0 0,5 0 0,1 0 0,1 0 0,-1 0 0,-1 0 0,-1 0 0,3 0 0,1 0 0,-2 0 0,-4 0 0,-10 0 0,2 0 0,-10 0 0,15 0 0,2 0 0,12 0 0,4 0 0,0 0 0,-1 0 0,-5 0 0,-3-1 0,2 1 0,2-2 0,3 2 0,1 0 0,0 0 0,-4-1 0,1 0 0,-2-2 0,3 3 0,3-1 0,-1 1 0,0 0 0,0 0 0,0 0 0,2 0 0,-1 0 0,2 0 0,-3 0 0,-2 0 0,-2 0 0,1 0 0,3 0 0,3 0 0,-2 0 0,2 0 0,-3 0 0,1-2 0,1 2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3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24575,'-4'1'0,"0"2"0,1-1 0,0 3 0,0 0 0,-2 3 0,0 2 0,-1-1 0,2 3 0,1-2 0,2 3 0,0-2 0,1-1 0,0-2 0,0-2 0,0 0 0,0 0 0,0-1 0,0 3 0,0 0 0,0 2 0,1 0 0,-1-2 0,2 1 0,-2-4 0,2 0 0,-1-2 0,1 2 0,0-1 0,1 2 0,0-3 0,0 1 0,-1-3 0,1 1 0,0-1 0,1 0 0,0 1 0,-1 0 0,0-1 0,0 0 0,2-1 0,0-1 0,0 0 0,-1-1 0,-1-1 0,0 0 0,1 1 0,0-1 0,-1 1 0,-1 0 0,0 0 0,-2-1 0,1-1 0,-1 0 0,2-1 0,-2 0 0,2-3 0,-1 1 0,1-2 0,0 1 0,-1 0 0,-1 1 0,0 0 0,0 1 0,0-2 0,0 1 0,1-1 0,-1 1 0,1 0 0,-1 2 0,0-1 0,0 2 0,0-1 0,-1 1 0,0-1 0,-2 2 0,1 2 0,1-1 0,-1 2 0,1-2 0,-1 2 0,-1-2 0,-1 0 0,-2-1 0,1 0 0,-3 0 0,3 2 0,-3-1 0,5 1 0,-2 0 0,3 0 0,-2 1 0,1-1 0,1 1 0,-1 0 0,1 0 0,1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9:53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24575,'19'-8'0,"-3"1"0,0 0 0,-7 2 0,-1 0 0,-4 2 0,0 0 0,1-1 0,-3 1 0,0 1 0,-1 1 0,0-1 0,1 0 0,1 0 0,-1-1 0,-1 1 0,0 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24575,'11'-5'0,"0"1"0,-1-4 0,-2 4 0,0-1 0,-4 1 0,0 2 0,0-1 0,2 1 0,0 0 0,-3 1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24575,'8'-7'0,"1"1"0,-2 0 0,6 0 0,1-3 0,0 2 0,3-2 0,-8 4 0,0 0 0,-5 2 0,-3 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24575,'6'-4'0,"1"1"0,-1 1 0,-2-1 0,0 2 0,-3-1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24575,'12'-10'0,"-1"1"0,9-4 0,-4 2 0,2 1 0,-3-1 0,-4 4 0,-5 2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24575,'6'-4'0,"1"1"0,0-2 0,2 0 0,4-1 0,1-1 0,8-1 0,-12 4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0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24575,'9'-5'0,"-1"1"0,5-2 0,-4 2 0,-1-1 0,-3 2 0,-4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1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24575,'5'-4'0,"2"-1"0,1-1 0,1 0 0,-1 0 0,-1 0 0,-3 3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49:35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2337 24575,'-1'-9'0,"1"0"0,-3-2 0,2 1 0,0 2 0,1-3 0,0 0 0,-2-8 0,2 1 0,-2-6 0,2 2 0,0-6 0,-1 2 0,0-2 0,0 2 0,1 0 0,0 0 0,0 1 0,0 2 0,0-3 0,0 3 0,0 0 0,0-2 0,1 4 0,1-4 0,2 2 0,-2-3 0,-1 1 0,-1 3 0,0-3 0,2 1 0,-2-2 0,2 0 0,-2-1 0,2 1 0,-2-3 0,2-5 0,0 8 0,-2-10 0,2 1 0,0-5 0,-2-2 0,2 1 0,-2-1 0,0 2 0,0-2 0,0-4 0,0 8 0,0-3 0,0 6 0,0-2 0,0 3 0,0 3 0,0 0 0,0 5 0,0-3 0,0 6 0,0 1 0,0 1 0,0 1 0,0-2 0,0 3 0,0-6 0,2 6 0,-2 0 0,1 3 0,-1 4 0,0 1 0,0 3 0,0-2 0,0 4 0,0-2 0,0 3 0,0-2 0,0 4 0,0-3 0,0 2 0,0-1 0,0 2 0,0 0 0,0 0 0,2-2 0,-2 1 0,2-2 0,-2 0 0,0-1 0,0-4 0,0 2 0,0-3 0,0 3 0,0-2 0,0 3 0,0-2 0,0-1 0,0 1 0,0 0 0,0 3 0,0 0 0,0 2 0,0 0 0,0 2 0,0 0 0,0 0 0,0-1 0,0 0 0,0-1 0,-2-2 0,2 2 0,-2-1 0,2 1 0,0-3 0,0 3 0,0-2 0,0 3 0,0 0 0,0-3 0,0 3 0,0-2 0,0 2 0,0 1 0,6-2 0,-3 2 0,8-2 0,-6 0 0,1 3 0,1-2 0,-4 4 0,2-3 0,-2 1 0,2 0 0,-2 1 0,2-1 0,-2 0 0,2-1 0,0 0 0,8 0 0,-3-1 0,4 0 0,-6 1 0,-4 1 0,-2 0 0,2-1 0,-1-2 0,1 0 0,-1-1 0,-1 1 0,0 0 0,-1-2 0,0 4 0,0-3 0,-1 2 0,0-1 0,0 2 0,0-1 0,0-3 0,0-3 0,0-1 0,0 1 0,0 0 0,0 4 0,0-1 0,0 2 0,0 1 0,0 0 0,0 0 0,0-1 0,0 0 0,0 0 0,0 2 0,0-1 0,-1 3 0,0-2 0,-2 1 0,1-3 0,-1 2 0,-1-3 0,-3 2 0,0-2 0,2 2 0,-1 1 0,6 0 0,-6 1 0,2 0 0,-1 0 0,1 0 0,0 0 0,3-1 0,-2 3 0,-1-2 0,1 2 0,-2 0 0,2 0 0,-2 0 0,0 0 0,0 0 0,0 0 0,1 0 0,-3-1 0,0 1 0,1-2 0,1 2 0,1 0 0,0 0 0,-1 0 0,-1 3 0,-1 1 0,-4 1 0,0 1 0,-1-3 0,1 2 0,4-2 0,2 1 0,4-1 0,-2 0 0,2 0 0,-4 0 0,2 4 0,-1-2 0,0 1 0,1 1 0,1-4 0,0 3 0,1-2 0,-2 1 0,3-2 0,-1 0 0,1 0 0,0 2 0,0-1 0,0 2 0,0 0 0,0 1 0,0 1 0,0-1 0,0-2 0,0-1 0,0 1 0,0 0 0,0 0 0,0 3 0,0-3 0,0 1 0,0-1 0,0-2 0,0 1 0,0 0 0,0 0 0,0 2 0,1-2 0,-1 2 0,2-3 0,-2 2 0,1-2 0,0 1 0,1 2 0,0-2 0,0 2 0,1-3 0,-3 0 0,3-1 0,-1 2 0,3 0 0,-3 1 0,4 0 0,-4-4 0,1 1 0,-2-2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50:1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24575,'10'-3'0,"-2"0"0,-4 2 0,-2-1 0,1 0 0,0-1 0,3 0 0,-3 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2:50:0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1795 24575,'-4'-7'0,"0"4"0,4-2 0,-3 3 0,2-4 0,0-1 0,1-2 0,0-1 0,0-1 0,0-4 0,0-4 0,0-7 0,-2-3 0,2 0 0,-2-1 0,2-2 0,0 3 0,0 1 0,0 5 0,0 3 0,0-3 0,0 0 0,0-2 0,0 1 0,0 5 0,0-3 0,0 5 0,0-6 0,0 0 0,0 3 0,0-3 0,0 1 0,0 1 0,0-4 0,0 6 0,0-8 0,0 2 0,-2-4 0,2-1 0,-2 3 0,2 2 0,-1-1 0,0 3 0,0 0 0,1 0 0,0 7 0,0-2 0,0-1 0,-2-2 0,2-5 0,-2 0 0,2 5 0,0 0 0,0 3 0,0 3 0,0-4 0,0 5 0,0-3 0,0 0 0,0-4 0,0-2 0,1 1 0,0-2 0,2 2 0,-1-6 0,2-1 0,-2-2 0,1 2 0,-2-4 0,0 3 0,-1-1 0,0 5 0,0 6 0,0 2 0,0 0 0,2 1 0,-2-1 0,2 3 0,-2-2 0,0 4 0,0 1 0,0 4 0,0 3 0,0-2 0,1 4 0,-1-3 0,2 1 0,-2 0 0,0 0 0,0 2 0,0-2 0,0 0 0,0-1 0,0 0 0,0-3 0,0 4 0,0-3 0,0 3 0,0 2 0,0 1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2:50:21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3 387 24575,'0'-14'0,"0"3"0,0 2 0,-1 0 0,0 0 0,0 0 0,1 3 0,0 1 0,0 2 0,0 0 0,0-2 0,0 0 0,0-3 0,-2 1 0,2-1 0,-1 3 0,1 1 0,0 0 0,0 0 0,0-1 0,0 0 0,0-2 0,0 4 0,0-3 0,0 2 0,0-2 0,0 2 0,0 0 0,0-1 0,0 1 0,0-2 0,0 3 0,0-2 0,0 0 0,0 2 0,0-3 0,0 2 0,0-1 0,0 2 0,0 0 0,1 0 0,-1-1 0,2 0 0,-2 0 0,0-2 0,0 1 0,0-2 0,0 2 0,0-1 0,0 1 0,0 0 0,0-2 0,1 1 0,1-3 0,1-1 0,-1-1 0,-1 0 0,-1 2 0,2 3 0,-3-4 0,-1 0 0,0 2 0,-1 0 0,3 6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2:51:50.247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41 1 24575,'-1'21'0,"-1"4"0,2-6 0,-3 0 0,1-2 0,0-4 0,1-2 0,1 3 0,-2-5 0,2 5 0,-1 5 0,-1-4 0,2 5 0,-2-9 0,1 0 0,1 2 0,-2 0 0,2 2 0,-1 1 0,0 1 0,0 8 0,1-1 0,0 7 0,-2-8 0,2 2 0,-1-4 0,-1-3 0,2-3 0,-3 0 0,2 0 0,0 6 0,1 5 0,-1-2 0,0-2 0,0-6 0,1-5 0,0-1 0,0-2 0,0-1 0,-2 2 0,2 0 0,-2 3 0,2-2 0,0 1 0,0-1 0,0 3 0,0 0 0,0 3 0,0 0 0,0-2 0,0 0 0,0-5 0,0 0 0,0-3 0,0 2 0,0 1 0,2 0 0,-2 2 0,2 0 0,-2-2 0,0 1 0,0-2 0,0 2 0,0 1 0,1 2 0,-1 2 0,2 1 0,-2-4 0,0-1 0,0-6 0,0 1 0,0-1 0,0 6 0,0-1 0,0 8 0,-2-6 0,2 1 0,-1-7 0,1-1 0,0-2 0,1 0 0,-1 2 0,2-1 0,-2 0 0,0 0 0,1-3 0,1 2 0,3 1 0,0 5 0,3 4 0,-2 11 0,2-3 0,-5 1 0,1-10 0,-1-6 0,-4-5 0,2-1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6:00.6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24575,'14'8'0,"42"61"0,-1-4 0,-23-24 0,-1-1 0,11 11 0,-35-44 0,4-3 0,-4-7 0,8-3 0,-10 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6:01.3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207 1 24575,'-25'61'0,"-1"1"0,4-11 0,1-4 0,-15 29 0,0 10 0,21-44 0,-5 18 0,15-45 0,5-13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6:02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24575,'40'0'0,"-17"-1"0,48 3 0,-25-1 0,-4-1 0,-11 2 0,-26-2 0,4 0 0,1 0 0,10 0 0,-8 0 0,12 1 0,-14-1 0,3 2 0,-7-2 0,-5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7:1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24575,'3'77'0,"1"-1"0,-1-5 0,1 9 0,0 4 0,3 15 0,-5-27 0,3 21 0,-4-25 0,0-4 0,2 18 0,-3-37 0,3 5 0,-3-21 0,2 13 0,-2 14 0,0-7 0,0 36-6784,0-24 6784,0 1 0,0-13 0,0 2 0,0 31 0,0-14 0,0-2 0,0 6 0,0-3 0,0 16 6784,0-23-6784,0 4 0,0 4 0,0-17 0,0-2 0,0 43 0,-1-44 0,0 0 0,-1 36 0,0-28 0,0 7 0,-2 12 0,0 10 0,1-7 0,1-7 0,-1 1 0,0 11 0,-1 9 0,1-16 0,3 9 0,-1-28 0,0-4 0,1-3 0,0 3 0,0-21 0,0 28 0,-2 1 0,0-8 0,0 18 0,0-10 0,2-20 0,0 13 0,0 1 0,0-9 0,0 5 0,0 45 0,0-31 0,0-3 0,0 1 0,0-9 0,0 3 0,0-7 0,0 1 0,0 13 0,0-1 0,0 34 0,0-9 0,0-45 0,0 11 0,0 5 0,0-27 0,0 27 0,0-30 0,0 9 0,0-6 0,0-6 0,0-12 0,0-6 0,0 3 0,0 15 0,0-13 0,0 17 0,0-20 0,0 9 0,0-4 0,0-6 0,0-1 0,0 2 0,0 4 0,0 19 0,0-18 0,-2 6 0,1-20 0,0 0 0,1-1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7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24575,'0'72'0,"-1"12"0,-1 14 0,1-26 0,0-3 0,-1-2 0,2-3 0,0-1 0,0-4 0,2 9 0,-2-8 0,2-26 0,-1 19 0,0-19 0,0 54 0,-1-35 0,0 27 0,0-26 0,0-13 0,0 9 0,0-12 0,0 3 0,0-4 0,0-3 0,0 5 0,0-19 0,1 24 0,0-19 0,0 6 0,-1-12 0,0 3 0,0-5 0,0 10 0,0-10 0,0-3 0,0 1 0,0-9 0,0 5 0,1 2 0,0-4 0,0 4 0,-1-5 0,0-5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7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1939 24575,'0'-22'0,"-5"-34"0,0 4 0,2-4 0,1-4 0,-1 6 0,2 1 0,1-41 0,0 0 0,0 16 0,2 9 0,-2-14 0,4-7 0,-2 38 0,0 0 0,1 0 0,-1-1 0,2-10 0,1 4 0,0-9 0,3-10 0,1-11 0,0 19 0,-1 1 0,-1 0 0,-2 0 0,3-13 0,-8 60 0,1 10 0,-1-1 0,0 2 0,0 1 0,0-1 0,0 2 0,0-15 0,0 11 0,0-7 0,0 14 0,0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49:38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2089 4 24575,'-17'-1'0,"3"0"0,-4 0 0,4 1 0,1 0 0,0 0 0,-10 0 0,-5 2 0,-7-2 0,-5 2 0,6 0 0,5 0 0,2 1 0,8-1 0,-6 2 0,3-4 0,-6 2 0,2-2 0,-2 0 0,4 1 0,4-1 0,0 3 0,2-1 0,-7 0 0,1 1 0,-4-2 0,2 0 0,4 1 0,0-2 0,4 2 0,-7-2 0,1 1 0,-2 0 0,-1 2 0,0-3 0,-4 2 0,2-2 0,3 0 0,4 0 0,-1 2 0,0-2 0,-3 2 0,-4-2 0,0 0 0,-1 0 0,3 0 0,2 0 0,-2 0 0,1 0 0,-3 0 0,6 0 0,1 0 0,6 0 0,4 0 0,3 0 0,2 0 0,1 0 0,-5 0 0,-5 0 0,-5 0 0,-1 1 0,2 0 0,6 0 0,0-1 0,0 0 0,-6 0 0,-2 0 0,1 0 0,2 0 0,3 0 0,4 0 0,-2 0 0,-3 0 0,-8 0 0,-6 0 0,0 0 0,5 0 0,8 0 0,5-1 0,2 0 0,-2-2 0,2 3 0,1-3 0,3 3 0,3-2 0,-1 2 0,-2 0 0,-12 0 0,-3 0 0,-3 0 0,2-1 0,2 1 0,5-2 0,-5 1 0,8 0 0,1 0 0,7 1 0,1 0 0,2 0 0,-2-2 0,-2 2 0,1-1 0,-2-1 0,1 2 0,5-2 0,-1 2 0,5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7:3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7 944 24575,'-2'-21'0,"2"2"0,-1-23 0,1 15 0,0-15 0,0 5 0,1-14 0,-2-9 0,1 4 0,-2 20 0,1 5 0,1 18 0,0-17 0,0-5 0,0 8 0,0-11 0,0 10 0,1-1 0,1 1 0,0 0 0,-1 1 0,-1 5 0,0 2 0,0 14 0,0-13 0,0 6 0,0-31 0,0 26 0,0-15 0,-1 14 0,0 1 0,0 1 0,0 9 0,0 7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7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 24575,'-68'35'0,"-1"0"0,6-3 0,-9 7 0,6-3 0,38-18 0,-9 8 0,-25 48 0,30-30 0,1-1 0,3 2 0,14 3 0,6-2 0,4 26 0,6 0-6784,1 4 6784,3-8 0,4 0 0,-1-13 0,7 4 0,3 3 0,3 8 0,0-5 0,0 3 0,-7-15 0,-1-1 3392,2 3 0,0-2-3392,7 43 0,-7-39 0,-7-22 0,-3 12 0,-2-11 0,0 28 0,-4-27 0,-6 10 0,-7-10 0,-1-7 0,-23 23 0,10-16 0,-12 9 0,-4 4 0,-13 10 0,8-6 0,1 1 0,2 10 0,9-13 0,27-26 0,9-23 0,1-1 0,4 0 0,14 15 0,15 11 0,0 2 0,21 12 0,-28-20 0,8 3 0,-18-11 0,-2 2 0,-1-3 0,0 5 0,5 1 0,-6-3 0,1-1 0,1 5 0,-2-2 0,14 19 0,-7-10 0,2 4 0,-9-10 0,-5-7 0,-2 1 0,-2-3 0,-2 5 0,-1-2 0,-1 2 0,0 0 0,-1 33 0,-1-8 0,-5 41 0,3-38 0,-5 20 0,4-32 0,-5 35 0,2-26 0,-5 31 0,5-31 0,-4 10 0,4-7 0,-2 1 0,-3 33 0,-2-16 0,3-3 0,1 0 0,-4 7 0,6-13 0,2 2 0,3 19 0,2-7 0,2-7 0,0-30 0,0-5 0,0-2 0,2-1 0,1 1 0,1 2 0,3 4 0,0 2 0,2-5 0,15 18 0,-8-23 0,22 26 0,-25-33 0,9 9 0,-17-16 0,8 5 0,-5-5 0,10 2 0,-11-5 0,1-3 0,-9-2 0,0 1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8:2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24575,'2'20'0,"-1"25"0,-1-7 0,-1 25 0,0-24 0,0 12 0,1-28 0,0 20 0,0-13 0,0 14 0,0-11 0,0-4 0,0 8 0,0-17 0,0 28 0,0-24 0,0 9 0,0 10 0,-1-8 0,0 8 0,0-2 0,1-19 0,0 22 0,0-25 0,0 22 0,-1-8 0,0-2 0,0 0 0,1-18 0,0-2 0,0-2 0,1 8 0,0-9 0,0 7 0,-1-12 0,0 4 0,0 1 0,0 3 0,-1 1 0,0-4 0,0 8 0,1-9 0,0 4 0,0-10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8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24575,'0'65'0,"0"0"0,0-9 0,0 5 0,-1 18 0,0 9 0,1-8 0,-1-14 0,1-4 0,-1 22 0,0-7 0,1-17 0,0 15 0,0-22 0,0-13 0,0 17 0,0-14 0,0 7 0,-2-12 0,2-5 0,-2 20 0,0 3 0,0 25 0,-2-21 0,0 4 0,-1-7 0,0 2 0,0 25 0,0-24 0,0-1 0,-1 19 0,4-39 0,-3 40 0,2-32 0,-1 15 0,2-22 0,1 34 0,-1-14 0,0 38 0,-2-51 0,2 0 0,0-33 0,0-3 0,0-3 0,0 0 0,1-2 0,0 5 0,1-1 0,1-4 0,2 1 0,-1-7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8:5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24575,'0'13'0,"0"9"0,0-5 0,2 19 0,-2-1 0,2 2 0,-1 23 0,0 7 0,0-6 0,-1 33 0,0-44 0,0 15 0,0-15 0,0-14 0,0 20 0,0-22 0,0 23 0,0-11 0,0-9 0,0 20 0,0-6 0,0-9 0,0 8 0,0-33 0,0-3 0,0-4 0,0-7 0,0 0 0,0 3 0,0-1 0,0 9 0,0-3 0,0 12 0,2 4 0,-2-4 0,3 15 0,-3-14 0,3 6 0,-2 8 0,1-13 0,-1 8 0,0-13 0,-1-1 0,0-6 0,0-1 0,0-12 0,-1 1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9:59:06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4404 24575,'-1'-60'0,"-1"0"0,0 7 0,3-33 0,0 0 0,0 29 0,2 3 0,-1 2 0,-2 6 0,3 3 0,-2 16 0,0-19 0,-1-47 0,0 34 0,0 6 0,0 3 0,0 15 0,0-12 0,-1 9 0,0-4 0,0 5 0,1 1 0,-1 15 0,0-1 0,0-1 0,0-8 0,-1 8 0,0 1 0,1-20 0,1 15 0,0-49 0,0 35 0,0-30 0,0 39 0,0-17 0,0 19 0,0-8 0,0 6 0,0-5 0,0-12 0,2-25 0,-2-3 0,2 10 0,-2-26 0,0 32 0,-1-12 0,2-3 0,0-6 0,0 20 0,0 2 0,1 6 0,1 8 0,1-12 0,0 26 0,-1-20 0,2-19 0,-3 30 0,2-47 0,-2 55 0,-1-16 0,0 2 0,2 12 0,-3-14 0,4-7 0,-2 11 0,2-12 0,0-1 0,-1 8 0,3-41 0,-3 18 0,0-2 0,0 23 0,1 1 0,-2-14 0,2-3 0,-3 12 0,0 11 0,1 0 0,0 22 0,3-19 0,-2 10 0,0-6 0,-2 22 0,-1 10 0,0-3 0,2 4 0,-2-3 0,1 0 0,1 0 0,-2-4 0,1 6 0,-1-3 0,0 6 0,0-1 0,0 1 0,0 0 0,0-7 0,0 0 0,0-2 0,0 2 0,0 1 0,2 1 0,-2-1 0,1 4 0,-1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2:46:46.22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5 1 24575,'63'35'0,"1"0"0,-5-3 0,8 7 0,-6-3 0,-35-18 0,8 8 0,24 48 0,-28-30 0,-1-1 0,-3 2 0,-13 3 0,-6-2 0,-3 26 0,-6 0-6784,-1 4 6784,-3-8 0,-3 0 0,1-13 0,-7 4 0,-3 3 0,-2 8 0,-1-5 0,1 3 0,6-15 0,1-1 3392,-2 3 0,0-2-3392,-6 43 0,6-39 0,7-22 0,2 12 0,3-11 0,-1 28 0,4-27 0,5 10 0,7-10 0,1-7 0,22 23 0,-10-16 0,11 9 0,4 4 0,12 10 0,-7-6 0,-2 1 0,-1 10 0,-9-13 0,-24-26 0,-9-23 0,-1-1 0,-4 0 0,-12 15 0,-15 11 0,0 2 0,-19 12 0,26-20 0,-7 3 0,16-11 0,2 2 0,1-3 0,0 5 0,-5 1 0,6-3 0,-1-1 0,-1 5 0,2-2 0,-13 19 0,7-10 0,-3 4 0,9-10 0,5-7 0,1 1 0,3-3 0,1 5 0,1-2 0,1 2 0,0 0 0,1 33 0,1-8 0,4 41 0,-2-38 0,4 20 0,-3-32 0,4 35 0,-2-26 0,6 31 0,-6-31 0,4 10 0,-3-7 0,1 1 0,3 33 0,2-16 0,-3-3 0,-1 0 0,4 7 0,-6-13 0,-1 2 0,-3 19 0,-2-7 0,-2-7 0,0-30 0,0-5 0,0-2 0,-2-1 0,-1 1 0,-1 2 0,-2 4 0,-1 2 0,-1-5 0,-14 18 0,7-23 0,-21 26 0,24-33 0,-8 9 0,15-16 0,-7 5 0,5-5 0,-10 2 0,11-5 0,-2-3 0,9-2 0,0 1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2:47:3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24575,'-17'4'0,"2"1"0,-1 5 0,0-1 0,-9 7 0,-2 0 0,-3 2 0,5-1 0,5-1 0,8-4 0,4 1 0,3-3 0,2-2 0,-3 1 0,0 4 0,-3 0 0,2 4 0,0 0 0,3-2 0,2 2 0,-1-2 0,3 3 0,-2 0 0,2 1 0,0 0 0,3 2 0,3 2 0,8 6 0,1-4 0,1-1 0,-3-6 0,-5-7 0,2 0 0,-3-4 0,2 4 0,2-1 0,6 8 0,0-4 0,3 2 0,-8-6 0,-1-3 0,-6-1 0,0-1 0,-2 3 0,0 0 0,2 3 0,-2 1 0,2-1 0,-3-1 0,-1-2 0,-1-3 0,-4 1 0,1 1 0,-7 1 0,3 0 0,-7 2 0,2-3 0,-4 1 0,-1 2 0,0-2 0,-1 3 0,8-3 0,1-3 0,6 0 0,0-2 0,3-1 0,6 1 0,5 0 0,9 2 0,-3 1 0,-1-3 0,-8 0 0,-3-3 0,-3 3 0,0-2 0,-1 2 0,0-2 0,1 3 0,-2-1 0,1 0 0,-1 2 0,0-2 0,2 3 0,-2-2 0,2 2 0,-2-1 0,0 2 0,0 1 0,0 0 0,0 3 0,0-1 0,0 1 0,-2-2 0,2 0 0,-6-1 0,4 2 0,-7-2 0,5 0 0,-4-1 0,3-1 0,-1 1 0,-2 1 0,2-2 0,-3 4 0,4-2 0,-3 2 0,0 2 0,0 2 0,-1 1 0,1 2 0,3-5 0,1 7 0,2-5 0,-1 4 0,2-3 0,0-1 0,1 1 0,0-2 0,0-2 0,0-1 0,0-5 0,0 0 0,0-1 0,0 0 0,0 2 0,1 2 0,3 1 0,1 0 0,0 1 0,-2-5 0,0 1 0,-1 0 0,1-2 0,2 5 0,0-3 0,1 2 0,1-3 0,-2 1 0,2-3 0,-1 2 0,0-3 0,0 1 0,-2-3 0,2 2 0,0-1 0,1 1 0,1 0 0,-3-1 0,0-1 0,-3 1 0,1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2:24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1568 24575,'19'-7'0,"0"2"0,-5-1 0,3 2 0,-3 0 0,1-1 0,-2 1 0,0-2 0,0 1 0,-2 0 0,2-1 0,2 1 0,0-3 0,4-1 0,-2 1 0,1 0 0,-3 0 0,-1 3 0,-2-1 0,-3 2 0,1 1 0,1-2 0,-1 2 0,6-5 0,1 1 0,5-4 0,4 0 0,-3 1 0,-2 2 0,-3 1 0,-4 2 0,4-2 0,-4 1 0,2-1 0,-2-1 0,3 0 0,0-4 0,-1 2 0,5-6 0,0 3 0,0-2 0,-1 4 0,-9 2 0,2 2 0,-5-1 0,3 2 0,-1-2 0,3-1 0,2-2 0,0 2 0,-2-2 0,-2 3 0,-3-2 0,2 2 0,-4-1 0,1 2 0,-2-1 0,-1 1 0,1-2 0,7-4 0,-1 0 0,5-6 0,0 2 0,-4-2 0,3 3 0,-6 3 0,0 2 0,-2 0 0,1 0 0,-1-4 0,1 3 0,-2-3 0,1 3 0,1-6 0,-3 5 0,4-5 0,-3 3 0,2-1 0,-2 1 0,-1 1 0,1 2 0,-4 1 0,4 1 0,-4-2 0,4 1 0,-1-4 0,2 2 0,1-4 0,-3 3 0,3-2 0,-3 2 0,0 0 0,1 0 0,-1 2 0,2-4 0,-1 3 0,1-2 0,0 1 0,-1 1 0,1 0 0,-3 1 0,1 1 0,-2 3 0,0-3 0,0 2 0,2-2 0,-1 1 0,0 2 0,0-1 0,-1 0 0,0 0 0,0-2 0,1 0 0,0-3 0,1 1 0,0-5 0,2 1 0,-4 0 0,3-1 0,-2-3 0,1 0 0,-1-1 0,0 1 0,2-4 0,0 2 0,1-6 0,-3 9 0,-1 2 0,0 5 0,-1-2 0,0 2 0,1-1 0,-2 1 0,3 0 0,-2 1 0,-1 4 0,-1 2 0,0 2 0,0 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2:3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2341 0 24575,'-6'5'0,"1"1"0,0-2 0,2 1 0,0-2 0,-2 0 0,0 2 0,-3 0 0,0 0 0,-1 1 0,0-2 0,2 2 0,-1-1 0,0 1 0,-1 1 0,-3 1 0,-1-2 0,2 2 0,-5 0 0,3 1 0,-4-1 0,4 0 0,-3-1 0,2-1 0,0 2 0,1-3 0,1 2 0,1-4 0,0 1 0,0 0 0,-2 1 0,0-1 0,0 0 0,0 2 0,0-2 0,1 0 0,0 0 0,0-3 0,-4 2 0,-3-1 0,0 2 0,-6-1 0,6 2 0,-6-1 0,4 3 0,0-5 0,3 2 0,-2-2 0,4 2 0,-1-1 0,3-1 0,2 1 0,-4-1 0,0 1 0,-1-1 0,-10 1 0,-1-3 0,-6 4 0,0-2 0,5 2 0,1 0 0,2-2 0,5 1 0,-4-3 0,1 2 0,-10 0 0,-4-2 0,-7 4 0,5-2 0,-5 2 0,10 1 0,1-3 0,6 1 0,5-2 0,-2 2 0,1-3 0,-4 4 0,2-2 0,-7 0 0,3 0 0,-4-2 0,5 1 0,4 0 0,-3 0 0,2-1 0,-5 0 0,-1 2 0,6-2 0,-4 2 0,1 0 0,-8-2 0,2 2 0,-7-2 0,10 0 0,-2 0 0,8 0 0,5 0 0,-3 0 0,-1 0 0,-11 0 0,-2 0 0,-2 0 0,-2 0 0,2 0 0,5-1 0,6 0 0,10 0 0,7 1 0,4 0 0,5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2:38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1633 974 24575,'-19'0'0,"3"0"0,-4 0 0,7 0 0,1 0 0,4 0 0,1 0 0,-6 0 0,-8-2 0,-13 2 0,-9-4 0,-1 4 0,-3-3 0,7 3 0,7 2 0,5-2 0,8 2 0,-1-2 0,1 0 0,-3-2 0,6 2 0,1-3 0,1 3 0,4-3 0,-9 1 0,7-1 0,-11-3 0,4 1 0,-4-2 0,4 1 0,0-2 0,5 4 0,-1-3 0,4 2 0,1 0 0,1-1 0,-2 1 0,0-2 0,-4 1 0,-1-3 0,1 3 0,-2-2 0,4 1 0,2 2 0,2-3 0,0 3 0,-2-4 0,-2-1 0,-2 1 0,-5-5 0,3 5 0,-3-4 0,7 4 0,1-2 0,4 3 0,-2-2 0,-2 0 0,-1 0 0,0 1 0,-2-1 0,2 0 0,-2 2 0,3-2 0,3 3 0,-1-2 0,3 2 0,-2-2 0,-1 1 0,1-1 0,-3 1 0,6 2 0,-1 1 0,2-1 0,1-1 0,-5-1 0,2-2 0,-3 0 0,-1-1 0,-1 1 0,0-1 0,2 1 0,0 2 0,3-1 0,0 2 0,0-3 0,-1 1 0,-2-5 0,-1-1 0,-1-1 0,1 1 0,1 0 0,1 3 0,2 0 0,0 2 0,1 0 0,-1-1 0,0 3 0,0-4 0,0 3 0,1-1 0,0-1 0,1 1 0,-1 0 0,2 2 0,-1 0 0,0 0 0,1 0 0,-1-2 0,-1 3 0,2 1 0,1-2 0,0 3 0,1-3 0,0 0 0,1 0 0,-2-2 0,2 0 0,-3 2 0,0-1 0,2 0 0,-3-2 0,2 0 0,-2 1 0,2-3 0,-1 5 0,1-3 0,0 1 0,0-1 0,0 1 0,2 1 0,1 2 0,0 3 0,0-1 0,0 2 0,1 0 0,-2 1 0,1 1 0,-1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22:40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0 24575,'-5'8'0,"-1"1"0,1 0 0,0 1 0,-1 0 0,-1-2 0,-1 2 0,-2-2 0,1 2 0,0-2 0,0 0 0,2-2 0,-2 2 0,0-1 0,0 1 0,0 0 0,2-1 0,0-1 0,2 0 0,0-1 0,2 2 0,-2 1 0,2-1 0,-3-1 0,2 2 0,-1-3 0,4 4 0,-2-2 0,1 1 0,-1-1 0,-1 1 0,3 0 0,-2 2 0,-1-1 0,1 1 0,0 0 0,0 0 0,1-1 0,-1 1 0,-1 0 0,1 1 0,0-1 0,1 1 0,-1 0 0,1 1 0,-1-1 0,1 1 0,1-4 0,0 1 0,-1-1 0,0 2 0,-1 0 0,1 0 0,0-1 0,0 1 0,0 1 0,0-1 0,-1 3 0,3-1 0,-3-1 0,1 0 0,-1 0 0,1-2 0,-1 2 0,3-4 0,-2 1 0,1-2 0,1 2 0,-3-3 0,2 3 0,0-2 0,-1 1 0,2 1 0,-3 0 0,3 0 0,-3 2 0,3 0 0,-3 0 0,2 1 0,0-1 0,1 1 0,0-3 0,0 0 0,0-1 0,0-1 0,0 1 0,0 1 0,0 0 0,0 2 0,0-2 0,0 1 0,-2-2 0,2 3 0,-1-4 0,1 5 0,0-2 0,0 3 0,0-3 0,0 2 0,0-3 0,0 0 0,0 0 0,-2-1 0,2 1 0,-2 2 0,2 1 0,0 2 0,0 0 0,0 0 0,0-1 0,0-1 0,0 0 0,0 4 0,0 0 0,0 3 0,0-4 0,0-1 0,0 0 0,0-1 0,0-2 0,0-1 0,0-1 0,0 2 0,0 0 0,0-1 0,0-1 0,0-1 0,0-1 0,0-1 0,0 0 0,0 0 0,0 0 0,0 4 0,0 0 0,0 2 0,0-1 0,0-1 0,0 1 0,0-2 0,0-1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3B82-5A3E-F349-A6EA-85EF60E0B34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881CF-809C-464D-A4A1-1107EC95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E37-EF64-5EEF-B60B-A88B68630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0A5C0-88E4-D287-259D-A5AB22C9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7B2F-93D8-D6B8-9630-3D46D6A3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C601-5E31-929F-0063-AE2C1887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DCC3-78BC-F85F-4A94-46310C2D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1D6-2606-8358-9967-DEB2B7A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D3F09-7412-7DD7-B51C-63BA997D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C464-C55B-7FED-F84C-A5E47744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D38A-7659-76ED-38D3-D321879C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3EB8-4087-2B5D-8879-63B0B4CB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E69DB-662C-2D4B-DB3C-498F7497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E1823-82B1-8B57-BB1D-062519EDF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45F6-EB82-0359-84AB-BC2C0009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274E-1191-4A3B-0414-58A7E5EC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CF5F-F3A2-BE5A-55F9-EEF86AD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24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5A95-802D-C4DE-EC27-23A1BE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DC63-8116-4990-EF71-3E54D377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7951-CA0B-0FE3-48AB-1F38BCFC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CBD7-C2C0-0179-8E72-458075DE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66FB-00ED-4821-8630-242A2B7C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3611-899E-B4EC-03F3-283E0EBE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EB05-CFF6-81A3-6BBD-A89D9CC0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1AD6-35E6-4157-E417-9A6E0C08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6C9B-1E07-FE20-357B-8533323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1654-2237-70A8-6C8A-E130A740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566-1771-FFAC-2107-C7EF1835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51F9-2003-476F-D50B-015859563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CAB9-B388-FD2F-CA64-ED329A63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8A4F-2897-B780-B925-19F189C2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37C4-CF61-3265-C3AF-68BF189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E893-13EA-CE6A-9F45-DD6ABBDC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1E8A-2D53-A3C5-FD44-A8184EC0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D819-D875-B3D1-3CEB-179D8176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1B8E-E74B-D100-0861-6294CC5D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BE385-FF3B-7929-ECB8-230764FB2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69B0-4B02-AF80-C4E7-ACD33F53A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549E7-8AA0-F748-7253-E9C5838E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F5536-EFB3-FD56-034B-24DB23C1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DA957-7761-6891-D7A6-2223D918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31B8-5137-992F-560A-164725A7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03567-602A-AC9B-A520-39EB911B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D3743-83CE-571F-1049-CDF8EE31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5ABB6-BB0F-3338-E7F0-34509FCB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4E848-F361-929F-4355-B9B30A03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AE916-A59B-8C9C-FA2D-3B0AF04E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03C-F3A7-9EB2-BABC-7D6D503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88B4-C817-C22F-BEFD-ECB167E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718B-0256-9673-F05D-7F9E77AE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E4C9-07F3-2EBF-BEB0-D309EF10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9D-B49E-1B06-6B10-C069E18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08B4-1AA7-C4FB-976C-950580AE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FF950-4760-663A-50EC-7D295F3C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4C48-67AA-7D88-2974-A07F03B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ADC00-ABE7-3202-DDFA-97FDADCF0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015EA-0E22-BB42-FFFC-C07C78E8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1EFF-9543-32CF-61CE-0FC4E667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9D67-39F1-D52C-45C9-5E852195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0795-3B93-33AB-AA0C-2C6DD83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13B21-84DA-9985-CFD0-509D3087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299BD-D19B-1500-D3A8-3AAFB3A2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2C99-F07B-EBA5-808B-F35E568C4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8239-0A94-6854-EDB6-6A4E321F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C29-EBDC-B661-6487-D86DBC5A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11.xml"/><Relationship Id="rId18" Type="http://schemas.openxmlformats.org/officeDocument/2006/relationships/image" Target="../media/image5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47.png"/><Relationship Id="rId17" Type="http://schemas.openxmlformats.org/officeDocument/2006/relationships/customXml" Target="../ink/ink13.xml"/><Relationship Id="rId2" Type="http://schemas.openxmlformats.org/officeDocument/2006/relationships/image" Target="../media/image40.png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46.png"/><Relationship Id="rId19" Type="http://schemas.openxmlformats.org/officeDocument/2006/relationships/customXml" Target="../ink/ink14.xml"/><Relationship Id="rId4" Type="http://schemas.openxmlformats.org/officeDocument/2006/relationships/image" Target="../media/image43.png"/><Relationship Id="rId9" Type="http://schemas.openxmlformats.org/officeDocument/2006/relationships/customXml" Target="../ink/ink9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47" Type="http://schemas.openxmlformats.org/officeDocument/2006/relationships/customXml" Target="../ink/ink36.xml"/><Relationship Id="rId50" Type="http://schemas.openxmlformats.org/officeDocument/2006/relationships/image" Target="../media/image78.png"/><Relationship Id="rId55" Type="http://schemas.openxmlformats.org/officeDocument/2006/relationships/customXml" Target="../ink/ink40.xml"/><Relationship Id="rId7" Type="http://schemas.openxmlformats.org/officeDocument/2006/relationships/customXml" Target="../ink/ink16.xml"/><Relationship Id="rId2" Type="http://schemas.openxmlformats.org/officeDocument/2006/relationships/image" Target="../media/image42.png"/><Relationship Id="rId16" Type="http://schemas.openxmlformats.org/officeDocument/2006/relationships/image" Target="../media/image61.png"/><Relationship Id="rId29" Type="http://schemas.openxmlformats.org/officeDocument/2006/relationships/customXml" Target="../ink/ink27.xml"/><Relationship Id="rId11" Type="http://schemas.openxmlformats.org/officeDocument/2006/relationships/customXml" Target="../ink/ink18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31.xml"/><Relationship Id="rId40" Type="http://schemas.openxmlformats.org/officeDocument/2006/relationships/image" Target="../media/image73.png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4" Type="http://schemas.openxmlformats.org/officeDocument/2006/relationships/image" Target="../media/image54.png"/><Relationship Id="rId9" Type="http://schemas.openxmlformats.org/officeDocument/2006/relationships/customXml" Target="../ink/ink17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26.xml"/><Relationship Id="rId30" Type="http://schemas.openxmlformats.org/officeDocument/2006/relationships/image" Target="../media/image68.png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77.png"/><Relationship Id="rId56" Type="http://schemas.openxmlformats.org/officeDocument/2006/relationships/image" Target="../media/image81.png"/><Relationship Id="rId8" Type="http://schemas.openxmlformats.org/officeDocument/2006/relationships/image" Target="../media/image57.png"/><Relationship Id="rId51" Type="http://schemas.openxmlformats.org/officeDocument/2006/relationships/customXml" Target="../ink/ink38.xml"/><Relationship Id="rId3" Type="http://schemas.openxmlformats.org/officeDocument/2006/relationships/image" Target="../media/image53.png"/><Relationship Id="rId12" Type="http://schemas.openxmlformats.org/officeDocument/2006/relationships/image" Target="../media/image59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20" Type="http://schemas.openxmlformats.org/officeDocument/2006/relationships/image" Target="../media/image63.png"/><Relationship Id="rId41" Type="http://schemas.openxmlformats.org/officeDocument/2006/relationships/customXml" Target="../ink/ink33.xml"/><Relationship Id="rId54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customXml" Target="../ink/ink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5.png"/><Relationship Id="rId13" Type="http://schemas.openxmlformats.org/officeDocument/2006/relationships/image" Target="../media/image810.png"/><Relationship Id="rId34" Type="http://schemas.openxmlformats.org/officeDocument/2006/relationships/customXml" Target="../ink/ink42.xml"/><Relationship Id="rId42" Type="http://schemas.openxmlformats.org/officeDocument/2006/relationships/customXml" Target="../ink/ink45.xml"/><Relationship Id="rId47" Type="http://schemas.openxmlformats.org/officeDocument/2006/relationships/customXml" Target="../ink/ink50.xml"/><Relationship Id="rId21" Type="http://schemas.openxmlformats.org/officeDocument/2006/relationships/image" Target="../media/image120.png"/><Relationship Id="rId50" Type="http://schemas.openxmlformats.org/officeDocument/2006/relationships/customXml" Target="../ink/ink53.xml"/><Relationship Id="rId55" Type="http://schemas.openxmlformats.org/officeDocument/2006/relationships/customXml" Target="../ink/ink56.xml"/><Relationship Id="rId7" Type="http://schemas.openxmlformats.org/officeDocument/2006/relationships/image" Target="../media/image161.png"/><Relationship Id="rId2" Type="http://schemas.openxmlformats.org/officeDocument/2006/relationships/customXml" Target="../ink/ink41.xml"/><Relationship Id="rId41" Type="http://schemas.openxmlformats.org/officeDocument/2006/relationships/customXml" Target="../ink/ink44.xml"/><Relationship Id="rId54" Type="http://schemas.openxmlformats.org/officeDocument/2006/relationships/image" Target="../media/image88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37" Type="http://schemas.openxmlformats.org/officeDocument/2006/relationships/image" Target="../media/image200.png"/><Relationship Id="rId40" Type="http://schemas.openxmlformats.org/officeDocument/2006/relationships/image" Target="../media/image86.png"/><Relationship Id="rId11" Type="http://schemas.openxmlformats.org/officeDocument/2006/relationships/image" Target="../media/image710.png"/><Relationship Id="rId45" Type="http://schemas.openxmlformats.org/officeDocument/2006/relationships/customXml" Target="../ink/ink48.xml"/><Relationship Id="rId53" Type="http://schemas.openxmlformats.org/officeDocument/2006/relationships/image" Target="../media/image87.png"/><Relationship Id="rId58" Type="http://schemas.openxmlformats.org/officeDocument/2006/relationships/image" Target="../media/image90.png"/><Relationship Id="rId36" Type="http://schemas.openxmlformats.org/officeDocument/2006/relationships/customXml" Target="../ink/ink43.xml"/><Relationship Id="rId5" Type="http://schemas.openxmlformats.org/officeDocument/2006/relationships/image" Target="../media/image160.png"/><Relationship Id="rId15" Type="http://schemas.openxmlformats.org/officeDocument/2006/relationships/image" Target="../media/image91.png"/><Relationship Id="rId49" Type="http://schemas.openxmlformats.org/officeDocument/2006/relationships/customXml" Target="../ink/ink52.xml"/><Relationship Id="rId23" Type="http://schemas.openxmlformats.org/officeDocument/2006/relationships/image" Target="../media/image130.png"/><Relationship Id="rId57" Type="http://schemas.openxmlformats.org/officeDocument/2006/relationships/image" Target="../media/image89.png"/><Relationship Id="rId44" Type="http://schemas.openxmlformats.org/officeDocument/2006/relationships/customXml" Target="../ink/ink47.xml"/><Relationship Id="rId19" Type="http://schemas.openxmlformats.org/officeDocument/2006/relationships/image" Target="../media/image110.png"/><Relationship Id="rId52" Type="http://schemas.openxmlformats.org/officeDocument/2006/relationships/customXml" Target="../ink/ink55.xml"/><Relationship Id="rId31" Type="http://schemas.openxmlformats.org/officeDocument/2006/relationships/image" Target="../media/image170.png"/><Relationship Id="rId35" Type="http://schemas.openxmlformats.org/officeDocument/2006/relationships/image" Target="../media/image190.png"/><Relationship Id="rId43" Type="http://schemas.openxmlformats.org/officeDocument/2006/relationships/customXml" Target="../ink/ink46.xml"/><Relationship Id="rId9" Type="http://schemas.openxmlformats.org/officeDocument/2006/relationships/image" Target="../media/image610.png"/><Relationship Id="rId48" Type="http://schemas.openxmlformats.org/officeDocument/2006/relationships/customXml" Target="../ink/ink51.xml"/><Relationship Id="rId27" Type="http://schemas.openxmlformats.org/officeDocument/2006/relationships/image" Target="../media/image150.png"/><Relationship Id="rId56" Type="http://schemas.openxmlformats.org/officeDocument/2006/relationships/customXml" Target="../ink/ink57.xml"/><Relationship Id="rId51" Type="http://schemas.openxmlformats.org/officeDocument/2006/relationships/customXml" Target="../ink/ink54.xml"/><Relationship Id="rId33" Type="http://schemas.openxmlformats.org/officeDocument/2006/relationships/image" Target="../media/image180.png"/><Relationship Id="rId38" Type="http://schemas.openxmlformats.org/officeDocument/2006/relationships/image" Target="../media/image84.png"/><Relationship Id="rId46" Type="http://schemas.openxmlformats.org/officeDocument/2006/relationships/customXml" Target="../ink/ink49.xml"/><Relationship Id="rId17" Type="http://schemas.openxmlformats.org/officeDocument/2006/relationships/image" Target="../media/image100.png"/><Relationship Id="rId25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94" y="4091400"/>
            <a:ext cx="6790872" cy="1655762"/>
          </a:xfrm>
        </p:spPr>
        <p:txBody>
          <a:bodyPr>
            <a:normAutofit/>
          </a:bodyPr>
          <a:lstStyle/>
          <a:p>
            <a:r>
              <a:rPr lang="en-US" dirty="0"/>
              <a:t>Unit 11 – Regression</a:t>
            </a:r>
          </a:p>
          <a:p>
            <a:r>
              <a:rPr lang="en-US" dirty="0"/>
              <a:t>Your Final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1244417" y="1772299"/>
            <a:ext cx="282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Last Slides!!!</a:t>
            </a:r>
          </a:p>
        </p:txBody>
      </p:sp>
    </p:spTree>
    <p:extLst>
      <p:ext uri="{BB962C8B-B14F-4D97-AF65-F5344CB8AC3E}">
        <p14:creationId xmlns:p14="http://schemas.microsoft.com/office/powerpoint/2010/main" val="2513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098-6836-47EE-EED3-A745ACA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Using Calc – </a:t>
            </a:r>
            <a:r>
              <a:rPr lang="en-US" u="sng" dirty="0"/>
              <a:t>Plotting</a:t>
            </a:r>
            <a:r>
              <a:rPr lang="en-US" dirty="0"/>
              <a:t> Regression 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82FCE2-D9C9-E572-F5CB-5062F4D6A721}"/>
              </a:ext>
            </a:extLst>
          </p:cNvPr>
          <p:cNvSpPr txBox="1">
            <a:spLocks/>
          </p:cNvSpPr>
          <p:nvPr/>
        </p:nvSpPr>
        <p:spPr>
          <a:xfrm>
            <a:off x="71941" y="1096120"/>
            <a:ext cx="6024060" cy="534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Plotting the Regression Line!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Option 2) Leta Calc add regression line</a:t>
            </a:r>
          </a:p>
          <a:p>
            <a:pPr marL="0" indent="0">
              <a:buNone/>
            </a:pPr>
            <a:endParaRPr lang="en-US" sz="1800" u="sng" dirty="0"/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/>
              <a:t>LinRegTTest</a:t>
            </a:r>
            <a:endParaRPr lang="en-US" sz="1800" dirty="0"/>
          </a:p>
          <a:p>
            <a:pPr lvl="1"/>
            <a:r>
              <a:rPr lang="en-US" sz="1600" dirty="0" err="1"/>
              <a:t>RegEQ</a:t>
            </a:r>
            <a:r>
              <a:rPr lang="en-US" sz="1600" dirty="0"/>
              <a:t>: Y</a:t>
            </a:r>
            <a:r>
              <a:rPr lang="en-US" sz="1600" baseline="-25000" dirty="0"/>
              <a:t>1</a:t>
            </a:r>
          </a:p>
          <a:p>
            <a:pPr lvl="2"/>
            <a:r>
              <a:rPr lang="en-US" sz="1200" dirty="0"/>
              <a:t>All other options are the same, we just need to tell our calculator to put the resulting regression equation in Y</a:t>
            </a:r>
            <a:r>
              <a:rPr lang="en-US" sz="1200" baseline="-25000" dirty="0"/>
              <a:t>1</a:t>
            </a:r>
            <a:r>
              <a:rPr lang="en-US" sz="1200" dirty="0"/>
              <a:t> for us!</a:t>
            </a:r>
          </a:p>
          <a:p>
            <a:pPr lvl="1"/>
            <a:r>
              <a:rPr lang="en-US" sz="1600" dirty="0"/>
              <a:t>To do this: Vars → Y-Vars → Function → Y</a:t>
            </a:r>
            <a:r>
              <a:rPr lang="en-US" sz="1600" baseline="-25000" dirty="0"/>
              <a:t>1</a:t>
            </a:r>
          </a:p>
          <a:p>
            <a:pPr lvl="2"/>
            <a:r>
              <a:rPr lang="en-US" sz="1200" dirty="0"/>
              <a:t>This should be a ONE TIME SETUP</a:t>
            </a:r>
          </a:p>
          <a:p>
            <a:pPr marL="457200" lvl="1" indent="0">
              <a:buNone/>
            </a:pPr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If you look in Y= now, should see the exact regression equation from the output!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Graph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9F7132-ED92-2254-C67E-47C56D9719EC}"/>
              </a:ext>
            </a:extLst>
          </p:cNvPr>
          <p:cNvGrpSpPr/>
          <p:nvPr/>
        </p:nvGrpSpPr>
        <p:grpSpPr>
          <a:xfrm>
            <a:off x="6718300" y="1888798"/>
            <a:ext cx="4749800" cy="3757424"/>
            <a:chOff x="5731959" y="3508934"/>
            <a:chExt cx="4749800" cy="37574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2014B0-8277-CBB3-B563-DF92041B824D}"/>
                </a:ext>
              </a:extLst>
            </p:cNvPr>
            <p:cNvGrpSpPr/>
            <p:nvPr/>
          </p:nvGrpSpPr>
          <p:grpSpPr>
            <a:xfrm>
              <a:off x="5731959" y="3508934"/>
              <a:ext cx="4749800" cy="3757424"/>
              <a:chOff x="7467600" y="2489200"/>
              <a:chExt cx="4749800" cy="37573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EAAE8C-9B16-C80B-151F-7E074442602C}"/>
                  </a:ext>
                </a:extLst>
              </p:cNvPr>
              <p:cNvGrpSpPr/>
              <p:nvPr/>
            </p:nvGrpSpPr>
            <p:grpSpPr>
              <a:xfrm>
                <a:off x="7467600" y="2489200"/>
                <a:ext cx="4749800" cy="1181301"/>
                <a:chOff x="7467600" y="2489200"/>
                <a:chExt cx="4749800" cy="118130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E8FAEF8-2F52-08F6-84E5-852FD3307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67600" y="2489200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5854E81-C048-AFAF-FC8A-B60BD07CC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68000" y="2502101"/>
                  <a:ext cx="1549400" cy="11684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35C9C26-B78C-DCA1-9646-FFDBA6ACF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2299" y="3757601"/>
                <a:ext cx="3300615" cy="2488988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A8554D-7CBD-652E-6C78-9CCB36E5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2159" y="3521836"/>
              <a:ext cx="1549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33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A3BA-A9D3-D443-B35C-9E87B3A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23467"/>
            <a:ext cx="11360800" cy="763600"/>
          </a:xfrm>
        </p:spPr>
        <p:txBody>
          <a:bodyPr/>
          <a:lstStyle/>
          <a:p>
            <a:r>
              <a:rPr lang="en-US" dirty="0"/>
              <a:t>Predicting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2718EA-B852-5D85-D0B0-2AF1B4C6B34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5900" y="990140"/>
                <a:ext cx="11360800" cy="4555200"/>
              </a:xfrm>
            </p:spPr>
            <p:txBody>
              <a:bodyPr/>
              <a:lstStyle/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u="sng" dirty="0"/>
                  <a:t>Predictions Using the Regression Equation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u="sng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The primary use for a regression equation is to </a:t>
                </a:r>
                <a:r>
                  <a:rPr lang="en-US" sz="1600" b="1" dirty="0"/>
                  <a:t>predict</a:t>
                </a:r>
                <a:r>
                  <a:rPr lang="en-US" sz="1600" dirty="0"/>
                  <a:t> the value of the </a:t>
                </a:r>
                <a:r>
                  <a:rPr lang="en-US" sz="1600" u="sng" dirty="0"/>
                  <a:t>dependent variable</a:t>
                </a:r>
                <a:r>
                  <a:rPr lang="en-US" sz="1600" dirty="0"/>
                  <a:t> for a value of the </a:t>
                </a:r>
                <a:r>
                  <a:rPr lang="en-US" sz="1600" u="sng" dirty="0"/>
                  <a:t>independent variable</a:t>
                </a:r>
              </a:p>
              <a:p>
                <a:pPr>
                  <a:lnSpc>
                    <a:spcPct val="100000"/>
                  </a:lnSpc>
                </a:pPr>
                <a:endParaRPr lang="en-US" sz="1600" u="sng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We can think of our regression line, and specifically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, as </a:t>
                </a:r>
                <a:r>
                  <a:rPr lang="en-US" sz="1600" u="sng" dirty="0"/>
                  <a:t>predicted or expected values of Y</a:t>
                </a:r>
                <a:r>
                  <a:rPr lang="en-US" sz="1600" dirty="0"/>
                  <a:t> for </a:t>
                </a:r>
                <a:r>
                  <a:rPr lang="en-US" sz="1600" u="sng" dirty="0"/>
                  <a:t>all X values</a:t>
                </a:r>
                <a:r>
                  <a:rPr lang="en-US" sz="1600" dirty="0"/>
                  <a:t> </a:t>
                </a:r>
                <a:r>
                  <a:rPr lang="en-US" sz="1600" i="1" dirty="0"/>
                  <a:t>in the X range of our sample data</a:t>
                </a:r>
                <a:r>
                  <a:rPr lang="en-US" sz="1600" dirty="0"/>
                  <a:t>! </a:t>
                </a:r>
              </a:p>
              <a:p>
                <a:pPr>
                  <a:lnSpc>
                    <a:spcPct val="100000"/>
                  </a:lnSpc>
                </a:pPr>
                <a:endParaRPr lang="en-US" sz="1600" u="sng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This is another form of </a:t>
                </a:r>
                <a:r>
                  <a:rPr lang="en-US" sz="1600" u="sng" dirty="0"/>
                  <a:t>inference</a:t>
                </a:r>
                <a:r>
                  <a:rPr lang="en-US" sz="1600" dirty="0"/>
                  <a:t>! We are using our sample data to make educated guesses about new data!</a:t>
                </a:r>
                <a:endParaRPr lang="en-US" sz="1600" u="sng" dirty="0"/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We can use our equation to answer a question like → If I select a new flower that has a Sepal Length of 4.8, what will the Sepal Width be?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Visually we could estimate this! (X = 4.8,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≈ ??)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00000"/>
                  </a:lnSpc>
                </a:pPr>
                <a:endParaRPr lang="en-US" sz="1600" u="sn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2718EA-B852-5D85-D0B0-2AF1B4C6B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5900" y="990140"/>
                <a:ext cx="11360800" cy="4555200"/>
              </a:xfrm>
              <a:blipFill>
                <a:blip r:embed="rId2"/>
                <a:stretch>
                  <a:fillRect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9EF7D-550F-79D6-00DB-5FFE8A942FE8}"/>
              </a:ext>
            </a:extLst>
          </p:cNvPr>
          <p:cNvGrpSpPr/>
          <p:nvPr/>
        </p:nvGrpSpPr>
        <p:grpSpPr>
          <a:xfrm>
            <a:off x="6696400" y="4013201"/>
            <a:ext cx="5080000" cy="2721332"/>
            <a:chOff x="5638800" y="4013201"/>
            <a:chExt cx="5080000" cy="2721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A642C1-6B49-6BE0-DDA2-D491DF5FAAE8}"/>
                </a:ext>
              </a:extLst>
            </p:cNvPr>
            <p:cNvGrpSpPr/>
            <p:nvPr/>
          </p:nvGrpSpPr>
          <p:grpSpPr>
            <a:xfrm>
              <a:off x="5638800" y="4013201"/>
              <a:ext cx="5080000" cy="2721332"/>
              <a:chOff x="2600633" y="2453702"/>
              <a:chExt cx="6416367" cy="30787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5A226B-B333-CE53-0C76-0C6A61AB3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86"/>
              <a:stretch/>
            </p:blipFill>
            <p:spPr>
              <a:xfrm>
                <a:off x="6125214" y="2453703"/>
                <a:ext cx="2891786" cy="307873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A65FDE7-3F8D-E581-6E8B-69359BA49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33" y="2453702"/>
                <a:ext cx="3149600" cy="301132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2D91B18-DF54-33D4-D8B7-3108E34600B7}"/>
                </a:ext>
              </a:extLst>
            </p:cNvPr>
            <p:cNvGrpSpPr/>
            <p:nvPr/>
          </p:nvGrpSpPr>
          <p:grpSpPr>
            <a:xfrm>
              <a:off x="8719160" y="5357440"/>
              <a:ext cx="829080" cy="841680"/>
              <a:chOff x="8719160" y="5357440"/>
              <a:chExt cx="829080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6F3B139-659C-30C5-56AD-25C79F0C2CCA}"/>
                      </a:ext>
                    </a:extLst>
                  </p14:cNvPr>
                  <p14:cNvContentPartPr/>
                  <p14:nvPr/>
                </p14:nvContentPartPr>
                <p14:xfrm>
                  <a:off x="9459320" y="5357440"/>
                  <a:ext cx="88920" cy="8416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6F3B139-659C-30C5-56AD-25C79F0C2CC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450680" y="5348440"/>
                    <a:ext cx="106560" cy="85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8050A76-CF79-BEB3-776A-A3A5925FBD06}"/>
                      </a:ext>
                    </a:extLst>
                  </p14:cNvPr>
                  <p14:cNvContentPartPr/>
                  <p14:nvPr/>
                </p14:nvContentPartPr>
                <p14:xfrm>
                  <a:off x="8719160" y="5386240"/>
                  <a:ext cx="752040" cy="18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8050A76-CF79-BEB3-776A-A3A5925FBD0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710160" y="5377600"/>
                    <a:ext cx="76968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0646C4E-22EA-A32E-B3C3-0F5A46890DAF}"/>
              </a:ext>
            </a:extLst>
          </p:cNvPr>
          <p:cNvSpPr txBox="1"/>
          <p:nvPr/>
        </p:nvSpPr>
        <p:spPr>
          <a:xfrm>
            <a:off x="9100650" y="5207603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3.26 ≈</a:t>
            </a:r>
          </a:p>
        </p:txBody>
      </p:sp>
    </p:spTree>
    <p:extLst>
      <p:ext uri="{BB962C8B-B14F-4D97-AF65-F5344CB8AC3E}">
        <p14:creationId xmlns:p14="http://schemas.microsoft.com/office/powerpoint/2010/main" val="42818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AFD-5B88-0488-686C-7E0E9C27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Calculating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886B29-D488-14FA-FD6E-9440C3D11E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766167"/>
                <a:ext cx="11360800" cy="4555200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sz="1400" u="sng" dirty="0"/>
                  <a:t>How to Calculate Predictions</a:t>
                </a:r>
              </a:p>
              <a:p>
                <a:pPr marL="152396" indent="0">
                  <a:buNone/>
                </a:pPr>
                <a:endParaRPr lang="en-US" sz="1400" u="sng" dirty="0"/>
              </a:p>
              <a:p>
                <a:r>
                  <a:rPr lang="en-US" sz="1400" dirty="0"/>
                  <a:t>This is simple, all we have to do is </a:t>
                </a:r>
                <a:r>
                  <a:rPr lang="en-US" sz="1400" u="sng" dirty="0"/>
                  <a:t>plug in the new X value to our equation</a:t>
                </a:r>
                <a:r>
                  <a:rPr lang="en-US" sz="1400" dirty="0"/>
                  <a:t> and this will give us the predicted Y</a:t>
                </a:r>
              </a:p>
              <a:p>
                <a:endParaRPr lang="en-US" sz="1400" dirty="0"/>
              </a:p>
              <a:p>
                <a:pPr marL="152396" indent="0">
                  <a:buNone/>
                </a:pPr>
                <a:r>
                  <a:rPr lang="en-US" sz="1400" u="sng" dirty="0"/>
                  <a:t>Two Options</a:t>
                </a:r>
              </a:p>
              <a:p>
                <a:endParaRPr lang="en-US" sz="1400" dirty="0"/>
              </a:p>
              <a:p>
                <a:pPr marL="609596" indent="-457200">
                  <a:buFont typeface="+mj-lt"/>
                  <a:buAutoNum type="arabicParenR"/>
                </a:pPr>
                <a:r>
                  <a:rPr lang="en-US" sz="1400" dirty="0"/>
                  <a:t>We can do this by hand quite easily!</a:t>
                </a:r>
              </a:p>
              <a:p>
                <a:pPr lvl="1"/>
                <a:r>
                  <a:rPr lang="en-US" sz="1400" dirty="0"/>
                  <a:t>Ex) If I select a new flower that has a Sepal Length of 4.8, what will the Sepal Width be?</a:t>
                </a:r>
              </a:p>
              <a:p>
                <a:pPr lvl="1"/>
                <a:r>
                  <a:rPr lang="en-US" sz="1400" i="1" dirty="0">
                    <a:solidFill>
                      <a:schemeClr val="tx1"/>
                    </a:solidFill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) = (4.8, ??) →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endParaRPr lang="en-US" sz="1400" dirty="0"/>
              </a:p>
              <a:p>
                <a:pPr marL="609596" indent="-457200">
                  <a:buFont typeface="+mj-lt"/>
                  <a:buAutoNum type="arabicParenR"/>
                </a:pPr>
                <a:r>
                  <a:rPr lang="en-US" sz="1400" dirty="0"/>
                  <a:t>Our calculator can do this for us!</a:t>
                </a:r>
              </a:p>
              <a:p>
                <a:pPr lvl="1"/>
                <a:r>
                  <a:rPr lang="en-US" sz="1400" dirty="0"/>
                  <a:t>IF we used the calculator to add the regression line to the graph, we can do the following:</a:t>
                </a:r>
              </a:p>
              <a:p>
                <a:pPr lvl="1"/>
                <a:r>
                  <a:rPr lang="en-US" sz="1400" dirty="0"/>
                  <a:t>GRAPH → CALC </a:t>
                </a:r>
                <a:r>
                  <a:rPr lang="en-US" sz="1100" dirty="0"/>
                  <a:t>(2</a:t>
                </a:r>
                <a:r>
                  <a:rPr lang="en-US" sz="1100" baseline="30000" dirty="0"/>
                  <a:t>nd</a:t>
                </a:r>
                <a:r>
                  <a:rPr lang="en-US" sz="1100" dirty="0"/>
                  <a:t> TRACE)</a:t>
                </a:r>
                <a:r>
                  <a:rPr lang="en-US" sz="1400" dirty="0"/>
                  <a:t> → 1:Value → X = &lt; type in X value of interest &gt; → Enter</a:t>
                </a:r>
              </a:p>
              <a:p>
                <a:pPr lvl="2"/>
                <a:r>
                  <a:rPr lang="en-US" sz="1400" dirty="0"/>
                  <a:t>This will calculate the Y based on the equation that is entered in Y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  <a:p>
                <a:pPr lvl="1"/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886B29-D488-14FA-FD6E-9440C3D11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766167"/>
                <a:ext cx="113608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118DF8-824E-C550-72AF-EB6075C58B9C}"/>
              </a:ext>
            </a:extLst>
          </p:cNvPr>
          <p:cNvSpPr txBox="1"/>
          <p:nvPr/>
        </p:nvSpPr>
        <p:spPr>
          <a:xfrm>
            <a:off x="8086022" y="3429000"/>
            <a:ext cx="425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* Note this will work even if we manually typed in the rounded regression equation to Y</a:t>
            </a:r>
            <a:r>
              <a:rPr lang="en-US" sz="1200" i="1" baseline="-25000" dirty="0">
                <a:solidFill>
                  <a:srgbClr val="7030A0"/>
                </a:solidFill>
              </a:rPr>
              <a:t>1</a:t>
            </a:r>
            <a:r>
              <a:rPr lang="en-US" sz="1200" i="1" dirty="0">
                <a:solidFill>
                  <a:srgbClr val="7030A0"/>
                </a:solidFill>
              </a:rPr>
              <a:t>, but we might as well be more precise!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4507F5-6E6D-95F4-94A0-542854564DB7}"/>
              </a:ext>
            </a:extLst>
          </p:cNvPr>
          <p:cNvGrpSpPr/>
          <p:nvPr/>
        </p:nvGrpSpPr>
        <p:grpSpPr>
          <a:xfrm>
            <a:off x="988537" y="5507633"/>
            <a:ext cx="7696200" cy="1168400"/>
            <a:chOff x="988537" y="5507633"/>
            <a:chExt cx="7696200" cy="1168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756445-640F-A601-3ADF-C28E3587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537" y="5507633"/>
              <a:ext cx="1549400" cy="1168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F2C6DC-BC10-7BDD-74E7-993C07160FAA}"/>
                    </a:ext>
                  </a:extLst>
                </p:cNvPr>
                <p:cNvSpPr txBox="1"/>
                <p:nvPr/>
              </p:nvSpPr>
              <p:spPr>
                <a:xfrm>
                  <a:off x="2537937" y="5938622"/>
                  <a:ext cx="6146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:r>
                    <a:rPr lang="en-US" sz="1400" i="1" dirty="0">
                      <a:solidFill>
                        <a:schemeClr val="tx1"/>
                      </a:solidFill>
                    </a:rPr>
                    <a:t>X = 4.8 →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F2C6DC-BC10-7BDD-74E7-993C07160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937" y="5938622"/>
                  <a:ext cx="6146800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36510F-AB98-B1EB-CB50-7E9AAE1949E3}"/>
              </a:ext>
            </a:extLst>
          </p:cNvPr>
          <p:cNvSpPr txBox="1"/>
          <p:nvPr/>
        </p:nvSpPr>
        <p:spPr>
          <a:xfrm>
            <a:off x="7760677" y="4599692"/>
            <a:ext cx="4299928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LCQ</a:t>
            </a:r>
            <a:r>
              <a:rPr lang="en-US" sz="1600" dirty="0"/>
              <a:t>: Try for a new length: X = 5.3</a:t>
            </a:r>
          </a:p>
          <a:p>
            <a:endParaRPr lang="en-US" sz="1600" u="sng" dirty="0"/>
          </a:p>
          <a:p>
            <a:r>
              <a:rPr lang="en-US" sz="1600" dirty="0"/>
              <a:t>Manual way:</a:t>
            </a:r>
          </a:p>
          <a:p>
            <a:r>
              <a:rPr lang="en-US" sz="1600" dirty="0"/>
              <a:t>???</a:t>
            </a:r>
          </a:p>
          <a:p>
            <a:endParaRPr lang="en-US" sz="1600" dirty="0"/>
          </a:p>
          <a:p>
            <a:r>
              <a:rPr lang="en-US" sz="1600" dirty="0"/>
              <a:t>Calc way:</a:t>
            </a:r>
          </a:p>
          <a:p>
            <a:r>
              <a:rPr lang="en-US" sz="1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2181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AFD-5B88-0488-686C-7E0E9C27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Calculating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886B29-D488-14FA-FD6E-9440C3D11E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766167"/>
                <a:ext cx="11360800" cy="4555200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sz="1400" u="sng" dirty="0"/>
                  <a:t>How to Calculate Predictions</a:t>
                </a:r>
              </a:p>
              <a:p>
                <a:pPr marL="152396" indent="0">
                  <a:buNone/>
                </a:pPr>
                <a:endParaRPr lang="en-US" sz="1400" u="sng" dirty="0"/>
              </a:p>
              <a:p>
                <a:r>
                  <a:rPr lang="en-US" sz="1400" dirty="0"/>
                  <a:t>This is simple, all we have to do is </a:t>
                </a:r>
                <a:r>
                  <a:rPr lang="en-US" sz="1400" u="sng" dirty="0"/>
                  <a:t>plug in the new X value to our equation</a:t>
                </a:r>
                <a:r>
                  <a:rPr lang="en-US" sz="1400" dirty="0"/>
                  <a:t> and this will give us the predicted Y</a:t>
                </a:r>
              </a:p>
              <a:p>
                <a:endParaRPr lang="en-US" sz="1400" dirty="0"/>
              </a:p>
              <a:p>
                <a:pPr marL="152396" indent="0">
                  <a:buNone/>
                </a:pPr>
                <a:r>
                  <a:rPr lang="en-US" sz="1400" u="sng" dirty="0"/>
                  <a:t>Two Options</a:t>
                </a:r>
              </a:p>
              <a:p>
                <a:endParaRPr lang="en-US" sz="1400" dirty="0"/>
              </a:p>
              <a:p>
                <a:pPr marL="609596" indent="-457200">
                  <a:buFont typeface="+mj-lt"/>
                  <a:buAutoNum type="arabicParenR"/>
                </a:pPr>
                <a:r>
                  <a:rPr lang="en-US" sz="1400" dirty="0"/>
                  <a:t>We can do this by hand quite easily!</a:t>
                </a:r>
              </a:p>
              <a:p>
                <a:pPr lvl="1"/>
                <a:r>
                  <a:rPr lang="en-US" sz="1400" dirty="0"/>
                  <a:t>Ex) If I select a new flower that has a Sepal Length of 4.8, what will the Sepal Width be?</a:t>
                </a:r>
              </a:p>
              <a:p>
                <a:pPr lvl="1"/>
                <a:r>
                  <a:rPr lang="en-US" sz="1400" i="1" dirty="0">
                    <a:solidFill>
                      <a:srgbClr val="FF0000"/>
                    </a:solidFill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400" i="1" dirty="0">
                    <a:solidFill>
                      <a:srgbClr val="FF0000"/>
                    </a:solidFill>
                  </a:rPr>
                  <a:t>) = (4.8, ??) →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=−0.723 + 0.83(4.8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261</m:t>
                    </m:r>
                  </m:oMath>
                </a14:m>
                <a:r>
                  <a:rPr lang="en-US" sz="1400" i="1" dirty="0">
                    <a:solidFill>
                      <a:srgbClr val="FF0000"/>
                    </a:solidFill>
                  </a:rPr>
                  <a:t> Predicted Width</a:t>
                </a:r>
              </a:p>
              <a:p>
                <a:pPr lvl="1"/>
                <a:endParaRPr lang="en-US" sz="1400" dirty="0"/>
              </a:p>
              <a:p>
                <a:pPr marL="609596" indent="-457200">
                  <a:buFont typeface="+mj-lt"/>
                  <a:buAutoNum type="arabicParenR"/>
                </a:pPr>
                <a:r>
                  <a:rPr lang="en-US" sz="1400" dirty="0"/>
                  <a:t>Our calculator can do this for us!</a:t>
                </a:r>
              </a:p>
              <a:p>
                <a:pPr lvl="1"/>
                <a:r>
                  <a:rPr lang="en-US" sz="1400" dirty="0"/>
                  <a:t>IF we used the calculator to add the regression line to the graph, we can do the following:</a:t>
                </a:r>
              </a:p>
              <a:p>
                <a:pPr lvl="1"/>
                <a:r>
                  <a:rPr lang="en-US" sz="1400" dirty="0"/>
                  <a:t>GRAPH → CALC </a:t>
                </a:r>
                <a:r>
                  <a:rPr lang="en-US" sz="1100" dirty="0"/>
                  <a:t>(2</a:t>
                </a:r>
                <a:r>
                  <a:rPr lang="en-US" sz="1100" baseline="30000" dirty="0"/>
                  <a:t>nd</a:t>
                </a:r>
                <a:r>
                  <a:rPr lang="en-US" sz="1100" dirty="0"/>
                  <a:t> TRACE)</a:t>
                </a:r>
                <a:r>
                  <a:rPr lang="en-US" sz="1400" dirty="0"/>
                  <a:t> → 1:Value → X = &lt; type in X value of interest &gt; → Enter</a:t>
                </a:r>
              </a:p>
              <a:p>
                <a:pPr lvl="2"/>
                <a:r>
                  <a:rPr lang="en-US" sz="1400" dirty="0"/>
                  <a:t>This will calculate the Y based on the equation that is entered in Y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  <a:p>
                <a:pPr lvl="1"/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886B29-D488-14FA-FD6E-9440C3D11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766167"/>
                <a:ext cx="113608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435B6-2556-F322-ABF8-B315F37453F1}"/>
                  </a:ext>
                </a:extLst>
              </p:cNvPr>
              <p:cNvSpPr txBox="1"/>
              <p:nvPr/>
            </p:nvSpPr>
            <p:spPr>
              <a:xfrm>
                <a:off x="7873023" y="4442749"/>
                <a:ext cx="4299928" cy="185332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LCQ</a:t>
                </a:r>
                <a:r>
                  <a:rPr lang="en-US" sz="1600" dirty="0"/>
                  <a:t>: Try for a new length: X = 5.3</a:t>
                </a:r>
              </a:p>
              <a:p>
                <a:endParaRPr lang="en-US" sz="1600" u="sng" dirty="0"/>
              </a:p>
              <a:p>
                <a:r>
                  <a:rPr lang="en-US" sz="1600" dirty="0"/>
                  <a:t>Manual way: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=−0.723 + 0.83(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5.3</m:t>
                    </m:r>
                    <m:r>
                      <a:rPr lang="en-US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)=3.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676</m:t>
                    </m:r>
                  </m:oMath>
                </a14:m>
                <a:r>
                  <a:rPr lang="en-US" sz="1600" u="sng" dirty="0"/>
                  <a:t> </a:t>
                </a:r>
              </a:p>
              <a:p>
                <a:endParaRPr lang="en-US" sz="1600" u="sng" dirty="0"/>
              </a:p>
              <a:p>
                <a:r>
                  <a:rPr lang="en-US" sz="1600" dirty="0"/>
                  <a:t>Calc way: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X (Length) = 5.3 → Predicted Y (Width) = 3.6707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435B6-2556-F322-ABF8-B315F3745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023" y="4442749"/>
                <a:ext cx="4299928" cy="1853328"/>
              </a:xfrm>
              <a:prstGeom prst="rect">
                <a:avLst/>
              </a:prstGeom>
              <a:blipFill>
                <a:blip r:embed="rId3"/>
                <a:stretch>
                  <a:fillRect l="-587" t="-676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118DF8-824E-C550-72AF-EB6075C58B9C}"/>
              </a:ext>
            </a:extLst>
          </p:cNvPr>
          <p:cNvSpPr txBox="1"/>
          <p:nvPr/>
        </p:nvSpPr>
        <p:spPr>
          <a:xfrm>
            <a:off x="8086022" y="3429000"/>
            <a:ext cx="425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* Note this will work even if we manually typed in the rounded regression equation to Y</a:t>
            </a:r>
            <a:r>
              <a:rPr lang="en-US" sz="1200" i="1" baseline="-25000" dirty="0">
                <a:solidFill>
                  <a:srgbClr val="7030A0"/>
                </a:solidFill>
              </a:rPr>
              <a:t>1</a:t>
            </a:r>
            <a:r>
              <a:rPr lang="en-US" sz="1200" i="1" dirty="0">
                <a:solidFill>
                  <a:srgbClr val="7030A0"/>
                </a:solidFill>
              </a:rPr>
              <a:t>, but we might as well be more precise!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8983B4-5069-94EE-E2B3-4BC26CE65E94}"/>
              </a:ext>
            </a:extLst>
          </p:cNvPr>
          <p:cNvGrpSpPr/>
          <p:nvPr/>
        </p:nvGrpSpPr>
        <p:grpSpPr>
          <a:xfrm>
            <a:off x="797630" y="5398914"/>
            <a:ext cx="9417785" cy="1261026"/>
            <a:chOff x="988537" y="5507633"/>
            <a:chExt cx="9417785" cy="12610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4507F5-6E6D-95F4-94A0-542854564DB7}"/>
                </a:ext>
              </a:extLst>
            </p:cNvPr>
            <p:cNvGrpSpPr/>
            <p:nvPr/>
          </p:nvGrpSpPr>
          <p:grpSpPr>
            <a:xfrm>
              <a:off x="988537" y="5507633"/>
              <a:ext cx="9032928" cy="1168400"/>
              <a:chOff x="988537" y="5507633"/>
              <a:chExt cx="9032928" cy="11684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A0D8879-F231-E885-A154-02CDCF82AC6B}"/>
                  </a:ext>
                </a:extLst>
              </p:cNvPr>
              <p:cNvGrpSpPr/>
              <p:nvPr/>
            </p:nvGrpSpPr>
            <p:grpSpPr>
              <a:xfrm>
                <a:off x="988537" y="5507633"/>
                <a:ext cx="3227550" cy="1168400"/>
                <a:chOff x="5321300" y="2844800"/>
                <a:chExt cx="3227550" cy="1168400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0756445-640F-A601-3ADF-C28E358709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1300" y="2844800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5D46673-85C8-0DD0-1FDD-95588F284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9450" y="2844800"/>
                  <a:ext cx="1549400" cy="116840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F2C6DC-BC10-7BDD-74E7-993C07160FAA}"/>
                      </a:ext>
                    </a:extLst>
                  </p:cNvPr>
                  <p:cNvSpPr txBox="1"/>
                  <p:nvPr/>
                </p:nvSpPr>
                <p:spPr>
                  <a:xfrm>
                    <a:off x="3874665" y="6121688"/>
                    <a:ext cx="614680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1"/>
                    <a:r>
                      <a:rPr lang="en-US" sz="1400" i="1" dirty="0">
                        <a:solidFill>
                          <a:srgbClr val="FF0000"/>
                        </a:solidFill>
                      </a:rPr>
                      <a:t>X = 4.8 → </a:t>
                    </a:r>
                    <a14:m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=3.2602</m:t>
                        </m:r>
                      </m:oMath>
                    </a14:m>
                    <a:endParaRPr lang="en-US" sz="1400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F2C6DC-BC10-7BDD-74E7-993C07160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665" y="6121688"/>
                    <a:ext cx="61468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A57AC-C0C1-3F96-C919-B352F0DF78BA}"/>
                </a:ext>
              </a:extLst>
            </p:cNvPr>
            <p:cNvSpPr txBox="1"/>
            <p:nvPr/>
          </p:nvSpPr>
          <p:spPr>
            <a:xfrm>
              <a:off x="4872679" y="6491660"/>
              <a:ext cx="5533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rgbClr val="7030A0"/>
                  </a:solidFill>
                </a:rPr>
                <a:t>* Difference between this answer and the previous is because of roundoff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85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4FAB-A593-E4CC-936B-ABEFEAA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79286"/>
            <a:ext cx="11360800" cy="763600"/>
          </a:xfrm>
        </p:spPr>
        <p:txBody>
          <a:bodyPr/>
          <a:lstStyle/>
          <a:p>
            <a:r>
              <a:rPr lang="en-US" dirty="0"/>
              <a:t>Interpolating vs Extrapolating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9293-2701-896B-5510-B4D39723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22552"/>
            <a:ext cx="11360800" cy="4555200"/>
          </a:xfrm>
        </p:spPr>
        <p:txBody>
          <a:bodyPr/>
          <a:lstStyle/>
          <a:p>
            <a:r>
              <a:rPr lang="en-US" sz="1500" dirty="0"/>
              <a:t>When we predict, we are actually doing one of two things (one is good, one is bad):</a:t>
            </a:r>
          </a:p>
          <a:p>
            <a:pPr marL="152396" indent="0">
              <a:buNone/>
            </a:pPr>
            <a:endParaRPr lang="en-US" sz="1500" dirty="0"/>
          </a:p>
          <a:p>
            <a:pPr marL="152396" indent="0">
              <a:buNone/>
            </a:pPr>
            <a:r>
              <a:rPr lang="en-US" sz="1500" u="sng" dirty="0"/>
              <a:t>Interpolation</a:t>
            </a:r>
          </a:p>
          <a:p>
            <a:pPr marL="152396" indent="0">
              <a:buNone/>
            </a:pPr>
            <a:endParaRPr lang="en-US" sz="1500" u="sng" dirty="0"/>
          </a:p>
          <a:p>
            <a:r>
              <a:rPr lang="en-US" sz="1500" dirty="0"/>
              <a:t>Interpolation results when the X value of interest falls </a:t>
            </a:r>
            <a:r>
              <a:rPr lang="en-US" sz="1500" u="sng" dirty="0"/>
              <a:t>between given values of X in our original data set</a:t>
            </a:r>
          </a:p>
          <a:p>
            <a:r>
              <a:rPr lang="en-US" sz="1500" dirty="0"/>
              <a:t>Generally interpolation is considered a </a:t>
            </a:r>
            <a:r>
              <a:rPr lang="en-US" sz="1500" u="sng" dirty="0"/>
              <a:t>safe prediction method</a:t>
            </a:r>
            <a:r>
              <a:rPr lang="en-US" sz="1500" dirty="0"/>
              <a:t> because we have already shown that our data behaves in a linear way within the range that we used to come up with the regression equation</a:t>
            </a:r>
            <a:endParaRPr lang="en-US" sz="1500" u="sng" dirty="0"/>
          </a:p>
          <a:p>
            <a:pPr marL="152396" indent="0">
              <a:buNone/>
            </a:pPr>
            <a:endParaRPr lang="en-US" sz="1500" u="sng" dirty="0"/>
          </a:p>
          <a:p>
            <a:pPr marL="152396" indent="0">
              <a:buNone/>
            </a:pPr>
            <a:r>
              <a:rPr lang="en-US" sz="1500" u="sng" dirty="0"/>
              <a:t>Extrapolation</a:t>
            </a:r>
          </a:p>
          <a:p>
            <a:pPr marL="152396" indent="0">
              <a:buNone/>
            </a:pPr>
            <a:endParaRPr lang="en-US" sz="1500" u="sng" dirty="0"/>
          </a:p>
          <a:p>
            <a:r>
              <a:rPr lang="en-US" sz="1500" dirty="0"/>
              <a:t>Extrapolation results when the X value of interest falls </a:t>
            </a:r>
            <a:r>
              <a:rPr lang="en-US" sz="1500" u="sng" dirty="0"/>
              <a:t>outside the range of values for X in our original data set</a:t>
            </a:r>
          </a:p>
          <a:p>
            <a:r>
              <a:rPr lang="en-US" sz="1500" dirty="0"/>
              <a:t>Extrapolation is considered </a:t>
            </a:r>
            <a:r>
              <a:rPr lang="en-US" sz="1500" u="sng" dirty="0"/>
              <a:t>riskier than interpolation</a:t>
            </a:r>
            <a:r>
              <a:rPr lang="en-US" sz="1500" dirty="0"/>
              <a:t> because we have </a:t>
            </a:r>
            <a:r>
              <a:rPr lang="en-US" sz="1500" u="sng" dirty="0"/>
              <a:t>no way of knowing</a:t>
            </a:r>
            <a:r>
              <a:rPr lang="en-US" sz="1500" dirty="0"/>
              <a:t> what the behavior of the data will be outside of the range we studied.</a:t>
            </a:r>
          </a:p>
          <a:p>
            <a:r>
              <a:rPr lang="en-US" sz="1500" dirty="0"/>
              <a:t>It is a </a:t>
            </a:r>
            <a:r>
              <a:rPr lang="en-US" sz="1500" u="sng" dirty="0"/>
              <a:t>BIG assumption</a:t>
            </a:r>
            <a:r>
              <a:rPr lang="en-US" sz="1500" dirty="0"/>
              <a:t> to think the regression line will </a:t>
            </a:r>
            <a:r>
              <a:rPr lang="en-US" sz="1500" u="sng" dirty="0"/>
              <a:t>continue</a:t>
            </a:r>
            <a:r>
              <a:rPr lang="en-US" sz="1500" dirty="0"/>
              <a:t> in the </a:t>
            </a:r>
            <a:r>
              <a:rPr lang="en-US" sz="1500" u="sng" dirty="0">
                <a:solidFill>
                  <a:srgbClr val="00B0F0"/>
                </a:solidFill>
              </a:rPr>
              <a:t>EXACT same pattern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(It could level off, or curve, or anything)</a:t>
            </a:r>
          </a:p>
          <a:p>
            <a:endParaRPr lang="en-US" sz="1500" u="sng" dirty="0">
              <a:solidFill>
                <a:srgbClr val="00B0F0"/>
              </a:solidFill>
            </a:endParaRPr>
          </a:p>
          <a:p>
            <a:pPr marL="152396" indent="0">
              <a:buNone/>
            </a:pPr>
            <a:endParaRPr lang="en-US" sz="1500" u="sng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9E59CA-09CC-C6A9-9EB3-D5722C8E27AD}"/>
              </a:ext>
            </a:extLst>
          </p:cNvPr>
          <p:cNvGrpSpPr/>
          <p:nvPr/>
        </p:nvGrpSpPr>
        <p:grpSpPr>
          <a:xfrm>
            <a:off x="7098380" y="4203634"/>
            <a:ext cx="2927160" cy="2475080"/>
            <a:chOff x="8889080" y="4382920"/>
            <a:chExt cx="2927160" cy="247508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955E8E-8E2C-10EA-10BC-A5B694AD7A1F}"/>
                </a:ext>
              </a:extLst>
            </p:cNvPr>
            <p:cNvGrpSpPr/>
            <p:nvPr/>
          </p:nvGrpSpPr>
          <p:grpSpPr>
            <a:xfrm>
              <a:off x="9261228" y="4440472"/>
              <a:ext cx="2206697" cy="2417528"/>
              <a:chOff x="7479108" y="2975020"/>
              <a:chExt cx="3447707" cy="37193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A8F3231-F99C-3D49-7953-EFBD9E827D82}"/>
                  </a:ext>
                </a:extLst>
              </p:cNvPr>
              <p:cNvGrpSpPr/>
              <p:nvPr/>
            </p:nvGrpSpPr>
            <p:grpSpPr>
              <a:xfrm>
                <a:off x="7479108" y="3201815"/>
                <a:ext cx="3407668" cy="3492528"/>
                <a:chOff x="4392166" y="3064658"/>
                <a:chExt cx="3407668" cy="3492528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57D4778F-352B-6F16-1A18-5EFC500E9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92166" y="3064658"/>
                  <a:ext cx="3407668" cy="3307862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85B8471-0EC8-6CDD-BF0F-674A47517E8F}"/>
                    </a:ext>
                  </a:extLst>
                </p:cNvPr>
                <p:cNvSpPr txBox="1"/>
                <p:nvPr/>
              </p:nvSpPr>
              <p:spPr>
                <a:xfrm>
                  <a:off x="5169877" y="6372520"/>
                  <a:ext cx="225734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/>
                    <a:t>https://</a:t>
                  </a:r>
                  <a:r>
                    <a:rPr lang="en-US" sz="600" dirty="0" err="1"/>
                    <a:t>bolt.mph.ufl.edu</a:t>
                  </a:r>
                  <a:r>
                    <a:rPr lang="en-US" sz="600" dirty="0"/>
                    <a:t>/6050-6052/unit-1/case-q-q/scatterplots/</a:t>
                  </a:r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9052EB-8EDB-4093-42F3-11401F804F9A}"/>
                  </a:ext>
                </a:extLst>
              </p:cNvPr>
              <p:cNvCxnSpPr/>
              <p:nvPr/>
            </p:nvCxnSpPr>
            <p:spPr>
              <a:xfrm>
                <a:off x="8256819" y="2975020"/>
                <a:ext cx="0" cy="35346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EC6CDF3-D139-7B1E-A0F4-7BD3CEC7F8EA}"/>
                  </a:ext>
                </a:extLst>
              </p:cNvPr>
              <p:cNvCxnSpPr/>
              <p:nvPr/>
            </p:nvCxnSpPr>
            <p:spPr>
              <a:xfrm>
                <a:off x="10328183" y="2975020"/>
                <a:ext cx="0" cy="35346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A737B0-1EBD-2242-6C21-75BE8131F3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9944" y="3185316"/>
                <a:ext cx="586871" cy="58218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AE189FF-E3E7-55D0-94CA-46E9D266C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52953" y="5699535"/>
                <a:ext cx="627036" cy="63465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5C1936-8FA5-1792-51C3-2DC1D296C4DA}"/>
                </a:ext>
              </a:extLst>
            </p:cNvPr>
            <p:cNvGrpSpPr/>
            <p:nvPr/>
          </p:nvGrpSpPr>
          <p:grpSpPr>
            <a:xfrm>
              <a:off x="8889080" y="4382920"/>
              <a:ext cx="2927160" cy="2401920"/>
              <a:chOff x="8889080" y="4382920"/>
              <a:chExt cx="2927160" cy="2401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D4FCAA8-BA09-F57A-3869-E26EEDB7FDD3}"/>
                      </a:ext>
                    </a:extLst>
                  </p14:cNvPr>
                  <p14:cNvContentPartPr/>
                  <p14:nvPr/>
                </p14:nvContentPartPr>
                <p14:xfrm>
                  <a:off x="11104520" y="4405960"/>
                  <a:ext cx="464040" cy="5648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D4FCAA8-BA09-F57A-3869-E26EEDB7FDD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095880" y="4396960"/>
                    <a:ext cx="481680" cy="58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CAB3FDBC-B5E2-0844-B430-7C4C13DF5B45}"/>
                      </a:ext>
                    </a:extLst>
                  </p14:cNvPr>
                  <p14:cNvContentPartPr/>
                  <p14:nvPr/>
                </p14:nvContentPartPr>
                <p14:xfrm>
                  <a:off x="8921120" y="6202360"/>
                  <a:ext cx="843120" cy="1198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AB3FDBC-B5E2-0844-B430-7C4C13DF5B4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12480" y="6193360"/>
                    <a:ext cx="860760" cy="137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05329B0-5F20-FBB1-3FC3-32358834401A}"/>
                  </a:ext>
                </a:extLst>
              </p:cNvPr>
              <p:cNvGrpSpPr/>
              <p:nvPr/>
            </p:nvGrpSpPr>
            <p:grpSpPr>
              <a:xfrm>
                <a:off x="9173480" y="5892040"/>
                <a:ext cx="587880" cy="843120"/>
                <a:chOff x="9173480" y="5892040"/>
                <a:chExt cx="587880" cy="843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53349BDC-FABC-4E48-48A4-073ED7C6CC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3480" y="5892040"/>
                    <a:ext cx="587880" cy="35064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53349BDC-FABC-4E48-48A4-073ED7C6CC7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164480" y="5883400"/>
                      <a:ext cx="605520" cy="36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5B5BAD0A-F906-40FD-180C-9A9E56F8D8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00080" y="6274720"/>
                    <a:ext cx="105480" cy="46044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5B5BAD0A-F906-40FD-180C-9A9E56F8D8EE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591080" y="6265720"/>
                      <a:ext cx="123120" cy="478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F6265381-553E-F14B-3AB1-387B7E731E95}"/>
                      </a:ext>
                    </a:extLst>
                  </p14:cNvPr>
                  <p14:cNvContentPartPr/>
                  <p14:nvPr/>
                </p14:nvContentPartPr>
                <p14:xfrm>
                  <a:off x="11073920" y="4861720"/>
                  <a:ext cx="707040" cy="1119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F6265381-553E-F14B-3AB1-387B7E731E9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065280" y="4853080"/>
                    <a:ext cx="724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CA9D58E9-EB8C-97F3-77FD-C47093E342E2}"/>
                      </a:ext>
                    </a:extLst>
                  </p14:cNvPr>
                  <p14:cNvContentPartPr/>
                  <p14:nvPr/>
                </p14:nvContentPartPr>
                <p14:xfrm>
                  <a:off x="11762240" y="4835800"/>
                  <a:ext cx="54000" cy="8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CA9D58E9-EB8C-97F3-77FD-C47093E342E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753600" y="4826800"/>
                    <a:ext cx="7164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051FDA9-BECC-F4FD-C662-CE03B347F4E6}"/>
                      </a:ext>
                    </a:extLst>
                  </p14:cNvPr>
                  <p14:cNvContentPartPr/>
                  <p14:nvPr/>
                </p14:nvContentPartPr>
                <p14:xfrm>
                  <a:off x="11521400" y="4382920"/>
                  <a:ext cx="104040" cy="36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051FDA9-BECC-F4FD-C662-CE03B347F4E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1512400" y="4374280"/>
                    <a:ext cx="12168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A0B2FD56-7858-2390-77DD-12364B83DE5D}"/>
                      </a:ext>
                    </a:extLst>
                  </p14:cNvPr>
                  <p14:cNvContentPartPr/>
                  <p14:nvPr/>
                </p14:nvContentPartPr>
                <p14:xfrm>
                  <a:off x="9132080" y="5871160"/>
                  <a:ext cx="101160" cy="77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A0B2FD56-7858-2390-77DD-12364B83DE5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123440" y="5862520"/>
                    <a:ext cx="1188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F6B37D2C-7ECE-EE44-51DC-B27952F7F5DD}"/>
                      </a:ext>
                    </a:extLst>
                  </p14:cNvPr>
                  <p14:cNvContentPartPr/>
                  <p14:nvPr/>
                </p14:nvContentPartPr>
                <p14:xfrm>
                  <a:off x="8889080" y="6259600"/>
                  <a:ext cx="55800" cy="151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F6B37D2C-7ECE-EE44-51DC-B27952F7F5D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80080" y="6250960"/>
                    <a:ext cx="734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14E01E96-957B-0C4B-DBF3-006C24F4A8BE}"/>
                      </a:ext>
                    </a:extLst>
                  </p14:cNvPr>
                  <p14:cNvContentPartPr/>
                  <p14:nvPr/>
                </p14:nvContentPartPr>
                <p14:xfrm>
                  <a:off x="9563360" y="6670720"/>
                  <a:ext cx="79560" cy="1141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14E01E96-957B-0C4B-DBF3-006C24F4A8B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554720" y="6662080"/>
                    <a:ext cx="97200" cy="131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429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6E23-77AE-11F7-AF30-4C2A074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3167"/>
            <a:ext cx="11360800" cy="763600"/>
          </a:xfrm>
        </p:spPr>
        <p:txBody>
          <a:bodyPr/>
          <a:lstStyle/>
          <a:p>
            <a:r>
              <a:rPr lang="en-US" dirty="0"/>
              <a:t>LCQ: Interpolating vs Extrapolating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0C90-7845-F407-7EAE-858FDD9E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26767"/>
            <a:ext cx="1136080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 Determine if the following predictions are interpolating or extrapolating. Then calculate the prediction.</a:t>
            </a:r>
          </a:p>
          <a:p>
            <a:endParaRPr lang="en-US" sz="1800" dirty="0"/>
          </a:p>
          <a:p>
            <a:pPr marL="495296" indent="-342900">
              <a:buFont typeface="+mj-lt"/>
              <a:buAutoNum type="alphaLcParenR"/>
            </a:pPr>
            <a:r>
              <a:rPr lang="en-US" sz="1800" dirty="0"/>
              <a:t>Predict the Sepal Width for a Sepal Length = 4.0</a:t>
            </a:r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r>
              <a:rPr lang="en-US" sz="1800" dirty="0"/>
              <a:t>Predict the Sepal Width for a Sepal Length = 5.1</a:t>
            </a:r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endParaRPr lang="en-US" sz="1800" dirty="0"/>
          </a:p>
          <a:p>
            <a:pPr marL="495296" indent="-342900">
              <a:buFont typeface="+mj-lt"/>
              <a:buAutoNum type="alphaLcParenR"/>
            </a:pPr>
            <a:r>
              <a:rPr lang="en-US" sz="1800" dirty="0"/>
              <a:t>Predict the Sepal Width for a Sepal Length = 5.5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8114-CFD2-66CF-A49E-C1C4C12DF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6"/>
          <a:stretch/>
        </p:blipFill>
        <p:spPr>
          <a:xfrm>
            <a:off x="8917150" y="2336800"/>
            <a:ext cx="2289500" cy="27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6E23-77AE-11F7-AF30-4C2A074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3167"/>
            <a:ext cx="11360800" cy="763600"/>
          </a:xfrm>
        </p:spPr>
        <p:txBody>
          <a:bodyPr/>
          <a:lstStyle/>
          <a:p>
            <a:r>
              <a:rPr lang="en-US" dirty="0"/>
              <a:t>LCQ: Interpolating vs Extrapolating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DD0C90-7845-F407-7EAE-858FDD9EC6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026767"/>
                <a:ext cx="11360800" cy="4555200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sz="1200" b="1" dirty="0"/>
                  <a:t>Problem</a:t>
                </a:r>
                <a:r>
                  <a:rPr lang="en-US" sz="1200" dirty="0"/>
                  <a:t>: Determine if the following predictions are interpolating or extrapolating. Then calculate the prediction.</a:t>
                </a:r>
              </a:p>
              <a:p>
                <a:pPr marL="152396" indent="0">
                  <a:buNone/>
                </a:pPr>
                <a:endParaRPr lang="en-US" sz="1200" u="sng" dirty="0"/>
              </a:p>
              <a:p>
                <a:pPr marL="152396" indent="0">
                  <a:buNone/>
                </a:pPr>
                <a:r>
                  <a:rPr lang="en-US" sz="1200" dirty="0"/>
                  <a:t>a) Predict the Sepal Width for a Sepal Length = 4.0</a:t>
                </a:r>
              </a:p>
              <a:p>
                <a:pPr marL="152396" indent="0">
                  <a:buNone/>
                </a:pPr>
                <a:endParaRPr lang="en-US" sz="1200" dirty="0"/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Extrapolating </a:t>
                </a:r>
                <a:r>
                  <a:rPr lang="en-US" sz="1200" i="1" dirty="0">
                    <a:solidFill>
                      <a:srgbClr val="7030A0"/>
                    </a:solidFill>
                  </a:rPr>
                  <a:t>→ X data ranges from 4.4 to 5.4 based on the scatter plot. Thus 4.0 is below the range</a:t>
                </a:r>
              </a:p>
              <a:p>
                <a:pPr marL="152396" indent="0">
                  <a:buNone/>
                </a:pPr>
                <a:endParaRPr lang="en-US" sz="1200" dirty="0"/>
              </a:p>
              <a:p>
                <a:pPr marL="152396" indent="0">
                  <a:buNone/>
                </a:pPr>
                <a:r>
                  <a:rPr lang="en-US" sz="1200" dirty="0"/>
                  <a:t>Using calc: </a:t>
                </a:r>
                <a:r>
                  <a:rPr lang="en-US" sz="1200" i="1" dirty="0">
                    <a:solidFill>
                      <a:srgbClr val="FF0000"/>
                    </a:solidFill>
                  </a:rPr>
                  <a:t>X = 4.0 → Predicted Y = ERROR</a:t>
                </a:r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→ Our calculator recognizes that our X value of interest is outside the range of the original data, so it gives us an error and does not give us a result</a:t>
                </a: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r>
                  <a:rPr lang="en-US" sz="1200" dirty="0"/>
                  <a:t>So have to calculate the prediction manually: </a:t>
                </a:r>
                <a14:m>
                  <m:oMath xmlns:m="http://schemas.openxmlformats.org/officeDocument/2006/math">
                    <m:r>
                      <a:rPr lang="en-US" sz="12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=−0.723 + 0.83(4)=</m:t>
                    </m:r>
                    <m:r>
                      <a:rPr lang="en-US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2.597</m:t>
                    </m:r>
                  </m:oMath>
                </a14:m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→ But we have to know that this result should be treated with caution because it is an extrapolation!</a:t>
                </a:r>
              </a:p>
              <a:p>
                <a:r>
                  <a:rPr lang="en-US" sz="1200" i="1" dirty="0">
                    <a:solidFill>
                      <a:srgbClr val="7030A0"/>
                    </a:solidFill>
                  </a:rPr>
                  <a:t>It is important to recognize that our equation will ALWAYS give us a result, even if I enter -10 or 1000!</a:t>
                </a:r>
              </a:p>
              <a:p>
                <a:r>
                  <a:rPr lang="en-US" sz="1200" i="1" dirty="0">
                    <a:solidFill>
                      <a:srgbClr val="7030A0"/>
                    </a:solidFill>
                  </a:rPr>
                  <a:t>But contextually, some values are not going to make any sense… Can we have a negative length?? NO! So we have to be careful when using our equation to make predictions</a:t>
                </a:r>
                <a:endParaRPr lang="en-US" sz="1200" dirty="0"/>
              </a:p>
              <a:p>
                <a:pPr marL="495296" indent="-342900">
                  <a:buFont typeface="+mj-lt"/>
                  <a:buAutoNum type="alphaLcParenR"/>
                </a:pPr>
                <a:endParaRPr lang="en-US" sz="1200" dirty="0"/>
              </a:p>
              <a:p>
                <a:pPr marL="152396" indent="0">
                  <a:buNone/>
                </a:pPr>
                <a:r>
                  <a:rPr lang="en-US" sz="1200" dirty="0"/>
                  <a:t>b) Predict the Sepal Width for a Sepal Length = 5.1</a:t>
                </a: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Interpolating </a:t>
                </a:r>
                <a:r>
                  <a:rPr lang="en-US" sz="1200" i="1" dirty="0">
                    <a:solidFill>
                      <a:srgbClr val="7030A0"/>
                    </a:solidFill>
                  </a:rPr>
                  <a:t>→ This is well within the X range of the original data that our regression equation was built on! So we won’t have any issues calculating the prediction and no concerns in doing so</a:t>
                </a: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7030A0"/>
                  </a:solidFill>
                </a:endParaRPr>
              </a:p>
              <a:p>
                <a:pPr marL="152396" indent="0">
                  <a:buNone/>
                </a:pPr>
                <a:r>
                  <a:rPr lang="en-US" sz="1200" dirty="0"/>
                  <a:t>Using calc: </a:t>
                </a:r>
                <a:r>
                  <a:rPr lang="en-US" sz="1200" i="1" dirty="0">
                    <a:solidFill>
                      <a:srgbClr val="FF0000"/>
                    </a:solidFill>
                  </a:rPr>
                  <a:t>X = 5.1 → Predicted Y = 3.509</a:t>
                </a:r>
              </a:p>
              <a:p>
                <a:pPr marL="152396" indent="0">
                  <a:buNone/>
                </a:pPr>
                <a:endParaRPr lang="en-US" sz="1200" dirty="0"/>
              </a:p>
              <a:p>
                <a:pPr marL="495296" indent="-342900">
                  <a:buFont typeface="+mj-lt"/>
                  <a:buAutoNum type="alphaLcParenR"/>
                </a:pPr>
                <a:endParaRPr lang="en-US" sz="1200" dirty="0"/>
              </a:p>
              <a:p>
                <a:pPr marL="152396" indent="0">
                  <a:buNone/>
                </a:pPr>
                <a:endParaRPr lang="en-US" sz="1200" dirty="0"/>
              </a:p>
              <a:p>
                <a:pPr marL="495296" indent="-342900">
                  <a:buFont typeface="+mj-lt"/>
                  <a:buAutoNum type="alphaLcParenR"/>
                </a:pPr>
                <a:endParaRPr lang="en-US" sz="1200" dirty="0"/>
              </a:p>
              <a:p>
                <a:pPr marL="152396" indent="0">
                  <a:buNone/>
                </a:pPr>
                <a:r>
                  <a:rPr lang="en-US" sz="1200" dirty="0"/>
                  <a:t>c) Predict the Sepal Width for a Sepal Length = 5.5</a:t>
                </a:r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Extrapolating </a:t>
                </a:r>
                <a:r>
                  <a:rPr lang="en-US" sz="1200" i="1" dirty="0">
                    <a:solidFill>
                      <a:srgbClr val="7030A0"/>
                    </a:solidFill>
                  </a:rPr>
                  <a:t>→ Even though this is very close to the max X value of 4.4, it is still outside the range</a:t>
                </a:r>
              </a:p>
              <a:p>
                <a:pPr marL="152396" indent="0">
                  <a:buNone/>
                </a:pPr>
                <a:endParaRPr lang="en-US" sz="1200" i="1" dirty="0">
                  <a:solidFill>
                    <a:srgbClr val="7030A0"/>
                  </a:solidFill>
                </a:endParaRPr>
              </a:p>
              <a:p>
                <a:pPr marL="152396" indent="0">
                  <a:buNone/>
                </a:pPr>
                <a:r>
                  <a:rPr lang="en-US" sz="1200" dirty="0"/>
                  <a:t>Manual calculation: </a:t>
                </a: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=−0.723 + 0.83(</m:t>
                    </m:r>
                    <m:r>
                      <a:rPr lang="en-US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5.5</m:t>
                    </m:r>
                    <m:r>
                      <a:rPr lang="en-US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3.842</m:t>
                    </m:r>
                  </m:oMath>
                </a14:m>
                <a:endParaRPr lang="en-US" sz="1200" dirty="0"/>
              </a:p>
              <a:p>
                <a:pPr marL="152396" indent="0">
                  <a:buNone/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→ Shouldn’t trust this prediction because we are extrapolating!</a:t>
                </a:r>
                <a:endParaRPr lang="en-US" sz="1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DD0C90-7845-F407-7EAE-858FDD9EC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026767"/>
                <a:ext cx="11360800" cy="4555200"/>
              </a:xfrm>
              <a:blipFill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5677762-FAAD-CD0B-A185-8D38041F2629}"/>
              </a:ext>
            </a:extLst>
          </p:cNvPr>
          <p:cNvGrpSpPr/>
          <p:nvPr/>
        </p:nvGrpSpPr>
        <p:grpSpPr>
          <a:xfrm>
            <a:off x="8029900" y="2500249"/>
            <a:ext cx="2841300" cy="987298"/>
            <a:chOff x="5321300" y="2844800"/>
            <a:chExt cx="3187700" cy="116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BB3FE9-1F47-51FB-1C02-A46ABC5FE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1300" y="2844800"/>
              <a:ext cx="1549400" cy="1168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D51C75-7BD6-E041-FD82-E0B66D9EE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9600" y="2844800"/>
              <a:ext cx="1549400" cy="11684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54455-94A5-FBD7-1B1B-998B2A28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4662833"/>
            <a:ext cx="1549400" cy="1168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307690D-1184-2C85-617F-7A7A5E8C175F}"/>
              </a:ext>
            </a:extLst>
          </p:cNvPr>
          <p:cNvGrpSpPr/>
          <p:nvPr/>
        </p:nvGrpSpPr>
        <p:grpSpPr>
          <a:xfrm>
            <a:off x="9410930" y="-503293"/>
            <a:ext cx="2558160" cy="2721331"/>
            <a:chOff x="8874680" y="-333899"/>
            <a:chExt cx="2558160" cy="2721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228114-CFD2-66CF-A49E-C1C4C12DF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186"/>
            <a:stretch/>
          </p:blipFill>
          <p:spPr>
            <a:xfrm>
              <a:off x="8874680" y="-333899"/>
              <a:ext cx="2289500" cy="272133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D8E4EA-88C7-BB7B-84FB-3F21F30AFAEF}"/>
                </a:ext>
              </a:extLst>
            </p:cNvPr>
            <p:cNvGrpSpPr/>
            <p:nvPr/>
          </p:nvGrpSpPr>
          <p:grpSpPr>
            <a:xfrm>
              <a:off x="10378681" y="1709920"/>
              <a:ext cx="1054159" cy="320760"/>
              <a:chOff x="10378681" y="1709920"/>
              <a:chExt cx="1054159" cy="32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1F210BE-59E6-E9CE-3176-D5D556CC29F5}"/>
                      </a:ext>
                    </a:extLst>
                  </p14:cNvPr>
                  <p14:cNvContentPartPr/>
                  <p14:nvPr/>
                </p14:nvContentPartPr>
                <p14:xfrm>
                  <a:off x="11273360" y="1709920"/>
                  <a:ext cx="3960" cy="867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1F210BE-59E6-E9CE-3176-D5D556CC29F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264360" y="1701280"/>
                    <a:ext cx="21600" cy="104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E8D1730-D9E5-6F8C-03B5-7A88A3FC98CC}"/>
                  </a:ext>
                </a:extLst>
              </p:cNvPr>
              <p:cNvGrpSpPr/>
              <p:nvPr/>
            </p:nvGrpSpPr>
            <p:grpSpPr>
              <a:xfrm>
                <a:off x="11239160" y="1889920"/>
                <a:ext cx="193680" cy="113760"/>
                <a:chOff x="11239160" y="1889920"/>
                <a:chExt cx="193680" cy="113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9EA56D08-0196-F3A1-7EAD-8BA41F669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39160" y="1889920"/>
                    <a:ext cx="57960" cy="11376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9EA56D08-0196-F3A1-7EAD-8BA41F6692F5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1230160" y="1881280"/>
                      <a:ext cx="75600" cy="13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AD67296A-6A9E-6493-DA65-AC24D0E687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49680" y="1991440"/>
                    <a:ext cx="3960" cy="864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AD67296A-6A9E-6493-DA65-AC24D0E68768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1340680" y="1982800"/>
                      <a:ext cx="2160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C4EC5C75-7437-2AF7-AB61-1081480CAA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89280" y="1889920"/>
                    <a:ext cx="43560" cy="11124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C4EC5C75-7437-2AF7-AB61-1081480CAA18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1380640" y="1880920"/>
                      <a:ext cx="6120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4A82C82-D59C-B477-79B4-5A0EA94A9835}"/>
                      </a:ext>
                    </a:extLst>
                  </p14:cNvPr>
                  <p14:cNvContentPartPr/>
                  <p14:nvPr/>
                </p14:nvContentPartPr>
                <p14:xfrm>
                  <a:off x="10466240" y="1737640"/>
                  <a:ext cx="5040" cy="1328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4A82C82-D59C-B477-79B4-5A0EA94A983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457240" y="1729000"/>
                    <a:ext cx="22680" cy="150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CE8CF6-510D-8B7C-4803-83551F582BBD}"/>
                  </a:ext>
                </a:extLst>
              </p:cNvPr>
              <p:cNvGrpSpPr/>
              <p:nvPr/>
            </p:nvGrpSpPr>
            <p:grpSpPr>
              <a:xfrm>
                <a:off x="10378681" y="1904703"/>
                <a:ext cx="134643" cy="125977"/>
                <a:chOff x="10378681" y="1904703"/>
                <a:chExt cx="134643" cy="125977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80096335-796F-00E1-91BD-8A5DF13927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8681" y="1913680"/>
                    <a:ext cx="46440" cy="11700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80096335-796F-00E1-91BD-8A5DF1392786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0370041" y="1905040"/>
                      <a:ext cx="640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5281AE49-859F-9103-CCE3-054334B8E9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73854" y="2000080"/>
                    <a:ext cx="360" cy="36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5281AE49-859F-9103-CCE3-054334B8E9C1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10464854" y="1991440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A4E154E1-A730-68CF-2795-BC6443043D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11884" y="1904703"/>
                    <a:ext cx="1440" cy="11124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A4E154E1-A730-68CF-2795-BC6443043D25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10503244" y="1895703"/>
                      <a:ext cx="1908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AB1336-9054-2014-F35A-D403643A0E5E}"/>
              </a:ext>
            </a:extLst>
          </p:cNvPr>
          <p:cNvGrpSpPr/>
          <p:nvPr/>
        </p:nvGrpSpPr>
        <p:grpSpPr>
          <a:xfrm>
            <a:off x="9099387" y="-244021"/>
            <a:ext cx="2713320" cy="2150280"/>
            <a:chOff x="8752414" y="174639"/>
            <a:chExt cx="2713320" cy="21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9842C-1602-B570-D634-CF63E0BDA905}"/>
                    </a:ext>
                  </a:extLst>
                </p14:cNvPr>
                <p14:cNvContentPartPr/>
                <p14:nvPr/>
              </p14:nvContentPartPr>
              <p14:xfrm>
                <a:off x="10574734" y="806799"/>
                <a:ext cx="96840" cy="108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9842C-1602-B570-D634-CF63E0BDA9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65734" y="798159"/>
                  <a:ext cx="11448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B2117A-4517-EAEA-06E8-BD44C3C98608}"/>
                    </a:ext>
                  </a:extLst>
                </p14:cNvPr>
                <p14:cNvContentPartPr/>
                <p14:nvPr/>
              </p14:nvContentPartPr>
              <p14:xfrm>
                <a:off x="11353414" y="174639"/>
                <a:ext cx="112320" cy="1694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B2117A-4517-EAEA-06E8-BD44C3C986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44414" y="165999"/>
                  <a:ext cx="129960" cy="17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29ACA-050D-BC42-AED6-65A1CF8076CF}"/>
                    </a:ext>
                  </a:extLst>
                </p14:cNvPr>
                <p14:cNvContentPartPr/>
                <p14:nvPr/>
              </p14:nvContentPartPr>
              <p14:xfrm>
                <a:off x="8870854" y="2058519"/>
                <a:ext cx="5040" cy="7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29ACA-050D-BC42-AED6-65A1CF8076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2214" y="2049879"/>
                  <a:ext cx="22680" cy="92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B3C429F-5A9F-2691-8F74-C1D483602829}"/>
                </a:ext>
              </a:extLst>
            </p:cNvPr>
            <p:cNvGrpSpPr/>
            <p:nvPr/>
          </p:nvGrpSpPr>
          <p:grpSpPr>
            <a:xfrm>
              <a:off x="8752414" y="1842159"/>
              <a:ext cx="181080" cy="482760"/>
              <a:chOff x="8752414" y="1842159"/>
              <a:chExt cx="181080" cy="48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8C0D3D7-C950-2CDF-7CA9-F53EFCBE74EF}"/>
                      </a:ext>
                    </a:extLst>
                  </p14:cNvPr>
                  <p14:cNvContentPartPr/>
                  <p14:nvPr/>
                </p14:nvContentPartPr>
                <p14:xfrm>
                  <a:off x="8851414" y="2240679"/>
                  <a:ext cx="60120" cy="8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8C0D3D7-C950-2CDF-7CA9-F53EFCBE74E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842414" y="2231679"/>
                    <a:ext cx="7776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C5BE197-D8FC-1AC7-25F9-5B8BF9C45139}"/>
                      </a:ext>
                    </a:extLst>
                  </p14:cNvPr>
                  <p14:cNvContentPartPr/>
                  <p14:nvPr/>
                </p14:nvContentPartPr>
                <p14:xfrm>
                  <a:off x="8877694" y="2133039"/>
                  <a:ext cx="4320" cy="896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C5BE197-D8FC-1AC7-25F9-5B8BF9C4513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69054" y="2124039"/>
                    <a:ext cx="2196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EA98703-45B5-A2B8-9194-4BB433594FF5}"/>
                      </a:ext>
                    </a:extLst>
                  </p14:cNvPr>
                  <p14:cNvContentPartPr/>
                  <p14:nvPr/>
                </p14:nvContentPartPr>
                <p14:xfrm>
                  <a:off x="8752414" y="1842159"/>
                  <a:ext cx="45720" cy="1018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EA98703-45B5-A2B8-9194-4BB433594FF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743774" y="1833519"/>
                    <a:ext cx="6336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FD4B4E4-493C-E3FC-69AC-D9C32D1BC35B}"/>
                      </a:ext>
                    </a:extLst>
                  </p14:cNvPr>
                  <p14:cNvContentPartPr/>
                  <p14:nvPr/>
                </p14:nvContentPartPr>
                <p14:xfrm>
                  <a:off x="8854654" y="1937199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FD4B4E4-493C-E3FC-69AC-D9C32D1BC35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846014" y="1928559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3BED2B2F-7FED-CFF7-0819-77192EA46FC5}"/>
                      </a:ext>
                    </a:extLst>
                  </p14:cNvPr>
                  <p14:cNvContentPartPr/>
                  <p14:nvPr/>
                </p14:nvContentPartPr>
                <p14:xfrm>
                  <a:off x="8898214" y="1852239"/>
                  <a:ext cx="35280" cy="824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3BED2B2F-7FED-CFF7-0819-77192EA46FC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889574" y="1843239"/>
                    <a:ext cx="52920" cy="100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B9A547-3B2C-5339-D7C7-1D7EB846AC72}"/>
                    </a:ext>
                  </a:extLst>
                </p14:cNvPr>
                <p14:cNvContentPartPr/>
                <p14:nvPr/>
              </p14:nvContentPartPr>
              <p14:xfrm>
                <a:off x="8938174" y="2240319"/>
                <a:ext cx="34920" cy="22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B9A547-3B2C-5339-D7C7-1D7EB846AC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29534" y="2231679"/>
                  <a:ext cx="52560" cy="3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A200D09-D5FB-337F-DFCD-0B188CB6F76C}"/>
                </a:ext>
              </a:extLst>
            </p:cNvPr>
            <p:cNvGrpSpPr/>
            <p:nvPr/>
          </p:nvGrpSpPr>
          <p:grpSpPr>
            <a:xfrm>
              <a:off x="9000094" y="2045199"/>
              <a:ext cx="330480" cy="168840"/>
              <a:chOff x="9000094" y="2045199"/>
              <a:chExt cx="330480" cy="16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35488FA-7153-BC76-EF58-AFC3408C4393}"/>
                      </a:ext>
                    </a:extLst>
                  </p14:cNvPr>
                  <p14:cNvContentPartPr/>
                  <p14:nvPr/>
                </p14:nvContentPartPr>
                <p14:xfrm>
                  <a:off x="9000094" y="2199279"/>
                  <a:ext cx="28440" cy="147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35488FA-7153-BC76-EF58-AFC3408C439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991094" y="2190639"/>
                    <a:ext cx="460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18746E0-2CBA-2BC8-95DE-FFD6908C2CC0}"/>
                      </a:ext>
                    </a:extLst>
                  </p14:cNvPr>
                  <p14:cNvContentPartPr/>
                  <p14:nvPr/>
                </p14:nvContentPartPr>
                <p14:xfrm>
                  <a:off x="9056974" y="2164359"/>
                  <a:ext cx="38520" cy="23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18746E0-2CBA-2BC8-95DE-FFD6908C2CC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047974" y="2155359"/>
                    <a:ext cx="5616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970C0E1-95FE-FDB7-0124-FE7FF6854ED7}"/>
                      </a:ext>
                    </a:extLst>
                  </p14:cNvPr>
                  <p14:cNvContentPartPr/>
                  <p14:nvPr/>
                </p14:nvContentPartPr>
                <p14:xfrm>
                  <a:off x="9112414" y="2148159"/>
                  <a:ext cx="10800" cy="57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970C0E1-95FE-FDB7-0124-FE7FF6854ED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103774" y="2139519"/>
                    <a:ext cx="284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5067659-1825-8D96-54AF-D69C474EA0EE}"/>
                      </a:ext>
                    </a:extLst>
                  </p14:cNvPr>
                  <p14:cNvContentPartPr/>
                  <p14:nvPr/>
                </p14:nvContentPartPr>
                <p14:xfrm>
                  <a:off x="9162454" y="2108199"/>
                  <a:ext cx="41400" cy="29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B5067659-1825-8D96-54AF-D69C474EA0E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153814" y="2099199"/>
                    <a:ext cx="5904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00C3DF3-9218-95FD-D979-22BE234CEAEC}"/>
                      </a:ext>
                    </a:extLst>
                  </p14:cNvPr>
                  <p14:cNvContentPartPr/>
                  <p14:nvPr/>
                </p14:nvContentPartPr>
                <p14:xfrm>
                  <a:off x="9232294" y="2075799"/>
                  <a:ext cx="36720" cy="169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00C3DF3-9218-95FD-D979-22BE234CEAE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223654" y="2066799"/>
                    <a:ext cx="543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0F18F67E-3D1A-C74A-ED4F-B59E9F73E9C2}"/>
                      </a:ext>
                    </a:extLst>
                  </p14:cNvPr>
                  <p14:cNvContentPartPr/>
                  <p14:nvPr/>
                </p14:nvContentPartPr>
                <p14:xfrm>
                  <a:off x="9311134" y="2045199"/>
                  <a:ext cx="19440" cy="104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0F18F67E-3D1A-C74A-ED4F-B59E9F73E9C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9302134" y="2036559"/>
                    <a:ext cx="37080" cy="2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034FF69-4231-51A1-055D-CA04B671467E}"/>
                </a:ext>
              </a:extLst>
            </p:cNvPr>
            <p:cNvGrpSpPr/>
            <p:nvPr/>
          </p:nvGrpSpPr>
          <p:grpSpPr>
            <a:xfrm>
              <a:off x="11294734" y="247359"/>
              <a:ext cx="65520" cy="43560"/>
              <a:chOff x="11294734" y="247359"/>
              <a:chExt cx="65520" cy="4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B2770B17-3692-AC0D-179B-37619866AC80}"/>
                      </a:ext>
                    </a:extLst>
                  </p14:cNvPr>
                  <p14:cNvContentPartPr/>
                  <p14:nvPr/>
                </p14:nvContentPartPr>
                <p14:xfrm>
                  <a:off x="11294734" y="276879"/>
                  <a:ext cx="18360" cy="1404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B2770B17-3692-AC0D-179B-37619866AC8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1285734" y="267879"/>
                    <a:ext cx="3600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3EB344F-8138-BF11-0FEF-B2A1C2C5FD02}"/>
                      </a:ext>
                    </a:extLst>
                  </p14:cNvPr>
                  <p14:cNvContentPartPr/>
                  <p14:nvPr/>
                </p14:nvContentPartPr>
                <p14:xfrm>
                  <a:off x="11344774" y="247359"/>
                  <a:ext cx="15480" cy="7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3EB344F-8138-BF11-0FEF-B2A1C2C5FD02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1335774" y="238359"/>
                    <a:ext cx="33120" cy="24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661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EE39-B538-BCD1-1E99-684BB6D9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74D8-69EC-F764-FEC2-86AD31B3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9962"/>
            <a:ext cx="11360800" cy="534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In addition to correlation, we can also </a:t>
            </a:r>
            <a:r>
              <a:rPr lang="en-US" sz="1400" u="sng" dirty="0"/>
              <a:t>assess the strength</a:t>
            </a:r>
            <a:r>
              <a:rPr lang="en-US" sz="1400" dirty="0"/>
              <a:t> of the relationship using another measure called the </a:t>
            </a:r>
            <a:r>
              <a:rPr lang="en-US" sz="1400" b="1" dirty="0"/>
              <a:t>Coefficient of Determination</a:t>
            </a:r>
          </a:p>
          <a:p>
            <a:pPr marL="186262" indent="0">
              <a:lnSpc>
                <a:spcPct val="100000"/>
              </a:lnSpc>
              <a:buNone/>
            </a:pPr>
            <a:endParaRPr lang="en-US" sz="1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8B475-5911-8D44-EA8D-D795285C7CDA}"/>
              </a:ext>
            </a:extLst>
          </p:cNvPr>
          <p:cNvSpPr txBox="1"/>
          <p:nvPr/>
        </p:nvSpPr>
        <p:spPr>
          <a:xfrm>
            <a:off x="6190252" y="1126877"/>
            <a:ext cx="5888200" cy="2605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6262" indent="0">
              <a:lnSpc>
                <a:spcPct val="100000"/>
              </a:lnSpc>
              <a:buNone/>
            </a:pPr>
            <a:r>
              <a:rPr lang="en-US" sz="1400" u="sng" dirty="0"/>
              <a:t>Interpreting r</a:t>
            </a:r>
            <a:r>
              <a:rPr lang="en-US" sz="1400" u="sng" baseline="30000" dirty="0"/>
              <a:t>2</a:t>
            </a:r>
          </a:p>
          <a:p>
            <a:pPr marL="186262" indent="0">
              <a:lnSpc>
                <a:spcPct val="100000"/>
              </a:lnSpc>
              <a:buNone/>
            </a:pPr>
            <a:endParaRPr lang="en-US" sz="1400" u="sng" baseline="30000" dirty="0"/>
          </a:p>
          <a:p>
            <a:pPr marL="47201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a general structure for how to interpret this measure:</a:t>
            </a:r>
          </a:p>
          <a:p>
            <a:pPr marL="47201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86262">
              <a:lnSpc>
                <a:spcPct val="100000"/>
              </a:lnSpc>
            </a:pPr>
            <a:r>
              <a:rPr lang="en-US" sz="1400" dirty="0"/>
              <a:t>USING CONTEXT!</a:t>
            </a:r>
          </a:p>
          <a:p>
            <a:pPr marL="186262">
              <a:lnSpc>
                <a:spcPct val="100000"/>
              </a:lnSpc>
            </a:pPr>
            <a:endParaRPr lang="en-US" sz="1400" dirty="0"/>
          </a:p>
          <a:p>
            <a:pPr marL="472012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r</a:t>
            </a:r>
            <a:r>
              <a:rPr lang="en-US" sz="1400" u="sng" baseline="30000" dirty="0"/>
              <a:t>2</a:t>
            </a:r>
            <a:r>
              <a:rPr lang="en-US" sz="1400" baseline="30000" dirty="0"/>
              <a:t> </a:t>
            </a:r>
            <a:r>
              <a:rPr lang="en-US" sz="1400" dirty="0"/>
              <a:t>% of the variation </a:t>
            </a:r>
            <a:r>
              <a:rPr lang="en-US" sz="1400" u="sng" dirty="0"/>
              <a:t>Y</a:t>
            </a:r>
            <a:r>
              <a:rPr lang="en-US" sz="1400" dirty="0"/>
              <a:t> can be explained by the linear relationship with </a:t>
            </a:r>
            <a:r>
              <a:rPr lang="en-US" sz="1400" u="sng" dirty="0"/>
              <a:t>X</a:t>
            </a:r>
          </a:p>
          <a:p>
            <a:pPr marL="472012" indent="-285750">
              <a:buFont typeface="Arial" panose="020B0604020202020204" pitchFamily="34" charset="0"/>
              <a:buChar char="•"/>
            </a:pPr>
            <a:endParaRPr lang="en-US" sz="1400" u="sng" dirty="0"/>
          </a:p>
          <a:p>
            <a:pPr marL="186262"/>
            <a:r>
              <a:rPr lang="en-US" sz="1400" u="sng" dirty="0"/>
              <a:t>Example</a:t>
            </a:r>
          </a:p>
          <a:p>
            <a:pPr marL="186262"/>
            <a:endParaRPr lang="en-US" sz="1400" u="sng" dirty="0"/>
          </a:p>
          <a:p>
            <a:pPr marL="472012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62</a:t>
            </a:r>
            <a:r>
              <a:rPr lang="en-US" sz="1400" dirty="0"/>
              <a:t>% of the variation in </a:t>
            </a:r>
            <a:r>
              <a:rPr lang="en-US" sz="1400" u="sng" dirty="0"/>
              <a:t>Sepal Width</a:t>
            </a:r>
            <a:r>
              <a:rPr lang="en-US" sz="1400" dirty="0"/>
              <a:t> can be explained by the linear relationship with </a:t>
            </a:r>
            <a:r>
              <a:rPr lang="en-US" sz="1400" u="sng" dirty="0"/>
              <a:t>Sepal Length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74D062-342C-5163-7A56-582F967CE0F6}"/>
              </a:ext>
            </a:extLst>
          </p:cNvPr>
          <p:cNvGrpSpPr/>
          <p:nvPr/>
        </p:nvGrpSpPr>
        <p:grpSpPr>
          <a:xfrm>
            <a:off x="412317" y="5638828"/>
            <a:ext cx="3044080" cy="1298419"/>
            <a:chOff x="415600" y="5930982"/>
            <a:chExt cx="3044080" cy="129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B8F2-0B8F-C516-BAE9-7F9EA257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600" y="5930982"/>
              <a:ext cx="1325974" cy="129841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940CAA-1DAE-3B0F-598A-39B8A72D9E85}"/>
                </a:ext>
              </a:extLst>
            </p:cNvPr>
            <p:cNvGrpSpPr/>
            <p:nvPr/>
          </p:nvGrpSpPr>
          <p:grpSpPr>
            <a:xfrm>
              <a:off x="1905891" y="5969431"/>
              <a:ext cx="1553789" cy="1168400"/>
              <a:chOff x="1905891" y="5969431"/>
              <a:chExt cx="1553789" cy="11684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6291179-8A4D-9946-8F6E-CB6458751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280" y="5969431"/>
                <a:ext cx="1549400" cy="1168400"/>
              </a:xfrm>
              <a:prstGeom prst="rect">
                <a:avLst/>
              </a:prstGeom>
            </p:spPr>
          </p:pic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BE5F912-1296-84E0-0326-793EB441C8A5}"/>
                  </a:ext>
                </a:extLst>
              </p:cNvPr>
              <p:cNvSpPr/>
              <p:nvPr/>
            </p:nvSpPr>
            <p:spPr>
              <a:xfrm>
                <a:off x="1905891" y="6787258"/>
                <a:ext cx="1013987" cy="15434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1DC0C-E264-7E91-1200-7244DF5876E6}"/>
              </a:ext>
            </a:extLst>
          </p:cNvPr>
          <p:cNvGrpSpPr/>
          <p:nvPr/>
        </p:nvGrpSpPr>
        <p:grpSpPr>
          <a:xfrm>
            <a:off x="5507338" y="4477175"/>
            <a:ext cx="2860206" cy="1842242"/>
            <a:chOff x="1226039" y="2480246"/>
            <a:chExt cx="4036840" cy="247308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9FAE16-E785-5723-DE02-4F689DD8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6039" y="2480246"/>
              <a:ext cx="4036840" cy="24730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5BBD41-6CF7-6D31-EA58-F0C44CCE9578}"/>
                </a:ext>
              </a:extLst>
            </p:cNvPr>
            <p:cNvSpPr txBox="1"/>
            <p:nvPr/>
          </p:nvSpPr>
          <p:spPr>
            <a:xfrm>
              <a:off x="1852247" y="2539432"/>
              <a:ext cx="101021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/>
                <a:t>r = 0.706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002631-2E08-65B6-4E1D-3B2CD4DE29EE}"/>
              </a:ext>
            </a:extLst>
          </p:cNvPr>
          <p:cNvSpPr txBox="1"/>
          <p:nvPr/>
        </p:nvSpPr>
        <p:spPr>
          <a:xfrm>
            <a:off x="208411" y="3014400"/>
            <a:ext cx="5613781" cy="2821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400" u="sng" dirty="0"/>
              <a:t>Properties of r</a:t>
            </a:r>
            <a:r>
              <a:rPr lang="en-US" sz="1400" u="sng" baseline="30000" dirty="0"/>
              <a:t>2</a:t>
            </a:r>
            <a:endParaRPr lang="en-US" sz="1400" u="sng" dirty="0"/>
          </a:p>
          <a:p>
            <a:pPr>
              <a:lnSpc>
                <a:spcPct val="100000"/>
              </a:lnSpc>
            </a:pPr>
            <a:endParaRPr lang="en-US" sz="1400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Range from 0% to 100%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closer r</a:t>
            </a:r>
            <a:r>
              <a:rPr lang="en-US" sz="1400" baseline="30000" dirty="0"/>
              <a:t>2</a:t>
            </a:r>
            <a:r>
              <a:rPr lang="en-US" sz="1400" dirty="0"/>
              <a:t> is to 100%, the </a:t>
            </a:r>
            <a:r>
              <a:rPr lang="en-US" sz="1400" u="sng" dirty="0"/>
              <a:t>stronger</a:t>
            </a:r>
            <a:r>
              <a:rPr lang="en-US" sz="1400" dirty="0"/>
              <a:t> the relationship between X and 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 r gets closer to -1 or 1, r</a:t>
            </a:r>
            <a:r>
              <a:rPr lang="en-US" sz="1400" baseline="30000" dirty="0"/>
              <a:t>2</a:t>
            </a:r>
            <a:r>
              <a:rPr lang="en-US" sz="1400" dirty="0"/>
              <a:t> increases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 indent="0">
              <a:lnSpc>
                <a:spcPct val="100000"/>
              </a:lnSpc>
              <a:buNone/>
            </a:pPr>
            <a:r>
              <a:rPr lang="en-US" sz="1400" u="sng" dirty="0"/>
              <a:t>Calculating r</a:t>
            </a:r>
            <a:r>
              <a:rPr lang="en-US" sz="1400" u="sng" baseline="30000" dirty="0"/>
              <a:t>2</a:t>
            </a:r>
          </a:p>
          <a:p>
            <a:pPr indent="0">
              <a:lnSpc>
                <a:spcPct val="100000"/>
              </a:lnSpc>
              <a:buNone/>
            </a:pPr>
            <a:endParaRPr lang="en-US" sz="1400" u="sng" baseline="30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Our calculator gives us this when we find the regression line!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E0081-9CD4-56C1-4DFD-0C99020D8433}"/>
              </a:ext>
            </a:extLst>
          </p:cNvPr>
          <p:cNvSpPr txBox="1"/>
          <p:nvPr/>
        </p:nvSpPr>
        <p:spPr>
          <a:xfrm>
            <a:off x="233808" y="1104900"/>
            <a:ext cx="62798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400" u="sng" dirty="0"/>
              <a:t>Coefficient of Determination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Coefficient of Determination </a:t>
            </a:r>
            <a:r>
              <a:rPr lang="en-US" sz="1400" dirty="0"/>
              <a:t>(r</a:t>
            </a:r>
            <a:r>
              <a:rPr lang="en-US" sz="1400" baseline="30000" dirty="0"/>
              <a:t>2</a:t>
            </a:r>
            <a:r>
              <a:rPr lang="en-US" sz="1400" dirty="0"/>
              <a:t>) is the </a:t>
            </a:r>
            <a:r>
              <a:rPr lang="en-US" sz="1400" u="sng" dirty="0"/>
              <a:t>square of the correlation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u="sng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It measures the </a:t>
            </a:r>
            <a:r>
              <a:rPr lang="en-US" sz="1400" u="sng" dirty="0"/>
              <a:t>usefulness of the regression line in making predictions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Specifically, it determines the </a:t>
            </a:r>
            <a:r>
              <a:rPr lang="en-US" sz="1400" u="sng" dirty="0"/>
              <a:t>percent of the variation in the Y variable</a:t>
            </a:r>
            <a:r>
              <a:rPr lang="en-US" sz="1400" dirty="0"/>
              <a:t> that can be </a:t>
            </a:r>
            <a:r>
              <a:rPr lang="en-US" sz="1400" u="sng" dirty="0"/>
              <a:t>explained</a:t>
            </a:r>
            <a:r>
              <a:rPr lang="en-US" sz="1400" dirty="0"/>
              <a:t> by the </a:t>
            </a:r>
            <a:r>
              <a:rPr lang="en-US" sz="1400" u="sng" dirty="0"/>
              <a:t>linear relationship with the X variable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F529E8-DD1C-E9C1-F65D-82382611A997}"/>
              </a:ext>
            </a:extLst>
          </p:cNvPr>
          <p:cNvSpPr txBox="1"/>
          <p:nvPr/>
        </p:nvSpPr>
        <p:spPr>
          <a:xfrm>
            <a:off x="8735604" y="4496650"/>
            <a:ext cx="3903375" cy="1959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/>
              <a:t>LCQ: Interpret r</a:t>
            </a:r>
            <a:r>
              <a:rPr lang="en-US" sz="1400" u="sng" baseline="30000" dirty="0"/>
              <a:t>2</a:t>
            </a:r>
          </a:p>
          <a:p>
            <a:endParaRPr lang="en-US" sz="1400" u="sng" baseline="30000" dirty="0"/>
          </a:p>
          <a:p>
            <a:r>
              <a:rPr lang="en-US" sz="1400" dirty="0">
                <a:sym typeface="Wingdings" pitchFamily="2" charset="2"/>
              </a:rPr>
              <a:t>First calculate </a:t>
            </a:r>
            <a:r>
              <a:rPr lang="en-US" sz="1400" i="1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sz="1400" i="1" baseline="30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1400" i="1" dirty="0">
                <a:solidFill>
                  <a:srgbClr val="FF0000"/>
                </a:solidFill>
                <a:sym typeface="Wingdings" pitchFamily="2" charset="2"/>
              </a:rPr>
              <a:t> = (0.706)</a:t>
            </a:r>
            <a:r>
              <a:rPr lang="en-US" sz="1400" i="1" baseline="30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1400" i="1" dirty="0">
                <a:solidFill>
                  <a:srgbClr val="FF0000"/>
                </a:solidFill>
                <a:sym typeface="Wingdings" pitchFamily="2" charset="2"/>
              </a:rPr>
              <a:t> = 0.498</a:t>
            </a:r>
          </a:p>
          <a:p>
            <a:endParaRPr lang="en-US" sz="1400" dirty="0">
              <a:sym typeface="Wingdings" pitchFamily="2" charset="2"/>
            </a:endParaRPr>
          </a:p>
          <a:p>
            <a:r>
              <a:rPr lang="en-US" sz="1400" u="sng" dirty="0">
                <a:sym typeface="Wingdings" pitchFamily="2" charset="2"/>
              </a:rPr>
              <a:t>49.8</a:t>
            </a:r>
            <a:r>
              <a:rPr lang="en-US" sz="1400" dirty="0">
                <a:sym typeface="Wingdings" pitchFamily="2" charset="2"/>
              </a:rPr>
              <a:t>% of the variation in </a:t>
            </a:r>
            <a:r>
              <a:rPr lang="en-US" sz="1400" u="sng" dirty="0">
                <a:sym typeface="Wingdings" pitchFamily="2" charset="2"/>
              </a:rPr>
              <a:t>Earnings</a:t>
            </a:r>
            <a:r>
              <a:rPr lang="en-US" sz="1400" dirty="0">
                <a:sym typeface="Wingdings" pitchFamily="2" charset="2"/>
              </a:rPr>
              <a:t> can be explained by the linear relationship to </a:t>
            </a:r>
            <a:r>
              <a:rPr lang="en-US" sz="1400" u="sng" dirty="0">
                <a:sym typeface="Wingdings" pitchFamily="2" charset="2"/>
              </a:rPr>
              <a:t>Age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7030A0"/>
                </a:solidFill>
                <a:sym typeface="Wingdings" pitchFamily="2" charset="2"/>
              </a:rPr>
              <a:t> →</a:t>
            </a:r>
          </a:p>
          <a:p>
            <a:r>
              <a:rPr lang="en-US" sz="1400" dirty="0">
                <a:solidFill>
                  <a:srgbClr val="7030A0"/>
                </a:solidFill>
                <a:sym typeface="Wingdings" pitchFamily="2" charset="2"/>
              </a:rPr>
              <a:t>This is just using the general structure and filling in the value and context for this scenario!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EBB0A0-5CA4-C149-CDED-D58E35A31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926" y="4280062"/>
            <a:ext cx="928941" cy="10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E14E7-51A7-2C69-E6A9-6C879C674767}"/>
              </a:ext>
            </a:extLst>
          </p:cNvPr>
          <p:cNvSpPr txBox="1"/>
          <p:nvPr/>
        </p:nvSpPr>
        <p:spPr>
          <a:xfrm>
            <a:off x="952500" y="228600"/>
            <a:ext cx="40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Behind Coefficient of Determination:</a:t>
            </a:r>
          </a:p>
          <a:p>
            <a:r>
              <a:rPr lang="en-US" dirty="0"/>
              <a:t>Explained and Unexplained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D84D8-9F8C-D37C-35E2-E8969705D7D9}"/>
              </a:ext>
            </a:extLst>
          </p:cNvPr>
          <p:cNvSpPr txBox="1"/>
          <p:nvPr/>
        </p:nvSpPr>
        <p:spPr>
          <a:xfrm>
            <a:off x="9978241" y="3974963"/>
            <a:ext cx="220855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Not all predictions improve</a:t>
            </a:r>
          </a:p>
          <a:p>
            <a:r>
              <a:rPr lang="en-US" sz="1400" dirty="0"/>
              <a:t>But </a:t>
            </a:r>
            <a:r>
              <a:rPr lang="en-US" sz="1400" u="sng" dirty="0"/>
              <a:t>overall</a:t>
            </a:r>
            <a:r>
              <a:rPr lang="en-US" sz="1400" dirty="0"/>
              <a:t>, they are better!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DF41E8-63B0-5F1E-B655-F8100756B921}"/>
                  </a:ext>
                </a:extLst>
              </p14:cNvPr>
              <p14:cNvContentPartPr/>
              <p14:nvPr/>
            </p14:nvContentPartPr>
            <p14:xfrm>
              <a:off x="8245560" y="3435760"/>
              <a:ext cx="10440" cy="64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DF41E8-63B0-5F1E-B655-F8100756B9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560" y="3427120"/>
                <a:ext cx="280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0D5B7F1-50AF-0199-B5A4-9240132AF47C}"/>
                  </a:ext>
                </a:extLst>
              </p14:cNvPr>
              <p14:cNvContentPartPr/>
              <p14:nvPr/>
            </p14:nvContentPartPr>
            <p14:xfrm>
              <a:off x="8263920" y="3261160"/>
              <a:ext cx="5400" cy="13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0D5B7F1-50AF-0199-B5A4-9240132AF4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6280" y="3243520"/>
                <a:ext cx="41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82DFD9F-E5E4-1733-D804-6862116E8D90}"/>
                  </a:ext>
                </a:extLst>
              </p14:cNvPr>
              <p14:cNvContentPartPr/>
              <p14:nvPr/>
            </p14:nvContentPartPr>
            <p14:xfrm>
              <a:off x="8633580" y="2953360"/>
              <a:ext cx="18720" cy="444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82DFD9F-E5E4-1733-D804-6862116E8D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24580" y="2944720"/>
                <a:ext cx="36360" cy="46224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A484A3F2-A35B-6F30-8BCA-C7AAB885F01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89585" y="70122"/>
            <a:ext cx="6415126" cy="100007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9167-F84B-0B73-3DE3-F4F893B8B3C0}"/>
              </a:ext>
            </a:extLst>
          </p:cNvPr>
          <p:cNvGrpSpPr/>
          <p:nvPr/>
        </p:nvGrpSpPr>
        <p:grpSpPr>
          <a:xfrm>
            <a:off x="-489078" y="874931"/>
            <a:ext cx="12650391" cy="6288232"/>
            <a:chOff x="333499" y="831850"/>
            <a:chExt cx="12650391" cy="62882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7AB173-E170-847A-1846-B3371B017F7B}"/>
                </a:ext>
              </a:extLst>
            </p:cNvPr>
            <p:cNvGrpSpPr/>
            <p:nvPr/>
          </p:nvGrpSpPr>
          <p:grpSpPr>
            <a:xfrm>
              <a:off x="333499" y="831850"/>
              <a:ext cx="12650391" cy="6288232"/>
              <a:chOff x="952500" y="831850"/>
              <a:chExt cx="12650391" cy="628823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DD1AC56-68CC-5924-0804-3627D9996C9B}"/>
                  </a:ext>
                </a:extLst>
              </p:cNvPr>
              <p:cNvGrpSpPr/>
              <p:nvPr/>
            </p:nvGrpSpPr>
            <p:grpSpPr>
              <a:xfrm>
                <a:off x="952500" y="831850"/>
                <a:ext cx="10444595" cy="5291282"/>
                <a:chOff x="952500" y="831850"/>
                <a:chExt cx="10444595" cy="52912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413A109-C3E7-6132-D847-7E4B0D0046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2500" y="928832"/>
                  <a:ext cx="5143500" cy="51943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3A99C4E-34E0-7508-61FD-4AF140D3D8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53595" y="831850"/>
                  <a:ext cx="5143500" cy="51943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D215AB-CCDC-0BAD-A615-94540E1662A8}"/>
                  </a:ext>
                </a:extLst>
              </p:cNvPr>
              <p:cNvGrpSpPr/>
              <p:nvPr/>
            </p:nvGrpSpPr>
            <p:grpSpPr>
              <a:xfrm>
                <a:off x="5897714" y="3366572"/>
                <a:ext cx="155520" cy="192240"/>
                <a:chOff x="5897714" y="3366572"/>
                <a:chExt cx="155520" cy="192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89D9AB15-0622-5C09-4D51-DD2193BF34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7714" y="3366572"/>
                    <a:ext cx="101160" cy="1029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89D9AB15-0622-5C09-4D51-DD2193BF341E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888714" y="3357572"/>
                      <a:ext cx="11880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185A0976-5771-A1E6-AA7B-78F6C49243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78714" y="3377372"/>
                    <a:ext cx="74520" cy="18144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185A0976-5771-A1E6-AA7B-78F6C49243D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970074" y="3368732"/>
                      <a:ext cx="92160" cy="199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EEB55A3-36A2-8BDD-62BB-F3FA4022BB66}"/>
                      </a:ext>
                    </a:extLst>
                  </p14:cNvPr>
                  <p14:cNvContentPartPr/>
                  <p14:nvPr/>
                </p14:nvContentPartPr>
                <p14:xfrm>
                  <a:off x="5912474" y="3241292"/>
                  <a:ext cx="131040" cy="28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EEB55A3-36A2-8BDD-62BB-F3FA4022BB6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903474" y="3233292"/>
                    <a:ext cx="148680" cy="1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BF157D7-7973-D96F-F5D2-6DA2C290FACF}"/>
                      </a:ext>
                    </a:extLst>
                  </p14:cNvPr>
                  <p14:cNvContentPartPr/>
                  <p14:nvPr/>
                </p14:nvContentPartPr>
                <p14:xfrm>
                  <a:off x="5711954" y="1463612"/>
                  <a:ext cx="17640" cy="2043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BF157D7-7973-D96F-F5D2-6DA2C290FAC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702954" y="1454612"/>
                    <a:ext cx="35280" cy="20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AAF1AA2-295A-DEDD-7349-54C8030240E8}"/>
                      </a:ext>
                    </a:extLst>
                  </p14:cNvPr>
                  <p14:cNvContentPartPr/>
                  <p14:nvPr/>
                </p14:nvContentPartPr>
                <p14:xfrm>
                  <a:off x="4627274" y="2853212"/>
                  <a:ext cx="5040" cy="637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AAF1AA2-295A-DEDD-7349-54C8030240E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18274" y="2844212"/>
                    <a:ext cx="22680" cy="65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8AEA161-6952-8604-0B74-CD809B598E3A}"/>
                      </a:ext>
                    </a:extLst>
                  </p14:cNvPr>
                  <p14:cNvContentPartPr/>
                  <p14:nvPr/>
                </p14:nvContentPartPr>
                <p14:xfrm>
                  <a:off x="3897914" y="3495452"/>
                  <a:ext cx="30600" cy="6980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8AEA161-6952-8604-0B74-CD809B598E3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888914" y="3486452"/>
                    <a:ext cx="48240" cy="71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FCE2A63-DDEE-2858-B400-5B8A26281E64}"/>
                      </a:ext>
                    </a:extLst>
                  </p14:cNvPr>
                  <p14:cNvContentPartPr/>
                  <p14:nvPr/>
                </p14:nvContentPartPr>
                <p14:xfrm>
                  <a:off x="3183314" y="3493292"/>
                  <a:ext cx="2520" cy="3398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FCE2A63-DDEE-2858-B400-5B8A26281E6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174314" y="3484292"/>
                    <a:ext cx="20160" cy="35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23E31A74-8FBA-0D09-CC4C-87FD4548B8C2}"/>
                      </a:ext>
                    </a:extLst>
                  </p14:cNvPr>
                  <p14:cNvContentPartPr/>
                  <p14:nvPr/>
                </p14:nvContentPartPr>
                <p14:xfrm>
                  <a:off x="5290394" y="1596812"/>
                  <a:ext cx="270000" cy="1717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23E31A74-8FBA-0D09-CC4C-87FD4548B8C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281742" y="1587812"/>
                    <a:ext cx="287664" cy="173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F8B4894-F51D-BE95-AE3E-E891600818CD}"/>
                      </a:ext>
                    </a:extLst>
                  </p14:cNvPr>
                  <p14:cNvContentPartPr/>
                  <p14:nvPr/>
                </p14:nvContentPartPr>
                <p14:xfrm>
                  <a:off x="11027714" y="1352012"/>
                  <a:ext cx="3600" cy="41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F8B4894-F51D-BE95-AE3E-E891600818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1018714" y="1343012"/>
                    <a:ext cx="21240" cy="43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1A320C6-75CE-57FF-DF21-ECBD6331E39E}"/>
                      </a:ext>
                    </a:extLst>
                  </p14:cNvPr>
                  <p14:cNvContentPartPr/>
                  <p14:nvPr/>
                </p14:nvContentPartPr>
                <p14:xfrm>
                  <a:off x="4241354" y="2495372"/>
                  <a:ext cx="32400" cy="942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1A320C6-75CE-57FF-DF21-ECBD6331E39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32354" y="2486372"/>
                    <a:ext cx="50040" cy="9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03B3B2F-FE25-5759-52C4-F5B97916A322}"/>
                      </a:ext>
                    </a:extLst>
                  </p14:cNvPr>
                  <p14:cNvContentPartPr/>
                  <p14:nvPr/>
                </p14:nvContentPartPr>
                <p14:xfrm>
                  <a:off x="9579794" y="2404292"/>
                  <a:ext cx="7560" cy="5338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03B3B2F-FE25-5759-52C4-F5B97916A32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70794" y="2395292"/>
                    <a:ext cx="25200" cy="55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CA7F7A7-8C5D-7A81-0253-99D8B1493C47}"/>
                      </a:ext>
                    </a:extLst>
                  </p14:cNvPr>
                  <p14:cNvContentPartPr/>
                  <p14:nvPr/>
                </p14:nvContentPartPr>
                <p14:xfrm>
                  <a:off x="10991354" y="1798412"/>
                  <a:ext cx="40320" cy="15854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CA7F7A7-8C5D-7A81-0253-99D8B1493C4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982354" y="1789412"/>
                    <a:ext cx="57960" cy="16030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464948-4663-A9D7-D28B-2E231423CED2}"/>
                  </a:ext>
                </a:extLst>
              </p:cNvPr>
              <p:cNvSpPr txBox="1"/>
              <p:nvPr/>
            </p:nvSpPr>
            <p:spPr>
              <a:xfrm>
                <a:off x="2313489" y="1902477"/>
                <a:ext cx="2976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Error = Actual value – Predicted value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          = By how much our prediction is wrong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ounded Rectangle 2">
                    <a:extLst>
                      <a:ext uri="{FF2B5EF4-FFF2-40B4-BE49-F238E27FC236}">
                        <a16:creationId xmlns:a16="http://schemas.microsoft.com/office/drawing/2014/main" id="{90EA231E-E929-E883-3D93-177B80C1C6E2}"/>
                      </a:ext>
                    </a:extLst>
                  </p:cNvPr>
                  <p:cNvSpPr/>
                  <p:nvPr/>
                </p:nvSpPr>
                <p:spPr>
                  <a:xfrm>
                    <a:off x="1701800" y="5080000"/>
                    <a:ext cx="4584700" cy="10541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/>
                      <a:t>We start by ONLY looking at the Y variable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Our best prediction would the mean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a14:m>
                    <a:r>
                      <a:rPr lang="en-US" sz="1400" dirty="0"/>
                      <a:t>!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We see our predictions aren’t very good… </a:t>
                    </a:r>
                  </a:p>
                </p:txBody>
              </p:sp>
            </mc:Choice>
            <mc:Fallback xmlns="">
              <p:sp>
                <p:nvSpPr>
                  <p:cNvPr id="3" name="Rounded Rectangle 2">
                    <a:extLst>
                      <a:ext uri="{FF2B5EF4-FFF2-40B4-BE49-F238E27FC236}">
                        <a16:creationId xmlns:a16="http://schemas.microsoft.com/office/drawing/2014/main" id="{90EA231E-E929-E883-3D93-177B80C1C6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080000"/>
                    <a:ext cx="4584700" cy="1054100"/>
                  </a:xfrm>
                  <a:prstGeom prst="round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ounded Rectangle 75">
                    <a:extLst>
                      <a:ext uri="{FF2B5EF4-FFF2-40B4-BE49-F238E27FC236}">
                        <a16:creationId xmlns:a16="http://schemas.microsoft.com/office/drawing/2014/main" id="{7151CF4C-ADFC-E053-791E-4F83FC250E9C}"/>
                      </a:ext>
                    </a:extLst>
                  </p:cNvPr>
                  <p:cNvSpPr/>
                  <p:nvPr/>
                </p:nvSpPr>
                <p:spPr>
                  <a:xfrm>
                    <a:off x="6825095" y="6065982"/>
                    <a:ext cx="4584700" cy="1054100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/>
                      <a:t>Now we </a:t>
                    </a:r>
                    <a:r>
                      <a:rPr lang="en-US" sz="1400" u="sng" dirty="0"/>
                      <a:t>update our predictions</a:t>
                    </a:r>
                    <a:r>
                      <a:rPr lang="en-US" sz="1400" dirty="0"/>
                      <a:t> using </a:t>
                    </a:r>
                    <a:r>
                      <a:rPr lang="en-US" sz="1400" u="sng" dirty="0"/>
                      <a:t>X knowledge</a:t>
                    </a:r>
                    <a:r>
                      <a:rPr lang="en-US" sz="1400" dirty="0"/>
                      <a:t>, which gives us the regression line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a14:m>
                    <a:endParaRPr lang="en-US" sz="1400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Our predictions have improved! We are </a:t>
                    </a:r>
                    <a:r>
                      <a:rPr lang="en-US" sz="1400" u="sng" dirty="0"/>
                      <a:t>wrong by less</a:t>
                    </a:r>
                  </a:p>
                </p:txBody>
              </p:sp>
            </mc:Choice>
            <mc:Fallback xmlns="">
              <p:sp>
                <p:nvSpPr>
                  <p:cNvPr id="76" name="Rounded Rectangle 75">
                    <a:extLst>
                      <a:ext uri="{FF2B5EF4-FFF2-40B4-BE49-F238E27FC236}">
                        <a16:creationId xmlns:a16="http://schemas.microsoft.com/office/drawing/2014/main" id="{7151CF4C-ADFC-E053-791E-4F83FC250E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5095" y="6065982"/>
                    <a:ext cx="4584700" cy="1054100"/>
                  </a:xfrm>
                  <a:prstGeom prst="round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323BC40-AB79-6909-77E1-EF691E09698D}"/>
                      </a:ext>
                    </a:extLst>
                  </p14:cNvPr>
                  <p14:cNvContentPartPr/>
                  <p14:nvPr/>
                </p14:nvContentPartPr>
                <p14:xfrm flipH="1">
                  <a:off x="11333349" y="1720292"/>
                  <a:ext cx="250700" cy="17175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323BC40-AB79-6909-77E1-EF691E09698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 flipH="1">
                    <a:off x="11324344" y="1711292"/>
                    <a:ext cx="268350" cy="173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3F2B407-957D-A4F8-F7EB-5EBF25AA6992}"/>
                      </a:ext>
                    </a:extLst>
                  </p14:cNvPr>
                  <p14:cNvContentPartPr/>
                  <p14:nvPr/>
                </p14:nvContentPartPr>
                <p14:xfrm>
                  <a:off x="10726260" y="1306000"/>
                  <a:ext cx="95760" cy="4924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3F2B407-957D-A4F8-F7EB-5EBF25AA699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717260" y="1297360"/>
                    <a:ext cx="113400" cy="510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C69A0A-C385-216F-B8C6-F27C37EA3EF5}"/>
                  </a:ext>
                </a:extLst>
              </p:cNvPr>
              <p:cNvSpPr txBox="1"/>
              <p:nvPr/>
            </p:nvSpPr>
            <p:spPr>
              <a:xfrm>
                <a:off x="9349648" y="1352012"/>
                <a:ext cx="1192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Remaining error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D8BB2-AD0C-030E-956A-3A4DBBAF2E92}"/>
                  </a:ext>
                </a:extLst>
              </p:cNvPr>
              <p:cNvSpPr txBox="1"/>
              <p:nvPr/>
            </p:nvSpPr>
            <p:spPr>
              <a:xfrm>
                <a:off x="11685565" y="2404292"/>
                <a:ext cx="1917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Explained error (variation)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4167B41-E5F5-9FD9-6E8A-25CA822237BB}"/>
                    </a:ext>
                  </a:extLst>
                </p:cNvPr>
                <p:cNvSpPr txBox="1"/>
                <p:nvPr/>
              </p:nvSpPr>
              <p:spPr>
                <a:xfrm>
                  <a:off x="6654830" y="1306000"/>
                  <a:ext cx="1897443" cy="376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4167B41-E5F5-9FD9-6E8A-25CA82223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830" y="1306000"/>
                  <a:ext cx="1897443" cy="376770"/>
                </a:xfrm>
                <a:prstGeom prst="rect">
                  <a:avLst/>
                </a:prstGeom>
                <a:blipFill>
                  <a:blip r:embed="rId57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6CA91F-1E0D-5161-38F2-E7037311D320}"/>
                    </a:ext>
                  </a:extLst>
                </p:cNvPr>
                <p:cNvSpPr txBox="1"/>
                <p:nvPr/>
              </p:nvSpPr>
              <p:spPr>
                <a:xfrm>
                  <a:off x="1236065" y="1350960"/>
                  <a:ext cx="1897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6CA91F-1E0D-5161-38F2-E7037311D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065" y="1350960"/>
                  <a:ext cx="1897443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187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1870-AE49-B4CE-AD28-242F85A4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Session!!!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48ED-836C-FB6F-DC20-EFB4D03A4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11 -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1A15-5D40-0045-B9B2-36913179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Unit 11 – Correlation and Regression</a:t>
            </a:r>
          </a:p>
          <a:p>
            <a:pPr marL="0" indent="0">
              <a:buNone/>
            </a:pPr>
            <a:endParaRPr lang="en-US" sz="14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Equation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Determination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article “Snow Cover and Temperature Relationships in North America and Eurasia” (Journal of Climate and Applied Meteorology [1983]: 460-469) explored the relationship between October-November continental snow cover and December-February temperature.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Does there seem to be a positive association, a negative association, or no association from the scatter plot?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Can the trend in the data points be approximated reasonably well by a straight line?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Find and interpret the correlation coefficient, r, and r</a:t>
            </a:r>
            <a:r>
              <a:rPr lang="en-US" sz="1800" baseline="30000" dirty="0"/>
              <a:t>2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Find and interpret the equation for the line of best fit.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What temperature will the model predict if we have 12 inches of snow? If we have 36 inches of snow?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76E6-E926-A2E8-A17E-8A4CCD8CC5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1" t="17082" r="5755"/>
          <a:stretch/>
        </p:blipFill>
        <p:spPr>
          <a:xfrm>
            <a:off x="10887807" y="658546"/>
            <a:ext cx="931985" cy="164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C7344-EC34-F914-2F62-18E9372E7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52" b="43494"/>
          <a:stretch/>
        </p:blipFill>
        <p:spPr>
          <a:xfrm>
            <a:off x="9468600" y="2887480"/>
            <a:ext cx="2723400" cy="1957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609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4" y="-162413"/>
            <a:ext cx="10515600" cy="1325563"/>
          </a:xfrm>
        </p:spPr>
        <p:txBody>
          <a:bodyPr/>
          <a:lstStyle/>
          <a:p>
            <a:r>
              <a:rPr lang="en-US" dirty="0"/>
              <a:t>Some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c) r</a:t>
                </a:r>
                <a:r>
                  <a:rPr lang="en-US" baseline="30000" dirty="0"/>
                  <a:t>2</a:t>
                </a:r>
                <a:r>
                  <a:rPr lang="en-US" dirty="0"/>
                  <a:t> = 0.7674 -&gt; The coefficient of determination of 0.7674 indicates that approximately 76.74% of the variability in temperature can be predicted by snow depth.</a:t>
                </a:r>
              </a:p>
              <a:p>
                <a:pPr marL="0" indent="0">
                  <a:buNone/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−0.8760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correlation coefficient of -0.8760 indicates that there is a strong, negative linear relationship between snow cover and temperature; as snow cover increases, temperature decreases.</a:t>
                </a:r>
              </a:p>
              <a:p>
                <a:pPr marL="0" indent="0">
                  <a:buNone/>
                </a:pPr>
                <a:r>
                  <a:rPr lang="en-US" dirty="0"/>
                  <a:t>d) Predicted Temp = 47.296 – 2.224(snow depth)</a:t>
                </a:r>
              </a:p>
              <a:p>
                <a:pPr marL="0" indent="0">
                  <a:buNone/>
                </a:pPr>
                <a:r>
                  <a:rPr lang="en-US" dirty="0"/>
                  <a:t>e) </a:t>
                </a:r>
              </a:p>
              <a:p>
                <a:r>
                  <a:rPr lang="en-US" dirty="0"/>
                  <a:t>For 12 inches of snow, the model predicts a temperature of </a:t>
                </a:r>
              </a:p>
              <a:p>
                <a:pPr marL="0" indent="0">
                  <a:buNone/>
                </a:pPr>
                <a:r>
                  <a:rPr lang="en-US" dirty="0"/>
                  <a:t>Temp = 47.296 – 2.224(12) = </a:t>
                </a:r>
                <a:r>
                  <a:rPr lang="en-US" b="1" dirty="0">
                    <a:solidFill>
                      <a:srgbClr val="C00000"/>
                    </a:solidFill>
                  </a:rPr>
                  <a:t>20.608 degrees</a:t>
                </a:r>
                <a:endParaRPr lang="en-US" dirty="0"/>
              </a:p>
              <a:p>
                <a:r>
                  <a:rPr lang="en-US" dirty="0"/>
                  <a:t>For 36 inches of snow, the model predicts a temperature of </a:t>
                </a:r>
              </a:p>
              <a:p>
                <a:pPr marL="0" indent="0">
                  <a:buNone/>
                </a:pPr>
                <a:r>
                  <a:rPr lang="en-US" dirty="0"/>
                  <a:t>Temp = 47.296 – 2.224(36) = </a:t>
                </a:r>
                <a:r>
                  <a:rPr lang="en-US" b="1" dirty="0">
                    <a:solidFill>
                      <a:srgbClr val="C00000"/>
                    </a:solidFill>
                  </a:rPr>
                  <a:t>-32.768 degrees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823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bookstore sales data in Exercise 1, the manager wants to predict </a:t>
            </a:r>
            <a:r>
              <a:rPr lang="en-US" i="1" dirty="0"/>
              <a:t>Sales</a:t>
            </a:r>
            <a:r>
              <a:rPr lang="en-US" dirty="0"/>
              <a:t> from </a:t>
            </a:r>
            <a:r>
              <a:rPr lang="en-US" i="1" dirty="0"/>
              <a:t>Number of Sales People Working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slope estimate, b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intercept, b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Write down the equation that predicts </a:t>
            </a:r>
            <a:r>
              <a:rPr lang="en-US" i="1" dirty="0"/>
              <a:t>Sales</a:t>
            </a:r>
            <a:r>
              <a:rPr lang="en-US" dirty="0"/>
              <a:t> from </a:t>
            </a:r>
            <a:r>
              <a:rPr lang="en-US" i="1" dirty="0"/>
              <a:t>Number of Sales People Working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18 people are working, what </a:t>
            </a:r>
            <a:r>
              <a:rPr lang="en-US" i="1" dirty="0"/>
              <a:t>Sales</a:t>
            </a:r>
            <a:r>
              <a:rPr lang="en-US" dirty="0"/>
              <a:t> do you predict?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67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#13 Output</a:t>
            </a:r>
          </a:p>
        </p:txBody>
      </p:sp>
      <p:pic>
        <p:nvPicPr>
          <p:cNvPr id="2050" name="Picture 2" descr="The JMP output includes the scatterplot with the regression line, the regression equation, the value of r-squared, and other values." title="JMP simple linear regression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9"/>
          <a:stretch/>
        </p:blipFill>
        <p:spPr bwMode="auto">
          <a:xfrm>
            <a:off x="6969230" y="217490"/>
            <a:ext cx="3641620" cy="34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51816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Find the slope estimate.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intercept.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30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#13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51816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Find the slope estimate,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= 0.913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intercept,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 8.101</a:t>
            </a:r>
          </a:p>
          <a:p>
            <a:endParaRPr lang="en-US" dirty="0"/>
          </a:p>
        </p:txBody>
      </p:sp>
      <p:pic>
        <p:nvPicPr>
          <p:cNvPr id="5" name="Picture 2" descr="The JMP output includes the scatterplot with the regression line, the regression equation, the value of r-squared, and other values." title="JMP simple linear regression output">
            <a:extLst>
              <a:ext uri="{FF2B5EF4-FFF2-40B4-BE49-F238E27FC236}">
                <a16:creationId xmlns:a16="http://schemas.microsoft.com/office/drawing/2014/main" id="{4C73ECEC-72E7-297B-B97B-BA3B95573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9"/>
          <a:stretch/>
        </p:blipFill>
        <p:spPr bwMode="auto">
          <a:xfrm>
            <a:off x="6969230" y="217490"/>
            <a:ext cx="3641620" cy="34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884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#13,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5181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c) Write down the equation that predicts </a:t>
            </a:r>
            <a:r>
              <a:rPr lang="en-US" i="1" dirty="0"/>
              <a:t>Sales</a:t>
            </a:r>
            <a:r>
              <a:rPr lang="en-US" dirty="0"/>
              <a:t> from </a:t>
            </a:r>
            <a:r>
              <a:rPr lang="en-US" i="1" dirty="0"/>
              <a:t>Number of Sales People Working.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d) If 18 people are working, what </a:t>
            </a:r>
            <a:r>
              <a:rPr lang="en-US" i="1" dirty="0"/>
              <a:t>Sales</a:t>
            </a:r>
            <a:r>
              <a:rPr lang="en-US" dirty="0"/>
              <a:t> do you predict? 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2" descr="The JMP output includes the scatterplot with the regression line, the regression equation, the value of r-squared, and other values." title="JMP simple linear regression output">
            <a:extLst>
              <a:ext uri="{FF2B5EF4-FFF2-40B4-BE49-F238E27FC236}">
                <a16:creationId xmlns:a16="http://schemas.microsoft.com/office/drawing/2014/main" id="{79280765-6165-5473-D659-4C6257128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9"/>
          <a:stretch/>
        </p:blipFill>
        <p:spPr bwMode="auto">
          <a:xfrm>
            <a:off x="6969230" y="217490"/>
            <a:ext cx="3641620" cy="34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15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#13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600200"/>
                <a:ext cx="5181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c) Write down the equation that predicts </a:t>
                </a:r>
                <a:r>
                  <a:rPr lang="en-US" i="1" dirty="0"/>
                  <a:t>Sales</a:t>
                </a:r>
                <a:r>
                  <a:rPr lang="en-US" dirty="0"/>
                  <a:t> from </a:t>
                </a:r>
                <a:r>
                  <a:rPr lang="en-US" i="1" dirty="0"/>
                  <a:t>Number of Sales People Working</a:t>
                </a:r>
                <a:r>
                  <a:rPr lang="en-US" dirty="0"/>
                  <a:t>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𝑺𝒂𝒍𝒆𝒔</m:t>
                        </m:r>
                      </m:e>
                    </m:acc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𝟖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𝟏𝟎𝟏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𝟗𝟏𝟑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(#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𝑺𝒂𝒍𝒆𝒔𝒑𝒆𝒐𝒑𝒍𝒆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d) If 18 people are working, what </a:t>
                </a:r>
                <a:r>
                  <a:rPr lang="en-US" i="1" dirty="0"/>
                  <a:t>Sales</a:t>
                </a:r>
                <a:r>
                  <a:rPr lang="en-US" dirty="0"/>
                  <a:t> do you predict?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𝑺𝒂𝒍𝒆𝒔</m:t>
                        </m:r>
                      </m:e>
                    </m:acc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𝟖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𝟏𝟎𝟏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𝟗𝟏𝟑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𝟏𝟖</m:t>
                        </m:r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=$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𝟐𝟒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𝟓𝟑𝟓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600200"/>
                <a:ext cx="5181600" cy="4724400"/>
              </a:xfrm>
              <a:blipFill>
                <a:blip r:embed="rId3"/>
                <a:stretch>
                  <a:fillRect l="-2445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The JMP output includes the scatterplot with the regression line, the regression equation, the value of r-squared, and other values." title="JMP simple linear regression output">
            <a:extLst>
              <a:ext uri="{FF2B5EF4-FFF2-40B4-BE49-F238E27FC236}">
                <a16:creationId xmlns:a16="http://schemas.microsoft.com/office/drawing/2014/main" id="{24EE9CD9-97F6-C541-0F41-CB3722108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9"/>
          <a:stretch/>
        </p:blipFill>
        <p:spPr bwMode="auto">
          <a:xfrm>
            <a:off x="6969230" y="217490"/>
            <a:ext cx="3641620" cy="34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05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regression model for the bookstore of Exercise 1, what is the value of R</a:t>
            </a:r>
            <a:r>
              <a:rPr lang="en-US" baseline="30000" dirty="0"/>
              <a:t>2</a:t>
            </a:r>
            <a:r>
              <a:rPr lang="en-US" dirty="0"/>
              <a:t> and what does it mean?</a:t>
            </a:r>
          </a:p>
          <a:p>
            <a:endParaRPr lang="en-US" dirty="0"/>
          </a:p>
        </p:txBody>
      </p:sp>
      <p:pic>
        <p:nvPicPr>
          <p:cNvPr id="4" name="Picture 2" title="JMP output for simple linear regres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8" b="37782"/>
          <a:stretch/>
        </p:blipFill>
        <p:spPr bwMode="auto">
          <a:xfrm>
            <a:off x="5791200" y="3176337"/>
            <a:ext cx="3641620" cy="65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title="Scatterplot with regression line of number of salespeople working and amount of sa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8"/>
          <a:stretch/>
        </p:blipFill>
        <p:spPr bwMode="auto">
          <a:xfrm>
            <a:off x="2057400" y="3176338"/>
            <a:ext cx="3641620" cy="30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29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#19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98803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regression model for the bookstore of Exercise 1, what is the value of R</a:t>
            </a:r>
            <a:r>
              <a:rPr lang="en-US" baseline="30000" dirty="0"/>
              <a:t>2</a:t>
            </a:r>
            <a:r>
              <a:rPr lang="en-US" dirty="0"/>
              <a:t> and what does it mean?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= 0.9319, which indicates that approximately 93.19% of the variability in Sales can be predicted by the linear relationship between the number of salespeople and sales.</a:t>
            </a:r>
          </a:p>
          <a:p>
            <a:endParaRPr lang="en-US" dirty="0"/>
          </a:p>
        </p:txBody>
      </p:sp>
      <p:pic>
        <p:nvPicPr>
          <p:cNvPr id="4" name="Picture 2" descr="The JMP output includes the scatterplot with the regression line, the regression equation, the value of r-squared, and other values." title="JMP output for simple linear regres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20"/>
          <a:stretch/>
        </p:blipFill>
        <p:spPr bwMode="auto">
          <a:xfrm>
            <a:off x="6969230" y="217490"/>
            <a:ext cx="3641620" cy="3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10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linear model fit to predict weekly </a:t>
                </a:r>
                <a:r>
                  <a:rPr lang="en-US" i="1" dirty="0"/>
                  <a:t>Sales</a:t>
                </a:r>
                <a:r>
                  <a:rPr lang="en-US" dirty="0"/>
                  <a:t> of frozen pizza (in pounds) from the average </a:t>
                </a:r>
                <a:r>
                  <a:rPr lang="en-US" i="1" dirty="0"/>
                  <a:t>Price</a:t>
                </a:r>
                <a:r>
                  <a:rPr lang="en-US" dirty="0"/>
                  <a:t> ($ per unit) charged by a sample of stores in the city of Dallas in 39 recent weeks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𝑆𝑎𝑙𝑒𝑠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=141,865.53−24,369.49</m:t>
                      </m:r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is the explanatory variable?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is the response variable?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do you predict the sales to be if the average price charged was $3.50 for a pizza?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648200"/>
              </a:xfrm>
              <a:blipFill>
                <a:blip r:embed="rId3"/>
                <a:stretch>
                  <a:fillRect l="-1695" t="-2180" r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93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194-B153-BEED-F9B9-EF6425B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-92075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841E-5797-A546-D374-E7AC02E9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2334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the case where our data does </a:t>
            </a:r>
            <a:r>
              <a:rPr lang="en-US" sz="2000" u="sng" dirty="0"/>
              <a:t>show evidence of a significant linear correlation</a:t>
            </a:r>
            <a:r>
              <a:rPr lang="en-US" sz="2000" dirty="0"/>
              <a:t>, we would like to </a:t>
            </a:r>
            <a:r>
              <a:rPr lang="en-US" sz="2000" b="1" dirty="0"/>
              <a:t>model that relationship</a:t>
            </a:r>
            <a:r>
              <a:rPr lang="en-US" sz="2000" dirty="0"/>
              <a:t>!</a:t>
            </a:r>
          </a:p>
          <a:p>
            <a:r>
              <a:rPr lang="en-US" sz="2000" dirty="0"/>
              <a:t>Modeling the relationship will allow us to </a:t>
            </a:r>
            <a:r>
              <a:rPr lang="en-US" sz="2000" b="1" dirty="0"/>
              <a:t>predict</a:t>
            </a:r>
            <a:r>
              <a:rPr lang="en-US" sz="2000" dirty="0"/>
              <a:t> Y values for new X values.</a:t>
            </a:r>
          </a:p>
          <a:p>
            <a:r>
              <a:rPr lang="en-US" sz="2000" dirty="0"/>
              <a:t>The process is called </a:t>
            </a:r>
            <a:r>
              <a:rPr lang="en-US" sz="2000" b="1" dirty="0"/>
              <a:t>linear regression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672B8C-5883-3847-07D4-A2AAF007B12C}"/>
                  </a:ext>
                </a:extLst>
              </p14:cNvPr>
              <p14:cNvContentPartPr/>
              <p14:nvPr/>
            </p14:nvContentPartPr>
            <p14:xfrm>
              <a:off x="5022680" y="2275120"/>
              <a:ext cx="811800" cy="1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672B8C-5883-3847-07D4-A2AAF007B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4040" y="2266120"/>
                <a:ext cx="8294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DC4F4-11B3-B47D-00AC-A40516611C65}"/>
              </a:ext>
            </a:extLst>
          </p:cNvPr>
          <p:cNvGrpSpPr/>
          <p:nvPr/>
        </p:nvGrpSpPr>
        <p:grpSpPr>
          <a:xfrm>
            <a:off x="5626100" y="2929417"/>
            <a:ext cx="4489450" cy="3273808"/>
            <a:chOff x="5302250" y="3138508"/>
            <a:chExt cx="4489450" cy="3273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1DD470-048D-B7AA-A1D0-9D7ABE00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2250" y="3138508"/>
              <a:ext cx="4489450" cy="327380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7FFE8-3D53-3B03-748E-3838AD242081}"/>
                </a:ext>
              </a:extLst>
            </p:cNvPr>
            <p:cNvGrpSpPr/>
            <p:nvPr/>
          </p:nvGrpSpPr>
          <p:grpSpPr>
            <a:xfrm>
              <a:off x="5722880" y="4145320"/>
              <a:ext cx="2079000" cy="1701000"/>
              <a:chOff x="5722880" y="4145320"/>
              <a:chExt cx="2079000" cy="170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F31CF58-F354-60E8-013D-5829A7789190}"/>
                      </a:ext>
                    </a:extLst>
                  </p14:cNvPr>
                  <p14:cNvContentPartPr/>
                  <p14:nvPr/>
                </p14:nvContentPartPr>
                <p14:xfrm>
                  <a:off x="7717640" y="4145320"/>
                  <a:ext cx="84240" cy="170100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F31CF58-F354-60E8-013D-5829A778919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09000" y="4136680"/>
                    <a:ext cx="101880" cy="171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FF4C5DA-4AC1-9F2A-CA1C-40DD2CEC2F31}"/>
                      </a:ext>
                    </a:extLst>
                  </p14:cNvPr>
                  <p14:cNvContentPartPr/>
                  <p14:nvPr/>
                </p14:nvContentPartPr>
                <p14:xfrm>
                  <a:off x="5722880" y="4187800"/>
                  <a:ext cx="1998360" cy="190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FF4C5DA-4AC1-9F2A-CA1C-40DD2CEC2F3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13880" y="4179160"/>
                    <a:ext cx="2016000" cy="36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1227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#31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𝑆𝑎𝑙𝑒𝑠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=141,865.53−24,369.49</m:t>
                      </m:r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is the explanatory variable?  </a:t>
                </a:r>
                <a:r>
                  <a:rPr lang="en-US" b="1" dirty="0">
                    <a:solidFill>
                      <a:srgbClr val="C00000"/>
                    </a:solidFill>
                  </a:rPr>
                  <a:t>Average price ($ per unit)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is the response variable?  </a:t>
                </a:r>
                <a:r>
                  <a:rPr lang="en-US" b="1" dirty="0">
                    <a:solidFill>
                      <a:srgbClr val="C00000"/>
                    </a:solidFill>
                  </a:rPr>
                  <a:t>Weekly sales of frozen pizza (in pounds)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do you predict the sales to be if the average price charged was $3.50 for a pizza?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𝑆𝑎𝑙𝑒𝑠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=141,865.53−24,369.49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3.50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𝟓𝟔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𝟓𝟕𝟐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𝟑𝟏𝟓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pounds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648200"/>
              </a:xfrm>
              <a:blipFill>
                <a:blip r:embed="rId3"/>
                <a:stretch>
                  <a:fillRect l="-1695" t="-1907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04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986-7A8D-58D9-9C05-C9C02A10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37165"/>
            <a:ext cx="10515600" cy="1325563"/>
          </a:xfrm>
        </p:spPr>
        <p:txBody>
          <a:bodyPr/>
          <a:lstStyle/>
          <a:p>
            <a:r>
              <a:rPr lang="en-US" dirty="0"/>
              <a:t>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7BA23-FE49-0DDC-C04B-6CD64D873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736" y="850896"/>
                <a:ext cx="696516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300" u="sng" dirty="0"/>
                  <a:t>Regression Line</a:t>
                </a:r>
              </a:p>
              <a:p>
                <a:r>
                  <a:rPr lang="en-US" sz="1300" dirty="0"/>
                  <a:t>The </a:t>
                </a:r>
                <a:r>
                  <a:rPr lang="en-US" sz="1300" b="1" dirty="0"/>
                  <a:t>regression line </a:t>
                </a:r>
                <a:r>
                  <a:rPr lang="en-US" sz="1300" dirty="0"/>
                  <a:t>is a </a:t>
                </a:r>
                <a:r>
                  <a:rPr lang="en-US" sz="1300" u="sng" dirty="0"/>
                  <a:t>linear equation that </a:t>
                </a:r>
                <a:r>
                  <a:rPr lang="en-US" sz="1300" i="1" u="sng" dirty="0"/>
                  <a:t>fits our data best</a:t>
                </a:r>
              </a:p>
              <a:p>
                <a:pPr lvl="1"/>
                <a:r>
                  <a:rPr lang="en-US" sz="1200" dirty="0"/>
                  <a:t>Also called the “line of best fit”</a:t>
                </a:r>
              </a:p>
              <a:p>
                <a:r>
                  <a:rPr lang="en-US" sz="1300" dirty="0"/>
                  <a:t>There is ONLY one “best” line for every dataset!</a:t>
                </a:r>
              </a:p>
              <a:p>
                <a:pPr lvl="1"/>
                <a:r>
                  <a:rPr lang="en-US" sz="1300" dirty="0"/>
                  <a:t>Technically, this is the line that minimizes the sum of the vertical distances from the actual data points to the best fit line.</a:t>
                </a:r>
              </a:p>
              <a:p>
                <a:pPr marL="0" indent="0">
                  <a:buNone/>
                </a:pPr>
                <a:r>
                  <a:rPr lang="en-US" sz="1300" u="sng" dirty="0"/>
                  <a:t>Equation</a:t>
                </a:r>
              </a:p>
              <a:p>
                <a:r>
                  <a:rPr lang="en-US" sz="1300" dirty="0"/>
                  <a:t>Here is the form of our linear equation (written in slope-intercept form):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00" dirty="0"/>
              </a:p>
              <a:p>
                <a:r>
                  <a:rPr lang="en-US" sz="1300" dirty="0"/>
                  <a:t>b</a:t>
                </a:r>
                <a:r>
                  <a:rPr lang="en-US" sz="1300" baseline="-25000" dirty="0"/>
                  <a:t>0</a:t>
                </a:r>
                <a:r>
                  <a:rPr lang="en-US" sz="1300" dirty="0"/>
                  <a:t> = Y intercept</a:t>
                </a:r>
              </a:p>
              <a:p>
                <a:pPr lvl="1"/>
                <a:r>
                  <a:rPr lang="en-US" sz="1300" dirty="0"/>
                  <a:t>It is the location where the regression line crosses the Y-axis (value of Y when X = 0)</a:t>
                </a:r>
              </a:p>
              <a:p>
                <a:r>
                  <a:rPr lang="en-US" sz="1300" dirty="0"/>
                  <a:t>b</a:t>
                </a:r>
                <a:r>
                  <a:rPr lang="en-US" sz="1300" baseline="-25000" dirty="0"/>
                  <a:t>1</a:t>
                </a:r>
                <a:r>
                  <a:rPr lang="en-US" sz="1300" dirty="0"/>
                  <a:t> = Slope</a:t>
                </a:r>
              </a:p>
              <a:p>
                <a:pPr lvl="1"/>
                <a:r>
                  <a:rPr lang="en-US" sz="1300" dirty="0"/>
                  <a:t>It measures the direction and steepness of the line</a:t>
                </a:r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300" dirty="0"/>
                  <a:t> = Value of the explanatory variable</a:t>
                </a:r>
              </a:p>
              <a:p>
                <a:pPr lvl="1"/>
                <a:r>
                  <a:rPr lang="en-US" sz="1300" dirty="0"/>
                  <a:t>Doesn’t have to be an X value that was included in the sample data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300" dirty="0"/>
                  <a:t> = Predicted value of the response variable for the given X</a:t>
                </a:r>
              </a:p>
              <a:p>
                <a:pPr marL="0" indent="0">
                  <a:buNone/>
                </a:pPr>
                <a:r>
                  <a:rPr lang="en-US" sz="1300" u="sng" dirty="0"/>
                  <a:t>Parameters</a:t>
                </a:r>
              </a:p>
              <a:p>
                <a:r>
                  <a:rPr lang="en-US" sz="1300" dirty="0"/>
                  <a:t>b</a:t>
                </a:r>
                <a:r>
                  <a:rPr lang="en-US" sz="1300" baseline="-25000" dirty="0"/>
                  <a:t>0</a:t>
                </a:r>
                <a:r>
                  <a:rPr lang="en-US" sz="1300" dirty="0"/>
                  <a:t> and b</a:t>
                </a:r>
                <a:r>
                  <a:rPr lang="en-US" sz="1300" baseline="-25000" dirty="0"/>
                  <a:t>1</a:t>
                </a:r>
                <a:r>
                  <a:rPr lang="en-US" sz="1300" dirty="0"/>
                  <a:t> are </a:t>
                </a:r>
                <a:r>
                  <a:rPr lang="en-US" sz="1300" u="sng" dirty="0"/>
                  <a:t>statistics</a:t>
                </a:r>
                <a:r>
                  <a:rPr lang="en-US" sz="1300" dirty="0"/>
                  <a:t> that are used as </a:t>
                </a:r>
                <a:r>
                  <a:rPr lang="en-US" sz="1300" u="sng" dirty="0"/>
                  <a:t>point estimates</a:t>
                </a:r>
                <a:r>
                  <a:rPr lang="en-US" sz="1300" dirty="0"/>
                  <a:t> for the </a:t>
                </a:r>
                <a:r>
                  <a:rPr lang="en-US" sz="1300" u="sng" dirty="0"/>
                  <a:t>parameters</a:t>
                </a:r>
                <a:r>
                  <a:rPr lang="en-US" sz="1300" dirty="0"/>
                  <a:t> </a:t>
                </a:r>
                <a:r>
                  <a:rPr lang="el-GR" sz="1300" dirty="0"/>
                  <a:t>β</a:t>
                </a:r>
                <a:r>
                  <a:rPr lang="el-GR" sz="1300" baseline="-25000" dirty="0"/>
                  <a:t>0</a:t>
                </a:r>
                <a:r>
                  <a:rPr lang="el-GR" sz="1300" dirty="0"/>
                  <a:t> </a:t>
                </a:r>
                <a:r>
                  <a:rPr lang="en-US" sz="1300" dirty="0"/>
                  <a:t>and </a:t>
                </a:r>
                <a:r>
                  <a:rPr lang="el-GR" sz="1300" dirty="0"/>
                  <a:t>β</a:t>
                </a:r>
                <a:r>
                  <a:rPr lang="el-GR" sz="1300" baseline="-25000" dirty="0"/>
                  <a:t>1</a:t>
                </a:r>
                <a:r>
                  <a:rPr lang="el-GR" sz="1300" dirty="0"/>
                  <a:t> </a:t>
                </a:r>
                <a:r>
                  <a:rPr lang="en-US" sz="1300" dirty="0"/>
                  <a:t>respectively.</a:t>
                </a:r>
              </a:p>
              <a:p>
                <a:r>
                  <a:rPr lang="en-US" sz="1300" dirty="0"/>
                  <a:t>In the </a:t>
                </a:r>
                <a:r>
                  <a:rPr lang="en-US" sz="1300" u="sng" dirty="0"/>
                  <a:t>population</a:t>
                </a:r>
                <a:r>
                  <a:rPr lang="en-US" sz="1300" dirty="0"/>
                  <a:t>, we have the regression line: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3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300" dirty="0"/>
              </a:p>
              <a:p>
                <a:r>
                  <a:rPr lang="en-US" sz="1300" dirty="0"/>
                  <a:t>Our equation above is an </a:t>
                </a:r>
                <a:r>
                  <a:rPr lang="en-US" sz="1300" u="sng" dirty="0"/>
                  <a:t>estimate</a:t>
                </a:r>
                <a:r>
                  <a:rPr lang="en-US" sz="1300" dirty="0"/>
                  <a:t> of this based on our sample data!</a:t>
                </a:r>
                <a:br>
                  <a:rPr lang="en-US" sz="1300" dirty="0"/>
                </a:br>
                <a:endParaRPr lang="en-US" sz="1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7BA23-FE49-0DDC-C04B-6CD64D873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36" y="850896"/>
                <a:ext cx="6965163" cy="4351338"/>
              </a:xfrm>
              <a:blipFill>
                <a:blip r:embed="rId4"/>
                <a:stretch>
                  <a:fillRect l="-182" t="-583" r="-182" b="-3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61E5EA6-23A4-1899-4AC2-F001B4B62F0D}"/>
              </a:ext>
            </a:extLst>
          </p:cNvPr>
          <p:cNvGrpSpPr/>
          <p:nvPr/>
        </p:nvGrpSpPr>
        <p:grpSpPr>
          <a:xfrm>
            <a:off x="7794025" y="3878349"/>
            <a:ext cx="3550885" cy="2877550"/>
            <a:chOff x="5962003" y="3848098"/>
            <a:chExt cx="3550885" cy="2877550"/>
          </a:xfrm>
        </p:grpSpPr>
        <p:pic>
          <p:nvPicPr>
            <p:cNvPr id="2050" name="Picture 2" descr="Simple Linear Regression - Nextjournal">
              <a:extLst>
                <a:ext uri="{FF2B5EF4-FFF2-40B4-BE49-F238E27FC236}">
                  <a16:creationId xmlns:a16="http://schemas.microsoft.com/office/drawing/2014/main" id="{21CD7159-C969-466A-B0A8-0E88F8E7D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003" y="3848098"/>
              <a:ext cx="3447927" cy="270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0AD68-EE98-98EF-D8B1-95CCA6568458}"/>
                </a:ext>
              </a:extLst>
            </p:cNvPr>
            <p:cNvSpPr txBox="1"/>
            <p:nvPr/>
          </p:nvSpPr>
          <p:spPr>
            <a:xfrm>
              <a:off x="6397933" y="6556371"/>
              <a:ext cx="3114955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/>
                <a:t>https://</a:t>
              </a:r>
              <a:r>
                <a:rPr lang="en-US" sz="500" dirty="0" err="1"/>
                <a:t>www.analyticsvidhya.com</a:t>
              </a:r>
              <a:r>
                <a:rPr lang="en-US" sz="500" dirty="0"/>
                <a:t>/blog/2021/06/25-questions-to-test-your-skills-on-linear-regression-algorithm/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32B4BE-C1EA-D9D4-9CA8-87F65B4580CE}"/>
              </a:ext>
            </a:extLst>
          </p:cNvPr>
          <p:cNvGrpSpPr/>
          <p:nvPr/>
        </p:nvGrpSpPr>
        <p:grpSpPr>
          <a:xfrm>
            <a:off x="6993400" y="330700"/>
            <a:ext cx="5247967" cy="3083553"/>
            <a:chOff x="6993400" y="330700"/>
            <a:chExt cx="5247967" cy="30835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289249-F230-7A81-7640-F55EE5A6B273}"/>
                </a:ext>
              </a:extLst>
            </p:cNvPr>
            <p:cNvGrpSpPr/>
            <p:nvPr/>
          </p:nvGrpSpPr>
          <p:grpSpPr>
            <a:xfrm>
              <a:off x="6993400" y="330700"/>
              <a:ext cx="5247967" cy="2522536"/>
              <a:chOff x="2600633" y="2453702"/>
              <a:chExt cx="6416367" cy="30787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AF75C8B-48B1-072F-815C-E7A2133A7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7400" y="2453703"/>
                <a:ext cx="3149600" cy="307873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522CE16-3D0B-343C-57C7-9393CB243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0633" y="2453702"/>
                <a:ext cx="3149600" cy="301132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17EB374-3FD0-010D-D4B7-28C7204FE188}"/>
                    </a:ext>
                  </a:extLst>
                </p:cNvPr>
                <p:cNvSpPr txBox="1"/>
                <p:nvPr/>
              </p:nvSpPr>
              <p:spPr>
                <a:xfrm>
                  <a:off x="8071500" y="2879491"/>
                  <a:ext cx="3525004" cy="534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rgbClr val="7030A0"/>
                      </a:solidFill>
                    </a:rPr>
                    <a:t>Predicted Sepal Width = b</a:t>
                  </a:r>
                  <a:r>
                    <a:rPr lang="en-US" sz="1400" i="1" baseline="-25000" dirty="0">
                      <a:solidFill>
                        <a:srgbClr val="7030A0"/>
                      </a:solidFill>
                    </a:rPr>
                    <a:t>0</a:t>
                  </a:r>
                  <a:r>
                    <a:rPr lang="en-US" sz="1400" i="1" dirty="0">
                      <a:solidFill>
                        <a:srgbClr val="7030A0"/>
                      </a:solidFill>
                    </a:rPr>
                    <a:t> + b</a:t>
                  </a:r>
                  <a:r>
                    <a:rPr lang="en-US" sz="1400" i="1" baseline="-25000" dirty="0">
                      <a:solidFill>
                        <a:srgbClr val="7030A0"/>
                      </a:solidFill>
                    </a:rPr>
                    <a:t>1</a:t>
                  </a:r>
                  <a:r>
                    <a:rPr lang="en-US" sz="1400" i="1" dirty="0">
                      <a:solidFill>
                        <a:srgbClr val="7030A0"/>
                      </a:solidFill>
                    </a:rPr>
                    <a:t> (Sepal Length)</a:t>
                  </a:r>
                </a:p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      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𝑆𝑒𝑝𝑎𝑙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𝑊𝑖𝑑𝑡h</m:t>
                          </m:r>
                        </m:e>
                      </m:acc>
                    </m:oMath>
                  </a14:m>
                  <a:r>
                    <a:rPr lang="en-US" sz="1400" i="1" dirty="0">
                      <a:solidFill>
                        <a:srgbClr val="7030A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17EB374-3FD0-010D-D4B7-28C7204F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500" y="2879491"/>
                  <a:ext cx="3525004" cy="534762"/>
                </a:xfrm>
                <a:prstGeom prst="rect">
                  <a:avLst/>
                </a:prstGeom>
                <a:blipFill>
                  <a:blip r:embed="rId8"/>
                  <a:stretch>
                    <a:fillRect l="-360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C5ACD-2BB5-F477-6EE3-2A56180D4F7B}"/>
              </a:ext>
            </a:extLst>
          </p:cNvPr>
          <p:cNvGrpSpPr/>
          <p:nvPr/>
        </p:nvGrpSpPr>
        <p:grpSpPr>
          <a:xfrm>
            <a:off x="4356100" y="3034237"/>
            <a:ext cx="3925334" cy="600164"/>
            <a:chOff x="4356100" y="3034237"/>
            <a:chExt cx="3925334" cy="600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02165-EFE9-CEF2-610C-8C7D99E3AE0F}"/>
                </a:ext>
              </a:extLst>
            </p:cNvPr>
            <p:cNvSpPr txBox="1"/>
            <p:nvPr/>
          </p:nvSpPr>
          <p:spPr>
            <a:xfrm>
              <a:off x="5171300" y="3034237"/>
              <a:ext cx="262272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</a:rPr>
                <a:t>It’s important to get the X and Y variables correct or else our equation’s variables will be backwards!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7AF8D2-1116-4240-C8E5-ABB06A243500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4356100" y="3334319"/>
              <a:ext cx="815200" cy="1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076353-5D1E-C771-E3A0-0516AC34D1DE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794025" y="3146872"/>
              <a:ext cx="487409" cy="18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8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– </a:t>
            </a:r>
            <a:r>
              <a:rPr lang="en-US" sz="4000" u="sng" dirty="0"/>
              <a:t>Calculating</a:t>
            </a:r>
            <a:r>
              <a:rPr lang="en-US" sz="4000" dirty="0"/>
              <a:t>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5A2407-584E-B248-87A3-CD88E93C7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1" y="1096120"/>
                <a:ext cx="7086600" cy="3256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GOAL</a:t>
                </a:r>
                <a:r>
                  <a:rPr lang="en-US" sz="1800" dirty="0"/>
                  <a:t>: Calculate the Regression Line!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Enter data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X data in L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Y data in L</a:t>
                </a:r>
                <a:r>
                  <a:rPr lang="en-US" sz="1600" baseline="-25000" dirty="0"/>
                  <a:t>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 err="1"/>
                  <a:t>LinRegTTest</a:t>
                </a:r>
                <a:endParaRPr lang="en-US" sz="18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Xlist</a:t>
                </a:r>
                <a:r>
                  <a:rPr lang="en-US" sz="1600" dirty="0"/>
                  <a:t> = L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Ylist</a:t>
                </a:r>
                <a:r>
                  <a:rPr lang="en-US" sz="1600" dirty="0"/>
                  <a:t> = L</a:t>
                </a:r>
                <a:r>
                  <a:rPr lang="en-US" sz="1600" baseline="-25000" dirty="0"/>
                  <a:t>2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Freq = 1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600" dirty="0"/>
                  <a:t>Alternative hypothesis for the correlation test </a:t>
                </a:r>
                <a:r>
                  <a:rPr lang="en-US" sz="1600" dirty="0">
                    <a:solidFill>
                      <a:srgbClr val="7030A0"/>
                    </a:solidFill>
                  </a:rPr>
                  <a:t>**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RegEQ</a:t>
                </a:r>
                <a:r>
                  <a:rPr lang="en-US" sz="1600" dirty="0"/>
                  <a:t>: </a:t>
                </a:r>
                <a:r>
                  <a:rPr lang="en-US" sz="1600" i="1" dirty="0"/>
                  <a:t>Leave blank for now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Calculate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16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5A2407-584E-B248-87A3-CD88E93C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" y="1096120"/>
                <a:ext cx="7086600" cy="3256450"/>
              </a:xfrm>
              <a:prstGeom prst="rect">
                <a:avLst/>
              </a:prstGeom>
              <a:blipFill>
                <a:blip r:embed="rId2"/>
                <a:stretch>
                  <a:fillRect l="-716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FE90AEE-0221-CE4D-1F61-5F9E186BF742}"/>
              </a:ext>
            </a:extLst>
          </p:cNvPr>
          <p:cNvGrpSpPr/>
          <p:nvPr/>
        </p:nvGrpSpPr>
        <p:grpSpPr>
          <a:xfrm>
            <a:off x="3699960" y="603299"/>
            <a:ext cx="1905000" cy="2642632"/>
            <a:chOff x="4123194" y="1364218"/>
            <a:chExt cx="1905000" cy="26426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7756F-C9DA-B104-6264-B77FFDD8002A}"/>
                </a:ext>
              </a:extLst>
            </p:cNvPr>
            <p:cNvSpPr txBox="1"/>
            <p:nvPr/>
          </p:nvSpPr>
          <p:spPr>
            <a:xfrm>
              <a:off x="4470400" y="136421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              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F6463-6CC1-44CC-BB5F-AC3ED4762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194" y="1733550"/>
              <a:ext cx="1905000" cy="22733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A945BD-F881-61BA-CF83-F3F9E5DEAE7F}"/>
              </a:ext>
            </a:extLst>
          </p:cNvPr>
          <p:cNvSpPr txBox="1"/>
          <p:nvPr/>
        </p:nvSpPr>
        <p:spPr>
          <a:xfrm>
            <a:off x="537812" y="5011140"/>
            <a:ext cx="585891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Outliers Demonstration</a:t>
            </a:r>
          </a:p>
          <a:p>
            <a:endParaRPr lang="en-US" sz="1600" u="sng" dirty="0"/>
          </a:p>
          <a:p>
            <a:r>
              <a:rPr lang="en-US" sz="1600" dirty="0"/>
              <a:t>Let’s change one data point to see the effects on the regression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</a:t>
            </a:r>
            <a:r>
              <a:rPr lang="en-US" sz="1600" baseline="30000" dirty="0"/>
              <a:t>th</a:t>
            </a:r>
            <a:r>
              <a:rPr lang="en-US" sz="1600" dirty="0"/>
              <a:t> observation: (4.4, 2.9) → (4.4,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Now recalculate the equation!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991DD-EBBF-B00C-5DD1-2BA684771F18}"/>
              </a:ext>
            </a:extLst>
          </p:cNvPr>
          <p:cNvSpPr txBox="1"/>
          <p:nvPr/>
        </p:nvSpPr>
        <p:spPr>
          <a:xfrm>
            <a:off x="546959" y="4245227"/>
            <a:ext cx="262272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** The Alternative Hypothesis will NOT change the equation of the regression line, only the p-value of the correlation test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7B5673-6A24-C8E3-7BDD-90E250EF8690}"/>
              </a:ext>
            </a:extLst>
          </p:cNvPr>
          <p:cNvGrpSpPr/>
          <p:nvPr/>
        </p:nvGrpSpPr>
        <p:grpSpPr>
          <a:xfrm>
            <a:off x="6492559" y="4845391"/>
            <a:ext cx="2331041" cy="1915022"/>
            <a:chOff x="6147479" y="4616892"/>
            <a:chExt cx="2331041" cy="191402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E695787-332D-AAC4-DD76-5F75B87FCD2B}"/>
                </a:ext>
              </a:extLst>
            </p:cNvPr>
            <p:cNvGrpSpPr/>
            <p:nvPr/>
          </p:nvGrpSpPr>
          <p:grpSpPr>
            <a:xfrm>
              <a:off x="6147479" y="4616892"/>
              <a:ext cx="2331041" cy="1914027"/>
              <a:chOff x="7528695" y="668664"/>
              <a:chExt cx="3511872" cy="29369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A0FAF4C-3A52-272A-83ED-484B7627A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7617" y="782257"/>
                <a:ext cx="2952950" cy="2823308"/>
              </a:xfrm>
              <a:prstGeom prst="rect">
                <a:avLst/>
              </a:prstGeom>
            </p:spPr>
          </p:pic>
          <p:sp>
            <p:nvSpPr>
              <p:cNvPr id="48" name="&quot;No&quot; Symbol 47">
                <a:extLst>
                  <a:ext uri="{FF2B5EF4-FFF2-40B4-BE49-F238E27FC236}">
                    <a16:creationId xmlns:a16="http://schemas.microsoft.com/office/drawing/2014/main" id="{C2D0FFA0-09CC-EDFF-BAC7-4C4E95BBD4AA}"/>
                  </a:ext>
                </a:extLst>
              </p:cNvPr>
              <p:cNvSpPr/>
              <p:nvPr/>
            </p:nvSpPr>
            <p:spPr>
              <a:xfrm>
                <a:off x="8616758" y="2854593"/>
                <a:ext cx="244699" cy="231820"/>
              </a:xfrm>
              <a:prstGeom prst="noSmoking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5E9AEE2-BE41-9C01-EE0F-35DB46E2A710}"/>
                  </a:ext>
                </a:extLst>
              </p:cNvPr>
              <p:cNvSpPr/>
              <p:nvPr/>
            </p:nvSpPr>
            <p:spPr>
              <a:xfrm>
                <a:off x="8739107" y="1099837"/>
                <a:ext cx="122350" cy="12365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4B05E3-D8A1-17C8-DACC-E320E6FC82A4}"/>
                  </a:ext>
                </a:extLst>
              </p:cNvPr>
              <p:cNvSpPr txBox="1"/>
              <p:nvPr/>
            </p:nvSpPr>
            <p:spPr>
              <a:xfrm>
                <a:off x="7528695" y="668664"/>
                <a:ext cx="1174191" cy="401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2"/>
                    </a:solidFill>
                  </a:rPr>
                  <a:t>New point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E3B33E0-77F4-4802-91C6-A0D5DB822372}"/>
                </a:ext>
              </a:extLst>
            </p:cNvPr>
            <p:cNvCxnSpPr/>
            <p:nvPr/>
          </p:nvCxnSpPr>
          <p:spPr>
            <a:xfrm flipV="1">
              <a:off x="6950902" y="5099850"/>
              <a:ext cx="0" cy="81835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832E7C-5D66-1ECA-4E84-C2D63090762E}"/>
              </a:ext>
            </a:extLst>
          </p:cNvPr>
          <p:cNvGrpSpPr/>
          <p:nvPr/>
        </p:nvGrpSpPr>
        <p:grpSpPr>
          <a:xfrm>
            <a:off x="6396724" y="903686"/>
            <a:ext cx="5489580" cy="2025634"/>
            <a:chOff x="6460423" y="97587"/>
            <a:chExt cx="5489580" cy="20256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AFD60C-82E7-47B5-32ED-E2214F3CB895}"/>
                </a:ext>
              </a:extLst>
            </p:cNvPr>
            <p:cNvGrpSpPr/>
            <p:nvPr/>
          </p:nvGrpSpPr>
          <p:grpSpPr>
            <a:xfrm>
              <a:off x="6460423" y="97587"/>
              <a:ext cx="5489580" cy="2025634"/>
              <a:chOff x="6587041" y="72428"/>
              <a:chExt cx="5489580" cy="202563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6C02B12-0D24-6CA6-670B-0A63FF788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7041" y="72428"/>
                <a:ext cx="2046877" cy="202563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3D14F75-E434-A157-AF62-404E878262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2321" y="411118"/>
                    <a:ext cx="1384300" cy="43544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US" sz="1100" b="0" dirty="0"/>
                      <a:t> </a:t>
                    </a:r>
                  </a:p>
                  <a:p>
                    <a:pPr marL="0" indent="0">
                      <a:buNone/>
                    </a:pPr>
                    <a:r>
                      <a:rPr lang="en-US" sz="1100" dirty="0"/>
                      <a:t>b</a:t>
                    </a:r>
                    <a:r>
                      <a:rPr lang="en-US" sz="1100" baseline="-25000" dirty="0"/>
                      <a:t>0</a:t>
                    </a:r>
                    <a:r>
                      <a:rPr lang="en-US" sz="1100" dirty="0"/>
                      <a:t> = ?? and b</a:t>
                    </a:r>
                    <a:r>
                      <a:rPr lang="en-US" sz="1100" baseline="-25000" dirty="0"/>
                      <a:t>1</a:t>
                    </a:r>
                    <a:r>
                      <a:rPr lang="en-US" sz="1100" dirty="0"/>
                      <a:t> = ??</a:t>
                    </a: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3D14F75-E434-A157-AF62-404E87826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2321" y="411118"/>
                    <a:ext cx="1384300" cy="4354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7737E2-1F89-3F75-8CF8-D94F8C4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7300" y="97587"/>
              <a:ext cx="2035737" cy="202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8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– </a:t>
            </a:r>
            <a:r>
              <a:rPr lang="en-US" sz="4000" u="sng" dirty="0"/>
              <a:t>Calculating</a:t>
            </a:r>
            <a:r>
              <a:rPr lang="en-US" sz="4000" dirty="0"/>
              <a:t>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5A2407-584E-B248-87A3-CD88E93C7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1" y="1096120"/>
                <a:ext cx="7086600" cy="3256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GOAL</a:t>
                </a:r>
                <a:r>
                  <a:rPr lang="en-US" sz="1800" dirty="0"/>
                  <a:t>: Calculate the Regression Line!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Enter data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X data in L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Y data in L</a:t>
                </a:r>
                <a:r>
                  <a:rPr lang="en-US" sz="1600" baseline="-25000" dirty="0"/>
                  <a:t>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 err="1"/>
                  <a:t>LinRegTTest</a:t>
                </a:r>
                <a:endParaRPr lang="en-US" sz="18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Xlist</a:t>
                </a:r>
                <a:r>
                  <a:rPr lang="en-US" sz="1600" dirty="0"/>
                  <a:t> = L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Ylist</a:t>
                </a:r>
                <a:r>
                  <a:rPr lang="en-US" sz="1600" dirty="0"/>
                  <a:t> = L</a:t>
                </a:r>
                <a:r>
                  <a:rPr lang="en-US" sz="1600" baseline="-25000" dirty="0"/>
                  <a:t>2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Freq = 1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600" dirty="0"/>
                  <a:t>Alternative hypothesis for the correlation test </a:t>
                </a:r>
                <a:r>
                  <a:rPr lang="en-US" sz="1600" dirty="0">
                    <a:solidFill>
                      <a:srgbClr val="7030A0"/>
                    </a:solidFill>
                  </a:rPr>
                  <a:t>**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 err="1"/>
                  <a:t>RegEQ</a:t>
                </a:r>
                <a:r>
                  <a:rPr lang="en-US" sz="1600" dirty="0"/>
                  <a:t>: </a:t>
                </a:r>
                <a:r>
                  <a:rPr lang="en-US" sz="1600" i="1" dirty="0"/>
                  <a:t>Leave blank for now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Calculate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16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5A2407-584E-B248-87A3-CD88E93C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" y="1096120"/>
                <a:ext cx="7086600" cy="3256450"/>
              </a:xfrm>
              <a:prstGeom prst="rect">
                <a:avLst/>
              </a:prstGeom>
              <a:blipFill>
                <a:blip r:embed="rId2"/>
                <a:stretch>
                  <a:fillRect l="-716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FE90AEE-0221-CE4D-1F61-5F9E186BF742}"/>
              </a:ext>
            </a:extLst>
          </p:cNvPr>
          <p:cNvGrpSpPr/>
          <p:nvPr/>
        </p:nvGrpSpPr>
        <p:grpSpPr>
          <a:xfrm>
            <a:off x="3699960" y="603299"/>
            <a:ext cx="1905000" cy="2642632"/>
            <a:chOff x="4123194" y="1364218"/>
            <a:chExt cx="1905000" cy="26426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7756F-C9DA-B104-6264-B77FFDD8002A}"/>
                </a:ext>
              </a:extLst>
            </p:cNvPr>
            <p:cNvSpPr txBox="1"/>
            <p:nvPr/>
          </p:nvSpPr>
          <p:spPr>
            <a:xfrm>
              <a:off x="4470400" y="136421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              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F6463-6CC1-44CC-BB5F-AC3ED4762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194" y="1733550"/>
              <a:ext cx="1905000" cy="22733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A945BD-F881-61BA-CF83-F3F9E5DEAE7F}"/>
              </a:ext>
            </a:extLst>
          </p:cNvPr>
          <p:cNvSpPr txBox="1"/>
          <p:nvPr/>
        </p:nvSpPr>
        <p:spPr>
          <a:xfrm>
            <a:off x="105887" y="5019539"/>
            <a:ext cx="3509354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/>
              <a:t>Outliers Demonstration</a:t>
            </a:r>
          </a:p>
          <a:p>
            <a:endParaRPr lang="en-US" sz="1400" u="sng" dirty="0"/>
          </a:p>
          <a:p>
            <a:r>
              <a:rPr lang="en-US" sz="1400" dirty="0"/>
              <a:t>Let’s change one data point to see the effects on the regression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</a:t>
            </a:r>
            <a:r>
              <a:rPr lang="en-US" sz="1400" baseline="30000" dirty="0"/>
              <a:t>th</a:t>
            </a:r>
            <a:r>
              <a:rPr lang="en-US" sz="1400" dirty="0"/>
              <a:t> observation: (4.4, 2.9) → (4.4,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Now recalculate the equation!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991DD-EBBF-B00C-5DD1-2BA684771F18}"/>
              </a:ext>
            </a:extLst>
          </p:cNvPr>
          <p:cNvSpPr txBox="1"/>
          <p:nvPr/>
        </p:nvSpPr>
        <p:spPr>
          <a:xfrm>
            <a:off x="71941" y="4241012"/>
            <a:ext cx="262272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** The Alternative Hypothesis will NOT change the equation of the regression line, only the p-value of the correlation test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2DEFE7-4593-5B56-A78E-9450035485EA}"/>
              </a:ext>
            </a:extLst>
          </p:cNvPr>
          <p:cNvGrpSpPr/>
          <p:nvPr/>
        </p:nvGrpSpPr>
        <p:grpSpPr>
          <a:xfrm>
            <a:off x="5918632" y="3067328"/>
            <a:ext cx="5329627" cy="1565755"/>
            <a:chOff x="5918632" y="3105179"/>
            <a:chExt cx="5329627" cy="15657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D8DE41-AD08-6F35-490B-E7A62C31C86E}"/>
                </a:ext>
              </a:extLst>
            </p:cNvPr>
            <p:cNvGrpSpPr/>
            <p:nvPr/>
          </p:nvGrpSpPr>
          <p:grpSpPr>
            <a:xfrm>
              <a:off x="5918632" y="3105179"/>
              <a:ext cx="5329627" cy="1168400"/>
              <a:chOff x="6036873" y="2364751"/>
              <a:chExt cx="5329627" cy="11684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52FD79-6899-CCD2-4F5D-60CDBE14939C}"/>
                  </a:ext>
                </a:extLst>
              </p:cNvPr>
              <p:cNvGrpSpPr/>
              <p:nvPr/>
            </p:nvGrpSpPr>
            <p:grpSpPr>
              <a:xfrm>
                <a:off x="6036873" y="2364751"/>
                <a:ext cx="3184578" cy="1168400"/>
                <a:chOff x="6036873" y="2364751"/>
                <a:chExt cx="3184578" cy="116840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B6F0BC6-69F6-0E3A-8E67-7A14CAFF6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72051" y="2364751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26336572-6E44-44F8-4E22-C7344CF2D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6873" y="2364751"/>
                  <a:ext cx="1549400" cy="1168400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AD299-72FA-1B2C-23D9-FEF7602D63CF}"/>
                  </a:ext>
                </a:extLst>
              </p:cNvPr>
              <p:cNvSpPr txBox="1"/>
              <p:nvPr/>
            </p:nvSpPr>
            <p:spPr>
              <a:xfrm>
                <a:off x="9221451" y="2364751"/>
                <a:ext cx="214504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u="sng" dirty="0"/>
                  <a:t>Calculator Output</a:t>
                </a:r>
              </a:p>
              <a:p>
                <a:r>
                  <a:rPr lang="en-US" sz="1100" dirty="0"/>
                  <a:t>y = a + bx → calculator’s notation for the regression equation</a:t>
                </a:r>
              </a:p>
              <a:p>
                <a:endParaRPr lang="en-US" sz="1100" dirty="0"/>
              </a:p>
              <a:p>
                <a:r>
                  <a:rPr lang="en-US" sz="1100" dirty="0"/>
                  <a:t>a = intercept b</a:t>
                </a:r>
                <a:r>
                  <a:rPr lang="en-US" sz="1100" baseline="-25000" dirty="0"/>
                  <a:t>0</a:t>
                </a:r>
              </a:p>
              <a:p>
                <a:r>
                  <a:rPr lang="en-US" sz="1100" dirty="0"/>
                  <a:t>b = slope b</a:t>
                </a:r>
                <a:r>
                  <a:rPr lang="en-US" sz="1100" baseline="-25000" dirty="0"/>
                  <a:t>1</a:t>
                </a:r>
                <a:endParaRPr lang="en-US" sz="1100" dirty="0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B505222-AEB3-CAD0-F57A-B4F8E78AA7C9}"/>
                  </a:ext>
                </a:extLst>
              </p:cNvPr>
              <p:cNvSpPr/>
              <p:nvPr/>
            </p:nvSpPr>
            <p:spPr>
              <a:xfrm>
                <a:off x="7708279" y="3098782"/>
                <a:ext cx="999661" cy="241318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9DB6085-A744-F15B-C6C2-8160E01317F1}"/>
                    </a:ext>
                  </a:extLst>
                </p:cNvPr>
                <p:cNvSpPr txBox="1"/>
                <p:nvPr/>
              </p:nvSpPr>
              <p:spPr>
                <a:xfrm>
                  <a:off x="6906110" y="4388934"/>
                  <a:ext cx="3774590" cy="282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sz="1200" b="0" dirty="0">
                      <a:solidFill>
                        <a:srgbClr val="00B050"/>
                      </a:solidFill>
                    </a:rPr>
                    <a:t>Regression Equation:  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=−0.723+0.83</m:t>
                      </m:r>
                      <m:r>
                        <a:rPr lang="en-US" sz="1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9DB6085-A744-F15B-C6C2-8160E013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110" y="4388934"/>
                  <a:ext cx="3774590" cy="282000"/>
                </a:xfrm>
                <a:prstGeom prst="rect">
                  <a:avLst/>
                </a:prstGeom>
                <a:blipFill>
                  <a:blip r:embed="rId6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FB1388-4000-EE68-D3B4-3271D2A575CC}"/>
              </a:ext>
            </a:extLst>
          </p:cNvPr>
          <p:cNvGrpSpPr/>
          <p:nvPr/>
        </p:nvGrpSpPr>
        <p:grpSpPr>
          <a:xfrm>
            <a:off x="10175734" y="1615279"/>
            <a:ext cx="1436105" cy="2914655"/>
            <a:chOff x="10175734" y="1615279"/>
            <a:chExt cx="1436105" cy="29146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2DFA46-0E84-7C5D-071E-A70637A02619}"/>
                </a:ext>
              </a:extLst>
            </p:cNvPr>
            <p:cNvCxnSpPr/>
            <p:nvPr/>
          </p:nvCxnSpPr>
          <p:spPr>
            <a:xfrm flipH="1">
              <a:off x="10175734" y="3105179"/>
              <a:ext cx="1436105" cy="142475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B699BEE-B83C-050E-AB6F-31CEF637D5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5670" y="1615279"/>
              <a:ext cx="806169" cy="14899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E40492-C4BD-4C10-ADC4-E7B0B6AC551B}"/>
              </a:ext>
            </a:extLst>
          </p:cNvPr>
          <p:cNvGrpSpPr/>
          <p:nvPr/>
        </p:nvGrpSpPr>
        <p:grpSpPr>
          <a:xfrm>
            <a:off x="8288439" y="4989462"/>
            <a:ext cx="3774590" cy="1630515"/>
            <a:chOff x="8840629" y="4956018"/>
            <a:chExt cx="3774590" cy="16305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704CA6-CB3D-7816-27A0-107CEDEF96EB}"/>
                </a:ext>
              </a:extLst>
            </p:cNvPr>
            <p:cNvGrpSpPr/>
            <p:nvPr/>
          </p:nvGrpSpPr>
          <p:grpSpPr>
            <a:xfrm>
              <a:off x="8840629" y="4956018"/>
              <a:ext cx="3182330" cy="1171179"/>
              <a:chOff x="8840629" y="4956018"/>
              <a:chExt cx="3182330" cy="117117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5BC85B2-015E-00D5-24D3-57595701FD49}"/>
                  </a:ext>
                </a:extLst>
              </p:cNvPr>
              <p:cNvGrpSpPr/>
              <p:nvPr/>
            </p:nvGrpSpPr>
            <p:grpSpPr>
              <a:xfrm>
                <a:off x="8840629" y="4956018"/>
                <a:ext cx="3182330" cy="1171179"/>
                <a:chOff x="8840629" y="4956018"/>
                <a:chExt cx="3182330" cy="117117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F966D4CB-4B71-D198-9FC1-7383CCD640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0629" y="4958797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7EC1D220-BAA5-6DEB-A1E3-BF945BE10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73559" y="4956018"/>
                  <a:ext cx="1549400" cy="1168400"/>
                </a:xfrm>
                <a:prstGeom prst="rect">
                  <a:avLst/>
                </a:prstGeom>
              </p:spPr>
            </p:pic>
          </p:grp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951A43B-8891-EA25-EA40-B0253832BD75}"/>
                  </a:ext>
                </a:extLst>
              </p:cNvPr>
              <p:cNvSpPr/>
              <p:nvPr/>
            </p:nvSpPr>
            <p:spPr>
              <a:xfrm>
                <a:off x="10511328" y="5699099"/>
                <a:ext cx="999661" cy="241318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143A9C-EE32-E19E-271C-0F02578A4BC5}"/>
                    </a:ext>
                  </a:extLst>
                </p:cNvPr>
                <p:cNvSpPr txBox="1"/>
                <p:nvPr/>
              </p:nvSpPr>
              <p:spPr>
                <a:xfrm>
                  <a:off x="8840629" y="6304533"/>
                  <a:ext cx="3774590" cy="282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sz="1200" b="0" dirty="0">
                      <a:solidFill>
                        <a:schemeClr val="accent2"/>
                      </a:solidFill>
                    </a:rPr>
                    <a:t>New Regression Equation:  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2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=2.001+0.288</m:t>
                      </m:r>
                      <m:r>
                        <a:rPr lang="en-US" sz="12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143A9C-EE32-E19E-271C-0F02578A4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629" y="6304533"/>
                  <a:ext cx="3774590" cy="282000"/>
                </a:xfrm>
                <a:prstGeom prst="rect">
                  <a:avLst/>
                </a:prstGeom>
                <a:blipFill>
                  <a:blip r:embed="rId9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B0D849-C1B3-A0C3-11CA-31FCE19D448B}"/>
              </a:ext>
            </a:extLst>
          </p:cNvPr>
          <p:cNvGrpSpPr/>
          <p:nvPr/>
        </p:nvGrpSpPr>
        <p:grpSpPr>
          <a:xfrm>
            <a:off x="6119493" y="758317"/>
            <a:ext cx="5489580" cy="2025634"/>
            <a:chOff x="6460423" y="97587"/>
            <a:chExt cx="5489580" cy="20256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E4B611-DF43-CBCC-F115-CD1677048057}"/>
                </a:ext>
              </a:extLst>
            </p:cNvPr>
            <p:cNvGrpSpPr/>
            <p:nvPr/>
          </p:nvGrpSpPr>
          <p:grpSpPr>
            <a:xfrm>
              <a:off x="6460423" y="97587"/>
              <a:ext cx="5489580" cy="2025634"/>
              <a:chOff x="6587041" y="72428"/>
              <a:chExt cx="5489580" cy="20256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242837-E89D-4592-F5DD-6CDF90D8D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7041" y="72428"/>
                <a:ext cx="2046877" cy="202563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ACAB6AF-2702-A9B9-5B1A-470883CB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2321" y="411118"/>
                    <a:ext cx="1384300" cy="43544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US" sz="1100" b="0" dirty="0"/>
                      <a:t> </a:t>
                    </a:r>
                  </a:p>
                  <a:p>
                    <a:pPr marL="0" indent="0">
                      <a:buNone/>
                    </a:pPr>
                    <a:r>
                      <a:rPr lang="en-US" sz="1100" dirty="0"/>
                      <a:t>b</a:t>
                    </a:r>
                    <a:r>
                      <a:rPr lang="en-US" sz="1100" baseline="-25000" dirty="0"/>
                      <a:t>0</a:t>
                    </a:r>
                    <a:r>
                      <a:rPr lang="en-US" sz="1100" dirty="0"/>
                      <a:t> = ?? and b</a:t>
                    </a:r>
                    <a:r>
                      <a:rPr lang="en-US" sz="1100" baseline="-25000" dirty="0"/>
                      <a:t>1</a:t>
                    </a:r>
                    <a:r>
                      <a:rPr lang="en-US" sz="1100" dirty="0"/>
                      <a:t> = ??</a:t>
                    </a: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ACAB6AF-2702-A9B9-5B1A-470883CB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2321" y="411118"/>
                    <a:ext cx="1384300" cy="4354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1B78812-A5FB-E074-8553-301A060A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7300" y="97587"/>
              <a:ext cx="2035737" cy="202563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6EDCBD-FA1E-D1AE-5335-AE4F0873F408}"/>
              </a:ext>
            </a:extLst>
          </p:cNvPr>
          <p:cNvGrpSpPr/>
          <p:nvPr/>
        </p:nvGrpSpPr>
        <p:grpSpPr>
          <a:xfrm>
            <a:off x="3792783" y="4793026"/>
            <a:ext cx="4271633" cy="1937708"/>
            <a:chOff x="3792783" y="4793026"/>
            <a:chExt cx="4271633" cy="19377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7B5673-6A24-C8E3-7BDD-90E250EF8690}"/>
                </a:ext>
              </a:extLst>
            </p:cNvPr>
            <p:cNvGrpSpPr/>
            <p:nvPr/>
          </p:nvGrpSpPr>
          <p:grpSpPr>
            <a:xfrm>
              <a:off x="3792783" y="4796762"/>
              <a:ext cx="2331041" cy="1915022"/>
              <a:chOff x="6147479" y="4616892"/>
              <a:chExt cx="2331041" cy="191402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695787-332D-AAC4-DD76-5F75B87FCD2B}"/>
                  </a:ext>
                </a:extLst>
              </p:cNvPr>
              <p:cNvGrpSpPr/>
              <p:nvPr/>
            </p:nvGrpSpPr>
            <p:grpSpPr>
              <a:xfrm>
                <a:off x="6147479" y="4616892"/>
                <a:ext cx="2331041" cy="1914027"/>
                <a:chOff x="7528695" y="668664"/>
                <a:chExt cx="3511872" cy="2936901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3A0FAF4C-3A52-272A-83ED-484B7627A4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87617" y="782257"/>
                  <a:ext cx="2952950" cy="2823308"/>
                </a:xfrm>
                <a:prstGeom prst="rect">
                  <a:avLst/>
                </a:prstGeom>
              </p:spPr>
            </p:pic>
            <p:sp>
              <p:nvSpPr>
                <p:cNvPr id="48" name="&quot;No&quot; Symbol 47">
                  <a:extLst>
                    <a:ext uri="{FF2B5EF4-FFF2-40B4-BE49-F238E27FC236}">
                      <a16:creationId xmlns:a16="http://schemas.microsoft.com/office/drawing/2014/main" id="{C2D0FFA0-09CC-EDFF-BAC7-4C4E95BBD4AA}"/>
                    </a:ext>
                  </a:extLst>
                </p:cNvPr>
                <p:cNvSpPr/>
                <p:nvPr/>
              </p:nvSpPr>
              <p:spPr>
                <a:xfrm>
                  <a:off x="8616758" y="2854593"/>
                  <a:ext cx="244699" cy="231820"/>
                </a:xfrm>
                <a:prstGeom prst="noSmoking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5E9AEE2-BE41-9C01-EE0F-35DB46E2A710}"/>
                    </a:ext>
                  </a:extLst>
                </p:cNvPr>
                <p:cNvSpPr/>
                <p:nvPr/>
              </p:nvSpPr>
              <p:spPr>
                <a:xfrm>
                  <a:off x="8739107" y="1099837"/>
                  <a:ext cx="122350" cy="12365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54B05E3-D8A1-17C8-DACC-E320E6FC82A4}"/>
                    </a:ext>
                  </a:extLst>
                </p:cNvPr>
                <p:cNvSpPr txBox="1"/>
                <p:nvPr/>
              </p:nvSpPr>
              <p:spPr>
                <a:xfrm>
                  <a:off x="7528695" y="668664"/>
                  <a:ext cx="1174191" cy="4012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2"/>
                      </a:solidFill>
                    </a:rPr>
                    <a:t>New point</a:t>
                  </a: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E3B33E0-77F4-4802-91C6-A0D5DB822372}"/>
                  </a:ext>
                </a:extLst>
              </p:cNvPr>
              <p:cNvCxnSpPr/>
              <p:nvPr/>
            </p:nvCxnSpPr>
            <p:spPr>
              <a:xfrm flipV="1">
                <a:off x="6950902" y="5099850"/>
                <a:ext cx="0" cy="81835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0890C7E-237D-0950-840E-4F50587D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17043" y="4793026"/>
              <a:ext cx="1947373" cy="1937708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F05F420-48FE-A77C-A51E-C7E7945CF065}"/>
              </a:ext>
            </a:extLst>
          </p:cNvPr>
          <p:cNvSpPr txBox="1"/>
          <p:nvPr/>
        </p:nvSpPr>
        <p:spPr>
          <a:xfrm>
            <a:off x="11844409" y="4039104"/>
            <a:ext cx="255842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i="1" u="sng" dirty="0">
                <a:solidFill>
                  <a:srgbClr val="7030A0"/>
                </a:solidFill>
              </a:rPr>
              <a:t>BIG difference</a:t>
            </a:r>
            <a:r>
              <a:rPr lang="en-US" sz="1000" i="1" dirty="0">
                <a:solidFill>
                  <a:srgbClr val="7030A0"/>
                </a:solidFill>
              </a:rPr>
              <a:t> between the two regression equations just from changing the one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7030A0"/>
                </a:solidFill>
              </a:rPr>
              <a:t>NOTE that this change is </a:t>
            </a:r>
            <a:r>
              <a:rPr lang="en-US" sz="1000" i="1" dirty="0" err="1">
                <a:solidFill>
                  <a:srgbClr val="7030A0"/>
                </a:solidFill>
              </a:rPr>
              <a:t>kinda</a:t>
            </a:r>
            <a:r>
              <a:rPr lang="en-US" sz="1000" i="1" dirty="0">
                <a:solidFill>
                  <a:srgbClr val="7030A0"/>
                </a:solidFill>
              </a:rPr>
              <a:t> amplified because of the small sample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7030A0"/>
                </a:solidFill>
              </a:rPr>
              <a:t>But nonetheless illustrates the effects of outliers on regression as well as correlation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24396E-BA99-0937-A6FF-3FA6B5A84BDD}"/>
              </a:ext>
            </a:extLst>
          </p:cNvPr>
          <p:cNvGrpSpPr/>
          <p:nvPr/>
        </p:nvGrpSpPr>
        <p:grpSpPr>
          <a:xfrm>
            <a:off x="10433989" y="4442934"/>
            <a:ext cx="1706775" cy="2003855"/>
            <a:chOff x="8983313" y="2526079"/>
            <a:chExt cx="1706775" cy="2003855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B670568-5273-94FF-C9B9-B60C4AA9D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5734" y="3511009"/>
              <a:ext cx="514354" cy="1018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14D1928-5768-D825-D33B-52FD8AF97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3313" y="2526079"/>
              <a:ext cx="1706775" cy="98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10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098-6836-47EE-EED3-A745ACA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Using Calc – </a:t>
            </a:r>
            <a:r>
              <a:rPr lang="en-US" u="sng" dirty="0"/>
              <a:t>Plotting</a:t>
            </a:r>
            <a:r>
              <a:rPr lang="en-US" dirty="0"/>
              <a:t> Regression 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82FCE2-D9C9-E572-F5CB-5062F4D6A721}"/>
              </a:ext>
            </a:extLst>
          </p:cNvPr>
          <p:cNvSpPr txBox="1">
            <a:spLocks/>
          </p:cNvSpPr>
          <p:nvPr/>
        </p:nvSpPr>
        <p:spPr>
          <a:xfrm>
            <a:off x="71940" y="1096120"/>
            <a:ext cx="7687759" cy="5342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Plotting the Regression Line!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1) Make Scatterplot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Enter data: X (L</a:t>
            </a:r>
            <a:r>
              <a:rPr lang="en-US" sz="1400" baseline="-25000" dirty="0"/>
              <a:t>1</a:t>
            </a:r>
            <a:r>
              <a:rPr lang="en-US" sz="1400" dirty="0"/>
              <a:t>) and Y (L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STAT PLOT</a:t>
            </a:r>
          </a:p>
          <a:p>
            <a:pPr lvl="2"/>
            <a:r>
              <a:rPr lang="en-US" sz="1000" dirty="0"/>
              <a:t>ON, Type = Scatter plot image, </a:t>
            </a:r>
            <a:r>
              <a:rPr lang="en-US" sz="1000" dirty="0" err="1"/>
              <a:t>Xlist</a:t>
            </a:r>
            <a:r>
              <a:rPr lang="en-US" sz="1000" dirty="0"/>
              <a:t> = L</a:t>
            </a:r>
            <a:r>
              <a:rPr lang="en-US" sz="1000" baseline="-25000" dirty="0"/>
              <a:t>1</a:t>
            </a:r>
            <a:r>
              <a:rPr lang="en-US" sz="1000" dirty="0"/>
              <a:t>, </a:t>
            </a:r>
            <a:r>
              <a:rPr lang="en-US" sz="1000" dirty="0" err="1"/>
              <a:t>Ylist</a:t>
            </a:r>
            <a:r>
              <a:rPr lang="en-US" sz="1000" dirty="0"/>
              <a:t> = L</a:t>
            </a:r>
            <a:r>
              <a:rPr lang="en-US" sz="1000" baseline="-25000" dirty="0"/>
              <a:t>2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ZOOM → 9:ZoomStat</a:t>
            </a:r>
          </a:p>
          <a:p>
            <a:pPr lvl="2"/>
            <a:r>
              <a:rPr lang="en-US" sz="1000" dirty="0"/>
              <a:t>This automatically zooms to whatever data range the stat plot requires</a:t>
            </a:r>
            <a:r>
              <a:rPr lang="en-US" sz="1400" dirty="0"/>
              <a:t> </a:t>
            </a:r>
          </a:p>
          <a:p>
            <a:pPr lvl="2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Two Options to Add Regression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Option 1) Manually add regression line</a:t>
            </a:r>
          </a:p>
          <a:p>
            <a:pPr marL="0" indent="0">
              <a:buNone/>
            </a:pPr>
            <a:endParaRPr lang="en-US" sz="1800" u="sng" dirty="0"/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Get regression equation from </a:t>
            </a:r>
            <a:r>
              <a:rPr lang="en-US" sz="1800" dirty="0" err="1"/>
              <a:t>LinRegTTest</a:t>
            </a:r>
            <a:r>
              <a:rPr lang="en-US" sz="1800" dirty="0"/>
              <a:t> output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Type equation in Y= → Y</a:t>
            </a:r>
            <a:r>
              <a:rPr lang="en-US" sz="1800" baseline="-25000" dirty="0"/>
              <a:t>1</a:t>
            </a:r>
          </a:p>
          <a:p>
            <a:pPr lvl="1"/>
            <a:r>
              <a:rPr lang="en-US" sz="1400" dirty="0"/>
              <a:t>Use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 button to type in the Variable X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Graph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41A137-0488-86C8-74CE-653956F7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4" y="5878176"/>
            <a:ext cx="691333" cy="9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098-6836-47EE-EED3-A745ACA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Using Calc – </a:t>
            </a:r>
            <a:r>
              <a:rPr lang="en-US" u="sng" dirty="0"/>
              <a:t>Plotting</a:t>
            </a:r>
            <a:r>
              <a:rPr lang="en-US" dirty="0"/>
              <a:t> Regression 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82FCE2-D9C9-E572-F5CB-5062F4D6A721}"/>
              </a:ext>
            </a:extLst>
          </p:cNvPr>
          <p:cNvSpPr txBox="1">
            <a:spLocks/>
          </p:cNvSpPr>
          <p:nvPr/>
        </p:nvSpPr>
        <p:spPr>
          <a:xfrm>
            <a:off x="71940" y="1096120"/>
            <a:ext cx="7687759" cy="5342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Plotting the Regression Line!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1) Make Scatterplot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Enter data: X (L</a:t>
            </a:r>
            <a:r>
              <a:rPr lang="en-US" sz="1400" baseline="-25000" dirty="0"/>
              <a:t>1</a:t>
            </a:r>
            <a:r>
              <a:rPr lang="en-US" sz="1400" dirty="0"/>
              <a:t>) and Y (L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STAT PLOT</a:t>
            </a:r>
          </a:p>
          <a:p>
            <a:pPr lvl="2"/>
            <a:r>
              <a:rPr lang="en-US" sz="1000" dirty="0"/>
              <a:t>ON, Type = Scatter plot image, </a:t>
            </a:r>
            <a:r>
              <a:rPr lang="en-US" sz="1000" dirty="0" err="1"/>
              <a:t>Xlist</a:t>
            </a:r>
            <a:r>
              <a:rPr lang="en-US" sz="1000" dirty="0"/>
              <a:t> = L</a:t>
            </a:r>
            <a:r>
              <a:rPr lang="en-US" sz="1000" baseline="-25000" dirty="0"/>
              <a:t>1</a:t>
            </a:r>
            <a:r>
              <a:rPr lang="en-US" sz="1000" dirty="0"/>
              <a:t>, </a:t>
            </a:r>
            <a:r>
              <a:rPr lang="en-US" sz="1000" dirty="0" err="1"/>
              <a:t>Ylist</a:t>
            </a:r>
            <a:r>
              <a:rPr lang="en-US" sz="1000" dirty="0"/>
              <a:t> = L</a:t>
            </a:r>
            <a:r>
              <a:rPr lang="en-US" sz="1000" baseline="-25000" dirty="0"/>
              <a:t>2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ZOOM → 9:ZoomStat</a:t>
            </a:r>
          </a:p>
          <a:p>
            <a:pPr lvl="2"/>
            <a:r>
              <a:rPr lang="en-US" sz="1000" dirty="0"/>
              <a:t>This automatically zooms to whatever data range the stat plot requires</a:t>
            </a:r>
            <a:r>
              <a:rPr lang="en-US" sz="1400" dirty="0"/>
              <a:t> </a:t>
            </a:r>
          </a:p>
          <a:p>
            <a:pPr lvl="2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Two Options to Add Regression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Option 1) Manually add regression line</a:t>
            </a:r>
          </a:p>
          <a:p>
            <a:pPr marL="0" indent="0">
              <a:buNone/>
            </a:pPr>
            <a:endParaRPr lang="en-US" sz="1800" u="sng" dirty="0"/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Get regression equation from </a:t>
            </a:r>
            <a:r>
              <a:rPr lang="en-US" sz="1800" dirty="0" err="1"/>
              <a:t>LinRegTTest</a:t>
            </a:r>
            <a:r>
              <a:rPr lang="en-US" sz="1800" dirty="0"/>
              <a:t> output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Type equation in Y= → Y</a:t>
            </a:r>
            <a:r>
              <a:rPr lang="en-US" sz="1800" baseline="-25000" dirty="0"/>
              <a:t>1</a:t>
            </a:r>
          </a:p>
          <a:p>
            <a:pPr lvl="1"/>
            <a:r>
              <a:rPr lang="en-US" sz="1400" dirty="0"/>
              <a:t>Use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 button to type in the Variable X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Graph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2A4740-11C0-92FE-25C1-A231DA6E9457}"/>
              </a:ext>
            </a:extLst>
          </p:cNvPr>
          <p:cNvGrpSpPr/>
          <p:nvPr/>
        </p:nvGrpSpPr>
        <p:grpSpPr>
          <a:xfrm>
            <a:off x="5521516" y="954988"/>
            <a:ext cx="3724378" cy="3237523"/>
            <a:chOff x="5165916" y="1005788"/>
            <a:chExt cx="3724378" cy="323752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B9A330-65D8-19E6-0170-51EB369A0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5916" y="2315320"/>
              <a:ext cx="3724378" cy="1927991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25F964-5D94-9D0C-B05C-FBB1614D3416}"/>
                </a:ext>
              </a:extLst>
            </p:cNvPr>
            <p:cNvGrpSpPr/>
            <p:nvPr/>
          </p:nvGrpSpPr>
          <p:grpSpPr>
            <a:xfrm>
              <a:off x="5190041" y="1005788"/>
              <a:ext cx="3200400" cy="1168400"/>
              <a:chOff x="5609141" y="1981200"/>
              <a:chExt cx="3200400" cy="11684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34CDEC5-B20B-AEFB-ECFB-473669D69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0141" y="198120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1D3E551-C285-77A8-2ADA-CCA97A4F5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9141" y="1981200"/>
                <a:ext cx="1549400" cy="1168400"/>
              </a:xfrm>
              <a:prstGeom prst="rect">
                <a:avLst/>
              </a:prstGeom>
            </p:spPr>
          </p:pic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B41A137-0488-86C8-74CE-653956F7D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654" y="5878176"/>
            <a:ext cx="691333" cy="98578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EBF6A62-F9E4-DF80-8AAB-C144E059F56F}"/>
              </a:ext>
            </a:extLst>
          </p:cNvPr>
          <p:cNvGrpSpPr/>
          <p:nvPr/>
        </p:nvGrpSpPr>
        <p:grpSpPr>
          <a:xfrm>
            <a:off x="4208705" y="4787900"/>
            <a:ext cx="5693679" cy="2076065"/>
            <a:chOff x="4208705" y="4787900"/>
            <a:chExt cx="5693679" cy="207606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CD7C23-00D9-49A5-2D79-200BDE2E7AA3}"/>
                </a:ext>
              </a:extLst>
            </p:cNvPr>
            <p:cNvGrpSpPr/>
            <p:nvPr/>
          </p:nvGrpSpPr>
          <p:grpSpPr>
            <a:xfrm>
              <a:off x="4208705" y="5415770"/>
              <a:ext cx="3774590" cy="1448195"/>
              <a:chOff x="5315922" y="5407238"/>
              <a:chExt cx="3774590" cy="144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5665807-35EF-9EE1-A221-4E9843935EB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922" y="6573433"/>
                    <a:ext cx="3774590" cy="2820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:r>
                      <a:rPr lang="en-US" sz="1200" b="0" dirty="0">
                        <a:solidFill>
                          <a:srgbClr val="00B050"/>
                        </a:solidFill>
                      </a:rPr>
                      <a:t>Regression Equation:    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=−0.723+0.83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endParaRPr lang="en-US" sz="1200" b="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5665807-35EF-9EE1-A221-4E9843935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5922" y="6573433"/>
                    <a:ext cx="3774590" cy="282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5A02781-AE04-9352-EFD5-0D5140A080F2}"/>
                  </a:ext>
                </a:extLst>
              </p:cNvPr>
              <p:cNvGrpSpPr/>
              <p:nvPr/>
            </p:nvGrpSpPr>
            <p:grpSpPr>
              <a:xfrm>
                <a:off x="5315922" y="5407238"/>
                <a:ext cx="3175000" cy="1172794"/>
                <a:chOff x="3614122" y="5555865"/>
                <a:chExt cx="3175000" cy="1172794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1393F7D-0679-19A9-A336-2B9C5C8CA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4122" y="5555865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F76DDBB8-FD42-3AF9-F464-E0A63CE6E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39722" y="5560259"/>
                  <a:ext cx="1549400" cy="1168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587F2A-CF11-EA20-5B0E-1A7C6B19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08390" y="4787900"/>
              <a:ext cx="2393994" cy="1805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6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098-6836-47EE-EED3-A745ACA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/>
          <a:lstStyle/>
          <a:p>
            <a:r>
              <a:rPr lang="en-US" dirty="0"/>
              <a:t>Using Calc – </a:t>
            </a:r>
            <a:r>
              <a:rPr lang="en-US" u="sng" dirty="0"/>
              <a:t>Plotting</a:t>
            </a:r>
            <a:r>
              <a:rPr lang="en-US" dirty="0"/>
              <a:t> Regression 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82FCE2-D9C9-E572-F5CB-5062F4D6A721}"/>
              </a:ext>
            </a:extLst>
          </p:cNvPr>
          <p:cNvSpPr txBox="1">
            <a:spLocks/>
          </p:cNvSpPr>
          <p:nvPr/>
        </p:nvSpPr>
        <p:spPr>
          <a:xfrm>
            <a:off x="71941" y="1096120"/>
            <a:ext cx="6024060" cy="534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Plotting the Regression Line!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Option 2) Let calc add regression line</a:t>
            </a:r>
          </a:p>
          <a:p>
            <a:pPr marL="0" indent="0">
              <a:buNone/>
            </a:pPr>
            <a:endParaRPr lang="en-US" sz="1800" u="sng" dirty="0"/>
          </a:p>
          <a:p>
            <a:pPr marL="514350" indent="-514350">
              <a:buFont typeface="+mj-lt"/>
              <a:buAutoNum type="alphaLcParenR"/>
            </a:pPr>
            <a:r>
              <a:rPr lang="en-US" sz="1800" dirty="0" err="1"/>
              <a:t>LinRegTTest</a:t>
            </a:r>
            <a:endParaRPr lang="en-US" sz="1800" dirty="0"/>
          </a:p>
          <a:p>
            <a:pPr lvl="1"/>
            <a:r>
              <a:rPr lang="en-US" sz="1600" dirty="0" err="1"/>
              <a:t>RegEQ</a:t>
            </a:r>
            <a:r>
              <a:rPr lang="en-US" sz="1600" dirty="0"/>
              <a:t>: Y</a:t>
            </a:r>
            <a:r>
              <a:rPr lang="en-US" sz="1600" baseline="-25000" dirty="0"/>
              <a:t>1</a:t>
            </a:r>
          </a:p>
          <a:p>
            <a:pPr lvl="2"/>
            <a:r>
              <a:rPr lang="en-US" sz="1200" dirty="0"/>
              <a:t>All other options are the same, we just need to tell our calculator to put the resulting regression equation in Y</a:t>
            </a:r>
            <a:r>
              <a:rPr lang="en-US" sz="1200" baseline="-25000" dirty="0"/>
              <a:t>1</a:t>
            </a:r>
            <a:r>
              <a:rPr lang="en-US" sz="1200" dirty="0"/>
              <a:t> for us!</a:t>
            </a:r>
          </a:p>
          <a:p>
            <a:pPr lvl="1"/>
            <a:r>
              <a:rPr lang="en-US" sz="1600" dirty="0"/>
              <a:t>To do this: Vars → Y-Vars → Function → Y</a:t>
            </a:r>
            <a:r>
              <a:rPr lang="en-US" sz="1600" baseline="-25000" dirty="0"/>
              <a:t>1</a:t>
            </a:r>
          </a:p>
          <a:p>
            <a:pPr lvl="2"/>
            <a:r>
              <a:rPr lang="en-US" sz="1200" dirty="0"/>
              <a:t>This should be a ONE TIME SETUP</a:t>
            </a:r>
          </a:p>
          <a:p>
            <a:pPr marL="457200" lvl="1" indent="0">
              <a:buNone/>
            </a:pPr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If you look in Y= now, should see the exact regression equation from the output!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Graph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342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Words>3137</Words>
  <Application>Microsoft Macintosh PowerPoint</Application>
  <PresentationFormat>Widescreen</PresentationFormat>
  <Paragraphs>393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Unit 11 - Outline </vt:lpstr>
      <vt:lpstr>Motivation</vt:lpstr>
      <vt:lpstr>Regression Line</vt:lpstr>
      <vt:lpstr>Using Calc – Calculating Regression Line</vt:lpstr>
      <vt:lpstr>Using Calc – Calculating Regression Line</vt:lpstr>
      <vt:lpstr>Using Calc – Plotting Regression Line</vt:lpstr>
      <vt:lpstr>Using Calc – Plotting Regression Line</vt:lpstr>
      <vt:lpstr>Using Calc – Plotting Regression Line</vt:lpstr>
      <vt:lpstr>Using Calc – Plotting Regression Line</vt:lpstr>
      <vt:lpstr>Predicting</vt:lpstr>
      <vt:lpstr>Calculating Predictions</vt:lpstr>
      <vt:lpstr>Calculating Predictions</vt:lpstr>
      <vt:lpstr>Interpolating vs Extrapolating</vt:lpstr>
      <vt:lpstr>LCQ: Interpolating vs Extrapolating</vt:lpstr>
      <vt:lpstr>LCQ: Interpolating vs Extrapolating</vt:lpstr>
      <vt:lpstr>Coefficient of Determination</vt:lpstr>
      <vt:lpstr>PowerPoint Presentation</vt:lpstr>
      <vt:lpstr>Problem Session!!!</vt:lpstr>
      <vt:lpstr>Example 2</vt:lpstr>
      <vt:lpstr>Some Solutions</vt:lpstr>
      <vt:lpstr>Problem #13</vt:lpstr>
      <vt:lpstr>Problem #13 Output</vt:lpstr>
      <vt:lpstr>Problem #13 Solution</vt:lpstr>
      <vt:lpstr>Problem #13, cont.</vt:lpstr>
      <vt:lpstr>Problem #13 Solution</vt:lpstr>
      <vt:lpstr>Problem #19</vt:lpstr>
      <vt:lpstr>Problem #19 Solution</vt:lpstr>
      <vt:lpstr>Problem #31</vt:lpstr>
      <vt:lpstr>Problem #31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 Rae</cp:lastModifiedBy>
  <cp:revision>193</cp:revision>
  <dcterms:created xsi:type="dcterms:W3CDTF">2022-01-21T06:38:27Z</dcterms:created>
  <dcterms:modified xsi:type="dcterms:W3CDTF">2023-10-30T00:06:54Z</dcterms:modified>
</cp:coreProperties>
</file>