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466" r:id="rId4"/>
    <p:sldId id="472" r:id="rId5"/>
    <p:sldId id="308" r:id="rId6"/>
    <p:sldId id="337" r:id="rId7"/>
    <p:sldId id="473" r:id="rId8"/>
    <p:sldId id="478" r:id="rId9"/>
    <p:sldId id="475" r:id="rId10"/>
    <p:sldId id="476" r:id="rId11"/>
    <p:sldId id="479" r:id="rId12"/>
    <p:sldId id="469" r:id="rId13"/>
    <p:sldId id="480" r:id="rId14"/>
    <p:sldId id="301" r:id="rId15"/>
    <p:sldId id="266" r:id="rId16"/>
    <p:sldId id="268" r:id="rId17"/>
    <p:sldId id="270" r:id="rId18"/>
    <p:sldId id="272" r:id="rId19"/>
    <p:sldId id="273"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5"/>
    <p:restoredTop sz="95018"/>
  </p:normalViewPr>
  <p:slideViewPr>
    <p:cSldViewPr snapToGrid="0" snapToObjects="1">
      <p:cViewPr varScale="1">
        <p:scale>
          <a:sx n="125" d="100"/>
          <a:sy n="125"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1350808f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1350808f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e8aee0d4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e8aee0d4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e8aee0d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e8aee0d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1350808f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1350808f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45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d13d9d4f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d13d9d4f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d13d9d4f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d13d9d4f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51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df471539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df471539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df4715394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df4715394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df4715394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df4715394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e8aee0d4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e8aee0d4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dfe4f25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dfe4f25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6430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random.org/integ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9" y="4293623"/>
            <a:ext cx="6152940" cy="1655762"/>
          </a:xfrm>
        </p:spPr>
        <p:txBody>
          <a:bodyPr>
            <a:normAutofit/>
          </a:bodyPr>
          <a:lstStyle/>
          <a:p>
            <a:r>
              <a:rPr lang="en-US" dirty="0"/>
              <a:t>Unit 4 Bonus – Simulations</a:t>
            </a:r>
          </a:p>
          <a:p>
            <a:r>
              <a:rPr lang="en-US" dirty="0"/>
              <a:t>Ran out of time Professor Colton</a:t>
            </a:r>
          </a:p>
        </p:txBody>
      </p:sp>
      <p:sp>
        <p:nvSpPr>
          <p:cNvPr id="2" name="TextBox 1">
            <a:extLst>
              <a:ext uri="{FF2B5EF4-FFF2-40B4-BE49-F238E27FC236}">
                <a16:creationId xmlns:a16="http://schemas.microsoft.com/office/drawing/2014/main" id="{FC060AF3-6D94-CA48-8AA1-3A7256B95609}"/>
              </a:ext>
            </a:extLst>
          </p:cNvPr>
          <p:cNvSpPr txBox="1"/>
          <p:nvPr/>
        </p:nvSpPr>
        <p:spPr>
          <a:xfrm>
            <a:off x="1719426" y="1622029"/>
            <a:ext cx="4194546" cy="707886"/>
          </a:xfrm>
          <a:prstGeom prst="rect">
            <a:avLst/>
          </a:prstGeom>
          <a:noFill/>
        </p:spPr>
        <p:txBody>
          <a:bodyPr wrap="none" rtlCol="0">
            <a:spAutoFit/>
          </a:bodyPr>
          <a:lstStyle/>
          <a:p>
            <a:r>
              <a:rPr lang="en-US" sz="4000" dirty="0"/>
              <a:t>ONLY TWO MORE!!</a:t>
            </a:r>
          </a:p>
        </p:txBody>
      </p:sp>
      <p:pic>
        <p:nvPicPr>
          <p:cNvPr id="4" name="Picture 2" descr="Duke flexes in West Regional final, takes Coach K back to the Final Four">
            <a:extLst>
              <a:ext uri="{FF2B5EF4-FFF2-40B4-BE49-F238E27FC236}">
                <a16:creationId xmlns:a16="http://schemas.microsoft.com/office/drawing/2014/main" id="{D7A32F96-3145-9143-88AA-53E9AD559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681" y="698965"/>
            <a:ext cx="4892850" cy="326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6946B8E-FF81-E440-BCC2-A12718BACA22}"/>
              </a:ext>
            </a:extLst>
          </p:cNvPr>
          <p:cNvSpPr txBox="1"/>
          <p:nvPr/>
        </p:nvSpPr>
        <p:spPr>
          <a:xfrm>
            <a:off x="4671643" y="5603293"/>
            <a:ext cx="6703886" cy="923330"/>
          </a:xfrm>
          <a:prstGeom prst="rect">
            <a:avLst/>
          </a:prstGeom>
          <a:noFill/>
        </p:spPr>
        <p:txBody>
          <a:bodyPr wrap="none" rtlCol="0">
            <a:spAutoFit/>
          </a:bodyPr>
          <a:lstStyle/>
          <a:p>
            <a:r>
              <a:rPr lang="en-US" i="1" dirty="0">
                <a:solidFill>
                  <a:srgbClr val="7030A0"/>
                </a:solidFill>
              </a:rPr>
              <a:t>Total Successes = 15</a:t>
            </a:r>
          </a:p>
          <a:p>
            <a:r>
              <a:rPr lang="en-US" i="1" dirty="0">
                <a:solidFill>
                  <a:srgbClr val="7030A0"/>
                </a:solidFill>
              </a:rPr>
              <a:t>Total Experiments = 20</a:t>
            </a:r>
          </a:p>
          <a:p>
            <a:r>
              <a:rPr lang="en-US" i="1" dirty="0">
                <a:solidFill>
                  <a:srgbClr val="7030A0"/>
                </a:solidFill>
              </a:rPr>
              <a:t>Final Probability -&gt; P(at least three consecutive H or T) = 15/20 = 0.75 </a:t>
            </a:r>
          </a:p>
        </p:txBody>
      </p:sp>
      <p:sp>
        <p:nvSpPr>
          <p:cNvPr id="50" name="Title 1">
            <a:extLst>
              <a:ext uri="{FF2B5EF4-FFF2-40B4-BE49-F238E27FC236}">
                <a16:creationId xmlns:a16="http://schemas.microsoft.com/office/drawing/2014/main" id="{A306E09C-0C6F-7D44-95BD-BD8DD90F22A4}"/>
              </a:ext>
            </a:extLst>
          </p:cNvPr>
          <p:cNvSpPr>
            <a:spLocks noGrp="1"/>
          </p:cNvSpPr>
          <p:nvPr>
            <p:ph type="title"/>
          </p:nvPr>
        </p:nvSpPr>
        <p:spPr>
          <a:xfrm>
            <a:off x="375136" y="-99620"/>
            <a:ext cx="10515600" cy="1325563"/>
          </a:xfrm>
        </p:spPr>
        <p:txBody>
          <a:bodyPr/>
          <a:lstStyle/>
          <a:p>
            <a:r>
              <a:rPr lang="en-US" dirty="0"/>
              <a:t>Simulation Example Results</a:t>
            </a:r>
          </a:p>
        </p:txBody>
      </p:sp>
      <p:grpSp>
        <p:nvGrpSpPr>
          <p:cNvPr id="54" name="Group 53">
            <a:extLst>
              <a:ext uri="{FF2B5EF4-FFF2-40B4-BE49-F238E27FC236}">
                <a16:creationId xmlns:a16="http://schemas.microsoft.com/office/drawing/2014/main" id="{80E3C8F3-4CEC-AA45-894A-6AA4F7795F68}"/>
              </a:ext>
            </a:extLst>
          </p:cNvPr>
          <p:cNvGrpSpPr/>
          <p:nvPr/>
        </p:nvGrpSpPr>
        <p:grpSpPr>
          <a:xfrm>
            <a:off x="648675" y="1225943"/>
            <a:ext cx="10566400" cy="4279900"/>
            <a:chOff x="519721" y="1043838"/>
            <a:chExt cx="10566400" cy="4279900"/>
          </a:xfrm>
        </p:grpSpPr>
        <p:sp>
          <p:nvSpPr>
            <p:cNvPr id="6" name="Rectangle 5">
              <a:extLst>
                <a:ext uri="{FF2B5EF4-FFF2-40B4-BE49-F238E27FC236}">
                  <a16:creationId xmlns:a16="http://schemas.microsoft.com/office/drawing/2014/main" id="{36DB67E4-A89A-D046-AA97-FA4A228F73B4}"/>
                </a:ext>
              </a:extLst>
            </p:cNvPr>
            <p:cNvSpPr/>
            <p:nvPr/>
          </p:nvSpPr>
          <p:spPr>
            <a:xfrm>
              <a:off x="7373813" y="1289536"/>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12DEBA6-BFE7-544C-9176-C36924EA74CC}"/>
                </a:ext>
              </a:extLst>
            </p:cNvPr>
            <p:cNvSpPr/>
            <p:nvPr/>
          </p:nvSpPr>
          <p:spPr>
            <a:xfrm>
              <a:off x="4232028" y="4956650"/>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F3FF46D-A246-EB40-95FD-6B279B111FBB}"/>
                </a:ext>
              </a:extLst>
            </p:cNvPr>
            <p:cNvSpPr/>
            <p:nvPr/>
          </p:nvSpPr>
          <p:spPr>
            <a:xfrm>
              <a:off x="3270735" y="1489582"/>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856C4C7-F469-C14A-89EB-EE41E6B88F0D}"/>
                </a:ext>
              </a:extLst>
            </p:cNvPr>
            <p:cNvSpPr/>
            <p:nvPr/>
          </p:nvSpPr>
          <p:spPr>
            <a:xfrm>
              <a:off x="4232029" y="1889626"/>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E604C5-0FCD-5144-82C5-4468C5952B3B}"/>
                </a:ext>
              </a:extLst>
            </p:cNvPr>
            <p:cNvSpPr/>
            <p:nvPr/>
          </p:nvSpPr>
          <p:spPr>
            <a:xfrm>
              <a:off x="7350364" y="2100399"/>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B5D5DD1-9CB5-A349-84AB-A150A27E6C14}"/>
                </a:ext>
              </a:extLst>
            </p:cNvPr>
            <p:cNvSpPr/>
            <p:nvPr/>
          </p:nvSpPr>
          <p:spPr>
            <a:xfrm>
              <a:off x="1828798" y="2537312"/>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2EC7047-AB51-BE4F-BD22-A5324BE94321}"/>
                </a:ext>
              </a:extLst>
            </p:cNvPr>
            <p:cNvSpPr/>
            <p:nvPr/>
          </p:nvSpPr>
          <p:spPr>
            <a:xfrm>
              <a:off x="5802921" y="2716834"/>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DAD3955-D4F0-CA42-B57D-CE8E9AA4C33C}"/>
                </a:ext>
              </a:extLst>
            </p:cNvPr>
            <p:cNvSpPr/>
            <p:nvPr/>
          </p:nvSpPr>
          <p:spPr>
            <a:xfrm>
              <a:off x="7373813" y="3118824"/>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E651957-645D-604C-ACAB-E30D2112CF5B}"/>
                </a:ext>
              </a:extLst>
            </p:cNvPr>
            <p:cNvSpPr/>
            <p:nvPr/>
          </p:nvSpPr>
          <p:spPr>
            <a:xfrm>
              <a:off x="1723290" y="3516921"/>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BA74D97-5FF0-3849-92EA-907796D5675C}"/>
                </a:ext>
              </a:extLst>
            </p:cNvPr>
            <p:cNvSpPr/>
            <p:nvPr/>
          </p:nvSpPr>
          <p:spPr>
            <a:xfrm>
              <a:off x="7403119" y="3727938"/>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280912F-E3A6-1D47-A181-0C91609C9B31}"/>
                </a:ext>
              </a:extLst>
            </p:cNvPr>
            <p:cNvSpPr/>
            <p:nvPr/>
          </p:nvSpPr>
          <p:spPr>
            <a:xfrm>
              <a:off x="5802921" y="3949704"/>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7918EC7-18A5-AC48-830E-FA458DB5E0C5}"/>
                </a:ext>
              </a:extLst>
            </p:cNvPr>
            <p:cNvSpPr/>
            <p:nvPr/>
          </p:nvSpPr>
          <p:spPr>
            <a:xfrm>
              <a:off x="7350365" y="4566139"/>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31CCDD2-F959-2544-929C-9563C013819B}"/>
                </a:ext>
              </a:extLst>
            </p:cNvPr>
            <p:cNvSpPr/>
            <p:nvPr/>
          </p:nvSpPr>
          <p:spPr>
            <a:xfrm>
              <a:off x="3247290" y="5171337"/>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4AECC8-BD81-734F-B248-CC382DB20D9E}"/>
                </a:ext>
              </a:extLst>
            </p:cNvPr>
            <p:cNvSpPr/>
            <p:nvPr/>
          </p:nvSpPr>
          <p:spPr>
            <a:xfrm>
              <a:off x="4947133" y="4733537"/>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72DB984-1CA9-994C-9BF2-DA89D2A9802F}"/>
                </a:ext>
              </a:extLst>
            </p:cNvPr>
            <p:cNvSpPr/>
            <p:nvPr/>
          </p:nvSpPr>
          <p:spPr>
            <a:xfrm>
              <a:off x="4126521" y="4336304"/>
              <a:ext cx="2403231" cy="15240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3E5322D-B35F-5E41-81DF-381F97F3CB44}"/>
                </a:ext>
              </a:extLst>
            </p:cNvPr>
            <p:cNvPicPr>
              <a:picLocks noChangeAspect="1"/>
            </p:cNvPicPr>
            <p:nvPr/>
          </p:nvPicPr>
          <p:blipFill>
            <a:blip r:embed="rId2"/>
            <a:stretch>
              <a:fillRect/>
            </a:stretch>
          </p:blipFill>
          <p:spPr>
            <a:xfrm>
              <a:off x="519721" y="1043838"/>
              <a:ext cx="10566400" cy="4279900"/>
            </a:xfrm>
            <a:prstGeom prst="rect">
              <a:avLst/>
            </a:prstGeom>
          </p:spPr>
        </p:pic>
      </p:grpSp>
    </p:spTree>
    <p:extLst>
      <p:ext uri="{BB962C8B-B14F-4D97-AF65-F5344CB8AC3E}">
        <p14:creationId xmlns:p14="http://schemas.microsoft.com/office/powerpoint/2010/main" val="2195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9805-B045-A54D-8C72-D583E43D4C93}"/>
              </a:ext>
            </a:extLst>
          </p:cNvPr>
          <p:cNvSpPr>
            <a:spLocks noGrp="1"/>
          </p:cNvSpPr>
          <p:nvPr>
            <p:ph type="title"/>
          </p:nvPr>
        </p:nvSpPr>
        <p:spPr/>
        <p:txBody>
          <a:bodyPr/>
          <a:lstStyle/>
          <a:p>
            <a:r>
              <a:rPr lang="en-US" dirty="0"/>
              <a:t>Simulation Example Conclusion</a:t>
            </a:r>
          </a:p>
        </p:txBody>
      </p:sp>
      <p:sp>
        <p:nvSpPr>
          <p:cNvPr id="3" name="Content Placeholder 2">
            <a:extLst>
              <a:ext uri="{FF2B5EF4-FFF2-40B4-BE49-F238E27FC236}">
                <a16:creationId xmlns:a16="http://schemas.microsoft.com/office/drawing/2014/main" id="{F0000AEB-F1D9-EF4F-84DE-425CA794AFC0}"/>
              </a:ext>
            </a:extLst>
          </p:cNvPr>
          <p:cNvSpPr>
            <a:spLocks noGrp="1"/>
          </p:cNvSpPr>
          <p:nvPr>
            <p:ph idx="1"/>
          </p:nvPr>
        </p:nvSpPr>
        <p:spPr/>
        <p:txBody>
          <a:bodyPr>
            <a:normAutofit/>
          </a:bodyPr>
          <a:lstStyle/>
          <a:p>
            <a:pPr fontAlgn="auto">
              <a:spcBef>
                <a:spcPts val="0"/>
              </a:spcBef>
              <a:spcAft>
                <a:spcPts val="0"/>
              </a:spcAft>
              <a:defRPr/>
            </a:pPr>
            <a:r>
              <a:rPr lang="en-US" sz="2400" dirty="0"/>
              <a:t>Twenty repetitions are </a:t>
            </a:r>
            <a:r>
              <a:rPr lang="en-US" sz="2400" u="sng" dirty="0"/>
              <a:t>not enough to be confident</a:t>
            </a:r>
            <a:r>
              <a:rPr lang="en-US" sz="2400" dirty="0"/>
              <a:t> that our </a:t>
            </a:r>
            <a:r>
              <a:rPr lang="en-US" sz="2400" u="sng" dirty="0"/>
              <a:t>estimate is accurate</a:t>
            </a:r>
            <a:r>
              <a:rPr lang="en-US" sz="2400" dirty="0"/>
              <a:t>. We can have a computer to do </a:t>
            </a:r>
            <a:r>
              <a:rPr lang="en-US" sz="2400" u="sng" dirty="0"/>
              <a:t>many thousands of repetitions</a:t>
            </a:r>
            <a:r>
              <a:rPr lang="en-US" sz="2400" dirty="0"/>
              <a:t>. </a:t>
            </a:r>
          </a:p>
          <a:p>
            <a:pPr fontAlgn="auto">
              <a:spcBef>
                <a:spcPts val="0"/>
              </a:spcBef>
              <a:spcAft>
                <a:spcPts val="0"/>
              </a:spcAft>
              <a:defRPr/>
            </a:pPr>
            <a:endParaRPr lang="en-US" sz="2400" dirty="0"/>
          </a:p>
          <a:p>
            <a:pPr fontAlgn="auto">
              <a:spcBef>
                <a:spcPts val="0"/>
              </a:spcBef>
              <a:spcAft>
                <a:spcPts val="0"/>
              </a:spcAft>
              <a:defRPr/>
            </a:pPr>
            <a:r>
              <a:rPr lang="en-US" sz="2400" dirty="0"/>
              <a:t>A long simulation (or hard mathematics) finds that the </a:t>
            </a:r>
            <a:r>
              <a:rPr lang="en-US" sz="2400" u="sng" dirty="0"/>
              <a:t>true probability</a:t>
            </a:r>
            <a:r>
              <a:rPr lang="en-US" sz="2400" dirty="0"/>
              <a:t> is about 0.826, so even our small simulation didn’t do too badly.</a:t>
            </a:r>
            <a:endParaRPr lang="en-US" sz="2000" dirty="0"/>
          </a:p>
          <a:p>
            <a:endParaRPr lang="en-US" sz="2400" dirty="0"/>
          </a:p>
        </p:txBody>
      </p:sp>
    </p:spTree>
    <p:extLst>
      <p:ext uri="{BB962C8B-B14F-4D97-AF65-F5344CB8AC3E}">
        <p14:creationId xmlns:p14="http://schemas.microsoft.com/office/powerpoint/2010/main" val="244145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46869" y="81831"/>
            <a:ext cx="8520600" cy="763500"/>
          </a:xfrm>
          <a:prstGeom prst="rect">
            <a:avLst/>
          </a:prstGeom>
        </p:spPr>
        <p:txBody>
          <a:bodyPr spcFirstLastPara="1" vert="horz" wrap="square" lIns="91425" tIns="91425" rIns="91425" bIns="91425" rtlCol="0" anchor="t" anchorCtr="0">
            <a:noAutofit/>
          </a:bodyPr>
          <a:lstStyle/>
          <a:p>
            <a:r>
              <a:rPr lang="en-US" dirty="0"/>
              <a:t>LCQ</a:t>
            </a:r>
            <a:endParaRPr dirty="0"/>
          </a:p>
        </p:txBody>
      </p:sp>
      <p:sp>
        <p:nvSpPr>
          <p:cNvPr id="185" name="Google Shape;185;p32"/>
          <p:cNvSpPr txBox="1">
            <a:spLocks noGrp="1"/>
          </p:cNvSpPr>
          <p:nvPr>
            <p:ph type="body" idx="1"/>
          </p:nvPr>
        </p:nvSpPr>
        <p:spPr>
          <a:xfrm>
            <a:off x="173434" y="954913"/>
            <a:ext cx="11845131" cy="5167338"/>
          </a:xfrm>
          <a:prstGeom prst="rect">
            <a:avLst/>
          </a:prstGeom>
        </p:spPr>
        <p:txBody>
          <a:bodyPr spcFirstLastPara="1" vert="horz" wrap="square" lIns="91425" tIns="91425" rIns="91425" bIns="91425" rtlCol="0" anchor="t" anchorCtr="0">
            <a:noAutofit/>
          </a:bodyPr>
          <a:lstStyle/>
          <a:p>
            <a:pPr marL="0" indent="0">
              <a:buNone/>
            </a:pPr>
            <a:r>
              <a:rPr lang="en-US" sz="2400" dirty="0"/>
              <a:t>Explain how to use </a:t>
            </a:r>
            <a:r>
              <a:rPr lang="en-US" sz="2400" dirty="0" err="1"/>
              <a:t>random.org</a:t>
            </a:r>
            <a:r>
              <a:rPr lang="en-US" sz="2400" dirty="0"/>
              <a:t> to model the following situations. </a:t>
            </a:r>
            <a:endParaRPr sz="2400" b="1" dirty="0"/>
          </a:p>
          <a:p>
            <a:pPr marL="139700" indent="0">
              <a:spcBef>
                <a:spcPts val="1600"/>
              </a:spcBef>
              <a:buSzPts val="1400"/>
              <a:buNone/>
            </a:pPr>
            <a:r>
              <a:rPr lang="en-US" sz="2400" dirty="0"/>
              <a:t>a) A roll of one six-sided die.</a:t>
            </a:r>
            <a:br>
              <a:rPr lang="en-US" sz="2400" dirty="0"/>
            </a:br>
            <a:endParaRPr lang="en-US" sz="2400" dirty="0"/>
          </a:p>
          <a:p>
            <a:pPr marL="139700" indent="0">
              <a:spcBef>
                <a:spcPts val="1600"/>
              </a:spcBef>
              <a:buSzPts val="1400"/>
              <a:buNone/>
            </a:pPr>
            <a:endParaRPr lang="en-US" sz="2400" dirty="0"/>
          </a:p>
          <a:p>
            <a:pPr marL="139700" indent="0">
              <a:buSzPts val="1400"/>
              <a:buNone/>
            </a:pPr>
            <a:r>
              <a:rPr lang="en-US" sz="2400" dirty="0"/>
              <a:t>b) A coin flip.</a:t>
            </a:r>
            <a:br>
              <a:rPr lang="en-US" sz="2400" dirty="0"/>
            </a:br>
            <a:endParaRPr lang="en-US" sz="2400" dirty="0"/>
          </a:p>
          <a:p>
            <a:pPr marL="139700" indent="0">
              <a:buSzPts val="1400"/>
              <a:buNone/>
            </a:pPr>
            <a:endParaRPr lang="en-US" sz="2400" dirty="0"/>
          </a:p>
          <a:p>
            <a:pPr marL="139700" indent="0">
              <a:buSzPts val="1400"/>
              <a:buNone/>
            </a:pPr>
            <a:endParaRPr lang="en-US" sz="2400" dirty="0"/>
          </a:p>
          <a:p>
            <a:pPr marL="139700" indent="0">
              <a:buSzPts val="1400"/>
              <a:buNone/>
            </a:pPr>
            <a:r>
              <a:rPr lang="en-US" sz="2400" dirty="0"/>
              <a:t>c) Picking a card out of a standard deck of cards. (52 cards are in a standard deck)</a:t>
            </a:r>
          </a:p>
          <a:p>
            <a:pPr marL="139700" indent="0">
              <a:buSzPts val="1400"/>
              <a:buNone/>
            </a:pPr>
            <a:br>
              <a:rPr lang="en-US" sz="2400" dirty="0"/>
            </a:br>
            <a:endParaRPr lang="en-US" sz="2400" dirty="0"/>
          </a:p>
          <a:p>
            <a:pPr marL="139700" indent="0">
              <a:buSzPts val="1400"/>
              <a:buNone/>
            </a:pPr>
            <a:endParaRPr sz="2400" dirty="0"/>
          </a:p>
          <a:p>
            <a:pPr marL="139700" indent="0">
              <a:buSzPts val="1400"/>
              <a:buNone/>
            </a:pPr>
            <a:r>
              <a:rPr lang="en-US" sz="2400" dirty="0"/>
              <a:t>d) The number of girls in a family of with 2 children. (Assume sexes are equally likely)</a:t>
            </a:r>
            <a:br>
              <a:rPr lang="en-US" sz="2400" dirty="0"/>
            </a:br>
            <a:r>
              <a:rPr lang="en-US" sz="2400" dirty="0"/>
              <a:t>Hint: Is there an equal chance of having 2 girls as it is as to having 1 girl?</a:t>
            </a:r>
          </a:p>
          <a:p>
            <a:pPr marL="139700" indent="0">
              <a:buSzPts val="1400"/>
              <a:buNone/>
            </a:pPr>
            <a:endParaRPr lang="en-US" sz="2400" dirty="0"/>
          </a:p>
        </p:txBody>
      </p:sp>
      <p:grpSp>
        <p:nvGrpSpPr>
          <p:cNvPr id="25" name="Group 24">
            <a:extLst>
              <a:ext uri="{FF2B5EF4-FFF2-40B4-BE49-F238E27FC236}">
                <a16:creationId xmlns:a16="http://schemas.microsoft.com/office/drawing/2014/main" id="{BDD5F254-3BDA-D541-94B5-6D8BDD7DFCEE}"/>
              </a:ext>
            </a:extLst>
          </p:cNvPr>
          <p:cNvGrpSpPr/>
          <p:nvPr/>
        </p:nvGrpSpPr>
        <p:grpSpPr>
          <a:xfrm>
            <a:off x="9666939" y="222554"/>
            <a:ext cx="2178192" cy="1846660"/>
            <a:chOff x="8835639" y="2080607"/>
            <a:chExt cx="2178192" cy="1846660"/>
          </a:xfrm>
        </p:grpSpPr>
        <p:grpSp>
          <p:nvGrpSpPr>
            <p:cNvPr id="26" name="Group 25">
              <a:extLst>
                <a:ext uri="{FF2B5EF4-FFF2-40B4-BE49-F238E27FC236}">
                  <a16:creationId xmlns:a16="http://schemas.microsoft.com/office/drawing/2014/main" id="{6FA0CA02-64C5-1C45-AE94-EE80267DA438}"/>
                </a:ext>
              </a:extLst>
            </p:cNvPr>
            <p:cNvGrpSpPr/>
            <p:nvPr/>
          </p:nvGrpSpPr>
          <p:grpSpPr>
            <a:xfrm>
              <a:off x="8870808" y="2449939"/>
              <a:ext cx="2143023" cy="1477328"/>
              <a:chOff x="8949078" y="2344524"/>
              <a:chExt cx="2143023" cy="1477328"/>
            </a:xfrm>
          </p:grpSpPr>
          <p:sp>
            <p:nvSpPr>
              <p:cNvPr id="28" name="TextBox 27">
                <a:extLst>
                  <a:ext uri="{FF2B5EF4-FFF2-40B4-BE49-F238E27FC236}">
                    <a16:creationId xmlns:a16="http://schemas.microsoft.com/office/drawing/2014/main" id="{E730F17E-86FE-B04C-9C2F-873A63408804}"/>
                  </a:ext>
                </a:extLst>
              </p:cNvPr>
              <p:cNvSpPr txBox="1"/>
              <p:nvPr/>
            </p:nvSpPr>
            <p:spPr>
              <a:xfrm>
                <a:off x="8949078" y="2344524"/>
                <a:ext cx="2143023" cy="1477328"/>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      Outcomes</a:t>
                </a:r>
              </a:p>
              <a:p>
                <a:endParaRPr lang="en-US" dirty="0"/>
              </a:p>
              <a:p>
                <a:r>
                  <a:rPr lang="en-US" dirty="0"/>
                  <a:t>                   Mapping</a:t>
                </a:r>
              </a:p>
              <a:p>
                <a:endParaRPr lang="en-US" dirty="0"/>
              </a:p>
              <a:p>
                <a:r>
                  <a:rPr lang="en-US" dirty="0"/>
                  <a:t> Generated Numbers</a:t>
                </a:r>
              </a:p>
            </p:txBody>
          </p:sp>
          <p:sp>
            <p:nvSpPr>
              <p:cNvPr id="29" name="Up-Down Arrow 28">
                <a:extLst>
                  <a:ext uri="{FF2B5EF4-FFF2-40B4-BE49-F238E27FC236}">
                    <a16:creationId xmlns:a16="http://schemas.microsoft.com/office/drawing/2014/main" id="{8E1EC222-60AE-5249-8409-90F7D6ECE1D6}"/>
                  </a:ext>
                </a:extLst>
              </p:cNvPr>
              <p:cNvSpPr/>
              <p:nvPr/>
            </p:nvSpPr>
            <p:spPr>
              <a:xfrm>
                <a:off x="9804862" y="2707551"/>
                <a:ext cx="164124" cy="751274"/>
              </a:xfrm>
              <a:prstGeom prst="upDownArrow">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7" name="TextBox 26">
              <a:extLst>
                <a:ext uri="{FF2B5EF4-FFF2-40B4-BE49-F238E27FC236}">
                  <a16:creationId xmlns:a16="http://schemas.microsoft.com/office/drawing/2014/main" id="{DF25C170-8176-F04A-9258-4DEE94B17487}"/>
                </a:ext>
              </a:extLst>
            </p:cNvPr>
            <p:cNvSpPr txBox="1"/>
            <p:nvPr/>
          </p:nvSpPr>
          <p:spPr>
            <a:xfrm>
              <a:off x="8835639" y="2080607"/>
              <a:ext cx="773610" cy="369332"/>
            </a:xfrm>
            <a:prstGeom prst="rect">
              <a:avLst/>
            </a:prstGeom>
            <a:noFill/>
          </p:spPr>
          <p:txBody>
            <a:bodyPr wrap="none" rtlCol="0">
              <a:spAutoFit/>
            </a:bodyPr>
            <a:lstStyle/>
            <a:p>
              <a:r>
                <a:rPr lang="en-US" dirty="0"/>
                <a:t>GOAL:</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46869" y="81831"/>
            <a:ext cx="8520600" cy="763500"/>
          </a:xfrm>
          <a:prstGeom prst="rect">
            <a:avLst/>
          </a:prstGeom>
        </p:spPr>
        <p:txBody>
          <a:bodyPr spcFirstLastPara="1" vert="horz" wrap="square" lIns="91425" tIns="91425" rIns="91425" bIns="91425" rtlCol="0" anchor="t" anchorCtr="0">
            <a:noAutofit/>
          </a:bodyPr>
          <a:lstStyle/>
          <a:p>
            <a:r>
              <a:rPr lang="en-US" dirty="0"/>
              <a:t>LCQ</a:t>
            </a:r>
            <a:endParaRPr dirty="0"/>
          </a:p>
        </p:txBody>
      </p:sp>
      <p:sp>
        <p:nvSpPr>
          <p:cNvPr id="185" name="Google Shape;185;p32"/>
          <p:cNvSpPr txBox="1">
            <a:spLocks noGrp="1"/>
          </p:cNvSpPr>
          <p:nvPr>
            <p:ph type="body" idx="1"/>
          </p:nvPr>
        </p:nvSpPr>
        <p:spPr>
          <a:xfrm>
            <a:off x="173434" y="954913"/>
            <a:ext cx="11845131" cy="5167338"/>
          </a:xfrm>
          <a:prstGeom prst="rect">
            <a:avLst/>
          </a:prstGeom>
        </p:spPr>
        <p:txBody>
          <a:bodyPr spcFirstLastPara="1" vert="horz" wrap="square" lIns="91425" tIns="91425" rIns="91425" bIns="91425" rtlCol="0" anchor="t" anchorCtr="0">
            <a:noAutofit/>
          </a:bodyPr>
          <a:lstStyle/>
          <a:p>
            <a:pPr marL="0" indent="0">
              <a:buNone/>
            </a:pPr>
            <a:r>
              <a:rPr lang="en-US" sz="1400" dirty="0"/>
              <a:t>Explain how to use </a:t>
            </a:r>
            <a:r>
              <a:rPr lang="en-US" sz="1400" dirty="0" err="1"/>
              <a:t>random.org</a:t>
            </a:r>
            <a:r>
              <a:rPr lang="en-US" sz="1400" dirty="0"/>
              <a:t> to model the following situations. </a:t>
            </a:r>
            <a:endParaRPr sz="1400" b="1" dirty="0"/>
          </a:p>
          <a:p>
            <a:pPr marL="139700" indent="0">
              <a:spcBef>
                <a:spcPts val="1600"/>
              </a:spcBef>
              <a:buSzPts val="1400"/>
              <a:buNone/>
            </a:pPr>
            <a:r>
              <a:rPr lang="en-US" sz="1400" dirty="0"/>
              <a:t>a) A roll of one six-sided die.</a:t>
            </a:r>
            <a:br>
              <a:rPr lang="en-US" sz="1400" dirty="0"/>
            </a:br>
            <a:br>
              <a:rPr lang="en-US" sz="1400" dirty="0"/>
            </a:br>
            <a:r>
              <a:rPr lang="en-US" sz="1400" i="1" dirty="0">
                <a:solidFill>
                  <a:srgbClr val="FF0000"/>
                </a:solidFill>
              </a:rPr>
              <a:t>Could we just do 1-6 and let the numbers represent themselves? YES!!!</a:t>
            </a:r>
          </a:p>
          <a:p>
            <a:pPr marL="139700" indent="0">
              <a:spcBef>
                <a:spcPts val="1600"/>
              </a:spcBef>
              <a:buSzPts val="1400"/>
              <a:buNone/>
            </a:pPr>
            <a:r>
              <a:rPr lang="en-US" sz="1400" i="1" dirty="0">
                <a:solidFill>
                  <a:srgbClr val="FF0000"/>
                </a:solidFill>
              </a:rPr>
              <a:t>6 total numbers we can generate from, and each has 1/6 probability which matches that of actually rolling a die</a:t>
            </a:r>
          </a:p>
          <a:p>
            <a:pPr marL="139700" indent="0">
              <a:buSzPts val="1400"/>
              <a:buNone/>
            </a:pPr>
            <a:endParaRPr lang="en-US" sz="1400" dirty="0"/>
          </a:p>
          <a:p>
            <a:pPr marL="139700" indent="0">
              <a:buSzPts val="1400"/>
              <a:buNone/>
            </a:pPr>
            <a:r>
              <a:rPr lang="en-US" sz="1400" dirty="0"/>
              <a:t>b) A coin flip.</a:t>
            </a:r>
            <a:br>
              <a:rPr lang="en-US" sz="1400" dirty="0"/>
            </a:br>
            <a:endParaRPr lang="en-US" sz="1400" dirty="0"/>
          </a:p>
          <a:p>
            <a:pPr marL="139700" indent="0">
              <a:buSzPts val="1400"/>
              <a:buNone/>
            </a:pPr>
            <a:r>
              <a:rPr lang="en-US" sz="1400" i="1" dirty="0">
                <a:solidFill>
                  <a:srgbClr val="FF0000"/>
                </a:solidFill>
              </a:rPr>
              <a:t>Generate numbers from 0-99 (100 total), let 0-49 (50 total) = H and 50-99 (total) = T</a:t>
            </a:r>
            <a:br>
              <a:rPr lang="en-US" sz="1400" i="1" dirty="0">
                <a:solidFill>
                  <a:srgbClr val="FF0000"/>
                </a:solidFill>
              </a:rPr>
            </a:br>
            <a:endParaRPr sz="1400" i="1" dirty="0">
              <a:solidFill>
                <a:srgbClr val="FF0000"/>
              </a:solidFill>
            </a:endParaRPr>
          </a:p>
          <a:p>
            <a:pPr marL="139700" indent="0">
              <a:buSzPts val="1400"/>
              <a:buNone/>
            </a:pPr>
            <a:r>
              <a:rPr lang="en-US" sz="1400" dirty="0"/>
              <a:t>c) Picking a card out of a standard deck of cards. (52 cards are in a standard deck)</a:t>
            </a:r>
          </a:p>
          <a:p>
            <a:pPr marL="139700" indent="0">
              <a:buSzPts val="1400"/>
              <a:buNone/>
            </a:pPr>
            <a:br>
              <a:rPr lang="en-US" sz="1400" dirty="0"/>
            </a:br>
            <a:r>
              <a:rPr lang="en-US" sz="1400" i="1" dirty="0">
                <a:solidFill>
                  <a:srgbClr val="FF0000"/>
                </a:solidFill>
              </a:rPr>
              <a:t>Probability model: 1/52 for each card (with replacement)</a:t>
            </a:r>
          </a:p>
          <a:p>
            <a:pPr marL="139700" indent="0">
              <a:buSzPts val="1400"/>
              <a:buNone/>
            </a:pPr>
            <a:r>
              <a:rPr lang="en-US" sz="1400" i="1" dirty="0">
                <a:solidFill>
                  <a:srgbClr val="FF0000"/>
                </a:solidFill>
              </a:rPr>
              <a:t>Randomly generate a number from 1 – 52 (52 total)</a:t>
            </a:r>
          </a:p>
          <a:p>
            <a:pPr marL="139700" indent="0">
              <a:buSzPts val="1400"/>
              <a:buNone/>
            </a:pPr>
            <a:r>
              <a:rPr lang="en-US" sz="1400" i="1" dirty="0">
                <a:solidFill>
                  <a:srgbClr val="FF0000"/>
                </a:solidFill>
              </a:rPr>
              <a:t>Assign each card a unique number: Ace of hearts = 1, 2 of hearts = 2,…. King of hearts = 13, ace of diamonds = 14, …., king of spades = 52</a:t>
            </a:r>
            <a:br>
              <a:rPr lang="en-US" sz="1400" dirty="0"/>
            </a:br>
            <a:endParaRPr sz="1400" dirty="0"/>
          </a:p>
          <a:p>
            <a:pPr marL="139700" indent="0">
              <a:buSzPts val="1400"/>
              <a:buNone/>
            </a:pPr>
            <a:r>
              <a:rPr lang="en-US" sz="1400" dirty="0"/>
              <a:t>d) The number of girls in a family of with 2 children. (Assume sexes are equally likely)</a:t>
            </a:r>
            <a:br>
              <a:rPr lang="en-US" sz="1400" dirty="0"/>
            </a:br>
            <a:r>
              <a:rPr lang="en-US" sz="1400" dirty="0"/>
              <a:t>Hint: Is there an equal chance of having 2 girls as it is as to having 1 girl? </a:t>
            </a:r>
            <a:r>
              <a:rPr lang="en-US" sz="1400" i="1" dirty="0">
                <a:solidFill>
                  <a:srgbClr val="FF0000"/>
                </a:solidFill>
              </a:rPr>
              <a:t>Not equally likely!</a:t>
            </a:r>
          </a:p>
          <a:p>
            <a:pPr marL="139700" indent="0">
              <a:buSzPts val="1400"/>
              <a:buNone/>
            </a:pPr>
            <a:endParaRPr lang="en-US" sz="1400" dirty="0"/>
          </a:p>
          <a:p>
            <a:pPr marL="139700" indent="0">
              <a:buSzPts val="1400"/>
              <a:buNone/>
            </a:pPr>
            <a:r>
              <a:rPr lang="en-US" sz="1400" i="1" dirty="0">
                <a:solidFill>
                  <a:srgbClr val="FF0000"/>
                </a:solidFill>
              </a:rPr>
              <a:t>One option:</a:t>
            </a:r>
          </a:p>
          <a:p>
            <a:pPr marL="425450" indent="-285750">
              <a:buSzPts val="1400"/>
            </a:pPr>
            <a:r>
              <a:rPr lang="en-US" sz="1400" i="1" dirty="0">
                <a:solidFill>
                  <a:srgbClr val="FF0000"/>
                </a:solidFill>
              </a:rPr>
              <a:t>Repeat the strategy of the H/T simulation!</a:t>
            </a:r>
          </a:p>
          <a:p>
            <a:pPr marL="425450" indent="-285750">
              <a:buSzPts val="1400"/>
            </a:pPr>
            <a:r>
              <a:rPr lang="en-US" sz="1400" i="1" dirty="0">
                <a:solidFill>
                  <a:srgbClr val="FF0000"/>
                </a:solidFill>
              </a:rPr>
              <a:t>Generate 0/1, 0 = girl and 1 = boy</a:t>
            </a:r>
          </a:p>
          <a:p>
            <a:pPr marL="139700" indent="0">
              <a:buSzPts val="1400"/>
              <a:buNone/>
            </a:pPr>
            <a:endParaRPr lang="en-US" sz="1400" dirty="0"/>
          </a:p>
        </p:txBody>
      </p:sp>
      <p:grpSp>
        <p:nvGrpSpPr>
          <p:cNvPr id="25" name="Group 24">
            <a:extLst>
              <a:ext uri="{FF2B5EF4-FFF2-40B4-BE49-F238E27FC236}">
                <a16:creationId xmlns:a16="http://schemas.microsoft.com/office/drawing/2014/main" id="{BDD5F254-3BDA-D541-94B5-6D8BDD7DFCEE}"/>
              </a:ext>
            </a:extLst>
          </p:cNvPr>
          <p:cNvGrpSpPr/>
          <p:nvPr/>
        </p:nvGrpSpPr>
        <p:grpSpPr>
          <a:xfrm>
            <a:off x="9666939" y="222554"/>
            <a:ext cx="2178192" cy="1846660"/>
            <a:chOff x="8835639" y="2080607"/>
            <a:chExt cx="2178192" cy="1846660"/>
          </a:xfrm>
        </p:grpSpPr>
        <p:grpSp>
          <p:nvGrpSpPr>
            <p:cNvPr id="26" name="Group 25">
              <a:extLst>
                <a:ext uri="{FF2B5EF4-FFF2-40B4-BE49-F238E27FC236}">
                  <a16:creationId xmlns:a16="http://schemas.microsoft.com/office/drawing/2014/main" id="{6FA0CA02-64C5-1C45-AE94-EE80267DA438}"/>
                </a:ext>
              </a:extLst>
            </p:cNvPr>
            <p:cNvGrpSpPr/>
            <p:nvPr/>
          </p:nvGrpSpPr>
          <p:grpSpPr>
            <a:xfrm>
              <a:off x="8870808" y="2449939"/>
              <a:ext cx="2143023" cy="1477328"/>
              <a:chOff x="8949078" y="2344524"/>
              <a:chExt cx="2143023" cy="1477328"/>
            </a:xfrm>
          </p:grpSpPr>
          <p:sp>
            <p:nvSpPr>
              <p:cNvPr id="28" name="TextBox 27">
                <a:extLst>
                  <a:ext uri="{FF2B5EF4-FFF2-40B4-BE49-F238E27FC236}">
                    <a16:creationId xmlns:a16="http://schemas.microsoft.com/office/drawing/2014/main" id="{E730F17E-86FE-B04C-9C2F-873A63408804}"/>
                  </a:ext>
                </a:extLst>
              </p:cNvPr>
              <p:cNvSpPr txBox="1"/>
              <p:nvPr/>
            </p:nvSpPr>
            <p:spPr>
              <a:xfrm>
                <a:off x="8949078" y="2344524"/>
                <a:ext cx="2143023" cy="1477328"/>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      Outcomes</a:t>
                </a:r>
              </a:p>
              <a:p>
                <a:endParaRPr lang="en-US" dirty="0"/>
              </a:p>
              <a:p>
                <a:r>
                  <a:rPr lang="en-US" dirty="0"/>
                  <a:t>                   Mapping</a:t>
                </a:r>
              </a:p>
              <a:p>
                <a:endParaRPr lang="en-US" dirty="0"/>
              </a:p>
              <a:p>
                <a:r>
                  <a:rPr lang="en-US" dirty="0"/>
                  <a:t> Generated Numbers</a:t>
                </a:r>
              </a:p>
            </p:txBody>
          </p:sp>
          <p:sp>
            <p:nvSpPr>
              <p:cNvPr id="29" name="Up-Down Arrow 28">
                <a:extLst>
                  <a:ext uri="{FF2B5EF4-FFF2-40B4-BE49-F238E27FC236}">
                    <a16:creationId xmlns:a16="http://schemas.microsoft.com/office/drawing/2014/main" id="{8E1EC222-60AE-5249-8409-90F7D6ECE1D6}"/>
                  </a:ext>
                </a:extLst>
              </p:cNvPr>
              <p:cNvSpPr/>
              <p:nvPr/>
            </p:nvSpPr>
            <p:spPr>
              <a:xfrm>
                <a:off x="9804862" y="2707551"/>
                <a:ext cx="164124" cy="751274"/>
              </a:xfrm>
              <a:prstGeom prst="upDownArrow">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7" name="TextBox 26">
              <a:extLst>
                <a:ext uri="{FF2B5EF4-FFF2-40B4-BE49-F238E27FC236}">
                  <a16:creationId xmlns:a16="http://schemas.microsoft.com/office/drawing/2014/main" id="{DF25C170-8176-F04A-9258-4DEE94B17487}"/>
                </a:ext>
              </a:extLst>
            </p:cNvPr>
            <p:cNvSpPr txBox="1"/>
            <p:nvPr/>
          </p:nvSpPr>
          <p:spPr>
            <a:xfrm>
              <a:off x="8835639" y="2080607"/>
              <a:ext cx="773610" cy="369332"/>
            </a:xfrm>
            <a:prstGeom prst="rect">
              <a:avLst/>
            </a:prstGeom>
            <a:noFill/>
          </p:spPr>
          <p:txBody>
            <a:bodyPr wrap="none" rtlCol="0">
              <a:spAutoFit/>
            </a:bodyPr>
            <a:lstStyle/>
            <a:p>
              <a:r>
                <a:rPr lang="en-US" dirty="0"/>
                <a:t>GOAL:</a:t>
              </a:r>
            </a:p>
          </p:txBody>
        </p:sp>
      </p:grpSp>
      <p:sp>
        <p:nvSpPr>
          <p:cNvPr id="30" name="TextBox 29">
            <a:extLst>
              <a:ext uri="{FF2B5EF4-FFF2-40B4-BE49-F238E27FC236}">
                <a16:creationId xmlns:a16="http://schemas.microsoft.com/office/drawing/2014/main" id="{5734B4D0-F06C-CA48-846C-C8069A73493D}"/>
              </a:ext>
            </a:extLst>
          </p:cNvPr>
          <p:cNvSpPr txBox="1"/>
          <p:nvPr/>
        </p:nvSpPr>
        <p:spPr>
          <a:xfrm>
            <a:off x="5720005" y="4836124"/>
            <a:ext cx="5708211" cy="1815882"/>
          </a:xfrm>
          <a:prstGeom prst="rect">
            <a:avLst/>
          </a:prstGeom>
          <a:noFill/>
        </p:spPr>
        <p:txBody>
          <a:bodyPr wrap="square" rtlCol="0">
            <a:spAutoFit/>
          </a:bodyPr>
          <a:lstStyle/>
          <a:p>
            <a:pPr marL="139700" indent="0">
              <a:buSzPts val="1400"/>
              <a:buNone/>
            </a:pPr>
            <a:endParaRPr lang="en-US" sz="1400" dirty="0"/>
          </a:p>
          <a:p>
            <a:pPr marL="139700" indent="0">
              <a:buSzPts val="1400"/>
              <a:buNone/>
            </a:pPr>
            <a:r>
              <a:rPr lang="en-US" sz="1400" i="1" dirty="0">
                <a:solidFill>
                  <a:srgbClr val="FF0000"/>
                </a:solidFill>
              </a:rPr>
              <a:t>Another option:</a:t>
            </a:r>
          </a:p>
          <a:p>
            <a:pPr marL="425450" indent="-285750">
              <a:buSzPts val="1400"/>
              <a:buFont typeface="Arial" panose="020B0604020202020204" pitchFamily="34" charset="0"/>
              <a:buChar char="•"/>
            </a:pPr>
            <a:r>
              <a:rPr lang="en-US" sz="1400" i="1" dirty="0">
                <a:solidFill>
                  <a:srgbClr val="FF0000"/>
                </a:solidFill>
              </a:rPr>
              <a:t>Generate numbers 0-3 (4 total)</a:t>
            </a:r>
          </a:p>
          <a:p>
            <a:pPr marL="425450" indent="-285750">
              <a:buSzPts val="1400"/>
              <a:buFont typeface="Arial" panose="020B0604020202020204" pitchFamily="34" charset="0"/>
              <a:buChar char="•"/>
            </a:pPr>
            <a:r>
              <a:rPr lang="en-US" sz="1400" i="1" dirty="0">
                <a:solidFill>
                  <a:srgbClr val="FF0000"/>
                </a:solidFill>
              </a:rPr>
              <a:t>Assign having no girls 0, have the first child being a girl 1, assign the first child being a boy and the second being a girl a 2, and assign having both children being girls a 3.</a:t>
            </a:r>
          </a:p>
          <a:p>
            <a:pPr marL="425450" indent="-285750">
              <a:buSzPts val="1400"/>
              <a:buFont typeface="Arial" panose="020B0604020202020204" pitchFamily="34" charset="0"/>
              <a:buChar char="•"/>
            </a:pPr>
            <a:r>
              <a:rPr lang="en-US" sz="1400" i="1" dirty="0">
                <a:solidFill>
                  <a:srgbClr val="FF0000"/>
                </a:solidFill>
              </a:rPr>
              <a:t>P(0 G) = P(2 G) = ¼, P(1 G) = ½ </a:t>
            </a:r>
          </a:p>
          <a:p>
            <a:endParaRPr lang="en-US" sz="1400" dirty="0"/>
          </a:p>
        </p:txBody>
      </p:sp>
      <p:grpSp>
        <p:nvGrpSpPr>
          <p:cNvPr id="33" name="Group 32">
            <a:extLst>
              <a:ext uri="{FF2B5EF4-FFF2-40B4-BE49-F238E27FC236}">
                <a16:creationId xmlns:a16="http://schemas.microsoft.com/office/drawing/2014/main" id="{A1C12736-52BB-DF47-8425-78B42B4E1170}"/>
              </a:ext>
            </a:extLst>
          </p:cNvPr>
          <p:cNvGrpSpPr/>
          <p:nvPr/>
        </p:nvGrpSpPr>
        <p:grpSpPr>
          <a:xfrm>
            <a:off x="4049143" y="4951913"/>
            <a:ext cx="1248566" cy="1638876"/>
            <a:chOff x="4049143" y="4951913"/>
            <a:chExt cx="1248566" cy="1638876"/>
          </a:xfrm>
        </p:grpSpPr>
        <p:pic>
          <p:nvPicPr>
            <p:cNvPr id="23" name="Picture 22">
              <a:extLst>
                <a:ext uri="{FF2B5EF4-FFF2-40B4-BE49-F238E27FC236}">
                  <a16:creationId xmlns:a16="http://schemas.microsoft.com/office/drawing/2014/main" id="{F7A3B262-F0C6-C841-8E72-EF9974AFA7FE}"/>
                </a:ext>
              </a:extLst>
            </p:cNvPr>
            <p:cNvPicPr>
              <a:picLocks noChangeAspect="1"/>
            </p:cNvPicPr>
            <p:nvPr/>
          </p:nvPicPr>
          <p:blipFill>
            <a:blip r:embed="rId3"/>
            <a:stretch>
              <a:fillRect/>
            </a:stretch>
          </p:blipFill>
          <p:spPr>
            <a:xfrm>
              <a:off x="4060357" y="5215384"/>
              <a:ext cx="770558" cy="1375405"/>
            </a:xfrm>
            <a:prstGeom prst="rect">
              <a:avLst/>
            </a:prstGeom>
          </p:spPr>
        </p:pic>
        <p:sp>
          <p:nvSpPr>
            <p:cNvPr id="31" name="TextBox 30">
              <a:extLst>
                <a:ext uri="{FF2B5EF4-FFF2-40B4-BE49-F238E27FC236}">
                  <a16:creationId xmlns:a16="http://schemas.microsoft.com/office/drawing/2014/main" id="{B6492B2F-7115-C241-8304-6CAEC13F8CD3}"/>
                </a:ext>
              </a:extLst>
            </p:cNvPr>
            <p:cNvSpPr txBox="1"/>
            <p:nvPr/>
          </p:nvSpPr>
          <p:spPr>
            <a:xfrm>
              <a:off x="4830915" y="5215384"/>
              <a:ext cx="466794" cy="1223412"/>
            </a:xfrm>
            <a:prstGeom prst="rect">
              <a:avLst/>
            </a:prstGeom>
            <a:noFill/>
          </p:spPr>
          <p:txBody>
            <a:bodyPr wrap="none" rtlCol="0">
              <a:spAutoFit/>
            </a:bodyPr>
            <a:lstStyle/>
            <a:p>
              <a:r>
                <a:rPr lang="en-US" sz="1050" dirty="0"/>
                <a:t>= 1 G</a:t>
              </a:r>
            </a:p>
            <a:p>
              <a:r>
                <a:rPr lang="en-US" sz="1050" dirty="0"/>
                <a:t>= 1 G</a:t>
              </a:r>
            </a:p>
            <a:p>
              <a:r>
                <a:rPr lang="en-US" sz="1050" dirty="0"/>
                <a:t>…</a:t>
              </a:r>
            </a:p>
            <a:p>
              <a:r>
                <a:rPr lang="en-US" sz="1050" dirty="0"/>
                <a:t>= 2 G</a:t>
              </a:r>
            </a:p>
            <a:p>
              <a:endParaRPr lang="en-US" sz="1050" dirty="0"/>
            </a:p>
            <a:p>
              <a:r>
                <a:rPr lang="en-US" sz="1050" dirty="0"/>
                <a:t>…</a:t>
              </a:r>
            </a:p>
            <a:p>
              <a:r>
                <a:rPr lang="en-US" sz="1050" dirty="0"/>
                <a:t>= 0 G</a:t>
              </a:r>
            </a:p>
          </p:txBody>
        </p:sp>
        <p:sp>
          <p:nvSpPr>
            <p:cNvPr id="32" name="TextBox 31">
              <a:extLst>
                <a:ext uri="{FF2B5EF4-FFF2-40B4-BE49-F238E27FC236}">
                  <a16:creationId xmlns:a16="http://schemas.microsoft.com/office/drawing/2014/main" id="{6A947037-060C-224F-82A4-8D44888EB295}"/>
                </a:ext>
              </a:extLst>
            </p:cNvPr>
            <p:cNvSpPr txBox="1"/>
            <p:nvPr/>
          </p:nvSpPr>
          <p:spPr>
            <a:xfrm>
              <a:off x="4049143" y="4951913"/>
              <a:ext cx="858184" cy="307777"/>
            </a:xfrm>
            <a:prstGeom prst="rect">
              <a:avLst/>
            </a:prstGeom>
            <a:noFill/>
          </p:spPr>
          <p:txBody>
            <a:bodyPr wrap="none" rtlCol="0">
              <a:spAutoFit/>
            </a:bodyPr>
            <a:lstStyle/>
            <a:p>
              <a:r>
                <a:rPr lang="en-US" sz="1400" u="sng" dirty="0"/>
                <a:t>1</a:t>
              </a:r>
              <a:r>
                <a:rPr lang="en-US" sz="1400" u="sng" baseline="30000" dirty="0"/>
                <a:t>st</a:t>
              </a:r>
              <a:r>
                <a:rPr lang="en-US" sz="1400" dirty="0"/>
                <a:t>      </a:t>
              </a:r>
              <a:r>
                <a:rPr lang="en-US" sz="1400" u="sng" dirty="0"/>
                <a:t>2</a:t>
              </a:r>
              <a:r>
                <a:rPr lang="en-US" sz="1400" u="sng" baseline="30000" dirty="0"/>
                <a:t>nd</a:t>
              </a:r>
              <a:r>
                <a:rPr lang="en-US" sz="1400" u="sng" dirty="0"/>
                <a:t> </a:t>
              </a:r>
            </a:p>
          </p:txBody>
        </p:sp>
      </p:grpSp>
      <p:grpSp>
        <p:nvGrpSpPr>
          <p:cNvPr id="37" name="Group 36">
            <a:extLst>
              <a:ext uri="{FF2B5EF4-FFF2-40B4-BE49-F238E27FC236}">
                <a16:creationId xmlns:a16="http://schemas.microsoft.com/office/drawing/2014/main" id="{112BF50E-608A-2742-B3F1-2C60930DAD0E}"/>
              </a:ext>
            </a:extLst>
          </p:cNvPr>
          <p:cNvGrpSpPr/>
          <p:nvPr/>
        </p:nvGrpSpPr>
        <p:grpSpPr>
          <a:xfrm>
            <a:off x="10892695" y="4625251"/>
            <a:ext cx="1031026" cy="2026755"/>
            <a:chOff x="10209387" y="2587741"/>
            <a:chExt cx="1031026" cy="2026755"/>
          </a:xfrm>
        </p:grpSpPr>
        <p:pic>
          <p:nvPicPr>
            <p:cNvPr id="34" name="Picture 33">
              <a:extLst>
                <a:ext uri="{FF2B5EF4-FFF2-40B4-BE49-F238E27FC236}">
                  <a16:creationId xmlns:a16="http://schemas.microsoft.com/office/drawing/2014/main" id="{67CA83BD-F636-A148-979A-9DA36D98554E}"/>
                </a:ext>
              </a:extLst>
            </p:cNvPr>
            <p:cNvPicPr>
              <a:picLocks noChangeAspect="1"/>
            </p:cNvPicPr>
            <p:nvPr/>
          </p:nvPicPr>
          <p:blipFill>
            <a:blip r:embed="rId4"/>
            <a:stretch>
              <a:fillRect/>
            </a:stretch>
          </p:blipFill>
          <p:spPr>
            <a:xfrm>
              <a:off x="10569752" y="2798613"/>
              <a:ext cx="304527" cy="1815883"/>
            </a:xfrm>
            <a:prstGeom prst="rect">
              <a:avLst/>
            </a:prstGeom>
          </p:spPr>
        </p:pic>
        <p:sp>
          <p:nvSpPr>
            <p:cNvPr id="35" name="TextBox 34">
              <a:extLst>
                <a:ext uri="{FF2B5EF4-FFF2-40B4-BE49-F238E27FC236}">
                  <a16:creationId xmlns:a16="http://schemas.microsoft.com/office/drawing/2014/main" id="{CFFAB17F-AF00-0D4D-B3F5-3D4C8BC9F47B}"/>
                </a:ext>
              </a:extLst>
            </p:cNvPr>
            <p:cNvSpPr txBox="1"/>
            <p:nvPr/>
          </p:nvSpPr>
          <p:spPr>
            <a:xfrm>
              <a:off x="10209387" y="2587741"/>
              <a:ext cx="861133" cy="307777"/>
            </a:xfrm>
            <a:prstGeom prst="rect">
              <a:avLst/>
            </a:prstGeom>
            <a:noFill/>
          </p:spPr>
          <p:txBody>
            <a:bodyPr wrap="none" rtlCol="0">
              <a:spAutoFit/>
            </a:bodyPr>
            <a:lstStyle/>
            <a:p>
              <a:r>
                <a:rPr lang="en-US" sz="1400" u="sng" dirty="0"/>
                <a:t>Both kids</a:t>
              </a:r>
            </a:p>
          </p:txBody>
        </p:sp>
        <p:sp>
          <p:nvSpPr>
            <p:cNvPr id="39" name="TextBox 38">
              <a:extLst>
                <a:ext uri="{FF2B5EF4-FFF2-40B4-BE49-F238E27FC236}">
                  <a16:creationId xmlns:a16="http://schemas.microsoft.com/office/drawing/2014/main" id="{059D01B6-4AE1-5E42-A27E-FC9693CFF04B}"/>
                </a:ext>
              </a:extLst>
            </p:cNvPr>
            <p:cNvSpPr txBox="1"/>
            <p:nvPr/>
          </p:nvSpPr>
          <p:spPr>
            <a:xfrm>
              <a:off x="10773619" y="2840963"/>
              <a:ext cx="466794" cy="1061829"/>
            </a:xfrm>
            <a:prstGeom prst="rect">
              <a:avLst/>
            </a:prstGeom>
            <a:noFill/>
          </p:spPr>
          <p:txBody>
            <a:bodyPr wrap="none" rtlCol="0">
              <a:spAutoFit/>
            </a:bodyPr>
            <a:lstStyle/>
            <a:p>
              <a:r>
                <a:rPr lang="en-US" sz="1050" dirty="0"/>
                <a:t>= 1 G</a:t>
              </a:r>
            </a:p>
            <a:p>
              <a:r>
                <a:rPr lang="en-US" sz="1050" dirty="0"/>
                <a:t>= 2 G</a:t>
              </a:r>
            </a:p>
            <a:p>
              <a:r>
                <a:rPr lang="en-US" sz="1050" dirty="0"/>
                <a:t>…</a:t>
              </a:r>
            </a:p>
            <a:p>
              <a:r>
                <a:rPr lang="en-US" sz="1050" dirty="0"/>
                <a:t>= 1 G</a:t>
              </a:r>
            </a:p>
            <a:p>
              <a:r>
                <a:rPr lang="en-US" sz="1050" dirty="0"/>
                <a:t>…</a:t>
              </a:r>
            </a:p>
            <a:p>
              <a:r>
                <a:rPr lang="en-US" sz="1050" dirty="0"/>
                <a:t>= 0 G</a:t>
              </a:r>
            </a:p>
          </p:txBody>
        </p:sp>
      </p:grpSp>
    </p:spTree>
    <p:extLst>
      <p:ext uri="{BB962C8B-B14F-4D97-AF65-F5344CB8AC3E}">
        <p14:creationId xmlns:p14="http://schemas.microsoft.com/office/powerpoint/2010/main" val="156895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82434-6BC6-FA42-9A8E-991465DF0287}"/>
              </a:ext>
            </a:extLst>
          </p:cNvPr>
          <p:cNvSpPr>
            <a:spLocks noGrp="1"/>
          </p:cNvSpPr>
          <p:nvPr>
            <p:ph type="title"/>
          </p:nvPr>
        </p:nvSpPr>
        <p:spPr/>
        <p:txBody>
          <a:bodyPr/>
          <a:lstStyle/>
          <a:p>
            <a:r>
              <a:rPr lang="en-US" dirty="0"/>
              <a:t>PROBLEM SESSION!!!!!!!!!!!</a:t>
            </a:r>
          </a:p>
        </p:txBody>
      </p:sp>
    </p:spTree>
    <p:extLst>
      <p:ext uri="{BB962C8B-B14F-4D97-AF65-F5344CB8AC3E}">
        <p14:creationId xmlns:p14="http://schemas.microsoft.com/office/powerpoint/2010/main" val="345584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569608" y="265121"/>
            <a:ext cx="8520600" cy="763500"/>
          </a:xfrm>
          <a:prstGeom prst="rect">
            <a:avLst/>
          </a:prstGeom>
        </p:spPr>
        <p:txBody>
          <a:bodyPr spcFirstLastPara="1" vert="horz" wrap="square" lIns="91425" tIns="91425" rIns="91425" bIns="91425" rtlCol="0" anchor="t" anchorCtr="0">
            <a:noAutofit/>
          </a:bodyPr>
          <a:lstStyle/>
          <a:p>
            <a:r>
              <a:rPr lang="en-US" dirty="0"/>
              <a:t>Simulation Example</a:t>
            </a:r>
            <a:endParaRPr dirty="0"/>
          </a:p>
        </p:txBody>
      </p:sp>
      <p:sp>
        <p:nvSpPr>
          <p:cNvPr id="203" name="Google Shape;203;p35"/>
          <p:cNvSpPr txBox="1">
            <a:spLocks noGrp="1"/>
          </p:cNvSpPr>
          <p:nvPr>
            <p:ph type="body" idx="1"/>
          </p:nvPr>
        </p:nvSpPr>
        <p:spPr>
          <a:xfrm>
            <a:off x="757176" y="1501464"/>
            <a:ext cx="10450085" cy="4555200"/>
          </a:xfrm>
          <a:prstGeom prst="rect">
            <a:avLst/>
          </a:prstGeom>
        </p:spPr>
        <p:txBody>
          <a:bodyPr spcFirstLastPara="1" vert="horz" wrap="square" lIns="91425" tIns="91425" rIns="91425" bIns="91425" rtlCol="0" anchor="t" anchorCtr="0">
            <a:noAutofit/>
          </a:bodyPr>
          <a:lstStyle/>
          <a:p>
            <a:pPr marL="0" indent="0">
              <a:buNone/>
            </a:pPr>
            <a:r>
              <a:rPr lang="en-US" sz="2000" dirty="0"/>
              <a:t>We are interested in the probability that a student gets at least 7 multiple choice questions correct out of 10 if they randomly guess on each. Each question has 4 answer choices. Run a simulation to answer this question. </a:t>
            </a:r>
            <a:endParaRPr sz="2000" dirty="0"/>
          </a:p>
          <a:p>
            <a:pPr marL="0" indent="0">
              <a:spcBef>
                <a:spcPts val="1600"/>
              </a:spcBef>
              <a:spcAft>
                <a:spcPts val="1600"/>
              </a:spcAft>
              <a:buNone/>
            </a:pPr>
            <a:r>
              <a:rPr lang="en-US" sz="2000" dirty="0"/>
              <a:t>3217654313265434163434568976132...</a:t>
            </a:r>
            <a:endParaRP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780623" y="176397"/>
            <a:ext cx="10098391" cy="763500"/>
          </a:xfrm>
          <a:prstGeom prst="rect">
            <a:avLst/>
          </a:prstGeom>
        </p:spPr>
        <p:txBody>
          <a:bodyPr spcFirstLastPara="1" vert="horz" wrap="square" lIns="91425" tIns="91425" rIns="91425" bIns="91425" rtlCol="0" anchor="t" anchorCtr="0">
            <a:noAutofit/>
          </a:bodyPr>
          <a:lstStyle/>
          <a:p>
            <a:r>
              <a:rPr lang="en-US" dirty="0"/>
              <a:t>Simulation Example: Numbering scheme</a:t>
            </a:r>
            <a:endParaRPr dirty="0"/>
          </a:p>
        </p:txBody>
      </p:sp>
      <p:sp>
        <p:nvSpPr>
          <p:cNvPr id="215" name="Google Shape;215;p37"/>
          <p:cNvSpPr txBox="1">
            <a:spLocks noGrp="1"/>
          </p:cNvSpPr>
          <p:nvPr>
            <p:ph type="body" idx="1"/>
          </p:nvPr>
        </p:nvSpPr>
        <p:spPr>
          <a:xfrm>
            <a:off x="534438" y="1090894"/>
            <a:ext cx="11352762" cy="5239567"/>
          </a:xfrm>
          <a:prstGeom prst="rect">
            <a:avLst/>
          </a:prstGeom>
        </p:spPr>
        <p:txBody>
          <a:bodyPr spcFirstLastPara="1" vert="horz" wrap="square" lIns="91425" tIns="91425" rIns="91425" bIns="91425" rtlCol="0" anchor="t" anchorCtr="0">
            <a:noAutofit/>
          </a:bodyPr>
          <a:lstStyle/>
          <a:p>
            <a:pPr marL="0" indent="0">
              <a:buNone/>
            </a:pPr>
            <a:r>
              <a:rPr lang="en-US" sz="1800" dirty="0"/>
              <a:t>We are interested in the probability that a student get at least 7 multiple choice questions correct out of 10 if they randomly guess on each. Each question has 4 answer choices. Run a simulation to answer this question. </a:t>
            </a:r>
            <a:endParaRPr sz="1800" dirty="0"/>
          </a:p>
          <a:p>
            <a:pPr marL="0" indent="0">
              <a:spcBef>
                <a:spcPts val="1600"/>
              </a:spcBef>
              <a:buNone/>
            </a:pPr>
            <a:r>
              <a:rPr lang="en-US" sz="1800" dirty="0"/>
              <a:t>3217654313265434163434568976132…</a:t>
            </a:r>
            <a:endParaRPr sz="1800" dirty="0"/>
          </a:p>
          <a:p>
            <a:pPr marL="0" indent="0">
              <a:spcBef>
                <a:spcPts val="1600"/>
              </a:spcBef>
              <a:buNone/>
            </a:pPr>
            <a:r>
              <a:rPr lang="en-US" sz="1800" dirty="0">
                <a:solidFill>
                  <a:srgbClr val="CC0000"/>
                </a:solidFill>
              </a:rPr>
              <a:t>We want to select numbers to represent the percentage/proportion we observe in the real world.</a:t>
            </a:r>
            <a:endParaRPr sz="1800" dirty="0">
              <a:solidFill>
                <a:srgbClr val="CC0000"/>
              </a:solidFill>
            </a:endParaRPr>
          </a:p>
          <a:p>
            <a:pPr marL="0" indent="0">
              <a:spcBef>
                <a:spcPts val="1600"/>
              </a:spcBef>
              <a:buNone/>
            </a:pPr>
            <a:r>
              <a:rPr lang="en-US" sz="1800" dirty="0">
                <a:solidFill>
                  <a:srgbClr val="CC0000"/>
                </a:solidFill>
              </a:rPr>
              <a:t>4 choices, we have a 1 in 4 or 25% chance of guess correct.</a:t>
            </a:r>
            <a:endParaRPr sz="1800" dirty="0">
              <a:solidFill>
                <a:srgbClr val="CC0000"/>
              </a:solidFill>
            </a:endParaRPr>
          </a:p>
          <a:p>
            <a:pPr marL="0" indent="0">
              <a:spcBef>
                <a:spcPts val="1600"/>
              </a:spcBef>
              <a:buNone/>
            </a:pPr>
            <a:r>
              <a:rPr lang="en-US" sz="1800" dirty="0">
                <a:solidFill>
                  <a:srgbClr val="CC0000"/>
                </a:solidFill>
              </a:rPr>
              <a:t>So we want to select numbers such that 25% of them are representing a correct choice, the other 75% representing the wrong answers.</a:t>
            </a:r>
            <a:endParaRPr sz="1800" dirty="0">
              <a:solidFill>
                <a:srgbClr val="CC0000"/>
              </a:solidFill>
            </a:endParaRPr>
          </a:p>
          <a:p>
            <a:pPr marL="0" indent="0">
              <a:spcBef>
                <a:spcPts val="1600"/>
              </a:spcBef>
              <a:spcAft>
                <a:spcPts val="1600"/>
              </a:spcAft>
              <a:buNone/>
            </a:pPr>
            <a:r>
              <a:rPr lang="en-US" sz="1800" dirty="0">
                <a:solidFill>
                  <a:srgbClr val="CC0000"/>
                </a:solidFill>
              </a:rPr>
              <a:t>Let 1 represent a correct answer, 2-4 incorrect. We have four total choices (1, 2, 3, 4) with one fourth of them (1) representing a correct answer. Not the only way to do this, could let 0 and 1 be getting a correct answer and 2-7 be incorrect. I still have one fourth (0 and 1) being the even guess correct out of the total of 8 (0, 1, 2, 3, 4, 5, 6, 7)</a:t>
            </a:r>
          </a:p>
          <a:p>
            <a:pPr marL="0" indent="0">
              <a:spcBef>
                <a:spcPts val="1600"/>
              </a:spcBef>
              <a:spcAft>
                <a:spcPts val="1600"/>
              </a:spcAft>
              <a:buNone/>
            </a:pPr>
            <a:r>
              <a:rPr lang="en-US" sz="1800" dirty="0">
                <a:solidFill>
                  <a:srgbClr val="CC0000"/>
                </a:solidFill>
              </a:rPr>
              <a:t>What are we interested in? We want to know if we get </a:t>
            </a:r>
            <a:r>
              <a:rPr lang="en-US" sz="1800" u="sng" dirty="0">
                <a:solidFill>
                  <a:srgbClr val="CC0000"/>
                </a:solidFill>
              </a:rPr>
              <a:t>at least</a:t>
            </a:r>
            <a:r>
              <a:rPr lang="en-US" sz="1800" dirty="0">
                <a:solidFill>
                  <a:srgbClr val="CC0000"/>
                </a:solidFill>
              </a:rPr>
              <a:t> 7 of the 10 correct. So our event is </a:t>
            </a:r>
            <a:r>
              <a:rPr lang="en-US" sz="1800" b="1" dirty="0">
                <a:solidFill>
                  <a:srgbClr val="CC0000"/>
                </a:solidFill>
              </a:rPr>
              <a:t>whether we get at least 7 correct answers or not</a:t>
            </a:r>
            <a:r>
              <a:rPr lang="en-US" sz="1800" dirty="0">
                <a:solidFill>
                  <a:srgbClr val="CC0000"/>
                </a:solidFill>
              </a:rPr>
              <a:t>.</a:t>
            </a:r>
            <a:endParaRPr lang="en-US" sz="1800" b="1" dirty="0">
              <a:solidFill>
                <a:srgbClr val="CC0000"/>
              </a:solidFill>
            </a:endParaRPr>
          </a:p>
          <a:p>
            <a:pPr marL="0" indent="0">
              <a:spcBef>
                <a:spcPts val="1600"/>
              </a:spcBef>
              <a:spcAft>
                <a:spcPts val="1600"/>
              </a:spcAft>
              <a:buNone/>
            </a:pPr>
            <a:endParaRPr sz="1800" dirty="0">
              <a:solidFill>
                <a:srgbClr val="CC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886131" y="476137"/>
            <a:ext cx="8520600" cy="763500"/>
          </a:xfrm>
          <a:prstGeom prst="rect">
            <a:avLst/>
          </a:prstGeom>
        </p:spPr>
        <p:txBody>
          <a:bodyPr spcFirstLastPara="1" vert="horz" wrap="square" lIns="91425" tIns="91425" rIns="91425" bIns="91425" rtlCol="0" anchor="t" anchorCtr="0">
            <a:noAutofit/>
          </a:bodyPr>
          <a:lstStyle/>
          <a:p>
            <a:r>
              <a:rPr lang="en-US" dirty="0"/>
              <a:t>Simulation Example: An Experiment</a:t>
            </a:r>
            <a:endParaRPr dirty="0"/>
          </a:p>
        </p:txBody>
      </p:sp>
      <p:sp>
        <p:nvSpPr>
          <p:cNvPr id="227" name="Google Shape;227;p39"/>
          <p:cNvSpPr txBox="1">
            <a:spLocks noGrp="1"/>
          </p:cNvSpPr>
          <p:nvPr>
            <p:ph type="body" idx="1"/>
          </p:nvPr>
        </p:nvSpPr>
        <p:spPr>
          <a:xfrm>
            <a:off x="736142" y="1548347"/>
            <a:ext cx="10719715" cy="5098638"/>
          </a:xfrm>
          <a:prstGeom prst="rect">
            <a:avLst/>
          </a:prstGeom>
        </p:spPr>
        <p:txBody>
          <a:bodyPr spcFirstLastPara="1" vert="horz" wrap="square" lIns="91425" tIns="91425" rIns="91425" bIns="91425" rtlCol="0" anchor="t" anchorCtr="0">
            <a:noAutofit/>
          </a:bodyPr>
          <a:lstStyle/>
          <a:p>
            <a:pPr marL="0" indent="0">
              <a:buNone/>
            </a:pPr>
            <a:r>
              <a:rPr lang="en-US" sz="1800" dirty="0"/>
              <a:t>We are interested in the probability that a student get at least 7 multiple choice questions correct out of 10 if they randomly guess on each. Each question has 4 answer choices. Run a simulation to answer this question. </a:t>
            </a:r>
            <a:endParaRPr sz="1800" dirty="0"/>
          </a:p>
          <a:p>
            <a:pPr marL="0" indent="0">
              <a:spcBef>
                <a:spcPts val="1600"/>
              </a:spcBef>
              <a:buNone/>
            </a:pPr>
            <a:r>
              <a:rPr lang="en-US" sz="1800" dirty="0"/>
              <a:t>321</a:t>
            </a:r>
            <a:r>
              <a:rPr lang="en-US" sz="1800" strike="sngStrike" dirty="0"/>
              <a:t>8</a:t>
            </a:r>
            <a:r>
              <a:rPr lang="en-US" sz="1800" dirty="0"/>
              <a:t>765431326543416343456</a:t>
            </a:r>
            <a:r>
              <a:rPr lang="en-US" sz="1800" strike="sngStrike" dirty="0"/>
              <a:t>89</a:t>
            </a:r>
            <a:r>
              <a:rPr lang="en-US" sz="1800" dirty="0"/>
              <a:t>76132…</a:t>
            </a:r>
            <a:endParaRPr sz="1800" dirty="0"/>
          </a:p>
          <a:p>
            <a:pPr marL="0" indent="0">
              <a:spcBef>
                <a:spcPts val="1600"/>
              </a:spcBef>
              <a:buNone/>
            </a:pPr>
            <a:r>
              <a:rPr lang="en-US" sz="1800" dirty="0">
                <a:solidFill>
                  <a:srgbClr val="CC0000"/>
                </a:solidFill>
              </a:rPr>
              <a:t>Let’s use 0-1 as a correct answer, 2-7 as incorrect. If my sequence of random digits contains numbers that aren’t in my scheme (such as 9). Then we just skip it, it doesn’t count as wrong or right (act like it’s not there). This is </a:t>
            </a:r>
            <a:r>
              <a:rPr lang="en-US" sz="1800" dirty="0" err="1">
                <a:solidFill>
                  <a:srgbClr val="CC0000"/>
                </a:solidFill>
              </a:rPr>
              <a:t>kinda</a:t>
            </a:r>
            <a:r>
              <a:rPr lang="en-US" sz="1800" dirty="0">
                <a:solidFill>
                  <a:srgbClr val="CC0000"/>
                </a:solidFill>
              </a:rPr>
              <a:t> what we did back in LU 1 with Table A and randomly selecting people for our samples.</a:t>
            </a:r>
          </a:p>
          <a:p>
            <a:pPr marL="0" indent="0">
              <a:spcBef>
                <a:spcPts val="1600"/>
              </a:spcBef>
              <a:buNone/>
            </a:pPr>
            <a:r>
              <a:rPr lang="en-US" sz="1800" dirty="0">
                <a:solidFill>
                  <a:srgbClr val="CC0000"/>
                </a:solidFill>
              </a:rPr>
              <a:t>Each number is a trial representing an answer to a mc question. The first 10 numbers are…</a:t>
            </a:r>
            <a:endParaRPr sz="1800" dirty="0">
              <a:solidFill>
                <a:srgbClr val="CC0000"/>
              </a:solidFill>
            </a:endParaRPr>
          </a:p>
          <a:p>
            <a:pPr marL="0" indent="0">
              <a:spcBef>
                <a:spcPts val="1600"/>
              </a:spcBef>
              <a:buNone/>
            </a:pPr>
            <a:r>
              <a:rPr lang="en-US" sz="1800" dirty="0">
                <a:solidFill>
                  <a:srgbClr val="CC0000"/>
                </a:solidFill>
              </a:rPr>
              <a:t>32</a:t>
            </a:r>
            <a:r>
              <a:rPr lang="en-US" sz="1800" b="1" dirty="0">
                <a:solidFill>
                  <a:srgbClr val="CC0000"/>
                </a:solidFill>
              </a:rPr>
              <a:t>1</a:t>
            </a:r>
            <a:r>
              <a:rPr lang="en-US" sz="1800" strike="sngStrike" dirty="0">
                <a:solidFill>
                  <a:srgbClr val="CC0000"/>
                </a:solidFill>
              </a:rPr>
              <a:t>8</a:t>
            </a:r>
            <a:r>
              <a:rPr lang="en-US" sz="1800" dirty="0">
                <a:solidFill>
                  <a:srgbClr val="CC0000"/>
                </a:solidFill>
              </a:rPr>
              <a:t>76543</a:t>
            </a:r>
            <a:r>
              <a:rPr lang="en-US" sz="1800" b="1" dirty="0">
                <a:solidFill>
                  <a:srgbClr val="CC0000"/>
                </a:solidFill>
              </a:rPr>
              <a:t>1</a:t>
            </a:r>
            <a:r>
              <a:rPr lang="en-US" sz="1800" dirty="0">
                <a:solidFill>
                  <a:srgbClr val="CC0000"/>
                </a:solidFill>
              </a:rPr>
              <a:t>3</a:t>
            </a:r>
            <a:endParaRPr sz="1800" dirty="0">
              <a:solidFill>
                <a:srgbClr val="CC0000"/>
              </a:solidFill>
            </a:endParaRPr>
          </a:p>
          <a:p>
            <a:pPr marL="0" indent="0">
              <a:spcBef>
                <a:spcPts val="1600"/>
              </a:spcBef>
              <a:buNone/>
            </a:pPr>
            <a:r>
              <a:rPr lang="en-US" sz="1800" dirty="0">
                <a:solidFill>
                  <a:srgbClr val="CC0000"/>
                </a:solidFill>
              </a:rPr>
              <a:t>How many 0’s and 1’s do we have? </a:t>
            </a:r>
            <a:r>
              <a:rPr lang="en-US" sz="1800" b="1" dirty="0">
                <a:solidFill>
                  <a:srgbClr val="CC0000"/>
                </a:solidFill>
              </a:rPr>
              <a:t>2</a:t>
            </a:r>
            <a:br>
              <a:rPr lang="en-US" sz="1800" dirty="0">
                <a:solidFill>
                  <a:srgbClr val="CC0000"/>
                </a:solidFill>
              </a:rPr>
            </a:br>
            <a:r>
              <a:rPr lang="en-US" sz="1800" dirty="0">
                <a:solidFill>
                  <a:srgbClr val="CC0000"/>
                </a:solidFill>
              </a:rPr>
              <a:t>Is this at least 7? </a:t>
            </a:r>
            <a:r>
              <a:rPr lang="en-US" sz="1800" b="1" dirty="0">
                <a:solidFill>
                  <a:srgbClr val="CC0000"/>
                </a:solidFill>
              </a:rPr>
              <a:t>No. So our response or result of this experiment failure.</a:t>
            </a:r>
            <a:endParaRPr sz="1800" b="1" dirty="0">
              <a:solidFill>
                <a:srgbClr val="CC0000"/>
              </a:solidFill>
            </a:endParaRPr>
          </a:p>
          <a:p>
            <a:pPr marL="0" indent="0">
              <a:spcBef>
                <a:spcPts val="1600"/>
              </a:spcBef>
              <a:buClr>
                <a:srgbClr val="000000"/>
              </a:buClr>
              <a:buSzPts val="1100"/>
              <a:buNone/>
            </a:pPr>
            <a:r>
              <a:rPr lang="en-US" sz="1800" dirty="0">
                <a:solidFill>
                  <a:srgbClr val="CC0000"/>
                </a:solidFill>
              </a:rPr>
              <a:t>Once we run enough experiments, out of them how many successes do we observe? That number divided by the total number of experiments is your probability you report.</a:t>
            </a:r>
            <a:endParaRPr sz="1800" dirty="0">
              <a:solidFill>
                <a:srgbClr val="CC0000"/>
              </a:solidFill>
            </a:endParaRPr>
          </a:p>
          <a:p>
            <a:pPr marL="0" indent="0">
              <a:spcBef>
                <a:spcPts val="1600"/>
              </a:spcBef>
              <a:spcAft>
                <a:spcPts val="1600"/>
              </a:spcAft>
              <a:buNone/>
            </a:pPr>
            <a:endParaRPr sz="1800" dirty="0">
              <a:solidFill>
                <a:srgbClr val="CC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1"/>
          <p:cNvSpPr txBox="1">
            <a:spLocks noGrp="1"/>
          </p:cNvSpPr>
          <p:nvPr>
            <p:ph type="title"/>
          </p:nvPr>
        </p:nvSpPr>
        <p:spPr>
          <a:xfrm>
            <a:off x="780622" y="452690"/>
            <a:ext cx="8520600" cy="763500"/>
          </a:xfrm>
          <a:prstGeom prst="rect">
            <a:avLst/>
          </a:prstGeom>
        </p:spPr>
        <p:txBody>
          <a:bodyPr spcFirstLastPara="1" vert="horz" wrap="square" lIns="91425" tIns="91425" rIns="91425" bIns="91425" rtlCol="0" anchor="t" anchorCtr="0">
            <a:noAutofit/>
          </a:bodyPr>
          <a:lstStyle/>
          <a:p>
            <a:r>
              <a:rPr lang="en-US" dirty="0"/>
              <a:t>Question 3</a:t>
            </a:r>
            <a:endParaRPr dirty="0"/>
          </a:p>
        </p:txBody>
      </p:sp>
      <p:sp>
        <p:nvSpPr>
          <p:cNvPr id="238" name="Google Shape;238;p41"/>
          <p:cNvSpPr txBox="1">
            <a:spLocks noGrp="1"/>
          </p:cNvSpPr>
          <p:nvPr>
            <p:ph type="body" idx="1"/>
          </p:nvPr>
        </p:nvSpPr>
        <p:spPr>
          <a:xfrm>
            <a:off x="780622" y="1653864"/>
            <a:ext cx="10145285" cy="4524198"/>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US" sz="1800" dirty="0"/>
              <a:t>You decide to test your luck by playing the Mega Millions lottery. In the Mega Millions game, you select 5 numbers with each value being between 1 and 70. You also get to pick one extra number known as the Mega Ball which you can be between 1 and 25. If you were to use the random numbers listed below as a way to select which numbers to use, which numbers do you use?  [Hint:  Pick the five numbers first, then pick the Mega Ball number.]</a:t>
            </a:r>
            <a:endParaRPr sz="1800" dirty="0"/>
          </a:p>
          <a:p>
            <a:pPr marL="0" indent="0" algn="ctr">
              <a:spcBef>
                <a:spcPts val="1600"/>
              </a:spcBef>
              <a:buClr>
                <a:srgbClr val="000000"/>
              </a:buClr>
              <a:buSzPts val="1100"/>
              <a:buNone/>
            </a:pPr>
            <a:r>
              <a:rPr lang="en-US" sz="1800" dirty="0"/>
              <a:t>86167677872189877636493271516176436937838817</a:t>
            </a:r>
            <a:endParaRPr sz="1800" dirty="0"/>
          </a:p>
          <a:p>
            <a:pPr marL="0" indent="0">
              <a:spcBef>
                <a:spcPts val="1600"/>
              </a:spcBef>
              <a:buClr>
                <a:srgbClr val="000000"/>
              </a:buClr>
              <a:buSzPts val="1100"/>
              <a:buNone/>
            </a:pPr>
            <a:endParaRPr sz="1800" dirty="0"/>
          </a:p>
          <a:p>
            <a:pPr marL="0" indent="0">
              <a:spcBef>
                <a:spcPts val="1600"/>
              </a:spcBef>
              <a:spcAft>
                <a:spcPts val="1600"/>
              </a:spcAft>
              <a:buNone/>
            </a:pP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2"/>
          <p:cNvSpPr txBox="1">
            <a:spLocks noGrp="1"/>
          </p:cNvSpPr>
          <p:nvPr>
            <p:ph type="title"/>
          </p:nvPr>
        </p:nvSpPr>
        <p:spPr>
          <a:xfrm>
            <a:off x="1111281" y="476136"/>
            <a:ext cx="8520600" cy="763500"/>
          </a:xfrm>
          <a:prstGeom prst="rect">
            <a:avLst/>
          </a:prstGeom>
        </p:spPr>
        <p:txBody>
          <a:bodyPr spcFirstLastPara="1" vert="horz" wrap="square" lIns="91425" tIns="91425" rIns="91425" bIns="91425" rtlCol="0" anchor="t" anchorCtr="0">
            <a:noAutofit/>
          </a:bodyPr>
          <a:lstStyle/>
          <a:p>
            <a:r>
              <a:rPr lang="en-US" dirty="0"/>
              <a:t>Question 3</a:t>
            </a:r>
            <a:endParaRPr dirty="0"/>
          </a:p>
        </p:txBody>
      </p:sp>
      <p:sp>
        <p:nvSpPr>
          <p:cNvPr id="244" name="Google Shape;244;p42"/>
          <p:cNvSpPr txBox="1">
            <a:spLocks noGrp="1"/>
          </p:cNvSpPr>
          <p:nvPr>
            <p:ph type="body" idx="1"/>
          </p:nvPr>
        </p:nvSpPr>
        <p:spPr>
          <a:xfrm>
            <a:off x="1111281" y="1570892"/>
            <a:ext cx="9969438" cy="4532664"/>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US" sz="1600" dirty="0"/>
              <a:t>You decide to test your luck by playing the Mega Millions lottery. In the Mega Millions game, you select 5 numbers with each value being between 1 and 70. You also get to pick one extra number known as the Mega Ball which you can be between 1 and 25. If you were to use the random numbers listed below as a way to select which numbers to use, which numbers do you use?  [Hint:  Pick the five numbers first, then pick the Mega Ball number.]</a:t>
            </a:r>
            <a:endParaRPr sz="1600" dirty="0"/>
          </a:p>
          <a:p>
            <a:pPr marL="0" indent="0" algn="ctr">
              <a:spcBef>
                <a:spcPts val="1600"/>
              </a:spcBef>
              <a:buClr>
                <a:srgbClr val="000000"/>
              </a:buClr>
              <a:buSzPts val="1100"/>
              <a:buNone/>
            </a:pPr>
            <a:r>
              <a:rPr lang="en-US" sz="1600" dirty="0">
                <a:solidFill>
                  <a:srgbClr val="FF0000"/>
                </a:solidFill>
              </a:rPr>
              <a:t>86 </a:t>
            </a:r>
            <a:r>
              <a:rPr lang="en-US" sz="1600" b="1" dirty="0">
                <a:solidFill>
                  <a:srgbClr val="FF0000"/>
                </a:solidFill>
              </a:rPr>
              <a:t>16 </a:t>
            </a:r>
            <a:r>
              <a:rPr lang="en-US" sz="1600" dirty="0">
                <a:solidFill>
                  <a:srgbClr val="FF0000"/>
                </a:solidFill>
              </a:rPr>
              <a:t>76 77 87 </a:t>
            </a:r>
            <a:r>
              <a:rPr lang="en-US" sz="1600" b="1" dirty="0">
                <a:solidFill>
                  <a:srgbClr val="FF0000"/>
                </a:solidFill>
              </a:rPr>
              <a:t>21 </a:t>
            </a:r>
            <a:r>
              <a:rPr lang="en-US" sz="1600" dirty="0">
                <a:solidFill>
                  <a:srgbClr val="FF0000"/>
                </a:solidFill>
              </a:rPr>
              <a:t>89 87 76 </a:t>
            </a:r>
            <a:r>
              <a:rPr lang="en-US" sz="1600" b="1" dirty="0">
                <a:solidFill>
                  <a:srgbClr val="FF0000"/>
                </a:solidFill>
              </a:rPr>
              <a:t>36 49 32 </a:t>
            </a:r>
            <a:r>
              <a:rPr lang="en-US" sz="1600" dirty="0">
                <a:solidFill>
                  <a:srgbClr val="FF0000"/>
                </a:solidFill>
              </a:rPr>
              <a:t>715161764369378388 </a:t>
            </a:r>
            <a:r>
              <a:rPr lang="en-US" sz="1600" b="1" dirty="0">
                <a:solidFill>
                  <a:srgbClr val="FF0000"/>
                </a:solidFill>
              </a:rPr>
              <a:t>17</a:t>
            </a:r>
            <a:endParaRPr sz="1600" b="1" dirty="0">
              <a:solidFill>
                <a:srgbClr val="FF0000"/>
              </a:solidFill>
            </a:endParaRPr>
          </a:p>
          <a:p>
            <a:pPr marL="0" indent="0">
              <a:spcBef>
                <a:spcPts val="1600"/>
              </a:spcBef>
              <a:buClr>
                <a:srgbClr val="000000"/>
              </a:buClr>
              <a:buSzPts val="1100"/>
              <a:buNone/>
            </a:pPr>
            <a:r>
              <a:rPr lang="en-US" sz="1600" b="1" dirty="0">
                <a:solidFill>
                  <a:srgbClr val="FF0000"/>
                </a:solidFill>
              </a:rPr>
              <a:t>5 Numbers picked are 16, 21, 36, 49, 32</a:t>
            </a:r>
            <a:endParaRPr sz="1600" b="1" dirty="0">
              <a:solidFill>
                <a:srgbClr val="FF0000"/>
              </a:solidFill>
            </a:endParaRPr>
          </a:p>
          <a:p>
            <a:pPr marL="0" indent="0">
              <a:spcBef>
                <a:spcPts val="1600"/>
              </a:spcBef>
              <a:buClr>
                <a:srgbClr val="000000"/>
              </a:buClr>
              <a:buSzPts val="1100"/>
              <a:buNone/>
            </a:pPr>
            <a:r>
              <a:rPr lang="en-US" sz="1600" b="1" dirty="0">
                <a:solidFill>
                  <a:srgbClr val="FF0000"/>
                </a:solidFill>
              </a:rPr>
              <a:t>Mega Ball is 17</a:t>
            </a:r>
            <a:endParaRPr sz="1600" b="1" dirty="0">
              <a:solidFill>
                <a:srgbClr val="FF0000"/>
              </a:solidFill>
            </a:endParaRPr>
          </a:p>
          <a:p>
            <a:pPr marL="0" indent="0">
              <a:spcBef>
                <a:spcPts val="1600"/>
              </a:spcBef>
              <a:buClr>
                <a:srgbClr val="000000"/>
              </a:buClr>
              <a:buSzPts val="1100"/>
              <a:buNone/>
            </a:pPr>
            <a:endParaRPr sz="1600" dirty="0"/>
          </a:p>
          <a:p>
            <a:pPr marL="0" indent="0">
              <a:spcBef>
                <a:spcPts val="1600"/>
              </a:spcBef>
              <a:spcAft>
                <a:spcPts val="1600"/>
              </a:spcAft>
              <a:buNone/>
            </a:pP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4 Bonus -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buNone/>
            </a:pPr>
            <a:r>
              <a:rPr lang="en-US" sz="1400" u="sng"/>
              <a:t>Unit 4 </a:t>
            </a:r>
            <a:r>
              <a:rPr lang="en-US" sz="1400" u="sng" dirty="0"/>
              <a:t>Bonus – Simulation</a:t>
            </a:r>
          </a:p>
          <a:p>
            <a:r>
              <a:rPr lang="en-US" sz="1400" dirty="0"/>
              <a:t>Overview of importance and applications</a:t>
            </a:r>
          </a:p>
          <a:p>
            <a:r>
              <a:rPr lang="en-US" sz="1400" dirty="0"/>
              <a:t>Goal of a simulation and how to perform one</a:t>
            </a:r>
          </a:p>
          <a:p>
            <a:r>
              <a:rPr lang="en-US" sz="1400" dirty="0"/>
              <a:t>Independent events</a:t>
            </a:r>
          </a:p>
          <a:p>
            <a:r>
              <a:rPr lang="en-US" sz="1400" dirty="0"/>
              <a:t>Steps of a simulation</a:t>
            </a:r>
          </a:p>
          <a:p>
            <a:r>
              <a:rPr lang="en-US" sz="1400" dirty="0"/>
              <a:t>Examples</a:t>
            </a:r>
            <a:endParaRPr lang="en-US" sz="1400" u="sng" dirty="0"/>
          </a:p>
          <a:p>
            <a:pPr marL="0" indent="0">
              <a:buNone/>
            </a:pPr>
            <a:endParaRPr lang="en-US" sz="1400" u="sng" dirty="0"/>
          </a:p>
          <a:p>
            <a:pPr marL="0" indent="0">
              <a:buNone/>
            </a:pPr>
            <a:endParaRPr lang="en-US" sz="1400" u="sng" dirty="0"/>
          </a:p>
          <a:p>
            <a:endParaRPr lang="en-US" sz="1400" dirty="0"/>
          </a:p>
          <a:p>
            <a:endParaRPr lang="en-US" sz="1400" dirty="0"/>
          </a:p>
        </p:txBody>
      </p:sp>
      <p:sp>
        <p:nvSpPr>
          <p:cNvPr id="4" name="TextBox 3">
            <a:extLst>
              <a:ext uri="{FF2B5EF4-FFF2-40B4-BE49-F238E27FC236}">
                <a16:creationId xmlns:a16="http://schemas.microsoft.com/office/drawing/2014/main" id="{4E91934A-DE20-E14C-B3E5-F97990BBE45B}"/>
              </a:ext>
            </a:extLst>
          </p:cNvPr>
          <p:cNvSpPr txBox="1"/>
          <p:nvPr/>
        </p:nvSpPr>
        <p:spPr>
          <a:xfrm>
            <a:off x="4032738" y="19577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4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5"/>
          <p:cNvSpPr txBox="1">
            <a:spLocks noGrp="1"/>
          </p:cNvSpPr>
          <p:nvPr>
            <p:ph type="title"/>
          </p:nvPr>
        </p:nvSpPr>
        <p:spPr>
          <a:xfrm>
            <a:off x="757177" y="171336"/>
            <a:ext cx="8520600" cy="763500"/>
          </a:xfrm>
          <a:prstGeom prst="rect">
            <a:avLst/>
          </a:prstGeom>
        </p:spPr>
        <p:txBody>
          <a:bodyPr spcFirstLastPara="1" vert="horz" wrap="square" lIns="91425" tIns="91425" rIns="91425" bIns="91425" rtlCol="0" anchor="t" anchorCtr="0">
            <a:noAutofit/>
          </a:bodyPr>
          <a:lstStyle/>
          <a:p>
            <a:r>
              <a:rPr lang="en-US" dirty="0"/>
              <a:t>Question 7</a:t>
            </a:r>
            <a:endParaRPr dirty="0"/>
          </a:p>
        </p:txBody>
      </p:sp>
      <p:sp>
        <p:nvSpPr>
          <p:cNvPr id="262" name="Google Shape;262;p45"/>
          <p:cNvSpPr txBox="1">
            <a:spLocks noGrp="1"/>
          </p:cNvSpPr>
          <p:nvPr>
            <p:ph type="body" idx="1"/>
          </p:nvPr>
        </p:nvSpPr>
        <p:spPr>
          <a:xfrm>
            <a:off x="460650" y="934836"/>
            <a:ext cx="11270700" cy="4727410"/>
          </a:xfrm>
          <a:prstGeom prst="rect">
            <a:avLst/>
          </a:prstGeom>
        </p:spPr>
        <p:txBody>
          <a:bodyPr spcFirstLastPara="1" vert="horz" wrap="square" lIns="91425" tIns="91425" rIns="91425" bIns="91425" rtlCol="0" anchor="t" anchorCtr="0">
            <a:noAutofit/>
          </a:bodyPr>
          <a:lstStyle/>
          <a:p>
            <a:pPr marL="0" indent="0">
              <a:buNone/>
            </a:pPr>
            <a:r>
              <a:rPr lang="en-US" sz="1800" dirty="0"/>
              <a:t>A couple is interested in the probability of having exactly 4 girls if they were to have a total of 4 children. Assume that it is equally likely to have a girl and a boy. Use the set of random numbers below to answer this question. Use the digits 00-49 to represent having a girl, and the digits 50-99 to represent having a boy.</a:t>
            </a:r>
          </a:p>
          <a:p>
            <a:pPr marL="0" indent="0">
              <a:buNone/>
            </a:pPr>
            <a:endParaRPr lang="en-US" sz="1800" dirty="0"/>
          </a:p>
          <a:p>
            <a:pPr marL="0" indent="0">
              <a:buNone/>
            </a:pPr>
            <a:r>
              <a:rPr lang="en-US" sz="1800" dirty="0"/>
              <a:t>Run the simulation by filling in the table based on the random numbers.</a:t>
            </a:r>
          </a:p>
          <a:p>
            <a:pPr marL="0" indent="0">
              <a:buNone/>
            </a:pPr>
            <a:endParaRPr lang="en-US" sz="1800" dirty="0"/>
          </a:p>
          <a:p>
            <a:pPr marL="0" indent="0">
              <a:buNone/>
            </a:pPr>
            <a:r>
              <a:rPr lang="en-US" sz="1800" dirty="0"/>
              <a:t>Then find the final probability of interest.</a:t>
            </a:r>
            <a:endParaRPr sz="1800" dirty="0"/>
          </a:p>
          <a:p>
            <a:pPr marL="0" indent="0">
              <a:spcBef>
                <a:spcPts val="1600"/>
              </a:spcBef>
              <a:spcAft>
                <a:spcPts val="1600"/>
              </a:spcAft>
              <a:buNone/>
            </a:pPr>
            <a:endParaRPr dirty="0"/>
          </a:p>
        </p:txBody>
      </p:sp>
      <p:graphicFrame>
        <p:nvGraphicFramePr>
          <p:cNvPr id="263" name="Google Shape;263;p45"/>
          <p:cNvGraphicFramePr/>
          <p:nvPr/>
        </p:nvGraphicFramePr>
        <p:xfrm>
          <a:off x="1769453" y="2938998"/>
          <a:ext cx="6800850" cy="3654366"/>
        </p:xfrm>
        <a:graphic>
          <a:graphicData uri="http://schemas.openxmlformats.org/drawingml/2006/table">
            <a:tbl>
              <a:tblPr>
                <a:noFill/>
              </a:tblPr>
              <a:tblGrid>
                <a:gridCol w="4572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885825">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1181100">
                  <a:extLst>
                    <a:ext uri="{9D8B030D-6E8A-4147-A177-3AD203B41FA5}">
                      <a16:colId xmlns:a16="http://schemas.microsoft.com/office/drawing/2014/main" val="20005"/>
                    </a:ext>
                  </a:extLst>
                </a:gridCol>
                <a:gridCol w="962025">
                  <a:extLst>
                    <a:ext uri="{9D8B030D-6E8A-4147-A177-3AD203B41FA5}">
                      <a16:colId xmlns:a16="http://schemas.microsoft.com/office/drawing/2014/main" val="20006"/>
                    </a:ext>
                  </a:extLst>
                </a:gridCol>
                <a:gridCol w="923925">
                  <a:extLst>
                    <a:ext uri="{9D8B030D-6E8A-4147-A177-3AD203B41FA5}">
                      <a16:colId xmlns:a16="http://schemas.microsoft.com/office/drawing/2014/main" val="20007"/>
                    </a:ext>
                  </a:extLst>
                </a:gridCol>
              </a:tblGrid>
              <a:tr h="0">
                <a:tc>
                  <a:txBody>
                    <a:bodyPr/>
                    <a:lstStyle/>
                    <a:p>
                      <a:pPr marL="0" lvl="0" indent="0" algn="ctr" rtl="0">
                        <a:lnSpc>
                          <a:spcPct val="115000"/>
                        </a:lnSpc>
                        <a:spcBef>
                          <a:spcPts val="0"/>
                        </a:spcBef>
                        <a:spcAft>
                          <a:spcPts val="0"/>
                        </a:spcAft>
                        <a:buNone/>
                      </a:pPr>
                      <a:r>
                        <a:rPr lang="en-US" sz="1100" b="1"/>
                        <a:t>Trial</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Random #s</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Number</a:t>
                      </a:r>
                      <a:endParaRPr sz="1100" b="1"/>
                    </a:p>
                    <a:p>
                      <a:pPr marL="0" lvl="0" indent="0" algn="ctr" rtl="0">
                        <a:lnSpc>
                          <a:spcPct val="115000"/>
                        </a:lnSpc>
                        <a:spcBef>
                          <a:spcPts val="0"/>
                        </a:spcBef>
                        <a:spcAft>
                          <a:spcPts val="0"/>
                        </a:spcAft>
                        <a:buNone/>
                      </a:pPr>
                      <a:r>
                        <a:rPr lang="en-US" sz="1100" b="1"/>
                        <a:t>of Girls</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Result</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Trial</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dirty="0"/>
                        <a:t>Random #s</a:t>
                      </a:r>
                      <a:endParaRPr sz="1100" b="1"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Number</a:t>
                      </a:r>
                      <a:endParaRPr sz="1100" b="1"/>
                    </a:p>
                    <a:p>
                      <a:pPr marL="0" lvl="0" indent="0" algn="ctr" rtl="0">
                        <a:lnSpc>
                          <a:spcPct val="115000"/>
                        </a:lnSpc>
                        <a:spcBef>
                          <a:spcPts val="0"/>
                        </a:spcBef>
                        <a:spcAft>
                          <a:spcPts val="0"/>
                        </a:spcAft>
                        <a:buNone/>
                      </a:pPr>
                      <a:r>
                        <a:rPr lang="en-US" sz="1100" b="1"/>
                        <a:t>of Girls</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Result</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lvl="0" indent="0" algn="ctr" rtl="0">
                        <a:lnSpc>
                          <a:spcPct val="115000"/>
                        </a:lnSpc>
                        <a:spcBef>
                          <a:spcPts val="0"/>
                        </a:spcBef>
                        <a:spcAft>
                          <a:spcPts val="0"/>
                        </a:spcAft>
                        <a:buNone/>
                      </a:pPr>
                      <a:r>
                        <a:rPr lang="en-US" sz="1100" b="1"/>
                        <a:t>1</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08 28 14 43</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11</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88 32 25 22</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42900">
                <a:tc>
                  <a:txBody>
                    <a:bodyPr/>
                    <a:lstStyle/>
                    <a:p>
                      <a:pPr marL="0" lvl="0" indent="0" algn="ctr" rtl="0">
                        <a:lnSpc>
                          <a:spcPct val="115000"/>
                        </a:lnSpc>
                        <a:spcBef>
                          <a:spcPts val="0"/>
                        </a:spcBef>
                        <a:spcAft>
                          <a:spcPts val="0"/>
                        </a:spcAft>
                        <a:buNone/>
                      </a:pPr>
                      <a:r>
                        <a:rPr lang="en-US" sz="1100" b="1"/>
                        <a:t>2</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63 73 14 42</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12</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01 51 93 31</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2900">
                <a:tc>
                  <a:txBody>
                    <a:bodyPr/>
                    <a:lstStyle/>
                    <a:p>
                      <a:pPr marL="0" lvl="0" indent="0" algn="ctr" rtl="0">
                        <a:lnSpc>
                          <a:spcPct val="115000"/>
                        </a:lnSpc>
                        <a:spcBef>
                          <a:spcPts val="0"/>
                        </a:spcBef>
                        <a:spcAft>
                          <a:spcPts val="0"/>
                        </a:spcAft>
                        <a:buNone/>
                      </a:pPr>
                      <a:r>
                        <a:rPr lang="en-US" sz="1100" b="1"/>
                        <a:t>3</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10 48 09 40</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13</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70 05 84 03</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en-US" sz="1100" b="1"/>
                        <a:t>4</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23 70 81 41</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14</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54 50 03 28</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lnSpc>
                          <a:spcPct val="115000"/>
                        </a:lnSpc>
                        <a:spcBef>
                          <a:spcPts val="0"/>
                        </a:spcBef>
                        <a:spcAft>
                          <a:spcPts val="0"/>
                        </a:spcAft>
                        <a:buNone/>
                      </a:pPr>
                      <a:r>
                        <a:rPr lang="en-US" sz="1100" b="1"/>
                        <a:t>5</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72 89 10 05</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15</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16 98 98 12</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lnSpc>
                          <a:spcPct val="115000"/>
                        </a:lnSpc>
                        <a:spcBef>
                          <a:spcPts val="0"/>
                        </a:spcBef>
                        <a:spcAft>
                          <a:spcPts val="0"/>
                        </a:spcAft>
                        <a:buNone/>
                      </a:pPr>
                      <a:r>
                        <a:rPr lang="en-US" sz="1100" b="1"/>
                        <a:t>6</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84 46 25 26</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16</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86 52 85 36</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lnSpc>
                          <a:spcPct val="115000"/>
                        </a:lnSpc>
                        <a:spcBef>
                          <a:spcPts val="0"/>
                        </a:spcBef>
                        <a:spcAft>
                          <a:spcPts val="0"/>
                        </a:spcAft>
                        <a:buNone/>
                      </a:pPr>
                      <a:r>
                        <a:rPr lang="en-US" sz="1100" b="1"/>
                        <a:t>7</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63 88 95 26</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17</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73 00  56 96</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ctr" rtl="0">
                        <a:lnSpc>
                          <a:spcPct val="115000"/>
                        </a:lnSpc>
                        <a:spcBef>
                          <a:spcPts val="0"/>
                        </a:spcBef>
                        <a:spcAft>
                          <a:spcPts val="0"/>
                        </a:spcAft>
                        <a:buNone/>
                      </a:pPr>
                      <a:r>
                        <a:rPr lang="en-US" sz="1100" b="1"/>
                        <a:t>8</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92 92 96 46</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18</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53 70 87 60</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ctr" rtl="0">
                        <a:lnSpc>
                          <a:spcPct val="115000"/>
                        </a:lnSpc>
                        <a:spcBef>
                          <a:spcPts val="0"/>
                        </a:spcBef>
                        <a:spcAft>
                          <a:spcPts val="0"/>
                        </a:spcAft>
                        <a:buNone/>
                      </a:pPr>
                      <a:r>
                        <a:rPr lang="en-US" sz="1100" b="1"/>
                        <a:t>9</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10 57 15 73</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19</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89 08 56 77</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ctr" rtl="0">
                        <a:lnSpc>
                          <a:spcPct val="115000"/>
                        </a:lnSpc>
                        <a:spcBef>
                          <a:spcPts val="0"/>
                        </a:spcBef>
                        <a:spcAft>
                          <a:spcPts val="0"/>
                        </a:spcAft>
                        <a:buNone/>
                      </a:pPr>
                      <a:r>
                        <a:rPr lang="en-US" sz="1100" b="1"/>
                        <a:t>10</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37 41 03 02</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20</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80 85 14 18</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 </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dirty="0"/>
                        <a:t> </a:t>
                      </a:r>
                      <a:endParaRPr sz="1100" b="1" dirty="0"/>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txBox="1">
            <a:spLocks noGrp="1"/>
          </p:cNvSpPr>
          <p:nvPr>
            <p:ph type="title"/>
          </p:nvPr>
        </p:nvSpPr>
        <p:spPr>
          <a:xfrm>
            <a:off x="557884" y="168440"/>
            <a:ext cx="8520600" cy="763500"/>
          </a:xfrm>
          <a:prstGeom prst="rect">
            <a:avLst/>
          </a:prstGeom>
        </p:spPr>
        <p:txBody>
          <a:bodyPr spcFirstLastPara="1" vert="horz" wrap="square" lIns="91425" tIns="91425" rIns="91425" bIns="91425" rtlCol="0" anchor="t" anchorCtr="0">
            <a:noAutofit/>
          </a:bodyPr>
          <a:lstStyle/>
          <a:p>
            <a:r>
              <a:rPr lang="en-US" dirty="0"/>
              <a:t>Question 7</a:t>
            </a:r>
            <a:endParaRPr dirty="0"/>
          </a:p>
        </p:txBody>
      </p:sp>
      <p:sp>
        <p:nvSpPr>
          <p:cNvPr id="269" name="Google Shape;269;p46"/>
          <p:cNvSpPr txBox="1">
            <a:spLocks noGrp="1"/>
          </p:cNvSpPr>
          <p:nvPr>
            <p:ph type="body" idx="1"/>
          </p:nvPr>
        </p:nvSpPr>
        <p:spPr>
          <a:xfrm>
            <a:off x="1835699" y="835883"/>
            <a:ext cx="9477069" cy="4545009"/>
          </a:xfrm>
          <a:prstGeom prst="rect">
            <a:avLst/>
          </a:prstGeom>
        </p:spPr>
        <p:txBody>
          <a:bodyPr spcFirstLastPara="1" vert="horz" wrap="square" lIns="91425" tIns="91425" rIns="91425" bIns="91425" rtlCol="0" anchor="t" anchorCtr="0">
            <a:noAutofit/>
          </a:bodyPr>
          <a:lstStyle/>
          <a:p>
            <a:pPr marL="0" indent="0">
              <a:buNone/>
            </a:pPr>
            <a:r>
              <a:rPr lang="en-US" sz="1800" dirty="0"/>
              <a:t>A couple is interested in the probability of having exactly 4 girls if they were to have a total of 4 children. Assume that it is equally likely to have a girl and a boy. Use the set of random numbers below to answer this question. Use the digits 00-49 to represent having a girl, and the digits 50-99 to represent having a boy.</a:t>
            </a:r>
            <a:endParaRPr sz="1800" dirty="0"/>
          </a:p>
          <a:p>
            <a:pPr marL="0" indent="0">
              <a:spcBef>
                <a:spcPts val="1600"/>
              </a:spcBef>
              <a:buNone/>
            </a:pPr>
            <a:r>
              <a:rPr lang="en-US" sz="1800" dirty="0">
                <a:solidFill>
                  <a:srgbClr val="CC0000"/>
                </a:solidFill>
              </a:rPr>
              <a:t>P(exactly 4 girls) = 0.15</a:t>
            </a:r>
            <a:endParaRPr sz="1800" dirty="0">
              <a:solidFill>
                <a:srgbClr val="CC0000"/>
              </a:solidFill>
            </a:endParaRPr>
          </a:p>
          <a:p>
            <a:pPr marL="0" indent="0">
              <a:spcBef>
                <a:spcPts val="1600"/>
              </a:spcBef>
              <a:spcAft>
                <a:spcPts val="1600"/>
              </a:spcAft>
              <a:buNone/>
            </a:pPr>
            <a:endParaRPr sz="1800" dirty="0"/>
          </a:p>
        </p:txBody>
      </p:sp>
      <p:graphicFrame>
        <p:nvGraphicFramePr>
          <p:cNvPr id="270" name="Google Shape;270;p46"/>
          <p:cNvGraphicFramePr/>
          <p:nvPr/>
        </p:nvGraphicFramePr>
        <p:xfrm>
          <a:off x="2437667" y="2763152"/>
          <a:ext cx="6800850" cy="3654366"/>
        </p:xfrm>
        <a:graphic>
          <a:graphicData uri="http://schemas.openxmlformats.org/drawingml/2006/table">
            <a:tbl>
              <a:tblPr>
                <a:noFill/>
              </a:tblPr>
              <a:tblGrid>
                <a:gridCol w="4572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885825">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1181100">
                  <a:extLst>
                    <a:ext uri="{9D8B030D-6E8A-4147-A177-3AD203B41FA5}">
                      <a16:colId xmlns:a16="http://schemas.microsoft.com/office/drawing/2014/main" val="20005"/>
                    </a:ext>
                  </a:extLst>
                </a:gridCol>
                <a:gridCol w="962025">
                  <a:extLst>
                    <a:ext uri="{9D8B030D-6E8A-4147-A177-3AD203B41FA5}">
                      <a16:colId xmlns:a16="http://schemas.microsoft.com/office/drawing/2014/main" val="20006"/>
                    </a:ext>
                  </a:extLst>
                </a:gridCol>
                <a:gridCol w="923925">
                  <a:extLst>
                    <a:ext uri="{9D8B030D-6E8A-4147-A177-3AD203B41FA5}">
                      <a16:colId xmlns:a16="http://schemas.microsoft.com/office/drawing/2014/main" val="20007"/>
                    </a:ext>
                  </a:extLst>
                </a:gridCol>
              </a:tblGrid>
              <a:tr h="0">
                <a:tc>
                  <a:txBody>
                    <a:bodyPr/>
                    <a:lstStyle/>
                    <a:p>
                      <a:pPr marL="0" lvl="0" indent="0" algn="ctr" rtl="0">
                        <a:lnSpc>
                          <a:spcPct val="115000"/>
                        </a:lnSpc>
                        <a:spcBef>
                          <a:spcPts val="0"/>
                        </a:spcBef>
                        <a:spcAft>
                          <a:spcPts val="0"/>
                        </a:spcAft>
                        <a:buNone/>
                      </a:pPr>
                      <a:r>
                        <a:rPr lang="en-US" sz="1100" b="1"/>
                        <a:t>Trial</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Random #s</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Number</a:t>
                      </a:r>
                      <a:endParaRPr sz="1100" b="1"/>
                    </a:p>
                    <a:p>
                      <a:pPr marL="0" lvl="0" indent="0" algn="ctr" rtl="0">
                        <a:lnSpc>
                          <a:spcPct val="115000"/>
                        </a:lnSpc>
                        <a:spcBef>
                          <a:spcPts val="0"/>
                        </a:spcBef>
                        <a:spcAft>
                          <a:spcPts val="0"/>
                        </a:spcAft>
                        <a:buNone/>
                      </a:pPr>
                      <a:r>
                        <a:rPr lang="en-US" sz="1100" b="1"/>
                        <a:t>of Girls</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Result</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Trial</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Random #s</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Number</a:t>
                      </a:r>
                      <a:endParaRPr sz="1100" b="1"/>
                    </a:p>
                    <a:p>
                      <a:pPr marL="0" lvl="0" indent="0" algn="ctr" rtl="0">
                        <a:lnSpc>
                          <a:spcPct val="115000"/>
                        </a:lnSpc>
                        <a:spcBef>
                          <a:spcPts val="0"/>
                        </a:spcBef>
                        <a:spcAft>
                          <a:spcPts val="0"/>
                        </a:spcAft>
                        <a:buNone/>
                      </a:pPr>
                      <a:r>
                        <a:rPr lang="en-US" sz="1100" b="1"/>
                        <a:t>of Girls</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Result</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lvl="0" indent="0" algn="ctr" rtl="0">
                        <a:lnSpc>
                          <a:spcPct val="115000"/>
                        </a:lnSpc>
                        <a:spcBef>
                          <a:spcPts val="0"/>
                        </a:spcBef>
                        <a:spcAft>
                          <a:spcPts val="0"/>
                        </a:spcAft>
                        <a:buNone/>
                      </a:pPr>
                      <a:r>
                        <a:rPr lang="en-US" sz="1100" b="1"/>
                        <a:t>1</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08 28 14 43</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4 </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1 or Yes</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11</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88 32 25 22</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3 </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 </a:t>
                      </a:r>
                      <a:endParaRPr sz="1100" b="1">
                        <a:solidFill>
                          <a:srgbClr val="FF0000"/>
                        </a:solidFill>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42900">
                <a:tc>
                  <a:txBody>
                    <a:bodyPr/>
                    <a:lstStyle/>
                    <a:p>
                      <a:pPr marL="0" lvl="0" indent="0" algn="ctr" rtl="0">
                        <a:lnSpc>
                          <a:spcPct val="115000"/>
                        </a:lnSpc>
                        <a:spcBef>
                          <a:spcPts val="0"/>
                        </a:spcBef>
                        <a:spcAft>
                          <a:spcPts val="0"/>
                        </a:spcAft>
                        <a:buNone/>
                      </a:pPr>
                      <a:r>
                        <a:rPr lang="en-US" sz="1100" b="1"/>
                        <a:t>2</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63 73 14 42</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2</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12</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01 51 93 31</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3</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2900">
                <a:tc>
                  <a:txBody>
                    <a:bodyPr/>
                    <a:lstStyle/>
                    <a:p>
                      <a:pPr marL="0" lvl="0" indent="0" algn="ctr" rtl="0">
                        <a:lnSpc>
                          <a:spcPct val="115000"/>
                        </a:lnSpc>
                        <a:spcBef>
                          <a:spcPts val="0"/>
                        </a:spcBef>
                        <a:spcAft>
                          <a:spcPts val="0"/>
                        </a:spcAft>
                        <a:buNone/>
                      </a:pPr>
                      <a:r>
                        <a:rPr lang="en-US" sz="1100" b="1"/>
                        <a:t>3</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10 48 09 40</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4</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1 or Yes</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13</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70 05 84 03</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2</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en-US" sz="1100" b="1"/>
                        <a:t>4</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23 70 81 41</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2</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14</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54 50 03 28</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2</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lnSpc>
                          <a:spcPct val="115000"/>
                        </a:lnSpc>
                        <a:spcBef>
                          <a:spcPts val="0"/>
                        </a:spcBef>
                        <a:spcAft>
                          <a:spcPts val="0"/>
                        </a:spcAft>
                        <a:buNone/>
                      </a:pPr>
                      <a:r>
                        <a:rPr lang="en-US" sz="1100" b="1"/>
                        <a:t>5</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72 89 10 05</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2</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15</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16 98 98 12</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2</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lnSpc>
                          <a:spcPct val="115000"/>
                        </a:lnSpc>
                        <a:spcBef>
                          <a:spcPts val="0"/>
                        </a:spcBef>
                        <a:spcAft>
                          <a:spcPts val="0"/>
                        </a:spcAft>
                        <a:buNone/>
                      </a:pPr>
                      <a:r>
                        <a:rPr lang="en-US" sz="1100" b="1"/>
                        <a:t>6</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84 46 25 26</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3</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16</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86 52 85 36</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1</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lnSpc>
                          <a:spcPct val="115000"/>
                        </a:lnSpc>
                        <a:spcBef>
                          <a:spcPts val="0"/>
                        </a:spcBef>
                        <a:spcAft>
                          <a:spcPts val="0"/>
                        </a:spcAft>
                        <a:buNone/>
                      </a:pPr>
                      <a:r>
                        <a:rPr lang="en-US" sz="1100" b="1"/>
                        <a:t>7</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63 88 95 26</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1</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17</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73 00  56 96</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1</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ctr" rtl="0">
                        <a:lnSpc>
                          <a:spcPct val="115000"/>
                        </a:lnSpc>
                        <a:spcBef>
                          <a:spcPts val="0"/>
                        </a:spcBef>
                        <a:spcAft>
                          <a:spcPts val="0"/>
                        </a:spcAft>
                        <a:buNone/>
                      </a:pPr>
                      <a:r>
                        <a:rPr lang="en-US" sz="1100" b="1"/>
                        <a:t>8</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92 92 96 46</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1</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18</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53 70 87 60</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ctr" rtl="0">
                        <a:lnSpc>
                          <a:spcPct val="115000"/>
                        </a:lnSpc>
                        <a:spcBef>
                          <a:spcPts val="0"/>
                        </a:spcBef>
                        <a:spcAft>
                          <a:spcPts val="0"/>
                        </a:spcAft>
                        <a:buNone/>
                      </a:pPr>
                      <a:r>
                        <a:rPr lang="en-US" sz="1100" b="1"/>
                        <a:t>9</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10 57 15 73</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2</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19</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89 08 56 77</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1</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0 or No</a:t>
                      </a:r>
                      <a:endParaRPr sz="1100" b="1">
                        <a:solidFill>
                          <a:srgbClr val="FF0000"/>
                        </a:solidFill>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ctr" rtl="0">
                        <a:lnSpc>
                          <a:spcPct val="115000"/>
                        </a:lnSpc>
                        <a:spcBef>
                          <a:spcPts val="0"/>
                        </a:spcBef>
                        <a:spcAft>
                          <a:spcPts val="0"/>
                        </a:spcAft>
                        <a:buNone/>
                      </a:pPr>
                      <a:r>
                        <a:rPr lang="en-US" sz="1100" b="1"/>
                        <a:t>10</a:t>
                      </a:r>
                      <a:endParaRPr sz="1100" b="1"/>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37 41 03 02</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4</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1 or Yes </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t>20</a:t>
                      </a:r>
                      <a:endParaRPr sz="1100" b="1"/>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a:highlight>
                            <a:srgbClr val="FFFFFF"/>
                          </a:highlight>
                        </a:rPr>
                        <a:t>80 85 14 18</a:t>
                      </a:r>
                      <a:endParaRPr sz="1100"/>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rgbClr val="FF0000"/>
                          </a:solidFill>
                        </a:rPr>
                        <a:t> 2</a:t>
                      </a:r>
                      <a:endParaRPr sz="1100" b="1">
                        <a:solidFill>
                          <a:srgbClr val="FF0000"/>
                        </a:solidFill>
                      </a:endParaRPr>
                    </a:p>
                  </a:txBody>
                  <a:tcPr marL="63500" marR="63500" marT="63500" marB="6350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dirty="0">
                          <a:solidFill>
                            <a:srgbClr val="FF0000"/>
                          </a:solidFill>
                        </a:rPr>
                        <a:t>  0 or No</a:t>
                      </a:r>
                      <a:endParaRPr sz="1100" b="1" dirty="0">
                        <a:solidFill>
                          <a:srgbClr val="FF0000"/>
                        </a:solidFill>
                      </a:endParaRPr>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745454" y="146307"/>
            <a:ext cx="8520600" cy="763500"/>
          </a:xfrm>
          <a:prstGeom prst="rect">
            <a:avLst/>
          </a:prstGeom>
        </p:spPr>
        <p:txBody>
          <a:bodyPr spcFirstLastPara="1" vert="horz" wrap="square" lIns="91425" tIns="91425" rIns="91425" bIns="91425" rtlCol="0" anchor="t" anchorCtr="0">
            <a:noAutofit/>
          </a:bodyPr>
          <a:lstStyle/>
          <a:p>
            <a:r>
              <a:rPr lang="en-US" dirty="0"/>
              <a:t>Simulations</a:t>
            </a:r>
            <a:endParaRPr dirty="0"/>
          </a:p>
        </p:txBody>
      </p:sp>
      <p:sp>
        <p:nvSpPr>
          <p:cNvPr id="154" name="Google Shape;154;p27"/>
          <p:cNvSpPr txBox="1">
            <a:spLocks noGrp="1"/>
          </p:cNvSpPr>
          <p:nvPr>
            <p:ph type="body" idx="1"/>
          </p:nvPr>
        </p:nvSpPr>
        <p:spPr>
          <a:xfrm>
            <a:off x="358592" y="909807"/>
            <a:ext cx="11704454" cy="5038385"/>
          </a:xfrm>
          <a:prstGeom prst="rect">
            <a:avLst/>
          </a:prstGeom>
        </p:spPr>
        <p:txBody>
          <a:bodyPr spcFirstLastPara="1" vert="horz" wrap="square" lIns="91425" tIns="91425" rIns="91425" bIns="91425" rtlCol="0" anchor="t" anchorCtr="0">
            <a:noAutofit/>
          </a:bodyPr>
          <a:lstStyle/>
          <a:p>
            <a:pPr marL="457200" indent="-342900">
              <a:lnSpc>
                <a:spcPct val="100000"/>
              </a:lnSpc>
            </a:pPr>
            <a:r>
              <a:rPr lang="en-US" sz="1800" dirty="0"/>
              <a:t>Simulations are a fantastic tool that researchers in all fields use!!</a:t>
            </a:r>
          </a:p>
          <a:p>
            <a:pPr marL="1009635" lvl="1" indent="-285750">
              <a:lnSpc>
                <a:spcPct val="100000"/>
              </a:lnSpc>
              <a:spcBef>
                <a:spcPts val="0"/>
              </a:spcBef>
            </a:pPr>
            <a:r>
              <a:rPr lang="en-US" sz="1800" dirty="0"/>
              <a:t>Examples: Simulating the spread of a disease; actuaries use simulations to figure out their expected payout on insurance policies!</a:t>
            </a:r>
          </a:p>
          <a:p>
            <a:pPr marL="1009635" lvl="1" indent="-285750">
              <a:lnSpc>
                <a:spcPct val="100000"/>
              </a:lnSpc>
              <a:spcBef>
                <a:spcPts val="0"/>
              </a:spcBef>
            </a:pPr>
            <a:endParaRPr lang="en-US" sz="1800" dirty="0"/>
          </a:p>
          <a:p>
            <a:pPr marL="457200" indent="-342900">
              <a:lnSpc>
                <a:spcPct val="100000"/>
              </a:lnSpc>
            </a:pPr>
            <a:r>
              <a:rPr lang="en-US" sz="1800" dirty="0"/>
              <a:t>Not always practical to do an experiment (cost, time, etc.), too much (or impossible) math!</a:t>
            </a:r>
          </a:p>
          <a:p>
            <a:pPr marL="1009635" lvl="1" indent="-285750">
              <a:lnSpc>
                <a:spcPct val="100000"/>
              </a:lnSpc>
              <a:spcBef>
                <a:spcPts val="0"/>
              </a:spcBef>
            </a:pPr>
            <a:r>
              <a:rPr lang="en-US" sz="1800" dirty="0"/>
              <a:t>For example, if I am interested in the number of heads out of 100 tosses. I flip a coin 100 times. That’s only one trial! I would need to do this thousands of times to get a good estimate of the final probability!</a:t>
            </a:r>
          </a:p>
          <a:p>
            <a:pPr marL="457200" indent="-342900">
              <a:lnSpc>
                <a:spcPct val="100000"/>
              </a:lnSpc>
            </a:pPr>
            <a:endParaRPr sz="1800" dirty="0"/>
          </a:p>
          <a:p>
            <a:pPr marL="457200" indent="-342900">
              <a:lnSpc>
                <a:spcPct val="100000"/>
              </a:lnSpc>
            </a:pPr>
            <a:r>
              <a:rPr lang="en-US" sz="1800" u="sng" dirty="0"/>
              <a:t>Simulations</a:t>
            </a:r>
            <a:r>
              <a:rPr lang="en-US" sz="1800" dirty="0"/>
              <a:t> allows us to use computers to mimic what would happen in real life, or what we believe happens in real life.</a:t>
            </a:r>
            <a:endParaRPr sz="1800" dirty="0"/>
          </a:p>
          <a:p>
            <a:pPr marL="457200" indent="-342900">
              <a:lnSpc>
                <a:spcPct val="100000"/>
              </a:lnSpc>
            </a:pPr>
            <a:r>
              <a:rPr lang="en-US" sz="1800" dirty="0"/>
              <a:t>Can use computers to simulate or use “devices” that are random.</a:t>
            </a:r>
            <a:endParaRPr sz="1800" dirty="0"/>
          </a:p>
          <a:p>
            <a:pPr marL="882650" lvl="1" indent="-285750">
              <a:lnSpc>
                <a:spcPct val="100000"/>
              </a:lnSpc>
              <a:spcBef>
                <a:spcPts val="0"/>
              </a:spcBef>
            </a:pPr>
            <a:r>
              <a:rPr lang="en-US" sz="1800" dirty="0"/>
              <a:t>Dice, Coin, Deck of Cards, etc.</a:t>
            </a:r>
          </a:p>
          <a:p>
            <a:pPr marL="882650" lvl="1" indent="-285750">
              <a:lnSpc>
                <a:spcPct val="100000"/>
              </a:lnSpc>
              <a:spcBef>
                <a:spcPts val="0"/>
              </a:spcBef>
            </a:pPr>
            <a:endParaRPr lang="en-US" sz="1800" dirty="0"/>
          </a:p>
          <a:p>
            <a:pPr marL="342900" indent="-342900">
              <a:lnSpc>
                <a:spcPct val="100000"/>
              </a:lnSpc>
            </a:pPr>
            <a:r>
              <a:rPr lang="en-US" sz="1800" dirty="0"/>
              <a:t>They allow us to perform many, many repetitions all at once AND more easily study complex probability models.</a:t>
            </a:r>
          </a:p>
          <a:p>
            <a:pPr marL="882650" lvl="1" indent="-285750">
              <a:lnSpc>
                <a:spcPct val="100000"/>
              </a:lnSpc>
              <a:spcBef>
                <a:spcPts val="0"/>
              </a:spcBef>
            </a:pPr>
            <a:r>
              <a:rPr lang="en-US" sz="1800" dirty="0"/>
              <a:t>Experiment: Toss a coin 10 times. What is the probability of a run of at least three consecutive heads or three consecutive tails???</a:t>
            </a:r>
          </a:p>
          <a:p>
            <a:pPr marL="882650" lvl="1" indent="-285750">
              <a:lnSpc>
                <a:spcPct val="100000"/>
              </a:lnSpc>
              <a:spcBef>
                <a:spcPts val="0"/>
              </a:spcBef>
            </a:pPr>
            <a:r>
              <a:rPr lang="en-US" sz="1800" dirty="0"/>
              <a:t>Do you know how to figure this out with equations??</a:t>
            </a:r>
          </a:p>
          <a:p>
            <a:pPr marL="882650" lvl="1" indent="-285750">
              <a:lnSpc>
                <a:spcPct val="100000"/>
              </a:lnSpc>
              <a:spcBef>
                <a:spcPts val="0"/>
              </a:spcBef>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745454" y="146307"/>
            <a:ext cx="8520600" cy="763500"/>
          </a:xfrm>
          <a:prstGeom prst="rect">
            <a:avLst/>
          </a:prstGeom>
        </p:spPr>
        <p:txBody>
          <a:bodyPr spcFirstLastPara="1" vert="horz" wrap="square" lIns="91425" tIns="91425" rIns="91425" bIns="91425" rtlCol="0" anchor="t" anchorCtr="0">
            <a:noAutofit/>
          </a:bodyPr>
          <a:lstStyle/>
          <a:p>
            <a:r>
              <a:rPr lang="en-US" dirty="0"/>
              <a:t>Simulations</a:t>
            </a:r>
            <a:endParaRPr dirty="0"/>
          </a:p>
        </p:txBody>
      </p:sp>
      <p:sp>
        <p:nvSpPr>
          <p:cNvPr id="3" name="Text Placeholder 2">
            <a:extLst>
              <a:ext uri="{FF2B5EF4-FFF2-40B4-BE49-F238E27FC236}">
                <a16:creationId xmlns:a16="http://schemas.microsoft.com/office/drawing/2014/main" id="{95A05290-10B8-5E48-83CF-DD6E79B21E84}"/>
              </a:ext>
            </a:extLst>
          </p:cNvPr>
          <p:cNvSpPr>
            <a:spLocks noGrp="1"/>
          </p:cNvSpPr>
          <p:nvPr>
            <p:ph type="body" idx="1"/>
          </p:nvPr>
        </p:nvSpPr>
        <p:spPr>
          <a:xfrm>
            <a:off x="310091" y="1261499"/>
            <a:ext cx="11360800" cy="4555200"/>
          </a:xfrm>
        </p:spPr>
        <p:txBody>
          <a:bodyPr/>
          <a:lstStyle/>
          <a:p>
            <a:pPr marL="571500" indent="-457200">
              <a:lnSpc>
                <a:spcPct val="100000"/>
              </a:lnSpc>
            </a:pPr>
            <a:r>
              <a:rPr lang="en-US" sz="2000" dirty="0"/>
              <a:t>Once we </a:t>
            </a:r>
            <a:r>
              <a:rPr lang="en-US" sz="2000" u="sng" dirty="0"/>
              <a:t>set up a correct probability model</a:t>
            </a:r>
            <a:r>
              <a:rPr lang="en-US" sz="2000" dirty="0"/>
              <a:t>, simulation is an effective tool for finding </a:t>
            </a:r>
            <a:r>
              <a:rPr lang="en-US" sz="2000" u="sng" dirty="0"/>
              <a:t>probabilities</a:t>
            </a:r>
            <a:r>
              <a:rPr lang="en-US" sz="2000" dirty="0"/>
              <a:t> of complex events!</a:t>
            </a:r>
          </a:p>
          <a:p>
            <a:pPr marL="571500" indent="-457200">
              <a:lnSpc>
                <a:spcPct val="100000"/>
              </a:lnSpc>
            </a:pPr>
            <a:endParaRPr lang="en-US" sz="2000" dirty="0"/>
          </a:p>
          <a:p>
            <a:pPr marL="571500" indent="-457200">
              <a:lnSpc>
                <a:spcPct val="100000"/>
              </a:lnSpc>
            </a:pPr>
            <a:r>
              <a:rPr lang="en-US" sz="2000" dirty="0">
                <a:solidFill>
                  <a:prstClr val="black"/>
                </a:solidFill>
              </a:rPr>
              <a:t>We can use </a:t>
            </a:r>
            <a:r>
              <a:rPr lang="en-US" sz="2000" u="sng" dirty="0">
                <a:solidFill>
                  <a:prstClr val="black"/>
                </a:solidFill>
              </a:rPr>
              <a:t>random digits to simulate many repetitions quickly</a:t>
            </a:r>
            <a:r>
              <a:rPr lang="en-US" sz="2000" dirty="0">
                <a:solidFill>
                  <a:prstClr val="black"/>
                </a:solidFill>
              </a:rPr>
              <a:t>. </a:t>
            </a:r>
          </a:p>
          <a:p>
            <a:pPr marL="571500" indent="-457200">
              <a:lnSpc>
                <a:spcPct val="100000"/>
              </a:lnSpc>
            </a:pPr>
            <a:endParaRPr lang="en-US" sz="2000" dirty="0">
              <a:solidFill>
                <a:prstClr val="black"/>
              </a:solidFill>
            </a:endParaRPr>
          </a:p>
          <a:p>
            <a:pPr marL="571500" indent="-457200">
              <a:lnSpc>
                <a:spcPct val="100000"/>
              </a:lnSpc>
            </a:pPr>
            <a:r>
              <a:rPr lang="en-US" sz="2000" dirty="0">
                <a:solidFill>
                  <a:prstClr val="black"/>
                </a:solidFill>
              </a:rPr>
              <a:t>The </a:t>
            </a:r>
            <a:r>
              <a:rPr lang="en-US" sz="2000" u="sng" dirty="0">
                <a:solidFill>
                  <a:prstClr val="black"/>
                </a:solidFill>
              </a:rPr>
              <a:t>proportion of repetitions on which an event occurs</a:t>
            </a:r>
            <a:r>
              <a:rPr lang="en-US" sz="2000" dirty="0">
                <a:solidFill>
                  <a:prstClr val="black"/>
                </a:solidFill>
              </a:rPr>
              <a:t> will </a:t>
            </a:r>
            <a:r>
              <a:rPr lang="en-US" sz="2000" i="1" dirty="0">
                <a:solidFill>
                  <a:prstClr val="black"/>
                </a:solidFill>
              </a:rPr>
              <a:t>eventually be close to its probability</a:t>
            </a:r>
            <a:r>
              <a:rPr lang="en-US" sz="2000" dirty="0">
                <a:solidFill>
                  <a:prstClr val="black"/>
                </a:solidFill>
              </a:rPr>
              <a:t>, so simulation can give </a:t>
            </a:r>
            <a:r>
              <a:rPr lang="en-US" sz="2000" u="sng" dirty="0">
                <a:solidFill>
                  <a:prstClr val="black"/>
                </a:solidFill>
              </a:rPr>
              <a:t>good estimates of probabilities</a:t>
            </a:r>
            <a:r>
              <a:rPr lang="en-US" sz="2000" dirty="0">
                <a:solidFill>
                  <a:prstClr val="black"/>
                </a:solidFill>
              </a:rPr>
              <a:t>.</a:t>
            </a:r>
          </a:p>
          <a:p>
            <a:pPr marL="571500" indent="-457200">
              <a:lnSpc>
                <a:spcPct val="100000"/>
              </a:lnSpc>
            </a:pPr>
            <a:endParaRPr lang="en-US" sz="2000" dirty="0">
              <a:solidFill>
                <a:prstClr val="black"/>
              </a:solidFill>
              <a:latin typeface="Calibri Light" panose="020F0302020204030204"/>
            </a:endParaRPr>
          </a:p>
          <a:p>
            <a:pPr marL="571500" indent="-457200">
              <a:lnSpc>
                <a:spcPct val="100000"/>
              </a:lnSpc>
            </a:pPr>
            <a:endParaRPr lang="en-US" sz="2000" dirty="0">
              <a:solidFill>
                <a:prstClr val="black"/>
              </a:solidFill>
              <a:latin typeface="Calibri Light" panose="020F0302020204030204"/>
            </a:endParaRPr>
          </a:p>
          <a:p>
            <a:pPr marL="571500" indent="-457200">
              <a:lnSpc>
                <a:spcPct val="100000"/>
              </a:lnSpc>
            </a:pPr>
            <a:endParaRPr lang="en-US" sz="2000" dirty="0">
              <a:solidFill>
                <a:prstClr val="black"/>
              </a:solidFill>
              <a:latin typeface="Calibri Light" panose="020F0302020204030204"/>
            </a:endParaRPr>
          </a:p>
          <a:p>
            <a:pPr marL="571500" indent="-457200">
              <a:lnSpc>
                <a:spcPct val="100000"/>
              </a:lnSpc>
            </a:pPr>
            <a:endParaRPr lang="en-US" sz="2000" dirty="0">
              <a:solidFill>
                <a:prstClr val="black"/>
              </a:solidFill>
              <a:latin typeface="Calibri Light" panose="020F0302020204030204"/>
            </a:endParaRPr>
          </a:p>
          <a:p>
            <a:pPr marL="571500" indent="-457200">
              <a:lnSpc>
                <a:spcPct val="100000"/>
              </a:lnSpc>
            </a:pPr>
            <a:r>
              <a:rPr lang="en-US" sz="2000" dirty="0">
                <a:solidFill>
                  <a:prstClr val="black"/>
                </a:solidFill>
              </a:rPr>
              <a:t>One last aspect we need to know before we set up some simulations!</a:t>
            </a:r>
          </a:p>
          <a:p>
            <a:endParaRPr lang="en-US" sz="2000" dirty="0"/>
          </a:p>
        </p:txBody>
      </p:sp>
    </p:spTree>
    <p:extLst>
      <p:ext uri="{BB962C8B-B14F-4D97-AF65-F5344CB8AC3E}">
        <p14:creationId xmlns:p14="http://schemas.microsoft.com/office/powerpoint/2010/main" val="162287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a:xfrm>
            <a:off x="698500" y="241301"/>
            <a:ext cx="10515600" cy="1325563"/>
          </a:xfrm>
        </p:spPr>
        <p:txBody>
          <a:bodyPr>
            <a:normAutofit/>
          </a:bodyPr>
          <a:lstStyle/>
          <a:p>
            <a:r>
              <a:rPr lang="en-US" sz="4000" dirty="0"/>
              <a:t>Independent Events</a:t>
            </a:r>
            <a:endParaRPr lang="en-US" sz="4800" dirty="0"/>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a:xfrm>
            <a:off x="698500" y="1584324"/>
            <a:ext cx="10515600" cy="5032375"/>
          </a:xfrm>
        </p:spPr>
        <p:txBody>
          <a:bodyPr>
            <a:normAutofit/>
          </a:bodyPr>
          <a:lstStyle/>
          <a:p>
            <a:pPr marL="0" indent="0">
              <a:buNone/>
            </a:pPr>
            <a:r>
              <a:rPr lang="en-US" sz="1600" u="sng" dirty="0"/>
              <a:t>Independent Events</a:t>
            </a:r>
          </a:p>
          <a:p>
            <a:r>
              <a:rPr lang="en-US" sz="1600" dirty="0"/>
              <a:t>Two events are </a:t>
            </a:r>
            <a:r>
              <a:rPr lang="en-US" sz="1600" b="1" dirty="0"/>
              <a:t>independent</a:t>
            </a:r>
            <a:r>
              <a:rPr lang="en-US" sz="1600" dirty="0"/>
              <a:t> if the </a:t>
            </a:r>
            <a:r>
              <a:rPr lang="en-US" sz="1600" u="sng" dirty="0"/>
              <a:t>prior event</a:t>
            </a:r>
            <a:r>
              <a:rPr lang="en-US" sz="1600" dirty="0"/>
              <a:t> has </a:t>
            </a:r>
            <a:r>
              <a:rPr lang="en-US" sz="1600" u="sng" dirty="0"/>
              <a:t>NO effect</a:t>
            </a:r>
            <a:r>
              <a:rPr lang="en-US" sz="1600" dirty="0"/>
              <a:t> on the </a:t>
            </a:r>
            <a:r>
              <a:rPr lang="en-US" sz="1600" u="sng" dirty="0"/>
              <a:t>subsequent selection</a:t>
            </a:r>
            <a:r>
              <a:rPr lang="en-US" sz="1600" dirty="0"/>
              <a:t>.</a:t>
            </a:r>
          </a:p>
          <a:p>
            <a:r>
              <a:rPr lang="en-US" sz="1600" dirty="0"/>
              <a:t>For example: Rolling dice, picking cards </a:t>
            </a:r>
            <a:r>
              <a:rPr lang="en-US" sz="1600" u="sng" dirty="0"/>
              <a:t>with</a:t>
            </a:r>
            <a:r>
              <a:rPr lang="en-US" sz="1600" dirty="0"/>
              <a:t> replacement, spinning a roulette wheel, and guessing on test questions.</a:t>
            </a:r>
          </a:p>
          <a:p>
            <a:pPr lvl="1"/>
            <a:r>
              <a:rPr lang="en-US" sz="1600" dirty="0"/>
              <a:t>These are all independent since your </a:t>
            </a:r>
            <a:r>
              <a:rPr lang="en-US" sz="1600" u="sng" dirty="0"/>
              <a:t>chances of success don't change for each trial</a:t>
            </a:r>
            <a:r>
              <a:rPr lang="en-US" sz="1600" dirty="0"/>
              <a:t>.</a:t>
            </a:r>
          </a:p>
          <a:p>
            <a:pPr lvl="1"/>
            <a:r>
              <a:rPr lang="en-US" sz="1600" dirty="0"/>
              <a:t>It can also be unrelated stages, such as flipping a coin and then rolling a die.</a:t>
            </a:r>
          </a:p>
          <a:p>
            <a:r>
              <a:rPr lang="en-US" sz="1600" dirty="0"/>
              <a:t>Examples of NOT independent events (i.e. </a:t>
            </a:r>
            <a:r>
              <a:rPr lang="en-US" sz="1600" u="sng" dirty="0"/>
              <a:t>dependent</a:t>
            </a:r>
            <a:r>
              <a:rPr lang="en-US" sz="1600" dirty="0"/>
              <a:t>):</a:t>
            </a:r>
          </a:p>
          <a:p>
            <a:pPr lvl="1"/>
            <a:r>
              <a:rPr lang="en-US" sz="1600" dirty="0"/>
              <a:t>Drawing marbles </a:t>
            </a:r>
            <a:r>
              <a:rPr lang="en-US" sz="1600" u="sng" dirty="0"/>
              <a:t>without</a:t>
            </a:r>
            <a:r>
              <a:rPr lang="en-US" sz="1600" dirty="0"/>
              <a:t> replacement or selecting children for a recess sports game.</a:t>
            </a:r>
          </a:p>
          <a:p>
            <a:pPr lvl="1"/>
            <a:endParaRPr lang="en-US" sz="1600" dirty="0"/>
          </a:p>
          <a:p>
            <a:pPr marL="0" indent="0">
              <a:buNone/>
            </a:pPr>
            <a:r>
              <a:rPr lang="en-US" sz="1600" u="sng" dirty="0"/>
              <a:t>Probabilities of Independent Events</a:t>
            </a:r>
          </a:p>
          <a:p>
            <a:r>
              <a:rPr lang="en-US" sz="1600" dirty="0"/>
              <a:t>If two events are </a:t>
            </a:r>
            <a:r>
              <a:rPr lang="en-US" sz="1600" b="1" dirty="0"/>
              <a:t>independent</a:t>
            </a:r>
            <a:r>
              <a:rPr lang="en-US" sz="1600" dirty="0"/>
              <a:t>, the </a:t>
            </a:r>
            <a:r>
              <a:rPr lang="en-US" sz="1600" u="sng" dirty="0"/>
              <a:t>first</a:t>
            </a:r>
            <a:r>
              <a:rPr lang="en-US" sz="1600" dirty="0"/>
              <a:t> event does </a:t>
            </a:r>
            <a:r>
              <a:rPr lang="en-US" sz="1600" u="sng" dirty="0"/>
              <a:t>NOT change the probability</a:t>
            </a:r>
            <a:r>
              <a:rPr lang="en-US" sz="1600" dirty="0"/>
              <a:t> of the </a:t>
            </a:r>
            <a:r>
              <a:rPr lang="en-US" sz="1600" u="sng" dirty="0"/>
              <a:t>second</a:t>
            </a:r>
            <a:r>
              <a:rPr lang="en-US" sz="1600" dirty="0"/>
              <a:t> event!</a:t>
            </a:r>
          </a:p>
          <a:p>
            <a:pPr lvl="1">
              <a:spcBef>
                <a:spcPts val="0"/>
              </a:spcBef>
            </a:pPr>
            <a:r>
              <a:rPr lang="en-US" sz="1600" dirty="0"/>
              <a:t>We can just </a:t>
            </a:r>
            <a:r>
              <a:rPr lang="en-US" sz="1600" u="sng" dirty="0"/>
              <a:t>multiply</a:t>
            </a:r>
            <a:r>
              <a:rPr lang="en-US" sz="1600" dirty="0"/>
              <a:t> the </a:t>
            </a:r>
            <a:r>
              <a:rPr lang="en-US" sz="1600" u="sng" dirty="0"/>
              <a:t>probabilities</a:t>
            </a:r>
            <a:r>
              <a:rPr lang="en-US" sz="1600" dirty="0"/>
              <a:t>!</a:t>
            </a:r>
          </a:p>
          <a:p>
            <a:pPr lvl="1"/>
            <a:endParaRPr lang="en-US" sz="1600" dirty="0"/>
          </a:p>
        </p:txBody>
      </p:sp>
    </p:spTree>
    <p:extLst>
      <p:ext uri="{BB962C8B-B14F-4D97-AF65-F5344CB8AC3E}">
        <p14:creationId xmlns:p14="http://schemas.microsoft.com/office/powerpoint/2010/main" val="160409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a:xfrm>
            <a:off x="698500" y="0"/>
            <a:ext cx="10515600" cy="1325563"/>
          </a:xfrm>
        </p:spPr>
        <p:txBody>
          <a:bodyPr>
            <a:normAutofit/>
          </a:bodyPr>
          <a:lstStyle/>
          <a:p>
            <a:r>
              <a:rPr lang="en-US" dirty="0"/>
              <a:t>Independent Events</a:t>
            </a:r>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a:xfrm>
            <a:off x="698500" y="1152524"/>
            <a:ext cx="10515600" cy="5502276"/>
          </a:xfrm>
        </p:spPr>
        <p:txBody>
          <a:bodyPr>
            <a:noAutofit/>
          </a:bodyPr>
          <a:lstStyle/>
          <a:p>
            <a:pPr marL="0" indent="0">
              <a:spcBef>
                <a:spcPts val="0"/>
              </a:spcBef>
              <a:buNone/>
            </a:pPr>
            <a:r>
              <a:rPr lang="en-US" sz="1800" u="sng" dirty="0"/>
              <a:t>Example</a:t>
            </a:r>
          </a:p>
          <a:p>
            <a:pPr marL="0" indent="0">
              <a:spcBef>
                <a:spcPts val="0"/>
              </a:spcBef>
              <a:buNone/>
            </a:pPr>
            <a:endParaRPr lang="en-US" sz="1800" u="sng" dirty="0"/>
          </a:p>
          <a:p>
            <a:pPr>
              <a:spcBef>
                <a:spcPts val="0"/>
              </a:spcBef>
            </a:pPr>
            <a:r>
              <a:rPr lang="en-US" sz="1800" dirty="0"/>
              <a:t>If flipping a fair coin three times, what is the probability I </a:t>
            </a:r>
            <a:r>
              <a:rPr lang="en-US" sz="1800" u="sng" dirty="0"/>
              <a:t>flip three heads</a:t>
            </a:r>
            <a:r>
              <a:rPr lang="en-US" sz="1800" dirty="0"/>
              <a:t>?</a:t>
            </a:r>
          </a:p>
          <a:p>
            <a:pPr>
              <a:spcBef>
                <a:spcPts val="0"/>
              </a:spcBef>
            </a:pPr>
            <a:endParaRPr lang="en-US" sz="1800" dirty="0"/>
          </a:p>
          <a:p>
            <a:pPr>
              <a:spcBef>
                <a:spcPts val="0"/>
              </a:spcBef>
            </a:pPr>
            <a:r>
              <a:rPr lang="en-US" sz="1800" dirty="0"/>
              <a:t>Probability Model for a single toss:</a:t>
            </a:r>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r>
              <a:rPr lang="en-US" sz="1800" dirty="0"/>
              <a:t>Well, probabilities for H or T from each coin toss </a:t>
            </a:r>
            <a:r>
              <a:rPr lang="en-US" sz="1800" u="sng" dirty="0"/>
              <a:t>doesn’t depend on the previous toss</a:t>
            </a:r>
            <a:r>
              <a:rPr lang="en-US" sz="1800" dirty="0"/>
              <a:t>… So these events are </a:t>
            </a:r>
            <a:r>
              <a:rPr lang="en-US" sz="1800" u="sng" dirty="0"/>
              <a:t>independent</a:t>
            </a:r>
            <a:r>
              <a:rPr lang="en-US" sz="1800" dirty="0"/>
              <a:t>!</a:t>
            </a:r>
          </a:p>
          <a:p>
            <a:pPr>
              <a:spcBef>
                <a:spcPts val="0"/>
              </a:spcBef>
            </a:pPr>
            <a:endParaRPr lang="en-US" sz="1800" u="sng" dirty="0"/>
          </a:p>
          <a:p>
            <a:pPr>
              <a:spcBef>
                <a:spcPts val="0"/>
              </a:spcBef>
            </a:pPr>
            <a:r>
              <a:rPr lang="en-US" sz="1800" dirty="0"/>
              <a:t>This means we can </a:t>
            </a:r>
            <a:r>
              <a:rPr lang="en-US" sz="1800" u="sng" dirty="0"/>
              <a:t>just multiply the probabilities</a:t>
            </a:r>
            <a:r>
              <a:rPr lang="en-US" sz="1800" dirty="0"/>
              <a:t>!</a:t>
            </a:r>
          </a:p>
          <a:p>
            <a:pPr marL="0" indent="0">
              <a:spcBef>
                <a:spcPts val="0"/>
              </a:spcBef>
              <a:buNone/>
            </a:pPr>
            <a:endParaRPr lang="en-US" sz="1800" dirty="0"/>
          </a:p>
          <a:p>
            <a:pPr marL="457200" lvl="1" indent="0">
              <a:spcBef>
                <a:spcPts val="0"/>
              </a:spcBef>
              <a:buNone/>
            </a:pPr>
            <a:r>
              <a:rPr lang="en-US" sz="1800" dirty="0">
                <a:solidFill>
                  <a:srgbClr val="FF0000"/>
                </a:solidFill>
              </a:rPr>
              <a:t>P(3 Heads) = P(H) x P(H) x P(H) = ½  x ½ x ½ = 1/8</a:t>
            </a:r>
          </a:p>
          <a:p>
            <a:pPr marL="457200" lvl="1" indent="0">
              <a:spcBef>
                <a:spcPts val="0"/>
              </a:spcBef>
              <a:buNone/>
            </a:pPr>
            <a:endParaRPr lang="en-US" sz="1400" dirty="0"/>
          </a:p>
        </p:txBody>
      </p:sp>
      <p:graphicFrame>
        <p:nvGraphicFramePr>
          <p:cNvPr id="4" name="Table 3">
            <a:extLst>
              <a:ext uri="{FF2B5EF4-FFF2-40B4-BE49-F238E27FC236}">
                <a16:creationId xmlns:a16="http://schemas.microsoft.com/office/drawing/2014/main" id="{31845432-9330-CB47-8AFE-142FC7BDCC8A}"/>
              </a:ext>
            </a:extLst>
          </p:cNvPr>
          <p:cNvGraphicFramePr>
            <a:graphicFrameLocks noGrp="1"/>
          </p:cNvGraphicFramePr>
          <p:nvPr>
            <p:extLst>
              <p:ext uri="{D42A27DB-BD31-4B8C-83A1-F6EECF244321}">
                <p14:modId xmlns:p14="http://schemas.microsoft.com/office/powerpoint/2010/main" val="1123272358"/>
              </p:ext>
            </p:extLst>
          </p:nvPr>
        </p:nvGraphicFramePr>
        <p:xfrm>
          <a:off x="4679187" y="2327824"/>
          <a:ext cx="1955800" cy="609600"/>
        </p:xfrm>
        <a:graphic>
          <a:graphicData uri="http://schemas.openxmlformats.org/drawingml/2006/table">
            <a:tbl>
              <a:tblPr/>
              <a:tblGrid>
                <a:gridCol w="1129807">
                  <a:extLst>
                    <a:ext uri="{9D8B030D-6E8A-4147-A177-3AD203B41FA5}">
                      <a16:colId xmlns:a16="http://schemas.microsoft.com/office/drawing/2014/main" val="3198373378"/>
                    </a:ext>
                  </a:extLst>
                </a:gridCol>
                <a:gridCol w="825993">
                  <a:extLst>
                    <a:ext uri="{9D8B030D-6E8A-4147-A177-3AD203B41FA5}">
                      <a16:colId xmlns:a16="http://schemas.microsoft.com/office/drawing/2014/main" val="3895380153"/>
                    </a:ext>
                  </a:extLst>
                </a:gridCol>
              </a:tblGrid>
              <a:tr h="203200">
                <a:tc>
                  <a:txBody>
                    <a:bodyPr/>
                    <a:lstStyle/>
                    <a:p>
                      <a:pPr algn="ctr" rtl="0" fontAlgn="b"/>
                      <a:r>
                        <a:rPr lang="en-US" sz="1200" b="1" i="1" u="none" strike="noStrike" dirty="0">
                          <a:solidFill>
                            <a:srgbClr val="000000"/>
                          </a:solidFill>
                          <a:effectLst/>
                          <a:latin typeface="Calibri" panose="020F0502020204030204" pitchFamily="34" charset="0"/>
                        </a:rPr>
                        <a:t>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1" u="none" strike="noStrike">
                          <a:solidFill>
                            <a:srgbClr val="000000"/>
                          </a:solidFill>
                          <a:effectLst/>
                          <a:latin typeface="Calibri" panose="020F0502020204030204" pitchFamily="34" charset="0"/>
                        </a:rPr>
                        <a:t>P(X)</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4885763"/>
                  </a:ext>
                </a:extLst>
              </a:tr>
              <a:tr h="203200">
                <a:tc>
                  <a:txBody>
                    <a:bodyPr/>
                    <a:lstStyle/>
                    <a:p>
                      <a:pPr algn="ctr" rtl="0" fontAlgn="b"/>
                      <a:r>
                        <a:rPr lang="en-US" sz="1200" b="0" i="0" u="none" strike="noStrike" dirty="0">
                          <a:solidFill>
                            <a:srgbClr val="000000"/>
                          </a:solidFill>
                          <a:effectLst/>
                          <a:latin typeface="Calibri" panose="020F0502020204030204" pitchFamily="34" charset="0"/>
                        </a:rPr>
                        <a:t>H</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2580991"/>
                  </a:ext>
                </a:extLst>
              </a:tr>
              <a:tr h="203200">
                <a:tc>
                  <a:txBody>
                    <a:bodyPr/>
                    <a:lstStyle/>
                    <a:p>
                      <a:pPr algn="ctr" rtl="0" fontAlgn="b"/>
                      <a:r>
                        <a:rPr lang="en-US" sz="1200" b="0" i="0" u="none" strike="noStrike" dirty="0">
                          <a:solidFill>
                            <a:srgbClr val="000000"/>
                          </a:solidFill>
                          <a:effectLst/>
                          <a:latin typeface="Calibri" panose="020F0502020204030204" pitchFamily="34" charset="0"/>
                        </a:rPr>
                        <a:t>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605079"/>
                  </a:ext>
                </a:extLst>
              </a:tr>
            </a:tbl>
          </a:graphicData>
        </a:graphic>
      </p:graphicFrame>
    </p:spTree>
    <p:extLst>
      <p:ext uri="{BB962C8B-B14F-4D97-AF65-F5344CB8AC3E}">
        <p14:creationId xmlns:p14="http://schemas.microsoft.com/office/powerpoint/2010/main" val="351470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a:xfrm>
            <a:off x="698500" y="241301"/>
            <a:ext cx="10515600" cy="1325563"/>
          </a:xfrm>
        </p:spPr>
        <p:txBody>
          <a:bodyPr>
            <a:normAutofit/>
          </a:bodyPr>
          <a:lstStyle/>
          <a:p>
            <a:r>
              <a:rPr lang="en-US" sz="4000" dirty="0"/>
              <a:t>Steps of a Simulation</a:t>
            </a:r>
            <a:endParaRPr lang="en-US" sz="4800" dirty="0"/>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a:xfrm>
            <a:off x="698500" y="1584324"/>
            <a:ext cx="10515600" cy="5032375"/>
          </a:xfrm>
        </p:spPr>
        <p:txBody>
          <a:bodyPr>
            <a:normAutofit/>
          </a:bodyPr>
          <a:lstStyle/>
          <a:p>
            <a:pPr marL="342900" indent="-342900">
              <a:spcBef>
                <a:spcPts val="0"/>
              </a:spcBef>
              <a:buFont typeface="+mj-lt"/>
              <a:buAutoNum type="arabicPeriod"/>
            </a:pPr>
            <a:r>
              <a:rPr lang="en-US" sz="2000" dirty="0"/>
              <a:t>Set up a probability model that matches the scenario.</a:t>
            </a:r>
          </a:p>
          <a:p>
            <a:pPr lvl="1">
              <a:spcBef>
                <a:spcPts val="0"/>
              </a:spcBef>
            </a:pPr>
            <a:endParaRPr lang="en-US" sz="2000" dirty="0"/>
          </a:p>
          <a:p>
            <a:pPr lvl="1">
              <a:spcBef>
                <a:spcPts val="0"/>
              </a:spcBef>
            </a:pPr>
            <a:r>
              <a:rPr lang="en-US" sz="2000" dirty="0">
                <a:solidFill>
                  <a:prstClr val="black"/>
                </a:solidFill>
              </a:rPr>
              <a:t>Think of the probability model for a SINGLE trial!</a:t>
            </a:r>
          </a:p>
          <a:p>
            <a:pPr lvl="1">
              <a:spcBef>
                <a:spcPts val="0"/>
              </a:spcBef>
            </a:pPr>
            <a:r>
              <a:rPr lang="en-US" sz="2000" dirty="0">
                <a:solidFill>
                  <a:prstClr val="black"/>
                </a:solidFill>
              </a:rPr>
              <a:t>We are only going to work with independent events, so the model will be the same from trial to trial.</a:t>
            </a:r>
          </a:p>
          <a:p>
            <a:pPr lvl="1">
              <a:spcBef>
                <a:spcPts val="0"/>
              </a:spcBef>
            </a:pPr>
            <a:endParaRPr lang="en-US" sz="2000" dirty="0">
              <a:solidFill>
                <a:prstClr val="black"/>
              </a:solidFill>
            </a:endParaRPr>
          </a:p>
          <a:p>
            <a:pPr marL="342900" indent="-342900">
              <a:spcBef>
                <a:spcPts val="0"/>
              </a:spcBef>
              <a:buFont typeface="+mj-lt"/>
              <a:buAutoNum type="arabicPeriod"/>
            </a:pPr>
            <a:r>
              <a:rPr lang="en-US" sz="2000" dirty="0">
                <a:solidFill>
                  <a:prstClr val="black"/>
                </a:solidFill>
              </a:rPr>
              <a:t>Decide how you will use random digits to model the scenario.</a:t>
            </a:r>
          </a:p>
          <a:p>
            <a:pPr lvl="1">
              <a:spcBef>
                <a:spcPts val="0"/>
              </a:spcBef>
            </a:pPr>
            <a:r>
              <a:rPr lang="en-US" sz="2000" dirty="0">
                <a:solidFill>
                  <a:prstClr val="black"/>
                </a:solidFill>
              </a:rPr>
              <a:t>Essentially, figure out how we are going to map random digits to the events in our probability model.</a:t>
            </a:r>
          </a:p>
          <a:p>
            <a:pPr lvl="1">
              <a:spcBef>
                <a:spcPts val="0"/>
              </a:spcBef>
            </a:pPr>
            <a:r>
              <a:rPr lang="en-US" sz="2000" dirty="0">
                <a:solidFill>
                  <a:prstClr val="black"/>
                </a:solidFill>
              </a:rPr>
              <a:t>We assign numbers to each event to match the corresponding probabilities.</a:t>
            </a:r>
          </a:p>
          <a:p>
            <a:pPr lvl="1">
              <a:spcBef>
                <a:spcPts val="0"/>
              </a:spcBef>
            </a:pPr>
            <a:endParaRPr lang="en-US" sz="2000" dirty="0">
              <a:solidFill>
                <a:prstClr val="black"/>
              </a:solidFill>
            </a:endParaRPr>
          </a:p>
          <a:p>
            <a:pPr marL="342900" indent="-342900">
              <a:spcBef>
                <a:spcPts val="0"/>
              </a:spcBef>
              <a:buFont typeface="+mj-lt"/>
              <a:buAutoNum type="arabicPeriod"/>
            </a:pPr>
            <a:r>
              <a:rPr lang="en-US" sz="2000" dirty="0">
                <a:solidFill>
                  <a:prstClr val="black"/>
                </a:solidFill>
              </a:rPr>
              <a:t>Run the simulation several times</a:t>
            </a:r>
          </a:p>
          <a:p>
            <a:pPr lvl="1">
              <a:spcBef>
                <a:spcPts val="0"/>
              </a:spcBef>
            </a:pPr>
            <a:r>
              <a:rPr lang="en-US" sz="2000" dirty="0">
                <a:solidFill>
                  <a:prstClr val="black"/>
                </a:solidFill>
              </a:rPr>
              <a:t>Generate a sequence of random digits.</a:t>
            </a:r>
          </a:p>
          <a:p>
            <a:pPr lvl="1">
              <a:spcBef>
                <a:spcPts val="0"/>
              </a:spcBef>
            </a:pPr>
            <a:endParaRPr lang="en-US" sz="2000" dirty="0">
              <a:solidFill>
                <a:prstClr val="black"/>
              </a:solidFill>
            </a:endParaRPr>
          </a:p>
          <a:p>
            <a:pPr marL="342900" indent="-342900">
              <a:spcBef>
                <a:spcPts val="0"/>
              </a:spcBef>
              <a:buFont typeface="+mj-lt"/>
              <a:buAutoNum type="arabicPeriod"/>
            </a:pPr>
            <a:r>
              <a:rPr lang="en-US" sz="2000" dirty="0">
                <a:solidFill>
                  <a:prstClr val="black"/>
                </a:solidFill>
              </a:rPr>
              <a:t>Collect and summarize results</a:t>
            </a:r>
          </a:p>
          <a:p>
            <a:pPr lvl="1">
              <a:spcBef>
                <a:spcPts val="0"/>
              </a:spcBef>
            </a:pPr>
            <a:r>
              <a:rPr lang="en-US" sz="2000" dirty="0">
                <a:solidFill>
                  <a:prstClr val="black"/>
                </a:solidFill>
              </a:rPr>
              <a:t>Translate the digits for each trial to a success or failure in terms of the event of interest!</a:t>
            </a:r>
          </a:p>
          <a:p>
            <a:pPr lvl="1">
              <a:spcBef>
                <a:spcPts val="0"/>
              </a:spcBef>
            </a:pPr>
            <a:r>
              <a:rPr lang="en-US" sz="2000" dirty="0">
                <a:solidFill>
                  <a:prstClr val="black"/>
                </a:solidFill>
              </a:rPr>
              <a:t>Then find the overall probability!</a:t>
            </a:r>
          </a:p>
          <a:p>
            <a:pPr lvl="1"/>
            <a:endParaRPr lang="en-US" sz="1600" dirty="0"/>
          </a:p>
        </p:txBody>
      </p:sp>
    </p:spTree>
    <p:extLst>
      <p:ext uri="{BB962C8B-B14F-4D97-AF65-F5344CB8AC3E}">
        <p14:creationId xmlns:p14="http://schemas.microsoft.com/office/powerpoint/2010/main" val="283641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B2E3-373E-8448-A870-77E61838943A}"/>
              </a:ext>
            </a:extLst>
          </p:cNvPr>
          <p:cNvSpPr>
            <a:spLocks noGrp="1"/>
          </p:cNvSpPr>
          <p:nvPr>
            <p:ph type="title"/>
          </p:nvPr>
        </p:nvSpPr>
        <p:spPr>
          <a:xfrm>
            <a:off x="345831" y="18255"/>
            <a:ext cx="10515600" cy="1325563"/>
          </a:xfrm>
        </p:spPr>
        <p:txBody>
          <a:bodyPr/>
          <a:lstStyle/>
          <a:p>
            <a:r>
              <a:rPr lang="en-US" dirty="0"/>
              <a:t>Simulation Example</a:t>
            </a:r>
          </a:p>
        </p:txBody>
      </p:sp>
      <p:sp>
        <p:nvSpPr>
          <p:cNvPr id="3" name="Content Placeholder 2">
            <a:extLst>
              <a:ext uri="{FF2B5EF4-FFF2-40B4-BE49-F238E27FC236}">
                <a16:creationId xmlns:a16="http://schemas.microsoft.com/office/drawing/2014/main" id="{8F5A3212-A1E7-E842-B25A-D073BBB66815}"/>
              </a:ext>
            </a:extLst>
          </p:cNvPr>
          <p:cNvSpPr>
            <a:spLocks noGrp="1"/>
          </p:cNvSpPr>
          <p:nvPr>
            <p:ph idx="1"/>
          </p:nvPr>
        </p:nvSpPr>
        <p:spPr>
          <a:xfrm>
            <a:off x="439614" y="1253330"/>
            <a:ext cx="11049001" cy="5803961"/>
          </a:xfrm>
        </p:spPr>
        <p:txBody>
          <a:bodyPr>
            <a:normAutofit/>
          </a:bodyPr>
          <a:lstStyle/>
          <a:p>
            <a:pPr marL="0" indent="0">
              <a:buNone/>
            </a:pPr>
            <a:r>
              <a:rPr lang="en-US" sz="1600" b="1" dirty="0"/>
              <a:t>Setup</a:t>
            </a:r>
            <a:r>
              <a:rPr lang="en-US" sz="1600" dirty="0"/>
              <a:t>: Toss a fair coin 10 times. What is the probability of a run of at least three consecutive heads or three consecutive tails?</a:t>
            </a:r>
          </a:p>
          <a:p>
            <a:pPr marL="0" indent="0">
              <a:buNone/>
            </a:pPr>
            <a:endParaRPr lang="en-US" sz="1600" dirty="0"/>
          </a:p>
          <a:p>
            <a:pPr marL="0" indent="0">
              <a:buNone/>
            </a:pPr>
            <a:r>
              <a:rPr lang="en-US" sz="1600" b="1" u="sng" dirty="0"/>
              <a:t>Simulation</a:t>
            </a:r>
          </a:p>
          <a:p>
            <a:pPr marL="0" indent="0">
              <a:buNone/>
            </a:pPr>
            <a:r>
              <a:rPr lang="en-US" sz="1600" dirty="0"/>
              <a:t>1) </a:t>
            </a:r>
            <a:r>
              <a:rPr lang="en-US" sz="1600" u="sng" dirty="0"/>
              <a:t>Probability Model</a:t>
            </a:r>
            <a:r>
              <a:rPr lang="en-US" sz="1600" dirty="0"/>
              <a:t> for a </a:t>
            </a:r>
            <a:r>
              <a:rPr lang="en-US" sz="1600" u="sng" dirty="0"/>
              <a:t>single trial</a:t>
            </a:r>
            <a:r>
              <a:rPr lang="en-US" sz="1600" b="1" dirty="0"/>
              <a:t>! </a:t>
            </a:r>
          </a:p>
          <a:p>
            <a:endParaRPr lang="en-US" sz="1600" dirty="0"/>
          </a:p>
          <a:p>
            <a:endParaRPr lang="en-US" sz="1600" dirty="0"/>
          </a:p>
          <a:p>
            <a:pPr marL="0" indent="0">
              <a:buNone/>
            </a:pPr>
            <a:r>
              <a:rPr lang="en-US" sz="1600" dirty="0"/>
              <a:t>2) There are many ways to do this </a:t>
            </a:r>
            <a:r>
              <a:rPr lang="en-US" sz="1600" u="sng" dirty="0"/>
              <a:t>define</a:t>
            </a:r>
            <a:r>
              <a:rPr lang="en-US" sz="1600" dirty="0"/>
              <a:t> our </a:t>
            </a:r>
            <a:r>
              <a:rPr lang="en-US" sz="1600" u="sng" dirty="0"/>
              <a:t>random number scheme</a:t>
            </a:r>
            <a:r>
              <a:rPr lang="en-US" sz="1600" dirty="0"/>
              <a:t>:</a:t>
            </a:r>
          </a:p>
          <a:p>
            <a:r>
              <a:rPr lang="en-US" sz="1600" dirty="0"/>
              <a:t>Option 1</a:t>
            </a:r>
          </a:p>
          <a:p>
            <a:pPr lvl="1"/>
            <a:r>
              <a:rPr lang="en-US" sz="1600" dirty="0"/>
              <a:t>Generate </a:t>
            </a:r>
            <a:r>
              <a:rPr lang="en-US" sz="1600" u="sng" dirty="0"/>
              <a:t>random digits from 0-9</a:t>
            </a:r>
            <a:r>
              <a:rPr lang="en-US" sz="1600" dirty="0"/>
              <a:t> (for example: 14151349807190836243)</a:t>
            </a:r>
          </a:p>
          <a:p>
            <a:pPr lvl="1"/>
            <a:r>
              <a:rPr lang="en-US" sz="1600" b="1" dirty="0"/>
              <a:t>Let 0-4 represent H and 5-9 represent T</a:t>
            </a:r>
          </a:p>
          <a:p>
            <a:pPr lvl="1"/>
            <a:r>
              <a:rPr lang="en-US" sz="1600" dirty="0"/>
              <a:t>This works (is valid) because the </a:t>
            </a:r>
            <a:r>
              <a:rPr lang="en-US" sz="1600" u="sng" dirty="0"/>
              <a:t>probabilities match</a:t>
            </a:r>
            <a:r>
              <a:rPr lang="en-US" sz="1600" dirty="0"/>
              <a:t>!</a:t>
            </a:r>
          </a:p>
          <a:p>
            <a:pPr lvl="2"/>
            <a:r>
              <a:rPr lang="en-US" sz="1600" dirty="0"/>
              <a:t>5 numbers that represent H out of 10 total possible numbers = 5/10 = 0.5! And same for Tails, 5/10 = 50% of Tails </a:t>
            </a:r>
          </a:p>
          <a:p>
            <a:r>
              <a:rPr lang="en-US" sz="1600" dirty="0"/>
              <a:t>Option 2 (easier way)</a:t>
            </a:r>
          </a:p>
          <a:p>
            <a:pPr lvl="1"/>
            <a:r>
              <a:rPr lang="en-US" sz="1600" dirty="0"/>
              <a:t>Generate </a:t>
            </a:r>
            <a:r>
              <a:rPr lang="en-US" sz="1600" u="sng" dirty="0"/>
              <a:t>random zeros and ones</a:t>
            </a:r>
            <a:r>
              <a:rPr lang="en-US" sz="1600" dirty="0"/>
              <a:t> (for example: 00110101011011)</a:t>
            </a:r>
          </a:p>
          <a:p>
            <a:pPr lvl="1"/>
            <a:r>
              <a:rPr lang="en-US" sz="1600" b="1" dirty="0"/>
              <a:t>Let 0 = H and 1 = T</a:t>
            </a:r>
          </a:p>
          <a:p>
            <a:pPr lvl="1"/>
            <a:r>
              <a:rPr lang="en-US" sz="1600" dirty="0"/>
              <a:t>Obviously there is a 50% chance for each H and T! So we are good!</a:t>
            </a:r>
          </a:p>
        </p:txBody>
      </p:sp>
      <p:graphicFrame>
        <p:nvGraphicFramePr>
          <p:cNvPr id="4" name="Table 3">
            <a:extLst>
              <a:ext uri="{FF2B5EF4-FFF2-40B4-BE49-F238E27FC236}">
                <a16:creationId xmlns:a16="http://schemas.microsoft.com/office/drawing/2014/main" id="{FE910B41-6A31-D842-A499-E2D5AEC9AFE4}"/>
              </a:ext>
            </a:extLst>
          </p:cNvPr>
          <p:cNvGraphicFramePr>
            <a:graphicFrameLocks noGrp="1"/>
          </p:cNvGraphicFramePr>
          <p:nvPr/>
        </p:nvGraphicFramePr>
        <p:xfrm>
          <a:off x="4245708" y="2145140"/>
          <a:ext cx="1955800" cy="609600"/>
        </p:xfrm>
        <a:graphic>
          <a:graphicData uri="http://schemas.openxmlformats.org/drawingml/2006/table">
            <a:tbl>
              <a:tblPr/>
              <a:tblGrid>
                <a:gridCol w="1129807">
                  <a:extLst>
                    <a:ext uri="{9D8B030D-6E8A-4147-A177-3AD203B41FA5}">
                      <a16:colId xmlns:a16="http://schemas.microsoft.com/office/drawing/2014/main" val="3198373378"/>
                    </a:ext>
                  </a:extLst>
                </a:gridCol>
                <a:gridCol w="825993">
                  <a:extLst>
                    <a:ext uri="{9D8B030D-6E8A-4147-A177-3AD203B41FA5}">
                      <a16:colId xmlns:a16="http://schemas.microsoft.com/office/drawing/2014/main" val="3895380153"/>
                    </a:ext>
                  </a:extLst>
                </a:gridCol>
              </a:tblGrid>
              <a:tr h="203200">
                <a:tc>
                  <a:txBody>
                    <a:bodyPr/>
                    <a:lstStyle/>
                    <a:p>
                      <a:pPr algn="ctr" rtl="0" fontAlgn="b"/>
                      <a:r>
                        <a:rPr lang="en-US" sz="1200" b="1" i="1" u="none" strike="noStrike" dirty="0">
                          <a:solidFill>
                            <a:srgbClr val="000000"/>
                          </a:solidFill>
                          <a:effectLst/>
                          <a:latin typeface="Calibri" panose="020F0502020204030204" pitchFamily="34" charset="0"/>
                        </a:rPr>
                        <a:t>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1" u="none" strike="noStrike">
                          <a:solidFill>
                            <a:srgbClr val="000000"/>
                          </a:solidFill>
                          <a:effectLst/>
                          <a:latin typeface="Calibri" panose="020F0502020204030204" pitchFamily="34" charset="0"/>
                        </a:rPr>
                        <a:t>P(X)</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4885763"/>
                  </a:ext>
                </a:extLst>
              </a:tr>
              <a:tr h="203200">
                <a:tc>
                  <a:txBody>
                    <a:bodyPr/>
                    <a:lstStyle/>
                    <a:p>
                      <a:pPr algn="ctr" rtl="0" fontAlgn="b"/>
                      <a:r>
                        <a:rPr lang="en-US" sz="1200" b="0" i="0" u="none" strike="noStrike" dirty="0">
                          <a:solidFill>
                            <a:srgbClr val="000000"/>
                          </a:solidFill>
                          <a:effectLst/>
                          <a:latin typeface="Calibri" panose="020F0502020204030204" pitchFamily="34" charset="0"/>
                        </a:rPr>
                        <a:t>H</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2580991"/>
                  </a:ext>
                </a:extLst>
              </a:tr>
              <a:tr h="203200">
                <a:tc>
                  <a:txBody>
                    <a:bodyPr/>
                    <a:lstStyle/>
                    <a:p>
                      <a:pPr algn="ctr" rtl="0" fontAlgn="b"/>
                      <a:r>
                        <a:rPr lang="en-US" sz="1200" b="0" i="0" u="none" strike="noStrike" dirty="0">
                          <a:solidFill>
                            <a:srgbClr val="000000"/>
                          </a:solidFill>
                          <a:effectLst/>
                          <a:latin typeface="Calibri" panose="020F0502020204030204" pitchFamily="34" charset="0"/>
                        </a:rPr>
                        <a:t>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605079"/>
                  </a:ext>
                </a:extLst>
              </a:tr>
            </a:tbl>
          </a:graphicData>
        </a:graphic>
      </p:graphicFrame>
      <p:sp>
        <p:nvSpPr>
          <p:cNvPr id="31" name="Rounded Rectangle 30">
            <a:extLst>
              <a:ext uri="{FF2B5EF4-FFF2-40B4-BE49-F238E27FC236}">
                <a16:creationId xmlns:a16="http://schemas.microsoft.com/office/drawing/2014/main" id="{EBB1C054-AB3B-1B42-A4E0-CC4E234DD98F}"/>
              </a:ext>
            </a:extLst>
          </p:cNvPr>
          <p:cNvSpPr/>
          <p:nvPr/>
        </p:nvSpPr>
        <p:spPr>
          <a:xfrm>
            <a:off x="1482968" y="5767750"/>
            <a:ext cx="480646" cy="234461"/>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CBEFD7BB-056E-1D45-8039-1FDD31D578C6}"/>
              </a:ext>
            </a:extLst>
          </p:cNvPr>
          <p:cNvSpPr/>
          <p:nvPr/>
        </p:nvSpPr>
        <p:spPr>
          <a:xfrm>
            <a:off x="2332888" y="5767750"/>
            <a:ext cx="480646" cy="23446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DA3168CF-9984-E448-8D8B-0CE2E8509BE2}"/>
              </a:ext>
            </a:extLst>
          </p:cNvPr>
          <p:cNvSpPr/>
          <p:nvPr/>
        </p:nvSpPr>
        <p:spPr>
          <a:xfrm>
            <a:off x="4595447" y="2344524"/>
            <a:ext cx="1383322" cy="210831"/>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71846922-E98B-1444-9110-23038F1949CE}"/>
              </a:ext>
            </a:extLst>
          </p:cNvPr>
          <p:cNvSpPr/>
          <p:nvPr/>
        </p:nvSpPr>
        <p:spPr>
          <a:xfrm>
            <a:off x="4618893" y="2578893"/>
            <a:ext cx="1359876" cy="19929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3000E823-B719-2845-8AE3-0BDF9EC1280A}"/>
              </a:ext>
            </a:extLst>
          </p:cNvPr>
          <p:cNvCxnSpPr>
            <a:cxnSpLocks/>
          </p:cNvCxnSpPr>
          <p:nvPr/>
        </p:nvCxnSpPr>
        <p:spPr>
          <a:xfrm flipV="1">
            <a:off x="1906782" y="2514472"/>
            <a:ext cx="2646539" cy="32238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BCA1AAF1-7DF2-E146-9F6D-0EB8F051664B}"/>
              </a:ext>
            </a:extLst>
          </p:cNvPr>
          <p:cNvCxnSpPr>
            <a:cxnSpLocks/>
          </p:cNvCxnSpPr>
          <p:nvPr/>
        </p:nvCxnSpPr>
        <p:spPr>
          <a:xfrm flipV="1">
            <a:off x="2819398" y="2801723"/>
            <a:ext cx="2268417" cy="296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2DFF83BF-395A-EA4E-83D3-35B4B8C84744}"/>
              </a:ext>
            </a:extLst>
          </p:cNvPr>
          <p:cNvGrpSpPr/>
          <p:nvPr/>
        </p:nvGrpSpPr>
        <p:grpSpPr>
          <a:xfrm>
            <a:off x="8683239" y="2145140"/>
            <a:ext cx="2178192" cy="1846660"/>
            <a:chOff x="8835639" y="2080607"/>
            <a:chExt cx="2178192" cy="1846660"/>
          </a:xfrm>
        </p:grpSpPr>
        <p:grpSp>
          <p:nvGrpSpPr>
            <p:cNvPr id="41" name="Group 40">
              <a:extLst>
                <a:ext uri="{FF2B5EF4-FFF2-40B4-BE49-F238E27FC236}">
                  <a16:creationId xmlns:a16="http://schemas.microsoft.com/office/drawing/2014/main" id="{A4D2568D-6646-5448-8A00-2ED5037F1EF5}"/>
                </a:ext>
              </a:extLst>
            </p:cNvPr>
            <p:cNvGrpSpPr/>
            <p:nvPr/>
          </p:nvGrpSpPr>
          <p:grpSpPr>
            <a:xfrm>
              <a:off x="8870808" y="2449939"/>
              <a:ext cx="2143023" cy="1477328"/>
              <a:chOff x="8949078" y="2344524"/>
              <a:chExt cx="2143023" cy="1477328"/>
            </a:xfrm>
          </p:grpSpPr>
          <p:sp>
            <p:nvSpPr>
              <p:cNvPr id="39" name="TextBox 38">
                <a:extLst>
                  <a:ext uri="{FF2B5EF4-FFF2-40B4-BE49-F238E27FC236}">
                    <a16:creationId xmlns:a16="http://schemas.microsoft.com/office/drawing/2014/main" id="{271625FA-C67B-E745-B44C-956C41171C33}"/>
                  </a:ext>
                </a:extLst>
              </p:cNvPr>
              <p:cNvSpPr txBox="1"/>
              <p:nvPr/>
            </p:nvSpPr>
            <p:spPr>
              <a:xfrm>
                <a:off x="8949078" y="2344524"/>
                <a:ext cx="2143023" cy="1477328"/>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      Outcomes</a:t>
                </a:r>
              </a:p>
              <a:p>
                <a:endParaRPr lang="en-US" dirty="0"/>
              </a:p>
              <a:p>
                <a:r>
                  <a:rPr lang="en-US" dirty="0"/>
                  <a:t>                   Mapping</a:t>
                </a:r>
              </a:p>
              <a:p>
                <a:endParaRPr lang="en-US" dirty="0"/>
              </a:p>
              <a:p>
                <a:r>
                  <a:rPr lang="en-US" dirty="0"/>
                  <a:t> Generated Numbers</a:t>
                </a:r>
              </a:p>
            </p:txBody>
          </p:sp>
          <p:sp>
            <p:nvSpPr>
              <p:cNvPr id="40" name="Up-Down Arrow 39">
                <a:extLst>
                  <a:ext uri="{FF2B5EF4-FFF2-40B4-BE49-F238E27FC236}">
                    <a16:creationId xmlns:a16="http://schemas.microsoft.com/office/drawing/2014/main" id="{174A01D2-5459-7546-A960-75C46E2F85AA}"/>
                  </a:ext>
                </a:extLst>
              </p:cNvPr>
              <p:cNvSpPr/>
              <p:nvPr/>
            </p:nvSpPr>
            <p:spPr>
              <a:xfrm>
                <a:off x="9804862" y="2707551"/>
                <a:ext cx="164124" cy="751274"/>
              </a:xfrm>
              <a:prstGeom prst="upDownArrow">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2" name="TextBox 41">
              <a:extLst>
                <a:ext uri="{FF2B5EF4-FFF2-40B4-BE49-F238E27FC236}">
                  <a16:creationId xmlns:a16="http://schemas.microsoft.com/office/drawing/2014/main" id="{54E17885-BC89-C642-B70E-528C53DA8A7D}"/>
                </a:ext>
              </a:extLst>
            </p:cNvPr>
            <p:cNvSpPr txBox="1"/>
            <p:nvPr/>
          </p:nvSpPr>
          <p:spPr>
            <a:xfrm>
              <a:off x="8835639" y="2080607"/>
              <a:ext cx="773610" cy="369332"/>
            </a:xfrm>
            <a:prstGeom prst="rect">
              <a:avLst/>
            </a:prstGeom>
            <a:noFill/>
          </p:spPr>
          <p:txBody>
            <a:bodyPr wrap="none" rtlCol="0">
              <a:spAutoFit/>
            </a:bodyPr>
            <a:lstStyle/>
            <a:p>
              <a:r>
                <a:rPr lang="en-US" dirty="0"/>
                <a:t>GOAL:</a:t>
              </a:r>
            </a:p>
          </p:txBody>
        </p:sp>
      </p:grpSp>
    </p:spTree>
    <p:extLst>
      <p:ext uri="{BB962C8B-B14F-4D97-AF65-F5344CB8AC3E}">
        <p14:creationId xmlns:p14="http://schemas.microsoft.com/office/powerpoint/2010/main" val="14145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B2E3-373E-8448-A870-77E61838943A}"/>
              </a:ext>
            </a:extLst>
          </p:cNvPr>
          <p:cNvSpPr>
            <a:spLocks noGrp="1"/>
          </p:cNvSpPr>
          <p:nvPr>
            <p:ph type="title"/>
          </p:nvPr>
        </p:nvSpPr>
        <p:spPr>
          <a:xfrm>
            <a:off x="345831" y="18255"/>
            <a:ext cx="10515600" cy="1325563"/>
          </a:xfrm>
        </p:spPr>
        <p:txBody>
          <a:bodyPr/>
          <a:lstStyle/>
          <a:p>
            <a:r>
              <a:rPr lang="en-US" dirty="0"/>
              <a:t>Simulation Example Continued</a:t>
            </a:r>
          </a:p>
        </p:txBody>
      </p:sp>
      <p:sp>
        <p:nvSpPr>
          <p:cNvPr id="3" name="Content Placeholder 2">
            <a:extLst>
              <a:ext uri="{FF2B5EF4-FFF2-40B4-BE49-F238E27FC236}">
                <a16:creationId xmlns:a16="http://schemas.microsoft.com/office/drawing/2014/main" id="{8F5A3212-A1E7-E842-B25A-D073BBB66815}"/>
              </a:ext>
            </a:extLst>
          </p:cNvPr>
          <p:cNvSpPr>
            <a:spLocks noGrp="1"/>
          </p:cNvSpPr>
          <p:nvPr>
            <p:ph idx="1"/>
          </p:nvPr>
        </p:nvSpPr>
        <p:spPr>
          <a:xfrm>
            <a:off x="439615" y="1253330"/>
            <a:ext cx="11025554" cy="5803961"/>
          </a:xfrm>
        </p:spPr>
        <p:txBody>
          <a:bodyPr>
            <a:normAutofit/>
          </a:bodyPr>
          <a:lstStyle/>
          <a:p>
            <a:pPr marL="0" indent="0">
              <a:buNone/>
            </a:pPr>
            <a:r>
              <a:rPr lang="en-US" sz="1600" b="1" dirty="0"/>
              <a:t>Setup</a:t>
            </a:r>
            <a:r>
              <a:rPr lang="en-US" sz="1600" dirty="0"/>
              <a:t>: Toss a fair coin 10 times. What is the probability of a run of at least three consecutive heads or three consecutive tails?</a:t>
            </a:r>
          </a:p>
          <a:p>
            <a:pPr marL="0" indent="0">
              <a:buNone/>
            </a:pPr>
            <a:endParaRPr lang="en-US" sz="1600" dirty="0"/>
          </a:p>
          <a:p>
            <a:pPr marL="0" indent="0">
              <a:buNone/>
            </a:pPr>
            <a:r>
              <a:rPr lang="en-US" sz="1600" b="1" u="sng" dirty="0"/>
              <a:t>Simulation</a:t>
            </a:r>
          </a:p>
          <a:p>
            <a:pPr marL="0" indent="0">
              <a:buNone/>
            </a:pPr>
            <a:r>
              <a:rPr lang="en-US" sz="1600" dirty="0"/>
              <a:t>3) Actually </a:t>
            </a:r>
            <a:r>
              <a:rPr lang="en-US" sz="1600" u="sng" dirty="0"/>
              <a:t>generate the random numbers</a:t>
            </a:r>
            <a:r>
              <a:rPr lang="en-US" sz="1600" dirty="0"/>
              <a:t>!</a:t>
            </a:r>
          </a:p>
          <a:p>
            <a:r>
              <a:rPr lang="en-US" sz="1600" dirty="0"/>
              <a:t>One tool we can use is this website: </a:t>
            </a:r>
            <a:r>
              <a:rPr lang="en-US" sz="1600" dirty="0">
                <a:hlinkClick r:id="rId2"/>
              </a:rPr>
              <a:t>www.random.org/integers/</a:t>
            </a:r>
            <a:endParaRPr lang="en-US" sz="1600" dirty="0"/>
          </a:p>
          <a:p>
            <a:r>
              <a:rPr lang="en-US" sz="1600" dirty="0"/>
              <a:t>We need to figure out how </a:t>
            </a:r>
            <a:r>
              <a:rPr lang="en-US" sz="1600" u="sng" dirty="0"/>
              <a:t>many numbers to generate</a:t>
            </a:r>
            <a:r>
              <a:rPr lang="en-US" sz="1600" dirty="0"/>
              <a:t>!</a:t>
            </a:r>
          </a:p>
          <a:p>
            <a:r>
              <a:rPr lang="en-US" sz="1600" dirty="0"/>
              <a:t>For this experiment, we are flipping 10 coins. So lets generate 10 numbers (i.e. 10 trials).</a:t>
            </a:r>
          </a:p>
          <a:p>
            <a:pPr lvl="1"/>
            <a:r>
              <a:rPr lang="en-US" sz="1600" dirty="0"/>
              <a:t>But we want to do this </a:t>
            </a:r>
            <a:r>
              <a:rPr lang="en-US" sz="1600" u="sng" dirty="0"/>
              <a:t>many times</a:t>
            </a:r>
            <a:r>
              <a:rPr lang="en-US" sz="1600" dirty="0"/>
              <a:t>, we will do a small simulation with say </a:t>
            </a:r>
            <a:r>
              <a:rPr lang="en-US" sz="1600" u="sng" dirty="0"/>
              <a:t>20 experiments</a:t>
            </a:r>
            <a:r>
              <a:rPr lang="en-US" sz="1600" dirty="0"/>
              <a:t>!</a:t>
            </a:r>
          </a:p>
          <a:p>
            <a:pPr lvl="1"/>
            <a:r>
              <a:rPr lang="en-US" sz="1600" dirty="0"/>
              <a:t>So we need 10 x 20 = 200 random numbers.</a:t>
            </a:r>
          </a:p>
          <a:p>
            <a:pPr lvl="1"/>
            <a:endParaRPr lang="en-US" sz="1600" dirty="0"/>
          </a:p>
          <a:p>
            <a:pPr marL="0" indent="0">
              <a:buNone/>
            </a:pPr>
            <a:r>
              <a:rPr lang="en-US" sz="1600" dirty="0"/>
              <a:t>4) Determine if </a:t>
            </a:r>
            <a:r>
              <a:rPr lang="en-US" sz="1600" u="sng" dirty="0"/>
              <a:t>each experiment was a success or a failure </a:t>
            </a:r>
            <a:r>
              <a:rPr lang="en-US" sz="1600" dirty="0"/>
              <a:t>based on the </a:t>
            </a:r>
            <a:r>
              <a:rPr lang="en-US" sz="1600" u="sng" dirty="0"/>
              <a:t>event of interest</a:t>
            </a:r>
            <a:r>
              <a:rPr lang="en-US" sz="1600" dirty="0"/>
              <a:t>, whether there was a set of 3 consecutive zeroes (Heads) or three consecutive ones (Tails).</a:t>
            </a:r>
          </a:p>
          <a:p>
            <a:r>
              <a:rPr lang="en-US" sz="1600" dirty="0"/>
              <a:t>If yes, Success! If no, Failure!</a:t>
            </a:r>
          </a:p>
          <a:p>
            <a:r>
              <a:rPr lang="en-US" sz="1600" dirty="0"/>
              <a:t>Then </a:t>
            </a:r>
            <a:r>
              <a:rPr lang="en-US" sz="1600" u="sng" dirty="0"/>
              <a:t>calculate the final simulated probability</a:t>
            </a:r>
            <a:r>
              <a:rPr lang="en-US" sz="1600" dirty="0"/>
              <a:t>.</a:t>
            </a:r>
          </a:p>
          <a:p>
            <a:pPr lvl="1"/>
            <a:r>
              <a:rPr lang="en-US" sz="1600" i="1" dirty="0"/>
              <a:t>P(at least three consecutive H or T) = number of successes / number of experiments</a:t>
            </a:r>
          </a:p>
          <a:p>
            <a:endParaRPr lang="en-US" sz="1600" dirty="0"/>
          </a:p>
        </p:txBody>
      </p:sp>
    </p:spTree>
    <p:extLst>
      <p:ext uri="{BB962C8B-B14F-4D97-AF65-F5344CB8AC3E}">
        <p14:creationId xmlns:p14="http://schemas.microsoft.com/office/powerpoint/2010/main" val="2836380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3846</TotalTime>
  <Words>2883</Words>
  <Application>Microsoft Macintosh PowerPoint</Application>
  <PresentationFormat>Widescreen</PresentationFormat>
  <Paragraphs>414</Paragraphs>
  <Slides>21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Unit 4 Bonus - Outline </vt:lpstr>
      <vt:lpstr>Simulations</vt:lpstr>
      <vt:lpstr>Simulations</vt:lpstr>
      <vt:lpstr>Independent Events</vt:lpstr>
      <vt:lpstr>Independent Events</vt:lpstr>
      <vt:lpstr>Steps of a Simulation</vt:lpstr>
      <vt:lpstr>Simulation Example</vt:lpstr>
      <vt:lpstr>Simulation Example Continued</vt:lpstr>
      <vt:lpstr>Simulation Example Results</vt:lpstr>
      <vt:lpstr>Simulation Example Conclusion</vt:lpstr>
      <vt:lpstr>LCQ</vt:lpstr>
      <vt:lpstr>LCQ</vt:lpstr>
      <vt:lpstr>PROBLEM SESSION!!!!!!!!!!!</vt:lpstr>
      <vt:lpstr>Simulation Example</vt:lpstr>
      <vt:lpstr>Simulation Example: Numbering scheme</vt:lpstr>
      <vt:lpstr>Simulation Example: An Experiment</vt:lpstr>
      <vt:lpstr>Question 3</vt:lpstr>
      <vt:lpstr>Question 3</vt:lpstr>
      <vt:lpstr>Question 7</vt:lpstr>
      <vt:lpstr>Question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96</cp:revision>
  <dcterms:created xsi:type="dcterms:W3CDTF">2022-01-21T06:38:27Z</dcterms:created>
  <dcterms:modified xsi:type="dcterms:W3CDTF">2023-10-30T00:36:11Z</dcterms:modified>
</cp:coreProperties>
</file>