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58" r:id="rId4"/>
    <p:sldId id="344" r:id="rId5"/>
    <p:sldId id="415" r:id="rId6"/>
    <p:sldId id="260" r:id="rId7"/>
    <p:sldId id="319" r:id="rId8"/>
    <p:sldId id="262" r:id="rId9"/>
    <p:sldId id="408" r:id="rId10"/>
    <p:sldId id="416" r:id="rId11"/>
    <p:sldId id="417" r:id="rId12"/>
    <p:sldId id="418" r:id="rId13"/>
    <p:sldId id="419" r:id="rId14"/>
    <p:sldId id="420" r:id="rId15"/>
    <p:sldId id="264" r:id="rId16"/>
    <p:sldId id="333" r:id="rId17"/>
    <p:sldId id="421" r:id="rId18"/>
  </p:sldIdLst>
  <p:sldSz cx="9144000" cy="5143500" type="screen16x9"/>
  <p:notesSz cx="6858000" cy="9144000"/>
  <p:embeddedFontLst>
    <p:embeddedFont>
      <p:font typeface="Arvo" panose="02000000000000000000" pitchFamily="2" charset="77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Roboto Condensed" panose="020F0502020204030204" pitchFamily="34" charset="0"/>
      <p:regular r:id="rId25"/>
      <p:bold r:id="rId26"/>
      <p:italic r:id="rId27"/>
      <p:boldItalic r:id="rId28"/>
    </p:embeddedFont>
    <p:embeddedFont>
      <p:font typeface="Roboto Condensed Light" panose="020F03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6"/>
    <p:restoredTop sz="94832"/>
  </p:normalViewPr>
  <p:slideViewPr>
    <p:cSldViewPr snapToGrid="0">
      <p:cViewPr varScale="1">
        <p:scale>
          <a:sx n="157" d="100"/>
          <a:sy n="15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98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8.1 Collecting Data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BACC815-EECF-DB7B-3CCF-16085391E4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t="3572" r="53137" b="52381"/>
          <a:stretch/>
        </p:blipFill>
        <p:spPr>
          <a:xfrm>
            <a:off x="5513725" y="1781174"/>
            <a:ext cx="2847975" cy="2494083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2038350"/>
            <a:ext cx="4699083" cy="2563249"/>
          </a:xfrm>
        </p:spPr>
        <p:txBody>
          <a:bodyPr anchor="t"/>
          <a:lstStyle/>
          <a:p>
            <a:r>
              <a:rPr lang="en-US" sz="2000" b="1" dirty="0"/>
              <a:t>Random Sample </a:t>
            </a:r>
            <a:r>
              <a:rPr lang="en-US" sz="2000" dirty="0"/>
              <a:t>– every member of the population has </a:t>
            </a:r>
            <a:r>
              <a:rPr lang="en-US" sz="2000" u="sng" dirty="0"/>
              <a:t>an equal chance of being selected</a:t>
            </a:r>
          </a:p>
          <a:p>
            <a:pPr lvl="1"/>
            <a:r>
              <a:rPr lang="en-US" sz="2000" dirty="0"/>
              <a:t>This is generally desirable but can be difficult to achieve.</a:t>
            </a:r>
          </a:p>
        </p:txBody>
      </p:sp>
    </p:spTree>
    <p:extLst>
      <p:ext uri="{BB962C8B-B14F-4D97-AF65-F5344CB8AC3E}">
        <p14:creationId xmlns:p14="http://schemas.microsoft.com/office/powerpoint/2010/main" val="244923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359" y="1422175"/>
            <a:ext cx="4546683" cy="2563249"/>
          </a:xfrm>
        </p:spPr>
        <p:txBody>
          <a:bodyPr anchor="t"/>
          <a:lstStyle/>
          <a:p>
            <a:r>
              <a:rPr lang="en-US" sz="2000" b="1" dirty="0"/>
              <a:t>Stratified Random Sample </a:t>
            </a:r>
            <a:r>
              <a:rPr lang="en-US" sz="2000" dirty="0"/>
              <a:t>– </a:t>
            </a:r>
            <a:r>
              <a:rPr lang="en-US" sz="2000" u="sng" dirty="0"/>
              <a:t>dividing the population into homogeneous (similar characteristics) groups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Stratify the population  - divide the population into similar groups (e.g., based on age or gender)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Take random sample from each group (strata)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Combine the groups from each strata to form your sample</a:t>
            </a:r>
          </a:p>
          <a:p>
            <a:pPr marL="990600" lvl="1" indent="-457200">
              <a:buFont typeface="+mj-lt"/>
              <a:buAutoNum type="arabicPeriod"/>
            </a:pPr>
            <a:endParaRPr lang="en-US" sz="2000" dirty="0"/>
          </a:p>
          <a:p>
            <a:pPr marL="990600" lvl="1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5ACD6-A867-1987-9DC2-F2DAB77C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00" y="1872174"/>
            <a:ext cx="2362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9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256" y="1389626"/>
            <a:ext cx="5120880" cy="2563249"/>
          </a:xfrm>
        </p:spPr>
        <p:txBody>
          <a:bodyPr anchor="t"/>
          <a:lstStyle/>
          <a:p>
            <a:r>
              <a:rPr lang="en-US" sz="1800" b="1" dirty="0"/>
              <a:t>Cluster Sample </a:t>
            </a:r>
            <a:r>
              <a:rPr lang="en-US" sz="1800" dirty="0"/>
              <a:t>– </a:t>
            </a:r>
            <a:r>
              <a:rPr lang="en-US" sz="1800" u="sng" dirty="0"/>
              <a:t>dividing the population into mini-populations</a:t>
            </a:r>
            <a:r>
              <a:rPr lang="en-US" sz="1800" dirty="0"/>
              <a:t>. This gives us an unbiased sample and is often a more practical / affordable method.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Split the population into representative groups called clusters (should resemble overall population)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Use random sampling to select several whole clusters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Perform a census of each selected (collect data from every member).</a:t>
            </a:r>
          </a:p>
          <a:p>
            <a:pPr marL="990600" lvl="1" indent="-457200">
              <a:buFont typeface="+mj-lt"/>
              <a:buAutoNum type="arabicPeriod"/>
            </a:pPr>
            <a:endParaRPr lang="en-US" sz="1800" dirty="0"/>
          </a:p>
          <a:p>
            <a:pPr marL="990600" lvl="1" indent="-457200">
              <a:buFont typeface="+mj-lt"/>
              <a:buAutoNum type="arabicPeriod"/>
            </a:pPr>
            <a:endParaRPr lang="en-US" sz="1800" dirty="0"/>
          </a:p>
          <a:p>
            <a:pPr marL="990600" lvl="1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DE400-2011-A8EE-0B5A-D297BD94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99" y="1819275"/>
            <a:ext cx="2616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4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ACC03FA0-A395-B67E-505C-07472EA7BBD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3017" y="2571750"/>
                <a:ext cx="4699083" cy="1591699"/>
              </a:xfrm>
            </p:spPr>
            <p:txBody>
              <a:bodyPr anchor="t"/>
              <a:lstStyle/>
              <a:p>
                <a:r>
                  <a:rPr lang="en-US" sz="2000" b="1" dirty="0"/>
                  <a:t>Systematic Sample </a:t>
                </a:r>
                <a:r>
                  <a:rPr lang="en-US" sz="2000" dirty="0"/>
                  <a:t>– selecting </a:t>
                </a:r>
                <a:r>
                  <a:rPr lang="en-US" sz="2000" u="sng" dirty="0"/>
                  <a:t>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u="sng" dirty="0"/>
                  <a:t> member</a:t>
                </a:r>
                <a:r>
                  <a:rPr lang="en-US" sz="2000" dirty="0"/>
                  <a:t> of the population </a:t>
                </a:r>
              </a:p>
              <a:p>
                <a:pPr marL="9906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990600" lvl="1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ACC03FA0-A395-B67E-505C-07472EA7B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017" y="2571750"/>
                <a:ext cx="4699083" cy="1591699"/>
              </a:xfrm>
              <a:blipFill>
                <a:blip r:embed="rId2"/>
                <a:stretch>
                  <a:fillRect l="-809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1F0C646-896A-B92A-4646-E280D0E8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399" y="1860550"/>
            <a:ext cx="2197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8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592" y="1754430"/>
            <a:ext cx="4546683" cy="2563249"/>
          </a:xfrm>
        </p:spPr>
        <p:txBody>
          <a:bodyPr anchor="t"/>
          <a:lstStyle/>
          <a:p>
            <a:r>
              <a:rPr lang="en-US" sz="2000" b="1" dirty="0"/>
              <a:t>Convenience Sample </a:t>
            </a:r>
            <a:r>
              <a:rPr lang="en-US" sz="2000" dirty="0"/>
              <a:t>– </a:t>
            </a:r>
            <a:r>
              <a:rPr lang="en-US" sz="2000" u="sng" dirty="0"/>
              <a:t>include individuals who are convenient to sample</a:t>
            </a:r>
            <a:r>
              <a:rPr lang="en-US" sz="2000" dirty="0"/>
              <a:t> (for the researcher); AVOID!</a:t>
            </a:r>
          </a:p>
          <a:p>
            <a:pPr lvl="1"/>
            <a:r>
              <a:rPr lang="en-US" sz="2000" dirty="0"/>
              <a:t>This group may not be representative of population</a:t>
            </a:r>
          </a:p>
          <a:p>
            <a:pPr lvl="1"/>
            <a:r>
              <a:rPr lang="en-US" sz="2000" dirty="0"/>
              <a:t>Frequently leads to biased results</a:t>
            </a:r>
          </a:p>
          <a:p>
            <a:pPr marL="990600" lvl="1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3" name="Picture 2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2A59DA84-9CD2-935E-7CB1-AB0ED24D8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25" y="1924685"/>
            <a:ext cx="2530475" cy="22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2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58775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dirty="0"/>
              <a:t>Describe how you could obtain a sample to answer the question below using each of the following types of sampling methods.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I want to determine the proportion of MATH 125 students that has a Mac laptop.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E558D4-8B44-92C5-D745-9F6AAACCA069}"/>
              </a:ext>
            </a:extLst>
          </p:cNvPr>
          <p:cNvSpPr txBox="1">
            <a:spLocks/>
          </p:cNvSpPr>
          <p:nvPr/>
        </p:nvSpPr>
        <p:spPr>
          <a:xfrm>
            <a:off x="166451" y="2631900"/>
            <a:ext cx="3167299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600" b="1" dirty="0"/>
              <a:t>Random</a:t>
            </a:r>
            <a:r>
              <a:rPr lang="en-US" sz="1600" dirty="0"/>
              <a:t> – Randomly ask 10 students from class</a:t>
            </a:r>
          </a:p>
          <a:p>
            <a:pPr marL="76200" indent="0">
              <a:buFont typeface="Roboto Condensed Light"/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b="1" dirty="0"/>
              <a:t>Stratified</a:t>
            </a:r>
            <a:r>
              <a:rPr lang="en-US" sz="1600" dirty="0"/>
              <a:t> – Randomly sample 5 students from the list of Freshman and Sophomores respectively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72071D4-C89C-321F-AF24-C09466AD4BFF}"/>
              </a:ext>
            </a:extLst>
          </p:cNvPr>
          <p:cNvSpPr txBox="1">
            <a:spLocks/>
          </p:cNvSpPr>
          <p:nvPr/>
        </p:nvSpPr>
        <p:spPr>
          <a:xfrm>
            <a:off x="3114675" y="2612133"/>
            <a:ext cx="2931437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600" b="1" dirty="0"/>
              <a:t>Cluster</a:t>
            </a:r>
            <a:r>
              <a:rPr lang="en-US" sz="1600" dirty="0"/>
              <a:t> – Randomly sample 3 tables; ask everyone in that (take a census of the) table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Font typeface="Roboto Condensed Light"/>
              <a:buNone/>
            </a:pPr>
            <a:r>
              <a:rPr lang="en-US" sz="1600" b="1" dirty="0"/>
              <a:t>Systematic</a:t>
            </a:r>
            <a:r>
              <a:rPr lang="en-US" sz="1600" dirty="0"/>
              <a:t> – choose every 4</a:t>
            </a:r>
            <a:r>
              <a:rPr lang="en-US" sz="1600" baseline="30000" dirty="0"/>
              <a:t>th</a:t>
            </a:r>
            <a:r>
              <a:rPr lang="en-US" sz="1600" dirty="0"/>
              <a:t> student off the roster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99256A-56CF-A36A-2EF5-71DEB370FD5D}"/>
              </a:ext>
            </a:extLst>
          </p:cNvPr>
          <p:cNvSpPr txBox="1">
            <a:spLocks/>
          </p:cNvSpPr>
          <p:nvPr/>
        </p:nvSpPr>
        <p:spPr>
          <a:xfrm>
            <a:off x="6039087" y="2631900"/>
            <a:ext cx="2945488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Font typeface="Roboto Condensed Light"/>
              <a:buNone/>
            </a:pPr>
            <a:r>
              <a:rPr lang="en-US" sz="1600" b="1" dirty="0"/>
              <a:t>Convenience</a:t>
            </a:r>
            <a:r>
              <a:rPr lang="en-US" sz="1600" dirty="0"/>
              <a:t> – Ask the 5 students closest to me </a:t>
            </a:r>
          </a:p>
        </p:txBody>
      </p: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F6B9F4-1B6A-E6FC-A7E8-48D20D75DE8A}"/>
              </a:ext>
            </a:extLst>
          </p:cNvPr>
          <p:cNvSpPr/>
          <p:nvPr/>
        </p:nvSpPr>
        <p:spPr>
          <a:xfrm>
            <a:off x="183237" y="2610612"/>
            <a:ext cx="8859295" cy="25011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600" b="1" dirty="0"/>
              <a:t>Describe how you could obtain a sample to answer the question below using each of the following types of sampling methods.</a:t>
            </a:r>
            <a:endParaRPr lang="en-US" sz="1600" dirty="0"/>
          </a:p>
          <a:p>
            <a:pPr marL="76200" indent="0">
              <a:buNone/>
            </a:pPr>
            <a:r>
              <a:rPr lang="en-US" sz="1600" dirty="0"/>
              <a:t>You are tasked with conducting a survey to answer the question, “What is the favorite subjects of students who attend East High School?”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E558D4-8B44-92C5-D745-9F6AAACCA069}"/>
              </a:ext>
            </a:extLst>
          </p:cNvPr>
          <p:cNvSpPr txBox="1">
            <a:spLocks/>
          </p:cNvSpPr>
          <p:nvPr/>
        </p:nvSpPr>
        <p:spPr>
          <a:xfrm>
            <a:off x="166451" y="2631900"/>
            <a:ext cx="3167299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Random</a:t>
            </a:r>
            <a:r>
              <a:rPr lang="en-US" sz="1200" dirty="0">
                <a:solidFill>
                  <a:schemeClr val="bg1"/>
                </a:solidFill>
              </a:rPr>
              <a:t> – Get a list of all student names and randomly select 10 names 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(could number each name and randomly generate 10 numbers)</a:t>
            </a:r>
          </a:p>
          <a:p>
            <a:pPr marL="76200" indent="0">
              <a:buFont typeface="Roboto Condensed Light"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Stratified</a:t>
            </a:r>
            <a:r>
              <a:rPr lang="en-US" sz="1200" dirty="0">
                <a:solidFill>
                  <a:schemeClr val="bg1"/>
                </a:solidFill>
              </a:rPr>
              <a:t> –Divide students by grade level OR by social group  band, football, etc.) and then randomly sample within each group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(Students are the same WITHIN each group, but different ACROSS groups)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72071D4-C89C-321F-AF24-C09466AD4BFF}"/>
              </a:ext>
            </a:extLst>
          </p:cNvPr>
          <p:cNvSpPr txBox="1">
            <a:spLocks/>
          </p:cNvSpPr>
          <p:nvPr/>
        </p:nvSpPr>
        <p:spPr>
          <a:xfrm>
            <a:off x="3114675" y="2634900"/>
            <a:ext cx="2931437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Cluster</a:t>
            </a:r>
            <a:r>
              <a:rPr lang="en-US" sz="1200" dirty="0">
                <a:solidFill>
                  <a:schemeClr val="bg1"/>
                </a:solidFill>
              </a:rPr>
              <a:t> – Randomly sample 5 classrooms OR buses, and then ask every student in each.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(Should be a mix of students in each cluster, all clusters 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1200" dirty="0">
                <a:solidFill>
                  <a:schemeClr val="bg1"/>
                </a:solidFill>
              </a:rPr>
              <a:t> same)</a:t>
            </a:r>
          </a:p>
          <a:p>
            <a:pPr marL="76200" indent="0">
              <a:buFont typeface="Roboto Condensed Light"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Systematic</a:t>
            </a:r>
            <a:r>
              <a:rPr lang="en-US" sz="1200" dirty="0">
                <a:solidFill>
                  <a:schemeClr val="bg1"/>
                </a:solidFill>
              </a:rPr>
              <a:t> – Ask every 5th student that arrives in the morning.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Get a list of all students names and select every 10th name.</a:t>
            </a:r>
          </a:p>
          <a:p>
            <a:pPr marL="76200" indent="0"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99256A-56CF-A36A-2EF5-71DEB370FD5D}"/>
              </a:ext>
            </a:extLst>
          </p:cNvPr>
          <p:cNvSpPr txBox="1">
            <a:spLocks/>
          </p:cNvSpPr>
          <p:nvPr/>
        </p:nvSpPr>
        <p:spPr>
          <a:xfrm>
            <a:off x="6046112" y="2631900"/>
            <a:ext cx="2945488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Convenience</a:t>
            </a:r>
            <a:r>
              <a:rPr lang="en-US" sz="1200" dirty="0">
                <a:solidFill>
                  <a:schemeClr val="bg1"/>
                </a:solidFill>
              </a:rPr>
              <a:t> – Walk through hallway and ask first 20 students you pass.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(Bad because maybe I am by the chem lab and only ask chem students; their opinions might not match the overall student body’s opinion</a:t>
            </a:r>
          </a:p>
          <a:p>
            <a:pPr marL="76200" indent="0"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5914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Parametric vs Statistic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8142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Population vs Sample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69420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4934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2926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192;p12">
            <a:extLst>
              <a:ext uri="{FF2B5EF4-FFF2-40B4-BE49-F238E27FC236}">
                <a16:creationId xmlns:a16="http://schemas.microsoft.com/office/drawing/2014/main" id="{E51AD913-18C5-6DDA-2BA0-250922E6BE18}"/>
              </a:ext>
            </a:extLst>
          </p:cNvPr>
          <p:cNvSpPr/>
          <p:nvPr/>
        </p:nvSpPr>
        <p:spPr>
          <a:xfrm>
            <a:off x="61458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3686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Sampling Techniques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10;p12">
            <a:extLst>
              <a:ext uri="{FF2B5EF4-FFF2-40B4-BE49-F238E27FC236}">
                <a16:creationId xmlns:a16="http://schemas.microsoft.com/office/drawing/2014/main" id="{5DC95EED-131F-4C0D-8D2B-DE7241FF3F20}"/>
              </a:ext>
            </a:extLst>
          </p:cNvPr>
          <p:cNvSpPr txBox="1"/>
          <p:nvPr/>
        </p:nvSpPr>
        <p:spPr>
          <a:xfrm>
            <a:off x="7058831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Population vs Sample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the difference?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89"/>
            <a:ext cx="4813659" cy="3217457"/>
          </a:xfrm>
        </p:spPr>
        <p:txBody>
          <a:bodyPr anchor="t"/>
          <a:lstStyle/>
          <a:p>
            <a:r>
              <a:rPr lang="en-US" sz="1800" b="1" dirty="0"/>
              <a:t>Population</a:t>
            </a:r>
            <a:r>
              <a:rPr lang="en-US" sz="1800" dirty="0"/>
              <a:t> – the particular group of interest in a study</a:t>
            </a:r>
          </a:p>
          <a:p>
            <a:pPr lvl="1"/>
            <a:r>
              <a:rPr lang="en-US" sz="1800" u="sng" dirty="0"/>
              <a:t>The set of all individuals/objects of interest</a:t>
            </a:r>
          </a:p>
          <a:p>
            <a:r>
              <a:rPr lang="en-US" sz="1800" b="1" dirty="0"/>
              <a:t>Sample</a:t>
            </a:r>
            <a:r>
              <a:rPr lang="en-US" sz="1800" dirty="0"/>
              <a:t> – </a:t>
            </a:r>
            <a:r>
              <a:rPr lang="en-US" sz="1800" u="sng" dirty="0"/>
              <a:t>a subset of the individuals/objects </a:t>
            </a:r>
            <a:r>
              <a:rPr lang="en-US" sz="1800" dirty="0"/>
              <a:t>from the population of interest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474E919-5F68-B58A-B395-53E31AB946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32" y="1987211"/>
            <a:ext cx="3646635" cy="21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the difference?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89"/>
            <a:ext cx="8566233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u="sng" dirty="0"/>
              <a:t>Example</a:t>
            </a:r>
          </a:p>
          <a:p>
            <a:pPr marL="76200" indent="0">
              <a:buNone/>
            </a:pPr>
            <a:r>
              <a:rPr lang="en-US" dirty="0"/>
              <a:t>Let’s say we want to know if Indiana is a cat or dog state.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population?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sample?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86E317-9904-02FB-EF9B-EAFE297E6F21}"/>
              </a:ext>
            </a:extLst>
          </p:cNvPr>
          <p:cNvSpPr/>
          <p:nvPr/>
        </p:nvSpPr>
        <p:spPr>
          <a:xfrm>
            <a:off x="3324225" y="2874632"/>
            <a:ext cx="3392164" cy="5789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Every person in ALL of Indiana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2661042-ED60-A276-253F-DE6193CCFA4D}"/>
              </a:ext>
            </a:extLst>
          </p:cNvPr>
          <p:cNvSpPr/>
          <p:nvPr/>
        </p:nvSpPr>
        <p:spPr>
          <a:xfrm>
            <a:off x="3390563" y="3707722"/>
            <a:ext cx="3078092" cy="7107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Everybody in Muncie ONLY</a:t>
            </a:r>
          </a:p>
        </p:txBody>
      </p:sp>
    </p:spTree>
    <p:extLst>
      <p:ext uri="{BB962C8B-B14F-4D97-AF65-F5344CB8AC3E}">
        <p14:creationId xmlns:p14="http://schemas.microsoft.com/office/powerpoint/2010/main" val="8387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Parameter vs Statistic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the difference?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2000" b="1" dirty="0"/>
              <a:t>(Population) Parameter</a:t>
            </a:r>
            <a:r>
              <a:rPr lang="en-US" sz="2000" dirty="0"/>
              <a:t> – a fixed numerical value that </a:t>
            </a:r>
            <a:r>
              <a:rPr lang="en-US" sz="2000" u="sng" dirty="0"/>
              <a:t>describes the population</a:t>
            </a:r>
          </a:p>
          <a:p>
            <a:pPr lvl="1"/>
            <a:r>
              <a:rPr lang="en-US" sz="2000" b="1" dirty="0"/>
              <a:t>EX: </a:t>
            </a:r>
            <a:r>
              <a:rPr lang="en-US" sz="2000" dirty="0"/>
              <a:t>Percentage of people in all of Indiana who prefer cats</a:t>
            </a:r>
          </a:p>
          <a:p>
            <a:pPr lvl="1"/>
            <a:r>
              <a:rPr lang="en-US" sz="2000" dirty="0"/>
              <a:t>Would need to take a </a:t>
            </a:r>
            <a:r>
              <a:rPr lang="en-US" sz="2000" b="1" dirty="0"/>
              <a:t>census</a:t>
            </a:r>
            <a:r>
              <a:rPr lang="en-US" sz="2000" dirty="0"/>
              <a:t> (</a:t>
            </a:r>
            <a:r>
              <a:rPr lang="en-US" sz="2000" u="sng" dirty="0"/>
              <a:t>ask everyone in the population</a:t>
            </a:r>
            <a:r>
              <a:rPr lang="en-US" sz="2000" dirty="0"/>
              <a:t>) to know this value (or estimate it)</a:t>
            </a:r>
          </a:p>
          <a:p>
            <a:r>
              <a:rPr lang="en-US" sz="2000" b="1" dirty="0"/>
              <a:t>(Sample) Statistic</a:t>
            </a:r>
            <a:r>
              <a:rPr lang="en-US" sz="2000" dirty="0"/>
              <a:t> – </a:t>
            </a:r>
            <a:r>
              <a:rPr lang="en-US" sz="2000" u="sng" dirty="0"/>
              <a:t>a numerical value that describes the sample that can vary from sample to sample</a:t>
            </a:r>
          </a:p>
          <a:p>
            <a:pPr lvl="1"/>
            <a:r>
              <a:rPr lang="en-US" sz="2000" b="1" dirty="0"/>
              <a:t>EX: </a:t>
            </a:r>
            <a:r>
              <a:rPr lang="en-US" sz="2000" dirty="0"/>
              <a:t>Percentage of people in Muncie who prefer cats (will be different than for Indy)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 Techniques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491000"/>
            <a:ext cx="6132600" cy="3145500"/>
          </a:xfrm>
        </p:spPr>
        <p:txBody>
          <a:bodyPr/>
          <a:lstStyle/>
          <a:p>
            <a:r>
              <a:rPr lang="en-US" sz="2000" dirty="0"/>
              <a:t>Need to find a way to pick who/what is going to be included in the sample</a:t>
            </a:r>
          </a:p>
          <a:p>
            <a:r>
              <a:rPr lang="en-US" sz="2000" dirty="0"/>
              <a:t>Goal: A </a:t>
            </a:r>
            <a:r>
              <a:rPr lang="en-US" sz="2000" b="1" dirty="0"/>
              <a:t>representative sample </a:t>
            </a:r>
            <a:r>
              <a:rPr lang="en-US" sz="2000" dirty="0"/>
              <a:t>– a sample that has the </a:t>
            </a:r>
            <a:r>
              <a:rPr lang="en-US" sz="2000" u="sng" dirty="0"/>
              <a:t>same relevant characteristics</a:t>
            </a:r>
            <a:r>
              <a:rPr lang="en-US" sz="2000" dirty="0"/>
              <a:t> as the population AND does not favor one group of the population over another.</a:t>
            </a:r>
          </a:p>
          <a:p>
            <a:r>
              <a:rPr lang="en-US" sz="2000" dirty="0"/>
              <a:t>Many different methods for sampling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5191566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779</Words>
  <Application>Microsoft Macintosh PowerPoint</Application>
  <PresentationFormat>On-screen Show (16:9)</PresentationFormat>
  <Paragraphs>116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 Condensed Light</vt:lpstr>
      <vt:lpstr>Arvo</vt:lpstr>
      <vt:lpstr>Roboto Condensed</vt:lpstr>
      <vt:lpstr>Arial</vt:lpstr>
      <vt:lpstr>Cambria Math</vt:lpstr>
      <vt:lpstr>Salerio template</vt:lpstr>
      <vt:lpstr>8.1 Collecting Data</vt:lpstr>
      <vt:lpstr>Goals for the Day</vt:lpstr>
      <vt:lpstr>Population vs Sample</vt:lpstr>
      <vt:lpstr>What’s the difference?</vt:lpstr>
      <vt:lpstr>What’s the difference?</vt:lpstr>
      <vt:lpstr>Parameter vs Statistic</vt:lpstr>
      <vt:lpstr>What’s the difference?</vt:lpstr>
      <vt:lpstr>Sampling Techniques</vt:lpstr>
      <vt:lpstr>Sampling</vt:lpstr>
      <vt:lpstr>Sampling Strategies</vt:lpstr>
      <vt:lpstr>Sampling Strategies</vt:lpstr>
      <vt:lpstr>Sampling Strategies</vt:lpstr>
      <vt:lpstr>Sampling Strategies</vt:lpstr>
      <vt:lpstr>Sampling Strategies</vt:lpstr>
      <vt:lpstr>Examples</vt:lpstr>
      <vt:lpstr>Example #1</vt:lpstr>
      <vt:lpstr>Example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Gearhart, Colton Rae</cp:lastModifiedBy>
  <cp:revision>5</cp:revision>
  <dcterms:modified xsi:type="dcterms:W3CDTF">2023-11-01T19:08:31Z</dcterms:modified>
</cp:coreProperties>
</file>